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slideLayouts/slideLayout394.xml" ContentType="application/vnd.openxmlformats-officedocument.presentationml.slideLayout+xml"/>
  <Override PartName="/ppt/theme/theme3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9.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5.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8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4.xml" ContentType="application/vnd.openxmlformats-officedocument.themeOverride+xml"/>
  <Override PartName="/ppt/notesSlides/notesSlide91.xml" ContentType="application/vnd.openxmlformats-officedocument.presentationml.notesSlide+xml"/>
  <Override PartName="/ppt/theme/themeOverride15.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7.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18.xml" ContentType="application/vnd.openxmlformats-officedocument.themeOverride+xml"/>
  <Override PartName="/ppt/notesSlides/notesSlide113.xml" ContentType="application/vnd.openxmlformats-officedocument.presentationml.notesSlide+xml"/>
  <Override PartName="/ppt/theme/themeOverride19.xml" ContentType="application/vnd.openxmlformats-officedocument.themeOverride+xml"/>
  <Override PartName="/ppt/notesSlides/notesSlide114.xml" ContentType="application/vnd.openxmlformats-officedocument.presentationml.notesSlide+xml"/>
  <Override PartName="/ppt/theme/themeOverride20.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1.xml" ContentType="application/vnd.openxmlformats-officedocument.themeOverride+xml"/>
  <Override PartName="/ppt/notesSlides/notesSlide117.xml" ContentType="application/vnd.openxmlformats-officedocument.presentationml.notesSlide+xml"/>
  <Override PartName="/ppt/theme/themeOverride22.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23.xml" ContentType="application/vnd.openxmlformats-officedocument.themeOverride+xml"/>
  <Override PartName="/ppt/notesSlides/notesSlide122.xml" ContentType="application/vnd.openxmlformats-officedocument.presentationml.notesSlide+xml"/>
  <Override PartName="/ppt/theme/themeOverride24.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25.xml" ContentType="application/vnd.openxmlformats-officedocument.themeOverride+xml"/>
  <Override PartName="/ppt/notesSlides/notesSlide128.xml" ContentType="application/vnd.openxmlformats-officedocument.presentationml.notesSlide+xml"/>
  <Override PartName="/ppt/theme/themeOverride26.xml" ContentType="application/vnd.openxmlformats-officedocument.themeOverride+xml"/>
  <Override PartName="/ppt/notesSlides/notesSlide129.xml" ContentType="application/vnd.openxmlformats-officedocument.presentationml.notesSlide+xml"/>
  <Override PartName="/ppt/theme/themeOverride27.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28.xml" ContentType="application/vnd.openxmlformats-officedocument.themeOverride+xml"/>
  <Override PartName="/ppt/notesSlides/notesSlide148.xml" ContentType="application/vnd.openxmlformats-officedocument.presentationml.notesSlide+xml"/>
  <Override PartName="/ppt/theme/themeOverride29.xml" ContentType="application/vnd.openxmlformats-officedocument.themeOverride+xml"/>
  <Override PartName="/ppt/notesSlides/notesSlide149.xml" ContentType="application/vnd.openxmlformats-officedocument.presentationml.notesSlide+xml"/>
  <Override PartName="/ppt/theme/themeOverride30.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63" r:id="rId2"/>
    <p:sldMasterId id="2147483662" r:id="rId3"/>
    <p:sldMasterId id="2147483655" r:id="rId4"/>
    <p:sldMasterId id="2147502448" r:id="rId5"/>
    <p:sldMasterId id="2147502472" r:id="rId6"/>
    <p:sldMasterId id="2147502486" r:id="rId7"/>
    <p:sldMasterId id="2147502498" r:id="rId8"/>
    <p:sldMasterId id="2147502511" r:id="rId9"/>
    <p:sldMasterId id="2147502564" r:id="rId10"/>
    <p:sldMasterId id="2147502644" r:id="rId11"/>
    <p:sldMasterId id="2147502658" r:id="rId12"/>
    <p:sldMasterId id="2147502672" r:id="rId13"/>
    <p:sldMasterId id="2147502685" r:id="rId14"/>
    <p:sldMasterId id="2147502700" r:id="rId15"/>
    <p:sldMasterId id="2147502702" r:id="rId16"/>
    <p:sldMasterId id="2147502714" r:id="rId17"/>
    <p:sldMasterId id="2147502729" r:id="rId18"/>
    <p:sldMasterId id="2147502856" r:id="rId19"/>
    <p:sldMasterId id="2147502868" r:id="rId20"/>
    <p:sldMasterId id="2147502900" r:id="rId21"/>
    <p:sldMasterId id="2147502913" r:id="rId22"/>
    <p:sldMasterId id="2147502924" r:id="rId23"/>
    <p:sldMasterId id="2147503130" r:id="rId24"/>
    <p:sldMasterId id="2147503147" r:id="rId25"/>
    <p:sldMasterId id="2147503159" r:id="rId26"/>
    <p:sldMasterId id="2147503194" r:id="rId27"/>
    <p:sldMasterId id="2147503206" r:id="rId28"/>
    <p:sldMasterId id="2147503255" r:id="rId29"/>
    <p:sldMasterId id="2147503321" r:id="rId30"/>
    <p:sldMasterId id="2147503360" r:id="rId31"/>
    <p:sldMasterId id="2147503372" r:id="rId32"/>
    <p:sldMasterId id="2147503386" r:id="rId33"/>
    <p:sldMasterId id="2147503413" r:id="rId34"/>
    <p:sldMasterId id="2147503425" r:id="rId35"/>
    <p:sldMasterId id="2147503438" r:id="rId36"/>
    <p:sldMasterId id="2147503440" r:id="rId37"/>
    <p:sldMasterId id="2147503454" r:id="rId38"/>
    <p:sldMasterId id="2147503466" r:id="rId39"/>
    <p:sldMasterId id="2147503477" r:id="rId40"/>
    <p:sldMasterId id="2147503490" r:id="rId41"/>
    <p:sldMasterId id="2147503503" r:id="rId42"/>
    <p:sldMasterId id="2147503516" r:id="rId43"/>
    <p:sldMasterId id="2147503530" r:id="rId44"/>
    <p:sldMasterId id="2147503544" r:id="rId45"/>
    <p:sldMasterId id="2147503558" r:id="rId46"/>
  </p:sldMasterIdLst>
  <p:notesMasterIdLst>
    <p:notesMasterId r:id="rId229"/>
  </p:notesMasterIdLst>
  <p:handoutMasterIdLst>
    <p:handoutMasterId r:id="rId230"/>
  </p:handoutMasterIdLst>
  <p:sldIdLst>
    <p:sldId id="5453" r:id="rId47"/>
    <p:sldId id="4024" r:id="rId48"/>
    <p:sldId id="4025" r:id="rId49"/>
    <p:sldId id="4026" r:id="rId50"/>
    <p:sldId id="4027" r:id="rId51"/>
    <p:sldId id="4028" r:id="rId52"/>
    <p:sldId id="4029" r:id="rId53"/>
    <p:sldId id="4030" r:id="rId54"/>
    <p:sldId id="4031" r:id="rId55"/>
    <p:sldId id="4032" r:id="rId56"/>
    <p:sldId id="4033" r:id="rId57"/>
    <p:sldId id="256" r:id="rId58"/>
    <p:sldId id="4035" r:id="rId59"/>
    <p:sldId id="4036" r:id="rId60"/>
    <p:sldId id="4037" r:id="rId61"/>
    <p:sldId id="4038" r:id="rId62"/>
    <p:sldId id="4039" r:id="rId63"/>
    <p:sldId id="4040" r:id="rId64"/>
    <p:sldId id="4041" r:id="rId65"/>
    <p:sldId id="649" r:id="rId66"/>
    <p:sldId id="611" r:id="rId67"/>
    <p:sldId id="5246" r:id="rId68"/>
    <p:sldId id="617" r:id="rId69"/>
    <p:sldId id="618" r:id="rId70"/>
    <p:sldId id="619" r:id="rId71"/>
    <p:sldId id="620" r:id="rId72"/>
    <p:sldId id="621" r:id="rId73"/>
    <p:sldId id="4087" r:id="rId74"/>
    <p:sldId id="4088" r:id="rId75"/>
    <p:sldId id="661" r:id="rId76"/>
    <p:sldId id="4089" r:id="rId77"/>
    <p:sldId id="663" r:id="rId78"/>
    <p:sldId id="748" r:id="rId79"/>
    <p:sldId id="773" r:id="rId80"/>
    <p:sldId id="4090" r:id="rId81"/>
    <p:sldId id="666" r:id="rId82"/>
    <p:sldId id="794" r:id="rId83"/>
    <p:sldId id="733" r:id="rId84"/>
    <p:sldId id="4081" r:id="rId85"/>
    <p:sldId id="299" r:id="rId86"/>
    <p:sldId id="670" r:id="rId87"/>
    <p:sldId id="5504" r:id="rId88"/>
    <p:sldId id="5344" r:id="rId89"/>
    <p:sldId id="5505" r:id="rId90"/>
    <p:sldId id="5507" r:id="rId91"/>
    <p:sldId id="358" r:id="rId92"/>
    <p:sldId id="5450" r:id="rId93"/>
    <p:sldId id="5451" r:id="rId94"/>
    <p:sldId id="3762" r:id="rId95"/>
    <p:sldId id="5508" r:id="rId96"/>
    <p:sldId id="5506" r:id="rId97"/>
    <p:sldId id="3760" r:id="rId98"/>
    <p:sldId id="3761" r:id="rId99"/>
    <p:sldId id="318" r:id="rId100"/>
    <p:sldId id="5509" r:id="rId101"/>
    <p:sldId id="5510" r:id="rId102"/>
    <p:sldId id="540" r:id="rId103"/>
    <p:sldId id="5514" r:id="rId104"/>
    <p:sldId id="5515" r:id="rId105"/>
    <p:sldId id="5516" r:id="rId106"/>
    <p:sldId id="5517" r:id="rId107"/>
    <p:sldId id="5518" r:id="rId108"/>
    <p:sldId id="5519" r:id="rId109"/>
    <p:sldId id="5520" r:id="rId110"/>
    <p:sldId id="5521" r:id="rId111"/>
    <p:sldId id="5522" r:id="rId112"/>
    <p:sldId id="5523" r:id="rId113"/>
    <p:sldId id="5524" r:id="rId114"/>
    <p:sldId id="566" r:id="rId115"/>
    <p:sldId id="1782" r:id="rId116"/>
    <p:sldId id="5233" r:id="rId117"/>
    <p:sldId id="257" r:id="rId118"/>
    <p:sldId id="5234" r:id="rId119"/>
    <p:sldId id="5264" r:id="rId120"/>
    <p:sldId id="5265" r:id="rId121"/>
    <p:sldId id="5235" r:id="rId122"/>
    <p:sldId id="5236" r:id="rId123"/>
    <p:sldId id="5237" r:id="rId124"/>
    <p:sldId id="5238" r:id="rId125"/>
    <p:sldId id="5503" r:id="rId126"/>
    <p:sldId id="269" r:id="rId127"/>
    <p:sldId id="5266" r:id="rId128"/>
    <p:sldId id="275" r:id="rId129"/>
    <p:sldId id="276" r:id="rId130"/>
    <p:sldId id="761" r:id="rId131"/>
    <p:sldId id="5454" r:id="rId132"/>
    <p:sldId id="4919" r:id="rId133"/>
    <p:sldId id="4083" r:id="rId134"/>
    <p:sldId id="5239" r:id="rId135"/>
    <p:sldId id="303" r:id="rId136"/>
    <p:sldId id="5240" r:id="rId137"/>
    <p:sldId id="5241" r:id="rId138"/>
    <p:sldId id="1016" r:id="rId139"/>
    <p:sldId id="5242" r:id="rId140"/>
    <p:sldId id="5243" r:id="rId141"/>
    <p:sldId id="2407" r:id="rId142"/>
    <p:sldId id="5184" r:id="rId143"/>
    <p:sldId id="2255" r:id="rId144"/>
    <p:sldId id="2409" r:id="rId145"/>
    <p:sldId id="2410" r:id="rId146"/>
    <p:sldId id="5224" r:id="rId147"/>
    <p:sldId id="2258" r:id="rId148"/>
    <p:sldId id="2259" r:id="rId149"/>
    <p:sldId id="5185" r:id="rId150"/>
    <p:sldId id="5186" r:id="rId151"/>
    <p:sldId id="2408" r:id="rId152"/>
    <p:sldId id="285" r:id="rId153"/>
    <p:sldId id="5187" r:id="rId154"/>
    <p:sldId id="5279" r:id="rId155"/>
    <p:sldId id="5216" r:id="rId156"/>
    <p:sldId id="5214" r:id="rId157"/>
    <p:sldId id="5278" r:id="rId158"/>
    <p:sldId id="5217" r:id="rId159"/>
    <p:sldId id="5212" r:id="rId160"/>
    <p:sldId id="5276" r:id="rId161"/>
    <p:sldId id="5225" r:id="rId162"/>
    <p:sldId id="5277" r:id="rId163"/>
    <p:sldId id="287" r:id="rId164"/>
    <p:sldId id="4043" r:id="rId165"/>
    <p:sldId id="5223" r:id="rId166"/>
    <p:sldId id="292" r:id="rId167"/>
    <p:sldId id="5227" r:id="rId168"/>
    <p:sldId id="5281" r:id="rId169"/>
    <p:sldId id="343" r:id="rId170"/>
    <p:sldId id="5282" r:id="rId171"/>
    <p:sldId id="5226" r:id="rId172"/>
    <p:sldId id="4044" r:id="rId173"/>
    <p:sldId id="1268" r:id="rId174"/>
    <p:sldId id="1141" r:id="rId175"/>
    <p:sldId id="5283" r:id="rId176"/>
    <p:sldId id="5284" r:id="rId177"/>
    <p:sldId id="5285" r:id="rId178"/>
    <p:sldId id="5286" r:id="rId179"/>
    <p:sldId id="5287" r:id="rId180"/>
    <p:sldId id="1154" r:id="rId181"/>
    <p:sldId id="5288" r:id="rId182"/>
    <p:sldId id="5525" r:id="rId183"/>
    <p:sldId id="5290" r:id="rId184"/>
    <p:sldId id="5291" r:id="rId185"/>
    <p:sldId id="5292" r:id="rId186"/>
    <p:sldId id="5528" r:id="rId187"/>
    <p:sldId id="5294" r:id="rId188"/>
    <p:sldId id="5295" r:id="rId189"/>
    <p:sldId id="5296" r:id="rId190"/>
    <p:sldId id="5297" r:id="rId191"/>
    <p:sldId id="5527" r:id="rId192"/>
    <p:sldId id="5512" r:id="rId193"/>
    <p:sldId id="5299" r:id="rId194"/>
    <p:sldId id="5300" r:id="rId195"/>
    <p:sldId id="5218" r:id="rId196"/>
    <p:sldId id="5215" r:id="rId197"/>
    <p:sldId id="5301" r:id="rId198"/>
    <p:sldId id="5302" r:id="rId199"/>
    <p:sldId id="5513" r:id="rId200"/>
    <p:sldId id="5211" r:id="rId201"/>
    <p:sldId id="5333" r:id="rId202"/>
    <p:sldId id="5334" r:id="rId203"/>
    <p:sldId id="5335" r:id="rId204"/>
    <p:sldId id="609" r:id="rId205"/>
    <p:sldId id="5336" r:id="rId206"/>
    <p:sldId id="5337" r:id="rId207"/>
    <p:sldId id="5338" r:id="rId208"/>
    <p:sldId id="5339" r:id="rId209"/>
    <p:sldId id="5340" r:id="rId210"/>
    <p:sldId id="5341" r:id="rId211"/>
    <p:sldId id="5342" r:id="rId212"/>
    <p:sldId id="5326" r:id="rId213"/>
    <p:sldId id="5327" r:id="rId214"/>
    <p:sldId id="5343" r:id="rId215"/>
    <p:sldId id="5329" r:id="rId216"/>
    <p:sldId id="4006" r:id="rId217"/>
    <p:sldId id="4007" r:id="rId218"/>
    <p:sldId id="4008" r:id="rId219"/>
    <p:sldId id="4009" r:id="rId220"/>
    <p:sldId id="4010" r:id="rId221"/>
    <p:sldId id="4011" r:id="rId222"/>
    <p:sldId id="599" r:id="rId223"/>
    <p:sldId id="1813" r:id="rId224"/>
    <p:sldId id="638" r:id="rId225"/>
    <p:sldId id="639" r:id="rId226"/>
    <p:sldId id="381" r:id="rId227"/>
    <p:sldId id="4042" r:id="rId2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5082E0C-C6CF-D342-8122-30120ADF2210}">
          <p14:sldIdLst>
            <p14:sldId id="5453"/>
            <p14:sldId id="4024"/>
            <p14:sldId id="4025"/>
            <p14:sldId id="4026"/>
            <p14:sldId id="4027"/>
            <p14:sldId id="4028"/>
            <p14:sldId id="4029"/>
            <p14:sldId id="4030"/>
            <p14:sldId id="4031"/>
            <p14:sldId id="4032"/>
            <p14:sldId id="4033"/>
            <p14:sldId id="256"/>
            <p14:sldId id="4035"/>
            <p14:sldId id="4036"/>
            <p14:sldId id="4037"/>
            <p14:sldId id="4038"/>
            <p14:sldId id="4039"/>
            <p14:sldId id="4040"/>
            <p14:sldId id="4041"/>
            <p14:sldId id="649"/>
          </p14:sldIdLst>
        </p14:section>
        <p14:section name="Introduction" id="{4882BE82-FC69-DF4A-A40E-9CD634AC4387}">
          <p14:sldIdLst>
            <p14:sldId id="611"/>
            <p14:sldId id="5246"/>
            <p14:sldId id="617"/>
            <p14:sldId id="618"/>
            <p14:sldId id="619"/>
            <p14:sldId id="620"/>
            <p14:sldId id="621"/>
            <p14:sldId id="4087"/>
            <p14:sldId id="4088"/>
            <p14:sldId id="661"/>
            <p14:sldId id="4089"/>
            <p14:sldId id="663"/>
            <p14:sldId id="748"/>
            <p14:sldId id="773"/>
            <p14:sldId id="4090"/>
            <p14:sldId id="666"/>
            <p14:sldId id="794"/>
            <p14:sldId id="733"/>
            <p14:sldId id="4081"/>
            <p14:sldId id="299"/>
            <p14:sldId id="670"/>
            <p14:sldId id="5504"/>
            <p14:sldId id="5344"/>
            <p14:sldId id="5505"/>
            <p14:sldId id="5507"/>
            <p14:sldId id="358"/>
            <p14:sldId id="5450"/>
            <p14:sldId id="5451"/>
            <p14:sldId id="3762"/>
            <p14:sldId id="5508"/>
            <p14:sldId id="5506"/>
            <p14:sldId id="3760"/>
            <p14:sldId id="3761"/>
            <p14:sldId id="318"/>
            <p14:sldId id="5509"/>
            <p14:sldId id="5510"/>
            <p14:sldId id="540"/>
            <p14:sldId id="5514"/>
            <p14:sldId id="5515"/>
            <p14:sldId id="5516"/>
            <p14:sldId id="5517"/>
            <p14:sldId id="5518"/>
            <p14:sldId id="5519"/>
            <p14:sldId id="5520"/>
            <p14:sldId id="5521"/>
            <p14:sldId id="5522"/>
            <p14:sldId id="5523"/>
            <p14:sldId id="5524"/>
            <p14:sldId id="566"/>
            <p14:sldId id="1782"/>
          </p14:sldIdLst>
        </p14:section>
        <p14:section name="Sermon" id="{BA8484AA-2323-9F42-B8A2-CE581D3B35F2}">
          <p14:sldIdLst>
            <p14:sldId id="5233"/>
            <p14:sldId id="257"/>
            <p14:sldId id="5234"/>
            <p14:sldId id="5264"/>
            <p14:sldId id="5265"/>
            <p14:sldId id="5235"/>
            <p14:sldId id="5236"/>
            <p14:sldId id="5237"/>
            <p14:sldId id="5238"/>
            <p14:sldId id="5503"/>
            <p14:sldId id="269"/>
            <p14:sldId id="5266"/>
            <p14:sldId id="275"/>
            <p14:sldId id="276"/>
          </p14:sldIdLst>
        </p14:section>
        <p14:section name="Chapters" id="{AD95E934-89EA-3649-9356-70D1564D8314}">
          <p14:sldIdLst>
            <p14:sldId id="761"/>
            <p14:sldId id="5454"/>
            <p14:sldId id="4919"/>
            <p14:sldId id="4083"/>
            <p14:sldId id="5239"/>
            <p14:sldId id="303"/>
            <p14:sldId id="5240"/>
            <p14:sldId id="5241"/>
            <p14:sldId id="1016"/>
            <p14:sldId id="5242"/>
            <p14:sldId id="5243"/>
            <p14:sldId id="2407"/>
            <p14:sldId id="5184"/>
            <p14:sldId id="2255"/>
            <p14:sldId id="2409"/>
            <p14:sldId id="2410"/>
            <p14:sldId id="5224"/>
            <p14:sldId id="2258"/>
            <p14:sldId id="2259"/>
            <p14:sldId id="5185"/>
            <p14:sldId id="5186"/>
            <p14:sldId id="2408"/>
            <p14:sldId id="285"/>
            <p14:sldId id="5187"/>
            <p14:sldId id="5279"/>
            <p14:sldId id="5216"/>
            <p14:sldId id="5214"/>
            <p14:sldId id="5278"/>
            <p14:sldId id="5217"/>
            <p14:sldId id="5212"/>
            <p14:sldId id="5276"/>
            <p14:sldId id="5225"/>
            <p14:sldId id="5277"/>
            <p14:sldId id="287"/>
            <p14:sldId id="4043"/>
            <p14:sldId id="5223"/>
            <p14:sldId id="292"/>
            <p14:sldId id="5227"/>
            <p14:sldId id="5281"/>
            <p14:sldId id="343"/>
            <p14:sldId id="5282"/>
            <p14:sldId id="5226"/>
            <p14:sldId id="4044"/>
            <p14:sldId id="1268"/>
            <p14:sldId id="1141"/>
            <p14:sldId id="5283"/>
            <p14:sldId id="5284"/>
            <p14:sldId id="5285"/>
            <p14:sldId id="5286"/>
            <p14:sldId id="5287"/>
            <p14:sldId id="1154"/>
            <p14:sldId id="5288"/>
            <p14:sldId id="5525"/>
            <p14:sldId id="5290"/>
            <p14:sldId id="5291"/>
            <p14:sldId id="5292"/>
            <p14:sldId id="5528"/>
            <p14:sldId id="5294"/>
            <p14:sldId id="5295"/>
            <p14:sldId id="5296"/>
            <p14:sldId id="5297"/>
            <p14:sldId id="5527"/>
            <p14:sldId id="5512"/>
            <p14:sldId id="5299"/>
            <p14:sldId id="5300"/>
            <p14:sldId id="5218"/>
            <p14:sldId id="5215"/>
            <p14:sldId id="5301"/>
            <p14:sldId id="5302"/>
            <p14:sldId id="5513"/>
            <p14:sldId id="5211"/>
            <p14:sldId id="5333"/>
            <p14:sldId id="5334"/>
            <p14:sldId id="5335"/>
            <p14:sldId id="609"/>
            <p14:sldId id="5336"/>
            <p14:sldId id="5337"/>
            <p14:sldId id="5338"/>
            <p14:sldId id="5339"/>
            <p14:sldId id="5340"/>
            <p14:sldId id="5341"/>
            <p14:sldId id="5342"/>
            <p14:sldId id="5326"/>
            <p14:sldId id="5327"/>
            <p14:sldId id="5343"/>
            <p14:sldId id="5329"/>
          </p14:sldIdLst>
        </p14:section>
        <p14:section name="Conclusion" id="{5D2A4E1A-CE28-434C-8F4F-EC88BDF59E0F}">
          <p14:sldIdLst>
            <p14:sldId id="4006"/>
            <p14:sldId id="4007"/>
            <p14:sldId id="4008"/>
            <p14:sldId id="4009"/>
            <p14:sldId id="4010"/>
            <p14:sldId id="4011"/>
            <p14:sldId id="599"/>
            <p14:sldId id="1813"/>
          </p14:sldIdLst>
        </p14:section>
        <p14:section name="Supplements" id="{C6033DF5-4C64-FC46-A139-8B22683555E6}">
          <p14:sldIdLst>
            <p14:sldId id="638"/>
            <p14:sldId id="639"/>
            <p14:sldId id="381"/>
            <p14:sldId id="4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2925"/>
    <a:srgbClr val="FF7100"/>
    <a:srgbClr val="BDD033"/>
    <a:srgbClr val="00BDBA"/>
    <a:srgbClr val="F82926"/>
    <a:srgbClr val="FFFFFF"/>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06" autoAdjust="0"/>
    <p:restoredTop sz="73970" autoAdjust="0"/>
  </p:normalViewPr>
  <p:slideViewPr>
    <p:cSldViewPr>
      <p:cViewPr varScale="1">
        <p:scale>
          <a:sx n="81" d="100"/>
          <a:sy n="81" d="100"/>
        </p:scale>
        <p:origin x="200" y="536"/>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50" d="100"/>
        <a:sy n="50" d="100"/>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59" Type="http://schemas.openxmlformats.org/officeDocument/2006/relationships/slide" Target="slides/slide113.xml"/><Relationship Id="rId170" Type="http://schemas.openxmlformats.org/officeDocument/2006/relationships/slide" Target="slides/slide124.xml"/><Relationship Id="rId191" Type="http://schemas.openxmlformats.org/officeDocument/2006/relationships/slide" Target="slides/slide145.xml"/><Relationship Id="rId205" Type="http://schemas.openxmlformats.org/officeDocument/2006/relationships/slide" Target="slides/slide159.xml"/><Relationship Id="rId226" Type="http://schemas.openxmlformats.org/officeDocument/2006/relationships/slide" Target="slides/slide180.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slide" Target="slides/slide103.xml"/><Relationship Id="rId5" Type="http://schemas.openxmlformats.org/officeDocument/2006/relationships/slideMaster" Target="slideMasters/slideMaster5.xml"/><Relationship Id="rId95" Type="http://schemas.openxmlformats.org/officeDocument/2006/relationships/slide" Target="slides/slide49.xml"/><Relationship Id="rId160" Type="http://schemas.openxmlformats.org/officeDocument/2006/relationships/slide" Target="slides/slide114.xml"/><Relationship Id="rId181" Type="http://schemas.openxmlformats.org/officeDocument/2006/relationships/slide" Target="slides/slide135.xml"/><Relationship Id="rId216" Type="http://schemas.openxmlformats.org/officeDocument/2006/relationships/slide" Target="slides/slide17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8.xml"/><Relationship Id="rId118" Type="http://schemas.openxmlformats.org/officeDocument/2006/relationships/slide" Target="slides/slide72.xml"/><Relationship Id="rId139" Type="http://schemas.openxmlformats.org/officeDocument/2006/relationships/slide" Target="slides/slide93.xml"/><Relationship Id="rId85" Type="http://schemas.openxmlformats.org/officeDocument/2006/relationships/slide" Target="slides/slide39.xml"/><Relationship Id="rId150" Type="http://schemas.openxmlformats.org/officeDocument/2006/relationships/slide" Target="slides/slide104.xml"/><Relationship Id="rId171" Type="http://schemas.openxmlformats.org/officeDocument/2006/relationships/slide" Target="slides/slide125.xml"/><Relationship Id="rId192" Type="http://schemas.openxmlformats.org/officeDocument/2006/relationships/slide" Target="slides/slide146.xml"/><Relationship Id="rId206" Type="http://schemas.openxmlformats.org/officeDocument/2006/relationships/slide" Target="slides/slide160.xml"/><Relationship Id="rId227" Type="http://schemas.openxmlformats.org/officeDocument/2006/relationships/slide" Target="slides/slide18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2.xml"/><Relationship Id="rId129" Type="http://schemas.openxmlformats.org/officeDocument/2006/relationships/slide" Target="slides/slide83.xml"/><Relationship Id="rId54" Type="http://schemas.openxmlformats.org/officeDocument/2006/relationships/slide" Target="slides/slide8.xml"/><Relationship Id="rId75" Type="http://schemas.openxmlformats.org/officeDocument/2006/relationships/slide" Target="slides/slide29.xml"/><Relationship Id="rId96" Type="http://schemas.openxmlformats.org/officeDocument/2006/relationships/slide" Target="slides/slide50.xml"/><Relationship Id="rId140" Type="http://schemas.openxmlformats.org/officeDocument/2006/relationships/slide" Target="slides/slide94.xml"/><Relationship Id="rId161" Type="http://schemas.openxmlformats.org/officeDocument/2006/relationships/slide" Target="slides/slide115.xml"/><Relationship Id="rId182" Type="http://schemas.openxmlformats.org/officeDocument/2006/relationships/slide" Target="slides/slide136.xml"/><Relationship Id="rId217"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3.xml"/><Relationship Id="rId44" Type="http://schemas.openxmlformats.org/officeDocument/2006/relationships/slideMaster" Target="slideMasters/slideMaster44.xml"/><Relationship Id="rId65" Type="http://schemas.openxmlformats.org/officeDocument/2006/relationships/slide" Target="slides/slide19.xml"/><Relationship Id="rId86" Type="http://schemas.openxmlformats.org/officeDocument/2006/relationships/slide" Target="slides/slide40.xml"/><Relationship Id="rId130" Type="http://schemas.openxmlformats.org/officeDocument/2006/relationships/slide" Target="slides/slide84.xml"/><Relationship Id="rId151" Type="http://schemas.openxmlformats.org/officeDocument/2006/relationships/slide" Target="slides/slide105.xml"/><Relationship Id="rId172" Type="http://schemas.openxmlformats.org/officeDocument/2006/relationships/slide" Target="slides/slide126.xml"/><Relationship Id="rId193" Type="http://schemas.openxmlformats.org/officeDocument/2006/relationships/slide" Target="slides/slide147.xml"/><Relationship Id="rId207" Type="http://schemas.openxmlformats.org/officeDocument/2006/relationships/slide" Target="slides/slide161.xml"/><Relationship Id="rId228"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63.xml"/><Relationship Id="rId34" Type="http://schemas.openxmlformats.org/officeDocument/2006/relationships/slideMaster" Target="slideMasters/slideMaster3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20" Type="http://schemas.openxmlformats.org/officeDocument/2006/relationships/slide" Target="slides/slide74.xml"/><Relationship Id="rId141" Type="http://schemas.openxmlformats.org/officeDocument/2006/relationships/slide" Target="slides/slide95.xml"/><Relationship Id="rId7" Type="http://schemas.openxmlformats.org/officeDocument/2006/relationships/slideMaster" Target="slideMasters/slideMaster7.xml"/><Relationship Id="rId162" Type="http://schemas.openxmlformats.org/officeDocument/2006/relationships/slide" Target="slides/slide116.xml"/><Relationship Id="rId183" Type="http://schemas.openxmlformats.org/officeDocument/2006/relationships/slide" Target="slides/slide137.xml"/><Relationship Id="rId218" Type="http://schemas.openxmlformats.org/officeDocument/2006/relationships/slide" Target="slides/slide17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31" Type="http://schemas.openxmlformats.org/officeDocument/2006/relationships/slide" Target="slides/slide85.xml"/><Relationship Id="rId152" Type="http://schemas.openxmlformats.org/officeDocument/2006/relationships/slide" Target="slides/slide106.xml"/><Relationship Id="rId173" Type="http://schemas.openxmlformats.org/officeDocument/2006/relationships/slide" Target="slides/slide127.xml"/><Relationship Id="rId194" Type="http://schemas.openxmlformats.org/officeDocument/2006/relationships/slide" Target="slides/slide148.xml"/><Relationship Id="rId208" Type="http://schemas.openxmlformats.org/officeDocument/2006/relationships/slide" Target="slides/slide162.xml"/><Relationship Id="rId229"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8" Type="http://schemas.openxmlformats.org/officeDocument/2006/relationships/slideMaster" Target="slideMasters/slideMaster8.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slide" Target="slides/slide117.xml"/><Relationship Id="rId184" Type="http://schemas.openxmlformats.org/officeDocument/2006/relationships/slide" Target="slides/slide138.xml"/><Relationship Id="rId219" Type="http://schemas.openxmlformats.org/officeDocument/2006/relationships/slide" Target="slides/slide173.xml"/><Relationship Id="rId230" Type="http://schemas.openxmlformats.org/officeDocument/2006/relationships/handoutMaster" Target="handoutMasters/handout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74" Type="http://schemas.openxmlformats.org/officeDocument/2006/relationships/slide" Target="slides/slide128.xml"/><Relationship Id="rId179" Type="http://schemas.openxmlformats.org/officeDocument/2006/relationships/slide" Target="slides/slide133.xml"/><Relationship Id="rId195" Type="http://schemas.openxmlformats.org/officeDocument/2006/relationships/slide" Target="slides/slide149.xml"/><Relationship Id="rId209" Type="http://schemas.openxmlformats.org/officeDocument/2006/relationships/slide" Target="slides/slide163.xml"/><Relationship Id="rId190" Type="http://schemas.openxmlformats.org/officeDocument/2006/relationships/slide" Target="slides/slide144.xml"/><Relationship Id="rId204" Type="http://schemas.openxmlformats.org/officeDocument/2006/relationships/slide" Target="slides/slide158.xml"/><Relationship Id="rId220" Type="http://schemas.openxmlformats.org/officeDocument/2006/relationships/slide" Target="slides/slide174.xml"/><Relationship Id="rId225"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78" Type="http://schemas.openxmlformats.org/officeDocument/2006/relationships/slide" Target="slides/slide32.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48" Type="http://schemas.openxmlformats.org/officeDocument/2006/relationships/slide" Target="slides/slide102.xml"/><Relationship Id="rId164" Type="http://schemas.openxmlformats.org/officeDocument/2006/relationships/slide" Target="slides/slide118.xml"/><Relationship Id="rId169" Type="http://schemas.openxmlformats.org/officeDocument/2006/relationships/slide" Target="slides/slide123.xml"/><Relationship Id="rId185" Type="http://schemas.openxmlformats.org/officeDocument/2006/relationships/slide" Target="slides/slide1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4.xml"/><Relationship Id="rId210" Type="http://schemas.openxmlformats.org/officeDocument/2006/relationships/slide" Target="slides/slide164.xml"/><Relationship Id="rId215"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presProps" Target="presProps.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75" Type="http://schemas.openxmlformats.org/officeDocument/2006/relationships/slide" Target="slides/slide129.xml"/><Relationship Id="rId196" Type="http://schemas.openxmlformats.org/officeDocument/2006/relationships/slide" Target="slides/slide150.xml"/><Relationship Id="rId200" Type="http://schemas.openxmlformats.org/officeDocument/2006/relationships/slide" Target="slides/slide154.xml"/><Relationship Id="rId16" Type="http://schemas.openxmlformats.org/officeDocument/2006/relationships/slideMaster" Target="slideMasters/slideMaster16.xml"/><Relationship Id="rId221" Type="http://schemas.openxmlformats.org/officeDocument/2006/relationships/slide" Target="slides/slide175.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165" Type="http://schemas.openxmlformats.org/officeDocument/2006/relationships/slide" Target="slides/slide119.xml"/><Relationship Id="rId186" Type="http://schemas.openxmlformats.org/officeDocument/2006/relationships/slide" Target="slides/slide140.xml"/><Relationship Id="rId211" Type="http://schemas.openxmlformats.org/officeDocument/2006/relationships/slide" Target="slides/slide165.xml"/><Relationship Id="rId232"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 Id="rId176" Type="http://schemas.openxmlformats.org/officeDocument/2006/relationships/slide" Target="slides/slide130.xml"/><Relationship Id="rId197" Type="http://schemas.openxmlformats.org/officeDocument/2006/relationships/slide" Target="slides/slide151.xml"/><Relationship Id="rId201" Type="http://schemas.openxmlformats.org/officeDocument/2006/relationships/slide" Target="slides/slide155.xml"/><Relationship Id="rId222" Type="http://schemas.openxmlformats.org/officeDocument/2006/relationships/slide" Target="slides/slide17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24" Type="http://schemas.openxmlformats.org/officeDocument/2006/relationships/slide" Target="slides/slide78.xml"/><Relationship Id="rId70" Type="http://schemas.openxmlformats.org/officeDocument/2006/relationships/slide" Target="slides/slide24.xml"/><Relationship Id="rId91" Type="http://schemas.openxmlformats.org/officeDocument/2006/relationships/slide" Target="slides/slide45.xml"/><Relationship Id="rId145" Type="http://schemas.openxmlformats.org/officeDocument/2006/relationships/slide" Target="slides/slide99.xml"/><Relationship Id="rId166" Type="http://schemas.openxmlformats.org/officeDocument/2006/relationships/slide" Target="slides/slide120.xml"/><Relationship Id="rId187" Type="http://schemas.openxmlformats.org/officeDocument/2006/relationships/slide" Target="slides/slide141.xml"/><Relationship Id="rId1" Type="http://schemas.openxmlformats.org/officeDocument/2006/relationships/slideMaster" Target="slideMasters/slideMaster1.xml"/><Relationship Id="rId212" Type="http://schemas.openxmlformats.org/officeDocument/2006/relationships/slide" Target="slides/slide166.xml"/><Relationship Id="rId233" Type="http://schemas.openxmlformats.org/officeDocument/2006/relationships/theme" Target="theme/theme1.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60" Type="http://schemas.openxmlformats.org/officeDocument/2006/relationships/slide" Target="slides/slide14.xml"/><Relationship Id="rId81" Type="http://schemas.openxmlformats.org/officeDocument/2006/relationships/slide" Target="slides/slide35.xml"/><Relationship Id="rId135" Type="http://schemas.openxmlformats.org/officeDocument/2006/relationships/slide" Target="slides/slide89.xml"/><Relationship Id="rId156" Type="http://schemas.openxmlformats.org/officeDocument/2006/relationships/slide" Target="slides/slide110.xml"/><Relationship Id="rId177" Type="http://schemas.openxmlformats.org/officeDocument/2006/relationships/slide" Target="slides/slide131.xml"/><Relationship Id="rId198" Type="http://schemas.openxmlformats.org/officeDocument/2006/relationships/slide" Target="slides/slide152.xml"/><Relationship Id="rId202" Type="http://schemas.openxmlformats.org/officeDocument/2006/relationships/slide" Target="slides/slide156.xml"/><Relationship Id="rId223"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4.xml"/><Relationship Id="rId104" Type="http://schemas.openxmlformats.org/officeDocument/2006/relationships/slide" Target="slides/slide58.xml"/><Relationship Id="rId125" Type="http://schemas.openxmlformats.org/officeDocument/2006/relationships/slide" Target="slides/slide79.xml"/><Relationship Id="rId146" Type="http://schemas.openxmlformats.org/officeDocument/2006/relationships/slide" Target="slides/slide100.xml"/><Relationship Id="rId167" Type="http://schemas.openxmlformats.org/officeDocument/2006/relationships/slide" Target="slides/slide121.xml"/><Relationship Id="rId188" Type="http://schemas.openxmlformats.org/officeDocument/2006/relationships/slide" Target="slides/slide142.xml"/><Relationship Id="rId71" Type="http://schemas.openxmlformats.org/officeDocument/2006/relationships/slide" Target="slides/slide25.xml"/><Relationship Id="rId92" Type="http://schemas.openxmlformats.org/officeDocument/2006/relationships/slide" Target="slides/slide46.xml"/><Relationship Id="rId213" Type="http://schemas.openxmlformats.org/officeDocument/2006/relationships/slide" Target="slides/slide167.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9.xml"/><Relationship Id="rId136" Type="http://schemas.openxmlformats.org/officeDocument/2006/relationships/slide" Target="slides/slide90.xml"/><Relationship Id="rId157" Type="http://schemas.openxmlformats.org/officeDocument/2006/relationships/slide" Target="slides/slide111.xml"/><Relationship Id="rId178" Type="http://schemas.openxmlformats.org/officeDocument/2006/relationships/slide" Target="slides/slide132.xml"/><Relationship Id="rId61" Type="http://schemas.openxmlformats.org/officeDocument/2006/relationships/slide" Target="slides/slide15.xml"/><Relationship Id="rId82" Type="http://schemas.openxmlformats.org/officeDocument/2006/relationships/slide" Target="slides/slide36.xml"/><Relationship Id="rId199" Type="http://schemas.openxmlformats.org/officeDocument/2006/relationships/slide" Target="slides/slide153.xml"/><Relationship Id="rId203" Type="http://schemas.openxmlformats.org/officeDocument/2006/relationships/slide" Target="slides/slide157.xml"/><Relationship Id="rId19" Type="http://schemas.openxmlformats.org/officeDocument/2006/relationships/slideMaster" Target="slideMasters/slideMaster19.xml"/><Relationship Id="rId224" Type="http://schemas.openxmlformats.org/officeDocument/2006/relationships/slide" Target="slides/slide178.xml"/><Relationship Id="rId30" Type="http://schemas.openxmlformats.org/officeDocument/2006/relationships/slideMaster" Target="slideMasters/slideMaster30.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168" Type="http://schemas.openxmlformats.org/officeDocument/2006/relationships/slide" Target="slides/slide122.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189" Type="http://schemas.openxmlformats.org/officeDocument/2006/relationships/slide" Target="slides/slide143.xml"/><Relationship Id="rId3" Type="http://schemas.openxmlformats.org/officeDocument/2006/relationships/slideMaster" Target="slideMasters/slideMaster3.xml"/><Relationship Id="rId214" Type="http://schemas.openxmlformats.org/officeDocument/2006/relationships/slide" Target="slides/slide168.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medicine.wustl.edu/news/author/jdryden/" TargetMode="External"/><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hyperlink" Target="https://gastro.wustl.edu/" TargetMode="External"/><Relationship Id="rId4" Type="http://schemas.openxmlformats.org/officeDocument/2006/relationships/hyperlink" Target="https://gastro.wustl.edu/faculty/539/"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olumbiasurgery.org/conditions-and-treatments/nonalcoholic-fatty-liver-disease"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cumc.co1.qualtrics.com/jfe/form/SV_ePzOP6ofmQsUq7b" TargetMode="External"/><Relationship Id="rId4" Type="http://schemas.openxmlformats.org/officeDocument/2006/relationships/hyperlink" Target="https://columbiasurgery.org/conditions-and-treatments/hepatitis"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2654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536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0796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02940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9915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Ezekiel ate a scroll to receive God's word of judgment on the nation (2:8–3:3).</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431099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fact that the angel</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face is ‘as the sun’ corresponds to the description of Jesus Christ in Revelation 1:16; his feet correspond to the Lord</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endPar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endPar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angel</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Arial" panose="020B0604020202020204" pitchFamily="34" charset="0"/>
                <a:ea typeface="ＭＳ Ｐゴシック" pitchFamily="-108" charset="-128"/>
                <a:cs typeface="ＭＳ Ｐゴシック" pitchFamily="-108" charset="-128"/>
              </a:rPr>
              <a:t>"</a:t>
            </a:r>
            <a:r>
              <a:rPr lang="en-US" sz="1200" kern="1200" baseline="0">
                <a:solidFill>
                  <a:schemeClr val="tx1"/>
                </a:solidFill>
                <a:effectLst/>
                <a:latin typeface="Arial" panose="020B0604020202020204" pitchFamily="34" charset="0"/>
                <a:ea typeface="ＭＳ Ｐゴシック" pitchFamily="-108" charset="-128"/>
                <a:cs typeface="Arial" panose="020B0604020202020204" pitchFamily="34" charset="0"/>
              </a:rPr>
              <a:t> (Warren Wiersbe, “Rev 10:1,” in </a:t>
            </a:r>
            <a:r>
              <a:rPr lang="en-US" sz="1200" i="1" kern="1200" baseline="0">
                <a:solidFill>
                  <a:schemeClr val="tx1"/>
                </a:solidFill>
                <a:effectLst/>
                <a:latin typeface="Arial" panose="020B0604020202020204" pitchFamily="34" charset="0"/>
                <a:ea typeface="ＭＳ Ｐゴシック" pitchFamily="-108" charset="-128"/>
                <a:cs typeface="Arial" panose="020B0604020202020204" pitchFamily="34" charset="0"/>
              </a:rPr>
              <a:t>Bible Exposition Commentary</a:t>
            </a:r>
            <a:r>
              <a:rPr lang="en-US" sz="1200" kern="1200" baseline="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49501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sent Ezekiel to deliver his judgment written on the scroll but warned that the nation will not listen (3:4-11).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57926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Spirit empowered Ezekiel as a watchman for Israel despite restraining him (3:12-27).</a:t>
            </a:r>
          </a:p>
          <a:p>
            <a:endParaRPr lang="en-US" dirty="0"/>
          </a:p>
        </p:txBody>
      </p:sp>
    </p:spTree>
    <p:extLst>
      <p:ext uri="{BB962C8B-B14F-4D97-AF65-F5344CB8AC3E}">
        <p14:creationId xmlns:p14="http://schemas.microsoft.com/office/powerpoint/2010/main" val="15923400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watchman had the job to warn the people inside the city down below to close the doors and prepare for an attack.</a:t>
            </a:r>
          </a:p>
        </p:txBody>
      </p:sp>
    </p:spTree>
    <p:extLst>
      <p:ext uri="{BB962C8B-B14F-4D97-AF65-F5344CB8AC3E}">
        <p14:creationId xmlns:p14="http://schemas.microsoft.com/office/powerpoint/2010/main" val="21560672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837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036371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39249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52241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1317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412481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27807092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5872372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681959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8424829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still sovereign, which means he doesn't fit into our plans. We must fit into what he is doing.</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8755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extLst>
      <p:ext uri="{BB962C8B-B14F-4D97-AF65-F5344CB8AC3E}">
        <p14:creationId xmlns:p14="http://schemas.microsoft.com/office/powerpoint/2010/main" val="31679659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26709305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65999075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Extra fat causes many liver diseases.</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583559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Out healthy liver can become too fat from a fatty diet, leading to fibrosis and cirrhosis, and eventually liver cancer.</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Adapted from:</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medicine.wustl.edu</a:t>
            </a:r>
            <a:r>
              <a:rPr lang="en-US" dirty="0">
                <a:latin typeface="Arial" panose="020B0604020202020204" pitchFamily="34" charset="0"/>
                <a:cs typeface="Arial" panose="020B0604020202020204" pitchFamily="34" charset="0"/>
              </a:rPr>
              <a:t>/news/study-reveals-links-between-fatty-liver-disease-liver-cancer/</a:t>
            </a:r>
          </a:p>
          <a:p>
            <a:r>
              <a:rPr lang="en-US" b="1" dirty="0">
                <a:latin typeface="Arial" panose="020B0604020202020204" pitchFamily="34" charset="0"/>
                <a:cs typeface="Arial" panose="020B0604020202020204" pitchFamily="34" charset="0"/>
              </a:rPr>
              <a:t>Study reveals links between fatty liver disease, liver cancer</a:t>
            </a:r>
          </a:p>
          <a:p>
            <a:r>
              <a:rPr lang="en-US" dirty="0">
                <a:latin typeface="Arial" panose="020B0604020202020204" pitchFamily="34" charset="0"/>
                <a:cs typeface="Arial" panose="020B0604020202020204" pitchFamily="34" charset="0"/>
              </a:rPr>
              <a:t>Mice expressing increased levels of protein develop advanced liver disease</a:t>
            </a:r>
          </a:p>
          <a:p>
            <a:r>
              <a:rPr lang="en-US" dirty="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hlinkClick r:id="rId3"/>
              </a:rPr>
              <a:t>Jim </a:t>
            </a:r>
            <a:r>
              <a:rPr lang="en-US" dirty="0" err="1">
                <a:latin typeface="Arial" panose="020B0604020202020204" pitchFamily="34" charset="0"/>
                <a:cs typeface="Arial" panose="020B0604020202020204" pitchFamily="34" charset="0"/>
                <a:hlinkClick r:id="rId3"/>
              </a:rPr>
              <a:t>Dryden</a:t>
            </a:r>
            <a:r>
              <a:rPr lang="en-US" dirty="0" err="1">
                <a:latin typeface="Arial" panose="020B0604020202020204" pitchFamily="34" charset="0"/>
                <a:cs typeface="Arial" panose="020B0604020202020204" pitchFamily="34" charset="0"/>
              </a:rPr>
              <a:t>•January</a:t>
            </a:r>
            <a:r>
              <a:rPr lang="en-US" dirty="0">
                <a:latin typeface="Arial" panose="020B0604020202020204" pitchFamily="34" charset="0"/>
                <a:cs typeface="Arial" panose="020B0604020202020204" pitchFamily="34" charset="0"/>
              </a:rPr>
              <a:t> 20, 2021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United States is facing an epidemic of liver disease linked to obesity. Cases of nonalcoholic fatty liver have more than doubled in the past two decades, now affecting around one quarter of the country’s population. The condition leads to inflammation and scarring in the liver, similar to that caused by alcohol abuse, and increases the risk of liver cancer.</a:t>
            </a:r>
          </a:p>
          <a:p>
            <a:r>
              <a:rPr lang="en-US" dirty="0">
                <a:latin typeface="Arial" panose="020B0604020202020204" pitchFamily="34" charset="0"/>
                <a:cs typeface="Arial" panose="020B0604020202020204" pitchFamily="34" charset="0"/>
              </a:rPr>
              <a:t>Researchers have understood little about how fatty liver causes increased risk of liver cancer, but a new study at Washington University School of Medicine in St. Louis indicates that an RNA binding protein involved in regulating lipid levels in the liver and blood promotes development and progression of fatty liver disease and liver cancer in mice.</a:t>
            </a:r>
          </a:p>
          <a:p>
            <a:r>
              <a:rPr lang="en-US" dirty="0">
                <a:latin typeface="Arial" panose="020B0604020202020204" pitchFamily="34" charset="0"/>
                <a:cs typeface="Arial" panose="020B0604020202020204" pitchFamily="34" charset="0"/>
              </a:rPr>
              <a:t>The findings, published online in The Journal of Clinical Investigation, shed light on what might lead to such diseases in people, and eventually may contribute to therapeutic interventions for these conditions.</a:t>
            </a:r>
          </a:p>
          <a:p>
            <a:r>
              <a:rPr lang="en-US" dirty="0">
                <a:latin typeface="Arial" panose="020B0604020202020204" pitchFamily="34" charset="0"/>
                <a:cs typeface="Arial" panose="020B0604020202020204" pitchFamily="34" charset="0"/>
              </a:rPr>
              <a:t>Nonalcoholic fatty liver disease is believed to affect as many as a billion people in the world, some 80 million to 100 million of them in the U.S. Meanwhile, about 40,000 individuals are diagnosed with liver cancer each year in the U.S. — a number that has tripled during the last two decades.</a:t>
            </a:r>
          </a:p>
          <a:p>
            <a:r>
              <a:rPr lang="en-US" dirty="0">
                <a:latin typeface="Arial" panose="020B0604020202020204" pitchFamily="34" charset="0"/>
                <a:cs typeface="Arial" panose="020B0604020202020204" pitchFamily="34" charset="0"/>
              </a:rPr>
              <a:t>“With the burgeoning epidemic of obesity and nonalcoholic fatty liver disease — both of which are difficult to treat because they require people to make lifestyle changes that allow them to lose weight — it’s vital that we understand these associations,” said senior investigator </a:t>
            </a:r>
            <a:r>
              <a:rPr lang="en-US" dirty="0">
                <a:latin typeface="Arial" panose="020B0604020202020204" pitchFamily="34" charset="0"/>
                <a:cs typeface="Arial" panose="020B0604020202020204" pitchFamily="34" charset="0"/>
                <a:hlinkClick r:id="rId4"/>
              </a:rPr>
              <a:t>Nicholas O. Davidson, MD</a:t>
            </a:r>
            <a:r>
              <a:rPr lang="en-US" dirty="0">
                <a:latin typeface="Arial" panose="020B0604020202020204" pitchFamily="34" charset="0"/>
                <a:cs typeface="Arial" panose="020B0604020202020204" pitchFamily="34" charset="0"/>
              </a:rPr>
              <a:t>, director of the university’s </a:t>
            </a:r>
            <a:r>
              <a:rPr lang="en-US" dirty="0">
                <a:latin typeface="Arial" panose="020B0604020202020204" pitchFamily="34" charset="0"/>
                <a:cs typeface="Arial" panose="020B0604020202020204" pitchFamily="34" charset="0"/>
                <a:hlinkClick r:id="rId5"/>
              </a:rPr>
              <a:t>Division of Gastroenterology</a:t>
            </a:r>
            <a:r>
              <a:rPr lang="en-US" dirty="0">
                <a:latin typeface="Arial" panose="020B0604020202020204" pitchFamily="34" charset="0"/>
                <a:cs typeface="Arial" panose="020B0604020202020204" pitchFamily="34" charset="0"/>
              </a:rPr>
              <a:t>. “It’s been difficult to determine how liver cancer develops and why some people with fatty liver disease progress while others don’t because we haven’t had a good way to model nonalcoholic fatty liver disease in the laboratory. These new findings allow us to connect some of the dots linking fatty liver disease to cancer.”</a:t>
            </a:r>
          </a:p>
          <a:p>
            <a:r>
              <a:rPr lang="en-US" dirty="0">
                <a:latin typeface="Arial" panose="020B0604020202020204" pitchFamily="34" charset="0"/>
                <a:cs typeface="Arial" panose="020B0604020202020204" pitchFamily="34" charset="0"/>
              </a:rPr>
              <a:t>Davidson’s laboratory studies how certain RNA binding proteins — proteins that play a role in various cellular processes such as function and transport — regulate the RNA building blocks that contribute to the synthesis of proteins involved in liver cancer and other gastrointestinal diseases. Davidson studies the genetic regulation of metabolism in the intestine and the liver, with a particular focus on obesity and fatty liver. His recent studies recently have focused on how a particular RNA binding protein called Apobec1 complementation factor (A1CF) operates in the liver.</a:t>
            </a:r>
          </a:p>
          <a:p>
            <a:r>
              <a:rPr lang="en-US" dirty="0">
                <a:latin typeface="Arial" panose="020B0604020202020204" pitchFamily="34" charset="0"/>
                <a:cs typeface="Arial" panose="020B0604020202020204" pitchFamily="34" charset="0"/>
              </a:rPr>
              <a:t>Previously, his lab genetically engineered mice that don’t make this protein. In the new experiments, the scientists engineered mice that make extra amounts of the protein in hepatocytes, which make up about 80% of the cells in the liver. The mice produced about two to three times the normal amount of the protein.</a:t>
            </a:r>
          </a:p>
          <a:p>
            <a:r>
              <a:rPr lang="en-US" dirty="0">
                <a:latin typeface="Arial" panose="020B0604020202020204" pitchFamily="34" charset="0"/>
                <a:cs typeface="Arial" panose="020B0604020202020204" pitchFamily="34" charset="0"/>
              </a:rPr>
              <a:t>The researchers found that mice with excessive amounts of the protein developed fatty liver disease even when eating a low-fat diet, and as the mice aged, most developed liver cancer.</a:t>
            </a:r>
          </a:p>
          <a:p>
            <a:r>
              <a:rPr lang="en-US" dirty="0">
                <a:latin typeface="Arial" panose="020B0604020202020204" pitchFamily="34" charset="0"/>
                <a:cs typeface="Arial" panose="020B0604020202020204" pitchFamily="34" charset="0"/>
              </a:rPr>
              <a:t>Davidson, the John E. and Adaline Simon Professor of Medicine and of Developmental Biology, also directs the Digestive Disease Research Core Center. After noticing that mice with extra amounts of the protein developed fatty liver disease and liver cancer, he collaborated with colleagues at the Mayo Clinic and at the University of Hong Kong, to examine tissue samples from patients who had liver cancer. The researchers found that these tissue samples also contained elevated levels of the protein.</a:t>
            </a:r>
          </a:p>
          <a:p>
            <a:r>
              <a:rPr lang="en-US" dirty="0">
                <a:latin typeface="Arial" panose="020B0604020202020204" pitchFamily="34" charset="0"/>
                <a:cs typeface="Arial" panose="020B0604020202020204" pitchFamily="34" charset="0"/>
              </a:rPr>
              <a:t>“We found that as these transgenic mice aged, they developed fatty liver spontaneously, regardless of their diet, though the condition was worse in mice that ate a high-fat, high-fructose diet,” he said. “As the animals got even older, the mice developed scarring and fibrosis of the liver, and eventually, most developed liver cancer. When we looked at liver cancer tissue from humans with fatty liver disease, we found extra amounts of the same RNA binding protein there, too.”</a:t>
            </a:r>
          </a:p>
          <a:p>
            <a:r>
              <a:rPr lang="en-US" dirty="0">
                <a:latin typeface="Arial" panose="020B0604020202020204" pitchFamily="34" charset="0"/>
                <a:cs typeface="Arial" panose="020B0604020202020204" pitchFamily="34" charset="0"/>
              </a:rPr>
              <a:t>Davidson said the findings suggest that in addition to being involved in the regulation of lipids, the protein also plays a role in the development of liver cancer.</a:t>
            </a:r>
          </a:p>
          <a:p>
            <a:r>
              <a:rPr lang="en-US" dirty="0">
                <a:latin typeface="Arial" panose="020B0604020202020204" pitchFamily="34" charset="0"/>
                <a:cs typeface="Arial" panose="020B0604020202020204" pitchFamily="34" charset="0"/>
              </a:rPr>
              <a:t>“Liver cancer has been difficult to study because of regional differences throughout the liver, and there isn’t a dominant set of tumor drivers such as with other types of cancer, like breast or colon cancer,” he said. “A better understanding of how the overexpression of this RNA binding protein promotes liver cancer could be important to learning how fatty liver disease contributes to cancer risk and perhaps to predict which tumors in the liver might be more aggressive.”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8603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importantly, how’s your worship?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0051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God glory is hindered by fatty substitutes—maybe feelings without substance or laziness that can lead to cancerous worship where we give glory to the wrong thing instead of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12592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Worship must have substance—so turn to the Bible daily!</a:t>
            </a:r>
          </a:p>
          <a:p>
            <a:endParaRPr lang="en-US" b="0" dirty="0"/>
          </a:p>
          <a:p>
            <a:r>
              <a:rPr lang="en-US" b="0" dirty="0"/>
              <a:t>___________</a:t>
            </a:r>
          </a:p>
          <a:p>
            <a:endParaRPr lang="en-US" b="0" dirty="0"/>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908495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have a needy world where Christianity is considered no different than any other faith.</a:t>
            </a:r>
          </a:p>
          <a:p>
            <a:r>
              <a:rPr lang="en-US" b="0" dirty="0"/>
              <a:t>• This leads to the majority of people feeling anxious, depressed, or fearful.</a:t>
            </a:r>
          </a:p>
          <a:p>
            <a:r>
              <a:rPr lang="en-US" b="0" dirty="0"/>
              <a:t>• And 75% of Millennials admit to still be searching for their purpose in life.</a:t>
            </a:r>
          </a:p>
          <a:p>
            <a:r>
              <a:rPr lang="en-US" b="0" dirty="0"/>
              <a:t>__________</a:t>
            </a:r>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6995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have you seen the glory go</a:t>
            </a:r>
          </a:p>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685234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8557742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better see God’s glory?</a:t>
            </a:r>
          </a:p>
          <a:p>
            <a:pPr lvl="1"/>
            <a:r>
              <a:rPr lang="en-US" dirty="0"/>
              <a:t>What is your plan to learn from him about him?</a:t>
            </a:r>
          </a:p>
          <a:p>
            <a:pPr lvl="1"/>
            <a:r>
              <a:rPr lang="en-US" dirty="0"/>
              <a:t>How often do you read his Word?</a:t>
            </a:r>
          </a:p>
          <a:p>
            <a:r>
              <a:rPr lang="en-US" dirty="0"/>
              <a:t>Do you know his calling for you?</a:t>
            </a:r>
          </a:p>
          <a:p>
            <a:r>
              <a:rPr lang="en-US" dirty="0"/>
              <a:t>Are you following his calling?</a:t>
            </a:r>
          </a:p>
          <a:p>
            <a:r>
              <a:rPr lang="en-US" dirty="0"/>
              <a:t>Will you figuratively sign on to his will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48284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While I attended college, John was one of the ushers in my church. He had a godly wife and two adorable preschool sons. John served faithfully at his job and was an important part of our church family.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But one day my pastor asked all the church members to stay behind for a special meeting. Through his tears, Pastor shared that John had left his wife and family for another woman. </a:t>
            </a:r>
          </a:p>
        </p:txBody>
      </p:sp>
    </p:spTree>
    <p:extLst>
      <p:ext uri="{BB962C8B-B14F-4D97-AF65-F5344CB8AC3E}">
        <p14:creationId xmlns:p14="http://schemas.microsoft.com/office/powerpoint/2010/main" val="133227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elders had gone through the restoration process commanded in Matthew 18 where one person approached him to reconcile with the Lord, then 1-2 others tried to help him see the light, and then all the elders. John continued to neglect to support his family and live with this young woman and reject his wife, so the matter was brought to all the members for prayer and a combined effort to restore him. Our church removed him from membership and ministry roles.</a:t>
            </a:r>
          </a:p>
          <a:p>
            <a:pPr eaLnBrk="1" hangingPunct="1"/>
            <a:r>
              <a:rPr lang="en-US" sz="1200" kern="1200" dirty="0">
                <a:solidFill>
                  <a:schemeClr val="tx1"/>
                </a:solidFill>
                <a:effectLst/>
                <a:latin typeface="Arial" charset="0"/>
                <a:ea typeface="ＭＳ Ｐゴシック" charset="0"/>
                <a:cs typeface="ＭＳ Ｐゴシック" charset="0"/>
              </a:rPr>
              <a:t>One of the elders named Richard continued to follow up with John because Matthew 18:17 says to treat sinning believers like this as “a tax collector and sinner.” We understood that to mean that we should do as Jesus did—to seek to restore those in sin but not have them as part of the ministry team.</a:t>
            </a:r>
          </a:p>
          <a:p>
            <a:pPr eaLnBrk="1" hangingPunct="1"/>
            <a:r>
              <a:rPr lang="en-US" sz="1200" kern="1200" dirty="0">
                <a:solidFill>
                  <a:schemeClr val="tx1"/>
                </a:solidFill>
                <a:effectLst/>
                <a:latin typeface="Arial" charset="0"/>
                <a:ea typeface="ＭＳ Ｐゴシック" charset="0"/>
                <a:cs typeface="ＭＳ Ｐゴシック" charset="0"/>
              </a:rPr>
              <a:t>About two years later, at the end of one of our services, Richard walked down the center aisle to the front of the church with an old man who looked like he was living on the street. But when I looked closer, I was shocked to see that this elderly, rough-looking man was actually the 30-something John! I had never seen someone age so fast. You see, Satan is merciless. The glory had gone from John’s life.</a:t>
            </a:r>
          </a:p>
          <a:p>
            <a:pPr eaLnBrk="1" hangingPunct="1"/>
            <a:r>
              <a:rPr lang="en-US" sz="1200" kern="1200" dirty="0">
                <a:solidFill>
                  <a:schemeClr val="tx1"/>
                </a:solidFill>
                <a:effectLst/>
                <a:latin typeface="Arial" charset="0"/>
                <a:ea typeface="ＭＳ Ｐゴシック" charset="0"/>
                <a:cs typeface="ＭＳ Ｐゴシック" charset="0"/>
              </a:rPr>
              <a:t>________________</a:t>
            </a: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Need: Have you ever seen God discipline an errant believer?</a:t>
            </a:r>
          </a:p>
          <a:p>
            <a:r>
              <a:rPr lang="en-US" dirty="0">
                <a:latin typeface="Arial" panose="020B0604020202020204" pitchFamily="34" charset="0"/>
                <a:cs typeface="Arial" panose="020B0604020202020204" pitchFamily="34" charset="0"/>
              </a:rPr>
              <a:t>Have you ever seen someone spurn God’s blessings and what that person looks like after God allows Satan to deal with him?</a:t>
            </a:r>
          </a:p>
          <a:p>
            <a:r>
              <a:rPr lang="en-US" dirty="0">
                <a:latin typeface="Arial" panose="020B0604020202020204" pitchFamily="34" charset="0"/>
                <a:cs typeface="Arial" panose="020B0604020202020204" pitchFamily="34" charset="0"/>
              </a:rPr>
              <a:t>We know God loves us, right? So what should we do when we turn from him?</a:t>
            </a:r>
          </a:p>
          <a:p>
            <a:r>
              <a:rPr lang="en-US" dirty="0">
                <a:latin typeface="Arial" panose="020B0604020202020204" pitchFamily="34" charset="0"/>
                <a:cs typeface="Arial" panose="020B0604020202020204" pitchFamily="34" charset="0"/>
              </a:rPr>
              <a:t>It’s as if the glory has gone in that person’s life. </a:t>
            </a:r>
          </a:p>
          <a:p>
            <a:r>
              <a:rPr lang="en-US" dirty="0">
                <a:latin typeface="Arial" panose="020B0604020202020204" pitchFamily="34" charset="0"/>
                <a:cs typeface="Arial" panose="020B0604020202020204" pitchFamily="34" charset="0"/>
              </a:rPr>
              <a:t>I know others like that—those in my own family. Is it fair for God to discipline people like that? Does he have that right? Yes—but what then do we do?</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Subject: How should we respond when God disciplines his own people? What step can take when he withdraws his blessings from us when we turn away from him? I am NOT talking about a supposed loss of salvation because eternal life, by definition, is eternal and unchangeable. Instead, I am speaking of God making things difficult for those he loves—what do we do when he does that?</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people were forced from Israel into exile.</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Ezekiel was among 10,000 of them in Babylon, where God gave him an amazing vision of his glory in Ezekiel 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052503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covered this vision last week where we saw our own responsibility to know God’s glory and share it with others.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391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73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F359D-698F-404A-A6FC-C09817F41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39035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774218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[They needed to see that the LORD’s glory would not dwell with persistent idolatry.]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323805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revealed his glory with Judah to prepare Ezekiel as a prophet to deliver his messages of judgment and blessings (Ezek 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But then God gave Ezekiel many messages to show why God would leave the temple and destroy it (Ezek 4–24).</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536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52473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4087804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5814422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3308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988713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32198828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ar-SA"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58033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25681338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rPr>
              <a:pPr/>
              <a:t>179</a:t>
            </a:fld>
            <a:endParaRPr lang="en-US" sz="1200">
              <a:solidFill>
                <a:prstClr val="black"/>
              </a:solidFill>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A3C9E5-B4DA-144E-A20E-AC0A52392F9F}" type="slidenum">
              <a:rPr lang="en-US" sz="1200">
                <a:solidFill>
                  <a:prstClr val="black"/>
                </a:solidFill>
              </a:rPr>
              <a:pPr/>
              <a:t>180</a:t>
            </a:fld>
            <a:endParaRPr lang="en-US" sz="1200">
              <a:solidFill>
                <a:prstClr val="black"/>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691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766716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8613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12848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panose="020B0604020202020204" pitchFamily="34" charset="0"/>
                <a:ea typeface="+mn-ea"/>
                <a:cs typeface="Arial" panose="020B0604020202020204" pitchFamily="34" charset="0"/>
              </a:rPr>
              <a:t>Are you expectant?</a:t>
            </a:r>
            <a:r>
              <a:rPr lang="en-SG" b="0" dirty="0">
                <a:effectLst/>
                <a:latin typeface="Arial" panose="020B0604020202020204" pitchFamily="34" charset="0"/>
                <a:cs typeface="Arial" panose="020B0604020202020204" pitchFamily="34" charset="0"/>
              </a:rPr>
              <a:t> </a:t>
            </a:r>
            <a:endParaRPr lang="ar-SA" b="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0"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0"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284011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3250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45AFE8-FFF3-4146-9C4E-C2D6C6210E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1507FA-B884-F140-8C10-95CCBD0B8FE6}" type="slidenum">
              <a:rPr lang="en-US" sz="1200">
                <a:solidFill>
                  <a:prstClr val="black"/>
                </a:solidFill>
              </a:rPr>
              <a:pPr/>
              <a:t>24</a:t>
            </a:fld>
            <a:endParaRPr lang="en-US" sz="1200">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Both men served Israel outside the land, but in different ways.</a:t>
            </a:r>
          </a:p>
          <a:p>
            <a:pPr eaLnBrk="1" hangingPunct="1"/>
            <a:r>
              <a:rPr lang="en-US">
                <a:latin typeface="Times New Roman" charset="0"/>
                <a:ea typeface="ＭＳ Ｐゴシック" charset="0"/>
                <a:cs typeface="ＭＳ Ｐゴシック" charset="0"/>
              </a:rPr>
              <a:t>___________</a:t>
            </a:r>
          </a:p>
          <a:p>
            <a:pPr eaLnBrk="1" hangingPunct="1"/>
            <a:r>
              <a:rPr lang="en-US">
                <a:latin typeface="Times New Roman" charset="0"/>
                <a:ea typeface="ＭＳ Ｐゴシック" charset="0"/>
                <a:cs typeface="ＭＳ Ｐゴシック" charset="0"/>
              </a:rPr>
              <a:t>OS-26-Ezekiel1-3—slide 24</a:t>
            </a:r>
          </a:p>
          <a:p>
            <a:pPr eaLnBrk="1" hangingPunct="1"/>
            <a:r>
              <a:rPr lang="en-US">
                <a:latin typeface="Times New Roman" charset="0"/>
                <a:ea typeface="ＭＳ Ｐゴシック" charset="0"/>
                <a:cs typeface="ＭＳ Ｐゴシック" charset="0"/>
              </a:rPr>
              <a:t>OS-27-Dan8-12—slide 199</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C70EB-5A47-3549-8B29-A94B8F7E7F1D}" type="slidenum">
              <a:rPr lang="en-US" sz="1200">
                <a:solidFill>
                  <a:prstClr val="black"/>
                </a:solidFill>
              </a:rPr>
              <a:pPr/>
              <a:t>25</a:t>
            </a:fld>
            <a:endParaRPr lang="en-US" sz="1200">
              <a:solidFill>
                <a:prstClr val="black"/>
              </a:solidFill>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Jews traditionally have kept God's name holy by</a:t>
            </a:r>
            <a:r>
              <a:rPr lang="en-US" baseline="0"/>
              <a:t> not even uttering it.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5220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7A35E3-F963-A94F-B979-CCA26674247D}" type="slidenum">
              <a:rPr lang="en-US" sz="1200">
                <a:solidFill>
                  <a:prstClr val="black"/>
                </a:solidFill>
              </a:rPr>
              <a:pPr/>
              <a:t>27</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أي حال </a:t>
            </a:r>
            <a:r>
              <a:rPr lang="ar-EG" b="1" dirty="0">
                <a:latin typeface="Times" charset="0"/>
                <a:ea typeface="ＭＳ Ｐゴシック" charset="0"/>
                <a:cs typeface="ＭＳ Ｐゴシック" charset="0"/>
              </a:rPr>
              <a:t>… مملكة يهوذا الجنوبية تختبر نوعًا مختلفًا تمامًا من الحكم.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بحلول هذا الوقت ، هزم البابليون الآشوريين. ثم…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الملك البابلي نبوخذ نصر يوجه انتباهه الآن نحو يهوذا ، تلك المملكة الجنوبية المتبقية.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يهوذا .. حيث كان يوجد قلة من الملوك الصالحين ... المملكة استمرت لفترة أطول بنحو 150 سنة، أو ما مجموعه 350 سنة بعد الانقسام القومي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ثم في الهجمة الرهيبة لعام 586 قبل الميلاد ، يهوذا نفسه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يواجه غزو البابليين تحت حكم الملك نبوخذ نصر. دمر البابليون </a:t>
            </a:r>
            <a:r>
              <a:rPr lang="ar-JO" b="1" dirty="0">
                <a:latin typeface="Times" charset="0"/>
                <a:ea typeface="ＭＳ Ｐゴシック" charset="0"/>
                <a:cs typeface="ＭＳ Ｐゴシック" charset="0"/>
              </a:rPr>
              <a:t>أورشليم</a:t>
            </a:r>
            <a:r>
              <a:rPr lang="ar-EG" b="1" dirty="0">
                <a:latin typeface="Times" charset="0"/>
                <a:ea typeface="ＭＳ Ｐゴシック" charset="0"/>
                <a:cs typeface="ＭＳ Ｐゴシック" charset="0"/>
              </a:rPr>
              <a:t> بأكملها - بما في ذلك معبد سليمان العظيم. هذا هو التاريخ الثاني والمهم الذي يجب تذكره ... 586 قبل الميلاد.تم نقل مملكة يهوذا الجنوبية بعيدًا إلى الأسر البابلي الشهير ، وال</a:t>
            </a:r>
            <a:r>
              <a:rPr lang="ar-JO" b="1" dirty="0">
                <a:latin typeface="Times" charset="0"/>
                <a:ea typeface="ＭＳ Ｐゴシック" charset="0"/>
                <a:cs typeface="ＭＳ Ｐゴシック" charset="0"/>
              </a:rPr>
              <a:t>ذي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سمى أحيانًا المنفى.</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Sovereign Departing and Return of Glory</a:t>
            </a:r>
          </a:p>
          <a:p>
            <a:pPr algn="l"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2116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إلى مدينة وبلد بعيدان حيث سيتحدث اثنان من أشهر أنبياء يهوذا ، دانيال وحزقيال ، ويكتبوا رسائل الرجاء الخاصة بهم في التنبؤ بالمسيح المجيد. في تصور هذا الفنان ، يمكنك أن تشعر بنكهة بابل ... تلك العاصمة الهائلة للعالم القديم.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 ، </a:t>
            </a:r>
            <a:r>
              <a:rPr lang="ar-EG" b="1" dirty="0">
                <a:latin typeface="Times" charset="0"/>
                <a:ea typeface="ＭＳ Ｐゴシック" charset="0"/>
                <a:cs typeface="ＭＳ Ｐゴシック" charset="0"/>
              </a:rPr>
              <a:t>تنتهي فترة الملكية ومجلدها في "ملف الكتاب المقدس".بما أن إسرائيل ويهوذا يواجهان حكم التشتيت لأحدهما ، والنفي المؤقت للآخر ، فإن التاريخ ينقلنا من الملوك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آخر أنواع المجتمعات الكتابية الثلاثة ، الأسر.</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تذكر أداة الذاكرة الهندسية لـ </a:t>
            </a:r>
            <a:r>
              <a:rPr lang="ar-JO" b="1" dirty="0">
                <a:latin typeface="Times" charset="0"/>
                <a:ea typeface="ＭＳ Ｐゴシック" charset="0"/>
                <a:cs typeface="ＭＳ Ｐゴシック" charset="0"/>
              </a:rPr>
              <a:t>فوضى</a:t>
            </a:r>
            <a:r>
              <a:rPr lang="ar-JO" b="1" baseline="0" dirty="0">
                <a:latin typeface="Times" charset="0"/>
                <a:ea typeface="ＭＳ Ｐゴシック" charset="0"/>
                <a:cs typeface="ＭＳ Ｐゴシック" charset="0"/>
              </a:rPr>
              <a:t> – ملكية – أسر</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نصل</a:t>
            </a:r>
            <a:r>
              <a:rPr lang="ar-JO" b="1" baseline="0" dirty="0">
                <a:latin typeface="Times" charset="0"/>
                <a:ea typeface="ＭＳ Ｐゴシック" charset="0"/>
                <a:cs typeface="ＭＳ Ｐゴシック" charset="0"/>
              </a:rPr>
              <a:t> إلى الملف الثامن للكتاب المقدس ، والمدعو ” أسر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خط الوقت ( الجدول الزمني ) ... يتحرك 500 سنة الآن أقرب إلى زمن المخلص... نحو 500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dirty="0">
                <a:latin typeface="Arial"/>
                <a:ea typeface="ＭＳ Ｐゴシック" charset="0"/>
                <a:cs typeface="Arial"/>
              </a:rPr>
              <a:t>تلخيصا لهذا الوقت </a:t>
            </a:r>
            <a:r>
              <a:rPr lang="ar-JO" dirty="0">
                <a:latin typeface="Arial"/>
                <a:ea typeface="ＭＳ Ｐゴシック" charset="0"/>
                <a:cs typeface="Arial"/>
              </a:rPr>
              <a:t>من</a:t>
            </a:r>
            <a:r>
              <a:rPr lang="ar-JO" baseline="0" dirty="0">
                <a:latin typeface="Arial"/>
                <a:ea typeface="ＭＳ Ｐゴシック" charset="0"/>
                <a:cs typeface="Arial"/>
              </a:rPr>
              <a:t> الملكية </a:t>
            </a:r>
            <a:r>
              <a:rPr lang="ar-EG" dirty="0">
                <a:latin typeface="Arial"/>
                <a:ea typeface="ＭＳ Ｐゴシック" charset="0"/>
                <a:cs typeface="Arial"/>
              </a:rPr>
              <a:t>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تذكر مرة أخرى هذا الاختلاف الحاسم عندما سقطت الممالك الشمالية والجنوبية. </a:t>
            </a:r>
            <a:r>
              <a:rPr lang="ar-JO" dirty="0">
                <a:latin typeface="Arial"/>
                <a:ea typeface="ＭＳ Ｐゴシック" charset="0"/>
                <a:cs typeface="Arial"/>
              </a:rPr>
              <a:t>ت</a:t>
            </a:r>
            <a:r>
              <a:rPr lang="ar-EG" dirty="0">
                <a:latin typeface="Arial"/>
                <a:ea typeface="ＭＳ Ｐゴシック" charset="0"/>
                <a:cs typeface="Arial"/>
              </a:rPr>
              <a:t>ذكر ذلك</a:t>
            </a:r>
            <a:r>
              <a:rPr lang="ar-JO" dirty="0">
                <a:latin typeface="Arial"/>
                <a:ea typeface="ＭＳ Ｐゴシック" charset="0"/>
                <a:cs typeface="Arial"/>
              </a:rPr>
              <a:t>.</a:t>
            </a:r>
          </a:p>
          <a:p>
            <a:pPr algn="r"/>
            <a:r>
              <a:rPr lang="ar-JO" dirty="0">
                <a:latin typeface="Arial"/>
                <a:ea typeface="ＭＳ Ｐゴシック" charset="0"/>
                <a:cs typeface="Arial"/>
              </a:rPr>
              <a:t> ////   </a:t>
            </a:r>
            <a:r>
              <a:rPr lang="ar-EG" dirty="0">
                <a:latin typeface="Arial"/>
                <a:ea typeface="ＭＳ Ｐゴシック" charset="0"/>
                <a:cs typeface="Arial"/>
              </a:rPr>
              <a:t>المملكة الشمالية ، إسرائيل ، تتعرض للهجوم من قبل آشور ،</a:t>
            </a:r>
            <a:r>
              <a:rPr lang="ar-JO" dirty="0">
                <a:latin typeface="Arial"/>
                <a:ea typeface="ＭＳ Ｐゴシック" charset="0"/>
                <a:cs typeface="Arial"/>
              </a:rPr>
              <a:t> </a:t>
            </a:r>
          </a:p>
          <a:p>
            <a:pPr algn="r"/>
            <a:r>
              <a:rPr lang="ar-JO" dirty="0">
                <a:latin typeface="Arial"/>
                <a:ea typeface="ＭＳ Ｐゴシック" charset="0"/>
                <a:cs typeface="Arial"/>
              </a:rPr>
              <a:t>  ////   تؤخذ إلى</a:t>
            </a:r>
            <a:r>
              <a:rPr lang="ar-EG" dirty="0">
                <a:latin typeface="Arial"/>
                <a:ea typeface="ＭＳ Ｐゴシック" charset="0"/>
                <a:cs typeface="Arial"/>
              </a:rPr>
              <a:t> الأسر ، ومع مرور الوقت ،</a:t>
            </a:r>
            <a:endParaRPr lang="ar-JO" dirty="0">
              <a:latin typeface="Arial"/>
              <a:ea typeface="ＭＳ Ｐゴシック" charset="0"/>
              <a:cs typeface="Arial"/>
            </a:endParaRPr>
          </a:p>
          <a:p>
            <a:pPr algn="r"/>
            <a:r>
              <a:rPr lang="ar-JO" dirty="0">
                <a:latin typeface="Arial"/>
                <a:ea typeface="ＭＳ Ｐゴシック" charset="0"/>
                <a:cs typeface="Arial"/>
              </a:rPr>
              <a:t>   ////   تم </a:t>
            </a:r>
            <a:r>
              <a:rPr lang="ar-EG" dirty="0">
                <a:latin typeface="Arial"/>
                <a:ea typeface="ＭＳ Ｐゴシック" charset="0"/>
                <a:cs typeface="Arial"/>
              </a:rPr>
              <a:t>استيعابها في مجتمعات أخرى.</a:t>
            </a:r>
            <a:endParaRPr lang="ar-JO" dirty="0">
              <a:latin typeface="Arial"/>
              <a:ea typeface="ＭＳ Ｐゴシック" charset="0"/>
              <a:cs typeface="Arial"/>
            </a:endParaRPr>
          </a:p>
          <a:p>
            <a:pPr algn="r"/>
            <a:r>
              <a:rPr lang="ar-EG" dirty="0">
                <a:latin typeface="Arial"/>
                <a:ea typeface="ＭＳ Ｐゴシック" charset="0"/>
                <a:cs typeface="Arial"/>
              </a:rPr>
              <a:t>لكن يهوذا والمملكة الجنوبية وشعبها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غز</a:t>
            </a:r>
            <a:r>
              <a:rPr lang="ar-JO" dirty="0">
                <a:latin typeface="Arial"/>
                <a:ea typeface="ＭＳ Ｐゴシック" charset="0"/>
                <a:cs typeface="Arial"/>
              </a:rPr>
              <a:t>ت</a:t>
            </a:r>
            <a:r>
              <a:rPr lang="ar-EG" dirty="0">
                <a:latin typeface="Arial"/>
                <a:ea typeface="ＭＳ Ｐゴシック" charset="0"/>
                <a:cs typeface="Arial"/>
              </a:rPr>
              <a:t>ها بابل في عهد نبوخذ نصر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تم الاستيلاء عليها </a:t>
            </a:r>
            <a:r>
              <a:rPr lang="ar-JO" dirty="0">
                <a:latin typeface="Arial"/>
                <a:ea typeface="ＭＳ Ｐゴシック" charset="0"/>
                <a:cs typeface="Arial"/>
              </a:rPr>
              <a:t>من</a:t>
            </a:r>
            <a:r>
              <a:rPr lang="ar-EG" dirty="0">
                <a:latin typeface="Arial"/>
                <a:ea typeface="ＭＳ Ｐゴシック" charset="0"/>
                <a:cs typeface="Arial"/>
              </a:rPr>
              <a:t> بابل من أجل أسر مؤقت. لكن يهوذا مقدر لها أن تستمر في لعب مركز الصدارة في تاريخ الأرض في المستقبل الطويل.</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يهوذا محفوظ</a:t>
            </a:r>
            <a:r>
              <a:rPr lang="ar-JO" dirty="0">
                <a:latin typeface="Arial"/>
                <a:ea typeface="ＭＳ Ｐゴシック" charset="0"/>
                <a:cs typeface="Arial"/>
              </a:rPr>
              <a:t>ة</a:t>
            </a:r>
            <a:r>
              <a:rPr lang="ar-EG" dirty="0">
                <a:latin typeface="Arial"/>
                <a:ea typeface="ＭＳ Ｐゴシック" charset="0"/>
                <a:cs typeface="Arial"/>
              </a:rPr>
              <a:t> وعاد</a:t>
            </a:r>
            <a:r>
              <a:rPr lang="ar-JO" dirty="0">
                <a:latin typeface="Arial"/>
                <a:ea typeface="ＭＳ Ｐゴシック" charset="0"/>
                <a:cs typeface="Arial"/>
              </a:rPr>
              <a:t>ت</a:t>
            </a:r>
            <a:r>
              <a:rPr lang="ar-EG" dirty="0">
                <a:latin typeface="Arial"/>
                <a:ea typeface="ＭＳ Ｐゴシック" charset="0"/>
                <a:cs typeface="Arial"/>
              </a:rPr>
              <a:t> في النهاية إلى الأرض.</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لماذا؟</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لأن المسيح المنتظر ... الذي تنبأ به منذ زمن طويل ... كان مقدرًا </a:t>
            </a:r>
            <a:r>
              <a:rPr lang="ar-JO" dirty="0">
                <a:latin typeface="Arial"/>
                <a:ea typeface="ＭＳ Ｐゴシック" charset="0"/>
                <a:cs typeface="Arial"/>
              </a:rPr>
              <a:t>من</a:t>
            </a:r>
            <a:r>
              <a:rPr lang="ar-JO" baseline="0" dirty="0">
                <a:latin typeface="Arial"/>
                <a:ea typeface="ＭＳ Ｐゴシック" charset="0"/>
                <a:cs typeface="Arial"/>
              </a:rPr>
              <a:t> خلال </a:t>
            </a:r>
            <a:r>
              <a:rPr lang="ar-EG" dirty="0">
                <a:latin typeface="Arial"/>
                <a:ea typeface="ＭＳ Ｐゴシック" charset="0"/>
                <a:cs typeface="Arial"/>
              </a:rPr>
              <a:t>أنبياء العهد القديم أن يظهر من خلال سلالة</a:t>
            </a:r>
            <a:r>
              <a:rPr lang="ar-JO" dirty="0">
                <a:latin typeface="Arial"/>
                <a:ea typeface="ＭＳ Ｐゴシック" charset="0"/>
                <a:cs typeface="Arial"/>
              </a:rPr>
              <a:t> سبط </a:t>
            </a:r>
            <a:r>
              <a:rPr lang="ar-EG" dirty="0">
                <a:latin typeface="Arial"/>
                <a:ea typeface="ＭＳ Ｐゴシック" charset="0"/>
                <a:cs typeface="Arial"/>
              </a:rPr>
              <a:t> يهوذا .</a:t>
            </a:r>
            <a:endParaRPr lang="en-US"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a:ea typeface="ＭＳ Ｐゴシック" charset="0"/>
                <a:cs typeface="Arial"/>
              </a:rPr>
              <a:t>خلال تلك الرحلات الصعبة للعودة إلى إسرائيل من بابل ، انتقلت ثلاثة أسماء مشهورة إلى القيادة الوطنية.</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تذكر هذه الأسماء من خلال تذكر كلمة </a:t>
            </a:r>
            <a:r>
              <a:rPr lang="ar-JO" b="1" dirty="0">
                <a:latin typeface="Arial"/>
                <a:ea typeface="ＭＳ Ｐゴシック" charset="0"/>
                <a:cs typeface="Arial"/>
              </a:rPr>
              <a:t>ز - ع - ن</a:t>
            </a:r>
          </a:p>
          <a:p>
            <a:pPr algn="r"/>
            <a:r>
              <a:rPr lang="en-US" b="1" dirty="0">
                <a:latin typeface="Arial"/>
                <a:ea typeface="ＭＳ Ｐゴシック" charset="0"/>
                <a:cs typeface="Arial"/>
              </a:rPr>
              <a:t> ... </a:t>
            </a:r>
            <a:r>
              <a:rPr lang="ar-EG" b="1" dirty="0">
                <a:latin typeface="Arial"/>
                <a:ea typeface="ＭＳ Ｐゴシック" charset="0"/>
                <a:cs typeface="Arial"/>
              </a:rPr>
              <a:t>هؤلاء الرجال الثلاثة العظماء ، الذين يطلق عليهم أحيانًا دبلوماسيون-كهنة ، بالترتيب ، كانوا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زربابل ...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عزرا ... و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 نحميا.</a:t>
            </a:r>
            <a:endParaRPr lang="en-US" b="1" dirty="0">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a:ea typeface="ＭＳ Ｐゴシック" charset="0"/>
                <a:cs typeface="Arial"/>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1" dirty="0">
              <a:latin typeface="Arial"/>
              <a:ea typeface="ＭＳ Ｐゴシック" charset="0"/>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Common-402</a:t>
            </a:r>
          </a:p>
          <a:p>
            <a:r>
              <a:rPr lang="en-US" dirty="0"/>
              <a:t>OB-Babylonians</a:t>
            </a:r>
          </a:p>
          <a:p>
            <a:r>
              <a:rPr lang="en-US" dirty="0"/>
              <a:t>OS-27-Daniel-57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1189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31273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C409B8-013C-FE40-A555-8A56367A00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CE742-1110-514D-B9A5-F4317EED2D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7CFB63-9D1E-B84D-8BC6-2C0FFE599B2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15F47-E3D1-1347-AD5B-EEFE185799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B19D4-DCD4-4340-A1E0-956B393101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32551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704E2-1AA5-B64F-ACF9-3A662D10F9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26795-8C5D-9841-93A2-CBCE46A33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83F845-DA09-3045-93A1-75B72D0C1D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2D6CFF-354B-824C-91DE-BFF4E470B9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A2177-231F-FC47-8FD1-C9C404FDDE3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1A0C6-6F63-1143-8023-68B6D5CBD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FFBBA-7CFF-334B-A867-B2BE3DA5C4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Are you expectant? I don’t mean pregnant! But when a baby is born, we can’t help but look ahead.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Yet sometimes it seems that our best days are past.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4267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908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Idolatry sounds much like today when we see that Millennials (those ages 20-38) turn away from the faith of their parents.</a:t>
            </a:r>
          </a:p>
          <a:p>
            <a:r>
              <a:rPr lang="en-US" b="0" dirty="0"/>
              <a:t>George Barna did a 2021 study that compares Millennials with the GenX and Boomer and Builder generations.</a:t>
            </a:r>
          </a:p>
          <a:p>
            <a:r>
              <a:rPr lang="en-US" b="0" dirty="0"/>
              <a:t>Sady, a full 44% rely heavily on Moralistic Therapeutic Deism to make decisions.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That means they determine right and wrong (morals) by means of what makes them feel better (therapeutic) as if God made the world and does not interact with us (deism).</a:t>
            </a:r>
            <a:r>
              <a:rPr lang="en-US" dirty="0">
                <a:effectLst/>
              </a:rPr>
              <a:t> </a:t>
            </a:r>
            <a:endParaRPr lang="en-US" b="0" dirty="0"/>
          </a:p>
          <a:p>
            <a:r>
              <a:rPr lang="en-US" b="0" dirty="0"/>
              <a:t>Only 9% adhere to biblical theism—the God of the Bible is their authority.</a:t>
            </a:r>
          </a:p>
          <a:p>
            <a:r>
              <a:rPr lang="en-US" b="0" dirty="0"/>
              <a:t>This can make us think that God’s glory has left!</a:t>
            </a:r>
          </a:p>
          <a:p>
            <a:r>
              <a:rPr lang="en-US" b="0" dirty="0"/>
              <a:t>_______</a:t>
            </a:r>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17921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cs typeface="Arial" panose="020B0604020202020204" pitchFamily="34" charset="0"/>
              </a:rPr>
              <a:t>The overarching conclusion of the research was that most Americans have not been seduced into fully embracing any of those particular competing worldview as much as they have simply taken bits and pieces from each of the alternative life philosophies and woven them together into a customized blend of beliefs and behaviors. That resulting worldview is known as Syncretism. The </a:t>
            </a:r>
            <a:r>
              <a:rPr lang="en-US" sz="1200" i="1" kern="1200" dirty="0">
                <a:solidFill>
                  <a:schemeClr val="tx1"/>
                </a:solidFill>
                <a:effectLst/>
                <a:latin typeface="Arial" panose="020B0604020202020204" pitchFamily="34" charset="0"/>
                <a:cs typeface="Arial" panose="020B0604020202020204" pitchFamily="34" charset="0"/>
              </a:rPr>
              <a:t>Inventory </a:t>
            </a:r>
            <a:r>
              <a:rPr lang="en-US" sz="1200" kern="1200" dirty="0">
                <a:solidFill>
                  <a:schemeClr val="tx1"/>
                </a:solidFill>
                <a:effectLst/>
                <a:latin typeface="Arial" panose="020B0604020202020204" pitchFamily="34" charset="0"/>
                <a:cs typeface="Arial" panose="020B0604020202020204" pitchFamily="34" charset="0"/>
              </a:rPr>
              <a:t>estimated that while only 6 percent of adults possess the biblical worldview, an overwhelming 88 percent are characterized by Syncretism.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In studying the worldviews upon which each generation is most dependent, the Cultural Research Center reached another surprising conclusion, as well. Millennials (along with Gen Xers) are considerably more likely than older generations to rely more upon Moralistic Therapeutic Deism for worldview guidance than upon any of the other worldview alternatives tested.</a:t>
            </a:r>
          </a:p>
          <a:p>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Moralistic Therapeutic Deism (MTD) is a worldview initially identified and named by sociologists Christian Smith and Melinda Denton. They introduced their findings and conclusions in their book, </a:t>
            </a:r>
            <a:r>
              <a:rPr lang="en-US" sz="1200" i="1" kern="1200" dirty="0">
                <a:solidFill>
                  <a:schemeClr val="tx1"/>
                </a:solidFill>
                <a:effectLst/>
                <a:latin typeface="Arial" panose="020B0604020202020204" pitchFamily="34" charset="0"/>
                <a:cs typeface="Arial" panose="020B0604020202020204" pitchFamily="34" charset="0"/>
              </a:rPr>
              <a:t>Soul Searching</a:t>
            </a:r>
            <a:r>
              <a:rPr lang="en-US" sz="1200" kern="1200" dirty="0">
                <a:solidFill>
                  <a:schemeClr val="tx1"/>
                </a:solidFill>
                <a:effectLst/>
                <a:latin typeface="Arial" panose="020B0604020202020204" pitchFamily="34" charset="0"/>
                <a:cs typeface="Arial" panose="020B0604020202020204" pitchFamily="34" charset="0"/>
              </a:rPr>
              <a:t>, published in 2005 and which was based on national research among the teenagers of the turn of the millennium. In the course of their research, the two academicians identified several core beliefs that characterized the thinking and behavior of the group. Those components included: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belief in a God who remains distant from people’s lives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people are supposed to be good to each other (i.e., moral)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the universal purpose of life is being happy and feeling good about oneself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there are no absolute moral truths</a:t>
            </a:r>
            <a:br>
              <a:rPr lang="en-US" sz="1200" kern="1200" dirty="0">
                <a:solidFill>
                  <a:schemeClr val="tx1"/>
                </a:solidFill>
                <a:effectLst/>
                <a:latin typeface="Arial" panose="020B0604020202020204" pitchFamily="34" charset="0"/>
                <a:cs typeface="Arial" panose="020B0604020202020204" pitchFamily="34" charset="0"/>
              </a:rPr>
            </a:br>
            <a:r>
              <a:rPr lang="en-US" sz="1200" kern="1200" dirty="0">
                <a:solidFill>
                  <a:schemeClr val="tx1"/>
                </a:solidFill>
                <a:effectLst/>
                <a:latin typeface="Arial" panose="020B0604020202020204" pitchFamily="34" charset="0"/>
                <a:cs typeface="Arial" panose="020B0604020202020204" pitchFamily="34" charset="0"/>
              </a:rPr>
              <a:t>• God allows “good people” into Heaven</a:t>
            </a:r>
            <a:br>
              <a:rPr lang="en-US" sz="1200" kern="1200" dirty="0">
                <a:solidFill>
                  <a:schemeClr val="tx1"/>
                </a:solidFill>
                <a:effectLst/>
                <a:latin typeface="Arial" panose="020B0604020202020204" pitchFamily="34" charset="0"/>
                <a:cs typeface="Arial" panose="020B0604020202020204" pitchFamily="34" charset="0"/>
              </a:rPr>
            </a:br>
            <a:r>
              <a:rPr lang="en-US" sz="1200" kern="1200" dirty="0">
                <a:solidFill>
                  <a:schemeClr val="tx1"/>
                </a:solidFill>
                <a:effectLst/>
                <a:latin typeface="Arial" panose="020B0604020202020204" pitchFamily="34" charset="0"/>
                <a:cs typeface="Arial" panose="020B0604020202020204" pitchFamily="34" charset="0"/>
              </a:rPr>
              <a:t>• God places very limited demands on people" (</a:t>
            </a:r>
            <a:r>
              <a:rPr lang="en-US" b="0" dirty="0">
                <a:latin typeface="Arial" panose="020B0604020202020204" pitchFamily="34" charset="0"/>
                <a:cs typeface="Arial" panose="020B0604020202020204" pitchFamily="34" charset="0"/>
              </a:rPr>
              <a:t>George Barna, "</a:t>
            </a:r>
            <a:r>
              <a:rPr lang="en-US" sz="1200" b="0" i="1" kern="1200" dirty="0">
                <a:solidFill>
                  <a:schemeClr val="tx1"/>
                </a:solidFill>
                <a:effectLst/>
                <a:latin typeface="Arial" panose="020B0604020202020204" pitchFamily="34" charset="0"/>
                <a:cs typeface="Arial" panose="020B0604020202020204" pitchFamily="34" charset="0"/>
              </a:rPr>
              <a:t>New Insights into the Generation of Growing Influence: Millennials In America," </a:t>
            </a:r>
            <a:r>
              <a:rPr lang="en-US" sz="1200" b="0" i="0" kern="1200" dirty="0">
                <a:solidFill>
                  <a:schemeClr val="tx1"/>
                </a:solidFill>
                <a:effectLst/>
                <a:latin typeface="Arial" panose="020B0604020202020204" pitchFamily="34" charset="0"/>
                <a:cs typeface="Arial" panose="020B0604020202020204" pitchFamily="34" charset="0"/>
              </a:rPr>
              <a:t>A Research Report by George Barna, Cultural Research Center at Arizona Christian University </a:t>
            </a:r>
            <a:r>
              <a:rPr lang="en-US" b="0" dirty="0">
                <a:latin typeface="Arial" panose="020B0604020202020204" pitchFamily="34" charset="0"/>
                <a:cs typeface="Arial" panose="020B0604020202020204" pitchFamily="34" charset="0"/>
              </a:rPr>
              <a:t>PDF by Foundations for Freedom, October 2021), page 54.</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www.arizonachristian.edu</a:t>
            </a:r>
            <a:r>
              <a:rPr lang="en-US" b="0" dirty="0">
                <a:latin typeface="Arial" panose="020B0604020202020204" pitchFamily="34" charset="0"/>
                <a:cs typeface="Arial" panose="020B0604020202020204" pitchFamily="34" charset="0"/>
              </a:rPr>
              <a:t>/wp-content/uploads/2021/10/George-Barna-Millennial-Report-2021-FINAL-Web.pdf</a:t>
            </a:r>
          </a:p>
          <a:p>
            <a:r>
              <a:rPr lang="en-US" b="0" dirty="0">
                <a:latin typeface="Arial" panose="020B0604020202020204" pitchFamily="34" charset="0"/>
                <a:cs typeface="Arial" panose="020B0604020202020204" pitchFamily="34" charset="0"/>
              </a:rPr>
              <a:t>Accessed 24 May 2022</a:t>
            </a:r>
          </a:p>
          <a:p>
            <a:endParaRPr lang="en-US" b="0" dirty="0">
              <a:latin typeface="Arial" panose="020B0604020202020204" pitchFamily="34" charset="0"/>
              <a:cs typeface="Arial" panose="020B0604020202020204" pitchFamily="34" charset="0"/>
            </a:endParaRPr>
          </a:p>
          <a:p>
            <a:r>
              <a:rPr lang="en-US" sz="1200" b="0" i="1" kern="1200" dirty="0">
                <a:solidFill>
                  <a:schemeClr val="tx1"/>
                </a:solidFill>
                <a:effectLst/>
                <a:latin typeface="Arial" panose="020B0604020202020204" pitchFamily="34" charset="0"/>
                <a:cs typeface="Arial" panose="020B0604020202020204" pitchFamily="34" charset="0"/>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3778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106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something is wrong. However, knowing what to do about it escapes us.</a:t>
            </a:r>
          </a:p>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p>
          <a:p>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r>
              <a:rPr lang="en-US" dirty="0">
                <a:latin typeface="Calibri" charset="0"/>
                <a:cs typeface="ＭＳ Ｐゴシック" charset="0"/>
              </a:rPr>
              <a:t>.</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OS-12-2Kings-230</a:t>
            </a:r>
          </a:p>
          <a:p>
            <a:r>
              <a:rPr lang="en-US" dirty="0">
                <a:cs typeface="ＭＳ Ｐゴシック" charset="0"/>
              </a:rPr>
              <a:t>OS-14-2Chron-283</a:t>
            </a:r>
          </a:p>
          <a:p>
            <a:r>
              <a:rPr lang="en-US" dirty="0">
                <a:cs typeface="ＭＳ Ｐゴシック" charset="0"/>
              </a:rPr>
              <a:t>OS-24-Jeremiah-140</a:t>
            </a:r>
          </a:p>
          <a:p>
            <a:r>
              <a:rPr lang="en-US" dirty="0">
                <a:latin typeface="Arial" panose="020B0604020202020204" pitchFamily="34" charset="0"/>
                <a:ea typeface="ＭＳ Ｐゴシック" charset="0"/>
                <a:cs typeface="Arial" panose="020B0604020202020204" pitchFamily="34" charset="0"/>
              </a:rPr>
              <a:t>BE-26-Ezekiel-8</a:t>
            </a:r>
          </a:p>
          <a:p>
            <a:r>
              <a:rPr lang="en-US" dirty="0">
                <a:latin typeface="Arial" panose="020B0604020202020204" pitchFamily="34" charset="0"/>
                <a:ea typeface="ＭＳ Ｐゴシック" charset="0"/>
                <a:cs typeface="Arial" panose="020B0604020202020204" pitchFamily="34" charset="0"/>
              </a:rPr>
              <a:t>OS-26-Ezekiel1-3-slide 80</a:t>
            </a:r>
          </a:p>
          <a:p>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E795ED-E963-6140-BBF0-D8C75DCF43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Both Daniel and Jeremiah were ministering at the same time as Ezekiel in their various capacities.</a:t>
            </a:r>
          </a:p>
          <a:p>
            <a:r>
              <a:rPr lang="en-US" dirty="0">
                <a:latin typeface="Times New Roman" charset="0"/>
                <a:ea typeface="ＭＳ Ｐゴシック" charset="0"/>
                <a:cs typeface="ＭＳ Ｐゴシック" charset="0"/>
              </a:rPr>
              <a:t>Daniel was playing a vital role in the palace to shape public policy by advising the king.</a:t>
            </a:r>
          </a:p>
          <a:p>
            <a:r>
              <a:rPr lang="en-US" dirty="0">
                <a:latin typeface="Times New Roman" charset="0"/>
                <a:ea typeface="ＭＳ Ｐゴシック" charset="0"/>
                <a:cs typeface="ＭＳ Ｐゴシック" charset="0"/>
              </a:rPr>
              <a:t>Jeremiah was also playing his key role back in Jerusalem by living among the people as well as giving messages to Judah’s kings. </a:t>
            </a:r>
          </a:p>
          <a:p>
            <a:r>
              <a:rPr lang="en-US" dirty="0">
                <a:latin typeface="Times New Roman" charset="0"/>
                <a:ea typeface="ＭＳ Ｐゴシック" charset="0"/>
                <a:cs typeface="ＭＳ Ｐゴシック" charset="0"/>
              </a:rPr>
              <a:t>Ezekiel was an exile with the exiles. As the people in Babylon waited to see what will happen to their homeland, they needed to be expectant of what God will do once again with the temple and their land.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Note that Millennials are spiritual</a:t>
            </a:r>
            <a:r>
              <a:rPr lang="en-US" b="0" dirty="0"/>
              <a:t>, for nearly half claim to pray each week</a:t>
            </a:r>
          </a:p>
          <a:p>
            <a:r>
              <a:rPr lang="en-US" b="0" dirty="0"/>
              <a:t>• and 42% worship or thank God</a:t>
            </a:r>
          </a:p>
          <a:p>
            <a:r>
              <a:rPr lang="en-US" b="0" dirty="0"/>
              <a:t>• But which God? Only 38% supposedly possess a biblical view of God—but as we saw in the other chart, only 9% have a biblical worldview! Sounds like the people of Ezekiel's day who prayed to idols. </a:t>
            </a:r>
          </a:p>
          <a:p>
            <a:r>
              <a:rPr lang="en-US" b="0" dirty="0"/>
              <a:t>_______</a:t>
            </a:r>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041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97423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958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dirty="0"/>
              <a:t>OS-25-Lamentations-7</a:t>
            </a:r>
          </a:p>
          <a:p>
            <a:r>
              <a:rPr lang="en-US" dirty="0"/>
              <a:t>OS-26-Ezke1-39-slide 87</a:t>
            </a:r>
          </a:p>
          <a:p>
            <a:r>
              <a:rPr lang="en-US" dirty="0"/>
              <a:t>OS-27-Daniel-153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9369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34555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9F32E9-C7B5-A149-996A-ACAF863E6017}" type="slidenum">
              <a:rPr lang="en-US" sz="1200"/>
              <a:pPr/>
              <a:t>90</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Sadly, the Spirit later left him, as 1 Sam 16:14 notes, "</a:t>
            </a:r>
            <a:r>
              <a:rPr lang="en-SG" sz="1200" kern="1200" dirty="0">
                <a:solidFill>
                  <a:schemeClr val="tx1"/>
                </a:solidFill>
                <a:effectLst/>
                <a:latin typeface="+mn-lt"/>
                <a:ea typeface="+mn-ea"/>
                <a:cs typeface="+mn-cs"/>
              </a:rPr>
              <a:t>Now the Spirit of the Lord had left Saul, and the Lord sent a tormenting spirit that filled him with depression and fear."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25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348900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Solomon built the temple, God was pleased to fill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26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87AF65-A0E8-7547-93B9-63BBEC258B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رؤيا </a:t>
            </a:r>
            <a:r>
              <a:rPr lang="ar-EG" dirty="0">
                <a:latin typeface="Times New Roman" charset="0"/>
                <a:ea typeface="ＭＳ Ｐゴシック" charset="0"/>
                <a:cs typeface="ＭＳ Ｐゴシック" charset="0"/>
              </a:rPr>
              <a:t>4: 7 مدين بلا شك لحزقيال 1:10 الذي يصور نفس الكائنات الحية الأربعة التي رآها حزقيال عند دعوته.</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99337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EG" dirty="0">
                <a:latin typeface="Times New Roman" charset="0"/>
                <a:ea typeface="ＭＳ Ｐゴシック" charset="0"/>
                <a:cs typeface="ＭＳ Ｐゴシック" charset="0"/>
              </a:rPr>
              <a:t>"أعتقد أن هذه المخلوقات الخاصة ترمز إلى خلق الله وترتبط بعهد الله مع نوح (تكوين 9: 8-17). وجوه الكائنات الحية توازي تصريح الله في تكوين 9: 10 - عهده مع نوح ( وجه الإنسان)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 في رؤيا 4: 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EG" dirty="0">
                <a:latin typeface="Times New Roman" charset="0"/>
                <a:ea typeface="ＭＳ Ｐゴシック" charset="0"/>
                <a:cs typeface="ＭＳ Ｐゴシック" charset="0"/>
              </a:rPr>
              <a:t>"أعتقد أن هذه المخلوقات الخاصة ترمز إلى خلق الله وترتبط بعهد الله مع نوح (تكوين 9: 8-17). وجوه الكائنات الحية توازي تصريح الله في تكوين 9: 10 - عهده مع نوح ( وجه الإنسان)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 في رؤيا 4: 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571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1675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a:r>
              <a:rPr lang="ar-EG" dirty="0">
                <a:latin typeface="Times New Roman" charset="0"/>
                <a:ea typeface="ＭＳ Ｐゴシック" charset="0"/>
                <a:cs typeface="ＭＳ Ｐゴシック" charset="0"/>
              </a:rPr>
              <a:t>قد تصور هذه الكائنات الحية الأربعة أربعة أنواع من الكائنات المخلوقة التي يتمتع الأب والحمل بسلطة عليها: الوحوش البرية ، والوحوش المروّضة ، والبشر ، والطيور."أعتقد أن هذه المخلوقات الخاصة ترمز إلى خلق الله وترتبط بعهد الله مع نوح (تكوين 9: 8-17). وجوه الكائنات الحية موازية تصريح الله في تكوين 9: 10 - عهده مع نوح ( وجه الرجل)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FF"/>
                </a:solidFill>
                <a:effectLst>
                  <a:glow rad="127000">
                    <a:srgbClr val="000000"/>
                  </a:glow>
                </a:effectLst>
                <a:latin typeface="Arial" charset="0"/>
                <a:ea typeface="ＭＳ Ｐゴシック" charset="0"/>
                <a:cs typeface="ＭＳ Ｐゴシック" charset="0"/>
              </a:rPr>
              <a:t>Jesus is the tender twig who rules as a magnificent cedar (17:22-24), for his right to rule (21:26-27) stems from being the True Shepherd (34:11-31).</a:t>
            </a:r>
          </a:p>
          <a:p>
            <a:pPr algn="r" rtl="1" eaLnBrk="0" fontAlgn="base" hangingPunct="0">
              <a:spcBef>
                <a:spcPct val="30000"/>
              </a:spcBef>
              <a:spcAft>
                <a:spcPct val="0"/>
              </a:spcAft>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303750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124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a:p>
            <a:endParaRPr lang="en-US" dirty="0">
              <a:cs typeface="ＭＳ Ｐゴシック" charset="0"/>
            </a:endParaRPr>
          </a:p>
        </p:txBody>
      </p:sp>
    </p:spTree>
    <p:extLst>
      <p:ext uri="{BB962C8B-B14F-4D97-AF65-F5344CB8AC3E}">
        <p14:creationId xmlns:p14="http://schemas.microsoft.com/office/powerpoint/2010/main" val="493811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a:p>
            <a:endParaRPr lang="en-US" dirty="0">
              <a:cs typeface="ＭＳ Ｐゴシック" charset="0"/>
            </a:endParaRPr>
          </a:p>
        </p:txBody>
      </p:sp>
    </p:spTree>
    <p:extLst>
      <p:ext uri="{BB962C8B-B14F-4D97-AF65-F5344CB8AC3E}">
        <p14:creationId xmlns:p14="http://schemas.microsoft.com/office/powerpoint/2010/main" val="39445904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16690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Facts</a:t>
            </a:r>
          </a:p>
          <a:p>
            <a:r>
              <a:rPr lang="en-US" dirty="0"/>
              <a:t>The liver filters all of the blood in the body and breaks down poisonous substances, such as alcohol and drugs.</a:t>
            </a:r>
          </a:p>
          <a:p>
            <a:r>
              <a:rPr lang="en-US" dirty="0"/>
              <a:t>The liver also produces bile, a fluid that helps digest fats and carry away waste.</a:t>
            </a:r>
          </a:p>
          <a:p>
            <a:r>
              <a:rPr lang="en-US" dirty="0"/>
              <a:t>The liver consists of four lobes, which are each made up of eight sections and thousands of lobules (or small lobes).</a:t>
            </a:r>
          </a:p>
          <a:p>
            <a:r>
              <a:rPr lang="en-US" b="1" dirty="0"/>
              <a:t>Functions of the Liver</a:t>
            </a:r>
          </a:p>
          <a:p>
            <a:r>
              <a:rPr lang="en-US" dirty="0"/>
              <a:t>The liver is an essential organ of the body that performs over 500 vital functions. These include removing waste products and foreign substances from the bloodstream, regulating blood sugar levels, and creating essential nutrients. Here are some of its most important functions:</a:t>
            </a:r>
          </a:p>
          <a:p>
            <a:r>
              <a:rPr lang="en-US" b="1" dirty="0"/>
              <a:t>Albumin Production</a:t>
            </a:r>
            <a:r>
              <a:rPr lang="en-US" dirty="0"/>
              <a:t>: Albumin is a protein that keeps fluids in the bloodstream from leaking into surrounding tissue. It also carries hormones, vitamins, and enzymes through the body.</a:t>
            </a:r>
          </a:p>
          <a:p>
            <a:r>
              <a:rPr lang="en-US" b="1" dirty="0"/>
              <a:t>Bile Production</a:t>
            </a:r>
            <a:r>
              <a:rPr lang="en-US" dirty="0"/>
              <a:t>: Bile is a fluid that is critical to the digestion and absorption of fats in the small intestine.</a:t>
            </a:r>
          </a:p>
          <a:p>
            <a:r>
              <a:rPr lang="en-US" b="1" dirty="0"/>
              <a:t>Filters Blood</a:t>
            </a:r>
            <a:r>
              <a:rPr lang="en-US" dirty="0"/>
              <a:t>: All the blood leaving the stomach and intestines passes through the liver, which removes toxins, byproducts, and other harmful substances.</a:t>
            </a:r>
          </a:p>
          <a:p>
            <a:r>
              <a:rPr lang="en-US" b="1" dirty="0"/>
              <a:t>Regulates Amino Acids</a:t>
            </a:r>
            <a:r>
              <a:rPr lang="en-US" dirty="0"/>
              <a:t>: The production of proteins depend on amino acids. The liver makes sure amino acid levels in the bloodstream remain healthy.</a:t>
            </a:r>
          </a:p>
          <a:p>
            <a:r>
              <a:rPr lang="en-US" b="1" dirty="0"/>
              <a:t>Regulates Blood Clotting</a:t>
            </a:r>
            <a:r>
              <a:rPr lang="en-US" dirty="0"/>
              <a:t>: Blood clotting coagulants are created using vitamin K, which can only be absorbed with the help of bile, a fluid the liver produces.</a:t>
            </a:r>
          </a:p>
          <a:p>
            <a:r>
              <a:rPr lang="en-US" b="1" dirty="0"/>
              <a:t>Resists Infections</a:t>
            </a:r>
            <a:r>
              <a:rPr lang="en-US" dirty="0"/>
              <a:t>: As part of the filtering process, the liver also removes bacteria from the bloodstream. </a:t>
            </a:r>
          </a:p>
          <a:p>
            <a:r>
              <a:rPr lang="en-US" b="1" dirty="0"/>
              <a:t>Stores Vitamins and Minerals</a:t>
            </a:r>
            <a:r>
              <a:rPr lang="en-US" dirty="0"/>
              <a:t>: The liver stores significant amounts of vitamins A, D, E, K, and B12, as well as iron and copper.</a:t>
            </a:r>
          </a:p>
          <a:p>
            <a:r>
              <a:rPr lang="en-US" b="1" dirty="0"/>
              <a:t>Processes Glucose</a:t>
            </a:r>
            <a:r>
              <a:rPr lang="en-US" dirty="0"/>
              <a:t>: The liver removes excess glucose (sugar) from the bloodstream and stores it as glycogen. As needed, it can convert glycogen back into glucose.</a:t>
            </a:r>
          </a:p>
          <a:p>
            <a:r>
              <a:rPr lang="en-US" b="1" dirty="0"/>
              <a:t>Anatomy of the Liver</a:t>
            </a:r>
          </a:p>
          <a:p>
            <a:r>
              <a:rPr lang="en-US" dirty="0"/>
              <a:t>The liver is reddish-brown and shaped approximately like a cone or a wedge, with the small end above the spleen and stomach and the large end above the small intestine. The entire organ is located below the lungs in the right upper abdomen. It weighs between 3 and 3.5 pounds.</a:t>
            </a:r>
          </a:p>
          <a:p>
            <a:r>
              <a:rPr lang="en-US" b="1" dirty="0"/>
              <a:t>Structure</a:t>
            </a:r>
          </a:p>
          <a:p>
            <a:r>
              <a:rPr lang="en-US" dirty="0"/>
              <a:t>The liver consists of four lobes: the larger right lobe and left lobe, and the smaller caudate lobe and quadrate lobe. The left and right lobe are divided by the falciform (“sickle-shaped” in Latin) ligament, which connects the liver to the abdominal wall. The liver’s lobes can be further divided into eight segments, which are made up of thousands of lobules (small lobes). Each of these lobules has a duct flowing toward the common hepatic duct, which drains bile from the liver.</a:t>
            </a:r>
          </a:p>
          <a:p>
            <a:r>
              <a:rPr lang="en-US" b="1" dirty="0"/>
              <a:t>Parts</a:t>
            </a:r>
          </a:p>
          <a:p>
            <a:r>
              <a:rPr lang="en-US" dirty="0"/>
              <a:t>The following are some of the most important individual parts of the liver:</a:t>
            </a:r>
          </a:p>
          <a:p>
            <a:r>
              <a:rPr lang="en-US" b="1" dirty="0"/>
              <a:t>Common Hepatic Duct</a:t>
            </a:r>
            <a:r>
              <a:rPr lang="en-US" dirty="0"/>
              <a:t>: A tube that carries bile out of the liver. It is formed from the intersection of the right and left hepatic ducts.</a:t>
            </a:r>
          </a:p>
          <a:p>
            <a:r>
              <a:rPr lang="en-US" b="1" dirty="0"/>
              <a:t>Falciform Ligament</a:t>
            </a:r>
            <a:r>
              <a:rPr lang="en-US" dirty="0"/>
              <a:t>: A thin, fibrous ligament that separates the two lobes of the liver and connects it to the abdominal wall.</a:t>
            </a:r>
          </a:p>
          <a:p>
            <a:r>
              <a:rPr lang="en-US" b="1" dirty="0"/>
              <a:t>Glisson’s Capsule</a:t>
            </a:r>
            <a:r>
              <a:rPr lang="en-US" dirty="0"/>
              <a:t>: A layer of loose connective tissue that surrounds the liver and its related arteries and ducts.</a:t>
            </a:r>
          </a:p>
          <a:p>
            <a:r>
              <a:rPr lang="en-US" b="1" dirty="0"/>
              <a:t>Hepatic Artery</a:t>
            </a:r>
            <a:r>
              <a:rPr lang="en-US" dirty="0"/>
              <a:t>: The main blood vessel that supplies the liver with oxygenated blood.</a:t>
            </a:r>
          </a:p>
          <a:p>
            <a:r>
              <a:rPr lang="en-US" b="1" dirty="0"/>
              <a:t>Hepatic Portal Vein</a:t>
            </a:r>
            <a:r>
              <a:rPr lang="en-US" dirty="0"/>
              <a:t>: The blood vessel that carries blood from the gastrointestinal tract, gallbladder, pancreas, and spleen to the liver. </a:t>
            </a:r>
          </a:p>
          <a:p>
            <a:r>
              <a:rPr lang="en-US" b="1" dirty="0"/>
              <a:t>Lobes</a:t>
            </a:r>
            <a:r>
              <a:rPr lang="en-US" dirty="0"/>
              <a:t>: The anatomical sections of the liver.</a:t>
            </a:r>
          </a:p>
          <a:p>
            <a:r>
              <a:rPr lang="en-US" b="1" dirty="0"/>
              <a:t>Lobules</a:t>
            </a:r>
            <a:r>
              <a:rPr lang="en-US" dirty="0"/>
              <a:t>: Microscopic building blocks of the liver.</a:t>
            </a:r>
          </a:p>
          <a:p>
            <a:r>
              <a:rPr lang="en-US" b="1" dirty="0"/>
              <a:t>Peritoneum</a:t>
            </a:r>
            <a:r>
              <a:rPr lang="en-US" dirty="0"/>
              <a:t>: A membrane covering the liver that forms the exterior.</a:t>
            </a:r>
          </a:p>
          <a:p>
            <a:r>
              <a:rPr lang="en-US" b="1" dirty="0"/>
              <a:t>Maintaining a Healthy Liver</a:t>
            </a:r>
          </a:p>
          <a:p>
            <a:r>
              <a:rPr lang="en-US" dirty="0"/>
              <a:t>The best way to avoid liver disease is to take active steps toward a healthy life. The following are some recommendations that will help keep the liver functioning as it should:</a:t>
            </a:r>
          </a:p>
          <a:p>
            <a:r>
              <a:rPr lang="en-US" b="1" dirty="0"/>
              <a:t>Avoid Illicit Drugs</a:t>
            </a:r>
            <a:r>
              <a:rPr lang="en-US" dirty="0"/>
              <a:t>: Illicit drugs are toxins that the liver must filter out. Taking these drugs can cause long-term damage.</a:t>
            </a:r>
          </a:p>
          <a:p>
            <a:r>
              <a:rPr lang="en-US" b="1" dirty="0"/>
              <a:t>Drink Alcohol Moderately</a:t>
            </a:r>
            <a:r>
              <a:rPr lang="en-US" dirty="0"/>
              <a:t>: Alcohol must be broken down by the liver. While the liver can moderate amounts, excessive alcohol use can cause damage.</a:t>
            </a:r>
          </a:p>
          <a:p>
            <a:r>
              <a:rPr lang="en-US" b="1" dirty="0"/>
              <a:t>Exercise Regularly</a:t>
            </a:r>
            <a:r>
              <a:rPr lang="en-US" dirty="0"/>
              <a:t>: A regular exercise routine will help promote general health for every organ, including the liver.</a:t>
            </a:r>
          </a:p>
          <a:p>
            <a:r>
              <a:rPr lang="en-US" b="1" dirty="0"/>
              <a:t>Eat Healthy Foods</a:t>
            </a:r>
            <a:r>
              <a:rPr lang="en-US" dirty="0"/>
              <a:t>: Eating excessive fats can make it difficult for the liver to function and lead to </a:t>
            </a:r>
            <a:r>
              <a:rPr lang="en-US" dirty="0">
                <a:hlinkClick r:id="rId3"/>
              </a:rPr>
              <a:t>fatty liver disease</a:t>
            </a:r>
            <a:r>
              <a:rPr lang="en-US" dirty="0"/>
              <a:t>.</a:t>
            </a:r>
          </a:p>
          <a:p>
            <a:r>
              <a:rPr lang="en-US" b="1" dirty="0"/>
              <a:t>Practice Safe Sex</a:t>
            </a:r>
            <a:r>
              <a:rPr lang="en-US" dirty="0"/>
              <a:t>: Use protection to avoid sexually transmitted diseases such as </a:t>
            </a:r>
            <a:r>
              <a:rPr lang="en-US" dirty="0">
                <a:hlinkClick r:id="rId4"/>
              </a:rPr>
              <a:t>hepatitis C</a:t>
            </a:r>
            <a:r>
              <a:rPr lang="en-US" dirty="0"/>
              <a:t>.</a:t>
            </a:r>
          </a:p>
          <a:p>
            <a:r>
              <a:rPr lang="en-US" b="1" dirty="0"/>
              <a:t>Vaccinate</a:t>
            </a:r>
            <a:r>
              <a:rPr lang="en-US" dirty="0"/>
              <a:t>: Especially when traveling, get appropriate vaccinations against </a:t>
            </a:r>
            <a:r>
              <a:rPr lang="en-US" dirty="0">
                <a:hlinkClick r:id="rId4"/>
              </a:rPr>
              <a:t>hepatitis A and B</a:t>
            </a:r>
            <a:r>
              <a:rPr lang="en-US" dirty="0"/>
              <a:t>, as well as diseases such as malaria and yellow fever, which grow in the liver.</a:t>
            </a:r>
          </a:p>
          <a:p>
            <a:r>
              <a:rPr lang="en-US" b="1" dirty="0"/>
              <a:t>Next Steps</a:t>
            </a:r>
          </a:p>
          <a:p>
            <a:r>
              <a:rPr lang="en-US" dirty="0"/>
              <a:t>If you need help for a liver condition, give us a call at </a:t>
            </a:r>
            <a:r>
              <a:rPr lang="en-US" b="1" dirty="0"/>
              <a:t>(877) LIVER MD/ (877) 548-3763</a:t>
            </a:r>
            <a:r>
              <a:rPr lang="en-US" dirty="0"/>
              <a:t> or get in touch using our </a:t>
            </a:r>
            <a:r>
              <a:rPr lang="en-US" dirty="0">
                <a:hlinkClick r:id="rId5"/>
              </a:rPr>
              <a:t>online request form</a:t>
            </a:r>
            <a:r>
              <a:rPr lang="en-US" dirty="0"/>
              <a:t>.</a:t>
            </a:r>
          </a:p>
          <a:p>
            <a:r>
              <a:rPr lang="en-US" dirty="0"/>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Liver and Its Functions</a:t>
            </a:r>
          </a:p>
          <a:p>
            <a:r>
              <a:rPr lang="en-US" dirty="0"/>
              <a:t>https://</a:t>
            </a:r>
            <a:r>
              <a:rPr lang="en-US" dirty="0" err="1"/>
              <a:t>columbiasurgery.org</a:t>
            </a:r>
            <a:r>
              <a:rPr lang="en-US" dirty="0"/>
              <a:t>/liver/liver-and-its-functions</a:t>
            </a:r>
          </a:p>
          <a:p>
            <a:r>
              <a:rPr lang="en-US" dirty="0"/>
              <a:t>Accessed 26 May 2022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973878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God’s glory means making his weight and honor heavy in our lives!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(But God called Ezekiel not just to see his glory…)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545798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26990714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088750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So 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79169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pPr>
                <a:defRPr/>
              </a:pPr>
              <a:t>‹#›</a:t>
            </a:fld>
            <a:endParaRPr lang="en-US"/>
          </a:p>
        </p:txBody>
      </p:sp>
    </p:spTree>
    <p:extLst>
      <p:ext uri="{BB962C8B-B14F-4D97-AF65-F5344CB8AC3E}">
        <p14:creationId xmlns:p14="http://schemas.microsoft.com/office/powerpoint/2010/main" val="142426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pPr>
                <a:defRPr/>
              </a:pPr>
              <a:t>‹#›</a:t>
            </a:fld>
            <a:endParaRPr lang="en-US"/>
          </a:p>
        </p:txBody>
      </p:sp>
    </p:spTree>
    <p:extLst>
      <p:ext uri="{BB962C8B-B14F-4D97-AF65-F5344CB8AC3E}">
        <p14:creationId xmlns:p14="http://schemas.microsoft.com/office/powerpoint/2010/main" val="1090156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06/06/2025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839801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06/06/2025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686655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06/06/2025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60278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06/06/2025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7986057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647085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06/06/2025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77334706"/>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pPr>
                <a:defRPr/>
              </a:pPr>
              <a:t>‹#›</a:t>
            </a:fld>
            <a:endParaRPr lang="en-US"/>
          </a:p>
        </p:txBody>
      </p:sp>
    </p:spTree>
    <p:extLst>
      <p:ext uri="{BB962C8B-B14F-4D97-AF65-F5344CB8AC3E}">
        <p14:creationId xmlns:p14="http://schemas.microsoft.com/office/powerpoint/2010/main" val="24268090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pPr>
                <a:defRPr/>
              </a:pPr>
              <a:t>‹#›</a:t>
            </a:fld>
            <a:endParaRPr lang="en-US"/>
          </a:p>
        </p:txBody>
      </p:sp>
    </p:spTree>
    <p:extLst>
      <p:ext uri="{BB962C8B-B14F-4D97-AF65-F5344CB8AC3E}">
        <p14:creationId xmlns:p14="http://schemas.microsoft.com/office/powerpoint/2010/main" val="986912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pPr>
                <a:defRPr/>
              </a:pPr>
              <a:t>‹#›</a:t>
            </a:fld>
            <a:endParaRPr lang="en-US"/>
          </a:p>
        </p:txBody>
      </p:sp>
    </p:spTree>
    <p:extLst>
      <p:ext uri="{BB962C8B-B14F-4D97-AF65-F5344CB8AC3E}">
        <p14:creationId xmlns:p14="http://schemas.microsoft.com/office/powerpoint/2010/main" val="12101483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356598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633063"/>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9245299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530831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168270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458222"/>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365898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pPr>
                <a:defRPr/>
              </a:pPr>
              <a:t>‹#›</a:t>
            </a:fld>
            <a:endParaRPr lang="en-US"/>
          </a:p>
        </p:txBody>
      </p:sp>
    </p:spTree>
    <p:extLst>
      <p:ext uri="{BB962C8B-B14F-4D97-AF65-F5344CB8AC3E}">
        <p14:creationId xmlns:p14="http://schemas.microsoft.com/office/powerpoint/2010/main" val="2532023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05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67148"/>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767244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1537183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2793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9542222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349065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998779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165423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70741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pPr>
                <a:defRPr/>
              </a:pPr>
              <a:t>‹#›</a:t>
            </a:fld>
            <a:endParaRPr lang="en-US"/>
          </a:p>
        </p:txBody>
      </p:sp>
    </p:spTree>
    <p:extLst>
      <p:ext uri="{BB962C8B-B14F-4D97-AF65-F5344CB8AC3E}">
        <p14:creationId xmlns:p14="http://schemas.microsoft.com/office/powerpoint/2010/main" val="7726353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283447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4452569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985044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1278261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796851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8618489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41445360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2749149356"/>
      </p:ext>
    </p:extLst>
  </p:cSld>
  <p:clrMapOvr>
    <a:masterClrMapping/>
  </p:clrMapOvr>
  <p:transition>
    <p:dissolv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30494826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pPr>
                <a:defRPr/>
              </a:pPr>
              <a:t>‹#›</a:t>
            </a:fld>
            <a:endParaRPr lang="en-US"/>
          </a:p>
        </p:txBody>
      </p:sp>
    </p:spTree>
    <p:extLst>
      <p:ext uri="{BB962C8B-B14F-4D97-AF65-F5344CB8AC3E}">
        <p14:creationId xmlns:p14="http://schemas.microsoft.com/office/powerpoint/2010/main" val="3682660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pPr>
                <a:defRPr/>
              </a:pPr>
              <a:t>‹#›</a:t>
            </a:fld>
            <a:endParaRPr lang="en-US"/>
          </a:p>
        </p:txBody>
      </p:sp>
    </p:spTree>
    <p:extLst>
      <p:ext uri="{BB962C8B-B14F-4D97-AF65-F5344CB8AC3E}">
        <p14:creationId xmlns:p14="http://schemas.microsoft.com/office/powerpoint/2010/main" val="10983797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pPr>
                <a:defRPr/>
              </a:pPr>
              <a:t>‹#›</a:t>
            </a:fld>
            <a:endParaRPr lang="en-US"/>
          </a:p>
        </p:txBody>
      </p:sp>
    </p:spTree>
    <p:extLst>
      <p:ext uri="{BB962C8B-B14F-4D97-AF65-F5344CB8AC3E}">
        <p14:creationId xmlns:p14="http://schemas.microsoft.com/office/powerpoint/2010/main" val="32855617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17481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3159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3008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20460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53186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6793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pPr>
                <a:defRPr/>
              </a:pPr>
              <a:t>‹#›</a:t>
            </a:fld>
            <a:endParaRPr lang="en-US"/>
          </a:p>
        </p:txBody>
      </p:sp>
    </p:spTree>
    <p:extLst>
      <p:ext uri="{BB962C8B-B14F-4D97-AF65-F5344CB8AC3E}">
        <p14:creationId xmlns:p14="http://schemas.microsoft.com/office/powerpoint/2010/main" val="34417736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96452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88801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1204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2725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3744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3509412"/>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37588"/>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27701832"/>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161460"/>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13332"/>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pPr>
                <a:defRPr/>
              </a:pPr>
              <a:t>‹#›</a:t>
            </a:fld>
            <a:endParaRPr lang="en-US"/>
          </a:p>
        </p:txBody>
      </p:sp>
    </p:spTree>
    <p:extLst>
      <p:ext uri="{BB962C8B-B14F-4D97-AF65-F5344CB8AC3E}">
        <p14:creationId xmlns:p14="http://schemas.microsoft.com/office/powerpoint/2010/main" val="219039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pPr>
                <a:defRPr/>
              </a:pPr>
              <a:t>‹#›</a:t>
            </a:fld>
            <a:endParaRPr lang="en-US"/>
          </a:p>
        </p:txBody>
      </p:sp>
    </p:spTree>
    <p:extLst>
      <p:ext uri="{BB962C8B-B14F-4D97-AF65-F5344CB8AC3E}">
        <p14:creationId xmlns:p14="http://schemas.microsoft.com/office/powerpoint/2010/main" val="15100799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2365415"/>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44525"/>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4108996"/>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8645965"/>
      </p:ext>
    </p:extLst>
  </p:cSld>
  <p:clrMapOvr>
    <a:masterClrMapping/>
  </p:clrMapOvr>
  <p:transition>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958855"/>
      </p:ext>
    </p:extLst>
  </p:cSld>
  <p:clrMapOvr>
    <a:masterClrMapping/>
  </p:clrMapOvr>
  <p:transition>
    <p:wheel spokes="0"/>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292578"/>
      </p:ext>
    </p:extLst>
  </p:cSld>
  <p:clrMapOvr>
    <a:masterClrMapping/>
  </p:clrMapOvr>
  <p:transition>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6792689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7687054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27686651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2904586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pPr>
                <a:defRPr/>
              </a:pPr>
              <a:t>‹#›</a:t>
            </a:fld>
            <a:endParaRPr lang="en-US"/>
          </a:p>
        </p:txBody>
      </p:sp>
    </p:spTree>
    <p:extLst>
      <p:ext uri="{BB962C8B-B14F-4D97-AF65-F5344CB8AC3E}">
        <p14:creationId xmlns:p14="http://schemas.microsoft.com/office/powerpoint/2010/main" val="32961296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5458752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8454038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047973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1249729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7987502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9365883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7521743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4476632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3484467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550020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38507168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30502794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0021154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6592081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38814717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8049276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0215643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36192706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21922535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2394985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20294328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34376643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39366469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7988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62167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3341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02270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23126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850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7652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32015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38922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91757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6/6/25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2201179061"/>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6/6/25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360200560"/>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6/6/25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148624515"/>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6/6/25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6713319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6/6/25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7916613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9855520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6/6/25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7922358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6/6/25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44386991"/>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6/6/25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45358766"/>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6/6/25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960665207"/>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9865450"/>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104350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57522864"/>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384621"/>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323642"/>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660112"/>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6378656"/>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7767"/>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445493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34739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9815306"/>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108278"/>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1840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94469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485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512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553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61598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40133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00868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20366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76300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6761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594425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21696538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2725383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289337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42423147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30051779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19002764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2792253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31106934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20205430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37828159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876933234"/>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58326874"/>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7969262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81240558"/>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16187704"/>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2556593"/>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5490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635751710"/>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70505995"/>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99996323"/>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124027195"/>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7106484"/>
      </p:ext>
    </p:extLst>
  </p:cSld>
  <p:clrMapOvr>
    <a:masterClrMapping/>
  </p:clrMapOvr>
  <p:transition>
    <p:cu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208353"/>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pPr>
                <a:defRPr/>
              </a:pPr>
              <a:t>‹#›</a:t>
            </a:fld>
            <a:endParaRPr lang="en-US"/>
          </a:p>
        </p:txBody>
      </p:sp>
    </p:spTree>
    <p:extLst>
      <p:ext uri="{BB962C8B-B14F-4D97-AF65-F5344CB8AC3E}">
        <p14:creationId xmlns:p14="http://schemas.microsoft.com/office/powerpoint/2010/main" val="60258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0611682"/>
      </p:ext>
    </p:extLst>
  </p:cSld>
  <p:clrMapOvr>
    <a:masterClrMapping/>
  </p:clrMapOvr>
  <p:transition>
    <p:cu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030523"/>
      </p:ext>
    </p:extLst>
  </p:cSld>
  <p:clrMapOvr>
    <a:masterClrMapping/>
  </p:clrMapOvr>
  <p:transition>
    <p:cu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95308"/>
      </p:ext>
    </p:extLst>
  </p:cSld>
  <p:clrMapOvr>
    <a:masterClrMapping/>
  </p:clrMapOvr>
  <p:transition>
    <p:cu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22641078"/>
      </p:ext>
    </p:extLst>
  </p:cSld>
  <p:clrMapOvr>
    <a:masterClrMapping/>
  </p:clrMapOvr>
  <p:transition>
    <p:cu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42394"/>
      </p:ext>
    </p:extLst>
  </p:cSld>
  <p:clrMapOvr>
    <a:masterClrMapping/>
  </p:clrMapOvr>
  <p:transition>
    <p:cu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4919417"/>
      </p:ext>
    </p:extLst>
  </p:cSld>
  <p:clrMapOvr>
    <a:masterClrMapping/>
  </p:clrMapOvr>
  <p:transition>
    <p:cu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8054440"/>
      </p:ext>
    </p:extLst>
  </p:cSld>
  <p:clrMapOvr>
    <a:masterClrMapping/>
  </p:clrMapOvr>
  <p:transition>
    <p:cu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2119"/>
      </p:ext>
    </p:extLst>
  </p:cSld>
  <p:clrMapOvr>
    <a:masterClrMapping/>
  </p:clrMapOvr>
  <p:transition>
    <p:cu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521183"/>
      </p:ext>
    </p:extLst>
  </p:cSld>
  <p:clrMapOvr>
    <a:masterClrMapping/>
  </p:clrMapOvr>
  <p:transition>
    <p:cu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69105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903414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778083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53425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079848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073907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94715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07771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852318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13819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1855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330564"/>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59423"/>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0406012"/>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5288074"/>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59418"/>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00460887"/>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472101"/>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016544"/>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1229999"/>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522126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567923"/>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025213"/>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9999426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80753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251109"/>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490016"/>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371534"/>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807405"/>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990259"/>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78135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173412"/>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872725"/>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403257"/>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34698"/>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64343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700684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4446873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3397205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76421551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57799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8830170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8880199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9034098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2015772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4507767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6257613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56994103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0144919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526585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9566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450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3577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17594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31308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034165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22468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5173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71747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66738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70532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6739710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66739706"/>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25011267"/>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57644547"/>
      </p:ext>
    </p:extLst>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65660273"/>
      </p:ext>
    </p:extLst>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82511826"/>
      </p:ext>
    </p:extLst>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59345882"/>
      </p:ext>
    </p:extLst>
  </p:cSld>
  <p:clrMapOvr>
    <a:masterClrMapping/>
  </p:clrMapOvr>
  <p:transition>
    <p:rand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28300522"/>
      </p:ext>
    </p:extLst>
  </p:cSld>
  <p:clrMapOvr>
    <a:masterClrMapping/>
  </p:clrMapOvr>
  <p:transition>
    <p:rand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980490"/>
      </p:ext>
    </p:extLst>
  </p:cSld>
  <p:clrMapOvr>
    <a:masterClrMapping/>
  </p:clrMapOvr>
  <p:transition>
    <p:rand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95437947"/>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34703652"/>
      </p:ext>
    </p:extLst>
  </p:cSld>
  <p:clrMapOvr>
    <a:masterClrMapping/>
  </p:clrMapOvr>
  <p:transition>
    <p:rand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54038824"/>
      </p:ext>
    </p:extLst>
  </p:cSld>
  <p:clrMapOvr>
    <a:masterClrMapping/>
  </p:clrMapOvr>
  <p:transition>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55993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95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1726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2651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5819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5968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3607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137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8210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1350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52131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82840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263977770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0999126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9393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17967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36164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0752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pPr>
                <a:defRPr/>
              </a:pPr>
              <a:t>‹#›</a:t>
            </a:fld>
            <a:endParaRPr lang="en-US"/>
          </a:p>
        </p:txBody>
      </p:sp>
    </p:spTree>
    <p:extLst>
      <p:ext uri="{BB962C8B-B14F-4D97-AF65-F5344CB8AC3E}">
        <p14:creationId xmlns:p14="http://schemas.microsoft.com/office/powerpoint/2010/main" val="187374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0998018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27026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4204535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6079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501217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98846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8298457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6528009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0248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645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26741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4930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4445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80575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47549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1451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60949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5836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39171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6/6/25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228211219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6/6/25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2714693451"/>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6/6/25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603953627"/>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6/6/25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47267980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6/6/25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265055069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114255374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6/6/25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576300212"/>
      </p:ext>
    </p:extLst>
  </p:cSld>
  <p:clrMapOvr>
    <a:overrideClrMapping bg1="lt1" tx1="dk1" bg2="lt2" tx2="dk2" accent1="accent1" accent2="accent2" accent3="accent3" accent4="accent4" accent5="accent5" accent6="accent6" hlink="hlink" folHlink="folHlink"/>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6/6/25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60450980"/>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6/6/25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3571732889"/>
      </p:ext>
    </p:extLst>
  </p:cSld>
  <p:clrMapOvr>
    <a:overrideClrMapping bg1="lt1" tx1="dk1" bg2="lt2" tx2="dk2" accent1="accent1" accent2="accent2" accent3="accent3" accent4="accent4" accent5="accent5" accent6="accent6" hlink="hlink" folHlink="folHlink"/>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6/6/25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4184086835"/>
      </p:ext>
    </p:extLst>
  </p:cSld>
  <p:clrMapOvr>
    <a:overrideClrMapping bg1="lt1" tx1="dk1" bg2="lt2" tx2="dk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44BEB-802A-8F4E-A0E0-4B1B4F085E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81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CFE2E-12A7-B24B-9FD7-26275A12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1857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FF1D8-7FE2-6942-8EE2-F45FCD858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52057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1F53-0547-B24A-8D9F-3726B67FC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2351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933F42-D19B-5843-AEC8-18A29263E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04951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BC5CDC-B31D-E245-ACA5-05F252DE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840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276D49-282B-7944-B0A7-7DEBD151E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9261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15E7A-4B27-9844-92CE-AC60B1EA7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862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364DC-5AA2-034B-8C17-9130B808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84703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E8D95-DA29-0143-86CF-5E8A8B700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46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9D21B-3A90-6D48-81ED-420C2DB81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582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679F01-08BD-5749-8644-4CEC815E86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6239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228185059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41208710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334712639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317770029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195953444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21039470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31758069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43340761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819024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39512169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34234023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286291364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D1A76E-A48C-4745-BE49-FDCD035C6AB0}" type="slidenum">
              <a:rPr lang="en-US"/>
              <a:pPr>
                <a:defRPr/>
              </a:pPr>
              <a:t>‹#›</a:t>
            </a:fld>
            <a:endParaRPr lang="en-US"/>
          </a:p>
        </p:txBody>
      </p:sp>
    </p:spTree>
    <p:extLst>
      <p:ext uri="{BB962C8B-B14F-4D97-AF65-F5344CB8AC3E}">
        <p14:creationId xmlns:p14="http://schemas.microsoft.com/office/powerpoint/2010/main" val="237744457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FA9091-0E30-0542-9A8E-FFA57288A2CF}" type="slidenum">
              <a:rPr lang="en-US"/>
              <a:pPr>
                <a:defRPr/>
              </a:pPr>
              <a:t>‹#›</a:t>
            </a:fld>
            <a:endParaRPr lang="en-US"/>
          </a:p>
        </p:txBody>
      </p:sp>
    </p:spTree>
    <p:extLst>
      <p:ext uri="{BB962C8B-B14F-4D97-AF65-F5344CB8AC3E}">
        <p14:creationId xmlns:p14="http://schemas.microsoft.com/office/powerpoint/2010/main" val="2587618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91F2D3-1754-754C-BD63-6A3A0AC5BE06}" type="slidenum">
              <a:rPr lang="en-US"/>
              <a:pPr>
                <a:defRPr/>
              </a:pPr>
              <a:t>‹#›</a:t>
            </a:fld>
            <a:endParaRPr lang="en-US"/>
          </a:p>
        </p:txBody>
      </p:sp>
    </p:spTree>
    <p:extLst>
      <p:ext uri="{BB962C8B-B14F-4D97-AF65-F5344CB8AC3E}">
        <p14:creationId xmlns:p14="http://schemas.microsoft.com/office/powerpoint/2010/main" val="24373242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7AC64D1-32AA-7E46-B24E-5E3170C94F4F}" type="slidenum">
              <a:rPr lang="en-US"/>
              <a:pPr>
                <a:defRPr/>
              </a:pPr>
              <a:t>‹#›</a:t>
            </a:fld>
            <a:endParaRPr lang="en-US"/>
          </a:p>
        </p:txBody>
      </p:sp>
    </p:spTree>
    <p:extLst>
      <p:ext uri="{BB962C8B-B14F-4D97-AF65-F5344CB8AC3E}">
        <p14:creationId xmlns:p14="http://schemas.microsoft.com/office/powerpoint/2010/main" val="20334384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D74EBA-13B8-654A-A969-0EDDC55205AA}" type="slidenum">
              <a:rPr lang="en-US"/>
              <a:pPr>
                <a:defRPr/>
              </a:pPr>
              <a:t>‹#›</a:t>
            </a:fld>
            <a:endParaRPr lang="en-US"/>
          </a:p>
        </p:txBody>
      </p:sp>
    </p:spTree>
    <p:extLst>
      <p:ext uri="{BB962C8B-B14F-4D97-AF65-F5344CB8AC3E}">
        <p14:creationId xmlns:p14="http://schemas.microsoft.com/office/powerpoint/2010/main" val="288731546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4EF25DD-81A9-0641-9E8F-867C6987B681}" type="slidenum">
              <a:rPr lang="en-US"/>
              <a:pPr>
                <a:defRPr/>
              </a:pPr>
              <a:t>‹#›</a:t>
            </a:fld>
            <a:endParaRPr lang="en-US"/>
          </a:p>
        </p:txBody>
      </p:sp>
    </p:spTree>
    <p:extLst>
      <p:ext uri="{BB962C8B-B14F-4D97-AF65-F5344CB8AC3E}">
        <p14:creationId xmlns:p14="http://schemas.microsoft.com/office/powerpoint/2010/main" val="191596043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679BC89-B657-6C4C-964E-7A3C40E6967A}" type="slidenum">
              <a:rPr lang="en-US"/>
              <a:pPr>
                <a:defRPr/>
              </a:pPr>
              <a:t>‹#›</a:t>
            </a:fld>
            <a:endParaRPr lang="en-US"/>
          </a:p>
        </p:txBody>
      </p:sp>
    </p:spTree>
    <p:extLst>
      <p:ext uri="{BB962C8B-B14F-4D97-AF65-F5344CB8AC3E}">
        <p14:creationId xmlns:p14="http://schemas.microsoft.com/office/powerpoint/2010/main" val="1131047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B2EF8A4-6341-5041-99D0-EB105CD87FA0}" type="slidenum">
              <a:rPr lang="en-US"/>
              <a:pPr>
                <a:defRPr/>
              </a:pPr>
              <a:t>‹#›</a:t>
            </a:fld>
            <a:endParaRPr lang="en-US"/>
          </a:p>
        </p:txBody>
      </p:sp>
    </p:spTree>
    <p:extLst>
      <p:ext uri="{BB962C8B-B14F-4D97-AF65-F5344CB8AC3E}">
        <p14:creationId xmlns:p14="http://schemas.microsoft.com/office/powerpoint/2010/main" val="3573475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27F6B62-E08F-F540-A628-D871C7953D1D}" type="slidenum">
              <a:rPr lang="en-US"/>
              <a:pPr>
                <a:defRPr/>
              </a:pPr>
              <a:t>‹#›</a:t>
            </a:fld>
            <a:endParaRPr lang="en-US"/>
          </a:p>
        </p:txBody>
      </p:sp>
    </p:spTree>
    <p:extLst>
      <p:ext uri="{BB962C8B-B14F-4D97-AF65-F5344CB8AC3E}">
        <p14:creationId xmlns:p14="http://schemas.microsoft.com/office/powerpoint/2010/main" val="365373880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1930C6-6015-1A4A-900C-4D5E24EE1027}" type="slidenum">
              <a:rPr lang="en-US"/>
              <a:pPr>
                <a:defRPr/>
              </a:pPr>
              <a:t>‹#›</a:t>
            </a:fld>
            <a:endParaRPr lang="en-US"/>
          </a:p>
        </p:txBody>
      </p:sp>
    </p:spTree>
    <p:extLst>
      <p:ext uri="{BB962C8B-B14F-4D97-AF65-F5344CB8AC3E}">
        <p14:creationId xmlns:p14="http://schemas.microsoft.com/office/powerpoint/2010/main" val="272216406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4891F91-DF9D-484C-BBA7-1A799D2F01EF}" type="slidenum">
              <a:rPr lang="en-US"/>
              <a:pPr>
                <a:defRPr/>
              </a:pPr>
              <a:t>‹#›</a:t>
            </a:fld>
            <a:endParaRPr lang="en-US"/>
          </a:p>
        </p:txBody>
      </p:sp>
    </p:spTree>
    <p:extLst>
      <p:ext uri="{BB962C8B-B14F-4D97-AF65-F5344CB8AC3E}">
        <p14:creationId xmlns:p14="http://schemas.microsoft.com/office/powerpoint/2010/main" val="21883692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EA0B8F-8AD9-4E42-945A-43EF7E2F6FEE}" type="slidenum">
              <a:rPr lang="en-US"/>
              <a:pPr>
                <a:defRPr/>
              </a:pPr>
              <a:t>‹#›</a:t>
            </a:fld>
            <a:endParaRPr lang="en-US"/>
          </a:p>
        </p:txBody>
      </p:sp>
    </p:spTree>
    <p:extLst>
      <p:ext uri="{BB962C8B-B14F-4D97-AF65-F5344CB8AC3E}">
        <p14:creationId xmlns:p14="http://schemas.microsoft.com/office/powerpoint/2010/main" val="208598774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344749727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13649797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342384852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37861891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28737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12301880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371715478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370078857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196300739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24883539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16051649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84508544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232118208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136996668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012764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95421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19406749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17752243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392783461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384096309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52309229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165045800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377052803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41363152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386211054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750582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67484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416176129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E902730-B175-DC40-BA80-0D8C6FE2E27E}" type="slidenum">
              <a:rPr lang="en-US"/>
              <a:pPr>
                <a:defRPr/>
              </a:pPr>
              <a:t>‹#›</a:t>
            </a:fld>
            <a:endParaRPr lang="en-US"/>
          </a:p>
        </p:txBody>
      </p:sp>
    </p:spTree>
    <p:extLst>
      <p:ext uri="{BB962C8B-B14F-4D97-AF65-F5344CB8AC3E}">
        <p14:creationId xmlns:p14="http://schemas.microsoft.com/office/powerpoint/2010/main" val="6263006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28509D-1952-0542-8A96-16D2205EDEDB}" type="slidenum">
              <a:rPr lang="en-US"/>
              <a:pPr>
                <a:defRPr/>
              </a:pPr>
              <a:t>‹#›</a:t>
            </a:fld>
            <a:endParaRPr lang="en-US"/>
          </a:p>
        </p:txBody>
      </p:sp>
    </p:spTree>
    <p:extLst>
      <p:ext uri="{BB962C8B-B14F-4D97-AF65-F5344CB8AC3E}">
        <p14:creationId xmlns:p14="http://schemas.microsoft.com/office/powerpoint/2010/main" val="243206924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2B1121-A1EC-004C-8A21-ED7319966F97}" type="slidenum">
              <a:rPr lang="en-US"/>
              <a:pPr>
                <a:defRPr/>
              </a:pPr>
              <a:t>‹#›</a:t>
            </a:fld>
            <a:endParaRPr lang="en-US"/>
          </a:p>
        </p:txBody>
      </p:sp>
    </p:spTree>
    <p:extLst>
      <p:ext uri="{BB962C8B-B14F-4D97-AF65-F5344CB8AC3E}">
        <p14:creationId xmlns:p14="http://schemas.microsoft.com/office/powerpoint/2010/main" val="40385091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C1D65A8-DCE5-8143-A5A0-EA6E5AE537A5}" type="slidenum">
              <a:rPr lang="en-US"/>
              <a:pPr>
                <a:defRPr/>
              </a:pPr>
              <a:t>‹#›</a:t>
            </a:fld>
            <a:endParaRPr lang="en-US"/>
          </a:p>
        </p:txBody>
      </p:sp>
    </p:spTree>
    <p:extLst>
      <p:ext uri="{BB962C8B-B14F-4D97-AF65-F5344CB8AC3E}">
        <p14:creationId xmlns:p14="http://schemas.microsoft.com/office/powerpoint/2010/main" val="31663486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BDAFDA9-BAB6-8449-AB5E-296A58616996}" type="slidenum">
              <a:rPr lang="en-US"/>
              <a:pPr>
                <a:defRPr/>
              </a:pPr>
              <a:t>‹#›</a:t>
            </a:fld>
            <a:endParaRPr lang="en-US"/>
          </a:p>
        </p:txBody>
      </p:sp>
    </p:spTree>
    <p:extLst>
      <p:ext uri="{BB962C8B-B14F-4D97-AF65-F5344CB8AC3E}">
        <p14:creationId xmlns:p14="http://schemas.microsoft.com/office/powerpoint/2010/main" val="424527667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96A9663-CFB6-9A4A-888F-DE955D0BB8CF}" type="slidenum">
              <a:rPr lang="en-US"/>
              <a:pPr>
                <a:defRPr/>
              </a:pPr>
              <a:t>‹#›</a:t>
            </a:fld>
            <a:endParaRPr lang="en-US"/>
          </a:p>
        </p:txBody>
      </p:sp>
    </p:spTree>
    <p:extLst>
      <p:ext uri="{BB962C8B-B14F-4D97-AF65-F5344CB8AC3E}">
        <p14:creationId xmlns:p14="http://schemas.microsoft.com/office/powerpoint/2010/main" val="12178521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A82D8BB-7CFD-8945-88A6-D420C23C04A6}" type="slidenum">
              <a:rPr lang="en-US"/>
              <a:pPr>
                <a:defRPr/>
              </a:pPr>
              <a:t>‹#›</a:t>
            </a:fld>
            <a:endParaRPr lang="en-US"/>
          </a:p>
        </p:txBody>
      </p:sp>
    </p:spTree>
    <p:extLst>
      <p:ext uri="{BB962C8B-B14F-4D97-AF65-F5344CB8AC3E}">
        <p14:creationId xmlns:p14="http://schemas.microsoft.com/office/powerpoint/2010/main" val="24755563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48B36A-023D-6E4D-A260-AEB85C9D6142}" type="slidenum">
              <a:rPr lang="en-US"/>
              <a:pPr>
                <a:defRPr/>
              </a:pPr>
              <a:t>‹#›</a:t>
            </a:fld>
            <a:endParaRPr lang="en-US"/>
          </a:p>
        </p:txBody>
      </p:sp>
    </p:spTree>
    <p:extLst>
      <p:ext uri="{BB962C8B-B14F-4D97-AF65-F5344CB8AC3E}">
        <p14:creationId xmlns:p14="http://schemas.microsoft.com/office/powerpoint/2010/main" val="296532549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F38C6F-5A13-AA40-9950-2607393DFE23}" type="slidenum">
              <a:rPr lang="en-US"/>
              <a:pPr>
                <a:defRPr/>
              </a:pPr>
              <a:t>‹#›</a:t>
            </a:fld>
            <a:endParaRPr lang="en-US"/>
          </a:p>
        </p:txBody>
      </p:sp>
    </p:spTree>
    <p:extLst>
      <p:ext uri="{BB962C8B-B14F-4D97-AF65-F5344CB8AC3E}">
        <p14:creationId xmlns:p14="http://schemas.microsoft.com/office/powerpoint/2010/main" val="94242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pPr>
                <a:defRPr/>
              </a:pPr>
              <a:t>‹#›</a:t>
            </a:fld>
            <a:endParaRPr lang="en-US"/>
          </a:p>
        </p:txBody>
      </p:sp>
    </p:spTree>
    <p:extLst>
      <p:ext uri="{BB962C8B-B14F-4D97-AF65-F5344CB8AC3E}">
        <p14:creationId xmlns:p14="http://schemas.microsoft.com/office/powerpoint/2010/main" val="1747937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970116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04CBBB-0D95-F746-A3FC-1BC2AC16ED5C}" type="slidenum">
              <a:rPr lang="en-US"/>
              <a:pPr>
                <a:defRPr/>
              </a:pPr>
              <a:t>‹#›</a:t>
            </a:fld>
            <a:endParaRPr lang="en-US"/>
          </a:p>
        </p:txBody>
      </p:sp>
    </p:spTree>
    <p:extLst>
      <p:ext uri="{BB962C8B-B14F-4D97-AF65-F5344CB8AC3E}">
        <p14:creationId xmlns:p14="http://schemas.microsoft.com/office/powerpoint/2010/main" val="93869947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03D15A-121B-C64C-B297-2DFBC8A18649}" type="slidenum">
              <a:rPr lang="en-US"/>
              <a:pPr>
                <a:defRPr/>
              </a:pPr>
              <a:t>‹#›</a:t>
            </a:fld>
            <a:endParaRPr lang="en-US"/>
          </a:p>
        </p:txBody>
      </p:sp>
    </p:spTree>
    <p:extLst>
      <p:ext uri="{BB962C8B-B14F-4D97-AF65-F5344CB8AC3E}">
        <p14:creationId xmlns:p14="http://schemas.microsoft.com/office/powerpoint/2010/main" val="365706561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1A883C-EAB9-9C49-999D-81E6E5127CF4}" type="slidenum">
              <a:rPr lang="en-US"/>
              <a:pPr>
                <a:defRPr/>
              </a:pPr>
              <a:t>‹#›</a:t>
            </a:fld>
            <a:endParaRPr lang="en-US"/>
          </a:p>
        </p:txBody>
      </p:sp>
    </p:spTree>
    <p:extLst>
      <p:ext uri="{BB962C8B-B14F-4D97-AF65-F5344CB8AC3E}">
        <p14:creationId xmlns:p14="http://schemas.microsoft.com/office/powerpoint/2010/main" val="39141049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A0A69D-874E-7A42-840A-DCEED1DFA881}" type="slidenum">
              <a:rPr lang="en-US"/>
              <a:pPr>
                <a:defRPr/>
              </a:pPr>
              <a:t>‹#›</a:t>
            </a:fld>
            <a:endParaRPr lang="en-US"/>
          </a:p>
        </p:txBody>
      </p:sp>
    </p:spTree>
    <p:extLst>
      <p:ext uri="{BB962C8B-B14F-4D97-AF65-F5344CB8AC3E}">
        <p14:creationId xmlns:p14="http://schemas.microsoft.com/office/powerpoint/2010/main" val="8450140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14264423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7699633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7127055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301530088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31375818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1751534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420198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427346890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299041641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3665932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193884771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442083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6895907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342842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780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902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57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096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898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93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010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pPr>
                <a:defRPr/>
              </a:pPr>
              <a:t>‹#›</a:t>
            </a:fld>
            <a:endParaRPr lang="en-US"/>
          </a:p>
        </p:txBody>
      </p:sp>
    </p:spTree>
    <p:extLst>
      <p:ext uri="{BB962C8B-B14F-4D97-AF65-F5344CB8AC3E}">
        <p14:creationId xmlns:p14="http://schemas.microsoft.com/office/powerpoint/2010/main" val="279153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pPr>
                <a:defRPr/>
              </a:pPr>
              <a:t>‹#›</a:t>
            </a:fld>
            <a:endParaRPr lang="en-US"/>
          </a:p>
        </p:txBody>
      </p:sp>
    </p:spTree>
    <p:extLst>
      <p:ext uri="{BB962C8B-B14F-4D97-AF65-F5344CB8AC3E}">
        <p14:creationId xmlns:p14="http://schemas.microsoft.com/office/powerpoint/2010/main" val="1391213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03315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0619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9139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01409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6/6/25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0088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6/6/25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8464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6/6/25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6754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108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pPr>
                <a:defRPr/>
              </a:pPr>
              <a:t>‹#›</a:t>
            </a:fld>
            <a:endParaRPr lang="en-US"/>
          </a:p>
        </p:txBody>
      </p:sp>
    </p:spTree>
    <p:extLst>
      <p:ext uri="{BB962C8B-B14F-4D97-AF65-F5344CB8AC3E}">
        <p14:creationId xmlns:p14="http://schemas.microsoft.com/office/powerpoint/2010/main" val="4205637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95662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9701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8338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0568447"/>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71186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457177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3782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17778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1183312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272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pPr>
                <a:defRPr/>
              </a:pPr>
              <a:t>‹#›</a:t>
            </a:fld>
            <a:endParaRPr lang="en-US"/>
          </a:p>
        </p:txBody>
      </p:sp>
    </p:spTree>
    <p:extLst>
      <p:ext uri="{BB962C8B-B14F-4D97-AF65-F5344CB8AC3E}">
        <p14:creationId xmlns:p14="http://schemas.microsoft.com/office/powerpoint/2010/main" val="135848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829698"/>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7673535"/>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69003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30203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57854591"/>
      </p:ext>
    </p:extLst>
  </p:cSld>
  <p:clrMapOvr>
    <a:masterClrMapping/>
  </p:clrMapOvr>
  <p:transition spd="med">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06/06/2025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9152423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61364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06/06/2025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5363594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06/06/2025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351928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06/06/2025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6436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7.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6" Type="http://schemas.openxmlformats.org/officeDocument/2006/relationships/theme" Target="../theme/theme20.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1.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3.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image" Target="../media/image2.png"/><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2.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30.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9.jpe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image" Target="../media/image11.jpeg"/><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image" Target="../media/image10.jpe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35.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image" Target="../media/image13.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6.xml"/><Relationship Id="rId1"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3.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theme" Target="../theme/theme3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theme" Target="../theme/theme40.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image" Target="../media/image13.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1.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1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theme" Target="../theme/theme42.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image" Target="../media/image13.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5" Type="http://schemas.openxmlformats.org/officeDocument/2006/relationships/image" Target="../media/image13.png"/><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image" Target="../media/image13.png"/><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slideLayout" Target="../slideLayouts/slideLayout516.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5" Type="http://schemas.openxmlformats.org/officeDocument/2006/relationships/image" Target="../media/image13.png"/><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theme" Target="../theme/theme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46A8920-184C-6C4D-B57B-8576F31C8F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10" r:id="rId1"/>
    <p:sldLayoutId id="2147501911" r:id="rId2"/>
    <p:sldLayoutId id="2147501912" r:id="rId3"/>
    <p:sldLayoutId id="2147501913" r:id="rId4"/>
    <p:sldLayoutId id="2147501914" r:id="rId5"/>
    <p:sldLayoutId id="2147501915" r:id="rId6"/>
    <p:sldLayoutId id="2147501916" r:id="rId7"/>
    <p:sldLayoutId id="2147501917" r:id="rId8"/>
    <p:sldLayoutId id="2147501918" r:id="rId9"/>
    <p:sldLayoutId id="2147501919" r:id="rId10"/>
    <p:sldLayoutId id="2147501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490263"/>
      </p:ext>
    </p:extLst>
  </p:cSld>
  <p:clrMap bg1="lt1" tx1="dk1" bg2="lt2" tx2="dk2" accent1="accent1" accent2="accent2" accent3="accent3" accent4="accent4" accent5="accent5" accent6="accent6" hlink="hlink" folHlink="folHlink"/>
  <p:sldLayoutIdLst>
    <p:sldLayoutId id="2147502659" r:id="rId1"/>
    <p:sldLayoutId id="2147502660" r:id="rId2"/>
    <p:sldLayoutId id="2147502661" r:id="rId3"/>
    <p:sldLayoutId id="2147502662" r:id="rId4"/>
    <p:sldLayoutId id="2147502663" r:id="rId5"/>
    <p:sldLayoutId id="2147502664" r:id="rId6"/>
    <p:sldLayoutId id="2147502665" r:id="rId7"/>
    <p:sldLayoutId id="2147502666" r:id="rId8"/>
    <p:sldLayoutId id="2147502667" r:id="rId9"/>
    <p:sldLayoutId id="2147502668" r:id="rId10"/>
    <p:sldLayoutId id="2147502669" r:id="rId11"/>
    <p:sldLayoutId id="214750267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6379835"/>
      </p:ext>
    </p:extLst>
  </p:cSld>
  <p:clrMap bg1="lt1" tx1="dk1" bg2="lt2" tx2="dk2" accent1="accent1" accent2="accent2" accent3="accent3" accent4="accent4" accent5="accent5" accent6="accent6" hlink="hlink" folHlink="folHlink"/>
  <p:sldLayoutIdLst>
    <p:sldLayoutId id="2147502673" r:id="rId1"/>
    <p:sldLayoutId id="2147502674" r:id="rId2"/>
    <p:sldLayoutId id="2147502675" r:id="rId3"/>
    <p:sldLayoutId id="2147502676" r:id="rId4"/>
    <p:sldLayoutId id="2147502677" r:id="rId5"/>
    <p:sldLayoutId id="2147502678" r:id="rId6"/>
    <p:sldLayoutId id="2147502679" r:id="rId7"/>
    <p:sldLayoutId id="2147502680" r:id="rId8"/>
    <p:sldLayoutId id="2147502681" r:id="rId9"/>
    <p:sldLayoutId id="2147502682" r:id="rId10"/>
    <p:sldLayoutId id="2147502683" r:id="rId11"/>
    <p:sldLayoutId id="21475026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07465202-BFF7-154F-9839-F59776F334E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43083928"/>
      </p:ext>
    </p:extLst>
  </p:cSld>
  <p:clrMap bg1="lt1" tx1="dk1" bg2="lt2" tx2="dk2" accent1="accent1" accent2="accent2" accent3="accent3" accent4="accent4" accent5="accent5" accent6="accent6" hlink="hlink" folHlink="folHlink"/>
  <p:sldLayoutIdLst>
    <p:sldLayoutId id="2147502686"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30D430A6-1B5D-F84A-B10F-985C595C51F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40490203"/>
      </p:ext>
    </p:extLst>
  </p:cSld>
  <p:clrMap bg1="dk2" tx1="lt1" bg2="dk1" tx2="lt2" accent1="accent1" accent2="accent2" accent3="accent3" accent4="accent4" accent5="accent5" accent6="accent6" hlink="hlink" folHlink="folHlink"/>
  <p:sldLayoutIdLst>
    <p:sldLayoutId id="21475027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24435678"/>
      </p:ext>
    </p:extLst>
  </p:cSld>
  <p:clrMap bg1="dk2" tx1="lt1" bg2="dk1" tx2="lt2" accent1="accent1" accent2="accent2" accent3="accent3" accent4="accent4" accent5="accent5" accent6="accent6" hlink="hlink" folHlink="folHlink"/>
  <p:sldLayoutIdLst>
    <p:sldLayoutId id="2147502730" r:id="rId1"/>
    <p:sldLayoutId id="2147502731" r:id="rId2"/>
    <p:sldLayoutId id="2147502732" r:id="rId3"/>
    <p:sldLayoutId id="2147502733" r:id="rId4"/>
    <p:sldLayoutId id="2147502734" r:id="rId5"/>
    <p:sldLayoutId id="2147502735" r:id="rId6"/>
    <p:sldLayoutId id="2147502736" r:id="rId7"/>
    <p:sldLayoutId id="2147502737" r:id="rId8"/>
    <p:sldLayoutId id="2147502738" r:id="rId9"/>
    <p:sldLayoutId id="2147502739" r:id="rId10"/>
    <p:sldLayoutId id="21475027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024773234"/>
      </p:ext>
    </p:extLst>
  </p:cSld>
  <p:clrMap bg1="dk2" tx1="lt1" bg2="dk1" tx2="lt2" accent1="accent1" accent2="accent2" accent3="accent3" accent4="accent4" accent5="accent5" accent6="accent6" hlink="hlink" folHlink="folHlink"/>
  <p:sldLayoutIdLst>
    <p:sldLayoutId id="2147502857" r:id="rId1"/>
    <p:sldLayoutId id="2147502858" r:id="rId2"/>
    <p:sldLayoutId id="2147502859" r:id="rId3"/>
    <p:sldLayoutId id="2147502860" r:id="rId4"/>
    <p:sldLayoutId id="2147502861" r:id="rId5"/>
    <p:sldLayoutId id="2147502862" r:id="rId6"/>
    <p:sldLayoutId id="2147502863" r:id="rId7"/>
    <p:sldLayoutId id="2147502864" r:id="rId8"/>
    <p:sldLayoutId id="2147502865" r:id="rId9"/>
    <p:sldLayoutId id="2147502866" r:id="rId10"/>
    <p:sldLayoutId id="214750286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D1EF1ED-5190-4941-AF19-B7A3177202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21" r:id="rId1"/>
    <p:sldLayoutId id="2147501922" r:id="rId2"/>
    <p:sldLayoutId id="2147501923" r:id="rId3"/>
    <p:sldLayoutId id="2147501924" r:id="rId4"/>
    <p:sldLayoutId id="2147501925" r:id="rId5"/>
    <p:sldLayoutId id="2147501926" r:id="rId6"/>
    <p:sldLayoutId id="2147501927" r:id="rId7"/>
    <p:sldLayoutId id="2147501928" r:id="rId8"/>
    <p:sldLayoutId id="2147501929" r:id="rId9"/>
    <p:sldLayoutId id="2147501930"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3372706141"/>
      </p:ext>
    </p:extLst>
  </p:cSld>
  <p:clrMap bg1="lt1" tx1="dk1" bg2="lt2" tx2="dk2" accent1="accent1" accent2="accent2" accent3="accent3" accent4="accent4" accent5="accent5" accent6="accent6" hlink="hlink" folHlink="folHlink"/>
  <p:sldLayoutIdLst>
    <p:sldLayoutId id="2147502869" r:id="rId1"/>
    <p:sldLayoutId id="2147502870" r:id="rId2"/>
    <p:sldLayoutId id="2147502871" r:id="rId3"/>
    <p:sldLayoutId id="2147502872" r:id="rId4"/>
    <p:sldLayoutId id="2147502873" r:id="rId5"/>
    <p:sldLayoutId id="2147502874" r:id="rId6"/>
    <p:sldLayoutId id="2147502875" r:id="rId7"/>
    <p:sldLayoutId id="2147502876" r:id="rId8"/>
    <p:sldLayoutId id="2147502877" r:id="rId9"/>
    <p:sldLayoutId id="2147502878" r:id="rId10"/>
    <p:sldLayoutId id="2147502879" r:id="rId11"/>
    <p:sldLayoutId id="2147502880" r:id="rId12"/>
    <p:sldLayoutId id="2147502881" r:id="rId13"/>
    <p:sldLayoutId id="2147502882" r:id="rId14"/>
    <p:sldLayoutId id="214750288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2234641274"/>
      </p:ext>
    </p:extLst>
  </p:cSld>
  <p:clrMap bg1="lt1" tx1="dk1" bg2="lt2" tx2="dk2" accent1="accent1" accent2="accent2" accent3="accent3" accent4="accent4" accent5="accent5" accent6="accent6" hlink="hlink" folHlink="folHlink"/>
  <p:sldLayoutIdLst>
    <p:sldLayoutId id="2147502901" r:id="rId1"/>
    <p:sldLayoutId id="2147502902" r:id="rId2"/>
    <p:sldLayoutId id="2147502903" r:id="rId3"/>
    <p:sldLayoutId id="2147502904" r:id="rId4"/>
    <p:sldLayoutId id="2147502905" r:id="rId5"/>
    <p:sldLayoutId id="2147502906" r:id="rId6"/>
    <p:sldLayoutId id="2147502907" r:id="rId7"/>
    <p:sldLayoutId id="2147502908" r:id="rId8"/>
    <p:sldLayoutId id="2147502909" r:id="rId9"/>
    <p:sldLayoutId id="2147502910" r:id="rId10"/>
    <p:sldLayoutId id="2147502911" r:id="rId11"/>
    <p:sldLayoutId id="2147502912"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1682524"/>
      </p:ext>
    </p:extLst>
  </p:cSld>
  <p:clrMap bg1="dk2" tx1="lt1" bg2="dk1" tx2="lt2" accent1="accent1" accent2="accent2" accent3="accent3" accent4="accent4" accent5="accent5" accent6="accent6" hlink="hlink" folHlink="folHlink"/>
  <p:sldLayoutIdLst>
    <p:sldLayoutId id="2147502914" r:id="rId1"/>
    <p:sldLayoutId id="2147502915" r:id="rId2"/>
    <p:sldLayoutId id="2147502916" r:id="rId3"/>
    <p:sldLayoutId id="2147502917" r:id="rId4"/>
    <p:sldLayoutId id="2147502918" r:id="rId5"/>
    <p:sldLayoutId id="2147502919" r:id="rId6"/>
    <p:sldLayoutId id="2147502920" r:id="rId7"/>
    <p:sldLayoutId id="2147502921" r:id="rId8"/>
    <p:sldLayoutId id="2147502922" r:id="rId9"/>
    <p:sldLayoutId id="214750292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6/6/25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74850"/>
      </p:ext>
    </p:extLst>
  </p:cSld>
  <p:clrMap bg1="lt1" tx1="dk1" bg2="lt2" tx2="dk2" accent1="accent1" accent2="accent2" accent3="accent3" accent4="accent4" accent5="accent5" accent6="accent6" hlink="hlink" folHlink="folHlink"/>
  <p:sldLayoutIdLst>
    <p:sldLayoutId id="2147502925" r:id="rId1"/>
    <p:sldLayoutId id="2147502926" r:id="rId2"/>
    <p:sldLayoutId id="2147502927" r:id="rId3"/>
    <p:sldLayoutId id="2147502928" r:id="rId4"/>
    <p:sldLayoutId id="2147502929" r:id="rId5"/>
    <p:sldLayoutId id="2147502930" r:id="rId6"/>
    <p:sldLayoutId id="2147502931" r:id="rId7"/>
    <p:sldLayoutId id="2147502932" r:id="rId8"/>
    <p:sldLayoutId id="2147502933" r:id="rId9"/>
    <p:sldLayoutId id="2147502934"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470315"/>
      </p:ext>
    </p:extLst>
  </p:cSld>
  <p:clrMap bg1="lt1" tx1="dk1" bg2="lt2" tx2="dk2" accent1="accent1" accent2="accent2" accent3="accent3" accent4="accent4" accent5="accent5" accent6="accent6" hlink="hlink" folHlink="folHlink"/>
  <p:sldLayoutIdLst>
    <p:sldLayoutId id="2147503131" r:id="rId1"/>
    <p:sldLayoutId id="2147503132" r:id="rId2"/>
    <p:sldLayoutId id="2147503133" r:id="rId3"/>
    <p:sldLayoutId id="2147503134" r:id="rId4"/>
    <p:sldLayoutId id="2147503135" r:id="rId5"/>
    <p:sldLayoutId id="2147503136" r:id="rId6"/>
    <p:sldLayoutId id="2147503137" r:id="rId7"/>
    <p:sldLayoutId id="2147503138" r:id="rId8"/>
    <p:sldLayoutId id="2147503139" r:id="rId9"/>
    <p:sldLayoutId id="2147503140" r:id="rId10"/>
    <p:sldLayoutId id="2147503141" r:id="rId11"/>
    <p:sldLayoutId id="214750314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730489968"/>
      </p:ext>
    </p:extLst>
  </p:cSld>
  <p:clrMap bg1="lt1" tx1="dk1" bg2="lt2" tx2="dk2" accent1="accent1" accent2="accent2" accent3="accent3" accent4="accent4" accent5="accent5" accent6="accent6" hlink="hlink" folHlink="folHlink"/>
  <p:sldLayoutIdLst>
    <p:sldLayoutId id="2147503148" r:id="rId1"/>
    <p:sldLayoutId id="2147503149" r:id="rId2"/>
    <p:sldLayoutId id="2147503150" r:id="rId3"/>
    <p:sldLayoutId id="2147503151" r:id="rId4"/>
    <p:sldLayoutId id="2147503152" r:id="rId5"/>
    <p:sldLayoutId id="2147503153" r:id="rId6"/>
    <p:sldLayoutId id="2147503154" r:id="rId7"/>
    <p:sldLayoutId id="2147503155" r:id="rId8"/>
    <p:sldLayoutId id="2147503156" r:id="rId9"/>
    <p:sldLayoutId id="2147503157" r:id="rId10"/>
    <p:sldLayoutId id="21475031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1714973549"/>
      </p:ext>
    </p:extLst>
  </p:cSld>
  <p:clrMap bg1="dk2" tx1="lt1" bg2="dk1" tx2="lt2" accent1="accent1" accent2="accent2" accent3="accent3" accent4="accent4" accent5="accent5" accent6="accent6" hlink="hlink" folHlink="folHlink"/>
  <p:sldLayoutIdLst>
    <p:sldLayoutId id="2147503160" r:id="rId1"/>
    <p:sldLayoutId id="2147503161" r:id="rId2"/>
    <p:sldLayoutId id="2147503162" r:id="rId3"/>
    <p:sldLayoutId id="2147503163" r:id="rId4"/>
    <p:sldLayoutId id="2147503164" r:id="rId5"/>
    <p:sldLayoutId id="2147503165" r:id="rId6"/>
    <p:sldLayoutId id="2147503166" r:id="rId7"/>
    <p:sldLayoutId id="2147503167" r:id="rId8"/>
    <p:sldLayoutId id="2147503168" r:id="rId9"/>
    <p:sldLayoutId id="2147503169" r:id="rId10"/>
    <p:sldLayoutId id="21475031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999384765"/>
      </p:ext>
    </p:extLst>
  </p:cSld>
  <p:clrMap bg1="dk2" tx1="lt1" bg2="dk1" tx2="lt2" accent1="accent1" accent2="accent2" accent3="accent3" accent4="accent4" accent5="accent5" accent6="accent6" hlink="hlink" folHlink="folHlink"/>
  <p:sldLayoutIdLst>
    <p:sldLayoutId id="2147503195" r:id="rId1"/>
    <p:sldLayoutId id="2147503196" r:id="rId2"/>
    <p:sldLayoutId id="2147503197" r:id="rId3"/>
    <p:sldLayoutId id="2147503198" r:id="rId4"/>
    <p:sldLayoutId id="2147503199" r:id="rId5"/>
    <p:sldLayoutId id="2147503200" r:id="rId6"/>
    <p:sldLayoutId id="2147503201" r:id="rId7"/>
    <p:sldLayoutId id="2147503202" r:id="rId8"/>
    <p:sldLayoutId id="2147503203" r:id="rId9"/>
    <p:sldLayoutId id="2147503204" r:id="rId10"/>
    <p:sldLayoutId id="214750320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4253952779"/>
      </p:ext>
    </p:extLst>
  </p:cSld>
  <p:clrMap bg1="dk2" tx1="lt1" bg2="dk1" tx2="lt2" accent1="accent1" accent2="accent2" accent3="accent3" accent4="accent4" accent5="accent5" accent6="accent6" hlink="hlink" folHlink="folHlink"/>
  <p:sldLayoutIdLst>
    <p:sldLayoutId id="2147503207" r:id="rId1"/>
    <p:sldLayoutId id="2147503208" r:id="rId2"/>
    <p:sldLayoutId id="2147503209" r:id="rId3"/>
    <p:sldLayoutId id="2147503210" r:id="rId4"/>
    <p:sldLayoutId id="2147503211" r:id="rId5"/>
    <p:sldLayoutId id="2147503212" r:id="rId6"/>
    <p:sldLayoutId id="2147503213" r:id="rId7"/>
    <p:sldLayoutId id="2147503214" r:id="rId8"/>
    <p:sldLayoutId id="2147503215" r:id="rId9"/>
    <p:sldLayoutId id="2147503216" r:id="rId10"/>
    <p:sldLayoutId id="2147503217"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44495251"/>
      </p:ext>
    </p:extLst>
  </p:cSld>
  <p:clrMap bg1="lt1" tx1="dk1" bg2="lt2" tx2="dk2" accent1="accent1" accent2="accent2" accent3="accent3" accent4="accent4" accent5="accent5" accent6="accent6" hlink="hlink" folHlink="folHlink"/>
  <p:sldLayoutIdLst>
    <p:sldLayoutId id="2147503256" r:id="rId1"/>
    <p:sldLayoutId id="2147503257" r:id="rId2"/>
    <p:sldLayoutId id="2147503258" r:id="rId3"/>
    <p:sldLayoutId id="2147503259" r:id="rId4"/>
    <p:sldLayoutId id="2147503260" r:id="rId5"/>
    <p:sldLayoutId id="2147503261" r:id="rId6"/>
    <p:sldLayoutId id="2147503262" r:id="rId7"/>
    <p:sldLayoutId id="2147503263" r:id="rId8"/>
    <p:sldLayoutId id="2147503264" r:id="rId9"/>
    <p:sldLayoutId id="2147503265" r:id="rId10"/>
    <p:sldLayoutId id="214750326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087384"/>
      </p:ext>
    </p:extLst>
  </p:cSld>
  <p:clrMap bg1="lt1" tx1="dk1" bg2="lt2" tx2="dk2" accent1="accent1" accent2="accent2" accent3="accent3" accent4="accent4" accent5="accent5" accent6="accent6" hlink="hlink" folHlink="folHlink"/>
  <p:sldLayoutIdLst>
    <p:sldLayoutId id="2147503322" r:id="rId1"/>
    <p:sldLayoutId id="2147503323" r:id="rId2"/>
    <p:sldLayoutId id="2147503324" r:id="rId3"/>
    <p:sldLayoutId id="2147503325" r:id="rId4"/>
    <p:sldLayoutId id="2147503326" r:id="rId5"/>
    <p:sldLayoutId id="2147503327" r:id="rId6"/>
    <p:sldLayoutId id="2147503328" r:id="rId7"/>
    <p:sldLayoutId id="2147503329" r:id="rId8"/>
    <p:sldLayoutId id="2147503330" r:id="rId9"/>
    <p:sldLayoutId id="2147503331" r:id="rId10"/>
    <p:sldLayoutId id="2147503332" r:id="rId11"/>
    <p:sldLayoutId id="2147503333" r:id="rId12"/>
    <p:sldLayoutId id="2147503334" r:id="rId13"/>
    <p:sldLayoutId id="2147503335" r:id="rId14"/>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5686031"/>
      </p:ext>
    </p:extLst>
  </p:cSld>
  <p:clrMap bg1="lt1" tx1="dk1" bg2="lt2" tx2="dk2" accent1="accent1" accent2="accent2" accent3="accent3" accent4="accent4" accent5="accent5" accent6="accent6" hlink="hlink" folHlink="folHlink"/>
  <p:sldLayoutIdLst>
    <p:sldLayoutId id="2147503361" r:id="rId1"/>
    <p:sldLayoutId id="2147503362" r:id="rId2"/>
    <p:sldLayoutId id="2147503363" r:id="rId3"/>
    <p:sldLayoutId id="2147503364" r:id="rId4"/>
    <p:sldLayoutId id="2147503365" r:id="rId5"/>
    <p:sldLayoutId id="2147503366" r:id="rId6"/>
    <p:sldLayoutId id="2147503367" r:id="rId7"/>
    <p:sldLayoutId id="2147503368" r:id="rId8"/>
    <p:sldLayoutId id="2147503369" r:id="rId9"/>
    <p:sldLayoutId id="2147503370" r:id="rId10"/>
    <p:sldLayoutId id="214750337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53295165"/>
      </p:ext>
    </p:extLst>
  </p:cSld>
  <p:clrMap bg1="lt1" tx1="dk1" bg2="lt2" tx2="dk2" accent1="accent1" accent2="accent2" accent3="accent3" accent4="accent4" accent5="accent5" accent6="accent6" hlink="hlink" folHlink="folHlink"/>
  <p:sldLayoutIdLst>
    <p:sldLayoutId id="2147503373" r:id="rId1"/>
    <p:sldLayoutId id="2147503374" r:id="rId2"/>
    <p:sldLayoutId id="2147503375" r:id="rId3"/>
    <p:sldLayoutId id="2147503376" r:id="rId4"/>
    <p:sldLayoutId id="2147503377" r:id="rId5"/>
    <p:sldLayoutId id="2147503378" r:id="rId6"/>
    <p:sldLayoutId id="2147503379" r:id="rId7"/>
    <p:sldLayoutId id="2147503380" r:id="rId8"/>
    <p:sldLayoutId id="2147503381" r:id="rId9"/>
    <p:sldLayoutId id="2147503382" r:id="rId10"/>
    <p:sldLayoutId id="2147503383" r:id="rId11"/>
    <p:sldLayoutId id="2147503384" r:id="rId12"/>
    <p:sldLayoutId id="2147503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02060997"/>
      </p:ext>
    </p:extLst>
  </p:cSld>
  <p:clrMap bg1="lt1" tx1="dk1" bg2="lt2" tx2="dk2" accent1="accent1" accent2="accent2" accent3="accent3" accent4="accent4" accent5="accent5" accent6="accent6" hlink="hlink" folHlink="folHlink"/>
  <p:sldLayoutIdLst>
    <p:sldLayoutId id="2147503387" r:id="rId1"/>
    <p:sldLayoutId id="2147503388" r:id="rId2"/>
    <p:sldLayoutId id="2147503389" r:id="rId3"/>
    <p:sldLayoutId id="2147503390" r:id="rId4"/>
    <p:sldLayoutId id="2147503391" r:id="rId5"/>
    <p:sldLayoutId id="2147503392" r:id="rId6"/>
    <p:sldLayoutId id="2147503393" r:id="rId7"/>
    <p:sldLayoutId id="2147503394" r:id="rId8"/>
    <p:sldLayoutId id="2147503395" r:id="rId9"/>
    <p:sldLayoutId id="2147503396" r:id="rId10"/>
    <p:sldLayoutId id="2147503397" r:id="rId11"/>
    <p:sldLayoutId id="2147503398" r:id="rId12"/>
    <p:sldLayoutId id="21475033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87297433"/>
      </p:ext>
    </p:extLst>
  </p:cSld>
  <p:clrMap bg1="dk2" tx1="lt1" bg2="dk1" tx2="lt2" accent1="accent1" accent2="accent2" accent3="accent3" accent4="accent4" accent5="accent5" accent6="accent6" hlink="hlink" folHlink="folHlink"/>
  <p:sldLayoutIdLst>
    <p:sldLayoutId id="2147503414" r:id="rId1"/>
    <p:sldLayoutId id="2147503415" r:id="rId2"/>
    <p:sldLayoutId id="2147503416" r:id="rId3"/>
    <p:sldLayoutId id="2147503417" r:id="rId4"/>
    <p:sldLayoutId id="2147503418" r:id="rId5"/>
    <p:sldLayoutId id="2147503419" r:id="rId6"/>
    <p:sldLayoutId id="2147503420" r:id="rId7"/>
    <p:sldLayoutId id="2147503421" r:id="rId8"/>
    <p:sldLayoutId id="2147503422" r:id="rId9"/>
    <p:sldLayoutId id="2147503423" r:id="rId10"/>
    <p:sldLayoutId id="214750342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94348890"/>
      </p:ext>
    </p:extLst>
  </p:cSld>
  <p:clrMap bg1="lt1" tx1="dk1" bg2="lt2" tx2="dk2" accent1="accent1" accent2="accent2" accent3="accent3" accent4="accent4" accent5="accent5" accent6="accent6" hlink="hlink" folHlink="folHlink"/>
  <p:sldLayoutIdLst>
    <p:sldLayoutId id="2147503426" r:id="rId1"/>
    <p:sldLayoutId id="2147503427" r:id="rId2"/>
    <p:sldLayoutId id="2147503428" r:id="rId3"/>
    <p:sldLayoutId id="2147503429" r:id="rId4"/>
    <p:sldLayoutId id="2147503430" r:id="rId5"/>
    <p:sldLayoutId id="2147503431" r:id="rId6"/>
    <p:sldLayoutId id="2147503432" r:id="rId7"/>
    <p:sldLayoutId id="2147503433" r:id="rId8"/>
    <p:sldLayoutId id="2147503434" r:id="rId9"/>
    <p:sldLayoutId id="2147503435" r:id="rId10"/>
    <p:sldLayoutId id="2147503436" r:id="rId11"/>
    <p:sldLayoutId id="2147503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1279618957"/>
      </p:ext>
    </p:extLst>
  </p:cSld>
  <p:clrMap bg1="lt1" tx1="dk1" bg2="lt2" tx2="dk2" accent1="accent1" accent2="accent2" accent3="accent3" accent4="accent4" accent5="accent5" accent6="accent6" hlink="hlink" folHlink="folHlink"/>
  <p:sldLayoutIdLst>
    <p:sldLayoutId id="21475034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43662996"/>
      </p:ext>
    </p:extLst>
  </p:cSld>
  <p:clrMap bg1="lt1" tx1="dk1" bg2="lt2" tx2="dk2" accent1="accent1" accent2="accent2" accent3="accent3" accent4="accent4" accent5="accent5" accent6="accent6" hlink="hlink" folHlink="folHlink"/>
  <p:sldLayoutIdLst>
    <p:sldLayoutId id="2147503441" r:id="rId1"/>
    <p:sldLayoutId id="2147503442" r:id="rId2"/>
    <p:sldLayoutId id="2147503443" r:id="rId3"/>
    <p:sldLayoutId id="2147503444" r:id="rId4"/>
    <p:sldLayoutId id="2147503445" r:id="rId5"/>
    <p:sldLayoutId id="2147503446" r:id="rId6"/>
    <p:sldLayoutId id="2147503447" r:id="rId7"/>
    <p:sldLayoutId id="2147503448" r:id="rId8"/>
    <p:sldLayoutId id="2147503449" r:id="rId9"/>
    <p:sldLayoutId id="2147503450" r:id="rId10"/>
    <p:sldLayoutId id="2147503451" r:id="rId11"/>
    <p:sldLayoutId id="2147503452" r:id="rId12"/>
    <p:sldLayoutId id="21475034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0096018"/>
      </p:ext>
    </p:extLst>
  </p:cSld>
  <p:clrMap bg1="lt1" tx1="dk1" bg2="lt2" tx2="dk2" accent1="accent1" accent2="accent2" accent3="accent3" accent4="accent4" accent5="accent5" accent6="accent6" hlink="hlink" folHlink="folHlink"/>
  <p:sldLayoutIdLst>
    <p:sldLayoutId id="2147503455" r:id="rId1"/>
    <p:sldLayoutId id="2147503456" r:id="rId2"/>
    <p:sldLayoutId id="2147503457" r:id="rId3"/>
    <p:sldLayoutId id="2147503458" r:id="rId4"/>
    <p:sldLayoutId id="2147503459" r:id="rId5"/>
    <p:sldLayoutId id="2147503460" r:id="rId6"/>
    <p:sldLayoutId id="2147503461" r:id="rId7"/>
    <p:sldLayoutId id="2147503462" r:id="rId8"/>
    <p:sldLayoutId id="2147503463" r:id="rId9"/>
    <p:sldLayoutId id="2147503464" r:id="rId10"/>
    <p:sldLayoutId id="214750346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6/6/25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963384"/>
      </p:ext>
    </p:extLst>
  </p:cSld>
  <p:clrMap bg1="lt1" tx1="dk1" bg2="lt2" tx2="dk2" accent1="accent1" accent2="accent2" accent3="accent3" accent4="accent4" accent5="accent5" accent6="accent6" hlink="hlink" folHlink="folHlink"/>
  <p:sldLayoutIdLst>
    <p:sldLayoutId id="2147503467" r:id="rId1"/>
    <p:sldLayoutId id="2147503468" r:id="rId2"/>
    <p:sldLayoutId id="2147503469" r:id="rId3"/>
    <p:sldLayoutId id="2147503470" r:id="rId4"/>
    <p:sldLayoutId id="2147503471" r:id="rId5"/>
    <p:sldLayoutId id="2147503472" r:id="rId6"/>
    <p:sldLayoutId id="2147503473" r:id="rId7"/>
    <p:sldLayoutId id="2147503474" r:id="rId8"/>
    <p:sldLayoutId id="2147503475" r:id="rId9"/>
    <p:sldLayoutId id="2147503476"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7453B29-912D-2E41-8A36-0EDBAB358B74}"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7266104"/>
      </p:ext>
    </p:extLst>
  </p:cSld>
  <p:clrMap bg1="lt1" tx1="dk1" bg2="lt2" tx2="dk2" accent1="accent1" accent2="accent2" accent3="accent3" accent4="accent4" accent5="accent5" accent6="accent6" hlink="hlink" folHlink="folHlink"/>
  <p:sldLayoutIdLst>
    <p:sldLayoutId id="2147503478" r:id="rId1"/>
    <p:sldLayoutId id="2147503479" r:id="rId2"/>
    <p:sldLayoutId id="2147503480" r:id="rId3"/>
    <p:sldLayoutId id="2147503481" r:id="rId4"/>
    <p:sldLayoutId id="2147503482" r:id="rId5"/>
    <p:sldLayoutId id="2147503483" r:id="rId6"/>
    <p:sldLayoutId id="2147503484" r:id="rId7"/>
    <p:sldLayoutId id="2147503485" r:id="rId8"/>
    <p:sldLayoutId id="2147503486" r:id="rId9"/>
    <p:sldLayoutId id="2147503487" r:id="rId10"/>
    <p:sldLayoutId id="2147503488" r:id="rId11"/>
    <p:sldLayoutId id="214750348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2106446776"/>
      </p:ext>
    </p:extLst>
  </p:cSld>
  <p:clrMap bg1="lt1" tx1="dk1" bg2="lt2" tx2="dk2" accent1="accent1" accent2="accent2" accent3="accent3" accent4="accent4" accent5="accent5" accent6="accent6" hlink="hlink" folHlink="folHlink"/>
  <p:sldLayoutIdLst>
    <p:sldLayoutId id="2147503491" r:id="rId1"/>
    <p:sldLayoutId id="2147503492" r:id="rId2"/>
    <p:sldLayoutId id="2147503493" r:id="rId3"/>
    <p:sldLayoutId id="2147503494" r:id="rId4"/>
    <p:sldLayoutId id="2147503495" r:id="rId5"/>
    <p:sldLayoutId id="2147503496" r:id="rId6"/>
    <p:sldLayoutId id="2147503497" r:id="rId7"/>
    <p:sldLayoutId id="2147503498" r:id="rId8"/>
    <p:sldLayoutId id="2147503499" r:id="rId9"/>
    <p:sldLayoutId id="2147503500" r:id="rId10"/>
    <p:sldLayoutId id="2147503501" r:id="rId11"/>
    <p:sldLayoutId id="21475035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AECEFBA-7B32-3940-BD83-0DD78C838749}" type="slidenum">
              <a:rPr lang="en-US"/>
              <a:pPr>
                <a:defRPr/>
              </a:pPr>
              <a:t>‹#›</a:t>
            </a:fld>
            <a:endParaRPr lang="en-US"/>
          </a:p>
        </p:txBody>
      </p:sp>
    </p:spTree>
    <p:extLst>
      <p:ext uri="{BB962C8B-B14F-4D97-AF65-F5344CB8AC3E}">
        <p14:creationId xmlns:p14="http://schemas.microsoft.com/office/powerpoint/2010/main" val="168767742"/>
      </p:ext>
    </p:extLst>
  </p:cSld>
  <p:clrMap bg1="lt1" tx1="dk1" bg2="lt2" tx2="dk2" accent1="accent1" accent2="accent2" accent3="accent3" accent4="accent4" accent5="accent5" accent6="accent6" hlink="hlink" folHlink="folHlink"/>
  <p:sldLayoutIdLst>
    <p:sldLayoutId id="2147503504" r:id="rId1"/>
    <p:sldLayoutId id="2147503505" r:id="rId2"/>
    <p:sldLayoutId id="2147503506" r:id="rId3"/>
    <p:sldLayoutId id="2147503507" r:id="rId4"/>
    <p:sldLayoutId id="2147503508" r:id="rId5"/>
    <p:sldLayoutId id="2147503509" r:id="rId6"/>
    <p:sldLayoutId id="2147503510" r:id="rId7"/>
    <p:sldLayoutId id="2147503511" r:id="rId8"/>
    <p:sldLayoutId id="2147503512" r:id="rId9"/>
    <p:sldLayoutId id="2147503513" r:id="rId10"/>
    <p:sldLayoutId id="2147503514" r:id="rId11"/>
    <p:sldLayoutId id="214750351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extLst>
      <p:ext uri="{BB962C8B-B14F-4D97-AF65-F5344CB8AC3E}">
        <p14:creationId xmlns:p14="http://schemas.microsoft.com/office/powerpoint/2010/main" val="1025795221"/>
      </p:ext>
    </p:extLst>
  </p:cSld>
  <p:clrMap bg1="lt1" tx1="dk1" bg2="lt2" tx2="dk2" accent1="accent1" accent2="accent2" accent3="accent3" accent4="accent4" accent5="accent5" accent6="accent6" hlink="hlink" folHlink="folHlink"/>
  <p:sldLayoutIdLst>
    <p:sldLayoutId id="2147503517" r:id="rId1"/>
    <p:sldLayoutId id="2147503518" r:id="rId2"/>
    <p:sldLayoutId id="2147503519" r:id="rId3"/>
    <p:sldLayoutId id="2147503520" r:id="rId4"/>
    <p:sldLayoutId id="2147503521" r:id="rId5"/>
    <p:sldLayoutId id="2147503522" r:id="rId6"/>
    <p:sldLayoutId id="2147503523" r:id="rId7"/>
    <p:sldLayoutId id="2147503524" r:id="rId8"/>
    <p:sldLayoutId id="2147503525" r:id="rId9"/>
    <p:sldLayoutId id="2147503526" r:id="rId10"/>
    <p:sldLayoutId id="2147503527" r:id="rId11"/>
    <p:sldLayoutId id="2147503528" r:id="rId12"/>
    <p:sldLayoutId id="2147503529"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2375894396"/>
      </p:ext>
    </p:extLst>
  </p:cSld>
  <p:clrMap bg1="lt1" tx1="dk1" bg2="lt2" tx2="dk2" accent1="accent1" accent2="accent2" accent3="accent3" accent4="accent4" accent5="accent5" accent6="accent6" hlink="hlink" folHlink="folHlink"/>
  <p:sldLayoutIdLst>
    <p:sldLayoutId id="2147503531" r:id="rId1"/>
    <p:sldLayoutId id="2147503532" r:id="rId2"/>
    <p:sldLayoutId id="2147503533" r:id="rId3"/>
    <p:sldLayoutId id="2147503534" r:id="rId4"/>
    <p:sldLayoutId id="2147503535" r:id="rId5"/>
    <p:sldLayoutId id="2147503536" r:id="rId6"/>
    <p:sldLayoutId id="2147503537" r:id="rId7"/>
    <p:sldLayoutId id="2147503538" r:id="rId8"/>
    <p:sldLayoutId id="2147503539" r:id="rId9"/>
    <p:sldLayoutId id="2147503540" r:id="rId10"/>
    <p:sldLayoutId id="2147503541" r:id="rId11"/>
    <p:sldLayoutId id="2147503542" r:id="rId12"/>
    <p:sldLayoutId id="214750354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452DD00-D125-6F42-9EEA-06A68084380C}" type="slidenum">
              <a:rPr lang="en-US"/>
              <a:pPr>
                <a:defRPr/>
              </a:pPr>
              <a:t>‹#›</a:t>
            </a:fld>
            <a:endParaRPr lang="en-US"/>
          </a:p>
        </p:txBody>
      </p:sp>
    </p:spTree>
    <p:extLst>
      <p:ext uri="{BB962C8B-B14F-4D97-AF65-F5344CB8AC3E}">
        <p14:creationId xmlns:p14="http://schemas.microsoft.com/office/powerpoint/2010/main" val="1543293180"/>
      </p:ext>
    </p:extLst>
  </p:cSld>
  <p:clrMap bg1="lt1" tx1="dk1" bg2="lt2" tx2="dk2" accent1="accent1" accent2="accent2" accent3="accent3" accent4="accent4" accent5="accent5" accent6="accent6" hlink="hlink" folHlink="folHlink"/>
  <p:sldLayoutIdLst>
    <p:sldLayoutId id="2147503545" r:id="rId1"/>
    <p:sldLayoutId id="2147503546" r:id="rId2"/>
    <p:sldLayoutId id="2147503547" r:id="rId3"/>
    <p:sldLayoutId id="2147503548" r:id="rId4"/>
    <p:sldLayoutId id="2147503549" r:id="rId5"/>
    <p:sldLayoutId id="2147503550" r:id="rId6"/>
    <p:sldLayoutId id="2147503551" r:id="rId7"/>
    <p:sldLayoutId id="2147503552" r:id="rId8"/>
    <p:sldLayoutId id="2147503553" r:id="rId9"/>
    <p:sldLayoutId id="2147503554" r:id="rId10"/>
    <p:sldLayoutId id="2147503555" r:id="rId11"/>
    <p:sldLayoutId id="2147503556" r:id="rId12"/>
    <p:sldLayoutId id="214750355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extLst>
      <p:ext uri="{BB962C8B-B14F-4D97-AF65-F5344CB8AC3E}">
        <p14:creationId xmlns:p14="http://schemas.microsoft.com/office/powerpoint/2010/main" val="858809862"/>
      </p:ext>
    </p:extLst>
  </p:cSld>
  <p:clrMap bg1="lt1" tx1="dk1" bg2="lt2" tx2="dk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 id="2147503570" r:id="rId12"/>
    <p:sldLayoutId id="214750357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56718"/>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6/6/25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41666121"/>
      </p:ext>
    </p:extLst>
  </p:cSld>
  <p:clrMap bg1="lt1" tx1="dk1" bg2="lt2" tx2="dk2" accent1="accent1" accent2="accent2" accent3="accent3" accent4="accent4" accent5="accent5" accent6="accent6" hlink="hlink" folHlink="folHlink"/>
  <p:sldLayoutIdLst>
    <p:sldLayoutId id="2147502487" r:id="rId1"/>
    <p:sldLayoutId id="2147502488" r:id="rId2"/>
    <p:sldLayoutId id="2147502489" r:id="rId3"/>
    <p:sldLayoutId id="2147502490" r:id="rId4"/>
    <p:sldLayoutId id="2147502491" r:id="rId5"/>
    <p:sldLayoutId id="2147502492" r:id="rId6"/>
    <p:sldLayoutId id="2147502493" r:id="rId7"/>
    <p:sldLayoutId id="2147502494" r:id="rId8"/>
    <p:sldLayoutId id="2147502495" r:id="rId9"/>
    <p:sldLayoutId id="2147502496" r:id="rId10"/>
    <p:sldLayoutId id="21475024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4033279035"/>
      </p:ext>
    </p:extLst>
  </p:cSld>
  <p:clrMap bg1="dk2" tx1="lt1" bg2="dk1" tx2="lt2" accent1="accent1" accent2="accent2" accent3="accent3" accent4="accent4" accent5="accent5" accent6="accent6" hlink="hlink" folHlink="folHlink"/>
  <p:sldLayoutIdLst>
    <p:sldLayoutId id="2147502499" r:id="rId1"/>
    <p:sldLayoutId id="2147502500" r:id="rId2"/>
    <p:sldLayoutId id="2147502501" r:id="rId3"/>
    <p:sldLayoutId id="2147502502" r:id="rId4"/>
    <p:sldLayoutId id="2147502503" r:id="rId5"/>
    <p:sldLayoutId id="2147502504" r:id="rId6"/>
    <p:sldLayoutId id="2147502505" r:id="rId7"/>
    <p:sldLayoutId id="2147502506" r:id="rId8"/>
    <p:sldLayoutId id="2147502507" r:id="rId9"/>
    <p:sldLayoutId id="2147502508" r:id="rId10"/>
    <p:sldLayoutId id="2147502509" r:id="rId11"/>
    <p:sldLayoutId id="214750251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06/06/2025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460855562"/>
      </p:ext>
    </p:extLst>
  </p:cSld>
  <p:clrMap bg1="lt1" tx1="dk1" bg2="lt2" tx2="dk2" accent1="accent1" accent2="accent2" accent3="accent3" accent4="accent4" accent5="accent5" accent6="accent6" hlink="hlink" folHlink="folHlink"/>
  <p:sldLayoutIdLst>
    <p:sldLayoutId id="2147502512" r:id="rId1"/>
    <p:sldLayoutId id="2147502513" r:id="rId2"/>
    <p:sldLayoutId id="2147502514" r:id="rId3"/>
    <p:sldLayoutId id="2147502515" r:id="rId4"/>
    <p:sldLayoutId id="2147502516" r:id="rId5"/>
    <p:sldLayoutId id="2147502517" r:id="rId6"/>
    <p:sldLayoutId id="2147502518" r:id="rId7"/>
    <p:sldLayoutId id="2147502519" r:id="rId8"/>
    <p:sldLayoutId id="2147502520" r:id="rId9"/>
    <p:sldLayoutId id="2147502521" r:id="rId10"/>
    <p:sldLayoutId id="214750252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9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20.xml"/><Relationship Id="rId1" Type="http://schemas.openxmlformats.org/officeDocument/2006/relationships/themeOverride" Target="../theme/themeOverride10.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126.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20.xml"/><Relationship Id="rId1" Type="http://schemas.openxmlformats.org/officeDocument/2006/relationships/themeOverride" Target="../theme/themeOverride11.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0.xml"/><Relationship Id="rId1" Type="http://schemas.openxmlformats.org/officeDocument/2006/relationships/themeOverride" Target="../theme/themeOverride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121.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139.xml"/><Relationship Id="rId4" Type="http://schemas.openxmlformats.org/officeDocument/2006/relationships/image" Target="../media/image92.jpeg"/></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139.xml"/><Relationship Id="rId4" Type="http://schemas.openxmlformats.org/officeDocument/2006/relationships/image" Target="../media/image9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10.xml"/><Relationship Id="rId1" Type="http://schemas.openxmlformats.org/officeDocument/2006/relationships/themeOverride" Target="../theme/themeOverride13.xml"/><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0.xml"/><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10.xml.rels><?xml version="1.0" encoding="UTF-8" standalone="yes"?>
<Relationships xmlns="http://schemas.openxmlformats.org/package/2006/relationships"><Relationship Id="rId8" Type="http://schemas.openxmlformats.org/officeDocument/2006/relationships/hyperlink" Target="https://pngimg.com/download/13603" TargetMode="External"/><Relationship Id="rId3" Type="http://schemas.openxmlformats.org/officeDocument/2006/relationships/notesSlide" Target="../notesSlides/notesSlide91.xml"/><Relationship Id="rId7" Type="http://schemas.openxmlformats.org/officeDocument/2006/relationships/image" Target="../media/image96.png"/><Relationship Id="rId2" Type="http://schemas.openxmlformats.org/officeDocument/2006/relationships/slideLayout" Target="../slideLayouts/slideLayout133.xml"/><Relationship Id="rId1" Type="http://schemas.openxmlformats.org/officeDocument/2006/relationships/themeOverride" Target="../theme/themeOverride14.xml"/><Relationship Id="rId6" Type="http://schemas.openxmlformats.org/officeDocument/2006/relationships/image" Target="../media/image14.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hyperlink" Target="https://creativecommons.org/licenses/by-nc/3.0/"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98.jpeg"/><Relationship Id="rId2" Type="http://schemas.openxmlformats.org/officeDocument/2006/relationships/slideLayout" Target="../slideLayouts/slideLayout133.xml"/><Relationship Id="rId1" Type="http://schemas.openxmlformats.org/officeDocument/2006/relationships/themeOverride" Target="../theme/themeOverride15.xml"/><Relationship Id="rId6" Type="http://schemas.openxmlformats.org/officeDocument/2006/relationships/image" Target="../media/image95.jpeg"/><Relationship Id="rId5" Type="http://schemas.openxmlformats.org/officeDocument/2006/relationships/image" Target="../media/image14.jpeg"/><Relationship Id="rId4" Type="http://schemas.openxmlformats.org/officeDocument/2006/relationships/image" Target="../media/image97.png"/></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54.xml"/><Relationship Id="rId4" Type="http://schemas.openxmlformats.org/officeDocument/2006/relationships/image" Target="../media/image9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20.xml"/><Relationship Id="rId1" Type="http://schemas.openxmlformats.org/officeDocument/2006/relationships/themeOverride" Target="../theme/themeOverride16.xml"/><Relationship Id="rId5" Type="http://schemas.openxmlformats.org/officeDocument/2006/relationships/image" Target="../media/image102.jpeg"/><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17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9.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1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34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34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0.xml"/><Relationship Id="rId1" Type="http://schemas.openxmlformats.org/officeDocument/2006/relationships/themeOverride" Target="../theme/themeOverr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35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3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3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358.xml"/><Relationship Id="rId4" Type="http://schemas.openxmlformats.org/officeDocument/2006/relationships/hyperlink" Target="https://freesvg.org/warning-vector-symbo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358.xml"/><Relationship Id="rId4" Type="http://schemas.openxmlformats.org/officeDocument/2006/relationships/hyperlink" Target="https://www.wallpaperflare.com/brown-rope-paper-old-backgrounds-textured-close-up-yellow-wallpaper-vmz"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35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4.xml"/><Relationship Id="rId1" Type="http://schemas.openxmlformats.org/officeDocument/2006/relationships/themeOverride" Target="../theme/themeOverride18.xml"/><Relationship Id="rId5" Type="http://schemas.openxmlformats.org/officeDocument/2006/relationships/image" Target="../media/image118.jpeg"/><Relationship Id="rId4" Type="http://schemas.openxmlformats.org/officeDocument/2006/relationships/image" Target="../media/image117.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0.xml"/><Relationship Id="rId1" Type="http://schemas.openxmlformats.org/officeDocument/2006/relationships/themeOverride" Target="../theme/themeOverride19.xml"/><Relationship Id="rId5" Type="http://schemas.openxmlformats.org/officeDocument/2006/relationships/image" Target="../media/image102.jpeg"/><Relationship Id="rId4" Type="http://schemas.openxmlformats.org/officeDocument/2006/relationships/image" Target="../media/image14.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20.xml"/><Relationship Id="rId1" Type="http://schemas.openxmlformats.org/officeDocument/2006/relationships/themeOverride" Target="../theme/themeOverride20.xml"/><Relationship Id="rId4" Type="http://schemas.openxmlformats.org/officeDocument/2006/relationships/image" Target="../media/image14.jpeg"/></Relationships>
</file>

<file path=ppt/slides/_rels/slide1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6.xml"/><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4.xml"/><Relationship Id="rId1" Type="http://schemas.openxmlformats.org/officeDocument/2006/relationships/themeOverride" Target="../theme/themeOverride21.xml"/><Relationship Id="rId4" Type="http://schemas.openxmlformats.org/officeDocument/2006/relationships/image" Target="../media/image11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20.xml"/><Relationship Id="rId1" Type="http://schemas.openxmlformats.org/officeDocument/2006/relationships/themeOverride" Target="../theme/themeOverride22.xml"/><Relationship Id="rId5" Type="http://schemas.openxmlformats.org/officeDocument/2006/relationships/image" Target="../media/image102.jpeg"/><Relationship Id="rId4" Type="http://schemas.openxmlformats.org/officeDocument/2006/relationships/image" Target="../media/image1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9.xml"/><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0.xml"/><Relationship Id="rId1" Type="http://schemas.openxmlformats.org/officeDocument/2006/relationships/slideLayout" Target="../slideLayouts/slideLayout1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1.xml"/><Relationship Id="rId1" Type="http://schemas.openxmlformats.org/officeDocument/2006/relationships/slideLayout" Target="../slideLayouts/slideLayout120.xml"/></Relationships>
</file>

<file path=ppt/slides/_rels/slide145.xml.rels><?xml version="1.0" encoding="UTF-8" standalone="yes"?>
<Relationships xmlns="http://schemas.openxmlformats.org/package/2006/relationships"><Relationship Id="rId3" Type="http://schemas.openxmlformats.org/officeDocument/2006/relationships/hyperlink" Target="https://www.phantomsandmonsters.com/2015/02/1971-ufo-encounter-ezekiels-wheel.html" TargetMode="External"/><Relationship Id="rId2" Type="http://schemas.openxmlformats.org/officeDocument/2006/relationships/image" Target="../media/image122.jpg"/><Relationship Id="rId1" Type="http://schemas.openxmlformats.org/officeDocument/2006/relationships/slideLayout" Target="../slideLayouts/slideLayout126.xml"/><Relationship Id="rId4" Type="http://schemas.openxmlformats.org/officeDocument/2006/relationships/hyperlink" Target="https://creativecommons.org/licenses/by-nc-nd/3.0/" TargetMode="Externa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20.xml"/><Relationship Id="rId1" Type="http://schemas.openxmlformats.org/officeDocument/2006/relationships/themeOverride" Target="../theme/themeOverride23.xml"/><Relationship Id="rId5" Type="http://schemas.openxmlformats.org/officeDocument/2006/relationships/image" Target="../media/image102.jpeg"/><Relationship Id="rId4" Type="http://schemas.openxmlformats.org/officeDocument/2006/relationships/image" Target="../media/image14.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20.xml"/><Relationship Id="rId1" Type="http://schemas.openxmlformats.org/officeDocument/2006/relationships/themeOverride" Target="../theme/themeOverride24.xml"/><Relationship Id="rId4" Type="http://schemas.openxmlformats.org/officeDocument/2006/relationships/image" Target="../media/image1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5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54.xml"/><Relationship Id="rId1" Type="http://schemas.openxmlformats.org/officeDocument/2006/relationships/themeOverride" Target="../theme/themeOverride25.xml"/><Relationship Id="rId4" Type="http://schemas.openxmlformats.org/officeDocument/2006/relationships/image" Target="../media/image124.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54.xml"/><Relationship Id="rId1" Type="http://schemas.openxmlformats.org/officeDocument/2006/relationships/themeOverride" Target="../theme/themeOverride26.xml"/><Relationship Id="rId4" Type="http://schemas.openxmlformats.org/officeDocument/2006/relationships/image" Target="../media/image125.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20.xml"/><Relationship Id="rId1" Type="http://schemas.openxmlformats.org/officeDocument/2006/relationships/themeOverride" Target="../theme/themeOverride27.xml"/><Relationship Id="rId5" Type="http://schemas.openxmlformats.org/officeDocument/2006/relationships/image" Target="../media/image102.jpeg"/><Relationship Id="rId4" Type="http://schemas.openxmlformats.org/officeDocument/2006/relationships/image" Target="../media/image1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1.xml"/><Relationship Id="rId1" Type="http://schemas.openxmlformats.org/officeDocument/2006/relationships/slideLayout" Target="../slideLayouts/slideLayout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2.xml"/><Relationship Id="rId1" Type="http://schemas.openxmlformats.org/officeDocument/2006/relationships/slideLayout" Target="../slideLayouts/slideLayout120.xml"/><Relationship Id="rId4" Type="http://schemas.openxmlformats.org/officeDocument/2006/relationships/image" Target="../media/image127.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5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7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0.xml"/><Relationship Id="rId1" Type="http://schemas.openxmlformats.org/officeDocument/2006/relationships/themeOverride" Target="../theme/themeOverride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5.xml"/><Relationship Id="rId1" Type="http://schemas.openxmlformats.org/officeDocument/2006/relationships/slideLayout" Target="../slideLayouts/slideLayout358.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6.xml"/><Relationship Id="rId1" Type="http://schemas.openxmlformats.org/officeDocument/2006/relationships/slideLayout" Target="../slideLayouts/slideLayout358.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7.xml"/><Relationship Id="rId1" Type="http://schemas.openxmlformats.org/officeDocument/2006/relationships/slideLayout" Target="../slideLayouts/slideLayout120.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8.xml"/><Relationship Id="rId1" Type="http://schemas.openxmlformats.org/officeDocument/2006/relationships/slideLayout" Target="../slideLayouts/slideLayout65.xml"/><Relationship Id="rId5" Type="http://schemas.openxmlformats.org/officeDocument/2006/relationships/hyperlink" Target="https://creativecommons.org/licenses/by-nc-nd/3.0/" TargetMode="External"/><Relationship Id="rId4" Type="http://schemas.openxmlformats.org/officeDocument/2006/relationships/hyperlink" Target="https://www.phantomsandmonsters.com/2015/02/1971-ufo-encounter-ezekiels-wheel.html"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9.xml"/><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0.xml"/><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1.xml"/><Relationship Id="rId1" Type="http://schemas.openxmlformats.org/officeDocument/2006/relationships/slideLayout" Target="../slideLayouts/slideLayout48.xml"/></Relationships>
</file>

<file path=ppt/slides/_rels/slide1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2.xml"/><Relationship Id="rId1" Type="http://schemas.openxmlformats.org/officeDocument/2006/relationships/slideLayout" Target="../slideLayouts/slideLayout358.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3.xml"/><Relationship Id="rId1" Type="http://schemas.openxmlformats.org/officeDocument/2006/relationships/slideLayout" Target="../slideLayouts/slideLayout65.xml"/><Relationship Id="rId5" Type="http://schemas.openxmlformats.org/officeDocument/2006/relationships/hyperlink" Target="https://creativecommons.org/licenses/by-sa/3.0/" TargetMode="External"/><Relationship Id="rId4" Type="http://schemas.openxmlformats.org/officeDocument/2006/relationships/hyperlink" Target="http://christianity.stackexchange.com/questions/50474/why-did-the-temple-in-ezekiel-have-stairs-leading-up-to-the-altar"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0.xml"/><Relationship Id="rId1" Type="http://schemas.openxmlformats.org/officeDocument/2006/relationships/themeOverride" Target="../theme/themeOverride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58.xml"/></Relationships>
</file>

<file path=ppt/slides/_rels/slide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6.xml"/><Relationship Id="rId1" Type="http://schemas.openxmlformats.org/officeDocument/2006/relationships/slideLayout" Target="../slideLayouts/slideLayout12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20.xml"/><Relationship Id="rId1" Type="http://schemas.openxmlformats.org/officeDocument/2006/relationships/themeOverride" Target="../theme/themeOverride28.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20.xml"/><Relationship Id="rId1" Type="http://schemas.openxmlformats.org/officeDocument/2006/relationships/themeOverride" Target="../theme/themeOverride29.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20.xml"/><Relationship Id="rId1" Type="http://schemas.openxmlformats.org/officeDocument/2006/relationships/themeOverride" Target="../theme/themeOverride30.xml"/></Relationships>
</file>

<file path=ppt/slides/_rels/slide1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1.xml"/><Relationship Id="rId1" Type="http://schemas.openxmlformats.org/officeDocument/2006/relationships/slideLayout" Target="../slideLayouts/slideLayout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2.xml"/><Relationship Id="rId1" Type="http://schemas.openxmlformats.org/officeDocument/2006/relationships/slideLayout" Target="../slideLayouts/slideLayout120.xml"/><Relationship Id="rId4" Type="http://schemas.openxmlformats.org/officeDocument/2006/relationships/image" Target="../media/image134.png"/></Relationships>
</file>

<file path=ppt/slides/_rels/slide1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3.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0.xml"/><Relationship Id="rId1" Type="http://schemas.openxmlformats.org/officeDocument/2006/relationships/themeOverride" Target="../theme/themeOverride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4.xml"/><Relationship Id="rId1" Type="http://schemas.openxmlformats.org/officeDocument/2006/relationships/slideLayout" Target="../slideLayouts/slideLayout10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5.xml"/><Relationship Id="rId1" Type="http://schemas.openxmlformats.org/officeDocument/2006/relationships/slideLayout" Target="../slideLayouts/slideLayout253.xml"/><Relationship Id="rId4" Type="http://schemas.openxmlformats.org/officeDocument/2006/relationships/image" Target="../media/image13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9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9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9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93.xml"/><Relationship Id="rId5" Type="http://schemas.openxmlformats.org/officeDocument/2006/relationships/image" Target="../media/image43.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6.xml"/></Relationships>
</file>

<file path=ppt/slides/_rels/slide4.xml.rels><?xml version="1.0" encoding="UTF-8" standalone="yes"?>
<Relationships xmlns="http://schemas.openxmlformats.org/package/2006/relationships"><Relationship Id="rId3" Type="http://schemas.openxmlformats.org/officeDocument/2006/relationships/hyperlink" Target="https://st-takla.org/Bibles/BibleSearch/showVerses.php?book=33&amp;chapter=36&amp;vmin=24&amp;vmax=24" TargetMode="External"/><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hyperlink" Target="https://st-takla.org/Bibles/BibleSearch/showVerses.php?book=33&amp;chapter=36&amp;vmin=27&amp;vmax=27" TargetMode="External"/><Relationship Id="rId5" Type="http://schemas.openxmlformats.org/officeDocument/2006/relationships/hyperlink" Target="https://st-takla.org/Bibles/BibleSearch/showVerses.php?book=33&amp;chapter=36&amp;vmin=26&amp;vmax=26" TargetMode="External"/><Relationship Id="rId4" Type="http://schemas.openxmlformats.org/officeDocument/2006/relationships/hyperlink" Target="https://st-takla.org/Bibles/BibleSearch/showVerses.php?book=33&amp;chapter=36&amp;vmin=25&amp;vmax=25"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44.png"/><Relationship Id="rId1" Type="http://schemas.openxmlformats.org/officeDocument/2006/relationships/slideLayout" Target="../slideLayouts/slideLayout394.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93.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5.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4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7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8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50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5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9.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90.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89.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503.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50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5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54.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4.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54.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54.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6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56.xml"/><Relationship Id="rId5" Type="http://schemas.openxmlformats.org/officeDocument/2006/relationships/image" Target="../media/image69.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2.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20.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13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4.xml"/><Relationship Id="rId1" Type="http://schemas.openxmlformats.org/officeDocument/2006/relationships/themeOverride" Target="../theme/themeOverride6.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3.xml"/><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20.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4.xml"/><Relationship Id="rId1" Type="http://schemas.openxmlformats.org/officeDocument/2006/relationships/themeOverride" Target="../theme/themeOverride7.xml"/><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8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2.xml"/><Relationship Id="rId1" Type="http://schemas.openxmlformats.org/officeDocument/2006/relationships/slideLayout" Target="../slideLayouts/slideLayout39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01.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134.xml"/><Relationship Id="rId4" Type="http://schemas.openxmlformats.org/officeDocument/2006/relationships/image" Target="../media/image78.jpe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18.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333.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23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26.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170.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20.xml"/><Relationship Id="rId1" Type="http://schemas.openxmlformats.org/officeDocument/2006/relationships/themeOverride" Target="../theme/themeOverride8.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20.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10203" y="717956"/>
            <a:ext cx="9120187" cy="3688060"/>
          </a:xfrm>
          <a:effectLst>
            <a:glow rad="127000">
              <a:schemeClr val="bg1"/>
            </a:glo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شارك</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115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40480" y="6126062"/>
            <a:ext cx="9103519"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154386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i="0" dirty="0">
                <a:solidFill>
                  <a:schemeClr val="bg1"/>
                </a:solidFill>
                <a:latin typeface="Arial" panose="020B0604020202020204" pitchFamily="34" charset="0"/>
                <a:ea typeface="新細明體" charset="0"/>
                <a:cs typeface="Arial" panose="020B0604020202020204" pitchFamily="34" charset="0"/>
              </a:rPr>
              <a:t>مخطط </a:t>
            </a:r>
            <a:r>
              <a:rPr lang="ar-SA" sz="3200" b="1" i="0" dirty="0" err="1">
                <a:solidFill>
                  <a:schemeClr val="bg1"/>
                </a:solidFill>
                <a:latin typeface="Arial" panose="020B0604020202020204" pitchFamily="34" charset="0"/>
                <a:ea typeface="新細明體" charset="0"/>
                <a:cs typeface="Arial" panose="020B0604020202020204" pitchFamily="34" charset="0"/>
              </a:rPr>
              <a:t>حزقيال</a:t>
            </a:r>
            <a:r>
              <a:rPr lang="ar-SA" sz="3200" b="1" i="0" dirty="0">
                <a:solidFill>
                  <a:schemeClr val="bg1"/>
                </a:solidFill>
                <a:latin typeface="Arial" panose="020B0604020202020204" pitchFamily="34" charset="0"/>
                <a:ea typeface="新細明體" charset="0"/>
                <a:cs typeface="Arial" panose="020B0604020202020204" pitchFamily="34" charset="0"/>
              </a:rPr>
              <a:t> التقني</a:t>
            </a:r>
            <a:endParaRPr lang="en-US" sz="3200" b="1" i="0" dirty="0">
              <a:solidFill>
                <a:schemeClr val="bg2"/>
              </a:solidFill>
              <a:latin typeface="Arial" panose="020B0604020202020204" pitchFamily="34" charset="0"/>
              <a:ea typeface="新細明體" charset="0"/>
              <a:cs typeface="Arial" panose="020B0604020202020204" pitchFamily="34"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4108795419"/>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للمسبيين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a:t>
                      </a:r>
                      <a:r>
                        <a:rPr kumimoji="0" lang="ar-JO" sz="2000" b="1" i="0" u="none" strike="noStrike" cap="none" normalizeH="0" baseline="0" dirty="0">
                          <a:ln>
                            <a:noFill/>
                          </a:ln>
                          <a:solidFill>
                            <a:schemeClr val="tx1"/>
                          </a:solidFill>
                          <a:effectLst/>
                          <a:latin typeface="Arial"/>
                          <a:ea typeface="新細明體" pitchFamily="-112" charset="-120"/>
                          <a:cs typeface="Arial"/>
                        </a:rPr>
                        <a:t>إ</a:t>
                      </a:r>
                      <a:r>
                        <a:rPr kumimoji="0" lang="ar-SA" sz="2000" b="1" i="0" u="none" strike="noStrike" cap="none" normalizeH="0" baseline="0" dirty="0">
                          <a:ln>
                            <a:noFill/>
                          </a:ln>
                          <a:solidFill>
                            <a:schemeClr val="tx1"/>
                          </a:solidFill>
                          <a:effectLst/>
                          <a:latin typeface="Arial"/>
                          <a:ea typeface="新細明體" pitchFamily="-112" charset="-120"/>
                          <a:cs typeface="Arial"/>
                        </a:rPr>
                        <a:t>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a:t>
                      </a:r>
                      <a:r>
                        <a:rPr kumimoji="0" lang="ar-JO" sz="2000" b="1" i="0" u="none" strike="noStrike" cap="none" normalizeH="0" baseline="0" dirty="0">
                          <a:ln>
                            <a:noFill/>
                          </a:ln>
                          <a:solidFill>
                            <a:schemeClr val="tx1"/>
                          </a:solidFill>
                          <a:effectLst/>
                          <a:latin typeface="Arial"/>
                          <a:ea typeface="新細明體" pitchFamily="-112" charset="-120"/>
                          <a:cs typeface="Arial"/>
                        </a:rPr>
                        <a:t>ؤ</a:t>
                      </a:r>
                      <a:r>
                        <a:rPr kumimoji="0" lang="ar-SA" sz="2000" b="1" i="0" u="none" strike="noStrike" cap="none" normalizeH="0" baseline="0" dirty="0">
                          <a:ln>
                            <a:noFill/>
                          </a:ln>
                          <a:solidFill>
                            <a:schemeClr val="tx1"/>
                          </a:solidFill>
                          <a:effectLst/>
                          <a:latin typeface="Arial"/>
                          <a:ea typeface="新細明體" pitchFamily="-112" charset="-120"/>
                          <a:cs typeface="Arial"/>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JO" sz="2000" b="1" i="0" u="none" strike="noStrike" cap="none" normalizeH="0" baseline="0" dirty="0">
                          <a:ln>
                            <a:noFill/>
                          </a:ln>
                          <a:solidFill>
                            <a:schemeClr val="tx1"/>
                          </a:solidFill>
                          <a:effectLst/>
                          <a:latin typeface="Arial"/>
                          <a:ea typeface="新細明體" pitchFamily="-112" charset="-120"/>
                          <a:cs typeface="Arial"/>
                        </a:rPr>
                        <a:t>أ</a:t>
                      </a:r>
                      <a:r>
                        <a:rPr kumimoji="0" lang="ar-SA" sz="2000" b="1" i="0" u="none" strike="noStrike" cap="none" normalizeH="0" baseline="0" dirty="0">
                          <a:ln>
                            <a:noFill/>
                          </a:ln>
                          <a:solidFill>
                            <a:schemeClr val="tx1"/>
                          </a:solidFill>
                          <a:effectLst/>
                          <a:latin typeface="Arial"/>
                          <a:ea typeface="新細明體" pitchFamily="-112" charset="-120"/>
                          <a:cs typeface="Arial"/>
                        </a:rPr>
                        <a:t>دوم، ف</a:t>
                      </a:r>
                      <a:r>
                        <a:rPr kumimoji="0" lang="ar-JO" sz="2000" b="1" i="0" u="none" strike="noStrike" cap="none" normalizeH="0" baseline="0" dirty="0">
                          <a:ln>
                            <a:noFill/>
                          </a:ln>
                          <a:solidFill>
                            <a:schemeClr val="tx1"/>
                          </a:solidFill>
                          <a:effectLst/>
                          <a:latin typeface="Arial"/>
                          <a:ea typeface="新細明體" pitchFamily="-112" charset="-120"/>
                          <a:cs typeface="Arial"/>
                        </a:rPr>
                        <a:t>لسطين</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25466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8B56B-859F-45AC-803B-2B8192D0A28D}"/>
              </a:ext>
            </a:extLst>
          </p:cNvPr>
          <p:cNvSpPr/>
          <p:nvPr/>
        </p:nvSpPr>
        <p:spPr>
          <a:xfrm>
            <a:off x="3821" y="28612"/>
            <a:ext cx="3039987" cy="5016758"/>
          </a:xfrm>
          <a:prstGeom prst="rect">
            <a:avLst/>
          </a:prstGeom>
        </p:spPr>
        <p:txBody>
          <a:bodyPr wrap="square">
            <a:spAutoFit/>
          </a:bodyPr>
          <a:lstStyle/>
          <a:p>
            <a:pPr lvl="0" algn="ctr" defTabSz="457177" eaLnBrk="1" fontAlgn="auto" hangingPunct="1">
              <a:spcBef>
                <a:spcPts val="0"/>
              </a:spcBef>
              <a:spcAft>
                <a:spcPts val="0"/>
              </a:spcAft>
              <a:defRPr/>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٥ وَمِنْ وَسَطِهَا شِبْهُ أَرْبَعَةِ حَيَوَانَاتٍ. وَهَذَا مَنْظَرُهَا: لَهَا شِبْهُ إِنْسَانٍ. ٦ وَلِكُلِّ وَاحِدٍ أَرْبَعَةُ أَوْجُهٍ, وَلِكُلِّ وَاحِدٍ أَرْبَعَةُ أَجْنِحَةٍ.</a:t>
            </a:r>
            <a:endParaRPr kumimoji="0" lang="en-US" sz="4000" b="1" i="0" u="none" strike="noStrike" kern="1200" cap="none" spc="0" normalizeH="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pic>
        <p:nvPicPr>
          <p:cNvPr id="690180" name="Picture 4" descr="Related image">
            <a:extLst>
              <a:ext uri="{FF2B5EF4-FFF2-40B4-BE49-F238E27FC236}">
                <a16:creationId xmlns:a16="http://schemas.microsoft.com/office/drawing/2014/main" id="{B5F8FB3E-6F7A-ED4D-9082-B4C712665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08" y="54868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902883-E42C-A895-2B26-B6EF9F501025}"/>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123400546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E833E-5F46-A1CA-2316-AA80325199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74" y="-27384"/>
            <a:ext cx="9131025" cy="7009193"/>
          </a:xfrm>
          <a:prstGeom prst="rect">
            <a:avLst/>
          </a:prstGeom>
        </p:spPr>
      </p:pic>
      <p:sp>
        <p:nvSpPr>
          <p:cNvPr id="326659" name="Title 3"/>
          <p:cNvSpPr>
            <a:spLocks noGrp="1"/>
          </p:cNvSpPr>
          <p:nvPr>
            <p:ph type="title" idx="4294967295"/>
          </p:nvPr>
        </p:nvSpPr>
        <p:spPr>
          <a:xfrm>
            <a:off x="152400" y="116632"/>
            <a:ext cx="4419600" cy="926976"/>
          </a:xfrm>
        </p:spPr>
        <p:txBody>
          <a:bodyPr/>
          <a:lstStyle/>
          <a:p>
            <a:pPr defTabSz="457177" eaLnBrk="1" fontAlgn="auto" hangingPunct="1">
              <a:spcBef>
                <a:spcPts val="0"/>
              </a:spcBef>
              <a:spcAft>
                <a:spcPts val="0"/>
              </a:spcAft>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حزقيال ١ : ٧</a:t>
            </a:r>
          </a:p>
        </p:txBody>
      </p:sp>
      <p:sp>
        <p:nvSpPr>
          <p:cNvPr id="326660" name="TextBox 4"/>
          <p:cNvSpPr txBox="1">
            <a:spLocks noChangeArrowheads="1"/>
          </p:cNvSpPr>
          <p:nvPr/>
        </p:nvSpPr>
        <p:spPr bwMode="auto">
          <a:xfrm>
            <a:off x="4860032" y="1340768"/>
            <a:ext cx="374173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٧ وَأَرْجُلُهَا أَرْجُلٌ قَائِمَةٌ, وَأَقْدَامُ أَرْجُلِهَا كَقَدَمِ رِجْلِ الْعِجْلِ, وَبَارِقَةٌ كَمَنْظَرِ النُّحَاسِ الْمَصْقُولِ.</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9847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C67AE11D-C971-A44C-B32E-7BDE64A68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9" r="6814"/>
          <a:stretch/>
        </p:blipFill>
        <p:spPr bwMode="auto">
          <a:xfrm>
            <a:off x="0" y="-10244"/>
            <a:ext cx="5975648" cy="6838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5975648" y="1629955"/>
            <a:ext cx="3168352" cy="2862322"/>
          </a:xfrm>
          <a:prstGeom prst="rect">
            <a:avLst/>
          </a:prstGeom>
        </p:spPr>
        <p:txBody>
          <a:bodyPr wrap="square" anchor="ctr">
            <a:spAutoFit/>
          </a:bodyPr>
          <a:lstStyle/>
          <a:p>
            <a:pPr algn="ctr" defTabSz="457177" eaLnBrk="1" fontAlgn="auto" hangingPunct="1">
              <a:spcBef>
                <a:spcPts val="0"/>
              </a:spcBef>
              <a:spcAft>
                <a:spcPts val="0"/>
              </a:spcAft>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٨ وَأَيْدِي إِنْسَانٍ تَحْتَ أَجْنِحَتِهَا عَلَى جَوَانِبِهَا الأَرْبَعَةِ. وَوُجُوهُهَا وَأَجْنِحَتُهَا لِجَوَانِبِهَا الأَرْبَعَةِ.</a:t>
            </a:r>
            <a:endParaRPr lang="en-US" sz="36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9E1B24-039C-EC4A-B409-377BE1E6C052}"/>
              </a:ext>
            </a:extLst>
          </p:cNvPr>
          <p:cNvSpPr/>
          <p:nvPr/>
        </p:nvSpPr>
        <p:spPr>
          <a:xfrm>
            <a:off x="251521" y="6039598"/>
            <a:ext cx="5040560" cy="584775"/>
          </a:xfrm>
          <a:prstGeom prst="rect">
            <a:avLst/>
          </a:prstGeom>
        </p:spPr>
        <p:txBody>
          <a:bodyPr wrap="square">
            <a:spAutoFit/>
          </a:bodyPr>
          <a:lstStyle/>
          <a:p>
            <a:pP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٨</a:t>
            </a:r>
          </a:p>
        </p:txBody>
      </p:sp>
    </p:spTree>
    <p:extLst>
      <p:ext uri="{BB962C8B-B14F-4D97-AF65-F5344CB8AC3E}">
        <p14:creationId xmlns:p14="http://schemas.microsoft.com/office/powerpoint/2010/main" val="568738580"/>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03E337D-C513-624F-A9CC-8E9C0F5657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 y="1929263"/>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181957"/>
            <a:ext cx="9144001" cy="584775"/>
          </a:xfrm>
          <a:prstGeom prst="rect">
            <a:avLst/>
          </a:prstGeom>
        </p:spPr>
        <p:txBody>
          <a:bodyPr wrap="square">
            <a:spAutoFit/>
          </a:bodyPr>
          <a:lstStyle/>
          <a:p>
            <a:pPr algn="ctr" defTabSz="457177" eaLnBrk="1" fontAlgn="auto" hangingPunct="1">
              <a:spcBef>
                <a:spcPts val="0"/>
              </a:spcBef>
              <a:spcAft>
                <a:spcPts val="0"/>
              </a:spcAft>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وَأَجْنِحَتُهَا مُتَّصِلَةٌ الْوَاحِدُ بِأَخِيهِ. لَمْ تَدُرْ عِنْدَ سَيْرِهَا. كُلُّ وَاحِدٍ يَسِيرُ إِلَى جِهَةِ وَجْهِهِ.</a:t>
            </a:r>
            <a:endParaRPr lang="en-US" sz="40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E9788C-D7F8-3361-B600-DBCCB1F3C8F4}"/>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3873844452"/>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ar-SA" sz="4000" b="1" dirty="0">
                <a:ea typeface="ＭＳ Ｐゴシック" charset="0"/>
              </a:rPr>
              <a:t> أَمَّا شِبْهُ وُجُوهِهَا فَوَجْهُ إِنْسَانٍ وَوَجْهُ أَسَدٍ لِلْيَمِينِ لأَرْبَعَتِهَا, وَوَجْهُ ثَوْرٍ مِنَ الشِّمَالِ لأَرْبَعَتِهَا, وَوَجْهُ نَسْرٍ لأَرْبَعَتِهَا. </a:t>
            </a:r>
          </a:p>
        </p:txBody>
      </p:sp>
      <p:sp>
        <p:nvSpPr>
          <p:cNvPr id="841730" name="Rectangle 2"/>
          <p:cNvSpPr>
            <a:spLocks noGrp="1" noChangeArrowheads="1"/>
          </p:cNvSpPr>
          <p:nvPr>
            <p:ph type="title"/>
          </p:nvPr>
        </p:nvSpPr>
        <p:spPr>
          <a:xfrm>
            <a:off x="57150" y="49213"/>
            <a:ext cx="8264525" cy="993776"/>
          </a:xfrm>
          <a:effectLst>
            <a:outerShdw blurRad="63500" dist="35921" dir="2700000" algn="ctr" rotWithShape="0">
              <a:schemeClr val="tx2">
                <a:alpha val="74998"/>
              </a:schemeClr>
            </a:outerShdw>
          </a:effectLst>
        </p:spPr>
        <p:txBody>
          <a:bodyPr>
            <a:noAutofit/>
          </a:bodyPr>
          <a:lstStyle/>
          <a:p>
            <a:pPr>
              <a:defRPr/>
            </a:pPr>
            <a:r>
              <a:rPr lang="ar-JO" sz="3600" b="1" dirty="0">
                <a:ea typeface="ＭＳ Ｐゴシック" charset="0"/>
              </a:rPr>
              <a:t>مخلوقات بأربعة وجوه</a:t>
            </a:r>
            <a:endParaRPr lang="en-US" sz="3600" b="1" dirty="0">
              <a:ea typeface="ＭＳ Ｐゴシック" charset="0"/>
            </a:endParaRPr>
          </a:p>
        </p:txBody>
      </p:sp>
      <p:sp>
        <p:nvSpPr>
          <p:cNvPr id="6" name="Rectangle 2">
            <a:extLst>
              <a:ext uri="{FF2B5EF4-FFF2-40B4-BE49-F238E27FC236}">
                <a16:creationId xmlns:a16="http://schemas.microsoft.com/office/drawing/2014/main" id="{743C78CA-B9B4-664E-A5EB-39039900CFCB}"/>
              </a:ext>
            </a:extLst>
          </p:cNvPr>
          <p:cNvSpPr txBox="1">
            <a:spLocks noChangeArrowheads="1"/>
          </p:cNvSpPr>
          <p:nvPr/>
        </p:nvSpPr>
        <p:spPr bwMode="auto">
          <a:xfrm>
            <a:off x="71437" y="749300"/>
            <a:ext cx="8264525" cy="688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ar-SA" sz="3600" b="1" dirty="0">
                <a:ea typeface="ＭＳ Ｐゴシック" charset="0"/>
              </a:rPr>
              <a:t>حزقيال ١ : ١٠</a:t>
            </a:r>
          </a:p>
        </p:txBody>
      </p:sp>
    </p:spTree>
    <p:extLst>
      <p:ext uri="{BB962C8B-B14F-4D97-AF65-F5344CB8AC3E}">
        <p14:creationId xmlns:p14="http://schemas.microsoft.com/office/powerpoint/2010/main" val="1215182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841730" name="Rectangle 2"/>
          <p:cNvSpPr>
            <a:spLocks noGrp="1" noChangeArrowheads="1"/>
          </p:cNvSpPr>
          <p:nvPr>
            <p:ph type="title"/>
          </p:nvPr>
        </p:nvSpPr>
        <p:spPr>
          <a:xfrm>
            <a:off x="79375" y="13297"/>
            <a:ext cx="8264525" cy="804863"/>
          </a:xfrm>
          <a:effectLst/>
        </p:spPr>
        <p:txBody>
          <a:bodyPr>
            <a:noAutofit/>
          </a:bodyPr>
          <a:lstStyle/>
          <a:p>
            <a:pPr>
              <a:defRPr/>
            </a:pPr>
            <a:r>
              <a:rPr lang="ar-SA" sz="4000" b="1" dirty="0">
                <a:effectLst>
                  <a:glow rad="228600">
                    <a:schemeClr val="tx1"/>
                  </a:glow>
                </a:effectLst>
                <a:ea typeface="ＭＳ Ｐゴシック" charset="0"/>
              </a:rPr>
              <a:t>الكائنات ذات الوجوه الأربعة</a:t>
            </a:r>
            <a:endParaRPr lang="en-US" sz="4000" b="1" dirty="0">
              <a:effectLst>
                <a:glow rad="228600">
                  <a:schemeClr val="tx1"/>
                </a:glow>
              </a:effectLst>
              <a:ea typeface="ＭＳ Ｐゴシック" charset="0"/>
            </a:endParaRPr>
          </a:p>
        </p:txBody>
      </p:sp>
      <p:sp>
        <p:nvSpPr>
          <p:cNvPr id="9" name="Rectangle 2">
            <a:extLst>
              <a:ext uri="{FF2B5EF4-FFF2-40B4-BE49-F238E27FC236}">
                <a16:creationId xmlns:a16="http://schemas.microsoft.com/office/drawing/2014/main" id="{39CA9500-78EF-5B43-9183-39D6749CD8C5}"/>
              </a:ext>
            </a:extLst>
          </p:cNvPr>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ar-SA" sz="4000" b="1" dirty="0">
                <a:effectLst>
                  <a:glow rad="228600">
                    <a:schemeClr val="accent4">
                      <a:satMod val="175000"/>
                      <a:alpha val="75163"/>
                    </a:schemeClr>
                  </a:glow>
                </a:effectLst>
                <a:ea typeface="ＭＳ Ｐゴシック" charset="0"/>
              </a:rPr>
              <a:t> أَمَّا شِبْهُ وُجُوهِهَا فَوَجْهُ إِنْسَانٍ وَوَجْهُ أَسَدٍ لِلْيَمِينِ لأَرْبَعَتِهَا, وَوَجْهُ ثَوْرٍ مِنَ الشِّمَالِ لأَرْبَعَتِهَا, وَوَجْهُ نَسْرٍ لأَرْبَعَتِهَا. </a:t>
            </a:r>
          </a:p>
        </p:txBody>
      </p:sp>
      <p:sp>
        <p:nvSpPr>
          <p:cNvPr id="10" name="Rectangle 2">
            <a:extLst>
              <a:ext uri="{FF2B5EF4-FFF2-40B4-BE49-F238E27FC236}">
                <a16:creationId xmlns:a16="http://schemas.microsoft.com/office/drawing/2014/main" id="{659430FB-EEDA-184B-95F1-897CC28D9B87}"/>
              </a:ext>
            </a:extLst>
          </p:cNvPr>
          <p:cNvSpPr txBox="1">
            <a:spLocks noChangeArrowheads="1"/>
          </p:cNvSpPr>
          <p:nvPr/>
        </p:nvSpPr>
        <p:spPr bwMode="auto">
          <a:xfrm>
            <a:off x="71437" y="638772"/>
            <a:ext cx="8264525" cy="688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ar-SA" sz="3600" b="1" dirty="0">
                <a:ea typeface="ＭＳ Ｐゴシック" charset="0"/>
              </a:rPr>
              <a:t>حزقيال ١ : ١٠</a:t>
            </a:r>
          </a:p>
        </p:txBody>
      </p:sp>
    </p:spTree>
    <p:extLst>
      <p:ext uri="{BB962C8B-B14F-4D97-AF65-F5344CB8AC3E}">
        <p14:creationId xmlns:p14="http://schemas.microsoft.com/office/powerpoint/2010/main" val="1927968980"/>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948" y="20712"/>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48" y="3449712"/>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4630241" y="332656"/>
            <a:ext cx="4419600" cy="927100"/>
          </a:xfrm>
        </p:spPr>
        <p:txBody>
          <a:bodyPr/>
          <a:lstStyle/>
          <a:p>
            <a:pPr rtl="1"/>
            <a:r>
              <a:rPr lang="ar-SA" sz="3600" b="1" dirty="0"/>
              <a:t>حزقيال ١ : ١٢</a:t>
            </a:r>
          </a:p>
        </p:txBody>
      </p:sp>
      <p:sp>
        <p:nvSpPr>
          <p:cNvPr id="590852" name="TextBox 4"/>
          <p:cNvSpPr txBox="1">
            <a:spLocks noChangeArrowheads="1"/>
          </p:cNvSpPr>
          <p:nvPr/>
        </p:nvSpPr>
        <p:spPr bwMode="auto">
          <a:xfrm>
            <a:off x="4594522" y="1913012"/>
            <a:ext cx="4491038" cy="2554545"/>
          </a:xfrm>
          <a:prstGeom prst="rect">
            <a:avLst/>
          </a:prstGeo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a:bodyPr>
          <a:lstStyle>
            <a:defPPr>
              <a:defRPr lang="en-US"/>
            </a:defPPr>
            <a:lvl1pPr algn="ctr" defTabSz="914400" eaLnBrk="1" latinLnBrk="0" hangingPunct="1">
              <a:buNone/>
              <a:defRPr sz="4000" b="1">
                <a:solidFill>
                  <a:srgbClr val="FFFFFF"/>
                </a:solidFill>
                <a:effectLst>
                  <a:glow rad="228600">
                    <a:schemeClr val="accent4">
                      <a:satMod val="175000"/>
                      <a:alpha val="75163"/>
                    </a:schemeClr>
                  </a:glow>
                </a:effectLst>
                <a:latin typeface="Arial"/>
                <a:cs typeface="Arial"/>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SA" dirty="0"/>
              <a:t>وَكُلُّ وَاحِدٍ كَانَ يَسِيرُ إِلَى جِهَةِ وَجْهِهِ. إِلَى حَيْثُ تَكُونُ الرُّوحُ لِتَسِيرَ تَسِيرُ. لَمْ تَدُرْ عِنْدَ سَيْرِهَا.</a:t>
            </a:r>
            <a:endParaRPr lang="en-US" dirty="0"/>
          </a:p>
        </p:txBody>
      </p:sp>
    </p:spTree>
    <p:extLst>
      <p:ext uri="{BB962C8B-B14F-4D97-AF65-F5344CB8AC3E}">
        <p14:creationId xmlns:p14="http://schemas.microsoft.com/office/powerpoint/2010/main" val="2336755658"/>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152400" y="115888"/>
            <a:ext cx="4109591" cy="927100"/>
          </a:xfrm>
        </p:spPr>
        <p:txBody>
          <a:bodyPr/>
          <a:lstStyle/>
          <a:p>
            <a:pPr algn="r"/>
            <a:r>
              <a:rPr lang="ar-SA" sz="3600" b="1" i="1" dirty="0">
                <a:solidFill>
                  <a:srgbClr val="FFFFFF"/>
                </a:solidFill>
                <a:latin typeface="Arial" charset="0"/>
                <a:ea typeface="ＭＳ Ｐゴシック" charset="0"/>
              </a:rPr>
              <a:t>حزقيال ١ : ١٥-١٦</a:t>
            </a:r>
          </a:p>
        </p:txBody>
      </p:sp>
      <p:sp>
        <p:nvSpPr>
          <p:cNvPr id="590852" name="TextBox 4"/>
          <p:cNvSpPr txBox="1">
            <a:spLocks noChangeArrowheads="1"/>
          </p:cNvSpPr>
          <p:nvPr/>
        </p:nvSpPr>
        <p:spPr bwMode="auto">
          <a:xfrm>
            <a:off x="119186" y="1407964"/>
            <a:ext cx="4176018" cy="5334148"/>
          </a:xfrm>
          <a:prstGeom prst="rect">
            <a:avLst/>
          </a:prstGeo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lnSpcReduction="10000"/>
          </a:bodyPr>
          <a:lstStyle>
            <a:defPPr>
              <a:defRPr lang="en-US"/>
            </a:defPPr>
            <a:lvl1pPr algn="ctr" defTabSz="914400" eaLnBrk="1" latinLnBrk="0" hangingPunct="1">
              <a:buNone/>
              <a:defRPr sz="4000" b="1">
                <a:solidFill>
                  <a:srgbClr val="FFFFFF"/>
                </a:solidFill>
                <a:latin typeface="Arial"/>
                <a:cs typeface="Arial"/>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SA" dirty="0"/>
              <a:t>١٥ فَنَظَرْتُ الْحَيَوَانَاتِ وَإِذَا بَكَرَةٌ وَاحِدَةٌ عَلَى الأَرْضِ بِجَانِبِ الْحَيَوَانَاتِ بِأَوْجُهِهَا الأَرْبَعَةِ. ١٦ مَنْظَرُ الْبَكَرَاتِ وَصَنْعَتُهَا كَمَنْظَرِ الزَّبَرْجَدِ. وَلِلأَرْبَعِ شَكْلٌ وَاحِدٌ, وَمَنْظَرُهَا وَصَنْعَتُهَا كَأَنَّهَا كَانَتْ بَكَرَةً وَسَطَ بَكَرَةٍ. </a:t>
            </a:r>
          </a:p>
        </p:txBody>
      </p:sp>
    </p:spTree>
    <p:extLst>
      <p:ext uri="{BB962C8B-B14F-4D97-AF65-F5344CB8AC3E}">
        <p14:creationId xmlns:p14="http://schemas.microsoft.com/office/powerpoint/2010/main" val="1020117736"/>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CC3C8"/>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45920"/>
            <a:ext cx="9144000" cy="5212080"/>
          </a:xfrm>
          <a:prstGeom prst="rect">
            <a:avLst/>
          </a:prstGeom>
        </p:spPr>
      </p:pic>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367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Rectangle 2"/>
          <p:cNvSpPr txBox="1">
            <a:spLocks noChangeArrowheads="1"/>
          </p:cNvSpPr>
          <p:nvPr/>
        </p:nvSpPr>
        <p:spPr>
          <a:xfrm>
            <a:off x="1" y="5146261"/>
            <a:ext cx="9102476" cy="1562834"/>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prstClr val="black"/>
                  </a:glow>
                </a:effectLst>
                <a:uLnTx/>
                <a:uFillTx/>
                <a:latin typeface="Arial"/>
                <a:ea typeface="ＭＳ Ｐゴシック" charset="0"/>
                <a:cs typeface="Arial"/>
              </a:rPr>
              <a:t> وَالْحَيَوَانُ الأَوَّلُ شِبْهُ أَسَدٍ، وَالْحَيَوَانُ الثَّانِي شِبْهُ عِجْلٍ، وَالْحَيَوَانُ الثَّالِثُ لَهُ وَجْهٌ مِثْلُ وَجْهِ إِنْسَانٍ، وَالْحَيَوَانُ الرَّابِعُ شِبْهُ نَسْرٍ طَائِرٍ. </a:t>
            </a:r>
          </a:p>
        </p:txBody>
      </p:sp>
      <p:sp>
        <p:nvSpPr>
          <p:cNvPr id="841730" name="Rectangle 2"/>
          <p:cNvSpPr>
            <a:spLocks noGrp="1" noChangeArrowheads="1"/>
          </p:cNvSpPr>
          <p:nvPr>
            <p:ph type="title"/>
          </p:nvPr>
        </p:nvSpPr>
        <p:spPr>
          <a:xfrm>
            <a:off x="78668" y="123633"/>
            <a:ext cx="8264783" cy="1389512"/>
          </a:xfrm>
          <a:effectLst>
            <a:outerShdw blurRad="63500" dist="35921" dir="2700000" algn="ctr" rotWithShape="0">
              <a:schemeClr val="tx2">
                <a:alpha val="74998"/>
              </a:schemeClr>
            </a:outerShdw>
          </a:effectLst>
        </p:spPr>
        <p:txBody>
          <a:bodyPr>
            <a:noAutofit/>
          </a:bodyPr>
          <a:lstStyle/>
          <a:p>
            <a:pPr>
              <a:defRPr/>
            </a:pPr>
            <a:r>
              <a:rPr lang="ar-JO" sz="4000" b="1" dirty="0">
                <a:solidFill>
                  <a:srgbClr val="000000"/>
                </a:solidFill>
                <a:ea typeface="ＭＳ Ｐゴシック" charset="0"/>
              </a:rPr>
              <a:t>تشابهات الكائنات الحية الأربعة </a:t>
            </a:r>
            <a:r>
              <a:rPr lang="en-US" sz="4000" b="1" dirty="0">
                <a:solidFill>
                  <a:srgbClr val="000000"/>
                </a:solidFill>
                <a:ea typeface="ＭＳ Ｐゴシック" charset="0"/>
              </a:rPr>
              <a:t> </a:t>
            </a:r>
            <a:br>
              <a:rPr lang="ar-JO" sz="4000" b="1" dirty="0">
                <a:solidFill>
                  <a:srgbClr val="000000"/>
                </a:solidFill>
                <a:ea typeface="ＭＳ Ｐゴシック" charset="0"/>
              </a:rPr>
            </a:br>
            <a:r>
              <a:rPr lang="en-US" sz="4000" b="1" dirty="0">
                <a:solidFill>
                  <a:srgbClr val="000000"/>
                </a:solidFill>
                <a:ea typeface="ＭＳ Ｐゴシック" charset="0"/>
              </a:rPr>
              <a:t>(</a:t>
            </a:r>
            <a:r>
              <a:rPr lang="ar-JO" sz="4000" b="1" dirty="0">
                <a:solidFill>
                  <a:srgbClr val="000000"/>
                </a:solidFill>
                <a:ea typeface="ＭＳ Ｐゴシック" charset="0"/>
              </a:rPr>
              <a:t>رؤيا 4: 7 ؛ قارن تكوين 9: 10</a:t>
            </a:r>
            <a:r>
              <a:rPr lang="en-US" sz="4000" b="1" dirty="0">
                <a:solidFill>
                  <a:srgbClr val="000000"/>
                </a:solidFill>
                <a:ea typeface="ＭＳ Ｐゴシック" charset="0"/>
              </a:rPr>
              <a:t>)</a:t>
            </a:r>
          </a:p>
        </p:txBody>
      </p:sp>
    </p:spTree>
    <p:extLst>
      <p:ext uri="{BB962C8B-B14F-4D97-AF65-F5344CB8AC3E}">
        <p14:creationId xmlns:p14="http://schemas.microsoft.com/office/powerpoint/2010/main" val="30367821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JO" sz="4000" b="1" dirty="0">
                <a:latin typeface="Arial" panose="020B0604020202020204" pitchFamily="34" charset="0"/>
                <a:ea typeface="ＭＳ Ｐゴシック" charset="0"/>
                <a:cs typeface="Arial" panose="020B0604020202020204" pitchFamily="34" charset="0"/>
              </a:rPr>
              <a:t>الكلمة المفتاحية في حزقيال</a:t>
            </a:r>
            <a:endParaRPr lang="en-US" sz="4000" b="1" dirty="0">
              <a:latin typeface="Arial" panose="020B0604020202020204" pitchFamily="34" charset="0"/>
              <a:ea typeface="ＭＳ Ｐゴシック" charset="0"/>
              <a:cs typeface="Arial" panose="020B0604020202020204" pitchFamily="34" charset="0"/>
            </a:endParaRPr>
          </a:p>
        </p:txBody>
      </p:sp>
      <p:sp>
        <p:nvSpPr>
          <p:cNvPr id="575491" name="Title 1"/>
          <p:cNvSpPr txBox="1">
            <a:spLocks/>
          </p:cNvSpPr>
          <p:nvPr/>
        </p:nvSpPr>
        <p:spPr bwMode="auto">
          <a:xfrm>
            <a:off x="34925" y="2857500"/>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المجد</a:t>
            </a:r>
            <a:endParaRPr kumimoji="0" lang="en-US"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500</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136363943"/>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7246" t="10728" r="1836" b="10783"/>
          <a:stretch/>
        </p:blipFill>
        <p:spPr>
          <a:xfrm>
            <a:off x="-25400" y="850900"/>
            <a:ext cx="9243266" cy="5638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3" name="TextBox 3"/>
          <p:cNvSpPr txBox="1">
            <a:spLocks noChangeArrowheads="1"/>
          </p:cNvSpPr>
          <p:nvPr/>
        </p:nvSpPr>
        <p:spPr bwMode="auto">
          <a:xfrm>
            <a:off x="9467973"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31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pirit</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ower over Satan</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aith of the centurion</a:t>
            </a:r>
          </a:p>
        </p:txBody>
      </p:sp>
      <p:sp>
        <p:nvSpPr>
          <p:cNvPr id="4" name="TextBox 4"/>
          <p:cNvSpPr txBox="1">
            <a:spLocks noChangeArrowheads="1"/>
          </p:cNvSpPr>
          <p:nvPr/>
        </p:nvSpPr>
        <p:spPr bwMode="auto">
          <a:xfrm>
            <a:off x="9504511"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atthew</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39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estimony about John</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41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isdom is answering Pharisees</a:t>
            </a:r>
          </a:p>
        </p:txBody>
      </p:sp>
      <p:sp>
        <p:nvSpPr>
          <p:cNvPr id="5" name="TextBox 5"/>
          <p:cNvSpPr txBox="1">
            <a:spLocks noChangeArrowheads="1"/>
          </p:cNvSpPr>
          <p:nvPr/>
        </p:nvSpPr>
        <p:spPr bwMode="auto">
          <a:xfrm>
            <a:off x="9468544"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mpact of Jesus</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46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49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ig tree is cursed</a:t>
            </a:r>
          </a:p>
        </p:txBody>
      </p:sp>
      <p:sp>
        <p:nvSpPr>
          <p:cNvPr id="6" name="TextBox 6"/>
          <p:cNvSpPr txBox="1">
            <a:spLocks noChangeArrowheads="1"/>
          </p:cNvSpPr>
          <p:nvPr/>
        </p:nvSpPr>
        <p:spPr bwMode="auto">
          <a:xfrm>
            <a:off x="9468544"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51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ypocrisy denounced by </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woes</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53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54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vents on Calvary</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55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avior</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resurrection and commission</a:t>
            </a:r>
          </a:p>
        </p:txBody>
      </p:sp>
      <p:sp>
        <p:nvSpPr>
          <p:cNvPr id="7" name="TextBox 3"/>
          <p:cNvSpPr txBox="1">
            <a:spLocks noChangeArrowheads="1"/>
          </p:cNvSpPr>
          <p:nvPr/>
        </p:nvSpPr>
        <p:spPr bwMode="auto">
          <a:xfrm>
            <a:off x="-3233475" y="0"/>
            <a:ext cx="3024907"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 بداية العالم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 الزوجين في جنة عدن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 التجربة وسقوط الإنسان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 الكراهية وجريمة القتل الأولى</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٥ كامل الأنساب من آدم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٦ الدروس لمستفادة والأولويات السليمة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٧ مخطط تفصيلي للعلاقات التفصيلية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٨ إيمان قائد المئة</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٩ متى يدعى من قبل المسيح</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١٠ الرسل يرسلون ليعظوا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١١ شهادة حول بشارة يوحنا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١٢المسيح الحقيقي يوصف بالشيطاني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١٣ رسالة مخفية في الامثال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١٤ إعدام المعمدان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١٥ الحكمة تجيب الفريسيين</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5"/>
          <p:cNvSpPr txBox="1">
            <a:spLocks noChangeArrowheads="1"/>
          </p:cNvSpPr>
          <p:nvPr/>
        </p:nvSpPr>
        <p:spPr bwMode="auto">
          <a:xfrm>
            <a:off x="-3071607" y="3707182"/>
            <a:ext cx="2663751"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١٦ مفاتيح الملكوت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١٧ مدى تأثير تجلي يسوع</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١٨ الحاجة إلى الغفران الحقيقي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١٩ توضيح أسباب الطلاق</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٢٠ الفرص القائمة في الكرم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٢١ شجرة التين الملعونة</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ypocrisy denounced by </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woes</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vents on Calvary</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avior</a:t>
            </a:r>
            <a:r>
              <a:rPr kumimoji="0" lang="uk-UA"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resurrection and commission</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حزقيال</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877E029F-41D6-9346-A2AD-DF423394BD57}"/>
              </a:ext>
            </a:extLst>
          </p:cNvPr>
          <p:cNvSpPr txBox="1">
            <a:spLocks noChangeArrowheads="1"/>
          </p:cNvSpPr>
          <p:nvPr/>
        </p:nvSpPr>
        <p:spPr bwMode="auto">
          <a:xfrm>
            <a:off x="7030251" y="886192"/>
            <a:ext cx="1915084" cy="16312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٤٠ تم قياس فناء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٤١ قدس الأقداس تم قياسه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٤٢ قياس كل مكان في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٤٣ الهيكل يمتلئ بالمجد</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٤٤ استثناء البعض من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٤٥ الولاية للأمير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٤٦ معبر الأمير وعطاياه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٤٧ حدود أرض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٤٨ إعطاء كل سبط حدوده الخاصة</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5">
            <a:extLst>
              <a:ext uri="{FF2B5EF4-FFF2-40B4-BE49-F238E27FC236}">
                <a16:creationId xmlns:a16="http://schemas.microsoft.com/office/drawing/2014/main" id="{1BDE63D1-CD12-6449-8CD3-B740A6FC9B38}"/>
              </a:ext>
            </a:extLst>
          </p:cNvPr>
          <p:cNvSpPr txBox="1">
            <a:spLocks noChangeArrowheads="1"/>
          </p:cNvSpPr>
          <p:nvPr/>
        </p:nvSpPr>
        <p:spPr bwMode="auto">
          <a:xfrm>
            <a:off x="198665" y="904652"/>
            <a:ext cx="1925063" cy="230832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 رؤية العرض </a:t>
            </a:r>
            <a:r>
              <a:rPr kumimoji="0" lang="ar-SA" sz="9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لحزقيال</a:t>
            </a:r>
            <a:endPar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 سماع دعوة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 هبة من روح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 تصوير دينونة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٥ صورة لحدة عقاب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٦ طمس لكل المرتفعات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٧ عجز إسرائيل امام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٨ خطايا مخيفة في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٩ القضاء على أصنام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١٠ الملاك يغادر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١١ القادة الوثنيين يعاقبون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١٢ دراما السبي من خلال </a:t>
            </a:r>
            <a:r>
              <a:rPr kumimoji="0" lang="ar-SA" sz="9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حزقيال</a:t>
            </a:r>
            <a:endPar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١٣ إعلان ضد الأنبياء الكذبة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١٤ التخلي عن الأصنام</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١٥ النار في أورشليم</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5">
            <a:extLst>
              <a:ext uri="{FF2B5EF4-FFF2-40B4-BE49-F238E27FC236}">
                <a16:creationId xmlns:a16="http://schemas.microsoft.com/office/drawing/2014/main" id="{5831C57E-7DFC-4140-B021-126C261E3A0B}"/>
              </a:ext>
            </a:extLst>
          </p:cNvPr>
          <p:cNvSpPr txBox="1">
            <a:spLocks noChangeArrowheads="1"/>
          </p:cNvSpPr>
          <p:nvPr/>
        </p:nvSpPr>
        <p:spPr bwMode="auto">
          <a:xfrm>
            <a:off x="2324815" y="892351"/>
            <a:ext cx="1925062"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١٦ مثال للموقف الروحي السليم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١٧ </a:t>
            </a:r>
            <a:r>
              <a:rPr kumimoji="0" lang="ar-SA" sz="1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صدقيا</a:t>
            </a: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يتمرد ضد البابليين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١٨ كل شخص يمتلك مسؤولية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١٩ الملك كحيوان محاصر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٢٠ تاريخ </a:t>
            </a:r>
            <a:r>
              <a:rPr kumimoji="0" lang="ar-SA" sz="1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أسرائيل</a:t>
            </a: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في التمرد</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٢١ سيوف الجلادين على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٢٢ الحالة القانونية ضد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٢٣ مجيء الاشوريين والبابليين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٢٤ صورة </a:t>
            </a:r>
            <a:r>
              <a:rPr kumimoji="0" lang="ar-SA" sz="1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للدينونية</a:t>
            </a: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كوعاء يغلي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٢٥ دينونة أمم محيطة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٢٦ صور للدمار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٢٧ رثاء الخراب</a:t>
            </a:r>
          </a:p>
        </p:txBody>
      </p:sp>
      <p:sp>
        <p:nvSpPr>
          <p:cNvPr id="18" name="TextBox 5">
            <a:extLst>
              <a:ext uri="{FF2B5EF4-FFF2-40B4-BE49-F238E27FC236}">
                <a16:creationId xmlns:a16="http://schemas.microsoft.com/office/drawing/2014/main" id="{E33B53C2-9E64-754A-8050-EC3D56C4562A}"/>
              </a:ext>
            </a:extLst>
          </p:cNvPr>
          <p:cNvSpPr txBox="1">
            <a:spLocks noChangeArrowheads="1"/>
          </p:cNvSpPr>
          <p:nvPr/>
        </p:nvSpPr>
        <p:spPr bwMode="auto">
          <a:xfrm>
            <a:off x="4851422" y="892351"/>
            <a:ext cx="216885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٢٨ دينونة كبرياء الملك</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٢٩ مصر تصير مقفرة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٣٠ بابل التي لا ترحم تدمر مصر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٣١ تراجع كبرياء فرعون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٣٢ قتل جيس فرعون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٣٣ إعلان سقوط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٣٤ محب الراعي العظيم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٣٥ المجد على خراب أدوم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٣٦ معجزة استرداد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٣٧ إعلان رجوع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٣٨ الأمم المتحالفة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٣٩ تتميم نبوة دمار الأمم المتحالفة</a:t>
            </a:r>
          </a:p>
        </p:txBody>
      </p:sp>
    </p:spTree>
    <p:extLst>
      <p:ext uri="{BB962C8B-B14F-4D97-AF65-F5344CB8AC3E}">
        <p14:creationId xmlns:p14="http://schemas.microsoft.com/office/powerpoint/2010/main" val="409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6495C5-93BF-BCD9-51A7-3B32C795A7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9550" y="4043311"/>
            <a:ext cx="1667964" cy="979987"/>
          </a:xfrm>
          <a:prstGeom prst="rect">
            <a:avLst/>
          </a:prstGeom>
        </p:spPr>
      </p:pic>
      <p:pic>
        <p:nvPicPr>
          <p:cNvPr id="7" name="Picture 6">
            <a:extLst>
              <a:ext uri="{FF2B5EF4-FFF2-40B4-BE49-F238E27FC236}">
                <a16:creationId xmlns:a16="http://schemas.microsoft.com/office/drawing/2014/main" id="{5AC6A70B-1C02-26B6-BC8D-24C2F80F9B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6486" y="4016924"/>
            <a:ext cx="1695354" cy="990371"/>
          </a:xfrm>
          <a:prstGeom prst="rect">
            <a:avLst/>
          </a:prstGeom>
        </p:spPr>
      </p:pic>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039" y="1196752"/>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tone PNG">
            <a:extLst>
              <a:ext uri="{FF2B5EF4-FFF2-40B4-BE49-F238E27FC236}">
                <a16:creationId xmlns:a16="http://schemas.microsoft.com/office/drawing/2014/main" id="{F788F2FE-0EBB-0FE7-25A9-A9C61F1C4ADC}"/>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022530" y="1052736"/>
            <a:ext cx="5121470" cy="3030503"/>
          </a:xfrm>
          <a:prstGeom prst="rect">
            <a:avLst/>
          </a:prstGeom>
        </p:spPr>
      </p:pic>
      <p:sp>
        <p:nvSpPr>
          <p:cNvPr id="8" name="Rectangle 2"/>
          <p:cNvSpPr txBox="1">
            <a:spLocks noChangeArrowheads="1"/>
          </p:cNvSpPr>
          <p:nvPr/>
        </p:nvSpPr>
        <p:spPr bwMode="auto">
          <a:xfrm>
            <a:off x="107679" y="5085184"/>
            <a:ext cx="4551961" cy="17728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مذكر ومؤنث مرفوع</a:t>
            </a:r>
          </a:p>
          <a:p>
            <a:pPr lvl="0">
              <a:defRPr/>
            </a:pPr>
            <a:r>
              <a:rPr lang="ar-JO" sz="3600" b="1" dirty="0">
                <a:solidFill>
                  <a:srgbClr val="FFFFFF"/>
                </a:solidFill>
                <a:latin typeface="Arial" panose="020B0604020202020204" pitchFamily="34" charset="0"/>
                <a:cs typeface="Arial" panose="020B0604020202020204" pitchFamily="34" charset="0"/>
              </a:rPr>
              <a:t>الوفرة والشرف والمجد</a:t>
            </a:r>
            <a:endParaRPr kumimoji="0" 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00594" y="1321132"/>
            <a:ext cx="4155382" cy="2650603"/>
          </a:xfrm>
          <a:effectLst>
            <a:glow rad="127000">
              <a:schemeClr val="bg1"/>
            </a:glow>
          </a:effectLst>
        </p:spPr>
        <p:txBody>
          <a:bodyPr/>
          <a:lstStyle/>
          <a:p>
            <a:pPr>
              <a:defRPr/>
            </a:pP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المجد</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635773" y="2155017"/>
            <a:ext cx="4399710" cy="948847"/>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ثقل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هو المجد؟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79FAEBC-36DF-F3D3-C434-228A6B1F90EE}"/>
              </a:ext>
            </a:extLst>
          </p:cNvPr>
          <p:cNvSpPr txBox="1">
            <a:spLocks noChangeArrowheads="1"/>
          </p:cNvSpPr>
          <p:nvPr/>
        </p:nvSpPr>
        <p:spPr bwMode="auto">
          <a:xfrm>
            <a:off x="3707904" y="1949138"/>
            <a:ext cx="1584176"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6" name="Rectangle 2">
            <a:extLst>
              <a:ext uri="{FF2B5EF4-FFF2-40B4-BE49-F238E27FC236}">
                <a16:creationId xmlns:a16="http://schemas.microsoft.com/office/drawing/2014/main" id="{B8C7FF0D-86E1-E64A-B638-77EF37081E85}"/>
              </a:ext>
            </a:extLst>
          </p:cNvPr>
          <p:cNvSpPr txBox="1">
            <a:spLocks noChangeArrowheads="1"/>
          </p:cNvSpPr>
          <p:nvPr/>
        </p:nvSpPr>
        <p:spPr bwMode="auto">
          <a:xfrm>
            <a:off x="4572000" y="5085184"/>
            <a:ext cx="450822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latin typeface="Arial" panose="020B0604020202020204" pitchFamily="34" charset="0"/>
                <a:cs typeface="Arial" panose="020B0604020202020204" pitchFamily="34" charset="0"/>
              </a:rPr>
              <a:t>مذكر مرفوع 1. ثقل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rPr>
              <a:t>وزن</a:t>
            </a:r>
            <a:r>
              <a:rPr kumimoji="0" lang="ar-JO" sz="3600" b="0" u="none" strike="noStrike" kern="1200" cap="none" spc="0" normalizeH="0" dirty="0">
                <a:ln>
                  <a:noFill/>
                </a:ln>
                <a:solidFill>
                  <a:srgbClr val="FFFFFF"/>
                </a:solidFill>
                <a:effectLst/>
                <a:uLnTx/>
                <a:uFillTx/>
                <a:latin typeface="Arial" panose="020B0604020202020204" pitchFamily="34" charset="0"/>
                <a:cs typeface="Arial" panose="020B0604020202020204" pitchFamily="34" charset="0"/>
              </a:rPr>
              <a:t> حجر</a:t>
            </a:r>
            <a:endParaRPr kumimoji="0" 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F2487AB-0D9F-5692-CCBE-AF99068A7FB5}"/>
              </a:ext>
            </a:extLst>
          </p:cNvPr>
          <p:cNvSpPr txBox="1"/>
          <p:nvPr/>
        </p:nvSpPr>
        <p:spPr>
          <a:xfrm>
            <a:off x="0" y="6870576"/>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8" tooltip="https://pngimg.com/download/13603"/>
              </a:rPr>
              <a:t>This Photo</a:t>
            </a:r>
            <a:r>
              <a:rPr kumimoji="0" lang="en-US" sz="9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by Unknown Author is licensed under </a:t>
            </a:r>
            <a:r>
              <a:rPr kumimoji="0" lang="en-US" sz="9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9" tooltip="https://creativecommons.org/licenses/by-nc/3.0/"/>
              </a:rPr>
              <a:t>CC BY-NC</a:t>
            </a:r>
            <a:endParaRPr kumimoji="0" lang="en-US" sz="9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722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26"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2" descr="The Liver - An Amazing Organ - Gastrointestinal Society">
            <a:extLst>
              <a:ext uri="{FF2B5EF4-FFF2-40B4-BE49-F238E27FC236}">
                <a16:creationId xmlns:a16="http://schemas.microsoft.com/office/drawing/2014/main" id="{4D11235A-C4DC-4452-5713-CB9017CBE8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35773" y="1321132"/>
            <a:ext cx="4399710" cy="2774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039" y="1196752"/>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07679" y="5085184"/>
            <a:ext cx="4551961" cy="17728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pitchFamily="-108" charset="-128"/>
                <a:cs typeface="Arial"/>
              </a:rPr>
              <a:t>اسم مذكر ومؤنث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pitchFamily="-108" charset="-128"/>
                <a:cs typeface="Arial"/>
              </a:rPr>
              <a:t>الوفرة والشرف والمجد</a:t>
            </a:r>
          </a:p>
        </p:txBody>
      </p:sp>
      <p:sp>
        <p:nvSpPr>
          <p:cNvPr id="900098" name="Rectangle 2"/>
          <p:cNvSpPr>
            <a:spLocks noGrp="1" noChangeArrowheads="1"/>
          </p:cNvSpPr>
          <p:nvPr>
            <p:ph type="ctrTitle"/>
          </p:nvPr>
        </p:nvSpPr>
        <p:spPr>
          <a:xfrm>
            <a:off x="200594" y="1321132"/>
            <a:ext cx="4155382" cy="2650603"/>
          </a:xfrm>
          <a:effectLst>
            <a:glow rad="127000">
              <a:schemeClr val="bg1"/>
            </a:glow>
          </a:effectLst>
        </p:spPr>
        <p:txBody>
          <a:bodyPr/>
          <a:lstStyle/>
          <a:p>
            <a:pPr>
              <a:defRPr/>
            </a:pPr>
            <a:r>
              <a:rPr lang="ar-JO"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المجد</a:t>
            </a:r>
            <a:endParaRPr lang="en-US" sz="5400" b="1" dirty="0">
              <a:effectLst>
                <a:glow rad="127000">
                  <a:schemeClr val="tx1"/>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635773" y="2155017"/>
            <a:ext cx="4399710" cy="948847"/>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الكبد</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635774" y="4986255"/>
            <a:ext cx="4508226" cy="1871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اسم مؤنث الكبد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صفة، ثقيل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ما هو المجد؟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979FAEBC-36DF-F3D3-C434-228A6B1F90EE}"/>
              </a:ext>
            </a:extLst>
          </p:cNvPr>
          <p:cNvSpPr txBox="1">
            <a:spLocks noChangeArrowheads="1"/>
          </p:cNvSpPr>
          <p:nvPr/>
        </p:nvSpPr>
        <p:spPr bwMode="auto">
          <a:xfrm>
            <a:off x="3707904" y="1949138"/>
            <a:ext cx="1584176"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18" name="Picture 17">
            <a:extLst>
              <a:ext uri="{FF2B5EF4-FFF2-40B4-BE49-F238E27FC236}">
                <a16:creationId xmlns:a16="http://schemas.microsoft.com/office/drawing/2014/main" id="{12A8B6DC-BC18-9D4A-3208-9E7F50F320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36486" y="4016924"/>
            <a:ext cx="1695354" cy="990371"/>
          </a:xfrm>
          <a:prstGeom prst="rect">
            <a:avLst/>
          </a:prstGeom>
        </p:spPr>
      </p:pic>
      <p:pic>
        <p:nvPicPr>
          <p:cNvPr id="4" name="Picture 3">
            <a:extLst>
              <a:ext uri="{FF2B5EF4-FFF2-40B4-BE49-F238E27FC236}">
                <a16:creationId xmlns:a16="http://schemas.microsoft.com/office/drawing/2014/main" id="{4EDC927B-F38C-ACD7-9A88-0FDB092C69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35238" y="4122159"/>
            <a:ext cx="1628259" cy="963025"/>
          </a:xfrm>
          <a:prstGeom prst="rect">
            <a:avLst/>
          </a:prstGeom>
        </p:spPr>
      </p:pic>
    </p:spTree>
    <p:extLst>
      <p:ext uri="{BB962C8B-B14F-4D97-AF65-F5344CB8AC3E}">
        <p14:creationId xmlns:p14="http://schemas.microsoft.com/office/powerpoint/2010/main" val="37455829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53"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ientists Discover a Novel Therapeutic Target To Treat Fatty Liver Disease">
            <a:extLst>
              <a:ext uri="{FF2B5EF4-FFF2-40B4-BE49-F238E27FC236}">
                <a16:creationId xmlns:a16="http://schemas.microsoft.com/office/drawing/2014/main" id="{AB2C2A48-B8D7-3FF0-C408-23179FE058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8641"/>
            <a:ext cx="9144000" cy="54291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0" y="1"/>
            <a:ext cx="9144000" cy="8367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charset="0"/>
                <a:ea typeface="Osaka" charset="0"/>
                <a:cs typeface="Arial" charset="0"/>
              </a:rPr>
              <a:t>الكبد</a:t>
            </a:r>
            <a:endParaRPr kumimoji="0" lang="en-US" sz="4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
        <p:nvSpPr>
          <p:cNvPr id="6" name="Rectangle 2">
            <a:extLst>
              <a:ext uri="{FF2B5EF4-FFF2-40B4-BE49-F238E27FC236}">
                <a16:creationId xmlns:a16="http://schemas.microsoft.com/office/drawing/2014/main" id="{B99913D9-AC80-F888-6527-92282195C148}"/>
              </a:ext>
            </a:extLst>
          </p:cNvPr>
          <p:cNvSpPr txBox="1">
            <a:spLocks noChangeArrowheads="1"/>
          </p:cNvSpPr>
          <p:nvPr/>
        </p:nvSpPr>
        <p:spPr bwMode="auto">
          <a:xfrm>
            <a:off x="1598590" y="5662438"/>
            <a:ext cx="738031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b="1" dirty="0">
                <a:solidFill>
                  <a:srgbClr val="FFFFFF"/>
                </a:solidFill>
              </a:rPr>
              <a:t>فعل: كن ثقيلاً، ذي وزن، مثقلاً، مكرماً</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8" name="Picture 7">
            <a:extLst>
              <a:ext uri="{FF2B5EF4-FFF2-40B4-BE49-F238E27FC236}">
                <a16:creationId xmlns:a16="http://schemas.microsoft.com/office/drawing/2014/main" id="{86834855-6C1F-EDF4-1AFD-577025C30D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552" y="5806455"/>
            <a:ext cx="1628259" cy="963025"/>
          </a:xfrm>
          <a:prstGeom prst="rect">
            <a:avLst/>
          </a:prstGeom>
        </p:spPr>
      </p:pic>
    </p:spTree>
    <p:extLst>
      <p:ext uri="{BB962C8B-B14F-4D97-AF65-F5344CB8AC3E}">
        <p14:creationId xmlns:p14="http://schemas.microsoft.com/office/powerpoint/2010/main" val="17859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281" y="0"/>
            <a:ext cx="5013955" cy="34251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Osaka" charset="0"/>
                <a:cs typeface="Arial" charset="0"/>
              </a:rPr>
              <a:t>وظائف الكبد</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5" name="Title 2">
            <a:extLst>
              <a:ext uri="{FF2B5EF4-FFF2-40B4-BE49-F238E27FC236}">
                <a16:creationId xmlns:a16="http://schemas.microsoft.com/office/drawing/2014/main" id="{F8E4379A-165E-763E-377B-FB16D5B8F590}"/>
              </a:ext>
            </a:extLst>
          </p:cNvPr>
          <p:cNvSpPr txBox="1">
            <a:spLocks/>
          </p:cNvSpPr>
          <p:nvPr/>
        </p:nvSpPr>
        <p:spPr bwMode="auto">
          <a:xfrm>
            <a:off x="-36512" y="3284984"/>
            <a:ext cx="9156281" cy="33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الكبد هو أكبر عضو صلب في الجسم، فهو يزيل السموم من تزويد الدم بالجسم، ويحافظ على مستويات صحية للسكر في الدم، وينظم تخثر الدم، ويؤدي مئات الوظائف الحيوية الأخرى. وهو يقع تحت القفص الصدري في الجزء العلوي الأيمن البطن</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6" name="Title 2">
            <a:extLst>
              <a:ext uri="{FF2B5EF4-FFF2-40B4-BE49-F238E27FC236}">
                <a16:creationId xmlns:a16="http://schemas.microsoft.com/office/drawing/2014/main" id="{109928ED-82A2-A671-68CD-126C8BB71E69}"/>
              </a:ext>
            </a:extLst>
          </p:cNvPr>
          <p:cNvSpPr txBox="1">
            <a:spLocks/>
          </p:cNvSpPr>
          <p:nvPr/>
        </p:nvSpPr>
        <p:spPr bwMode="auto">
          <a:xfrm>
            <a:off x="5090191" y="1409379"/>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https://</a:t>
            </a:r>
            <a:r>
              <a:rPr kumimoji="0" lang="en-US" sz="1800" b="1" i="0" u="none" strike="noStrike" kern="0" cap="none" spc="0" normalizeH="0" baseline="0" noProof="0" dirty="0" err="1">
                <a:ln>
                  <a:noFill/>
                </a:ln>
                <a:solidFill>
                  <a:srgbClr val="000000"/>
                </a:solidFill>
                <a:effectLst/>
                <a:uLnTx/>
                <a:uFillTx/>
                <a:latin typeface="Arial" charset="0"/>
                <a:ea typeface="Osaka" charset="0"/>
                <a:cs typeface="Arial" charset="0"/>
              </a:rPr>
              <a:t>columbiasurgery.org</a:t>
            </a: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/liver/</a:t>
            </a:r>
            <a:b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b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liver-and-its-functions</a:t>
            </a:r>
          </a:p>
        </p:txBody>
      </p:sp>
    </p:spTree>
    <p:extLst>
      <p:ext uri="{BB962C8B-B14F-4D97-AF65-F5344CB8AC3E}">
        <p14:creationId xmlns:p14="http://schemas.microsoft.com/office/powerpoint/2010/main" val="9565949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iver Health | Johns Hopkins Medicine">
            <a:extLst>
              <a:ext uri="{FF2B5EF4-FFF2-40B4-BE49-F238E27FC236}">
                <a16:creationId xmlns:a16="http://schemas.microsoft.com/office/drawing/2014/main" id="{F6E5521F-46D8-D9FD-3A45-81088B2FF4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 y="1628800"/>
            <a:ext cx="9094259" cy="52291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0" y="0"/>
            <a:ext cx="9144000" cy="162879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kern="0" dirty="0">
                <a:solidFill>
                  <a:srgbClr val="FFFFFF"/>
                </a:solidFill>
                <a:latin typeface="Arial" charset="0"/>
                <a:ea typeface="Osaka" charset="0"/>
                <a:cs typeface="Arial" charset="0"/>
              </a:rPr>
              <a:t>يجب أن يكون كل من الكبد ومجد الله أولويتنا</a:t>
            </a:r>
            <a:endParaRPr kumimoji="0" lang="en-US" sz="4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
        <p:nvSpPr>
          <p:cNvPr id="5" name="Title 2">
            <a:extLst>
              <a:ext uri="{FF2B5EF4-FFF2-40B4-BE49-F238E27FC236}">
                <a16:creationId xmlns:a16="http://schemas.microsoft.com/office/drawing/2014/main" id="{37222308-4D8E-DBE4-31E4-74CF4E2838FD}"/>
              </a:ext>
            </a:extLst>
          </p:cNvPr>
          <p:cNvSpPr txBox="1">
            <a:spLocks/>
          </p:cNvSpPr>
          <p:nvPr/>
        </p:nvSpPr>
        <p:spPr bwMode="auto">
          <a:xfrm>
            <a:off x="16429" y="1807435"/>
            <a:ext cx="9144000" cy="190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228600">
                    <a:srgbClr val="000000">
                      <a:satMod val="175000"/>
                      <a:alpha val="77339"/>
                    </a:srgbClr>
                  </a:glow>
                </a:effectLst>
                <a:latin typeface="Arial"/>
                <a:ea typeface="Osaka" charset="0"/>
                <a:cs typeface="Arial" charset="0"/>
              </a:rPr>
              <a:t>رؤية مجد الله يعني جعل وزنه وكرامته         ثقيلة في حياتنا</a:t>
            </a:r>
            <a:endParaRPr kumimoji="0" lang="en-US" sz="4400" b="1" i="0" u="none" strike="noStrike" kern="0" cap="none" spc="0" normalizeH="0" baseline="0" noProof="0" dirty="0">
              <a:ln>
                <a:noFill/>
              </a:ln>
              <a:solidFill>
                <a:srgbClr val="FFFFFF"/>
              </a:solidFill>
              <a:effectLst>
                <a:glow rad="228600">
                  <a:srgbClr val="000000">
                    <a:satMod val="175000"/>
                    <a:alpha val="77339"/>
                  </a:srgbClr>
                </a:glow>
              </a:effectLst>
              <a:uLnTx/>
              <a:uFillTx/>
              <a:latin typeface="Arial" charset="0"/>
              <a:ea typeface="Osaka" charset="0"/>
              <a:cs typeface="Arial" charset="0"/>
            </a:endParaRPr>
          </a:p>
        </p:txBody>
      </p:sp>
    </p:spTree>
    <p:extLst>
      <p:ext uri="{BB962C8B-B14F-4D97-AF65-F5344CB8AC3E}">
        <p14:creationId xmlns:p14="http://schemas.microsoft.com/office/powerpoint/2010/main" val="6877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Sun 3">
            <a:extLst>
              <a:ext uri="{FF2B5EF4-FFF2-40B4-BE49-F238E27FC236}">
                <a16:creationId xmlns:a16="http://schemas.microsoft.com/office/drawing/2014/main" id="{501AD164-989D-B3CB-27A7-32460D064260}"/>
              </a:ext>
            </a:extLst>
          </p:cNvPr>
          <p:cNvSpPr/>
          <p:nvPr/>
        </p:nvSpPr>
        <p:spPr bwMode="auto">
          <a:xfrm>
            <a:off x="3812319" y="620688"/>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شاركها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2-3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 الله حزقيال لكي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55078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8" grpId="0"/>
      <p:bldP spid="11" grpId="0"/>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udy Lessons On Ezekiel :- - Posts | Facebook">
            <a:extLst>
              <a:ext uri="{FF2B5EF4-FFF2-40B4-BE49-F238E27FC236}">
                <a16:creationId xmlns:a16="http://schemas.microsoft.com/office/drawing/2014/main" id="{3BDD4E8A-DBB8-0BA8-7566-88EAFB8791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7" y="21972"/>
            <a:ext cx="9124021" cy="5919168"/>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latin typeface="Arial" panose="020B0604020202020204" pitchFamily="34" charset="0"/>
                <a:cs typeface="Arial" panose="020B0604020202020204" pitchFamily="34" charset="0"/>
              </a:rPr>
              <a:t>حزقيال ١ : ٢٦-٢٨</a:t>
            </a:r>
            <a:endParaRPr lang="en-US" sz="2400" dirty="0">
              <a:latin typeface="Arial" panose="020B0604020202020204" pitchFamily="34" charset="0"/>
              <a:ea typeface="Osaka" charset="0"/>
              <a:cs typeface="Arial" panose="020B0604020202020204" pitchFamily="34"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5496" y="2420888"/>
            <a:ext cx="9076865" cy="440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b">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rtl="1"/>
            <a:endParaRPr lang="ar-SA" dirty="0">
              <a:latin typeface="Arial" panose="020B0604020202020204" pitchFamily="34" charset="0"/>
              <a:cs typeface="Arial" panose="020B0604020202020204" pitchFamily="34" charset="0"/>
            </a:endParaRPr>
          </a:p>
          <a:p>
            <a:pPr algn="ctr" rtl="1"/>
            <a:r>
              <a:rPr lang="ar-SA" dirty="0">
                <a:latin typeface="Arial" panose="020B0604020202020204" pitchFamily="34" charset="0"/>
                <a:cs typeface="Arial" panose="020B0604020202020204" pitchFamily="34" charset="0"/>
              </a:rPr>
              <a:t>٢٦ وَفَوْقَ الْمُقَبَّبِ الَّذِي عَلَى رُؤُوسِهَا شِبْهُ عَرْشٍ كَمَنْظَرِ حَجَرِ الْعَقِيقِ الأَزْرَقِ, وَعَلَى شِبْهِ الْعَرْشِ شِبْهٌ كَمَنْظَرِ إِنْسَانٍ عَلَيْهِ مِنْ فَوْقُ. ٢٧ وَرَأَيْتُ مِثْلَ مَنْظَرِ النُّحَاسِ اللاَّمِعِ كَمَنْظَرِ نَارٍ دَاخِلَهُ مِنْ حَوْلِهِ, مِنْ مَنْظَرِ حَقَوَيْهِ إِلَى فَوْقُ, وَمِنْ مَنْظَرِ حَقَوَيْهِ إِلَى تَحْتُ. رَأَيْتُ مِثْلَ مَنْظَرِ نَارٍ وَلَهَا لَمَعَانٌ مِنْ حَوْلِهَا ٢٨ كَمَنْظَرِ الْقَوْسِ الَّتِي فِي السَّحَابِ يَوْمَ مَطَرٍ. </a:t>
            </a:r>
          </a:p>
        </p:txBody>
      </p:sp>
    </p:spTree>
    <p:extLst>
      <p:ext uri="{BB962C8B-B14F-4D97-AF65-F5344CB8AC3E}">
        <p14:creationId xmlns:p14="http://schemas.microsoft.com/office/powerpoint/2010/main" val="3431114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latin typeface="Arial" panose="020B0604020202020204" pitchFamily="34" charset="0"/>
                <a:cs typeface="Arial" panose="020B0604020202020204" pitchFamily="34" charset="0"/>
              </a:rPr>
              <a:t>حزقيال ١ : ٢٨</a:t>
            </a:r>
            <a:endParaRPr lang="en-US" sz="2400" dirty="0">
              <a:latin typeface="Arial" panose="020B0604020202020204" pitchFamily="34" charset="0"/>
              <a:ea typeface="Osaka" charset="0"/>
              <a:cs typeface="Arial" panose="020B0604020202020204" pitchFamily="34"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lgn="ctr"/>
            <a:r>
              <a:rPr lang="ar-SA" dirty="0">
                <a:latin typeface="Arial" panose="020B0604020202020204" pitchFamily="34" charset="0"/>
                <a:cs typeface="Arial" panose="020B0604020202020204" pitchFamily="34" charset="0"/>
              </a:rPr>
              <a:t>هَكَذَا مَنْظَرُ اللَّمَعَانِ مِنْ حَوْلِهِ. هَذَا مَنْظَرُ شِبْهِ مَجْدِ الرَّبِّ. وَلَمَّا رَأَيْتُهُ </a:t>
            </a:r>
            <a:r>
              <a:rPr lang="ar-SA" dirty="0" err="1">
                <a:latin typeface="Arial" panose="020B0604020202020204" pitchFamily="34" charset="0"/>
                <a:cs typeface="Arial" panose="020B0604020202020204" pitchFamily="34" charset="0"/>
              </a:rPr>
              <a:t>خَرَرْتُ</a:t>
            </a:r>
            <a:r>
              <a:rPr lang="ar-SA" dirty="0">
                <a:latin typeface="Arial" panose="020B0604020202020204" pitchFamily="34" charset="0"/>
                <a:cs typeface="Arial" panose="020B0604020202020204" pitchFamily="34" charset="0"/>
              </a:rPr>
              <a:t> عَلَى وَجْهِي. وَسَمِعْتُ صَوْتَ مُتَكَلِّمٍ.</a:t>
            </a:r>
            <a:endParaRPr kumimoji="0" lang="en-US"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708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6012160" y="5867400"/>
            <a:ext cx="3131840" cy="990600"/>
          </a:xfrm>
          <a:effectLst>
            <a:outerShdw blurRad="63500" dist="38099" dir="2700000" algn="ctr" rotWithShape="0">
              <a:schemeClr val="bg1">
                <a:alpha val="74998"/>
              </a:schemeClr>
            </a:outerShdw>
          </a:effectLst>
        </p:spPr>
        <p:txBody>
          <a:bodyPr/>
          <a:lstStyle/>
          <a:p>
            <a:pPr algn="l" rtl="1" eaLnBrk="1" hangingPunct="1">
              <a:defRPr/>
            </a:pPr>
            <a:r>
              <a:rPr lang="ar" altLang="zh-TW" sz="6000" i="0" dirty="0">
                <a:solidFill>
                  <a:srgbClr val="FFFFFF"/>
                </a:solidFill>
                <a:latin typeface="Arial" charset="0"/>
                <a:ea typeface="新細明體" charset="0"/>
              </a:rPr>
              <a:t>حزقيال </a:t>
            </a:r>
            <a:r>
              <a:rPr lang="ar-JO" altLang="zh-TW" sz="6000" i="0" dirty="0">
                <a:solidFill>
                  <a:srgbClr val="FFFFFF"/>
                </a:solidFill>
                <a:latin typeface="Arial" charset="0"/>
                <a:ea typeface="新細明體" charset="0"/>
              </a:rPr>
              <a:t>1</a:t>
            </a:r>
            <a:endParaRPr lang="en-US" altLang="zh-TW" i="0"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6149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متوقعاً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287954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ZEKIEL [Chap 1-5] | JWitness Forum HOME PAGE">
            <a:extLst>
              <a:ext uri="{FF2B5EF4-FFF2-40B4-BE49-F238E27FC236}">
                <a16:creationId xmlns:a16="http://schemas.microsoft.com/office/drawing/2014/main" id="{AD43548C-1ABA-0DA8-032C-C37E1A497B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9687" y="19473"/>
            <a:ext cx="5294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26659" name="Title 3"/>
          <p:cNvSpPr>
            <a:spLocks noGrp="1"/>
          </p:cNvSpPr>
          <p:nvPr>
            <p:ph type="title" idx="4294967295"/>
          </p:nvPr>
        </p:nvSpPr>
        <p:spPr>
          <a:xfrm>
            <a:off x="221729" y="116632"/>
            <a:ext cx="3555504" cy="926976"/>
          </a:xfrm>
        </p:spPr>
        <p:txBody>
          <a:bodyPr/>
          <a:lstStyle/>
          <a:p>
            <a:pPr lvl="0" algn="r">
              <a:defRPr/>
            </a:pP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حزقيال ٢ : ١-٢</a:t>
            </a:r>
          </a:p>
        </p:txBody>
      </p:sp>
      <p:sp>
        <p:nvSpPr>
          <p:cNvPr id="326660" name="TextBox 4"/>
          <p:cNvSpPr txBox="1">
            <a:spLocks noChangeArrowheads="1"/>
          </p:cNvSpPr>
          <p:nvPr/>
        </p:nvSpPr>
        <p:spPr bwMode="auto">
          <a:xfrm>
            <a:off x="35496" y="1404059"/>
            <a:ext cx="3741737"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SA" sz="4000" b="1" dirty="0">
                <a:solidFill>
                  <a:srgbClr val="FFFFFF"/>
                </a:solidFill>
                <a:effectLst>
                  <a:glow rad="139700">
                    <a:srgbClr val="000000"/>
                  </a:glow>
                </a:effectLst>
                <a:latin typeface="Arial" panose="020B0604020202020204" pitchFamily="34" charset="0"/>
                <a:cs typeface="Arial" panose="020B0604020202020204" pitchFamily="34" charset="0"/>
              </a:rPr>
              <a:t>١ فَقَالَ لِي: يَا ابْنَ آدَمَ, قُمْ عَلَى قَدَمَيْكَ فَأَتَكَلَّمَ مَعَكَ». ٢ فَدَخَلَ فِيَّ رُوحٌ لَمَّا تَكَلَّمَ مَعِي. وَأَقَامَنِي عَلَى قَدَمَيَّ فَسَمِعْتُ الْمُتَكَلِّمَ مَعِي. </a:t>
            </a:r>
          </a:p>
        </p:txBody>
      </p:sp>
    </p:spTree>
    <p:extLst>
      <p:ext uri="{BB962C8B-B14F-4D97-AF65-F5344CB8AC3E}">
        <p14:creationId xmlns:p14="http://schemas.microsoft.com/office/powerpoint/2010/main" val="2544422095"/>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110662" cy="608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563616" cy="6741368"/>
          </a:xfrm>
        </p:spPr>
        <p:txBody>
          <a:bodyPr/>
          <a:lstStyle/>
          <a:p>
            <a:pPr algn="r">
              <a:defRPr/>
            </a:pPr>
            <a:r>
              <a:rPr lang="ar-SA" sz="3600" b="1" i="1" dirty="0">
                <a:solidFill>
                  <a:srgbClr val="FFFFFF"/>
                </a:solidFill>
                <a:effectLst>
                  <a:glow rad="139700">
                    <a:schemeClr val="tx1"/>
                  </a:glow>
                </a:effectLst>
                <a:latin typeface="Arial" charset="0"/>
                <a:ea typeface="ＭＳ Ｐゴシック" charset="0"/>
              </a:rPr>
              <a:t>حزقيال ٢ : ٣-٤</a:t>
            </a:r>
            <a:br>
              <a:rPr lang="ar-SA" sz="3600" b="1" i="1" dirty="0">
                <a:solidFill>
                  <a:srgbClr val="FFFFFF"/>
                </a:solidFill>
                <a:effectLst>
                  <a:glow rad="139700">
                    <a:schemeClr val="tx1"/>
                  </a:glow>
                </a:effectLst>
                <a:latin typeface="Arial" charset="0"/>
                <a:ea typeface="ＭＳ Ｐゴシック" charset="0"/>
              </a:rPr>
            </a:br>
            <a:br>
              <a:rPr lang="en-US" sz="3600" b="1" i="1" dirty="0">
                <a:solidFill>
                  <a:srgbClr val="FFFFFF"/>
                </a:solidFill>
                <a:effectLst>
                  <a:glow rad="139700">
                    <a:schemeClr val="tx1"/>
                  </a:glow>
                </a:effectLst>
                <a:latin typeface="Arial" charset="0"/>
                <a:ea typeface="ＭＳ Ｐゴシック" charset="0"/>
              </a:rPr>
            </a:br>
            <a:r>
              <a:rPr lang="ar-SA" sz="3600" b="1" i="1" dirty="0">
                <a:solidFill>
                  <a:srgbClr val="FFFFFF"/>
                </a:solidFill>
                <a:effectLst>
                  <a:glow rad="139700">
                    <a:schemeClr val="tx1"/>
                  </a:glow>
                </a:effectLst>
                <a:latin typeface="Arial" charset="0"/>
                <a:ea typeface="ＭＳ Ｐゴシック" charset="0"/>
              </a:rPr>
              <a:t> وَقَالَ لِي: [يَا ابْنَ آدَمَ, أَنَا مُرْسِلُكَ إِلَى بَنِي إِسْرَائِيلَ, إِلَى أُمَّةٍ مُتَمَرِّدَةٍ قَدْ تَمَرَّدَتْ عَلَيَّ. هُمْ وَآبَاؤُهُمْ عَصُوا عَلَيَّ إِلَى ذَاتِ هَذَا الْيَوْمِ. ٤ وَالْبَنُونَ الْقُسَاةُ الْوُجُوهِ وَالصِّلاَبُ الْقُلُوبِ أَنَا مُرْسِلُكَ إِلَيْهِمْ. فَتَقُولُ لَهُمْ: هَكَذَا قَالَ السَّيِّدُ الرَّبُّ. </a:t>
            </a:r>
          </a:p>
        </p:txBody>
      </p:sp>
    </p:spTree>
    <p:extLst>
      <p:ext uri="{BB962C8B-B14F-4D97-AF65-F5344CB8AC3E}">
        <p14:creationId xmlns:p14="http://schemas.microsoft.com/office/powerpoint/2010/main" val="344009690"/>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70794"/>
            <a:ext cx="9144000" cy="720080"/>
          </a:xfrm>
          <a:solidFill>
            <a:schemeClr val="tx1"/>
          </a:solidFill>
        </p:spPr>
        <p:txBody>
          <a:bodyPr/>
          <a:lstStyle/>
          <a:p>
            <a:pPr rtl="1"/>
            <a:r>
              <a:rPr lang="ar-SA" sz="3600" dirty="0">
                <a:latin typeface="Arial" panose="020B0604020202020204" pitchFamily="34" charset="0"/>
                <a:cs typeface="Arial" panose="020B0604020202020204" pitchFamily="34" charset="0"/>
              </a:rPr>
              <a:t>حزقيال ٢ : ٥</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541039"/>
            <a:ext cx="9188780" cy="120032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rtl="1"/>
            <a:r>
              <a:rPr lang="ar-SA" sz="3600" dirty="0">
                <a:latin typeface="Arial" panose="020B0604020202020204" pitchFamily="34" charset="0"/>
                <a:cs typeface="Arial" panose="020B0604020202020204" pitchFamily="34" charset="0"/>
              </a:rPr>
              <a:t>وَهُمْ إِنْ سَمِعُوا وَإِنِ امْتَنَعُوا (لأَنَّهُمْ بَيْتٌ مُتَمَرِّدٌ) فَإِنَّهُمْ يَعْلَمُونَ أَنَّ نَبِيّاً كَانَ بَيْنَهُمْ. </a:t>
            </a:r>
          </a:p>
        </p:txBody>
      </p:sp>
      <p:pic>
        <p:nvPicPr>
          <p:cNvPr id="23554" name="Picture 2" descr="Ezekiel's Visions of God—Ezekiel 1:1">
            <a:extLst>
              <a:ext uri="{FF2B5EF4-FFF2-40B4-BE49-F238E27FC236}">
                <a16:creationId xmlns:a16="http://schemas.microsoft.com/office/drawing/2014/main" id="{215FFB32-01F0-06BE-55B3-C8B84A6943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22" y="836712"/>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781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ar-JO" sz="4000" b="1" kern="1200" dirty="0">
                <a:effectLst>
                  <a:glow rad="101600">
                    <a:schemeClr val="tx1">
                      <a:alpha val="75000"/>
                    </a:schemeClr>
                  </a:glow>
                </a:effectLst>
                <a:ea typeface="+mn-ea"/>
              </a:rPr>
              <a:t>المرسوم (دانيال 3)</a:t>
            </a:r>
            <a:endParaRPr lang="en-US" sz="4000" b="1" kern="1200" dirty="0">
              <a:effectLst>
                <a:glow rad="101600">
                  <a:schemeClr val="tx1">
                    <a:alpha val="75000"/>
                  </a:schemeClr>
                </a:glow>
              </a:effectLst>
              <a:ea typeface="+mn-ea"/>
            </a:endParaRPr>
          </a:p>
        </p:txBody>
      </p:sp>
    </p:spTree>
    <p:extLst>
      <p:ext uri="{BB962C8B-B14F-4D97-AF65-F5344CB8AC3E}">
        <p14:creationId xmlns:p14="http://schemas.microsoft.com/office/powerpoint/2010/main" val="8145374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14592" y="-22226"/>
            <a:ext cx="3995736" cy="1983681"/>
          </a:xfrm>
        </p:spPr>
        <p:txBody>
          <a:bodyPr/>
          <a:lstStyle/>
          <a:p>
            <a:pPr>
              <a:defRPr/>
            </a:pPr>
            <a:r>
              <a:rPr lang="ar-JO" sz="4000" b="1" dirty="0">
                <a:effectLst/>
                <a:latin typeface="Arial" charset="0"/>
                <a:ea typeface="ＭＳ Ｐゴシック" charset="0"/>
                <a:cs typeface="Arial" charset="0"/>
              </a:rPr>
              <a:t>أين كان            اليهود الآخرون؟</a:t>
            </a:r>
            <a:endParaRPr lang="en-US" sz="4000" b="1" dirty="0">
              <a:effectLst/>
              <a:latin typeface="Arial" charset="0"/>
              <a:ea typeface="ＭＳ Ｐゴシック" charset="0"/>
              <a:cs typeface="Arial" charset="0"/>
            </a:endParaRP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a:extLst>
              <a:ext uri="{FF2B5EF4-FFF2-40B4-BE49-F238E27FC236}">
                <a16:creationId xmlns:a16="http://schemas.microsoft.com/office/drawing/2014/main" id="{5126E26C-1795-714F-A5D1-AEE3247B7CE3}"/>
              </a:ext>
            </a:extLst>
          </p:cNvPr>
          <p:cNvSpPr txBox="1">
            <a:spLocks/>
          </p:cNvSpPr>
          <p:nvPr/>
        </p:nvSpPr>
        <p:spPr bwMode="auto">
          <a:xfrm>
            <a:off x="5148264" y="1772816"/>
            <a:ext cx="3995736" cy="50629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rtl="1"/>
            <a:r>
              <a:rPr lang="ar-SA" sz="3600" b="1" dirty="0"/>
              <a:t>تثنية ٢٨ : ٣٦</a:t>
            </a:r>
            <a:endParaRPr lang="en-US" sz="3600" b="1" dirty="0"/>
          </a:p>
          <a:p>
            <a:pPr rtl="1"/>
            <a:endParaRPr lang="ar-SA" sz="3600" b="1" dirty="0"/>
          </a:p>
          <a:p>
            <a:pPr rtl="1"/>
            <a:r>
              <a:rPr lang="ar-SA" sz="3600" b="1" dirty="0"/>
              <a:t>يَذْهَبُ بِكَ الرَّبُّ وَبِمَلِكِكَ الذِي تُقِيمُهُ عَليْكَ إِلى أُمَّةٍ لمْ تَعْرِفْهَا أَنْتَ وَلا آبَاؤُكَ وَتَعْبُدُ هُنَاكَ آلِهَةً أُخْرَى مِنْ خَشَبٍ وَحَجَرٍ </a:t>
            </a:r>
          </a:p>
        </p:txBody>
      </p:sp>
    </p:spTree>
    <p:extLst>
      <p:ext uri="{BB962C8B-B14F-4D97-AF65-F5344CB8AC3E}">
        <p14:creationId xmlns:p14="http://schemas.microsoft.com/office/powerpoint/2010/main" val="141293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٢ : ٦-٨</a:t>
            </a:r>
          </a:p>
        </p:txBody>
      </p:sp>
      <p:sp>
        <p:nvSpPr>
          <p:cNvPr id="5" name="Rectangle 2"/>
          <p:cNvSpPr txBox="1">
            <a:spLocks noChangeArrowheads="1"/>
          </p:cNvSpPr>
          <p:nvPr/>
        </p:nvSpPr>
        <p:spPr bwMode="auto">
          <a:xfrm>
            <a:off x="755576" y="1265859"/>
            <a:ext cx="7920880" cy="46805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٦ أَمَّا أَنْتَ يَا ابْنَ آدَمَ فَلاَ تَخَفْ مِنْهُمْ, وَمِنْ كَلاَمِهِمْ لاَ تَخَفْ, لأَنَّهُمْ قَرِيسٌ وَسُلاَّءٌ لَدَيْكَ, وَأَنْتَ سَاكِنٌ بَيْنَ الْعَقَارِبِ. مِنْ كَلاَمِهِمْ لاَ تَخَفْ وَمِنْ وُجُوهِهِمْ لاَ تَرْتَعِبْ, لأَنَّهُمْ بَيْتٌ مُتَمَرِّدٌ. ٧ وَتَتَكَلَّمُ مَعَهُمْ بِكَلاَمِي إِنْ سَمِعُوا وَإِنِ امْتَنَعُوا, لأَنَّهُمْ مُتَمَرِّدُونَ. ٨ [وَأَنْتَ يَا ابْنَ آدَمَ فَاسْمَعْ مَا أَنَا مُكَلِّمُكَ بِهِ. لاَ تَكُنْ مُتَمَرِّداً كَالْبَيْتِ الْمُتَمَرِّدِ. افْتَحْ فَمَكَ وَكُلْ مَا أَنَا </a:t>
            </a:r>
            <a:r>
              <a:rPr lang="ar-SA" sz="3600" b="1"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مُعْطِيكَهُ</a:t>
            </a: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28004012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499992" y="5301208"/>
            <a:ext cx="4419600" cy="1371600"/>
          </a:xfrm>
          <a:noFill/>
          <a:ln>
            <a:noFill/>
          </a:ln>
          <a:effectLst/>
        </p:spPr>
        <p:txBody>
          <a:bodyPr vert="horz" wrap="square" lIns="91440" tIns="45720" rIns="91440" bIns="45720" numCol="1" anchor="ctr" anchorCtr="0" compatLnSpc="1">
            <a:prstTxWarp prst="textNoShape">
              <a:avLst/>
            </a:prstTxWarp>
          </a:bodyPr>
          <a:lstStyle/>
          <a:p>
            <a:pPr defTabSz="457200" eaLnBrk="1" hangingPunct="1"/>
            <a:r>
              <a:rPr lang="ar-SA" sz="4000" b="1" kern="1200" dirty="0">
                <a:effectLst>
                  <a:glow rad="177800">
                    <a:schemeClr val="tx1"/>
                  </a:glow>
                </a:effectLst>
                <a:latin typeface="Arial" panose="020B0604020202020204" pitchFamily="34" charset="0"/>
                <a:ea typeface="ＭＳ Ｐゴシック" charset="0"/>
                <a:cs typeface="Arial" panose="020B0604020202020204" pitchFamily="34" charset="0"/>
              </a:rPr>
              <a:t>حزقيال ٢ : ٩-١٠</a:t>
            </a:r>
          </a:p>
        </p:txBody>
      </p:sp>
      <p:sp>
        <p:nvSpPr>
          <p:cNvPr id="5" name="Rectangle 2">
            <a:extLst>
              <a:ext uri="{FF2B5EF4-FFF2-40B4-BE49-F238E27FC236}">
                <a16:creationId xmlns:a16="http://schemas.microsoft.com/office/drawing/2014/main" id="{7CF2E096-72A5-9245-8381-A8D5A0B62AFF}"/>
              </a:ext>
            </a:extLst>
          </p:cNvPr>
          <p:cNvSpPr txBox="1">
            <a:spLocks noChangeArrowheads="1"/>
          </p:cNvSpPr>
          <p:nvPr/>
        </p:nvSpPr>
        <p:spPr bwMode="auto">
          <a:xfrm>
            <a:off x="-5680" y="99919"/>
            <a:ext cx="3425552" cy="6651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3600" b="1">
                <a:solidFill>
                  <a:schemeClr val="bg1"/>
                </a:solidFill>
                <a:effectLst>
                  <a:glow rad="177800">
                    <a:schemeClr val="tx1"/>
                  </a:glow>
                </a:effectLst>
                <a:latin typeface="Arial" charset="0"/>
                <a:ea typeface="ＭＳ Ｐゴシック" charset="0"/>
                <a:cs typeface="+mj-cs"/>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rtl="1"/>
            <a:r>
              <a:rPr lang="ar-SA" sz="4000" dirty="0">
                <a:latin typeface="Arial" panose="020B0604020202020204" pitchFamily="34" charset="0"/>
                <a:cs typeface="Arial" panose="020B0604020202020204" pitchFamily="34" charset="0"/>
              </a:rPr>
              <a:t>٩ فَنَظَرْتُ وَإِذَا بِيَدٍ مَمْدُودَةٍ إِلَيَّ, وَإِذَا بِدَرْجِ سِفْرٍ فِيهَا. ١٠ فَنَشَرَهُ أَمَامِي وَهُوَ مَكْتُوبٌ مِنْ دَاخِلٍ وَمِنْ قَفَاهُ, وَكُتِبَ فِيهِ مَرَاثٍ وَنَحِيبٌ وَوَيْلٌ. </a:t>
            </a:r>
          </a:p>
        </p:txBody>
      </p:sp>
    </p:spTree>
    <p:extLst>
      <p:ext uri="{BB962C8B-B14F-4D97-AF65-F5344CB8AC3E}">
        <p14:creationId xmlns:p14="http://schemas.microsoft.com/office/powerpoint/2010/main" val="12731406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401935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1"/>
            <a:ext cx="4419600" cy="1371600"/>
          </a:xfrm>
          <a:noFill/>
          <a:ln>
            <a:noFill/>
          </a:ln>
          <a:effectLst/>
        </p:spPr>
        <p:txBody>
          <a:bodyPr vert="horz" wrap="square" lIns="91440" tIns="45720" rIns="91440" bIns="45720" numCol="1" anchor="ctr" anchorCtr="0" compatLnSpc="1">
            <a:prstTxWarp prst="textNoShape">
              <a:avLst/>
            </a:prstTxWarp>
          </a:bodyPr>
          <a:lstStyle/>
          <a:p>
            <a:pPr rtl="1"/>
            <a:r>
              <a:rPr lang="ar-SA" sz="3600" dirty="0">
                <a:latin typeface="Arial" panose="020B0604020202020204" pitchFamily="34" charset="0"/>
                <a:cs typeface="Arial" panose="020B0604020202020204" pitchFamily="34" charset="0"/>
              </a:rPr>
              <a:t>حزقيال ٣ : ١-٣</a:t>
            </a:r>
          </a:p>
        </p:txBody>
      </p:sp>
      <p:sp>
        <p:nvSpPr>
          <p:cNvPr id="5" name="Rectangle 2">
            <a:extLst>
              <a:ext uri="{FF2B5EF4-FFF2-40B4-BE49-F238E27FC236}">
                <a16:creationId xmlns:a16="http://schemas.microsoft.com/office/drawing/2014/main" id="{7CF2E096-72A5-9245-8381-A8D5A0B62AFF}"/>
              </a:ext>
            </a:extLst>
          </p:cNvPr>
          <p:cNvSpPr txBox="1">
            <a:spLocks noChangeArrowheads="1"/>
          </p:cNvSpPr>
          <p:nvPr/>
        </p:nvSpPr>
        <p:spPr bwMode="auto">
          <a:xfrm>
            <a:off x="5316071" y="134468"/>
            <a:ext cx="3810002" cy="6651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3600" b="1">
                <a:solidFill>
                  <a:schemeClr val="bg1"/>
                </a:solidFill>
                <a:effectLst>
                  <a:glow rad="177800">
                    <a:schemeClr val="tx1"/>
                  </a:glow>
                </a:effectLst>
                <a:latin typeface="Arial" charset="0"/>
                <a:ea typeface="ＭＳ Ｐゴシック" charset="0"/>
                <a:cs typeface="+mj-cs"/>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rtl="1"/>
            <a:r>
              <a:rPr lang="ar-SA" dirty="0">
                <a:latin typeface="Arial" panose="020B0604020202020204" pitchFamily="34" charset="0"/>
                <a:cs typeface="Arial" panose="020B0604020202020204" pitchFamily="34" charset="0"/>
              </a:rPr>
              <a:t>١ فَقَالَ لِي: [يَا ابْنَ آدَمَ, كُلْ مَا تَجِدُهُ. كُلْ هَذَا الدَّرْجَ, وَاذْهَبْ كَلِّمْ بَيْتَ إِسْرَائِيلَ». ٢ فَفَتَحْتُ فَمِي فَأَطْعَمَنِي ذَلِكَ الدَّرْجَ. ٣ وَقَالَ لِي: [يَا ابْنَ آدَمَ, أَطْعِمْ بَطْنَكَ وَامْلَأْ جَوْفَكَ مِنْ هَذَا الدَّرْجِ الَّذِي أَنَا </a:t>
            </a:r>
            <a:r>
              <a:rPr lang="ar-SA" dirty="0" err="1">
                <a:latin typeface="Arial" panose="020B0604020202020204" pitchFamily="34" charset="0"/>
                <a:cs typeface="Arial" panose="020B0604020202020204" pitchFamily="34" charset="0"/>
              </a:rPr>
              <a:t>مُعْطِيكَهُ</a:t>
            </a:r>
            <a:r>
              <a:rPr lang="ar-SA" dirty="0">
                <a:latin typeface="Arial" panose="020B0604020202020204" pitchFamily="34" charset="0"/>
                <a:cs typeface="Arial" panose="020B0604020202020204" pitchFamily="34" charset="0"/>
              </a:rPr>
              <a:t>». فَأَكَلْتُهُ فَصَارَ فِي فَمِي كَالْعَسَلِ حَلاَوَةً. </a:t>
            </a:r>
          </a:p>
        </p:txBody>
      </p:sp>
    </p:spTree>
    <p:extLst>
      <p:ext uri="{BB962C8B-B14F-4D97-AF65-F5344CB8AC3E}">
        <p14:creationId xmlns:p14="http://schemas.microsoft.com/office/powerpoint/2010/main" val="2857933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772318"/>
          </a:xfrm>
          <a:noFill/>
        </p:spPr>
        <p:txBody>
          <a:bodyPr/>
          <a:lstStyle/>
          <a:p>
            <a:pPr lvl="0" defTabSz="457200">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٣ : ٤-٩</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7504" y="908720"/>
            <a:ext cx="8949722" cy="5489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٤ فَقَالَ لِي: [يَا ابْنَ آدَمَ, اذْهَبِ امْضِ إِلَى بَيْتِ إِسْرَائِيلَ وَكَلِّمْهُمْ بِكَلاَمِي. ٥ لأَنَّكَ غَيْرُ مُرْسَلٍ إِلَى شَعْبٍ غَامِضِ اللُّغَةِ وَثَقِيلِ اللِّسَانِ, بَلْ إِلَى بَيْتِ إِسْرَائِيلَ. ٦ لاَ إِلَى شُعُوبٍ كَثِيرَةٍ غَامِضَةِ اللُّغَةِ وَثَقِيلَةِ اللِّسَانِ لَسْتَ تَفْهَمُ كَلاَمَهُمْ. فَلَوْ أَرْسَلْتُكَ إِلَى هَؤُلاَءِ لَسَمِعُوا لَكَ. ٧ لَكِنَّ بَيْتَ إِسْرَائِيلَ لاَ يَشَاءُ أَنْ يَسْمَعَ لَكَ, لأَنَّهُمْ لاَ يَشَاؤُونَ أَنْ يَسْمَعُوا لِي. لأَنَّ كُلَّ بَيْتِ إِسْرَائِيلَ صِلاَبُ الْجِبَاهِ وَقُسَاةُ الْقُلُوبِ. ٨ </a:t>
            </a:r>
            <a:r>
              <a:rPr lang="ar-SA" sz="3200" b="1"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هَئَنَذَا</a:t>
            </a:r>
            <a:r>
              <a:rPr lang="ar-SA"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قَدْ جَعَلْتُ وَجْهَكَ صُلْباً مِثْلَ وُجُوهِهِمْ وَجِبْهَتَكَ صُلْبَةً مِثْلَ جِبَاهِهِمْ, ٩ قَدْ جَعَلْتُ جِبْهَتَكَ كَالْمَاسِ أَصْلَبَ مِنَ الصَّوَّانِ, فَلاَ تَخَفْهُمْ وَلاَ تَرْتَعِبْ مِنْ وُجُوهِهِمْ لأَنَّهُمْ بَيْتٌ مُتَمَرِّد </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pPr rtl="1"/>
            <a:r>
              <a:rPr lang="ar-SA" sz="3600" b="1" dirty="0">
                <a:latin typeface="Arial" panose="020B0604020202020204" pitchFamily="34" charset="0"/>
                <a:ea typeface="ＭＳ Ｐゴシック" charset="0"/>
                <a:cs typeface="Arial" panose="020B0604020202020204" pitchFamily="34" charset="0"/>
              </a:rPr>
              <a:t>عندما ترى المجد يغادر حياتنا</a:t>
            </a:r>
            <a:endParaRPr lang="en-US" sz="3600" b="1" dirty="0">
              <a:latin typeface="Arial" panose="020B0604020202020204" pitchFamily="34" charset="0"/>
              <a:ea typeface="ＭＳ Ｐゴシック" charset="0"/>
              <a:cs typeface="Arial" panose="020B0604020202020204" pitchFamily="34" charset="0"/>
            </a:endParaRP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cs typeface="Arial" panose="020B0604020202020204" pitchFamily="34" charset="0"/>
              </a:rPr>
              <a:t>المجد</a:t>
            </a:r>
            <a:endParaRPr kumimoji="0" lang="en-US" sz="60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cs typeface="Arial" panose="020B0604020202020204" pitchFamily="34" charset="0"/>
            </a:endParaRPr>
          </a:p>
        </p:txBody>
      </p:sp>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89323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2805"/>
            <a:ext cx="4860032" cy="6860805"/>
          </a:xfrm>
          <a:effectLst>
            <a:outerShdw blurRad="63500" dist="35921" dir="2700000" algn="ctr" rotWithShape="0">
              <a:schemeClr val="tx2">
                <a:alpha val="74998"/>
              </a:schemeClr>
            </a:outerShdw>
          </a:effectLst>
        </p:spPr>
        <p:txBody>
          <a:bodyPr anchor="t"/>
          <a:lstStyle/>
          <a:p>
            <a:pPr rtl="1"/>
            <a:r>
              <a:rPr lang="ar-SA" sz="3600" b="1" dirty="0"/>
              <a:t>حزقيال ٣ : ١٦-١٨</a:t>
            </a:r>
            <a:br>
              <a:rPr lang="ar-SA" sz="3600" b="1" dirty="0"/>
            </a:br>
            <a:br>
              <a:rPr lang="en-US" sz="3600" b="1" dirty="0"/>
            </a:br>
            <a:r>
              <a:rPr lang="ar-SA" sz="3600" b="1" dirty="0"/>
              <a:t> وَكَانَ عِنْدَ تَمَامِ السَّبْعَةِ الأَيَّامِ أَنَّ كَلِمَةَ الرَّبِّ صَارَتْ إِلَيَّ: ١٧ [يَا ابْنَ آدَمَ, قَدْ جَعَلْتُكَ رَقِيباً لِبَيْتِ إِسْرَائِيلَ. فَاسْمَعِ الْكَلِمَةَ مِنْ فَمِي وَأَنْذِرْهُمْ مِنْ قِبَلِي. ١٨ إِذَا قُلْتُ لِلشِّرِّيرِ: مَوْتاً تَمُوتُ وَمَا أَنْذَرْتَهُ أَنْتَ وَلاَ تَكَلَّمْتَ إِنْذَاراً لِلشِّرِّيرِ مِنْ طَرِيقِهِ الرَّدِيئَةِ لإِحْيَائِهِ, فَذَلِكَ الشِّرِّيرُ يَمُوتُ بِإِثْمِهِ, أَمَّا دَمُهُ فَمِنْ يَدِكَ أَطْلُبُهُ. </a:t>
            </a:r>
          </a:p>
        </p:txBody>
      </p:sp>
      <p:pic>
        <p:nvPicPr>
          <p:cNvPr id="24580" name="Picture 4" descr="The Watchmen on the Wall - Part 1 - An allegorical tale of someone who  would not listen to the watchman on the wall. | Watchmen, Christian world,  Bible truth">
            <a:extLst>
              <a:ext uri="{FF2B5EF4-FFF2-40B4-BE49-F238E27FC236}">
                <a16:creationId xmlns:a16="http://schemas.microsoft.com/office/drawing/2014/main" id="{310D3F30-A3E3-CAE1-2E3D-452329E511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6253" y="-2805"/>
            <a:ext cx="514806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7108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82972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تحذير الرقيب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6626" name="Picture 2" descr="Where are the Watchmen? | Advent Messenger">
            <a:extLst>
              <a:ext uri="{FF2B5EF4-FFF2-40B4-BE49-F238E27FC236}">
                <a16:creationId xmlns:a16="http://schemas.microsoft.com/office/drawing/2014/main" id="{EF594492-CB5D-221E-8343-C649CBDEB0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 y="82692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7835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2576837"/>
          </a:xfrm>
          <a:effectLst>
            <a:outerShdw blurRad="63500" dist="35921" dir="2700000" algn="ctr" rotWithShape="0">
              <a:schemeClr val="tx2">
                <a:alpha val="74998"/>
              </a:schemeClr>
            </a:outerShdw>
          </a:effectLst>
        </p:spPr>
        <p:txBody>
          <a:bodyPr anchor="ctr"/>
          <a:lstStyle/>
          <a:p>
            <a:pPr rtl="1"/>
            <a:r>
              <a:rPr lang="ar-SA" sz="3200" b="1" dirty="0"/>
              <a:t>حزقيال ٣ : ١٩</a:t>
            </a:r>
            <a:br>
              <a:rPr lang="en-US" sz="3200" b="1" dirty="0"/>
            </a:br>
            <a:br>
              <a:rPr lang="ar-SA" sz="3200" b="1" dirty="0"/>
            </a:br>
            <a:r>
              <a:rPr lang="ar-SA" sz="3200" b="1" dirty="0"/>
              <a:t>وَإِنْ أَنْذَرْتَ أَنْتَ الشِّرِّيرَ وَلَمْ يَرْجِعْ عَنْ شَرِّهِ وَلاَ عَنْ طَرِيقِهِ الرَّدِيئَةِ, فَإِنَّهُ يَمُوتُ بِإِثْمِهِ. أَمَّا أَنْتَ فَقَدْ نَجَّيْتَ نَفْسَكَ. </a:t>
            </a:r>
          </a:p>
        </p:txBody>
      </p:sp>
      <p:pic>
        <p:nvPicPr>
          <p:cNvPr id="24582" name="Picture 6" descr="Be a watchman for God! - Christian Messenger">
            <a:extLst>
              <a:ext uri="{FF2B5EF4-FFF2-40B4-BE49-F238E27FC236}">
                <a16:creationId xmlns:a16="http://schemas.microsoft.com/office/drawing/2014/main" id="{C854531A-DEF0-12EB-B048-F985521968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74032"/>
            <a:ext cx="9144000" cy="431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5265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rning vector symbol | Free SVG">
            <a:extLst>
              <a:ext uri="{FF2B5EF4-FFF2-40B4-BE49-F238E27FC236}">
                <a16:creationId xmlns:a16="http://schemas.microsoft.com/office/drawing/2014/main" id="{78D6CC00-20C2-160E-B097-DFC643BC9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55776" y="2852936"/>
            <a:ext cx="4437112" cy="4437112"/>
          </a:xfrm>
          <a:prstGeom prst="rect">
            <a:avLst/>
          </a:prstGeom>
        </p:spPr>
      </p:pic>
      <p:sp>
        <p:nvSpPr>
          <p:cNvPr id="900098" name="Rectangle 2"/>
          <p:cNvSpPr>
            <a:spLocks noGrp="1" noChangeArrowheads="1"/>
          </p:cNvSpPr>
          <p:nvPr>
            <p:ph type="ctrTitle"/>
          </p:nvPr>
        </p:nvSpPr>
        <p:spPr>
          <a:xfrm>
            <a:off x="0" y="-2805"/>
            <a:ext cx="9144000" cy="3719837"/>
          </a:xfrm>
          <a:effectLst>
            <a:outerShdw blurRad="63500" dist="35921" dir="2700000" algn="ctr" rotWithShape="0">
              <a:schemeClr val="tx2">
                <a:alpha val="74998"/>
              </a:schemeClr>
            </a:outerShdw>
          </a:effectLst>
        </p:spPr>
        <p:txBody>
          <a:bodyPr anchor="ctr"/>
          <a:lstStyle/>
          <a:p>
            <a:pPr rtl="1"/>
            <a:r>
              <a:rPr lang="ar-SA" sz="3600" b="1" dirty="0"/>
              <a:t>حزقيال ٣ : ٢٠</a:t>
            </a:r>
            <a:br>
              <a:rPr lang="en-US" sz="3600" b="1" dirty="0"/>
            </a:br>
            <a:br>
              <a:rPr lang="ar-SA" sz="3600" b="1" dirty="0"/>
            </a:br>
            <a:r>
              <a:rPr lang="ar-SA" sz="3600" b="1" dirty="0"/>
              <a:t>وَالْبَارُّ إِنْ رَجَعَ عَنْ بِرِّهِ وَعَمِلَ إِثْماً وَجَعَلْتُ </a:t>
            </a:r>
            <a:r>
              <a:rPr lang="ar-SA" sz="3600" b="1" dirty="0" err="1"/>
              <a:t>مَعْثَرَةً</a:t>
            </a:r>
            <a:r>
              <a:rPr lang="ar-SA" sz="3600" b="1" dirty="0"/>
              <a:t> أَمَامَهُ فَإِنَّهُ يَمُوتُ. لأَنَّكَ لَمْ تُنْذِرْهُ يَمُوتُ فِي خَطِيَّتِهِ وَلاَ يُذْكَرُ بِرُّهُ الَّذِي عَمِلَهُ. أَمَّا دَمُهُ فَمِنْ يَدِكَ أَطْلُبُهُ. </a:t>
            </a:r>
          </a:p>
        </p:txBody>
      </p:sp>
    </p:spTree>
    <p:extLst>
      <p:ext uri="{BB962C8B-B14F-4D97-AF65-F5344CB8AC3E}">
        <p14:creationId xmlns:p14="http://schemas.microsoft.com/office/powerpoint/2010/main" val="259785999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D wallpaper: brown rope, paper, old, backgrounds, tied Knot, close-up ...">
            <a:extLst>
              <a:ext uri="{FF2B5EF4-FFF2-40B4-BE49-F238E27FC236}">
                <a16:creationId xmlns:a16="http://schemas.microsoft.com/office/drawing/2014/main" id="{8B6B3441-9A6E-E001-FF56-57795BBE23D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43608" y="0"/>
            <a:ext cx="8100392" cy="6290806"/>
          </a:xfrm>
          <a:prstGeom prst="rect">
            <a:avLst/>
          </a:prstGeom>
        </p:spPr>
      </p:pic>
      <p:sp>
        <p:nvSpPr>
          <p:cNvPr id="900098" name="Rectangle 2"/>
          <p:cNvSpPr>
            <a:spLocks noGrp="1" noChangeArrowheads="1"/>
          </p:cNvSpPr>
          <p:nvPr>
            <p:ph type="ctrTitle"/>
          </p:nvPr>
        </p:nvSpPr>
        <p:spPr>
          <a:xfrm>
            <a:off x="0" y="-2805"/>
            <a:ext cx="4932040" cy="6860805"/>
          </a:xfrm>
          <a:effectLst>
            <a:outerShdw blurRad="63500" dist="35921" dir="2700000" algn="ctr" rotWithShape="0">
              <a:schemeClr val="tx2">
                <a:alpha val="74998"/>
              </a:schemeClr>
            </a:outerShdw>
          </a:effectLst>
        </p:spPr>
        <p:txBody>
          <a:bodyPr anchor="ctr"/>
          <a:lstStyle/>
          <a:p>
            <a:pPr rtl="1"/>
            <a:r>
              <a:rPr lang="ar-SA" sz="4000" b="1" dirty="0"/>
              <a:t>حزقيال ٣ : ٢٤-٢٥</a:t>
            </a:r>
            <a:br>
              <a:rPr lang="ar-SA" sz="4000" b="1" dirty="0"/>
            </a:br>
            <a:br>
              <a:rPr lang="en-US" sz="4000" b="1" dirty="0"/>
            </a:br>
            <a:r>
              <a:rPr lang="ar-SA" sz="4000" b="1" dirty="0"/>
              <a:t> فَدَخَلَ فِيَّ رُوحٌ وَأَقَامَنِي عَلَى قَدَمَيَّ. ثُمَّ قَالَ لِي: [اِذْهَبْ أَغْلِقْ عَلَى نَفْسِكَ فِي وَسَطِ بَيْتِكَ. ٢٥ وَأَنْتَ يَا ابْنَ آدَمَ فَهَا هُمْ يَضَعُونَ عَلَيْكَ رُبُطاً وَيُقَيِّدُونَكَ بِهَا, فَلاَ تَخْرُجُ فِي وَسَطِهِمْ. </a:t>
            </a:r>
          </a:p>
        </p:txBody>
      </p:sp>
    </p:spTree>
    <p:extLst>
      <p:ext uri="{BB962C8B-B14F-4D97-AF65-F5344CB8AC3E}">
        <p14:creationId xmlns:p14="http://schemas.microsoft.com/office/powerpoint/2010/main" val="292000460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341238" y="-2805"/>
            <a:ext cx="5802761" cy="6860805"/>
          </a:xfrm>
          <a:effectLst>
            <a:outerShdw blurRad="63500" dist="35921" dir="2700000" algn="ctr" rotWithShape="0">
              <a:schemeClr val="tx2">
                <a:alpha val="74998"/>
              </a:schemeClr>
            </a:outerShdw>
          </a:effectLst>
        </p:spPr>
        <p:txBody>
          <a:bodyPr anchor="ctr"/>
          <a:lstStyle/>
          <a:p>
            <a:pPr rtl="1"/>
            <a:r>
              <a:rPr lang="ar-SA" sz="4000" b="1" dirty="0"/>
              <a:t>حزقيال ٣ : ٢٦-٢٧</a:t>
            </a:r>
            <a:br>
              <a:rPr lang="ar-SA" sz="4000" b="1" dirty="0"/>
            </a:br>
            <a:br>
              <a:rPr lang="en-US" sz="4000" b="1" dirty="0"/>
            </a:br>
            <a:r>
              <a:rPr lang="ar-SA" sz="4000" b="1" dirty="0"/>
              <a:t> وَأُلْصِقُ لِسَانَكَ بِحَنَكِكَ فَتَبْكَمُ وَلاَ تَكُونُ لَهُمْ رَجُلاً مُوَبِّخاً, لأَنَّهُمْ بَيْتٌ مُتَمَرِّدٌ. ٢٧ فَإِذَا كَلَّمْتُكَ أَفْتَحُ فَمَكَ فَتَقُولُ لَهُمْ: هَكَذَا قَالَ السَّيِّدُ الرَّبُّ. مَنْ يَسْمَعْ فَلْيَسْمَعْ, وَمَنْ يَمْتَنِعْ فَلْيَمْتَنِعْ. لأَنَّهُمْ بَيْتٌ مُتَمَرِّدٌ. </a:t>
            </a:r>
          </a:p>
        </p:txBody>
      </p:sp>
      <p:pic>
        <p:nvPicPr>
          <p:cNvPr id="1026" name="Picture 2" descr="Ezekiel Chapter 3 Preparation of the Prophet: In chapter 3 we have the  preparation of the prophet for a hard job, a difficult assignment. the  people have. - ppt download">
            <a:extLst>
              <a:ext uri="{FF2B5EF4-FFF2-40B4-BE49-F238E27FC236}">
                <a16:creationId xmlns:a16="http://schemas.microsoft.com/office/drawing/2014/main" id="{07821FFC-A2A3-FC03-8746-B7765E10BB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871" y="943321"/>
            <a:ext cx="3312368"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116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711D221-F388-B29C-AEB7-7FBC89128BF6}"/>
              </a:ext>
            </a:extLst>
          </p:cNvPr>
          <p:cNvSpPr txBox="1">
            <a:spLocks/>
          </p:cNvSpPr>
          <p:nvPr/>
        </p:nvSpPr>
        <p:spPr bwMode="auto">
          <a:xfrm>
            <a:off x="-36640" y="2636912"/>
            <a:ext cx="9170504" cy="158417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295275" lvl="0" indent="-176213" algn="r" rtl="1">
              <a:defRPr/>
            </a:pPr>
            <a:r>
              <a:rPr kumimoji="0" lang="en-US" sz="24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 </a:t>
            </a:r>
            <a:r>
              <a:rPr lang="ar-JO" sz="2400" kern="0" dirty="0">
                <a:solidFill>
                  <a:srgbClr val="000000"/>
                </a:solidFill>
                <a:latin typeface="Arial" panose="020B0604020202020204" pitchFamily="34" charset="0"/>
                <a:ea typeface="Osaka" charset="0"/>
                <a:cs typeface="Arial" panose="020B0604020202020204" pitchFamily="34" charset="0"/>
              </a:rPr>
              <a:t>المؤثرون الثمانية الآخرون هم: الصحفيون، والمسؤولون الحكوميون المنتخبون، وأساتذة الجامعات، وأولياء أمورهم، ومشاهير الترفيه، ومؤلفو الكتب الواقعية، وأصدقاؤهم، وشخصيات مشهورة في وسائل التواصل الاجتماعي.</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بارنا، رؤى جديدة حول جيل التأثير المتزايد: جيل الألفية في أمريكا، 2021</a:t>
            </a:r>
          </a:p>
        </p:txBody>
      </p:sp>
      <p:sp>
        <p:nvSpPr>
          <p:cNvPr id="265219" name="Title 2"/>
          <p:cNvSpPr>
            <a:spLocks noGrp="1"/>
          </p:cNvSpPr>
          <p:nvPr>
            <p:ph type="title" idx="4294967295"/>
          </p:nvPr>
        </p:nvSpPr>
        <p:spPr>
          <a:xfrm>
            <a:off x="0" y="13167"/>
            <a:ext cx="9144000" cy="951877"/>
          </a:xfrm>
          <a:solidFill>
            <a:schemeClr val="bg1"/>
          </a:solidFill>
          <a:ln>
            <a:noFill/>
          </a:ln>
        </p:spPr>
        <p:txBody>
          <a:bodyPr anchor="t"/>
          <a:lstStyle/>
          <a:p>
            <a:pPr marL="65088"/>
            <a:r>
              <a:rPr lang="ar-JO" sz="3200" dirty="0">
                <a:solidFill>
                  <a:schemeClr val="tx1"/>
                </a:solidFill>
                <a:latin typeface="Arial" panose="020B0604020202020204" pitchFamily="34" charset="0"/>
                <a:ea typeface="Osaka" charset="0"/>
                <a:cs typeface="Arial" panose="020B0604020202020204" pitchFamily="34" charset="0"/>
              </a:rPr>
              <a:t>لقد حافظ جيل الألفية على الثقة تجاه القسس المسيحيين</a:t>
            </a:r>
            <a:endParaRPr lang="en-US" sz="3200" dirty="0">
              <a:solidFill>
                <a:schemeClr val="tx1"/>
              </a:solidFill>
              <a:latin typeface="Arial" panose="020B0604020202020204" pitchFamily="34" charset="0"/>
              <a:ea typeface="Osaka" charset="0"/>
              <a:cs typeface="Arial" panose="020B0604020202020204" pitchFamily="34" charset="0"/>
            </a:endParaRPr>
          </a:p>
        </p:txBody>
      </p:sp>
      <p:pic>
        <p:nvPicPr>
          <p:cNvPr id="6" name="Picture 5">
            <a:extLst>
              <a:ext uri="{FF2B5EF4-FFF2-40B4-BE49-F238E27FC236}">
                <a16:creationId xmlns:a16="http://schemas.microsoft.com/office/drawing/2014/main" id="{2B9F4537-B5A9-4B92-22E7-9C53DB3C6D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6" y="965315"/>
            <a:ext cx="9170506" cy="1671597"/>
          </a:xfrm>
          <a:prstGeom prst="rect">
            <a:avLst/>
          </a:prstGeom>
        </p:spPr>
      </p:pic>
      <p:sp>
        <p:nvSpPr>
          <p:cNvPr id="16" name="Title 2">
            <a:extLst>
              <a:ext uri="{FF2B5EF4-FFF2-40B4-BE49-F238E27FC236}">
                <a16:creationId xmlns:a16="http://schemas.microsoft.com/office/drawing/2014/main" id="{3C07A878-3AB1-DC87-DF6E-4B9BA90A69D9}"/>
              </a:ext>
            </a:extLst>
          </p:cNvPr>
          <p:cNvSpPr txBox="1">
            <a:spLocks/>
          </p:cNvSpPr>
          <p:nvPr/>
        </p:nvSpPr>
        <p:spPr bwMode="auto">
          <a:xfrm>
            <a:off x="292527" y="1652084"/>
            <a:ext cx="3456384"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القسس المسيحيون</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8" name="Title 2">
            <a:extLst>
              <a:ext uri="{FF2B5EF4-FFF2-40B4-BE49-F238E27FC236}">
                <a16:creationId xmlns:a16="http://schemas.microsoft.com/office/drawing/2014/main" id="{A2335F91-3B48-E39B-FE3F-447D1E353A9F}"/>
              </a:ext>
            </a:extLst>
          </p:cNvPr>
          <p:cNvSpPr txBox="1">
            <a:spLocks/>
          </p:cNvSpPr>
          <p:nvPr/>
        </p:nvSpPr>
        <p:spPr bwMode="auto">
          <a:xfrm>
            <a:off x="292527" y="2121898"/>
            <a:ext cx="3456384"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8 مؤثرين آخرين*</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9" name="Title 2">
            <a:extLst>
              <a:ext uri="{FF2B5EF4-FFF2-40B4-BE49-F238E27FC236}">
                <a16:creationId xmlns:a16="http://schemas.microsoft.com/office/drawing/2014/main" id="{F8CF5CE0-B389-F670-815F-6AD7B356EA2D}"/>
              </a:ext>
            </a:extLst>
          </p:cNvPr>
          <p:cNvSpPr txBox="1">
            <a:spLocks/>
          </p:cNvSpPr>
          <p:nvPr/>
        </p:nvSpPr>
        <p:spPr bwMode="auto">
          <a:xfrm>
            <a:off x="4283968" y="973065"/>
            <a:ext cx="2376264" cy="589916"/>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إيجابي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0" name="Title 2">
            <a:extLst>
              <a:ext uri="{FF2B5EF4-FFF2-40B4-BE49-F238E27FC236}">
                <a16:creationId xmlns:a16="http://schemas.microsoft.com/office/drawing/2014/main" id="{54DC8548-8A1A-953E-7022-5EFC45637EF4}"/>
              </a:ext>
            </a:extLst>
          </p:cNvPr>
          <p:cNvSpPr txBox="1">
            <a:spLocks/>
          </p:cNvSpPr>
          <p:nvPr/>
        </p:nvSpPr>
        <p:spPr bwMode="auto">
          <a:xfrm>
            <a:off x="6782619" y="962433"/>
            <a:ext cx="2376264" cy="589916"/>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سلبي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4" name="Oval 3">
            <a:extLst>
              <a:ext uri="{FF2B5EF4-FFF2-40B4-BE49-F238E27FC236}">
                <a16:creationId xmlns:a16="http://schemas.microsoft.com/office/drawing/2014/main" id="{13B01D4F-43F0-EADC-0AFE-E49CB1262ED4}"/>
              </a:ext>
            </a:extLst>
          </p:cNvPr>
          <p:cNvSpPr/>
          <p:nvPr/>
        </p:nvSpPr>
        <p:spPr bwMode="auto">
          <a:xfrm>
            <a:off x="5084130" y="1633224"/>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5057625" y="2135515"/>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7524328" y="1628800"/>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44043704-94FE-4AA5-F7A2-581A019294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643" y="4248319"/>
            <a:ext cx="9195525" cy="2138828"/>
          </a:xfrm>
          <a:prstGeom prst="rect">
            <a:avLst/>
          </a:prstGeom>
        </p:spPr>
      </p:pic>
    </p:spTree>
    <p:extLst>
      <p:ext uri="{BB962C8B-B14F-4D97-AF65-F5344CB8AC3E}">
        <p14:creationId xmlns:p14="http://schemas.microsoft.com/office/powerpoint/2010/main" val="15912722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
                                        <p:tgtEl>
                                          <p:spTgt spid="17"/>
                                        </p:tgtEl>
                                      </p:cBhvr>
                                    </p:animEffect>
                                    <p:anim calcmode="lin" valueType="num">
                                      <p:cBhvr>
                                        <p:cTn id="31" dur="400" fill="hold"/>
                                        <p:tgtEl>
                                          <p:spTgt spid="17"/>
                                        </p:tgtEl>
                                        <p:attrNameLst>
                                          <p:attrName>ppt_x</p:attrName>
                                        </p:attrNameLst>
                                      </p:cBhvr>
                                      <p:tavLst>
                                        <p:tav tm="0">
                                          <p:val>
                                            <p:strVal val="#ppt_x"/>
                                          </p:val>
                                        </p:tav>
                                        <p:tav tm="100000">
                                          <p:val>
                                            <p:strVal val="#ppt_x"/>
                                          </p:val>
                                        </p:tav>
                                      </p:tavLst>
                                    </p:anim>
                                    <p:anim calcmode="lin" valueType="num">
                                      <p:cBhvr>
                                        <p:cTn id="32" dur="400" fill="hold"/>
                                        <p:tgtEl>
                                          <p:spTgt spid="17"/>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7" grpId="0" animBg="1"/>
      <p:bldP spid="1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Sun 3">
            <a:extLst>
              <a:ext uri="{FF2B5EF4-FFF2-40B4-BE49-F238E27FC236}">
                <a16:creationId xmlns:a16="http://schemas.microsoft.com/office/drawing/2014/main" id="{501AD164-989D-B3CB-27A7-32460D064260}"/>
              </a:ext>
            </a:extLst>
          </p:cNvPr>
          <p:cNvSpPr/>
          <p:nvPr/>
        </p:nvSpPr>
        <p:spPr bwMode="auto">
          <a:xfrm>
            <a:off x="3812319" y="620688"/>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شاركها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2-3</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 الله حزقيال لكي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079182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8" grpId="0"/>
      <p:bldP spid="11" grpId="0"/>
      <p:bldP spid="10"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يدعونا الله لكي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184132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0" y="5867400"/>
            <a:ext cx="9144000" cy="990600"/>
          </a:xfrm>
          <a:effectLst>
            <a:outerShdw blurRad="63500" dist="38099" dir="2700000" algn="ctr" rotWithShape="0">
              <a:schemeClr val="bg1">
                <a:alpha val="74998"/>
              </a:schemeClr>
            </a:outerShdw>
          </a:effectLst>
        </p:spPr>
        <p:txBody>
          <a:bodyPr anchor="ctr"/>
          <a:lstStyle/>
          <a:p>
            <a:pPr algn="ctr" eaLnBrk="1" hangingPunct="1">
              <a:defRPr/>
            </a:pPr>
            <a:r>
              <a:rPr lang="ar-JO" altLang="zh-TW" b="1" i="0" dirty="0">
                <a:solidFill>
                  <a:srgbClr val="FFFFFF"/>
                </a:solidFill>
                <a:latin typeface="Arial" charset="0"/>
                <a:ea typeface="新細明體" charset="0"/>
              </a:rPr>
              <a:t>رؤية مجد الله بدون رؤية</a:t>
            </a:r>
            <a:endParaRPr lang="en-US" altLang="zh-TW" sz="2400" b="1" i="0"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068035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B76F1F8-2DA3-BBA1-574F-99E2D6D4B2BA}"/>
              </a:ext>
            </a:extLst>
          </p:cNvPr>
          <p:cNvGrpSpPr/>
          <p:nvPr/>
        </p:nvGrpSpPr>
        <p:grpSpPr>
          <a:xfrm>
            <a:off x="-10224" y="-1"/>
            <a:ext cx="9174211" cy="4490913"/>
            <a:chOff x="-10224" y="-1"/>
            <a:chExt cx="9174211" cy="4490913"/>
          </a:xfrm>
        </p:grpSpPr>
        <p:pic>
          <p:nvPicPr>
            <p:cNvPr id="3" name="Picture 2">
              <a:extLst>
                <a:ext uri="{FF2B5EF4-FFF2-40B4-BE49-F238E27FC236}">
                  <a16:creationId xmlns:a16="http://schemas.microsoft.com/office/drawing/2014/main" id="{8AED89A5-AB2E-B019-79AE-FC5D44E71F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87" y="-1"/>
              <a:ext cx="9144000" cy="4490913"/>
            </a:xfrm>
            <a:prstGeom prst="rect">
              <a:avLst/>
            </a:prstGeom>
          </p:spPr>
        </p:pic>
        <p:sp>
          <p:nvSpPr>
            <p:cNvPr id="16" name="Title 2">
              <a:extLst>
                <a:ext uri="{FF2B5EF4-FFF2-40B4-BE49-F238E27FC236}">
                  <a16:creationId xmlns:a16="http://schemas.microsoft.com/office/drawing/2014/main" id="{4F092ED7-0076-9EE6-2B15-CB830533FFF0}"/>
                </a:ext>
              </a:extLst>
            </p:cNvPr>
            <p:cNvSpPr txBox="1">
              <a:spLocks/>
            </p:cNvSpPr>
            <p:nvPr/>
          </p:nvSpPr>
          <p:spPr bwMode="auto">
            <a:xfrm>
              <a:off x="1748299"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إيجابي  جداً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itle 2">
              <a:extLst>
                <a:ext uri="{FF2B5EF4-FFF2-40B4-BE49-F238E27FC236}">
                  <a16:creationId xmlns:a16="http://schemas.microsoft.com/office/drawing/2014/main" id="{891FE26D-ACEE-458C-212D-F15BB92E13FC}"/>
                </a:ext>
              </a:extLst>
            </p:cNvPr>
            <p:cNvSpPr txBox="1">
              <a:spLocks/>
            </p:cNvSpPr>
            <p:nvPr/>
          </p:nvSpPr>
          <p:spPr bwMode="auto">
            <a:xfrm>
              <a:off x="2792021"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إيجابي غالباً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9" name="Title 2">
              <a:extLst>
                <a:ext uri="{FF2B5EF4-FFF2-40B4-BE49-F238E27FC236}">
                  <a16:creationId xmlns:a16="http://schemas.microsoft.com/office/drawing/2014/main" id="{EF1B9D22-C118-30CA-4D16-E43DD176F2F1}"/>
                </a:ext>
              </a:extLst>
            </p:cNvPr>
            <p:cNvSpPr txBox="1">
              <a:spLocks/>
            </p:cNvSpPr>
            <p:nvPr/>
          </p:nvSpPr>
          <p:spPr bwMode="auto">
            <a:xfrm>
              <a:off x="3835743"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إيجابي قليلاً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0" name="Title 2">
              <a:extLst>
                <a:ext uri="{FF2B5EF4-FFF2-40B4-BE49-F238E27FC236}">
                  <a16:creationId xmlns:a16="http://schemas.microsoft.com/office/drawing/2014/main" id="{1E83F261-82E3-9A93-0E8B-96BD72A83038}"/>
                </a:ext>
              </a:extLst>
            </p:cNvPr>
            <p:cNvSpPr txBox="1">
              <a:spLocks/>
            </p:cNvSpPr>
            <p:nvPr/>
          </p:nvSpPr>
          <p:spPr bwMode="auto">
            <a:xfrm>
              <a:off x="8010630"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سلبي    جداً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1" name="Title 2">
              <a:extLst>
                <a:ext uri="{FF2B5EF4-FFF2-40B4-BE49-F238E27FC236}">
                  <a16:creationId xmlns:a16="http://schemas.microsoft.com/office/drawing/2014/main" id="{E00C417D-1CF1-FFBF-B319-3027773852FF}"/>
                </a:ext>
              </a:extLst>
            </p:cNvPr>
            <p:cNvSpPr txBox="1">
              <a:spLocks/>
            </p:cNvSpPr>
            <p:nvPr/>
          </p:nvSpPr>
          <p:spPr bwMode="auto">
            <a:xfrm>
              <a:off x="6966909"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سلبي  غالباً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 name="Title 2">
              <a:extLst>
                <a:ext uri="{FF2B5EF4-FFF2-40B4-BE49-F238E27FC236}">
                  <a16:creationId xmlns:a16="http://schemas.microsoft.com/office/drawing/2014/main" id="{DF3FDB3E-4B44-547A-7C9C-E5E9A883CD61}"/>
                </a:ext>
              </a:extLst>
            </p:cNvPr>
            <p:cNvSpPr txBox="1">
              <a:spLocks/>
            </p:cNvSpPr>
            <p:nvPr/>
          </p:nvSpPr>
          <p:spPr bwMode="auto">
            <a:xfrm>
              <a:off x="5923187"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سلبي   قليلاً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3" name="Title 2">
              <a:extLst>
                <a:ext uri="{FF2B5EF4-FFF2-40B4-BE49-F238E27FC236}">
                  <a16:creationId xmlns:a16="http://schemas.microsoft.com/office/drawing/2014/main" id="{71E97215-92A7-ACDE-8275-5F5CDC9F1115}"/>
                </a:ext>
              </a:extLst>
            </p:cNvPr>
            <p:cNvSpPr txBox="1">
              <a:spLocks/>
            </p:cNvSpPr>
            <p:nvPr/>
          </p:nvSpPr>
          <p:spPr bwMode="auto">
            <a:xfrm>
              <a:off x="4879465"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محايد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4" name="Title 2">
              <a:extLst>
                <a:ext uri="{FF2B5EF4-FFF2-40B4-BE49-F238E27FC236}">
                  <a16:creationId xmlns:a16="http://schemas.microsoft.com/office/drawing/2014/main" id="{66575F0B-A13A-9B70-122E-3EBD28DEE38D}"/>
                </a:ext>
              </a:extLst>
            </p:cNvPr>
            <p:cNvSpPr txBox="1">
              <a:spLocks/>
            </p:cNvSpPr>
            <p:nvPr/>
          </p:nvSpPr>
          <p:spPr bwMode="auto">
            <a:xfrm>
              <a:off x="-10224" y="2313722"/>
              <a:ext cx="1720701"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يسوع المسيح</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5" name="Title 2">
              <a:extLst>
                <a:ext uri="{FF2B5EF4-FFF2-40B4-BE49-F238E27FC236}">
                  <a16:creationId xmlns:a16="http://schemas.microsoft.com/office/drawing/2014/main" id="{228A65AE-6B5B-0454-0709-B38862B6A14E}"/>
                </a:ext>
              </a:extLst>
            </p:cNvPr>
            <p:cNvSpPr txBox="1">
              <a:spLocks/>
            </p:cNvSpPr>
            <p:nvPr/>
          </p:nvSpPr>
          <p:spPr bwMode="auto">
            <a:xfrm>
              <a:off x="-10224" y="3165599"/>
              <a:ext cx="1720701"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المسيحية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6" name="Title 2">
              <a:extLst>
                <a:ext uri="{FF2B5EF4-FFF2-40B4-BE49-F238E27FC236}">
                  <a16:creationId xmlns:a16="http://schemas.microsoft.com/office/drawing/2014/main" id="{EADA91F3-C8BA-2523-71DE-FC101BA6846E}"/>
                </a:ext>
              </a:extLst>
            </p:cNvPr>
            <p:cNvSpPr txBox="1">
              <a:spLocks/>
            </p:cNvSpPr>
            <p:nvPr/>
          </p:nvSpPr>
          <p:spPr bwMode="auto">
            <a:xfrm>
              <a:off x="-10224" y="3573016"/>
              <a:ext cx="1720701"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الإلحاد</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7" name="Title 2">
              <a:extLst>
                <a:ext uri="{FF2B5EF4-FFF2-40B4-BE49-F238E27FC236}">
                  <a16:creationId xmlns:a16="http://schemas.microsoft.com/office/drawing/2014/main" id="{C406E8E2-EBBD-A0FB-C023-4F651AC4A5CC}"/>
                </a:ext>
              </a:extLst>
            </p:cNvPr>
            <p:cNvSpPr txBox="1">
              <a:spLocks/>
            </p:cNvSpPr>
            <p:nvPr/>
          </p:nvSpPr>
          <p:spPr bwMode="auto">
            <a:xfrm>
              <a:off x="-10224" y="2783536"/>
              <a:ext cx="1720701"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الكتاب المقدس</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بارنا، رؤى جديدة حول جيل التأثير المتزايد: جيل الألفية في أمريكا، 2021</a:t>
            </a:r>
          </a:p>
        </p:txBody>
      </p:sp>
      <p:sp>
        <p:nvSpPr>
          <p:cNvPr id="265219" name="Title 2"/>
          <p:cNvSpPr>
            <a:spLocks noGrp="1"/>
          </p:cNvSpPr>
          <p:nvPr>
            <p:ph type="title" idx="4294967295"/>
          </p:nvPr>
        </p:nvSpPr>
        <p:spPr>
          <a:xfrm>
            <a:off x="114237" y="452255"/>
            <a:ext cx="8889018" cy="781966"/>
          </a:xfrm>
          <a:solidFill>
            <a:schemeClr val="bg1"/>
          </a:solidFill>
          <a:ln>
            <a:noFill/>
          </a:ln>
        </p:spPr>
        <p:txBody>
          <a:bodyPr anchor="t"/>
          <a:lstStyle/>
          <a:p>
            <a:pPr marL="65088"/>
            <a:r>
              <a:rPr lang="ar-JO" sz="4000" dirty="0">
                <a:solidFill>
                  <a:schemeClr val="tx1"/>
                </a:solidFill>
                <a:latin typeface="Arial" panose="020B0604020202020204" pitchFamily="34" charset="0"/>
                <a:ea typeface="Osaka" charset="0"/>
                <a:cs typeface="Arial" panose="020B0604020202020204" pitchFamily="34" charset="0"/>
              </a:rPr>
              <a:t>عرض المفاهيم الدينية</a:t>
            </a:r>
            <a:endParaRPr lang="en-US" sz="4000" dirty="0">
              <a:solidFill>
                <a:schemeClr val="tx1"/>
              </a:solidFill>
              <a:latin typeface="Arial" panose="020B0604020202020204" pitchFamily="34" charset="0"/>
              <a:ea typeface="Osaka" charset="0"/>
              <a:cs typeface="Arial" panose="020B0604020202020204" pitchFamily="34" charset="0"/>
            </a:endParaRPr>
          </a:p>
        </p:txBody>
      </p:sp>
      <p:sp>
        <p:nvSpPr>
          <p:cNvPr id="4" name="Oval 3">
            <a:extLst>
              <a:ext uri="{FF2B5EF4-FFF2-40B4-BE49-F238E27FC236}">
                <a16:creationId xmlns:a16="http://schemas.microsoft.com/office/drawing/2014/main" id="{13B01D4F-43F0-EADC-0AFE-E49CB1262ED4}"/>
              </a:ext>
            </a:extLst>
          </p:cNvPr>
          <p:cNvSpPr/>
          <p:nvPr/>
        </p:nvSpPr>
        <p:spPr bwMode="auto">
          <a:xfrm>
            <a:off x="1835696" y="2355641"/>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2843808" y="2351488"/>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3873624" y="2351488"/>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08E87A70-A1A4-EB47-27C8-41CBC00DF9FC}"/>
              </a:ext>
            </a:extLst>
          </p:cNvPr>
          <p:cNvSpPr txBox="1">
            <a:spLocks/>
          </p:cNvSpPr>
          <p:nvPr/>
        </p:nvSpPr>
        <p:spPr bwMode="auto">
          <a:xfrm>
            <a:off x="4902845" y="2715886"/>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1" name="Title 2">
            <a:extLst>
              <a:ext uri="{FF2B5EF4-FFF2-40B4-BE49-F238E27FC236}">
                <a16:creationId xmlns:a16="http://schemas.microsoft.com/office/drawing/2014/main" id="{80CB6D2A-26AD-E9BF-B09A-510BCCDE00C1}"/>
              </a:ext>
            </a:extLst>
          </p:cNvPr>
          <p:cNvSpPr txBox="1">
            <a:spLocks/>
          </p:cNvSpPr>
          <p:nvPr/>
        </p:nvSpPr>
        <p:spPr bwMode="auto">
          <a:xfrm>
            <a:off x="4902845" y="2306864"/>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2" name="Title 2">
            <a:extLst>
              <a:ext uri="{FF2B5EF4-FFF2-40B4-BE49-F238E27FC236}">
                <a16:creationId xmlns:a16="http://schemas.microsoft.com/office/drawing/2014/main" id="{FCDD2E3B-B8C0-39DD-64D9-C08DF6AE4AFB}"/>
              </a:ext>
            </a:extLst>
          </p:cNvPr>
          <p:cNvSpPr txBox="1">
            <a:spLocks/>
          </p:cNvSpPr>
          <p:nvPr/>
        </p:nvSpPr>
        <p:spPr bwMode="auto">
          <a:xfrm>
            <a:off x="4902845" y="3124908"/>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 name="Title 2">
            <a:extLst>
              <a:ext uri="{FF2B5EF4-FFF2-40B4-BE49-F238E27FC236}">
                <a16:creationId xmlns:a16="http://schemas.microsoft.com/office/drawing/2014/main" id="{3DA7A559-85C1-631E-2AD7-382107A24A91}"/>
              </a:ext>
            </a:extLst>
          </p:cNvPr>
          <p:cNvSpPr txBox="1">
            <a:spLocks/>
          </p:cNvSpPr>
          <p:nvPr/>
        </p:nvSpPr>
        <p:spPr bwMode="auto">
          <a:xfrm>
            <a:off x="4902845" y="3533931"/>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=25%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5" name="Title 2">
            <a:extLst>
              <a:ext uri="{FF2B5EF4-FFF2-40B4-BE49-F238E27FC236}">
                <a16:creationId xmlns:a16="http://schemas.microsoft.com/office/drawing/2014/main" id="{12572176-8A6C-1B37-0EDD-E89879EA0D3A}"/>
              </a:ext>
            </a:extLst>
          </p:cNvPr>
          <p:cNvSpPr txBox="1">
            <a:spLocks/>
          </p:cNvSpPr>
          <p:nvPr/>
        </p:nvSpPr>
        <p:spPr bwMode="auto">
          <a:xfrm>
            <a:off x="4788024" y="4097732"/>
            <a:ext cx="1235482" cy="6650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مجموع الإيجابيات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245064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animBg="1"/>
      <p:bldP spid="10" grpId="0" animBg="1"/>
      <p:bldP spid="11" grpId="0" animBg="1"/>
      <p:bldP spid="12" grpId="0" animBg="1"/>
      <p:bldP spid="14" grpId="0" animBg="1"/>
      <p:bldP spid="1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3" name="Sun 2">
            <a:extLst>
              <a:ext uri="{FF2B5EF4-FFF2-40B4-BE49-F238E27FC236}">
                <a16:creationId xmlns:a16="http://schemas.microsoft.com/office/drawing/2014/main" id="{F0311CCE-969F-989C-4E75-0F5AE0D9A47A}"/>
              </a:ext>
            </a:extLst>
          </p:cNvPr>
          <p:cNvSpPr/>
          <p:nvPr/>
        </p:nvSpPr>
        <p:spPr bwMode="auto">
          <a:xfrm>
            <a:off x="3812319" y="674063"/>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57463"/>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شاركها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737308"/>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2-3</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يدعونا الله لكي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255508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animBg="1"/>
      <p:bldP spid="8" grpId="0"/>
      <p:bldP spid="11"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A5A14-162D-5C0A-7D29-AF3FF82FFA3C}"/>
              </a:ext>
            </a:extLst>
          </p:cNvPr>
          <p:cNvPicPr>
            <a:picLocks noChangeAspect="1"/>
          </p:cNvPicPr>
          <p:nvPr/>
        </p:nvPicPr>
        <p:blipFill>
          <a:blip r:embed="rId3"/>
          <a:stretch>
            <a:fillRect/>
          </a:stretch>
        </p:blipFill>
        <p:spPr>
          <a:xfrm>
            <a:off x="0" y="855869"/>
            <a:ext cx="9144000" cy="5146261"/>
          </a:xfrm>
          <a:prstGeom prst="rect">
            <a:avLst/>
          </a:prstGeom>
        </p:spPr>
      </p:pic>
      <p:sp>
        <p:nvSpPr>
          <p:cNvPr id="265219" name="Title 2"/>
          <p:cNvSpPr>
            <a:spLocks noGrp="1"/>
          </p:cNvSpPr>
          <p:nvPr>
            <p:ph type="title" idx="4294967295"/>
          </p:nvPr>
        </p:nvSpPr>
        <p:spPr>
          <a:xfrm>
            <a:off x="2663788" y="4797152"/>
            <a:ext cx="3816424" cy="720080"/>
          </a:xfrm>
          <a:solidFill>
            <a:schemeClr val="tx1"/>
          </a:solidFill>
        </p:spPr>
        <p:txBody>
          <a:bodyPr/>
          <a:lstStyle/>
          <a:p>
            <a:r>
              <a:rPr lang="ar-JO" sz="2800" dirty="0">
                <a:latin typeface="Arial" charset="0"/>
                <a:ea typeface="Osaka" charset="0"/>
                <a:cs typeface="Arial" charset="0"/>
              </a:rPr>
              <a:t>هنري بلاكابي</a:t>
            </a:r>
            <a:endParaRPr lang="en-US" sz="2800" dirty="0">
              <a:latin typeface="Arial" charset="0"/>
              <a:ea typeface="Osaka" charset="0"/>
              <a:cs typeface="Arial"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08645" y="2132856"/>
            <a:ext cx="8526711" cy="235708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Osaka" charset="0"/>
                <a:cs typeface="Arial" charset="0"/>
              </a:rPr>
              <a:t>نحن لا نختار ما سنفعله من أجل الله، إنه يدعونا للإنضمام إليه حيث يريد أن يشملنا.</a:t>
            </a:r>
            <a:endParaRPr kumimoji="0" lang="en-US" sz="36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7198350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3097600"/>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مُتوقِّعاً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173632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مقدمة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hantoms and Monsters - Real Eyewitness Cryptid Encounter Reports">
            <a:extLst>
              <a:ext uri="{FF2B5EF4-FFF2-40B4-BE49-F238E27FC236}">
                <a16:creationId xmlns:a16="http://schemas.microsoft.com/office/drawing/2014/main" id="{3517E2BD-AC26-FB72-C81A-841EFDFA24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377" y="23493"/>
            <a:ext cx="9164654" cy="5040560"/>
          </a:xfrm>
          <a:prstGeom prst="rect">
            <a:avLst/>
          </a:prstGeom>
        </p:spPr>
      </p:pic>
      <p:sp>
        <p:nvSpPr>
          <p:cNvPr id="2" name="Title 1"/>
          <p:cNvSpPr>
            <a:spLocks noGrp="1"/>
          </p:cNvSpPr>
          <p:nvPr>
            <p:ph type="title" idx="4294967295"/>
          </p:nvPr>
        </p:nvSpPr>
        <p:spPr>
          <a:xfrm>
            <a:off x="-33377" y="5074028"/>
            <a:ext cx="9177377" cy="1783971"/>
          </a:xfrm>
        </p:spPr>
        <p:txBody>
          <a:bodyPr/>
          <a:lstStyle/>
          <a:p>
            <a:r>
              <a:rPr lang="ar-JO" b="1" dirty="0"/>
              <a:t>بكرات مجد الله</a:t>
            </a:r>
            <a:br>
              <a:rPr lang="en-US" b="1" dirty="0"/>
            </a:br>
            <a:r>
              <a:rPr lang="en-US" b="1" dirty="0"/>
              <a:t>—</a:t>
            </a:r>
            <a:r>
              <a:rPr lang="ar-JO" b="1" dirty="0"/>
              <a:t> حزقيال 1 </a:t>
            </a:r>
            <a:r>
              <a:rPr lang="en-US" b="1" dirty="0"/>
              <a:t>—</a:t>
            </a:r>
          </a:p>
        </p:txBody>
      </p:sp>
      <p:sp>
        <p:nvSpPr>
          <p:cNvPr id="17" name="TextBox 16">
            <a:extLst>
              <a:ext uri="{FF2B5EF4-FFF2-40B4-BE49-F238E27FC236}">
                <a16:creationId xmlns:a16="http://schemas.microsoft.com/office/drawing/2014/main" id="{DF547DB4-0EB1-F82F-5D87-391987E69A52}"/>
              </a:ext>
            </a:extLst>
          </p:cNvPr>
          <p:cNvSpPr txBox="1"/>
          <p:nvPr/>
        </p:nvSpPr>
        <p:spPr>
          <a:xfrm>
            <a:off x="-33377" y="6858000"/>
            <a:ext cx="754146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3" tooltip="https://www.phantomsandmonsters.com/2015/02/1971-ufo-encounter-ezekiels-wheel.html"/>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0265915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Sun 3">
            <a:extLst>
              <a:ext uri="{FF2B5EF4-FFF2-40B4-BE49-F238E27FC236}">
                <a16:creationId xmlns:a16="http://schemas.microsoft.com/office/drawing/2014/main" id="{501AD164-989D-B3CB-27A7-32460D064260}"/>
              </a:ext>
            </a:extLst>
          </p:cNvPr>
          <p:cNvSpPr/>
          <p:nvPr/>
        </p:nvSpPr>
        <p:spPr bwMode="auto">
          <a:xfrm>
            <a:off x="3812319" y="620688"/>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شاركها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2-3</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 الله حزقيال لكي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06773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8" grpId="0"/>
      <p:bldP spid="11" grpId="0"/>
      <p:bldP spid="10"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يدعونا الله لكي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147662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95" y="768596"/>
            <a:ext cx="8914171" cy="60894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Osaka" charset="0"/>
                <a:cs typeface="Arial" charset="0"/>
              </a:rPr>
              <a:t>كيف حال كبدك؟</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9363350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7649B-4D41-87B0-FCEE-C36E05A7E2C6}"/>
              </a:ext>
            </a:extLst>
          </p:cNvPr>
          <p:cNvGrpSpPr/>
          <p:nvPr/>
        </p:nvGrpSpPr>
        <p:grpSpPr>
          <a:xfrm>
            <a:off x="0" y="645423"/>
            <a:ext cx="9144000" cy="6096000"/>
            <a:chOff x="0" y="645423"/>
            <a:chExt cx="9144000" cy="6096000"/>
          </a:xfrm>
        </p:grpSpPr>
        <p:pic>
          <p:nvPicPr>
            <p:cNvPr id="4100" name="Picture 4" descr="Study reveals links between fatty liver disease, liver cancer – Washington  University School of Medicine in St. Louis">
              <a:extLst>
                <a:ext uri="{FF2B5EF4-FFF2-40B4-BE49-F238E27FC236}">
                  <a16:creationId xmlns:a16="http://schemas.microsoft.com/office/drawing/2014/main" id="{BE5DFD79-7AA3-E256-E16C-694E7F41B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542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B93153-C22D-69E7-959C-D40C3CE7198F}"/>
                </a:ext>
              </a:extLst>
            </p:cNvPr>
            <p:cNvSpPr/>
            <p:nvPr/>
          </p:nvSpPr>
          <p:spPr bwMode="auto">
            <a:xfrm>
              <a:off x="467544" y="6093296"/>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45673419-AEBB-236C-99FB-7AD5F04C419E}"/>
                </a:ext>
              </a:extLst>
            </p:cNvPr>
            <p:cNvSpPr/>
            <p:nvPr/>
          </p:nvSpPr>
          <p:spPr bwMode="auto">
            <a:xfrm>
              <a:off x="2374929" y="5851369"/>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3C0CA46D-FF68-BC3C-E8FB-B9E1B8675CFC}"/>
                </a:ext>
              </a:extLst>
            </p:cNvPr>
            <p:cNvSpPr/>
            <p:nvPr/>
          </p:nvSpPr>
          <p:spPr bwMode="auto">
            <a:xfrm>
              <a:off x="3851920" y="5266595"/>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3" name="Rectangle 12">
              <a:extLst>
                <a:ext uri="{FF2B5EF4-FFF2-40B4-BE49-F238E27FC236}">
                  <a16:creationId xmlns:a16="http://schemas.microsoft.com/office/drawing/2014/main" id="{BAEFA1EF-BE37-A22E-9520-3D69932E1D2F}"/>
                </a:ext>
              </a:extLst>
            </p:cNvPr>
            <p:cNvSpPr/>
            <p:nvPr/>
          </p:nvSpPr>
          <p:spPr bwMode="auto">
            <a:xfrm>
              <a:off x="5391353" y="4884630"/>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4" name="Rectangle 13">
              <a:extLst>
                <a:ext uri="{FF2B5EF4-FFF2-40B4-BE49-F238E27FC236}">
                  <a16:creationId xmlns:a16="http://schemas.microsoft.com/office/drawing/2014/main" id="{E3C65D40-11AA-4709-85F5-3F2BA329D39C}"/>
                </a:ext>
              </a:extLst>
            </p:cNvPr>
            <p:cNvSpPr/>
            <p:nvPr/>
          </p:nvSpPr>
          <p:spPr bwMode="auto">
            <a:xfrm>
              <a:off x="7034958" y="4221088"/>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kern="0" dirty="0">
                <a:solidFill>
                  <a:srgbClr val="000000"/>
                </a:solidFill>
                <a:latin typeface="Arial" charset="0"/>
                <a:ea typeface="Osaka" charset="0"/>
                <a:cs typeface="Arial" charset="0"/>
              </a:rPr>
              <a:t>أ</a:t>
            </a:r>
            <a:r>
              <a:rPr kumimoji="0" lang="ar-JO" sz="4400" b="1" i="0" u="none" strike="noStrike" kern="0" cap="none" spc="0" normalizeH="0" baseline="0" noProof="0" dirty="0">
                <a:ln>
                  <a:noFill/>
                </a:ln>
                <a:solidFill>
                  <a:srgbClr val="000000"/>
                </a:solidFill>
                <a:effectLst/>
                <a:uLnTx/>
                <a:uFillTx/>
                <a:latin typeface="Arial" charset="0"/>
                <a:ea typeface="Osaka" charset="0"/>
                <a:cs typeface="Arial" charset="0"/>
              </a:rPr>
              <a:t>مراض الكبد</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7" name="Title 2">
            <a:extLst>
              <a:ext uri="{FF2B5EF4-FFF2-40B4-BE49-F238E27FC236}">
                <a16:creationId xmlns:a16="http://schemas.microsoft.com/office/drawing/2014/main" id="{9A33E28D-E0FF-456A-C6C7-890BEEB83438}"/>
              </a:ext>
            </a:extLst>
          </p:cNvPr>
          <p:cNvSpPr txBox="1">
            <a:spLocks/>
          </p:cNvSpPr>
          <p:nvPr/>
        </p:nvSpPr>
        <p:spPr bwMode="auto">
          <a:xfrm>
            <a:off x="0" y="5756994"/>
            <a:ext cx="1907704" cy="98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كبد      صحي</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8" name="Title 2">
            <a:extLst>
              <a:ext uri="{FF2B5EF4-FFF2-40B4-BE49-F238E27FC236}">
                <a16:creationId xmlns:a16="http://schemas.microsoft.com/office/drawing/2014/main" id="{99D1F789-207F-6FEB-EB76-C672EC8E9BFF}"/>
              </a:ext>
            </a:extLst>
          </p:cNvPr>
          <p:cNvSpPr txBox="1">
            <a:spLocks/>
          </p:cNvSpPr>
          <p:nvPr/>
        </p:nvSpPr>
        <p:spPr bwMode="auto">
          <a:xfrm>
            <a:off x="1799031" y="5738496"/>
            <a:ext cx="2034474"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دهني</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5" name="Title 2">
            <a:extLst>
              <a:ext uri="{FF2B5EF4-FFF2-40B4-BE49-F238E27FC236}">
                <a16:creationId xmlns:a16="http://schemas.microsoft.com/office/drawing/2014/main" id="{DD27D5EC-7C0E-C3F9-D53F-98175497F17B}"/>
              </a:ext>
            </a:extLst>
          </p:cNvPr>
          <p:cNvSpPr txBox="1">
            <a:spLocks/>
          </p:cNvSpPr>
          <p:nvPr/>
        </p:nvSpPr>
        <p:spPr bwMode="auto">
          <a:xfrm>
            <a:off x="3078866" y="5145744"/>
            <a:ext cx="2826562"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ورم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ليفي</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6" name="Title 2">
            <a:extLst>
              <a:ext uri="{FF2B5EF4-FFF2-40B4-BE49-F238E27FC236}">
                <a16:creationId xmlns:a16="http://schemas.microsoft.com/office/drawing/2014/main" id="{60965BA0-3813-120C-15E5-2216954B5BD4}"/>
              </a:ext>
            </a:extLst>
          </p:cNvPr>
          <p:cNvSpPr txBox="1">
            <a:spLocks/>
          </p:cNvSpPr>
          <p:nvPr/>
        </p:nvSpPr>
        <p:spPr bwMode="auto">
          <a:xfrm>
            <a:off x="4826588" y="4497617"/>
            <a:ext cx="2826562"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تليف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kern="0" dirty="0">
                <a:solidFill>
                  <a:srgbClr val="000000"/>
                </a:solidFill>
                <a:latin typeface="Arial" charset="0"/>
                <a:ea typeface="Osaka" charset="0"/>
                <a:cs typeface="Arial" charset="0"/>
              </a:rPr>
              <a:t>الكبد</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7" name="Title 2">
            <a:extLst>
              <a:ext uri="{FF2B5EF4-FFF2-40B4-BE49-F238E27FC236}">
                <a16:creationId xmlns:a16="http://schemas.microsoft.com/office/drawing/2014/main" id="{F3988EA5-0ECD-FCC4-13F0-CBC09BFB0599}"/>
              </a:ext>
            </a:extLst>
          </p:cNvPr>
          <p:cNvSpPr txBox="1">
            <a:spLocks/>
          </p:cNvSpPr>
          <p:nvPr/>
        </p:nvSpPr>
        <p:spPr bwMode="auto">
          <a:xfrm>
            <a:off x="6588224" y="3616755"/>
            <a:ext cx="2555776"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سرطان</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8" name="Title 2">
            <a:extLst>
              <a:ext uri="{FF2B5EF4-FFF2-40B4-BE49-F238E27FC236}">
                <a16:creationId xmlns:a16="http://schemas.microsoft.com/office/drawing/2014/main" id="{92C97B64-0ABC-D30E-B885-075674431284}"/>
              </a:ext>
            </a:extLst>
          </p:cNvPr>
          <p:cNvSpPr txBox="1">
            <a:spLocks/>
          </p:cNvSpPr>
          <p:nvPr/>
        </p:nvSpPr>
        <p:spPr bwMode="auto">
          <a:xfrm>
            <a:off x="5004047" y="5419628"/>
            <a:ext cx="4176465" cy="1438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charset="0"/>
                <a:ea typeface="Osaka" charset="0"/>
                <a:cs typeface="Arial" charset="0"/>
              </a:rPr>
              <a:t>تواجه الولايات المتحدة                 وباءً من أمراض الكبد             المرتبطة بالسمنة.</a:t>
            </a:r>
            <a:endParaRPr kumimoji="0" lang="en-US" sz="2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70482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92873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95" y="768596"/>
            <a:ext cx="8914171" cy="60894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Osaka" charset="0"/>
                <a:cs typeface="Arial" charset="0"/>
              </a:rPr>
              <a:t>كيف حال     عبادتك؟</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1919007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7649B-4D41-87B0-FCEE-C36E05A7E2C6}"/>
              </a:ext>
            </a:extLst>
          </p:cNvPr>
          <p:cNvGrpSpPr/>
          <p:nvPr/>
        </p:nvGrpSpPr>
        <p:grpSpPr>
          <a:xfrm>
            <a:off x="0" y="645423"/>
            <a:ext cx="9144000" cy="6096000"/>
            <a:chOff x="0" y="645423"/>
            <a:chExt cx="9144000" cy="6096000"/>
          </a:xfrm>
        </p:grpSpPr>
        <p:pic>
          <p:nvPicPr>
            <p:cNvPr id="4100" name="Picture 4" descr="Study reveals links between fatty liver disease, liver cancer – Washington  University School of Medicine in St. Louis">
              <a:extLst>
                <a:ext uri="{FF2B5EF4-FFF2-40B4-BE49-F238E27FC236}">
                  <a16:creationId xmlns:a16="http://schemas.microsoft.com/office/drawing/2014/main" id="{BE5DFD79-7AA3-E256-E16C-694E7F41B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542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B93153-C22D-69E7-959C-D40C3CE7198F}"/>
                </a:ext>
              </a:extLst>
            </p:cNvPr>
            <p:cNvSpPr/>
            <p:nvPr/>
          </p:nvSpPr>
          <p:spPr bwMode="auto">
            <a:xfrm>
              <a:off x="467544" y="6093296"/>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45673419-AEBB-236C-99FB-7AD5F04C419E}"/>
                </a:ext>
              </a:extLst>
            </p:cNvPr>
            <p:cNvSpPr/>
            <p:nvPr/>
          </p:nvSpPr>
          <p:spPr bwMode="auto">
            <a:xfrm>
              <a:off x="2374929" y="5851369"/>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3C0CA46D-FF68-BC3C-E8FB-B9E1B8675CFC}"/>
                </a:ext>
              </a:extLst>
            </p:cNvPr>
            <p:cNvSpPr/>
            <p:nvPr/>
          </p:nvSpPr>
          <p:spPr bwMode="auto">
            <a:xfrm>
              <a:off x="3851920" y="5266595"/>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3" name="Rectangle 12">
              <a:extLst>
                <a:ext uri="{FF2B5EF4-FFF2-40B4-BE49-F238E27FC236}">
                  <a16:creationId xmlns:a16="http://schemas.microsoft.com/office/drawing/2014/main" id="{BAEFA1EF-BE37-A22E-9520-3D69932E1D2F}"/>
                </a:ext>
              </a:extLst>
            </p:cNvPr>
            <p:cNvSpPr/>
            <p:nvPr/>
          </p:nvSpPr>
          <p:spPr bwMode="auto">
            <a:xfrm>
              <a:off x="5391353" y="4884630"/>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4" name="Rectangle 13">
              <a:extLst>
                <a:ext uri="{FF2B5EF4-FFF2-40B4-BE49-F238E27FC236}">
                  <a16:creationId xmlns:a16="http://schemas.microsoft.com/office/drawing/2014/main" id="{E3C65D40-11AA-4709-85F5-3F2BA329D39C}"/>
                </a:ext>
              </a:extLst>
            </p:cNvPr>
            <p:cNvSpPr/>
            <p:nvPr/>
          </p:nvSpPr>
          <p:spPr bwMode="auto">
            <a:xfrm>
              <a:off x="7034958" y="4221088"/>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kern="0" dirty="0">
                <a:solidFill>
                  <a:srgbClr val="000000"/>
                </a:solidFill>
                <a:latin typeface="Arial" charset="0"/>
                <a:ea typeface="Osaka" charset="0"/>
                <a:cs typeface="Arial" charset="0"/>
              </a:rPr>
              <a:t>أ</a:t>
            </a:r>
            <a:r>
              <a:rPr kumimoji="0" lang="ar-JO" sz="4400" b="1" i="0" u="none" strike="noStrike" kern="0" cap="none" spc="0" normalizeH="0" baseline="0" noProof="0" dirty="0">
                <a:ln>
                  <a:noFill/>
                </a:ln>
                <a:solidFill>
                  <a:srgbClr val="000000"/>
                </a:solidFill>
                <a:effectLst/>
                <a:uLnTx/>
                <a:uFillTx/>
                <a:latin typeface="Arial" charset="0"/>
                <a:ea typeface="Osaka" charset="0"/>
                <a:cs typeface="Arial" charset="0"/>
              </a:rPr>
              <a:t>مراض العبادة</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7" name="Title 2">
            <a:extLst>
              <a:ext uri="{FF2B5EF4-FFF2-40B4-BE49-F238E27FC236}">
                <a16:creationId xmlns:a16="http://schemas.microsoft.com/office/drawing/2014/main" id="{9A33E28D-E0FF-456A-C6C7-890BEEB83438}"/>
              </a:ext>
            </a:extLst>
          </p:cNvPr>
          <p:cNvSpPr txBox="1">
            <a:spLocks/>
          </p:cNvSpPr>
          <p:nvPr/>
        </p:nvSpPr>
        <p:spPr bwMode="auto">
          <a:xfrm>
            <a:off x="0" y="5756994"/>
            <a:ext cx="1907704" cy="98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مجد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kern="0" dirty="0">
                <a:solidFill>
                  <a:srgbClr val="000000"/>
                </a:solidFill>
                <a:latin typeface="Arial" charset="0"/>
                <a:ea typeface="Osaka" charset="0"/>
                <a:cs typeface="Arial" charset="0"/>
              </a:rPr>
              <a:t>الله</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8" name="Title 2">
            <a:extLst>
              <a:ext uri="{FF2B5EF4-FFF2-40B4-BE49-F238E27FC236}">
                <a16:creationId xmlns:a16="http://schemas.microsoft.com/office/drawing/2014/main" id="{99D1F789-207F-6FEB-EB76-C672EC8E9BFF}"/>
              </a:ext>
            </a:extLst>
          </p:cNvPr>
          <p:cNvSpPr txBox="1">
            <a:spLocks/>
          </p:cNvSpPr>
          <p:nvPr/>
        </p:nvSpPr>
        <p:spPr bwMode="auto">
          <a:xfrm>
            <a:off x="1691680" y="5517232"/>
            <a:ext cx="1925963" cy="111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بدائل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kern="0" dirty="0">
                <a:solidFill>
                  <a:srgbClr val="000000"/>
                </a:solidFill>
                <a:latin typeface="Arial" charset="0"/>
                <a:ea typeface="Osaka" charset="0"/>
                <a:cs typeface="Arial" charset="0"/>
              </a:rPr>
              <a:t>دهنية</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5" name="Title 2">
            <a:extLst>
              <a:ext uri="{FF2B5EF4-FFF2-40B4-BE49-F238E27FC236}">
                <a16:creationId xmlns:a16="http://schemas.microsoft.com/office/drawing/2014/main" id="{DD27D5EC-7C0E-C3F9-D53F-98175497F17B}"/>
              </a:ext>
            </a:extLst>
          </p:cNvPr>
          <p:cNvSpPr txBox="1">
            <a:spLocks/>
          </p:cNvSpPr>
          <p:nvPr/>
        </p:nvSpPr>
        <p:spPr bwMode="auto">
          <a:xfrm>
            <a:off x="3617645" y="5013176"/>
            <a:ext cx="5526353"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kern="0" dirty="0">
                <a:solidFill>
                  <a:srgbClr val="000000"/>
                </a:solidFill>
                <a:latin typeface="Arial" charset="0"/>
                <a:ea typeface="Osaka" charset="0"/>
                <a:cs typeface="Arial" charset="0"/>
              </a:rPr>
              <a:t>مشاعر</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بدون جوهر</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6" name="Title 2">
            <a:extLst>
              <a:ext uri="{FF2B5EF4-FFF2-40B4-BE49-F238E27FC236}">
                <a16:creationId xmlns:a16="http://schemas.microsoft.com/office/drawing/2014/main" id="{60965BA0-3813-120C-15E5-2216954B5BD4}"/>
              </a:ext>
            </a:extLst>
          </p:cNvPr>
          <p:cNvSpPr txBox="1">
            <a:spLocks/>
          </p:cNvSpPr>
          <p:nvPr/>
        </p:nvSpPr>
        <p:spPr bwMode="auto">
          <a:xfrm>
            <a:off x="5283848" y="4437112"/>
            <a:ext cx="3860150"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عبادة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كسولة</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
        <p:nvSpPr>
          <p:cNvPr id="17" name="Title 2">
            <a:extLst>
              <a:ext uri="{FF2B5EF4-FFF2-40B4-BE49-F238E27FC236}">
                <a16:creationId xmlns:a16="http://schemas.microsoft.com/office/drawing/2014/main" id="{F3988EA5-0ECD-FCC4-13F0-CBC09BFB0599}"/>
              </a:ext>
            </a:extLst>
          </p:cNvPr>
          <p:cNvSpPr txBox="1">
            <a:spLocks/>
          </p:cNvSpPr>
          <p:nvPr/>
        </p:nvSpPr>
        <p:spPr bwMode="auto">
          <a:xfrm>
            <a:off x="6831512" y="3616755"/>
            <a:ext cx="2312487" cy="115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charset="0"/>
                <a:ea typeface="Osaka" charset="0"/>
                <a:cs typeface="Arial" charset="0"/>
              </a:rPr>
              <a:t>عبادة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kern="0" dirty="0">
                <a:solidFill>
                  <a:srgbClr val="000000"/>
                </a:solidFill>
                <a:latin typeface="Arial" charset="0"/>
                <a:ea typeface="Osaka" charset="0"/>
                <a:cs typeface="Arial" charset="0"/>
              </a:rPr>
              <a:t>سرطانية</a:t>
            </a:r>
            <a:endPar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0590416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EBE9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63C58-C5CA-AE54-8C1F-C52D71B0BD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4293096"/>
          </a:xfrm>
          <a:prstGeom prst="rect">
            <a:avLst/>
          </a:prstGeom>
        </p:spPr>
      </p:pic>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a:ea typeface="Osaka"/>
              </a:rPr>
              <a:t>بارنا، رؤى جديدة حول جيل التأثير المتزايد: جيل الألفية في أمريكا، 2021</a:t>
            </a:r>
          </a:p>
        </p:txBody>
      </p:sp>
      <p:sp>
        <p:nvSpPr>
          <p:cNvPr id="265219" name="Title 2"/>
          <p:cNvSpPr>
            <a:spLocks noGrp="1"/>
          </p:cNvSpPr>
          <p:nvPr>
            <p:ph type="title" idx="4294967295"/>
          </p:nvPr>
        </p:nvSpPr>
        <p:spPr>
          <a:xfrm>
            <a:off x="-26506" y="1772816"/>
            <a:ext cx="9170506" cy="936104"/>
          </a:xfrm>
          <a:solidFill>
            <a:srgbClr val="EBE9EA"/>
          </a:solidFill>
          <a:ln>
            <a:noFill/>
          </a:ln>
        </p:spPr>
        <p:txBody>
          <a:bodyPr anchor="t"/>
          <a:lstStyle/>
          <a:p>
            <a:pPr marL="65088"/>
            <a:r>
              <a:rPr lang="ar-JO" sz="3600" u="sng" dirty="0">
                <a:solidFill>
                  <a:schemeClr val="tx1"/>
                </a:solidFill>
                <a:latin typeface="Times New Roman" panose="02020603050405020304" pitchFamily="18" charset="0"/>
                <a:ea typeface="Osaka" charset="0"/>
                <a:cs typeface="Times New Roman" panose="02020603050405020304" pitchFamily="18" charset="0"/>
              </a:rPr>
              <a:t>تقليل الإعتماد على الكتاب المقدس</a:t>
            </a:r>
            <a:endParaRPr lang="en-US" sz="3600" u="sng" dirty="0">
              <a:solidFill>
                <a:schemeClr val="tx1"/>
              </a:solidFill>
              <a:latin typeface="Times New Roman" panose="02020603050405020304" pitchFamily="18" charset="0"/>
              <a:ea typeface="Osaka" charset="0"/>
              <a:cs typeface="Times New Roman" panose="02020603050405020304" pitchFamily="18" charset="0"/>
            </a:endParaRPr>
          </a:p>
        </p:txBody>
      </p:sp>
      <p:sp>
        <p:nvSpPr>
          <p:cNvPr id="10" name="Title 2">
            <a:extLst>
              <a:ext uri="{FF2B5EF4-FFF2-40B4-BE49-F238E27FC236}">
                <a16:creationId xmlns:a16="http://schemas.microsoft.com/office/drawing/2014/main" id="{8DEAE727-B23F-D291-9740-C7BA61FEB703}"/>
              </a:ext>
            </a:extLst>
          </p:cNvPr>
          <p:cNvSpPr txBox="1">
            <a:spLocks/>
          </p:cNvSpPr>
          <p:nvPr/>
        </p:nvSpPr>
        <p:spPr bwMode="auto">
          <a:xfrm>
            <a:off x="611560" y="4293096"/>
            <a:ext cx="2048478" cy="109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انتقل في المقام الأول إلى الكتاب المقدس للحصول على التوجيه الأخلاقي</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11" name="Title 2">
            <a:extLst>
              <a:ext uri="{FF2B5EF4-FFF2-40B4-BE49-F238E27FC236}">
                <a16:creationId xmlns:a16="http://schemas.microsoft.com/office/drawing/2014/main" id="{7E6FC78B-C057-9B48-DFBC-3D891CDA9CB6}"/>
              </a:ext>
            </a:extLst>
          </p:cNvPr>
          <p:cNvSpPr txBox="1">
            <a:spLocks/>
          </p:cNvSpPr>
          <p:nvPr/>
        </p:nvSpPr>
        <p:spPr bwMode="auto">
          <a:xfrm>
            <a:off x="6421570" y="4293096"/>
            <a:ext cx="2182878" cy="1640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تؤمن فقط بزواج رجل واحد من امرأة واحدة</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12" name="Title 2">
            <a:extLst>
              <a:ext uri="{FF2B5EF4-FFF2-40B4-BE49-F238E27FC236}">
                <a16:creationId xmlns:a16="http://schemas.microsoft.com/office/drawing/2014/main" id="{DD83B45D-47AF-81F8-53FD-5B1AAB1A8604}"/>
              </a:ext>
            </a:extLst>
          </p:cNvPr>
          <p:cNvSpPr txBox="1">
            <a:spLocks/>
          </p:cNvSpPr>
          <p:nvPr/>
        </p:nvSpPr>
        <p:spPr bwMode="auto">
          <a:xfrm>
            <a:off x="2660038" y="4293096"/>
            <a:ext cx="3761532" cy="2039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يعتمدون في الغالب على المشاعر الشخصية والتجارب السابقة ونصائح الآخرين عند اتخاذ الخيارات الأخلاقية</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Tree>
    <p:extLst>
      <p:ext uri="{BB962C8B-B14F-4D97-AF65-F5344CB8AC3E}">
        <p14:creationId xmlns:p14="http://schemas.microsoft.com/office/powerpoint/2010/main" val="4174946158"/>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EE192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889D29-BE90-C3D9-4AD6-789348CE8A0A}"/>
              </a:ext>
            </a:extLst>
          </p:cNvPr>
          <p:cNvGrpSpPr/>
          <p:nvPr/>
        </p:nvGrpSpPr>
        <p:grpSpPr>
          <a:xfrm>
            <a:off x="10007" y="332656"/>
            <a:ext cx="9170505" cy="5993174"/>
            <a:chOff x="-25741" y="332656"/>
            <a:chExt cx="9170505" cy="5993174"/>
          </a:xfrm>
        </p:grpSpPr>
        <p:pic>
          <p:nvPicPr>
            <p:cNvPr id="4" name="Picture 3">
              <a:extLst>
                <a:ext uri="{FF2B5EF4-FFF2-40B4-BE49-F238E27FC236}">
                  <a16:creationId xmlns:a16="http://schemas.microsoft.com/office/drawing/2014/main" id="{69503B8D-86D3-5565-A296-E84EF782B5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41" y="332656"/>
              <a:ext cx="9170505" cy="5805264"/>
            </a:xfrm>
            <a:prstGeom prst="rect">
              <a:avLst/>
            </a:prstGeom>
          </p:spPr>
        </p:pic>
        <p:sp>
          <p:nvSpPr>
            <p:cNvPr id="21" name="Rectangle 20">
              <a:extLst>
                <a:ext uri="{FF2B5EF4-FFF2-40B4-BE49-F238E27FC236}">
                  <a16:creationId xmlns:a16="http://schemas.microsoft.com/office/drawing/2014/main" id="{FA54D8B3-DA21-464F-8445-EC12A860D2B1}"/>
                </a:ext>
              </a:extLst>
            </p:cNvPr>
            <p:cNvSpPr/>
            <p:nvPr/>
          </p:nvSpPr>
          <p:spPr bwMode="auto">
            <a:xfrm>
              <a:off x="161409" y="3387766"/>
              <a:ext cx="3851920" cy="2797388"/>
            </a:xfrm>
            <a:prstGeom prst="rect">
              <a:avLst/>
            </a:prstGeom>
            <a:solidFill>
              <a:srgbClr val="EE1A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Arial" pitchFamily="-111" charset="0"/>
                <a:ea typeface="ＭＳ Ｐゴシック" charset="0"/>
              </a:endParaRPr>
            </a:p>
          </p:txBody>
        </p:sp>
        <p:sp>
          <p:nvSpPr>
            <p:cNvPr id="22" name="Rectangle 21">
              <a:extLst>
                <a:ext uri="{FF2B5EF4-FFF2-40B4-BE49-F238E27FC236}">
                  <a16:creationId xmlns:a16="http://schemas.microsoft.com/office/drawing/2014/main" id="{B53706F0-CC30-8D2C-6D6B-EA2923D81109}"/>
                </a:ext>
              </a:extLst>
            </p:cNvPr>
            <p:cNvSpPr/>
            <p:nvPr/>
          </p:nvSpPr>
          <p:spPr bwMode="auto">
            <a:xfrm>
              <a:off x="4334823" y="5236449"/>
              <a:ext cx="4809175" cy="1089381"/>
            </a:xfrm>
            <a:prstGeom prst="rect">
              <a:avLst/>
            </a:prstGeom>
            <a:solidFill>
              <a:srgbClr val="EE1A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Arial" pitchFamily="-111" charset="0"/>
                <a:ea typeface="ＭＳ Ｐゴシック"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effectLst/>
                <a:uLnTx/>
                <a:uFillTx/>
                <a:latin typeface="Arial"/>
                <a:ea typeface="Osaka"/>
              </a:rPr>
              <a:t>بارنا، رؤى جديدة حول جيل التأثير المتزايد: جيل الألفية في أمريكا، 2021</a:t>
            </a:r>
          </a:p>
        </p:txBody>
      </p:sp>
      <p:sp>
        <p:nvSpPr>
          <p:cNvPr id="265219" name="Title 2"/>
          <p:cNvSpPr>
            <a:spLocks noGrp="1"/>
          </p:cNvSpPr>
          <p:nvPr>
            <p:ph type="title" idx="4294967295"/>
          </p:nvPr>
        </p:nvSpPr>
        <p:spPr>
          <a:xfrm>
            <a:off x="-26505" y="-36646"/>
            <a:ext cx="9198092" cy="1089381"/>
          </a:xfrm>
          <a:solidFill>
            <a:schemeClr val="tx1"/>
          </a:solidFill>
          <a:ln>
            <a:noFill/>
          </a:ln>
        </p:spPr>
        <p:txBody>
          <a:bodyPr anchor="ctr"/>
          <a:lstStyle/>
          <a:p>
            <a:pPr marL="65088"/>
            <a:r>
              <a:rPr lang="ar-JO" sz="3600" u="sng" dirty="0">
                <a:latin typeface="Times New Roman" panose="02020603050405020304" pitchFamily="18" charset="0"/>
                <a:ea typeface="Osaka" charset="0"/>
                <a:cs typeface="Times New Roman" panose="02020603050405020304" pitchFamily="18" charset="0"/>
              </a:rPr>
              <a:t>التوفيق بين المعتقدات وانعدام الهدف</a:t>
            </a:r>
            <a:endParaRPr lang="en-US" sz="3600" u="sng" dirty="0">
              <a:latin typeface="Times New Roman" panose="02020603050405020304" pitchFamily="18" charset="0"/>
              <a:ea typeface="Osaka" charset="0"/>
              <a:cs typeface="Times New Roman" panose="02020603050405020304" pitchFamily="18" charset="0"/>
            </a:endParaRPr>
          </a:p>
        </p:txBody>
      </p:sp>
      <p:sp>
        <p:nvSpPr>
          <p:cNvPr id="13" name="Title 2">
            <a:extLst>
              <a:ext uri="{FF2B5EF4-FFF2-40B4-BE49-F238E27FC236}">
                <a16:creationId xmlns:a16="http://schemas.microsoft.com/office/drawing/2014/main" id="{62EAFCE3-487F-B755-E746-6E24FB078C15}"/>
              </a:ext>
            </a:extLst>
          </p:cNvPr>
          <p:cNvSpPr txBox="1">
            <a:spLocks/>
          </p:cNvSpPr>
          <p:nvPr/>
        </p:nvSpPr>
        <p:spPr bwMode="auto">
          <a:xfrm>
            <a:off x="1084" y="1259499"/>
            <a:ext cx="9142916" cy="1089381"/>
          </a:xfrm>
          <a:prstGeom prst="rect">
            <a:avLst/>
          </a:prstGeom>
          <a:solidFill>
            <a:srgbClr val="EE1A2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rPr>
              <a:t>يعتقد ثلاثة من كل أربعة من جيل الألفية أن جميع الأديان الدينية لها قيمة متساوية</a:t>
            </a:r>
            <a:endParaRPr kumimoji="0" lang="en-US" sz="36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endParaRPr>
          </a:p>
        </p:txBody>
      </p:sp>
      <p:sp>
        <p:nvSpPr>
          <p:cNvPr id="14" name="Title 2">
            <a:extLst>
              <a:ext uri="{FF2B5EF4-FFF2-40B4-BE49-F238E27FC236}">
                <a16:creationId xmlns:a16="http://schemas.microsoft.com/office/drawing/2014/main" id="{CBA6E016-A0E7-D991-240F-F06B0AAFDFBF}"/>
              </a:ext>
            </a:extLst>
          </p:cNvPr>
          <p:cNvSpPr txBox="1">
            <a:spLocks/>
          </p:cNvSpPr>
          <p:nvPr/>
        </p:nvSpPr>
        <p:spPr bwMode="auto">
          <a:xfrm>
            <a:off x="1" y="2740246"/>
            <a:ext cx="3995935" cy="904778"/>
          </a:xfrm>
          <a:prstGeom prst="rect">
            <a:avLst/>
          </a:prstGeom>
          <a:solidFill>
            <a:srgbClr val="EE1A2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lvl="0" algn="r">
              <a:defRPr/>
            </a:pPr>
            <a:r>
              <a:rPr lang="ar-JO" sz="2800" kern="0" dirty="0">
                <a:latin typeface="Times New Roman" panose="02020603050405020304" pitchFamily="18" charset="0"/>
                <a:ea typeface="Osaka" charset="0"/>
                <a:cs typeface="Times New Roman" panose="02020603050405020304" pitchFamily="18" charset="0"/>
              </a:rPr>
              <a:t>تعترف الأغلبية بأنها تشعر في كثير من الأحيان</a:t>
            </a:r>
            <a:endParaRPr kumimoji="0" lang="en-US" sz="28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endParaRPr>
          </a:p>
        </p:txBody>
      </p:sp>
      <p:sp>
        <p:nvSpPr>
          <p:cNvPr id="15" name="Title 2">
            <a:extLst>
              <a:ext uri="{FF2B5EF4-FFF2-40B4-BE49-F238E27FC236}">
                <a16:creationId xmlns:a16="http://schemas.microsoft.com/office/drawing/2014/main" id="{103954EF-62B4-B0B2-B8D2-E2F8FBA78BA9}"/>
              </a:ext>
            </a:extLst>
          </p:cNvPr>
          <p:cNvSpPr txBox="1">
            <a:spLocks/>
          </p:cNvSpPr>
          <p:nvPr/>
        </p:nvSpPr>
        <p:spPr bwMode="auto">
          <a:xfrm>
            <a:off x="3970194" y="5005110"/>
            <a:ext cx="4930958" cy="462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rPr>
              <a:t>3 من كل 4 من جيل الألفية</a:t>
            </a:r>
            <a:endParaRPr kumimoji="0" lang="en-US" sz="28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endParaRPr>
          </a:p>
        </p:txBody>
      </p:sp>
      <p:sp>
        <p:nvSpPr>
          <p:cNvPr id="16" name="Title 2">
            <a:extLst>
              <a:ext uri="{FF2B5EF4-FFF2-40B4-BE49-F238E27FC236}">
                <a16:creationId xmlns:a16="http://schemas.microsoft.com/office/drawing/2014/main" id="{28378CED-8E86-6AF2-9573-6FA62BDE9498}"/>
              </a:ext>
            </a:extLst>
          </p:cNvPr>
          <p:cNvSpPr txBox="1">
            <a:spLocks/>
          </p:cNvSpPr>
          <p:nvPr/>
        </p:nvSpPr>
        <p:spPr bwMode="auto">
          <a:xfrm>
            <a:off x="3956729" y="5407361"/>
            <a:ext cx="5123536"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lvl="0" algn="r">
              <a:defRPr/>
            </a:pPr>
            <a:r>
              <a:rPr lang="ar-JO" sz="2800" kern="0" dirty="0">
                <a:latin typeface="Times New Roman" panose="02020603050405020304" pitchFamily="18" charset="0"/>
                <a:ea typeface="Osaka" charset="0"/>
                <a:cs typeface="Times New Roman" panose="02020603050405020304" pitchFamily="18" charset="0"/>
              </a:rPr>
              <a:t>قالوا إنهم ما زالوا يبحثون عن هدفهم في الحياة</a:t>
            </a:r>
            <a:endParaRPr kumimoji="0" lang="en-US" sz="2800" b="1" u="none" strike="noStrike" kern="0" cap="none" spc="0" normalizeH="0" baseline="0" noProof="0" dirty="0">
              <a:ln>
                <a:noFill/>
              </a:ln>
              <a:effectLst/>
              <a:uLnTx/>
              <a:uFillTx/>
              <a:latin typeface="Times New Roman" panose="02020603050405020304" pitchFamily="18" charset="0"/>
              <a:ea typeface="Osaka" charset="0"/>
              <a:cs typeface="Times New Roman" panose="02020603050405020304" pitchFamily="18" charset="0"/>
            </a:endParaRPr>
          </a:p>
        </p:txBody>
      </p:sp>
      <p:sp>
        <p:nvSpPr>
          <p:cNvPr id="17" name="Title 2">
            <a:extLst>
              <a:ext uri="{FF2B5EF4-FFF2-40B4-BE49-F238E27FC236}">
                <a16:creationId xmlns:a16="http://schemas.microsoft.com/office/drawing/2014/main" id="{E350E420-D03B-F3B9-E7C3-D61BF0E6FA6C}"/>
              </a:ext>
            </a:extLst>
          </p:cNvPr>
          <p:cNvSpPr txBox="1">
            <a:spLocks/>
          </p:cNvSpPr>
          <p:nvPr/>
        </p:nvSpPr>
        <p:spPr bwMode="auto">
          <a:xfrm rot="308604">
            <a:off x="338111" y="3645024"/>
            <a:ext cx="2894111"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rPr>
              <a:t>القلق</a:t>
            </a:r>
            <a:endParaRPr kumimoji="0" lang="en-US"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endParaRPr>
          </a:p>
        </p:txBody>
      </p:sp>
      <p:sp>
        <p:nvSpPr>
          <p:cNvPr id="18" name="Title 2">
            <a:extLst>
              <a:ext uri="{FF2B5EF4-FFF2-40B4-BE49-F238E27FC236}">
                <a16:creationId xmlns:a16="http://schemas.microsoft.com/office/drawing/2014/main" id="{2EFCF891-A5AB-1B1F-3CF0-6B7D454A5898}"/>
              </a:ext>
            </a:extLst>
          </p:cNvPr>
          <p:cNvSpPr txBox="1">
            <a:spLocks/>
          </p:cNvSpPr>
          <p:nvPr/>
        </p:nvSpPr>
        <p:spPr bwMode="auto">
          <a:xfrm rot="21340579">
            <a:off x="-80100" y="4298422"/>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rPr>
              <a:t>الإحباط</a:t>
            </a:r>
            <a:endParaRPr kumimoji="0" lang="en-US"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endParaRPr>
          </a:p>
        </p:txBody>
      </p:sp>
      <p:sp>
        <p:nvSpPr>
          <p:cNvPr id="19" name="Title 2">
            <a:extLst>
              <a:ext uri="{FF2B5EF4-FFF2-40B4-BE49-F238E27FC236}">
                <a16:creationId xmlns:a16="http://schemas.microsoft.com/office/drawing/2014/main" id="{3C2F5E37-7BC2-A7CE-5580-2207FECB93BE}"/>
              </a:ext>
            </a:extLst>
          </p:cNvPr>
          <p:cNvSpPr txBox="1">
            <a:spLocks/>
          </p:cNvSpPr>
          <p:nvPr/>
        </p:nvSpPr>
        <p:spPr bwMode="auto">
          <a:xfrm>
            <a:off x="-212802" y="4918541"/>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rPr>
              <a:t>أو</a:t>
            </a:r>
            <a:endParaRPr kumimoji="0" lang="en-US"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endParaRPr>
          </a:p>
        </p:txBody>
      </p:sp>
      <p:sp>
        <p:nvSpPr>
          <p:cNvPr id="20" name="Title 2">
            <a:extLst>
              <a:ext uri="{FF2B5EF4-FFF2-40B4-BE49-F238E27FC236}">
                <a16:creationId xmlns:a16="http://schemas.microsoft.com/office/drawing/2014/main" id="{1395DEB2-018B-57A7-84E4-E42B7B46BD9C}"/>
              </a:ext>
            </a:extLst>
          </p:cNvPr>
          <p:cNvSpPr txBox="1">
            <a:spLocks/>
          </p:cNvSpPr>
          <p:nvPr/>
        </p:nvSpPr>
        <p:spPr bwMode="auto">
          <a:xfrm rot="381207">
            <a:off x="-199391" y="5402246"/>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rPr>
              <a:t>الخوف</a:t>
            </a:r>
            <a:endParaRPr kumimoji="0" lang="en-US" sz="4000" b="1" u="none" strike="noStrike" kern="0" cap="none" spc="0" normalizeH="0" baseline="0" noProof="0" dirty="0">
              <a:ln>
                <a:noFill/>
              </a:ln>
              <a:effectLst/>
              <a:uLnTx/>
              <a:uFillTx/>
              <a:latin typeface="Arial Black" panose="020B0604020202020204" pitchFamily="34" charset="0"/>
              <a:ea typeface="Osaka" charset="0"/>
              <a:cs typeface="Arial Black" panose="020B0604020202020204" pitchFamily="34" charset="0"/>
            </a:endParaRPr>
          </a:p>
        </p:txBody>
      </p:sp>
    </p:spTree>
    <p:extLst>
      <p:ext uri="{BB962C8B-B14F-4D97-AF65-F5344CB8AC3E}">
        <p14:creationId xmlns:p14="http://schemas.microsoft.com/office/powerpoint/2010/main" val="3258388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19" grpId="0"/>
      <p:bldP spid="20"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نرى</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3" name="Sun 2">
            <a:extLst>
              <a:ext uri="{FF2B5EF4-FFF2-40B4-BE49-F238E27FC236}">
                <a16:creationId xmlns:a16="http://schemas.microsoft.com/office/drawing/2014/main" id="{F0311CCE-969F-989C-4E75-0F5AE0D9A47A}"/>
              </a:ext>
            </a:extLst>
          </p:cNvPr>
          <p:cNvSpPr/>
          <p:nvPr/>
        </p:nvSpPr>
        <p:spPr bwMode="auto">
          <a:xfrm>
            <a:off x="3812319" y="674063"/>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1</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57463"/>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شاركها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737308"/>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2-3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يدعونا الله لكي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00582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animBg="1"/>
      <p:bldP spid="8" grpId="0"/>
      <p:bldP spid="11"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170004" y="-27383"/>
            <a:ext cx="942252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algn="ctr" defTabSz="914400" latinLnBrk="0">
              <a:lnSpc>
                <a:spcPct val="100000"/>
              </a:lnSpc>
              <a:buClrTx/>
              <a:buSzTx/>
              <a:buFontTx/>
              <a:buNone/>
              <a:tabLst/>
              <a:defRPr kumimoji="0" sz="24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latin typeface="Arial" panose="020B0604020202020204" pitchFamily="34" charset="0"/>
                <a:cs typeface="Arial" panose="020B0604020202020204" pitchFamily="34" charset="0"/>
              </a:rPr>
              <a:t>كيف تستطيع أن ترى وتشارك مجده؟</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pic>
        <p:nvPicPr>
          <p:cNvPr id="22532" name="Picture 4" descr="The Watchman on the Wall - 7/29/18 PM - Calvary Baptist Church">
            <a:extLst>
              <a:ext uri="{FF2B5EF4-FFF2-40B4-BE49-F238E27FC236}">
                <a16:creationId xmlns:a16="http://schemas.microsoft.com/office/drawing/2014/main" id="{4231075E-F669-65AA-BE61-07F6FF4CC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 y="764704"/>
            <a:ext cx="9139944"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30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371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4-24</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اعترف أن</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latin typeface="Arial" panose="020B0604020202020204" pitchFamily="34" charset="0"/>
                <a:ea typeface="ＭＳ Ｐゴシック" charset="0"/>
                <a:cs typeface="Arial" panose="020B0604020202020204" pitchFamily="34" charset="0"/>
              </a:rPr>
              <a:t>مجده</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قد غادر</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AmmanChurch.org • BibleStudyDownloads.org</a:t>
            </a:r>
          </a:p>
        </p:txBody>
      </p:sp>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20041"/>
            <a:ext cx="5281574"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3035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92896"/>
            <a:ext cx="9144000" cy="12431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صديقي يوحنا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23797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4" name="AutoShape 1066"/>
          <p:cNvSpPr>
            <a:spLocks noChangeArrowheads="1"/>
          </p:cNvSpPr>
          <p:nvPr/>
        </p:nvSpPr>
        <p:spPr bwMode="auto">
          <a:xfrm>
            <a:off x="0" y="838200"/>
            <a:ext cx="8915400" cy="586105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1068071" name="Rectangle 1063"/>
          <p:cNvSpPr>
            <a:spLocks noChangeArrowheads="1"/>
          </p:cNvSpPr>
          <p:nvPr/>
        </p:nvSpPr>
        <p:spPr bwMode="auto">
          <a:xfrm>
            <a:off x="34926" y="838200"/>
            <a:ext cx="5849390"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وإن أخطأ إليك أخوك فاذهب وعاتبه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بينك وبينه وحدكما</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سمع منك فقد ربحت أخاك وإن لم يسمع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فخذ معك أيضا واحدا أو اثنين</a:t>
            </a:r>
            <a:r>
              <a:rPr kumimoji="1" lang="ar-JO" sz="2600" b="1" dirty="0">
                <a:solidFill>
                  <a:srgbClr val="FFFFFF"/>
                </a:solidFill>
                <a:latin typeface="Arial" panose="020B0604020202020204" pitchFamily="34" charset="0"/>
                <a:cs typeface="Arial" panose="020B0604020202020204" pitchFamily="34" charset="0"/>
              </a:rPr>
              <a:t> </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لكي تقوم كل كلمة على فم شاهدين أو ثلاثة. وإن لم يسمع منهم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فقل للكنيسة</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وإن لم يسمع من الكنيسة فليكن عندك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كالوثني والعشار</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1" lang="en-US"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1" lang="en-US"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متى 18: 15-17</a:t>
            </a:r>
            <a:endParaRPr kumimoji="0" lang="en-US" dirty="0">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5826125" y="2247788"/>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1068072" name="Rectangle 1064"/>
          <p:cNvSpPr>
            <a:spLocks noChangeArrowheads="1"/>
          </p:cNvSpPr>
          <p:nvPr/>
        </p:nvSpPr>
        <p:spPr bwMode="auto">
          <a:xfrm>
            <a:off x="6160020" y="2549525"/>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rPr>
              <a:t>كيفية</a:t>
            </a:r>
            <a:r>
              <a:rPr lang="ar-JO"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rPr>
              <a:t>     الإسترداد      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36873415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4" grpId="0" animBg="1"/>
      <p:bldP spid="1068075" grpId="0" animBg="1"/>
      <p:bldP spid="106807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23232C"/>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B244C2-5912-AEC8-8EBA-4EEF26BF3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 y="0"/>
            <a:ext cx="9138592" cy="4569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08" y="4293096"/>
            <a:ext cx="9144000" cy="256490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رأيت الله يؤدب مؤمناً ضالاً؟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15267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مع الله                عندما يؤدب شعبه؟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96970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مقدمة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64660BE-4687-9E55-1CF7-E36618F9CDAE}"/>
              </a:ext>
            </a:extLst>
          </p:cNvPr>
          <p:cNvSpPr txBox="1">
            <a:spLocks noChangeArrowheads="1"/>
          </p:cNvSpPr>
          <p:nvPr/>
        </p:nvSpPr>
        <p:spPr bwMode="auto">
          <a:xfrm>
            <a:off x="33866" y="5441244"/>
            <a:ext cx="9144000" cy="1243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حزقيال </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المغترب غير الطوعي</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9488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hantoms and Monsters - Real Eyewitness Cryptid Encounter Reports">
            <a:extLst>
              <a:ext uri="{FF2B5EF4-FFF2-40B4-BE49-F238E27FC236}">
                <a16:creationId xmlns:a16="http://schemas.microsoft.com/office/drawing/2014/main" id="{3517E2BD-AC26-FB72-C81A-841EFDFA2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77" y="23493"/>
            <a:ext cx="9164654" cy="5040560"/>
          </a:xfrm>
          <a:prstGeom prst="rect">
            <a:avLst/>
          </a:prstGeom>
        </p:spPr>
      </p:pic>
      <p:sp>
        <p:nvSpPr>
          <p:cNvPr id="2" name="Title 1"/>
          <p:cNvSpPr>
            <a:spLocks noGrp="1"/>
          </p:cNvSpPr>
          <p:nvPr>
            <p:ph type="title" idx="4294967295"/>
          </p:nvPr>
        </p:nvSpPr>
        <p:spPr>
          <a:xfrm>
            <a:off x="-33377" y="5074028"/>
            <a:ext cx="9177377" cy="1783971"/>
          </a:xfrm>
        </p:spPr>
        <p:txBody>
          <a:bodyPr/>
          <a:lstStyle/>
          <a:p>
            <a:r>
              <a:rPr lang="ar-JO" b="1" dirty="0"/>
              <a:t>بكرات مجد الله</a:t>
            </a:r>
            <a:br>
              <a:rPr lang="en-US" b="1" dirty="0"/>
            </a:br>
            <a:r>
              <a:rPr lang="en-US" b="1" dirty="0"/>
              <a:t>—</a:t>
            </a:r>
            <a:r>
              <a:rPr lang="ar-JO" b="1" dirty="0"/>
              <a:t> حزقيال 1 </a:t>
            </a:r>
            <a:r>
              <a:rPr lang="en-US" b="1" dirty="0"/>
              <a:t>—</a:t>
            </a:r>
          </a:p>
        </p:txBody>
      </p:sp>
      <p:sp>
        <p:nvSpPr>
          <p:cNvPr id="17" name="TextBox 16">
            <a:extLst>
              <a:ext uri="{FF2B5EF4-FFF2-40B4-BE49-F238E27FC236}">
                <a16:creationId xmlns:a16="http://schemas.microsoft.com/office/drawing/2014/main" id="{DF547DB4-0EB1-F82F-5D87-391987E69A52}"/>
              </a:ext>
            </a:extLst>
          </p:cNvPr>
          <p:cNvSpPr txBox="1"/>
          <p:nvPr/>
        </p:nvSpPr>
        <p:spPr>
          <a:xfrm>
            <a:off x="-33377" y="6858000"/>
            <a:ext cx="754146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www.phantomsandmonsters.com/2015/02/1971-ufo-encounter-ezekiels-wheel.html"/>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814750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zekiel's vision • Treading Water Til Jesus Comes">
            <a:extLst>
              <a:ext uri="{FF2B5EF4-FFF2-40B4-BE49-F238E27FC236}">
                <a16:creationId xmlns:a16="http://schemas.microsoft.com/office/drawing/2014/main" id="{23849ABA-FB7F-9788-EA30-B62C88485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3" r="11413" b="-68"/>
          <a:stretch/>
        </p:blipFill>
        <p:spPr bwMode="auto">
          <a:xfrm>
            <a:off x="-150114" y="0"/>
            <a:ext cx="9402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170004" y="-27383"/>
            <a:ext cx="942252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algn="ctr" defTabSz="914400" latinLnBrk="0">
              <a:lnSpc>
                <a:spcPct val="100000"/>
              </a:lnSpc>
              <a:buClrTx/>
              <a:buSzTx/>
              <a:buFontTx/>
              <a:buNone/>
              <a:tabLst/>
              <a:defRPr kumimoji="0" sz="24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كيف تستطيع أن تشارك مجده؟</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8858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7" name="Picture 1" descr="tax-question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4083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5" name="Rectangle 1026"/>
          <p:cNvSpPr>
            <a:spLocks noGrp="1" noChangeArrowheads="1"/>
          </p:cNvSpPr>
          <p:nvPr>
            <p:ph type="title"/>
          </p:nvPr>
        </p:nvSpPr>
        <p:spPr>
          <a:xfrm>
            <a:off x="486508" y="260648"/>
            <a:ext cx="7397860" cy="887760"/>
          </a:xfrm>
        </p:spPr>
        <p:txBody>
          <a:bodyPr/>
          <a:lstStyle/>
          <a:p>
            <a:pPr eaLnBrk="1" hangingPunct="1">
              <a:defRPr/>
            </a:pPr>
            <a:r>
              <a:rPr lang="ar-JO" altLang="zh-TW" sz="4400" b="1" dirty="0">
                <a:solidFill>
                  <a:srgbClr val="000000"/>
                </a:solidFill>
                <a:effectLst>
                  <a:glow rad="101600">
                    <a:srgbClr val="FFFFFF">
                      <a:alpha val="75000"/>
                    </a:srgbClr>
                  </a:glow>
                </a:effectLst>
                <a:latin typeface="Arial" charset="0"/>
                <a:ea typeface="新細明體" charset="0"/>
              </a:rPr>
              <a:t>أسئلة</a:t>
            </a:r>
            <a:endParaRPr lang="en-US" altLang="zh-TW" sz="4400" b="1" dirty="0">
              <a:solidFill>
                <a:srgbClr val="000000"/>
              </a:solidFill>
              <a:effectLst>
                <a:glow rad="101600">
                  <a:srgbClr val="FFFFFF">
                    <a:alpha val="75000"/>
                  </a:srgbClr>
                </a:glow>
              </a:effectLst>
              <a:latin typeface="Arial" charset="0"/>
              <a:ea typeface="新細明體" charset="0"/>
            </a:endParaRPr>
          </a:p>
        </p:txBody>
      </p:sp>
      <p:sp>
        <p:nvSpPr>
          <p:cNvPr id="33796" name="Rectangle 1028"/>
          <p:cNvSpPr>
            <a:spLocks noChangeArrowheads="1"/>
          </p:cNvSpPr>
          <p:nvPr/>
        </p:nvSpPr>
        <p:spPr bwMode="auto">
          <a:xfrm>
            <a:off x="0" y="1556792"/>
            <a:ext cx="9144000" cy="5301208"/>
          </a:xfrm>
          <a:prstGeom prst="rect">
            <a:avLst/>
          </a:prstGeom>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Autofit/>
          </a:bodyPr>
          <a:lstStyle/>
          <a:p>
            <a:pPr marL="406400" marR="0" lvl="0" indent="-406400" algn="r" defTabSz="914400" rtl="1" eaLnBrk="1" fontAlgn="base" latinLnBrk="0" hangingPunct="1">
              <a:lnSpc>
                <a:spcPct val="100000"/>
              </a:lnSpc>
              <a:spcBef>
                <a:spcPct val="0"/>
              </a:spcBef>
              <a:spcAft>
                <a:spcPct val="0"/>
              </a:spcAft>
              <a:buClrTx/>
              <a:buSzTx/>
              <a:defRPr/>
            </a:pPr>
            <a:r>
              <a:rPr lang="ar-JO" altLang="zh-TW" sz="3600" b="1" dirty="0">
                <a:solidFill>
                  <a:prstClr val="white"/>
                </a:solidFill>
                <a:effectLst>
                  <a:glow rad="127000">
                    <a:prstClr val="black"/>
                  </a:glow>
                </a:effectLst>
                <a:latin typeface="Calibri"/>
                <a:cs typeface="Arial"/>
              </a:rPr>
              <a:t>1. هل يضمن عهد الله مع شعبه أنهم سيكونون مباركين؟</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406400" marR="0" lvl="0" indent="-406400" algn="r" defTabSz="914400" rtl="1" eaLnBrk="1" fontAlgn="base" latinLnBrk="0" hangingPunct="1">
              <a:lnSpc>
                <a:spcPct val="100000"/>
              </a:lnSpc>
              <a:spcBef>
                <a:spcPct val="0"/>
              </a:spcBef>
              <a:spcAft>
                <a:spcPct val="0"/>
              </a:spcAft>
              <a:buClrTx/>
              <a:buSzTx/>
              <a:defRPr/>
            </a:pPr>
            <a:r>
              <a:rPr lang="ar-JO" altLang="zh-TW" sz="3600" b="1" dirty="0">
                <a:solidFill>
                  <a:prstClr val="white"/>
                </a:solidFill>
                <a:effectLst>
                  <a:glow rad="127000">
                    <a:prstClr val="black"/>
                  </a:glow>
                </a:effectLst>
                <a:latin typeface="Calibri"/>
                <a:cs typeface="Arial"/>
              </a:rPr>
              <a:t>2. هل كان الرب ملتزماً بالهيكل؟ هل هو ملتزم بأن يحمي مبنى الكنيسة اليوم؟</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406400" marR="0" lvl="0" indent="-406400" algn="r" defTabSz="914400" rtl="1" eaLnBrk="1" fontAlgn="base" latinLnBrk="0" hangingPunct="1">
              <a:lnSpc>
                <a:spcPct val="100000"/>
              </a:lnSpc>
              <a:spcBef>
                <a:spcPct val="0"/>
              </a:spcBef>
              <a:spcAft>
                <a:spcPct val="0"/>
              </a:spcAft>
              <a:buClrTx/>
              <a:buSzTx/>
              <a:defRPr/>
            </a:pPr>
            <a:r>
              <a:rPr lang="ar-JO" altLang="zh-TW" sz="3600" b="1" dirty="0">
                <a:solidFill>
                  <a:prstClr val="white"/>
                </a:solidFill>
                <a:effectLst>
                  <a:glow rad="127000">
                    <a:prstClr val="black"/>
                  </a:glow>
                </a:effectLst>
                <a:latin typeface="Calibri"/>
                <a:cs typeface="Arial"/>
              </a:rPr>
              <a:t>3. هل يضمن الله أن يكون حاضراً مع الكنيسة اليوم بغض النظر عما نفعله؟</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406400" marR="0" lvl="0" indent="-406400" algn="r" defTabSz="914400" rtl="1" eaLnBrk="1" fontAlgn="base" latinLnBrk="0" hangingPunct="1">
              <a:lnSpc>
                <a:spcPct val="100000"/>
              </a:lnSpc>
              <a:spcBef>
                <a:spcPct val="0"/>
              </a:spcBef>
              <a:spcAft>
                <a:spcPct val="0"/>
              </a:spcAft>
              <a:buClrTx/>
              <a:buSzTx/>
              <a:defRPr/>
            </a:pPr>
            <a:r>
              <a:rPr lang="ar-JO" altLang="zh-TW" sz="3600" b="1" dirty="0">
                <a:solidFill>
                  <a:prstClr val="white"/>
                </a:solidFill>
                <a:effectLst>
                  <a:glow rad="127000">
                    <a:prstClr val="black"/>
                  </a:glow>
                </a:effectLst>
                <a:latin typeface="Calibri"/>
                <a:cs typeface="Arial"/>
              </a:rPr>
              <a:t>4. هل يسر الله بالموت والدينونة؟</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406400" marR="0" lvl="0" indent="-406400" algn="r" defTabSz="914400" rtl="1" eaLnBrk="1" fontAlgn="base" latinLnBrk="0" hangingPunct="1">
              <a:lnSpc>
                <a:spcPct val="100000"/>
              </a:lnSpc>
              <a:spcBef>
                <a:spcPct val="0"/>
              </a:spcBef>
              <a:spcAft>
                <a:spcPct val="0"/>
              </a:spcAft>
              <a:buClrTx/>
              <a:buSzTx/>
              <a:defRPr/>
            </a:pPr>
            <a:r>
              <a:rPr lang="ar-JO" altLang="zh-TW" sz="3600" b="1" dirty="0">
                <a:solidFill>
                  <a:prstClr val="white"/>
                </a:solidFill>
                <a:effectLst>
                  <a:glow rad="127000">
                    <a:prstClr val="black"/>
                  </a:glow>
                </a:effectLst>
                <a:latin typeface="Calibri"/>
                <a:cs typeface="Arial"/>
              </a:rPr>
              <a:t>5. لماذا يجب أن يكون هناك دينونة؟</a:t>
            </a:r>
            <a:endParaRPr kumimoji="0" lang="zh-TW" altLang="en-US"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p:txBody>
      </p:sp>
    </p:spTree>
    <p:extLst>
      <p:ext uri="{BB962C8B-B14F-4D97-AF65-F5344CB8AC3E}">
        <p14:creationId xmlns:p14="http://schemas.microsoft.com/office/powerpoint/2010/main" val="166470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anim calcmode="lin" valueType="num">
                                      <p:cBhvr additive="base">
                                        <p:cTn id="13" dur="500" fill="hold"/>
                                        <p:tgtEl>
                                          <p:spTgt spid="337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6">
                                            <p:txEl>
                                              <p:pRg st="2" end="2"/>
                                            </p:txEl>
                                          </p:spTgt>
                                        </p:tgtEl>
                                        <p:attrNameLst>
                                          <p:attrName>style.visibility</p:attrName>
                                        </p:attrNameLst>
                                      </p:cBhvr>
                                      <p:to>
                                        <p:strVal val="visible"/>
                                      </p:to>
                                    </p:set>
                                    <p:anim calcmode="lin" valueType="num">
                                      <p:cBhvr additive="base">
                                        <p:cTn id="19" dur="500" fill="hold"/>
                                        <p:tgtEl>
                                          <p:spTgt spid="337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6">
                                            <p:txEl>
                                              <p:pRg st="3" end="3"/>
                                            </p:txEl>
                                          </p:spTgt>
                                        </p:tgtEl>
                                        <p:attrNameLst>
                                          <p:attrName>style.visibility</p:attrName>
                                        </p:attrNameLst>
                                      </p:cBhvr>
                                      <p:to>
                                        <p:strVal val="visible"/>
                                      </p:to>
                                    </p:set>
                                    <p:anim calcmode="lin" valueType="num">
                                      <p:cBhvr additive="base">
                                        <p:cTn id="25" dur="500" fill="hold"/>
                                        <p:tgtEl>
                                          <p:spTgt spid="337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6">
                                            <p:txEl>
                                              <p:pRg st="4" end="4"/>
                                            </p:txEl>
                                          </p:spTgt>
                                        </p:tgtEl>
                                        <p:attrNameLst>
                                          <p:attrName>style.visibility</p:attrName>
                                        </p:attrNameLst>
                                      </p:cBhvr>
                                      <p:to>
                                        <p:strVal val="visible"/>
                                      </p:to>
                                    </p:set>
                                    <p:anim calcmode="lin" valueType="num">
                                      <p:cBhvr additive="base">
                                        <p:cTn id="31" dur="500" fill="hold"/>
                                        <p:tgtEl>
                                          <p:spTgt spid="337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uiExpand="1"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متوقعاً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271435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مع الله عندما يؤدب شعبه؟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51438A39-A4D9-48DF-BA8F-4EC3E74481DE}"/>
              </a:ext>
            </a:extLst>
          </p:cNvPr>
          <p:cNvGrpSpPr/>
          <p:nvPr/>
        </p:nvGrpSpPr>
        <p:grpSpPr>
          <a:xfrm>
            <a:off x="611560" y="5115002"/>
            <a:ext cx="3016831" cy="1482350"/>
            <a:chOff x="611560" y="5115002"/>
            <a:chExt cx="3016831" cy="1482350"/>
          </a:xfrm>
        </p:grpSpPr>
        <p:sp>
          <p:nvSpPr>
            <p:cNvPr id="9" name="Rounded Rectangle 8">
              <a:extLst>
                <a:ext uri="{FF2B5EF4-FFF2-40B4-BE49-F238E27FC236}">
                  <a16:creationId xmlns:a16="http://schemas.microsoft.com/office/drawing/2014/main" id="{F02EFE8E-43F6-4F25-99C7-1042BC07C1FB}"/>
                </a:ext>
              </a:extLst>
            </p:cNvPr>
            <p:cNvSpPr/>
            <p:nvPr/>
          </p:nvSpPr>
          <p:spPr bwMode="auto">
            <a:xfrm>
              <a:off x="611560" y="5115002"/>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1" name="Subtitle 2">
              <a:extLst>
                <a:ext uri="{FF2B5EF4-FFF2-40B4-BE49-F238E27FC236}">
                  <a16:creationId xmlns:a16="http://schemas.microsoft.com/office/drawing/2014/main" id="{1FEF8ABD-2BAC-24C5-B151-9ECD76CF634D}"/>
                </a:ext>
              </a:extLst>
            </p:cNvPr>
            <p:cNvSpPr txBox="1">
              <a:spLocks/>
            </p:cNvSpPr>
            <p:nvPr/>
          </p:nvSpPr>
          <p:spPr bwMode="auto">
            <a:xfrm>
              <a:off x="683568" y="5115002"/>
              <a:ext cx="2944823"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786F44DB-F583-901F-8B8C-B0AB61936AA7}"/>
              </a:ext>
            </a:extLst>
          </p:cNvPr>
          <p:cNvGrpSpPr/>
          <p:nvPr/>
        </p:nvGrpSpPr>
        <p:grpSpPr>
          <a:xfrm>
            <a:off x="5668582" y="5085184"/>
            <a:ext cx="3116258" cy="1484784"/>
            <a:chOff x="5668582" y="5085184"/>
            <a:chExt cx="3116258" cy="1484784"/>
          </a:xfrm>
        </p:grpSpPr>
        <p:sp>
          <p:nvSpPr>
            <p:cNvPr id="10" name="Rounded Rectangle 9">
              <a:extLst>
                <a:ext uri="{FF2B5EF4-FFF2-40B4-BE49-F238E27FC236}">
                  <a16:creationId xmlns:a16="http://schemas.microsoft.com/office/drawing/2014/main" id="{416277F3-353C-B22E-9AC8-B8F9CFFCA4C1}"/>
                </a:ext>
              </a:extLst>
            </p:cNvPr>
            <p:cNvSpPr/>
            <p:nvPr/>
          </p:nvSpPr>
          <p:spPr bwMode="auto">
            <a:xfrm>
              <a:off x="5695121" y="5085184"/>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2" name="Subtitle 2">
              <a:extLst>
                <a:ext uri="{FF2B5EF4-FFF2-40B4-BE49-F238E27FC236}">
                  <a16:creationId xmlns:a16="http://schemas.microsoft.com/office/drawing/2014/main" id="{8BE816E0-007B-DD2B-EE6B-0D8A51390298}"/>
                </a:ext>
              </a:extLst>
            </p:cNvPr>
            <p:cNvSpPr txBox="1">
              <a:spLocks/>
            </p:cNvSpPr>
            <p:nvPr/>
          </p:nvSpPr>
          <p:spPr bwMode="auto">
            <a:xfrm>
              <a:off x="5668582" y="5115002"/>
              <a:ext cx="3116258"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نحن</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 name="Striped Right Arrow 12">
            <a:extLst>
              <a:ext uri="{FF2B5EF4-FFF2-40B4-BE49-F238E27FC236}">
                <a16:creationId xmlns:a16="http://schemas.microsoft.com/office/drawing/2014/main" id="{CE63B16D-9A76-61BA-2C1F-9AB9E2206245}"/>
              </a:ext>
            </a:extLst>
          </p:cNvPr>
          <p:cNvSpPr/>
          <p:nvPr/>
        </p:nvSpPr>
        <p:spPr bwMode="auto">
          <a:xfrm>
            <a:off x="4024944" y="5180910"/>
            <a:ext cx="1267136" cy="1272426"/>
          </a:xfrm>
          <a:prstGeom prst="striped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292288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ernacle - Why did the temple in Ezekiel have stairs leading up to ...">
            <a:extLst>
              <a:ext uri="{FF2B5EF4-FFF2-40B4-BE49-F238E27FC236}">
                <a16:creationId xmlns:a16="http://schemas.microsoft.com/office/drawing/2014/main" id="{AD52877E-1709-8BE5-85C9-55E23088036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97" r="3208"/>
          <a:stretch/>
        </p:blipFill>
        <p:spPr>
          <a:xfrm>
            <a:off x="1" y="-36186"/>
            <a:ext cx="9144000" cy="6932771"/>
          </a:xfrm>
          <a:prstGeom prst="rect">
            <a:avLst/>
          </a:prstGeom>
        </p:spPr>
      </p:pic>
      <p:sp>
        <p:nvSpPr>
          <p:cNvPr id="5" name="TextBox 4">
            <a:extLst>
              <a:ext uri="{FF2B5EF4-FFF2-40B4-BE49-F238E27FC236}">
                <a16:creationId xmlns:a16="http://schemas.microsoft.com/office/drawing/2014/main" id="{468C2BD5-A5CE-5884-8A8B-DABC692F4F9A}"/>
              </a:ext>
            </a:extLst>
          </p:cNvPr>
          <p:cNvSpPr txBox="1"/>
          <p:nvPr/>
        </p:nvSpPr>
        <p:spPr>
          <a:xfrm>
            <a:off x="0" y="6858000"/>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christianity.stackexchange.com/questions/50474/why-did-the-temple-in-ezekiel-have-stairs-leading-up-to-the-altar"/>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6012161" y="0"/>
            <a:ext cx="3131840" cy="6858000"/>
          </a:xfrm>
          <a:solidFill>
            <a:schemeClr val="bg1"/>
          </a:solidFill>
        </p:spPr>
        <p:txBody>
          <a:bodyPr/>
          <a:lstStyle/>
          <a:p>
            <a:r>
              <a:rPr lang="ar-JO" sz="4000" b="1" dirty="0">
                <a:solidFill>
                  <a:schemeClr val="tx1"/>
                </a:solidFill>
              </a:rPr>
              <a:t>احتاجت إسرائيل أن تعترف       أن الروح        قد غادر الهيكل قبل أن        يدمره الله      (حز 4-24)</a:t>
            </a:r>
            <a:r>
              <a:rPr lang="en-US" sz="4000" b="1" dirty="0">
                <a:solidFill>
                  <a:schemeClr val="tx1"/>
                </a:solidFill>
              </a:rPr>
              <a:t> </a:t>
            </a:r>
          </a:p>
        </p:txBody>
      </p:sp>
    </p:spTree>
    <p:extLst>
      <p:ext uri="{BB962C8B-B14F-4D97-AF65-F5344CB8AC3E}">
        <p14:creationId xmlns:p14="http://schemas.microsoft.com/office/powerpoint/2010/main" val="2993930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3812764513"/>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للمسبيين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a:t>
                      </a:r>
                      <a:r>
                        <a:rPr kumimoji="0" lang="ar-JO" sz="2000" b="1" i="0" u="none" strike="noStrike" cap="none" normalizeH="0" baseline="0" dirty="0">
                          <a:ln>
                            <a:noFill/>
                          </a:ln>
                          <a:solidFill>
                            <a:schemeClr val="tx1"/>
                          </a:solidFill>
                          <a:effectLst/>
                          <a:latin typeface="Arial"/>
                          <a:ea typeface="新細明體" pitchFamily="-112" charset="-120"/>
                          <a:cs typeface="Arial"/>
                        </a:rPr>
                        <a:t>ؤ</a:t>
                      </a:r>
                      <a:r>
                        <a:rPr kumimoji="0" lang="ar-SA" sz="2000" b="1" i="0" u="none" strike="noStrike" cap="none" normalizeH="0" baseline="0" dirty="0">
                          <a:ln>
                            <a:noFill/>
                          </a:ln>
                          <a:solidFill>
                            <a:schemeClr val="tx1"/>
                          </a:solidFill>
                          <a:effectLst/>
                          <a:latin typeface="Arial"/>
                          <a:ea typeface="新細明體" pitchFamily="-112" charset="-120"/>
                          <a:cs typeface="Arial"/>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إدوم، </a:t>
                      </a:r>
                      <a:r>
                        <a:rPr kumimoji="0" lang="ar-JO" sz="2000" b="1" i="0" u="none" strike="noStrike" cap="none" normalizeH="0" baseline="0" dirty="0">
                          <a:ln>
                            <a:noFill/>
                          </a:ln>
                          <a:solidFill>
                            <a:schemeClr val="tx1"/>
                          </a:solidFill>
                          <a:effectLst/>
                          <a:latin typeface="Arial"/>
                          <a:ea typeface="新細明體" pitchFamily="-112" charset="-120"/>
                          <a:cs typeface="Arial"/>
                        </a:rPr>
                        <a:t>فلسطين</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5" name="Oval 4">
            <a:extLst>
              <a:ext uri="{FF2B5EF4-FFF2-40B4-BE49-F238E27FC236}">
                <a16:creationId xmlns:a16="http://schemas.microsoft.com/office/drawing/2014/main" id="{1D0E9FB0-454C-F66D-EA71-99B7921508F2}"/>
              </a:ext>
            </a:extLst>
          </p:cNvPr>
          <p:cNvSpPr>
            <a:spLocks noChangeArrowheads="1"/>
          </p:cNvSpPr>
          <p:nvPr/>
        </p:nvSpPr>
        <p:spPr bwMode="auto">
          <a:xfrm>
            <a:off x="6480174" y="1282699"/>
            <a:ext cx="2663826" cy="511175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38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602128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احتاجت إسرائيل أن تعترف        أن الروح قد غادر الهيكل       بسبب تمردها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(حز 4-11)</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2878965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lang="ar-JO" b="1" i="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إ</a:t>
            </a: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879700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Notched Right Arrow 6">
            <a:extLst>
              <a:ext uri="{FF2B5EF4-FFF2-40B4-BE49-F238E27FC236}">
                <a16:creationId xmlns:a16="http://schemas.microsoft.com/office/drawing/2014/main" id="{F75451B8-3DD0-B24B-8000-E48BB683490A}"/>
              </a:ext>
            </a:extLst>
          </p:cNvPr>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2873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462163"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8609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6512"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توقع من الله أن يعمل على تأديبك لاستعاد</a:t>
            </a:r>
            <a:r>
              <a:rPr lang="ar-JO" b="1" dirty="0">
                <a:effectLst>
                  <a:glow rad="241300">
                    <a:schemeClr val="tx1"/>
                  </a:glow>
                </a:effectLst>
                <a:latin typeface="Arial" panose="020B0604020202020204" pitchFamily="34" charset="0"/>
                <a:ea typeface="ＭＳ Ｐゴシック" charset="0"/>
                <a:cs typeface="Arial" panose="020B0604020202020204" pitchFamily="34" charset="0"/>
              </a:rPr>
              <a:t>تك</a:t>
            </a: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 لمجده</a:t>
            </a:r>
            <a:endParaRPr lang="en-US"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10" name="Notched Right Arrow 9">
            <a:extLst>
              <a:ext uri="{FF2B5EF4-FFF2-40B4-BE49-F238E27FC236}">
                <a16:creationId xmlns:a16="http://schemas.microsoft.com/office/drawing/2014/main" id="{90335AB6-8728-B34C-9423-A6484981062E}"/>
              </a:ext>
            </a:extLst>
          </p:cNvPr>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Notched Right Arrow 10">
            <a:extLst>
              <a:ext uri="{FF2B5EF4-FFF2-40B4-BE49-F238E27FC236}">
                <a16:creationId xmlns:a16="http://schemas.microsoft.com/office/drawing/2014/main" id="{52B5E2C8-37AD-A943-AF9A-E7FA58647FA8}"/>
              </a:ext>
            </a:extLst>
          </p:cNvPr>
          <p:cNvSpPr/>
          <p:nvPr/>
        </p:nvSpPr>
        <p:spPr bwMode="auto">
          <a:xfrm>
            <a:off x="5462163"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381814"/>
      </p:ext>
    </p:extLst>
  </p:cSld>
  <p:clrMapOvr>
    <a:overrideClrMapping bg1="lt1" tx1="dk1" bg2="lt2" tx2="dk2" accent1="accent1" accent2="accent2" accent3="accent3" accent4="accent4" accent5="accent5" accent6="accent6" hlink="hlink" folHlink="folHlink"/>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panose="020B0604020202020204" pitchFamily="34" charset="0"/>
                <a:ea typeface="新細明體" charset="0"/>
                <a:cs typeface="Arial" panose="020B0604020202020204" pitchFamily="34" charset="0"/>
              </a:rPr>
              <a:t>التطبيق</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تستطيع أن تلاحظ وترصد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يعود إليك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939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96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مواضيع لاهوتية</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25604" name="Rectangle 4"/>
          <p:cNvSpPr>
            <a:spLocks noChangeArrowheads="1"/>
          </p:cNvSpPr>
          <p:nvPr/>
        </p:nvSpPr>
        <p:spPr bwMode="auto">
          <a:xfrm>
            <a:off x="1295400" y="1295400"/>
            <a:ext cx="651696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الله</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إله إسرائيل</a:t>
            </a: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قداسة الله</a:t>
            </a: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أمين للعهد</a:t>
            </a: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روح يهوه</a:t>
            </a: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مجد يهوه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المسؤولية الشخصية</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الإسترداد</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عهد 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نظام مادي 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المثل العليا</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137195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توقع من الله أن يعمل على تأديبك لاستعادتك لمجده</a:t>
            </a:r>
            <a:endParaRPr lang="en-US"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9471930"/>
      </p:ext>
    </p:extLst>
  </p:cSld>
  <p:clrMapOvr>
    <a:overrideClrMapping bg1="lt1" tx1="dk1" bg2="lt2" tx2="dk2" accent1="accent1" accent2="accent2" accent3="accent3" accent4="accent4" accent5="accent5" accent6="accent6" hlink="hlink" folHlink="folHlink"/>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algn="ctr" eaLnBrk="1" hangingPunct="1"/>
            <a:r>
              <a:rPr lang="ar-JO" b="1" i="0" dirty="0">
                <a:solidFill>
                  <a:schemeClr val="bg1"/>
                </a:solidFill>
                <a:latin typeface="Arial" charset="0"/>
                <a:ea typeface="新細明體" charset="0"/>
              </a:rPr>
              <a:t>الخلاصة</a:t>
            </a:r>
            <a:endParaRPr lang="en-US" b="1" i="0" dirty="0">
              <a:solidFill>
                <a:schemeClr val="bg1"/>
              </a:solidFill>
              <a:latin typeface="Arial" charset="0"/>
              <a:ea typeface="新細明體" charset="0"/>
            </a:endParaRPr>
          </a:p>
        </p:txBody>
      </p:sp>
      <p:sp>
        <p:nvSpPr>
          <p:cNvPr id="27653" name="Rectangle 5"/>
          <p:cNvSpPr>
            <a:spLocks noChangeArrowheads="1"/>
          </p:cNvSpPr>
          <p:nvPr/>
        </p:nvSpPr>
        <p:spPr bwMode="auto">
          <a:xfrm>
            <a:off x="0" y="592138"/>
            <a:ext cx="6096000" cy="629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إعادة توحيد يهوذا وإسرائيل</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3000" b="1" dirty="0">
                <a:solidFill>
                  <a:srgbClr val="FFFF00"/>
                </a:solidFill>
                <a:ea typeface="新細明體" charset="0"/>
                <a:cs typeface="新細明體" charset="0"/>
              </a:rPr>
              <a:t>هزيمة الأعداء</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عودة سحابة المجد</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إعادة بناء الهيكل</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استرداد نظام العبادة</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الفداء (غفران الخطايا)</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سيعرف الجميع أنني يهوه</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2800" b="1" dirty="0">
                <a:solidFill>
                  <a:srgbClr val="FFFFCC"/>
                </a:solidFill>
                <a:ea typeface="新細明體" charset="0"/>
                <a:cs typeface="新細明體" charset="0"/>
              </a:rPr>
              <a:t>استرداد الأقاليم</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3000" b="1" dirty="0">
                <a:solidFill>
                  <a:srgbClr val="FFFF00"/>
                </a:solidFill>
                <a:ea typeface="新細明體" charset="0"/>
                <a:cs typeface="新細明體" charset="0"/>
              </a:rPr>
              <a:t>سكنى الروح</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3000" b="1" dirty="0">
                <a:solidFill>
                  <a:srgbClr val="FFFF00"/>
                </a:solidFill>
                <a:ea typeface="新細明體" charset="0"/>
                <a:cs typeface="新細明體" charset="0"/>
              </a:rPr>
              <a:t>ضمان الطاعة</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3000" b="1" dirty="0">
                <a:solidFill>
                  <a:srgbClr val="FFFF00"/>
                </a:solidFill>
                <a:ea typeface="新細明體" charset="0"/>
                <a:cs typeface="新細明體" charset="0"/>
              </a:rPr>
              <a:t>قلب جديد</a:t>
            </a:r>
            <a:endParaRPr lang="en-US" sz="2800" b="1" dirty="0">
              <a:solidFill>
                <a:srgbClr val="FFFFCC"/>
              </a:solidFill>
              <a:ea typeface="新細明體" charset="0"/>
              <a:cs typeface="新細明體" charset="0"/>
            </a:endParaRPr>
          </a:p>
          <a:p>
            <a:pPr marL="917575" indent="-4763" algn="r" eaLnBrk="1" hangingPunct="1">
              <a:lnSpc>
                <a:spcPct val="90000"/>
              </a:lnSpc>
              <a:spcBef>
                <a:spcPct val="20000"/>
              </a:spcBef>
              <a:buClr>
                <a:srgbClr val="FFCC66"/>
              </a:buClr>
            </a:pPr>
            <a:r>
              <a:rPr lang="ar-JO" sz="3000" b="1" dirty="0">
                <a:solidFill>
                  <a:srgbClr val="FFFF00"/>
                </a:solidFill>
                <a:ea typeface="新細明體" charset="0"/>
                <a:cs typeface="新細明體" charset="0"/>
              </a:rPr>
              <a:t>راعي إسرائيل</a:t>
            </a:r>
            <a:endParaRPr lang="en-US" sz="2800" b="1" dirty="0">
              <a:solidFill>
                <a:srgbClr val="FFFFCC"/>
              </a:solidFill>
              <a:ea typeface="新細明體" charset="0"/>
              <a:cs typeface="新細明體" charset="0"/>
            </a:endParaRPr>
          </a:p>
        </p:txBody>
      </p:sp>
    </p:spTree>
    <p:extLst>
      <p:ext uri="{BB962C8B-B14F-4D97-AF65-F5344CB8AC3E}">
        <p14:creationId xmlns:p14="http://schemas.microsoft.com/office/powerpoint/2010/main" val="14413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7275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panose="020B0604020202020204" pitchFamily="34" charset="0"/>
                <a:ea typeface="新細明體" charset="0"/>
                <a:cs typeface="Arial" panose="020B0604020202020204" pitchFamily="34" charset="0"/>
              </a:rPr>
              <a:t>التطبيق</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يمكن أن تلاحظ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يظهر عمله من جديد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6286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420888"/>
            <a:ext cx="9144000" cy="17027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المجد</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500</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658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334821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a:t>
            </a: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خلفية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32000" y="1637429"/>
            <a:ext cx="5080000" cy="4445000"/>
          </a:xfrm>
          <a:prstGeom prst="rect">
            <a:avLst/>
          </a:prstGeom>
        </p:spPr>
      </p:pic>
    </p:spTree>
    <p:extLst>
      <p:ext uri="{BB962C8B-B14F-4D97-AF65-F5344CB8AC3E}">
        <p14:creationId xmlns:p14="http://schemas.microsoft.com/office/powerpoint/2010/main" val="1635160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14" name="Picture 12" descr="BABYLONA.gif"/>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323439"/>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كان هناك مدينة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أعظم من بابل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ar-JO" sz="3200" b="1" dirty="0">
                <a:solidFill>
                  <a:schemeClr val="bg1"/>
                </a:solidFill>
                <a:effectLst/>
                <a:latin typeface="Arial" panose="020B0604020202020204" pitchFamily="34" charset="0"/>
                <a:ea typeface="ＭＳ Ｐゴシック" charset="0"/>
                <a:cs typeface="Arial" panose="020B0604020202020204" pitchFamily="34" charset="0"/>
              </a:rPr>
              <a:t>السياق</a:t>
            </a:r>
            <a:endParaRPr lang="en-US"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766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Title 1"/>
          <p:cNvSpPr>
            <a:spLocks noGrp="1"/>
          </p:cNvSpPr>
          <p:nvPr>
            <p:ph type="title"/>
          </p:nvPr>
        </p:nvSpPr>
        <p:spPr/>
        <p:txBody>
          <a:bodyPr/>
          <a:lstStyle/>
          <a:p>
            <a:r>
              <a:rPr lang="ar-JO" b="1" dirty="0">
                <a:latin typeface="Arial" charset="0"/>
                <a:ea typeface="ＭＳ Ｐゴシック" charset="0"/>
              </a:rPr>
              <a:t>لكن هل يهتم الله بشأن الناس تحت التأديب؟</a:t>
            </a:r>
            <a:endParaRPr lang="en-US" b="1" dirty="0">
              <a:latin typeface="Arial" charset="0"/>
              <a:ea typeface="ＭＳ Ｐゴシック" charset="0"/>
            </a:endParaRPr>
          </a:p>
        </p:txBody>
      </p:sp>
      <p:pic>
        <p:nvPicPr>
          <p:cNvPr id="56627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3644900"/>
            <a:ext cx="4572001"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6438" y="2205038"/>
            <a:ext cx="4592637"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rot="20654327">
            <a:off x="-51860" y="1795166"/>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ar-JO" sz="8800" b="1" dirty="0">
                <a:solidFill>
                  <a:srgbClr val="FFFF00"/>
                </a:solidFill>
                <a:effectLst>
                  <a:glow rad="152400">
                    <a:srgbClr val="000000"/>
                  </a:glow>
                </a:effectLst>
              </a:rPr>
              <a:t>هل تتحدى؟</a:t>
            </a:r>
            <a:endParaRPr lang="en-US" sz="8800" b="1" dirty="0">
              <a:solidFill>
                <a:srgbClr val="FFFF00"/>
              </a:solidFill>
              <a:effectLst>
                <a:glow rad="152400">
                  <a:srgbClr val="000000"/>
                </a:glow>
              </a:effectLst>
            </a:endParaRPr>
          </a:p>
        </p:txBody>
      </p:sp>
    </p:spTree>
    <p:extLst>
      <p:ext uri="{BB962C8B-B14F-4D97-AF65-F5344CB8AC3E}">
        <p14:creationId xmlns:p14="http://schemas.microsoft.com/office/powerpoint/2010/main" val="37497565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3" name="Group 47"/>
          <p:cNvGraphicFramePr>
            <a:graphicFrameLocks noGrp="1"/>
          </p:cNvGraphicFramePr>
          <p:nvPr>
            <p:extLst>
              <p:ext uri="{D42A27DB-BD31-4B8C-83A1-F6EECF244321}">
                <p14:modId xmlns:p14="http://schemas.microsoft.com/office/powerpoint/2010/main" val="772512931"/>
              </p:ext>
            </p:extLst>
          </p:nvPr>
        </p:nvGraphicFramePr>
        <p:xfrm>
          <a:off x="0" y="838200"/>
          <a:ext cx="9144000" cy="5927784"/>
        </p:xfrm>
        <a:graphic>
          <a:graphicData uri="http://schemas.openxmlformats.org/drawingml/2006/table">
            <a:tbl>
              <a:tblPr/>
              <a:tblGrid>
                <a:gridCol w="2341563">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3271837">
                  <a:extLst>
                    <a:ext uri="{9D8B030D-6E8A-4147-A177-3AD203B41FA5}">
                      <a16:colId xmlns:a16="http://schemas.microsoft.com/office/drawing/2014/main" val="20002"/>
                    </a:ext>
                  </a:extLst>
                </a:gridCol>
              </a:tblGrid>
              <a:tr h="761944">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4400" b="1" i="0" u="none" strike="noStrike" cap="none" normalizeH="0" baseline="0" dirty="0">
                        <a:ln>
                          <a:noFill/>
                        </a:ln>
                        <a:solidFill>
                          <a:schemeClr val="tx1"/>
                        </a:solidFill>
                        <a:effectLst/>
                        <a:latin typeface="Times New Roman"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3300" b="1" i="0" u="sng" strike="noStrike" cap="none" normalizeH="0" baseline="0" dirty="0">
                          <a:ln>
                            <a:noFill/>
                          </a:ln>
                          <a:solidFill>
                            <a:srgbClr val="FFFFFF"/>
                          </a:solidFill>
                          <a:effectLst/>
                          <a:latin typeface="Helvetica Black" charset="0"/>
                          <a:ea typeface="ＭＳ Ｐゴシック" charset="0"/>
                          <a:cs typeface="Times New Roman" charset="0"/>
                        </a:rPr>
                        <a:t>دانيال</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3300" b="1" i="0" u="sng" strike="noStrike" cap="none" normalizeH="0" baseline="0" dirty="0">
                          <a:ln>
                            <a:noFill/>
                          </a:ln>
                          <a:solidFill>
                            <a:srgbClr val="FFFFFF"/>
                          </a:solidFill>
                          <a:effectLst/>
                          <a:latin typeface="Helvetica Black" charset="0"/>
                          <a:ea typeface="ＭＳ Ｐゴシック" charset="0"/>
                          <a:cs typeface="Times New Roman" charset="0"/>
                        </a:rPr>
                        <a:t>حزقيال</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extLst>
                  <a:ext uri="{0D108BD9-81ED-4DB2-BD59-A6C34878D82A}">
                    <a16:rowId xmlns:a16="http://schemas.microsoft.com/office/drawing/2014/main" val="1000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التاريخ</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605-536</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597-570</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1"/>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بداية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غزو نبوخدنصر الأول</a:t>
                      </a:r>
                      <a:r>
                        <a:rPr kumimoji="1" lang="ar-JO" altLang="zh-CN" sz="4000" b="1" i="0" u="none" strike="noStrike" cap="none" normalizeH="0" baseline="0" dirty="0">
                          <a:ln>
                            <a:noFill/>
                          </a:ln>
                          <a:solidFill>
                            <a:schemeClr val="tx1"/>
                          </a:solidFill>
                          <a:effectLst/>
                          <a:latin typeface="Arial" charset="0"/>
                          <a:ea typeface="新細明體" charset="0"/>
                          <a:cs typeface="Times New Roman" charset="0"/>
                        </a:rPr>
                        <a:t> </a:t>
                      </a:r>
                      <a:endPar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غزو نبوخدنصر الثاني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2"/>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نهاية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بعد السبي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في السبي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3"/>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فترة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أطول</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70 سنة</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أقصر</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27 سنة</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4"/>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الإسترداد</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سياسي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ديني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5"/>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 الله</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سيادة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مجد/قداسة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6"/>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الوظيفة</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إداري/نبي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كاهن/نبي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7"/>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النمط</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مجرد</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محدد</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8"/>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طول السفر</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12 إصحاح</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48 إصحاح</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9"/>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المواضيع</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الأمم وإسرائيل</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إسرائيل والأمم</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1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الإعلانات</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خاصة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عامة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67338" name="Text Box 44"/>
          <p:cNvSpPr txBox="1">
            <a:spLocks noChangeArrowheads="1"/>
          </p:cNvSpPr>
          <p:nvPr/>
        </p:nvSpPr>
        <p:spPr bwMode="auto">
          <a:xfrm>
            <a:off x="8501063"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kumimoji="1" lang="ar-JO" sz="2000" b="1" dirty="0">
                <a:solidFill>
                  <a:srgbClr val="FFFFFF"/>
                </a:solidFill>
                <a:latin typeface="Arial" panose="020B0604020202020204" pitchFamily="34" charset="0"/>
                <a:ea typeface="新細明體" charset="0"/>
                <a:cs typeface="Arial" panose="020B0604020202020204" pitchFamily="34" charset="0"/>
              </a:rPr>
              <a:t>561</a:t>
            </a:r>
            <a:endParaRPr kumimoji="1" lang="en-US" sz="2000" b="1" dirty="0">
              <a:solidFill>
                <a:srgbClr val="FFFFFF"/>
              </a:solidFill>
              <a:latin typeface="Arial" panose="020B0604020202020204" pitchFamily="34" charset="0"/>
              <a:ea typeface="新細明體" charset="0"/>
              <a:cs typeface="Arial" panose="020B0604020202020204" pitchFamily="34" charset="0"/>
            </a:endParaRPr>
          </a:p>
        </p:txBody>
      </p:sp>
      <p:sp>
        <p:nvSpPr>
          <p:cNvPr id="567339" name="Rectangle 2"/>
          <p:cNvSpPr>
            <a:spLocks noGrp="1" noChangeArrowheads="1"/>
          </p:cNvSpPr>
          <p:nvPr>
            <p:ph type="ctrTitle"/>
          </p:nvPr>
        </p:nvSpPr>
        <p:spPr>
          <a:xfrm>
            <a:off x="539750" y="80963"/>
            <a:ext cx="7918450" cy="684212"/>
          </a:xfrm>
          <a:solidFill>
            <a:srgbClr val="FFFFFF"/>
          </a:solidFill>
          <a:ln>
            <a:solidFill>
              <a:srgbClr val="FFFFFF"/>
            </a:solidFill>
            <a:miter lim="800000"/>
            <a:headEnd/>
            <a:tailEnd/>
          </a:ln>
        </p:spPr>
        <p:txBody>
          <a:bodyPr/>
          <a:lstStyle/>
          <a:p>
            <a:pPr algn="ctr" eaLnBrk="1" hangingPunct="1"/>
            <a:r>
              <a:rPr kumimoji="1" lang="ar-JO" altLang="zh-CN" b="1" i="0" dirty="0">
                <a:solidFill>
                  <a:schemeClr val="bg1"/>
                </a:solidFill>
                <a:latin typeface="Arial" panose="020B0604020202020204" pitchFamily="34" charset="0"/>
                <a:ea typeface="宋体" charset="0"/>
                <a:cs typeface="Arial" panose="020B0604020202020204" pitchFamily="34" charset="0"/>
              </a:rPr>
              <a:t>التباين بين أنبياء السبي</a:t>
            </a:r>
            <a:endParaRPr kumimoji="1" lang="en-US" b="1" i="0" dirty="0">
              <a:solidFill>
                <a:schemeClr val="bg1"/>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270525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3331096" cy="1143000"/>
          </a:xfrm>
        </p:spPr>
        <p:txBody>
          <a:bodyPr anchor="ctr"/>
          <a:lstStyle/>
          <a:p>
            <a:pPr algn="l" eaLnBrk="1" hangingPunct="1">
              <a:buClr>
                <a:schemeClr val="tx2"/>
              </a:buClr>
              <a:defRPr/>
            </a:pPr>
            <a:r>
              <a:rPr lang="ar-JO" altLang="zh-TW" b="1" i="0" dirty="0">
                <a:effectLst>
                  <a:glow rad="177800">
                    <a:schemeClr val="bg1"/>
                  </a:glow>
                </a:effectLst>
                <a:latin typeface="Arial" charset="0"/>
                <a:ea typeface="新細明體" charset="0"/>
              </a:rPr>
              <a:t>المواضيع الرئيسية</a:t>
            </a:r>
            <a:endParaRPr lang="zh-TW" b="1" i="0" dirty="0">
              <a:effectLst>
                <a:glow rad="177800">
                  <a:schemeClr val="bg1"/>
                </a:glow>
              </a:effectLst>
              <a:latin typeface="Arial" charset="0"/>
              <a:ea typeface="新細明體" charset="0"/>
            </a:endParaRPr>
          </a:p>
        </p:txBody>
      </p:sp>
      <p:pic>
        <p:nvPicPr>
          <p:cNvPr id="569347"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3573016"/>
            <a:ext cx="6444208" cy="2362200"/>
          </a:xfrm>
          <a:prstGeom prst="rect">
            <a:avLst/>
          </a:prstGeom>
          <a:noFill/>
          <a:ln w="9525">
            <a:noFill/>
            <a:miter lim="800000"/>
            <a:headEnd/>
            <a:tailEnd/>
          </a:ln>
          <a:effectLst/>
        </p:spPr>
        <p:txBody>
          <a:bodyPr lIns="92075" tIns="46038" rIns="92075" bIns="46038" anchor="ctr"/>
          <a:lstStyle/>
          <a:p>
            <a:pPr algn="ctr" eaLnBrk="1" hangingPunct="1">
              <a:spcBef>
                <a:spcPct val="20000"/>
              </a:spcBef>
              <a:buClr>
                <a:srgbClr val="FFCC66"/>
              </a:buClr>
              <a:defRPr/>
            </a:pPr>
            <a:r>
              <a:rPr lang="ar-JO" altLang="zh-TW" sz="3600" b="1" dirty="0">
                <a:solidFill>
                  <a:srgbClr val="FFFFFF"/>
                </a:solidFill>
                <a:effectLst>
                  <a:glow rad="177800">
                    <a:srgbClr val="000000"/>
                  </a:glow>
                </a:effectLst>
                <a:cs typeface="Arial" charset="0"/>
              </a:rPr>
              <a:t>سيادة الله</a:t>
            </a:r>
            <a:endParaRPr lang="en-US" altLang="zh-TW" sz="3600" b="1" dirty="0">
              <a:solidFill>
                <a:srgbClr val="FFFFFF"/>
              </a:solidFill>
              <a:effectLst>
                <a:glow rad="177800">
                  <a:srgbClr val="000000"/>
                </a:glow>
              </a:effectLst>
              <a:cs typeface="Arial" charset="0"/>
            </a:endParaRPr>
          </a:p>
          <a:p>
            <a:pPr algn="ctr" eaLnBrk="1" hangingPunct="1">
              <a:spcBef>
                <a:spcPct val="20000"/>
              </a:spcBef>
              <a:buClr>
                <a:srgbClr val="FFCC66"/>
              </a:buClr>
              <a:defRPr/>
            </a:pPr>
            <a:r>
              <a:rPr lang="ar-JO" altLang="zh-TW" sz="3600" b="1" dirty="0">
                <a:solidFill>
                  <a:srgbClr val="FFFFFF"/>
                </a:solidFill>
                <a:effectLst>
                  <a:glow rad="177800">
                    <a:srgbClr val="000000"/>
                  </a:glow>
                </a:effectLst>
                <a:cs typeface="Arial" charset="0"/>
              </a:rPr>
              <a:t>قداسة الله (الإسم القدوس)</a:t>
            </a:r>
            <a:endParaRPr lang="en-US" altLang="zh-TW" sz="3600" b="1" dirty="0">
              <a:solidFill>
                <a:srgbClr val="FFFFFF"/>
              </a:solidFill>
              <a:effectLst>
                <a:glow rad="177800">
                  <a:srgbClr val="000000"/>
                </a:glow>
              </a:effectLst>
              <a:cs typeface="Arial" charset="0"/>
            </a:endParaRPr>
          </a:p>
        </p:txBody>
      </p:sp>
    </p:spTree>
    <p:extLst>
      <p:ext uri="{BB962C8B-B14F-4D97-AF65-F5344CB8AC3E}">
        <p14:creationId xmlns:p14="http://schemas.microsoft.com/office/powerpoint/2010/main" val="137265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75" fill="hold"/>
                                        <p:tgtEl>
                                          <p:spTgt spid="3891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8917">
                                            <p:txEl>
                                              <p:pRg st="1" end="1"/>
                                            </p:txEl>
                                          </p:spTgt>
                                        </p:tgtEl>
                                        <p:attrNameLst>
                                          <p:attrName>style.visibility</p:attrName>
                                        </p:attrNameLst>
                                      </p:cBhvr>
                                      <p:to>
                                        <p:strVal val="visible"/>
                                      </p:to>
                                    </p:set>
                                    <p:anim calcmode="lin" valueType="num">
                                      <p:cBhvr additive="base">
                                        <p:cTn id="13" dur="75" fill="hold"/>
                                        <p:tgtEl>
                                          <p:spTgt spid="3891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891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139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panose="020B0604020202020204" pitchFamily="34" charset="0"/>
              <a:cs typeface="Arial" panose="020B0604020202020204" pitchFamily="34" charset="0"/>
            </a:endParaRPr>
          </a:p>
        </p:txBody>
      </p:sp>
      <p:pic>
        <p:nvPicPr>
          <p:cNvPr id="571395" name="Picture 2" descr="YHW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3914775"/>
            <a:ext cx="8816975"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1396" name="Picture 2" descr="YHW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275" y="490538"/>
            <a:ext cx="8816975" cy="369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7" name="Title 1"/>
          <p:cNvSpPr txBox="1">
            <a:spLocks/>
          </p:cNvSpPr>
          <p:nvPr/>
        </p:nvSpPr>
        <p:spPr bwMode="auto">
          <a:xfrm>
            <a:off x="179388"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يهوه</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الرب</a:t>
            </a:r>
            <a:endParaRPr lang="en-US" b="1" dirty="0">
              <a:solidFill>
                <a:srgbClr val="000000"/>
              </a:solidFill>
              <a:latin typeface="Arial" panose="020B0604020202020204" pitchFamily="34" charset="0"/>
              <a:cs typeface="Arial" panose="020B0604020202020204" pitchFamily="34" charset="0"/>
            </a:endParaRPr>
          </a:p>
          <a:p>
            <a:pPr algn="ctr"/>
            <a:r>
              <a:rPr lang="en-US"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ما يُكتب</a:t>
            </a:r>
            <a:r>
              <a:rPr lang="en-US" b="1" dirty="0">
                <a:solidFill>
                  <a:srgbClr val="000000"/>
                </a:solidFill>
                <a:latin typeface="Arial" panose="020B0604020202020204" pitchFamily="34" charset="0"/>
                <a:cs typeface="Arial" panose="020B0604020202020204" pitchFamily="34" charset="0"/>
              </a:rPr>
              <a:t>)</a:t>
            </a:r>
          </a:p>
        </p:txBody>
      </p:sp>
      <p:sp>
        <p:nvSpPr>
          <p:cNvPr id="571398" name="Title 1"/>
          <p:cNvSpPr txBox="1">
            <a:spLocks/>
          </p:cNvSpPr>
          <p:nvPr/>
        </p:nvSpPr>
        <p:spPr bwMode="auto">
          <a:xfrm>
            <a:off x="5795963"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أدوناي</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الرب</a:t>
            </a:r>
            <a:endParaRPr lang="en-US" b="1" dirty="0">
              <a:solidFill>
                <a:srgbClr val="000000"/>
              </a:solidFill>
              <a:latin typeface="Arial" panose="020B0604020202020204" pitchFamily="34" charset="0"/>
              <a:cs typeface="Arial" panose="020B0604020202020204" pitchFamily="34" charset="0"/>
            </a:endParaRPr>
          </a:p>
          <a:p>
            <a:pPr algn="ctr"/>
            <a:r>
              <a:rPr lang="en-US"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ما يُنطق</a:t>
            </a:r>
            <a:r>
              <a:rPr lang="en-US" b="1" dirty="0">
                <a:solidFill>
                  <a:srgbClr val="000000"/>
                </a:solidFill>
                <a:latin typeface="Arial" panose="020B0604020202020204" pitchFamily="34" charset="0"/>
                <a:cs typeface="Arial" panose="020B0604020202020204" pitchFamily="34" charset="0"/>
              </a:rPr>
              <a:t>)</a:t>
            </a:r>
          </a:p>
        </p:txBody>
      </p:sp>
      <p:sp>
        <p:nvSpPr>
          <p:cNvPr id="571399" name="Title 1"/>
          <p:cNvSpPr txBox="1">
            <a:spLocks/>
          </p:cNvSpPr>
          <p:nvPr/>
        </p:nvSpPr>
        <p:spPr bwMode="auto">
          <a:xfrm>
            <a:off x="34925" y="5084763"/>
            <a:ext cx="9037638" cy="17287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يهوه</a:t>
            </a:r>
            <a:br>
              <a:rPr lang="en-US" b="1" dirty="0">
                <a:solidFill>
                  <a:srgbClr val="000000"/>
                </a:solidFill>
                <a:latin typeface="Arial" panose="020B0604020202020204" pitchFamily="34" charset="0"/>
                <a:cs typeface="Arial" panose="020B0604020202020204" pitchFamily="34" charset="0"/>
              </a:rPr>
            </a:br>
            <a:r>
              <a:rPr lang="ar-JO" sz="2000" b="1" dirty="0">
                <a:solidFill>
                  <a:srgbClr val="000000"/>
                </a:solidFill>
                <a:latin typeface="Arial" panose="020B0604020202020204" pitchFamily="34" charset="0"/>
                <a:cs typeface="Arial" panose="020B0604020202020204" pitchFamily="34" charset="0"/>
              </a:rPr>
              <a:t>هذا يجمع بين الحروف الساكنة وحروف العلة التي كتبها الكتبة اللاحقون لتذكير القراء بالتوتر بين ما هو مكتوب وما تم التحدث به. النطق الفعلي لـ </a:t>
            </a:r>
            <a:r>
              <a:rPr lang="en-US" sz="2000" b="1" dirty="0">
                <a:solidFill>
                  <a:srgbClr val="000000"/>
                </a:solidFill>
                <a:latin typeface="Arial" panose="020B0604020202020204" pitchFamily="34" charset="0"/>
                <a:cs typeface="Arial" panose="020B0604020202020204" pitchFamily="34" charset="0"/>
              </a:rPr>
              <a:t>YHWH </a:t>
            </a:r>
            <a:r>
              <a:rPr lang="ar-JO" sz="2000" b="1" dirty="0">
                <a:solidFill>
                  <a:srgbClr val="000000"/>
                </a:solidFill>
                <a:latin typeface="Arial" panose="020B0604020202020204" pitchFamily="34" charset="0"/>
                <a:cs typeface="Arial" panose="020B0604020202020204" pitchFamily="34" charset="0"/>
              </a:rPr>
              <a:t>غير معروف لأن اليهود كانوا يخشون نطق اسم الله على الإطلاق خشية أن يستخدموه بشكل غير لائق.</a:t>
            </a:r>
            <a:endParaRPr lang="en-US" sz="2000" b="1" dirty="0">
              <a:solidFill>
                <a:srgbClr val="000000"/>
              </a:solidFill>
              <a:latin typeface="Arial" panose="020B0604020202020204" pitchFamily="34" charset="0"/>
              <a:cs typeface="Arial" panose="020B0604020202020204" pitchFamily="34" charset="0"/>
            </a:endParaRPr>
          </a:p>
        </p:txBody>
      </p:sp>
      <p:sp>
        <p:nvSpPr>
          <p:cNvPr id="571400" name="Title 1"/>
          <p:cNvSpPr txBox="1">
            <a:spLocks/>
          </p:cNvSpPr>
          <p:nvPr/>
        </p:nvSpPr>
        <p:spPr bwMode="auto">
          <a:xfrm>
            <a:off x="154781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حروف ساكنة</a:t>
            </a:r>
            <a:endParaRPr lang="en-US" b="1" dirty="0">
              <a:solidFill>
                <a:srgbClr val="000000"/>
              </a:solidFill>
              <a:latin typeface="Arial" panose="020B0604020202020204" pitchFamily="34" charset="0"/>
              <a:cs typeface="Arial" panose="020B0604020202020204" pitchFamily="34" charset="0"/>
            </a:endParaRPr>
          </a:p>
        </p:txBody>
      </p:sp>
      <p:sp>
        <p:nvSpPr>
          <p:cNvPr id="571401" name="Title 1"/>
          <p:cNvSpPr txBox="1">
            <a:spLocks/>
          </p:cNvSpPr>
          <p:nvPr/>
        </p:nvSpPr>
        <p:spPr bwMode="auto">
          <a:xfrm>
            <a:off x="514826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حروف العلة</a:t>
            </a:r>
            <a:endParaRPr lang="en-US" b="1"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47813" y="-9525"/>
            <a:ext cx="6048375" cy="630238"/>
          </a:xfrm>
          <a:solidFill>
            <a:srgbClr val="660066"/>
          </a:solidFill>
        </p:spPr>
        <p:txBody>
          <a:bodyPr/>
          <a:lstStyle/>
          <a:p>
            <a:pPr>
              <a:defRPr/>
            </a:pPr>
            <a:r>
              <a:rPr lang="ar-JO" dirty="0">
                <a:latin typeface="Arial" panose="020B0604020202020204" pitchFamily="34" charset="0"/>
                <a:cs typeface="Arial" panose="020B0604020202020204" pitchFamily="34" charset="0"/>
              </a:rPr>
              <a:t>اسم يهوه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21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3619128" cy="1143000"/>
          </a:xfrm>
        </p:spPr>
        <p:txBody>
          <a:bodyPr anchor="ctr"/>
          <a:lstStyle/>
          <a:p>
            <a:pPr algn="l" eaLnBrk="1" hangingPunct="1">
              <a:buClr>
                <a:schemeClr val="tx2"/>
              </a:buClr>
              <a:defRPr/>
            </a:pPr>
            <a:r>
              <a:rPr lang="ar-JO" altLang="zh-TW" b="1" i="0" dirty="0">
                <a:effectLst>
                  <a:glow rad="177800">
                    <a:schemeClr val="bg1"/>
                  </a:glow>
                </a:effectLst>
                <a:latin typeface="Arial" charset="0"/>
                <a:ea typeface="新細明體" charset="0"/>
              </a:rPr>
              <a:t>المواضيع الرئيسية</a:t>
            </a:r>
            <a:endParaRPr lang="zh-TW" b="1" i="0" dirty="0">
              <a:effectLst>
                <a:glow rad="177800">
                  <a:schemeClr val="bg1"/>
                </a:glow>
              </a:effectLst>
              <a:latin typeface="Arial" charset="0"/>
              <a:ea typeface="新細明體" charset="0"/>
            </a:endParaRPr>
          </a:p>
        </p:txBody>
      </p:sp>
      <p:pic>
        <p:nvPicPr>
          <p:cNvPr id="572419"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4019128"/>
            <a:ext cx="6444208" cy="2362200"/>
          </a:xfrm>
          <a:prstGeom prst="rect">
            <a:avLst/>
          </a:prstGeom>
          <a:noFill/>
          <a:ln w="9525">
            <a:noFill/>
            <a:miter lim="800000"/>
            <a:headEnd/>
            <a:tailEnd/>
          </a:ln>
          <a:effectLst/>
        </p:spPr>
        <p:txBody>
          <a:bodyPr lIns="92075" tIns="46038" rIns="92075" bIns="46038" anchor="ctr"/>
          <a:lstStyle/>
          <a:p>
            <a:pPr algn="ctr" eaLnBrk="1" hangingPunct="1">
              <a:spcBef>
                <a:spcPct val="20000"/>
              </a:spcBef>
              <a:buClr>
                <a:srgbClr val="FFCC66"/>
              </a:buClr>
              <a:defRPr/>
            </a:pPr>
            <a:r>
              <a:rPr lang="ar-JO" altLang="zh-TW" sz="3600" b="1" dirty="0">
                <a:solidFill>
                  <a:srgbClr val="FFFFFF"/>
                </a:solidFill>
                <a:effectLst>
                  <a:glow rad="177800">
                    <a:srgbClr val="000000"/>
                  </a:glow>
                </a:effectLst>
                <a:cs typeface="Arial" charset="0"/>
              </a:rPr>
              <a:t>سيادة الله</a:t>
            </a:r>
          </a:p>
          <a:p>
            <a:pPr algn="ctr" eaLnBrk="1" hangingPunct="1">
              <a:spcBef>
                <a:spcPct val="20000"/>
              </a:spcBef>
              <a:buClr>
                <a:srgbClr val="FFCC66"/>
              </a:buClr>
              <a:defRPr/>
            </a:pPr>
            <a:r>
              <a:rPr lang="ar-JO" altLang="zh-TW" sz="3600" b="1" dirty="0">
                <a:solidFill>
                  <a:srgbClr val="FFFFFF"/>
                </a:solidFill>
                <a:effectLst>
                  <a:glow rad="177800">
                    <a:srgbClr val="000000"/>
                  </a:glow>
                </a:effectLst>
                <a:cs typeface="Arial" charset="0"/>
              </a:rPr>
              <a:t>قداسة الله (الإسم القدوس)</a:t>
            </a:r>
          </a:p>
          <a:p>
            <a:pPr algn="ctr" eaLnBrk="1" hangingPunct="1">
              <a:spcBef>
                <a:spcPct val="20000"/>
              </a:spcBef>
              <a:buClr>
                <a:srgbClr val="FFCC66"/>
              </a:buClr>
              <a:defRPr/>
            </a:pPr>
            <a:r>
              <a:rPr lang="ar-JO" altLang="zh-TW" sz="3600" b="1" dirty="0">
                <a:solidFill>
                  <a:srgbClr val="FFFFFF"/>
                </a:solidFill>
                <a:effectLst>
                  <a:glow rad="177800">
                    <a:srgbClr val="000000"/>
                  </a:glow>
                </a:effectLst>
                <a:cs typeface="Arial" charset="0"/>
              </a:rPr>
              <a:t>مجد الرب</a:t>
            </a:r>
            <a:endParaRPr lang="zh-TW" altLang="en-US" sz="4000" b="1" dirty="0">
              <a:solidFill>
                <a:srgbClr val="FFFFFF"/>
              </a:solidFill>
              <a:effectLst>
                <a:glow rad="177800">
                  <a:srgbClr val="000000"/>
                </a:glow>
              </a:effectLst>
              <a:ea typeface="新細明體" charset="0"/>
              <a:cs typeface="新細明體" charset="0"/>
            </a:endParaRPr>
          </a:p>
        </p:txBody>
      </p:sp>
    </p:spTree>
    <p:extLst>
      <p:ext uri="{BB962C8B-B14F-4D97-AF65-F5344CB8AC3E}">
        <p14:creationId xmlns:p14="http://schemas.microsoft.com/office/powerpoint/2010/main" val="2426755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75" fill="hold"/>
                                        <p:tgtEl>
                                          <p:spTgt spid="3891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8917">
                                            <p:txEl>
                                              <p:pRg st="1" end="1"/>
                                            </p:txEl>
                                          </p:spTgt>
                                        </p:tgtEl>
                                        <p:attrNameLst>
                                          <p:attrName>style.visibility</p:attrName>
                                        </p:attrNameLst>
                                      </p:cBhvr>
                                      <p:to>
                                        <p:strVal val="visible"/>
                                      </p:to>
                                    </p:set>
                                    <p:anim calcmode="lin" valueType="num">
                                      <p:cBhvr additive="base">
                                        <p:cTn id="13" dur="75" fill="hold"/>
                                        <p:tgtEl>
                                          <p:spTgt spid="3891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89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8917">
                                            <p:txEl>
                                              <p:pRg st="2" end="2"/>
                                            </p:txEl>
                                          </p:spTgt>
                                        </p:tgtEl>
                                        <p:attrNameLst>
                                          <p:attrName>style.visibility</p:attrName>
                                        </p:attrNameLst>
                                      </p:cBhvr>
                                      <p:to>
                                        <p:strVal val="visible"/>
                                      </p:to>
                                    </p:set>
                                    <p:anim calcmode="lin" valueType="num">
                                      <p:cBhvr additive="base">
                                        <p:cTn id="19" dur="75" fill="hold"/>
                                        <p:tgtEl>
                                          <p:spTgt spid="38917">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891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بحـ.متو</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 </a:t>
            </a: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ميـ</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نيب</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D83104"/>
                </a:solidFill>
                <a:effectLst/>
                <a:uLnTx/>
                <a:uFillTx/>
                <a:latin typeface="Arial" panose="020B0604020202020204" pitchFamily="34" charset="0"/>
                <a:cs typeface="Arial" panose="020B0604020202020204" pitchFamily="34" charset="0"/>
              </a:rPr>
              <a:t>المملكة الشمالية :</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( 722 ق. م )     إسرائيل </a:t>
            </a:r>
            <a:endParaRPr kumimoji="0" lang="en-US"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الشتات اليهودي الكبير</a:t>
            </a:r>
            <a:endParaRPr kumimoji="0" lang="en-US"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4516" name="Rectangle 22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a:t>
            </a:r>
          </a:p>
        </p:txBody>
      </p:sp>
      <p:sp>
        <p:nvSpPr>
          <p:cNvPr id="10450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F30C"/>
              </a:solidFill>
              <a:effectLst/>
              <a:uLnTx/>
              <a:uFillTx/>
              <a:latin typeface="Arial" panose="020B0604020202020204" pitchFamily="34" charset="0"/>
              <a:cs typeface="Arial" panose="020B0604020202020204" pitchFamily="34" charset="0"/>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1600" b="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49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0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5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0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5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خل. فا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0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0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0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6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2863" name="Rectangle 15"/>
          <p:cNvSpPr>
            <a:spLocks noChangeArrowheads="1"/>
          </p:cNvSpPr>
          <p:nvPr/>
        </p:nvSpPr>
        <p:spPr bwMode="auto">
          <a:xfrm>
            <a:off x="2516188" y="5640388"/>
            <a:ext cx="9432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بحـ.أح </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2864" name="Rectangle 16"/>
          <p:cNvSpPr>
            <a:spLocks noChangeArrowheads="1"/>
          </p:cNvSpPr>
          <p:nvPr/>
        </p:nvSpPr>
        <p:spPr bwMode="auto">
          <a:xfrm>
            <a:off x="2020888" y="992188"/>
            <a:ext cx="10271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بحـ.متو</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a:t>
            </a: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46286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ميـ</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73"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287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7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78"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065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81"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83"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86"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قا. بر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88" name="Rectangle 40"/>
          <p:cNvSpPr>
            <a:spLocks noChangeArrowheads="1"/>
          </p:cNvSpPr>
          <p:nvPr/>
        </p:nvSpPr>
        <p:spPr bwMode="auto">
          <a:xfrm>
            <a:off x="3179763" y="5164138"/>
            <a:ext cx="106920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سيـ</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65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90"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مصـ</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2891"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4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06544" name="Group 158"/>
          <p:cNvGrpSpPr>
            <a:grpSpLocks/>
          </p:cNvGrpSpPr>
          <p:nvPr/>
        </p:nvGrpSpPr>
        <p:grpSpPr bwMode="auto">
          <a:xfrm>
            <a:off x="8018463" y="3436938"/>
            <a:ext cx="981075" cy="1843087"/>
            <a:chOff x="5051" y="2165"/>
            <a:chExt cx="618" cy="1161"/>
          </a:xfrm>
        </p:grpSpPr>
        <p:grpSp>
          <p:nvGrpSpPr>
            <p:cNvPr id="106561" name="Group 159"/>
            <p:cNvGrpSpPr>
              <a:grpSpLocks/>
            </p:cNvGrpSpPr>
            <p:nvPr/>
          </p:nvGrpSpPr>
          <p:grpSpPr bwMode="auto">
            <a:xfrm>
              <a:off x="5051" y="2165"/>
              <a:ext cx="618" cy="1161"/>
              <a:chOff x="5051" y="2165"/>
              <a:chExt cx="618" cy="1161"/>
            </a:xfrm>
          </p:grpSpPr>
          <p:sp>
            <p:nvSpPr>
              <p:cNvPr id="1065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6579" name="Rectangle 1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6562" name="Rectangle 17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3026" name="Rectangle 178"/>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06546" name="Rectangle 17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3028" name="Rectangle 180"/>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06548" name="Rectangle 18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6549" name="Rectangle 182"/>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6550" name="Rectangle 183"/>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06551" name="Group 184"/>
          <p:cNvGrpSpPr>
            <a:grpSpLocks/>
          </p:cNvGrpSpPr>
          <p:nvPr/>
        </p:nvGrpSpPr>
        <p:grpSpPr bwMode="auto">
          <a:xfrm>
            <a:off x="8061325" y="4151318"/>
            <a:ext cx="931863" cy="379413"/>
            <a:chOff x="5078" y="2615"/>
            <a:chExt cx="587" cy="239"/>
          </a:xfrm>
        </p:grpSpPr>
        <p:sp>
          <p:nvSpPr>
            <p:cNvPr id="106558"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6559"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6560" name="Rectangle 187"/>
            <p:cNvSpPr>
              <a:spLocks noChangeArrowheads="1"/>
            </p:cNvSpPr>
            <p:nvPr/>
          </p:nvSpPr>
          <p:spPr bwMode="auto">
            <a:xfrm>
              <a:off x="5105" y="2720"/>
              <a:ext cx="4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63038" name="Rectangle 190"/>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49</a:t>
            </a:r>
          </a:p>
        </p:txBody>
      </p:sp>
      <p:sp>
        <p:nvSpPr>
          <p:cNvPr id="106553" name="Text Box 19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10655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463042" name="Text Box 194"/>
          <p:cNvSpPr txBox="1">
            <a:spLocks noChangeArrowheads="1"/>
          </p:cNvSpPr>
          <p:nvPr/>
        </p:nvSpPr>
        <p:spPr bwMode="auto">
          <a:xfrm>
            <a:off x="804863" y="1476375"/>
            <a:ext cx="55229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على أي حال </a:t>
            </a:r>
            <a:r>
              <a:rPr kumimoji="0" lang="en-US"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المملكة الجنوبية </a:t>
            </a:r>
            <a:endParaRPr kumimoji="0" lang="en-US"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560763" y="3914775"/>
            <a:ext cx="3392487" cy="17543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kern="1200" dirty="0">
                <a:solidFill>
                  <a:srgbClr val="FFEA18"/>
                </a:solidFill>
                <a:latin typeface="Arial" panose="020B0604020202020204" pitchFamily="34" charset="0"/>
                <a:ea typeface="+mn-ea"/>
                <a:cs typeface="Arial" panose="020B0604020202020204" pitchFamily="34" charset="0"/>
              </a:rPr>
              <a:t>بابل </a:t>
            </a:r>
            <a:br>
              <a:rPr lang="ar-JO" sz="3600" kern="1200" dirty="0">
                <a:solidFill>
                  <a:srgbClr val="FFEA18"/>
                </a:solidFill>
                <a:latin typeface="Arial" panose="020B0604020202020204" pitchFamily="34" charset="0"/>
                <a:ea typeface="+mn-ea"/>
                <a:cs typeface="Arial" panose="020B0604020202020204" pitchFamily="34" charset="0"/>
              </a:rPr>
            </a:br>
            <a:r>
              <a:rPr lang="ar-JO" sz="3600" kern="1200" dirty="0">
                <a:solidFill>
                  <a:srgbClr val="FFEA18"/>
                </a:solidFill>
                <a:latin typeface="Arial" panose="020B0604020202020204" pitchFamily="34" charset="0"/>
                <a:ea typeface="+mn-ea"/>
                <a:cs typeface="Arial" panose="020B0604020202020204" pitchFamily="34" charset="0"/>
              </a:rPr>
              <a:t>تهزم </a:t>
            </a:r>
            <a:br>
              <a:rPr lang="ar-JO" sz="3600" kern="1200" dirty="0">
                <a:solidFill>
                  <a:srgbClr val="FFEA18"/>
                </a:solidFill>
                <a:latin typeface="Arial" panose="020B0604020202020204" pitchFamily="34" charset="0"/>
                <a:ea typeface="+mn-ea"/>
                <a:cs typeface="Arial" panose="020B0604020202020204" pitchFamily="34" charset="0"/>
              </a:rPr>
            </a:br>
            <a:r>
              <a:rPr lang="ar-JO" sz="3600" kern="1200" dirty="0">
                <a:solidFill>
                  <a:srgbClr val="FFEA18"/>
                </a:solidFill>
                <a:latin typeface="Arial" panose="020B0604020202020204" pitchFamily="34" charset="0"/>
                <a:ea typeface="+mn-ea"/>
                <a:cs typeface="Arial" panose="020B0604020202020204" pitchFamily="34" charset="0"/>
              </a:rPr>
              <a:t>أشور</a:t>
            </a:r>
            <a:endParaRPr lang="en-US" sz="3600"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SA" sz="4800" b="1" dirty="0">
                <a:effectLst>
                  <a:glow rad="101600">
                    <a:schemeClr val="tx1">
                      <a:alpha val="99000"/>
                    </a:schemeClr>
                  </a:glow>
                </a:effectLst>
                <a:latin typeface="Arial" panose="020B0604020202020204" pitchFamily="34" charset="0"/>
                <a:cs typeface="Arial" panose="020B0604020202020204" pitchFamily="34" charset="0"/>
              </a:rPr>
              <a:t>الموضوع</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سيادة على المسبيين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وعودة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لمجد</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537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108"/>
          <p:cNvGrpSpPr>
            <a:grpSpLocks/>
          </p:cNvGrpSpPr>
          <p:nvPr/>
        </p:nvGrpSpPr>
        <p:grpSpPr bwMode="auto">
          <a:xfrm>
            <a:off x="6245225" y="3360738"/>
            <a:ext cx="919163" cy="1009650"/>
            <a:chOff x="6289985" y="1029339"/>
            <a:chExt cx="919814" cy="1010116"/>
          </a:xfrm>
        </p:grpSpPr>
        <p:grpSp>
          <p:nvGrpSpPr>
            <p:cNvPr id="108640" name="Group 75"/>
            <p:cNvGrpSpPr>
              <a:grpSpLocks/>
            </p:cNvGrpSpPr>
            <p:nvPr/>
          </p:nvGrpSpPr>
          <p:grpSpPr bwMode="auto">
            <a:xfrm>
              <a:off x="6289985" y="1134030"/>
              <a:ext cx="919814" cy="736467"/>
              <a:chOff x="578" y="2316"/>
              <a:chExt cx="2105" cy="1421"/>
            </a:xfrm>
          </p:grpSpPr>
          <p:sp>
            <p:nvSpPr>
              <p:cNvPr id="1086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086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108546" name="Group 119"/>
          <p:cNvGrpSpPr>
            <a:grpSpLocks/>
          </p:cNvGrpSpPr>
          <p:nvPr/>
        </p:nvGrpSpPr>
        <p:grpSpPr bwMode="auto">
          <a:xfrm>
            <a:off x="6242050" y="1331913"/>
            <a:ext cx="919163" cy="1009650"/>
            <a:chOff x="6289985" y="1029339"/>
            <a:chExt cx="919814" cy="1010116"/>
          </a:xfrm>
        </p:grpSpPr>
        <p:grpSp>
          <p:nvGrpSpPr>
            <p:cNvPr id="108632" name="Group 75"/>
            <p:cNvGrpSpPr>
              <a:grpSpLocks/>
            </p:cNvGrpSpPr>
            <p:nvPr/>
          </p:nvGrpSpPr>
          <p:grpSpPr bwMode="auto">
            <a:xfrm>
              <a:off x="6289985" y="1134030"/>
              <a:ext cx="919814" cy="736467"/>
              <a:chOff x="578" y="2316"/>
              <a:chExt cx="2105" cy="1421"/>
            </a:xfrm>
          </p:grpSpPr>
          <p:sp>
            <p:nvSpPr>
              <p:cNvPr id="10863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0863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4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4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50" name="Rectangle 5"/>
          <p:cNvSpPr>
            <a:spLocks noChangeArrowheads="1"/>
          </p:cNvSpPr>
          <p:nvPr/>
        </p:nvSpPr>
        <p:spPr bwMode="auto">
          <a:xfrm>
            <a:off x="3059113" y="879475"/>
            <a:ext cx="131606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ملكية      </a:t>
            </a:r>
            <a:endParaRPr kumimoji="0" lang="en-US"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1085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879"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1000 ق. م تقريبا</a:t>
            </a:r>
            <a:endParaRPr kumimoji="0" lang="en-US" sz="2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10855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54" name="Rectangle 10"/>
          <p:cNvSpPr>
            <a:spLocks noChangeArrowheads="1"/>
          </p:cNvSpPr>
          <p:nvPr/>
        </p:nvSpPr>
        <p:spPr bwMode="auto">
          <a:xfrm>
            <a:off x="3173413" y="1387475"/>
            <a:ext cx="30391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شاول-داود-سليمان</a:t>
            </a:r>
            <a:endPar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108555" name="Rectangle 11"/>
          <p:cNvSpPr>
            <a:spLocks noChangeArrowheads="1"/>
          </p:cNvSpPr>
          <p:nvPr/>
        </p:nvSpPr>
        <p:spPr bwMode="auto">
          <a:xfrm>
            <a:off x="3338513" y="4130675"/>
            <a:ext cx="278441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20</a:t>
            </a: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-J        </a:t>
            </a:r>
            <a:r>
              <a:rPr kumimoji="0" lang="ar-JO"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20</a:t>
            </a: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-R</a:t>
            </a:r>
          </a:p>
        </p:txBody>
      </p:sp>
      <p:sp>
        <p:nvSpPr>
          <p:cNvPr id="108556" name="Rectangle 12"/>
          <p:cNvSpPr>
            <a:spLocks noChangeArrowheads="1"/>
          </p:cNvSpPr>
          <p:nvPr/>
        </p:nvSpPr>
        <p:spPr bwMode="auto">
          <a:xfrm>
            <a:off x="3427413" y="4575175"/>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200</a:t>
            </a: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5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A </a:t>
            </a:r>
            <a:r>
              <a:rPr kumimoji="0" lang="en-US" sz="6000" b="0" u="none" strike="noStrike" kern="1200" cap="none" spc="0" normalizeH="0" baseline="0" noProof="0">
                <a:ln>
                  <a:noFill/>
                </a:ln>
                <a:solidFill>
                  <a:srgbClr val="51DC00"/>
                </a:solidFill>
                <a:effectLst/>
                <a:uLnTx/>
                <a:uFillTx/>
                <a:latin typeface="Arial" panose="020B0604020202020204" pitchFamily="34" charset="0"/>
                <a:cs typeface="Arial" panose="020B0604020202020204" pitchFamily="34" charset="0"/>
              </a:rPr>
              <a:t>R</a:t>
            </a:r>
            <a:r>
              <a:rPr kumimoji="0" lang="en-US" sz="36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C</a:t>
            </a:r>
          </a:p>
        </p:txBody>
      </p:sp>
      <p:sp>
        <p:nvSpPr>
          <p:cNvPr id="108562" name="Rectangle 21"/>
          <p:cNvSpPr>
            <a:spLocks noChangeArrowheads="1"/>
          </p:cNvSpPr>
          <p:nvPr/>
        </p:nvSpPr>
        <p:spPr bwMode="auto">
          <a:xfrm>
            <a:off x="3090863" y="5040313"/>
            <a:ext cx="121988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أشور      </a:t>
            </a:r>
            <a:endParaRPr kumimoji="0" lang="en-US"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463894" name="Rectangle 22"/>
          <p:cNvSpPr>
            <a:spLocks noChangeArrowheads="1"/>
          </p:cNvSpPr>
          <p:nvPr/>
        </p:nvSpPr>
        <p:spPr bwMode="auto">
          <a:xfrm>
            <a:off x="4811713" y="4570413"/>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350</a:t>
            </a:r>
            <a:r>
              <a:rPr kumimoji="0" lang="en-US" sz="28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p>
        </p:txBody>
      </p:sp>
      <p:sp>
        <p:nvSpPr>
          <p:cNvPr id="10856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6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7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909" name="Rectangle 37"/>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&lt;&lt;&lt;&lt; </a:t>
            </a:r>
            <a:r>
              <a:rPr kumimoji="0" lang="ar-JO" sz="2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انقسام </a:t>
            </a:r>
            <a:r>
              <a:rPr kumimoji="0" lang="en-US" sz="2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 &gt;&gt;&gt;&gt;</a:t>
            </a:r>
          </a:p>
        </p:txBody>
      </p:sp>
      <p:sp>
        <p:nvSpPr>
          <p:cNvPr id="10857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912" name="Rectangle 40"/>
          <p:cNvSpPr>
            <a:spLocks noChangeArrowheads="1"/>
          </p:cNvSpPr>
          <p:nvPr/>
        </p:nvSpPr>
        <p:spPr bwMode="auto">
          <a:xfrm>
            <a:off x="4576763" y="5022850"/>
            <a:ext cx="98905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بابل     </a:t>
            </a:r>
            <a:endParaRPr kumimoji="0" lang="en-US" sz="24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10858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58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3918" name="Rectangle 46"/>
          <p:cNvSpPr>
            <a:spLocks noChangeArrowheads="1"/>
          </p:cNvSpPr>
          <p:nvPr/>
        </p:nvSpPr>
        <p:spPr bwMode="auto">
          <a:xfrm>
            <a:off x="3198813" y="3635375"/>
            <a:ext cx="1877116"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الأنبياء         </a:t>
            </a:r>
            <a:endParaRPr kumimoji="0" lang="en-US" sz="2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84" name="Rectangle 49"/>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10</a:t>
            </a:r>
            <a:r>
              <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0858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الشمال    </a:t>
            </a:r>
            <a:r>
              <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الجنوب  </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08586" name="Rectangle 51"/>
          <p:cNvSpPr>
            <a:spLocks noChangeArrowheads="1"/>
          </p:cNvSpPr>
          <p:nvPr/>
        </p:nvSpPr>
        <p:spPr bwMode="auto">
          <a:xfrm>
            <a:off x="3143250" y="2746375"/>
            <a:ext cx="24958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إسرائيل   </a:t>
            </a:r>
            <a:r>
              <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يهوذا   </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8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08589" name="Group 138"/>
          <p:cNvGrpSpPr>
            <a:grpSpLocks/>
          </p:cNvGrpSpPr>
          <p:nvPr/>
        </p:nvGrpSpPr>
        <p:grpSpPr bwMode="auto">
          <a:xfrm>
            <a:off x="8018463" y="3436938"/>
            <a:ext cx="981075" cy="1843087"/>
            <a:chOff x="5051" y="2165"/>
            <a:chExt cx="618" cy="1161"/>
          </a:xfrm>
        </p:grpSpPr>
        <p:grpSp>
          <p:nvGrpSpPr>
            <p:cNvPr id="108613" name="Group 139"/>
            <p:cNvGrpSpPr>
              <a:grpSpLocks/>
            </p:cNvGrpSpPr>
            <p:nvPr/>
          </p:nvGrpSpPr>
          <p:grpSpPr bwMode="auto">
            <a:xfrm>
              <a:off x="5051" y="2165"/>
              <a:ext cx="618" cy="1161"/>
              <a:chOff x="5051" y="2165"/>
              <a:chExt cx="618" cy="1161"/>
            </a:xfrm>
          </p:grpSpPr>
          <p:sp>
            <p:nvSpPr>
              <p:cNvPr id="10861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1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1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1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1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2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8631"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8614" name="Rectangle 15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4030" name="Rectangle 158"/>
          <p:cNvSpPr>
            <a:spLocks noChangeArrowheads="1"/>
          </p:cNvSpPr>
          <p:nvPr/>
        </p:nvSpPr>
        <p:spPr bwMode="auto">
          <a:xfrm>
            <a:off x="8051800" y="3789363"/>
            <a:ext cx="78547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p:txBody>
      </p:sp>
      <p:sp>
        <p:nvSpPr>
          <p:cNvPr id="108591" name="Rectangle 15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4032" name="Rectangle 160"/>
          <p:cNvSpPr>
            <a:spLocks noChangeArrowheads="1"/>
          </p:cNvSpPr>
          <p:nvPr/>
        </p:nvSpPr>
        <p:spPr bwMode="auto">
          <a:xfrm>
            <a:off x="8002588" y="4483100"/>
            <a:ext cx="726160"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08593" name="Rectangle 16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8594" name="Rectangle 162"/>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8595" name="Rectangle 163"/>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08596" name="Group 164"/>
          <p:cNvGrpSpPr>
            <a:grpSpLocks/>
          </p:cNvGrpSpPr>
          <p:nvPr/>
        </p:nvGrpSpPr>
        <p:grpSpPr bwMode="auto">
          <a:xfrm>
            <a:off x="8061325" y="4151318"/>
            <a:ext cx="931863" cy="379413"/>
            <a:chOff x="5078" y="2615"/>
            <a:chExt cx="587" cy="239"/>
          </a:xfrm>
        </p:grpSpPr>
        <p:sp>
          <p:nvSpPr>
            <p:cNvPr id="108610"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8611"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8612" name="Rectangle 167"/>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8597" name="Rectangle 168"/>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8598" name="Rectangle 169"/>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350</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4042" name="Rectangle 170"/>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50</a:t>
            </a:r>
          </a:p>
        </p:txBody>
      </p:sp>
      <p:sp>
        <p:nvSpPr>
          <p:cNvPr id="108600" name="Text Box 17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073" name="Text Box 201"/>
          <p:cNvSpPr txBox="1">
            <a:spLocks noChangeArrowheads="1"/>
          </p:cNvSpPr>
          <p:nvPr/>
        </p:nvSpPr>
        <p:spPr bwMode="auto">
          <a:xfrm>
            <a:off x="6326188" y="1462088"/>
            <a:ext cx="254349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4074" name="Text Box 202"/>
          <p:cNvSpPr txBox="1">
            <a:spLocks noChangeArrowheads="1"/>
          </p:cNvSpPr>
          <p:nvPr/>
        </p:nvSpPr>
        <p:spPr bwMode="auto">
          <a:xfrm>
            <a:off x="6318249" y="3533775"/>
            <a:ext cx="1806847"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8604"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31:</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31 - 33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4045" name="Rectangle 173"/>
          <p:cNvSpPr>
            <a:spLocks noChangeArrowheads="1"/>
          </p:cNvSpPr>
          <p:nvPr/>
        </p:nvSpPr>
        <p:spPr bwMode="auto">
          <a:xfrm>
            <a:off x="6188075" y="2247900"/>
            <a:ext cx="241732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 7: 4 –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17: 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59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59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59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59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0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0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0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PG</a:t>
            </a:r>
          </a:p>
        </p:txBody>
      </p:sp>
      <p:sp>
        <p:nvSpPr>
          <p:cNvPr id="11060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0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0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1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491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46491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بح.متو</a:t>
            </a:r>
            <a:endParaRPr kumimoji="0" lang="en-US" sz="20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0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0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1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16" name="Rectangle 20"/>
          <p:cNvSpPr>
            <a:spLocks noChangeArrowheads="1"/>
          </p:cNvSpPr>
          <p:nvPr/>
        </p:nvSpPr>
        <p:spPr bwMode="auto">
          <a:xfrm>
            <a:off x="76200" y="304800"/>
            <a:ext cx="28257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 </a:t>
            </a: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46491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ميـ</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1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2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U</a:t>
            </a:r>
          </a:p>
        </p:txBody>
      </p:sp>
      <p:sp>
        <p:nvSpPr>
          <p:cNvPr id="46492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1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2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2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2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1062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2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2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2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3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1062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2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3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KB</a:t>
            </a:r>
          </a:p>
        </p:txBody>
      </p:sp>
      <p:sp>
        <p:nvSpPr>
          <p:cNvPr id="11063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3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MS</a:t>
            </a:r>
          </a:p>
        </p:txBody>
      </p:sp>
      <p:sp>
        <p:nvSpPr>
          <p:cNvPr id="11063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38"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مصـ</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4939" name="Rectangle 43"/>
          <p:cNvSpPr>
            <a:spLocks noChangeArrowheads="1"/>
          </p:cNvSpPr>
          <p:nvPr/>
        </p:nvSpPr>
        <p:spPr bwMode="auto">
          <a:xfrm>
            <a:off x="3751263" y="3078163"/>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نيب</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1063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D83104"/>
                  </a:solidFill>
                  <a:effectLst/>
                  <a:uLnTx/>
                  <a:uFillTx/>
                  <a:latin typeface="Arial" panose="020B0604020202020204" pitchFamily="34" charset="0"/>
                  <a:cs typeface="Arial" panose="020B0604020202020204" pitchFamily="34" charset="0"/>
                </a:rPr>
                <a:t>المملكة الجنوبية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( 586 ق. م)       يهوذا</a:t>
              </a:r>
              <a:endParaRPr kumimoji="0" lang="en-US"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السبي البابلي </a:t>
              </a:r>
              <a:endParaRPr kumimoji="0" lang="en-US"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84" name="Line 88"/>
          <p:cNvSpPr>
            <a:spLocks noChangeShapeType="1"/>
          </p:cNvSpPr>
          <p:nvPr/>
        </p:nvSpPr>
        <p:spPr bwMode="auto">
          <a:xfrm flipH="1">
            <a:off x="2846705" y="307752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4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10643" name="Group 172"/>
          <p:cNvGrpSpPr>
            <a:grpSpLocks/>
          </p:cNvGrpSpPr>
          <p:nvPr/>
        </p:nvGrpSpPr>
        <p:grpSpPr bwMode="auto">
          <a:xfrm>
            <a:off x="8018463" y="3436938"/>
            <a:ext cx="981075" cy="1843087"/>
            <a:chOff x="5051" y="2165"/>
            <a:chExt cx="618" cy="1161"/>
          </a:xfrm>
        </p:grpSpPr>
        <p:grpSp>
          <p:nvGrpSpPr>
            <p:cNvPr id="110664" name="Group 173"/>
            <p:cNvGrpSpPr>
              <a:grpSpLocks/>
            </p:cNvGrpSpPr>
            <p:nvPr/>
          </p:nvGrpSpPr>
          <p:grpSpPr bwMode="auto">
            <a:xfrm>
              <a:off x="5051" y="2165"/>
              <a:ext cx="618" cy="1161"/>
              <a:chOff x="5051" y="2165"/>
              <a:chExt cx="618" cy="1161"/>
            </a:xfrm>
          </p:grpSpPr>
          <p:sp>
            <p:nvSpPr>
              <p:cNvPr id="11066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6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6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6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7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8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8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0682"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0665" name="Rectangle 191"/>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5088" name="Rectangle 192"/>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10645" name="Rectangle 193"/>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5090" name="Rectangle 194"/>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10647" name="Rectangle 195"/>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10648" name="Rectangle 196"/>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10649" name="Rectangle 197"/>
          <p:cNvSpPr>
            <a:spLocks noChangeArrowheads="1"/>
          </p:cNvSpPr>
          <p:nvPr/>
        </p:nvSpPr>
        <p:spPr bwMode="auto">
          <a:xfrm>
            <a:off x="8026400" y="4672013"/>
            <a:ext cx="9329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t>
            </a:r>
          </a:p>
        </p:txBody>
      </p:sp>
      <p:grpSp>
        <p:nvGrpSpPr>
          <p:cNvPr id="110650" name="Group 198"/>
          <p:cNvGrpSpPr>
            <a:grpSpLocks/>
          </p:cNvGrpSpPr>
          <p:nvPr/>
        </p:nvGrpSpPr>
        <p:grpSpPr bwMode="auto">
          <a:xfrm>
            <a:off x="8061325" y="4151318"/>
            <a:ext cx="931863" cy="379413"/>
            <a:chOff x="5078" y="2615"/>
            <a:chExt cx="587" cy="239"/>
          </a:xfrm>
        </p:grpSpPr>
        <p:sp>
          <p:nvSpPr>
            <p:cNvPr id="110661"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0662"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0663" name="Rectangle 20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0651" name="Rectangle 202"/>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0652" name="Rectangle 203"/>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360</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5100" name="Rectangle 204"/>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a:t>
            </a:r>
          </a:p>
        </p:txBody>
      </p:sp>
      <p:sp>
        <p:nvSpPr>
          <p:cNvPr id="110654" name="Text Box 20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F30C"/>
              </a:solidFill>
              <a:effectLst/>
              <a:uLnTx/>
              <a:uFillTx/>
              <a:latin typeface="Arial" panose="020B0604020202020204" pitchFamily="34" charset="0"/>
              <a:cs typeface="Arial" panose="020B0604020202020204" pitchFamily="34" charset="0"/>
            </a:endParaRPr>
          </a:p>
        </p:txBody>
      </p:sp>
      <p:sp>
        <p:nvSpPr>
          <p:cNvPr id="110656" name="Text Box 20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1600" b="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8131B"/>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 1 – 21 </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12642"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373063" y="5276850"/>
            <a:ext cx="8366125" cy="120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مدينة بابل القديمة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الفيلم المبكر "التعصب"</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2644"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12645" name="Group 176"/>
          <p:cNvGrpSpPr>
            <a:grpSpLocks/>
          </p:cNvGrpSpPr>
          <p:nvPr/>
        </p:nvGrpSpPr>
        <p:grpSpPr bwMode="auto">
          <a:xfrm>
            <a:off x="8018463" y="3436938"/>
            <a:ext cx="981075" cy="1843087"/>
            <a:chOff x="5051" y="2165"/>
            <a:chExt cx="618" cy="1161"/>
          </a:xfrm>
        </p:grpSpPr>
        <p:grpSp>
          <p:nvGrpSpPr>
            <p:cNvPr id="112661" name="Group 177"/>
            <p:cNvGrpSpPr>
              <a:grpSpLocks/>
            </p:cNvGrpSpPr>
            <p:nvPr/>
          </p:nvGrpSpPr>
          <p:grpSpPr bwMode="auto">
            <a:xfrm>
              <a:off x="5051" y="2165"/>
              <a:ext cx="618" cy="1161"/>
              <a:chOff x="5051" y="2165"/>
              <a:chExt cx="618" cy="1161"/>
            </a:xfrm>
          </p:grpSpPr>
          <p:sp>
            <p:nvSpPr>
              <p:cNvPr id="112663"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4"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5"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6"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7"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8"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69"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0"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1"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2"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3"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4"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5"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6"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7"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8"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2679"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2662" name="Rectangle 19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6116" name="Rectangle 196"/>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12647" name="Rectangle 197"/>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6118" name="Rectangle 198"/>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12649" name="Rectangle 199"/>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12650" name="Rectangle 200"/>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12651" name="Rectangle 201"/>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12652" name="Group 202"/>
          <p:cNvGrpSpPr>
            <a:grpSpLocks/>
          </p:cNvGrpSpPr>
          <p:nvPr/>
        </p:nvGrpSpPr>
        <p:grpSpPr bwMode="auto">
          <a:xfrm>
            <a:off x="8061325" y="4151318"/>
            <a:ext cx="931863" cy="379413"/>
            <a:chOff x="5078" y="2615"/>
            <a:chExt cx="587" cy="239"/>
          </a:xfrm>
        </p:grpSpPr>
        <p:sp>
          <p:nvSpPr>
            <p:cNvPr id="112658"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2659"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2660" name="Rectangle 205"/>
            <p:cNvSpPr>
              <a:spLocks noChangeArrowheads="1"/>
            </p:cNvSpPr>
            <p:nvPr/>
          </p:nvSpPr>
          <p:spPr bwMode="auto">
            <a:xfrm>
              <a:off x="5105" y="2720"/>
              <a:ext cx="49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2653" name="Rectangle 206"/>
          <p:cNvSpPr>
            <a:spLocks noChangeArrowheads="1"/>
          </p:cNvSpPr>
          <p:nvPr/>
        </p:nvSpPr>
        <p:spPr bwMode="auto">
          <a:xfrm>
            <a:off x="8420100" y="4994275"/>
            <a:ext cx="48410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2654" name="Rectangle 207"/>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6128" name="Rectangle 208"/>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52</a:t>
            </a:r>
          </a:p>
        </p:txBody>
      </p:sp>
      <p:sp>
        <p:nvSpPr>
          <p:cNvPr id="466129" name="Text Box 209"/>
          <p:cNvSpPr txBox="1">
            <a:spLocks noChangeArrowheads="1"/>
          </p:cNvSpPr>
          <p:nvPr/>
        </p:nvSpPr>
        <p:spPr bwMode="auto">
          <a:xfrm>
            <a:off x="1779588" y="0"/>
            <a:ext cx="2778344" cy="33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الملوك الثاني 25: 1- 21</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657" name="Text Box 210"/>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4130676" y="519113"/>
            <a:ext cx="3975101" cy="5789612"/>
            <a:chOff x="2602" y="327"/>
            <a:chExt cx="2504" cy="3647"/>
          </a:xfrm>
        </p:grpSpPr>
        <p:grpSp>
          <p:nvGrpSpPr>
            <p:cNvPr id="114836" name="Group 3"/>
            <p:cNvGrpSpPr>
              <a:grpSpLocks/>
            </p:cNvGrpSpPr>
            <p:nvPr/>
          </p:nvGrpSpPr>
          <p:grpSpPr bwMode="auto">
            <a:xfrm>
              <a:off x="2602" y="327"/>
              <a:ext cx="1226" cy="3647"/>
              <a:chOff x="2602" y="327"/>
              <a:chExt cx="1226" cy="3647"/>
            </a:xfrm>
          </p:grpSpPr>
          <p:sp>
            <p:nvSpPr>
              <p:cNvPr id="11487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277" name="Rectangle 5"/>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(2000 B.C.)</a:t>
                </a:r>
              </a:p>
            </p:txBody>
          </p:sp>
          <p:sp>
            <p:nvSpPr>
              <p:cNvPr id="11488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6"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8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6" name="Rectangle 22"/>
              <p:cNvSpPr>
                <a:spLocks noChangeArrowheads="1"/>
              </p:cNvSpPr>
              <p:nvPr/>
            </p:nvSpPr>
            <p:spPr bwMode="auto">
              <a:xfrm>
                <a:off x="2780" y="3258"/>
                <a:ext cx="18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11489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9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2"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305" name="Rectangle 33"/>
              <p:cNvSpPr>
                <a:spLocks noChangeArrowheads="1"/>
              </p:cNvSpPr>
              <p:nvPr/>
            </p:nvSpPr>
            <p:spPr bwMode="auto">
              <a:xfrm>
                <a:off x="3095" y="264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(1500 B.C.)</a:t>
                </a:r>
              </a:p>
            </p:txBody>
          </p:sp>
          <p:sp>
            <p:nvSpPr>
              <p:cNvPr id="11490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0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1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1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1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1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14" name="Rectangle 40"/>
              <p:cNvSpPr>
                <a:spLocks noChangeArrowheads="1"/>
              </p:cNvSpPr>
              <p:nvPr/>
            </p:nvSpPr>
            <p:spPr bwMode="auto">
              <a:xfrm>
                <a:off x="2741" y="538"/>
                <a:ext cx="4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الخطية الأولى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15" name="Rectangle 41"/>
              <p:cNvSpPr>
                <a:spLocks noChangeArrowheads="1"/>
              </p:cNvSpPr>
              <p:nvPr/>
            </p:nvSpPr>
            <p:spPr bwMode="auto">
              <a:xfrm>
                <a:off x="2690" y="634"/>
                <a:ext cx="43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الإنجيل الأول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16" name="Rectangle 42"/>
              <p:cNvSpPr>
                <a:spLocks noChangeArrowheads="1"/>
              </p:cNvSpPr>
              <p:nvPr/>
            </p:nvSpPr>
            <p:spPr bwMode="auto">
              <a:xfrm>
                <a:off x="2695" y="738"/>
                <a:ext cx="4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العائلة الأولى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17" name="Rectangle 43"/>
              <p:cNvSpPr>
                <a:spLocks noChangeArrowheads="1"/>
              </p:cNvSpPr>
              <p:nvPr/>
            </p:nvSpPr>
            <p:spPr bwMode="auto">
              <a:xfrm>
                <a:off x="2690" y="842"/>
                <a:ext cx="4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القتل الأول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18" name="Rectangle 44"/>
              <p:cNvSpPr>
                <a:spLocks noChangeArrowheads="1"/>
              </p:cNvSpPr>
              <p:nvPr/>
            </p:nvSpPr>
            <p:spPr bwMode="auto">
              <a:xfrm>
                <a:off x="2627" y="938"/>
                <a:ext cx="6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الطوفان / قوس قزح</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19" name="Rectangle 45"/>
              <p:cNvSpPr>
                <a:spLocks noChangeArrowheads="1"/>
              </p:cNvSpPr>
              <p:nvPr/>
            </p:nvSpPr>
            <p:spPr bwMode="auto">
              <a:xfrm>
                <a:off x="2781" y="1042"/>
                <a:ext cx="28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البرج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20" name="Rectangle 46"/>
              <p:cNvSpPr>
                <a:spLocks noChangeArrowheads="1"/>
              </p:cNvSpPr>
              <p:nvPr/>
            </p:nvSpPr>
            <p:spPr bwMode="auto">
              <a:xfrm>
                <a:off x="2607" y="344"/>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الخلق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21" name="Rectangle 47"/>
              <p:cNvSpPr>
                <a:spLocks noChangeArrowheads="1"/>
              </p:cNvSpPr>
              <p:nvPr/>
            </p:nvSpPr>
            <p:spPr bwMode="auto">
              <a:xfrm>
                <a:off x="2602" y="458"/>
                <a:ext cx="60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الرجل الأول والمرأة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2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2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2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25" name="Rectangle 51"/>
              <p:cNvSpPr>
                <a:spLocks noChangeArrowheads="1"/>
              </p:cNvSpPr>
              <p:nvPr/>
            </p:nvSpPr>
            <p:spPr bwMode="auto">
              <a:xfrm>
                <a:off x="2749" y="1531"/>
                <a:ext cx="3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2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J - E</a:t>
                </a:r>
              </a:p>
            </p:txBody>
          </p:sp>
          <p:sp>
            <p:nvSpPr>
              <p:cNvPr id="11492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12</a:t>
                </a:r>
              </a:p>
            </p:txBody>
          </p:sp>
          <p:sp>
            <p:nvSpPr>
              <p:cNvPr id="114928" name="Rectangle 54"/>
              <p:cNvSpPr>
                <a:spLocks noChangeArrowheads="1"/>
              </p:cNvSpPr>
              <p:nvPr/>
            </p:nvSpPr>
            <p:spPr bwMode="auto">
              <a:xfrm>
                <a:off x="2742" y="1414"/>
                <a:ext cx="3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الدعوة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29" name="Rectangle 55"/>
              <p:cNvSpPr>
                <a:spLocks noChangeArrowheads="1"/>
              </p:cNvSpPr>
              <p:nvPr/>
            </p:nvSpPr>
            <p:spPr bwMode="auto">
              <a:xfrm>
                <a:off x="2634" y="1274"/>
                <a:ext cx="4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إبراهيم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3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 - I</a:t>
                </a:r>
              </a:p>
            </p:txBody>
          </p:sp>
          <p:sp>
            <p:nvSpPr>
              <p:cNvPr id="11493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3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33" name="Rectangle 59"/>
              <p:cNvSpPr>
                <a:spLocks noChangeArrowheads="1"/>
              </p:cNvSpPr>
              <p:nvPr/>
            </p:nvSpPr>
            <p:spPr bwMode="auto">
              <a:xfrm>
                <a:off x="2694" y="2152"/>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يوسف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34" name="Rectangle 60"/>
              <p:cNvSpPr>
                <a:spLocks noChangeArrowheads="1"/>
              </p:cNvSpPr>
              <p:nvPr/>
            </p:nvSpPr>
            <p:spPr bwMode="auto">
              <a:xfrm>
                <a:off x="2724" y="2301"/>
                <a:ext cx="4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عبودية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35" name="Rectangle 61"/>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3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3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3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3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4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4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4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4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44" name="Rectangle 70"/>
              <p:cNvSpPr>
                <a:spLocks noChangeArrowheads="1"/>
              </p:cNvSpPr>
              <p:nvPr/>
            </p:nvSpPr>
            <p:spPr bwMode="auto">
              <a:xfrm>
                <a:off x="2708" y="2674"/>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موسى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45" name="Rectangle 71"/>
              <p:cNvSpPr>
                <a:spLocks noChangeArrowheads="1"/>
              </p:cNvSpPr>
              <p:nvPr/>
            </p:nvSpPr>
            <p:spPr bwMode="auto">
              <a:xfrm>
                <a:off x="2802" y="2934"/>
                <a:ext cx="2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Sinai</a:t>
                </a:r>
              </a:p>
            </p:txBody>
          </p:sp>
          <p:sp>
            <p:nvSpPr>
              <p:cNvPr id="114946" name="Rectangle 72"/>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114947" name="Rectangle 73"/>
              <p:cNvSpPr>
                <a:spLocks noChangeArrowheads="1"/>
              </p:cNvSpPr>
              <p:nvPr/>
            </p:nvSpPr>
            <p:spPr bwMode="auto">
              <a:xfrm>
                <a:off x="2648" y="3158"/>
                <a:ext cx="5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قادش برنيع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48" name="Rectangle 74"/>
              <p:cNvSpPr>
                <a:spLocks noChangeArrowheads="1"/>
              </p:cNvSpPr>
              <p:nvPr/>
            </p:nvSpPr>
            <p:spPr bwMode="auto">
              <a:xfrm>
                <a:off x="2872" y="3274"/>
                <a:ext cx="19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40</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49" name="Rectangle 75"/>
              <p:cNvSpPr>
                <a:spLocks noChangeArrowheads="1"/>
              </p:cNvSpPr>
              <p:nvPr/>
            </p:nvSpPr>
            <p:spPr bwMode="auto">
              <a:xfrm>
                <a:off x="2724" y="3382"/>
                <a:ext cx="4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عظات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5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51" name="Rectangle 77"/>
              <p:cNvSpPr>
                <a:spLocks noChangeArrowheads="1"/>
              </p:cNvSpPr>
              <p:nvPr/>
            </p:nvSpPr>
            <p:spPr bwMode="auto">
              <a:xfrm>
                <a:off x="2779" y="2826"/>
                <a:ext cx="3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الخروج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5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5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5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955" name="Rectangle 81"/>
              <p:cNvSpPr>
                <a:spLocks noChangeArrowheads="1"/>
              </p:cNvSpPr>
              <p:nvPr/>
            </p:nvSpPr>
            <p:spPr bwMode="auto">
              <a:xfrm>
                <a:off x="2697" y="3550"/>
                <a:ext cx="37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يشوع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56" name="Rectangle 82"/>
              <p:cNvSpPr>
                <a:spLocks noChangeArrowheads="1"/>
              </p:cNvSpPr>
              <p:nvPr/>
            </p:nvSpPr>
            <p:spPr bwMode="auto">
              <a:xfrm>
                <a:off x="2738" y="3686"/>
                <a:ext cx="3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أريحا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957" name="Rectangle 83"/>
              <p:cNvSpPr>
                <a:spLocks noChangeArrowheads="1"/>
              </p:cNvSpPr>
              <p:nvPr/>
            </p:nvSpPr>
            <p:spPr bwMode="auto">
              <a:xfrm>
                <a:off x="2686" y="3806"/>
                <a:ext cx="5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قسمت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4837" name="Group 84"/>
            <p:cNvGrpSpPr>
              <a:grpSpLocks/>
            </p:cNvGrpSpPr>
            <p:nvPr/>
          </p:nvGrpSpPr>
          <p:grpSpPr bwMode="auto">
            <a:xfrm>
              <a:off x="4119" y="352"/>
              <a:ext cx="987" cy="1610"/>
              <a:chOff x="4119" y="352"/>
              <a:chExt cx="987" cy="1610"/>
            </a:xfrm>
          </p:grpSpPr>
          <p:sp>
            <p:nvSpPr>
              <p:cNvPr id="11483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1" name="Rectangle 88"/>
              <p:cNvSpPr>
                <a:spLocks noChangeArrowheads="1"/>
              </p:cNvSpPr>
              <p:nvPr/>
            </p:nvSpPr>
            <p:spPr bwMode="auto">
              <a:xfrm>
                <a:off x="4328" y="618"/>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350</a:t>
                </a:r>
              </a:p>
            </p:txBody>
          </p:sp>
          <p:sp>
            <p:nvSpPr>
              <p:cNvPr id="11484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4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368" name="Rectangle 96"/>
              <p:cNvSpPr>
                <a:spLocks noChangeArrowheads="1"/>
              </p:cNvSpPr>
              <p:nvPr/>
            </p:nvSpPr>
            <p:spPr bwMode="auto">
              <a:xfrm>
                <a:off x="4575" y="76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(1000 B.C.)</a:t>
                </a:r>
              </a:p>
            </p:txBody>
          </p:sp>
          <p:sp>
            <p:nvSpPr>
              <p:cNvPr id="11485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5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52" name="Rectangle 99"/>
              <p:cNvSpPr>
                <a:spLocks noChangeArrowheads="1"/>
              </p:cNvSpPr>
              <p:nvPr/>
            </p:nvSpPr>
            <p:spPr bwMode="auto">
              <a:xfrm>
                <a:off x="4312" y="586"/>
                <a:ext cx="2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350 </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53" name="Rectangle 100"/>
              <p:cNvSpPr>
                <a:spLocks noChangeArrowheads="1"/>
              </p:cNvSpPr>
              <p:nvPr/>
            </p:nvSpPr>
            <p:spPr bwMode="auto">
              <a:xfrm>
                <a:off x="4248" y="480"/>
                <a:ext cx="37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القضاة    </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54" name="Rectangle 101"/>
              <p:cNvSpPr>
                <a:spLocks noChangeArrowheads="1"/>
              </p:cNvSpPr>
              <p:nvPr/>
            </p:nvSpPr>
            <p:spPr bwMode="auto">
              <a:xfrm>
                <a:off x="4141" y="352"/>
                <a:ext cx="42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فوضى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5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5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5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377" name="Rectangle 105"/>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1485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60" name="Rectangle 107"/>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10              2</a:t>
                </a:r>
              </a:p>
            </p:txBody>
          </p:sp>
          <p:sp>
            <p:nvSpPr>
              <p:cNvPr id="114861" name="Rectangle 108"/>
              <p:cNvSpPr>
                <a:spLocks noChangeArrowheads="1"/>
              </p:cNvSpPr>
              <p:nvPr/>
            </p:nvSpPr>
            <p:spPr bwMode="auto">
              <a:xfrm>
                <a:off x="4156" y="1574"/>
                <a:ext cx="5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sp>
            <p:nvSpPr>
              <p:cNvPr id="114862" name="Rectangle 109"/>
              <p:cNvSpPr>
                <a:spLocks noChangeArrowheads="1"/>
              </p:cNvSpPr>
              <p:nvPr/>
            </p:nvSpPr>
            <p:spPr bwMode="auto">
              <a:xfrm>
                <a:off x="4167" y="1694"/>
                <a:ext cx="53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350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63" name="Rectangle 110"/>
              <p:cNvSpPr>
                <a:spLocks noChangeArrowheads="1"/>
              </p:cNvSpPr>
              <p:nvPr/>
            </p:nvSpPr>
            <p:spPr bwMode="auto">
              <a:xfrm>
                <a:off x="4119" y="1798"/>
                <a:ext cx="7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أشور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بابل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6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65" name="Rectangle 112"/>
              <p:cNvSpPr>
                <a:spLocks noChangeArrowheads="1"/>
              </p:cNvSpPr>
              <p:nvPr/>
            </p:nvSpPr>
            <p:spPr bwMode="auto">
              <a:xfrm>
                <a:off x="4169" y="1134"/>
                <a:ext cx="57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6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6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387" name="Rectangle 115"/>
              <p:cNvSpPr>
                <a:spLocks noChangeArrowheads="1"/>
              </p:cNvSpPr>
              <p:nvPr/>
            </p:nvSpPr>
            <p:spPr bwMode="auto">
              <a:xfrm>
                <a:off x="4150" y="1454"/>
                <a:ext cx="460" cy="134"/>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1486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70" name="Rectangle 117"/>
              <p:cNvSpPr>
                <a:spLocks noChangeArrowheads="1"/>
              </p:cNvSpPr>
              <p:nvPr/>
            </p:nvSpPr>
            <p:spPr bwMode="auto">
              <a:xfrm>
                <a:off x="4251" y="908"/>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sp>
            <p:nvSpPr>
              <p:cNvPr id="11487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7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7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7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7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87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7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pic>
        <p:nvPicPr>
          <p:cNvPr id="114690"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4691"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2" name="Rectangle 131"/>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p:txBody>
      </p:sp>
      <p:sp>
        <p:nvSpPr>
          <p:cNvPr id="11469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698" name="Rectangle 137"/>
          <p:cNvSpPr>
            <a:spLocks noChangeArrowheads="1"/>
          </p:cNvSpPr>
          <p:nvPr/>
        </p:nvSpPr>
        <p:spPr bwMode="auto">
          <a:xfrm>
            <a:off x="6238875" y="4462463"/>
            <a:ext cx="38792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a:t>
            </a:r>
          </a:p>
        </p:txBody>
      </p:sp>
      <p:sp>
        <p:nvSpPr>
          <p:cNvPr id="566410" name="Rectangle 138"/>
          <p:cNvSpPr>
            <a:spLocks noChangeArrowheads="1"/>
          </p:cNvSpPr>
          <p:nvPr/>
        </p:nvSpPr>
        <p:spPr bwMode="auto">
          <a:xfrm>
            <a:off x="4900613" y="19685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(2000 B.C.)</a:t>
            </a:r>
          </a:p>
        </p:txBody>
      </p:sp>
      <p:sp>
        <p:nvSpPr>
          <p:cNvPr id="566411" name="Rectangle 139"/>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C 7 S J </a:t>
            </a:r>
          </a:p>
        </p:txBody>
      </p:sp>
      <p:sp>
        <p:nvSpPr>
          <p:cNvPr id="566413" name="Rectangle 141"/>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0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0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EEFF4B"/>
                </a:solidFill>
                <a:effectLst/>
                <a:uLnTx/>
                <a:uFillTx/>
                <a:latin typeface="Arial" panose="020B0604020202020204" pitchFamily="34" charset="0"/>
                <a:cs typeface="Arial" panose="020B0604020202020204" pitchFamily="34" charset="0"/>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EEFF4B"/>
                </a:solidFill>
                <a:effectLst/>
                <a:uLnTx/>
                <a:uFillTx/>
                <a:latin typeface="Arial" panose="020B0604020202020204" pitchFamily="34" charset="0"/>
                <a:cs typeface="Arial" panose="020B0604020202020204" pitchFamily="34" charset="0"/>
              </a:rPr>
              <a:t>J</a:t>
            </a:r>
          </a:p>
        </p:txBody>
      </p:sp>
      <p:sp>
        <p:nvSpPr>
          <p:cNvPr id="114708" name="Rectangle 149"/>
          <p:cNvSpPr>
            <a:spLocks noChangeArrowheads="1"/>
          </p:cNvSpPr>
          <p:nvPr/>
        </p:nvSpPr>
        <p:spPr bwMode="auto">
          <a:xfrm>
            <a:off x="3469186" y="2042146"/>
            <a:ext cx="511175" cy="4295978"/>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22" name="Text Box 150"/>
          <p:cNvSpPr txBox="1">
            <a:spLocks noChangeArrowheads="1"/>
          </p:cNvSpPr>
          <p:nvPr/>
        </p:nvSpPr>
        <p:spPr bwMode="auto">
          <a:xfrm rot="-5388536">
            <a:off x="1798792" y="3949318"/>
            <a:ext cx="3834979"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Arial" panose="020B0604020202020204" pitchFamily="34" charset="0"/>
                <a:cs typeface="Arial" panose="020B0604020202020204" pitchFamily="34" charset="0"/>
              </a:rPr>
              <a:t>4 أشخاص</a:t>
            </a:r>
            <a:endParaRPr kumimoji="0" lang="en-US" sz="2800" b="1" i="0" u="none" strike="noStrike" kern="1200" cap="none" spc="0" normalizeH="0" baseline="0" noProof="0" dirty="0">
              <a:ln>
                <a:noFill/>
              </a:ln>
              <a:solidFill>
                <a:srgbClr val="EEFF4B"/>
              </a:solidFill>
              <a:effectLst/>
              <a:uLnTx/>
              <a:uFillTx/>
              <a:latin typeface="Arial" panose="020B0604020202020204" pitchFamily="34" charset="0"/>
              <a:cs typeface="Arial" panose="020B0604020202020204" pitchFamily="34" charset="0"/>
            </a:endParaRPr>
          </a:p>
        </p:txBody>
      </p:sp>
      <p:sp>
        <p:nvSpPr>
          <p:cNvPr id="114713" name="Rectangle 154"/>
          <p:cNvSpPr>
            <a:spLocks noChangeArrowheads="1"/>
          </p:cNvSpPr>
          <p:nvPr/>
        </p:nvSpPr>
        <p:spPr bwMode="auto">
          <a:xfrm rot="-5400000">
            <a:off x="3457077" y="941388"/>
            <a:ext cx="511175" cy="5746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EEFF4B"/>
                </a:solidFill>
                <a:effectLst/>
                <a:uLnTx/>
                <a:uFillTx/>
                <a:latin typeface="Arial" panose="020B0604020202020204" pitchFamily="34" charset="0"/>
                <a:cs typeface="Arial" panose="020B0604020202020204" pitchFamily="34" charset="0"/>
              </a:rPr>
              <a:t>C</a:t>
            </a:r>
          </a:p>
        </p:txBody>
      </p:sp>
      <p:sp>
        <p:nvSpPr>
          <p:cNvPr id="11471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1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1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31" name="Rectangle 159"/>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(1500 B.C.)</a:t>
            </a:r>
          </a:p>
        </p:txBody>
      </p:sp>
      <p:sp>
        <p:nvSpPr>
          <p:cNvPr id="566432" name="Rectangle 160"/>
          <p:cNvSpPr>
            <a:spLocks noChangeArrowheads="1"/>
          </p:cNvSpPr>
          <p:nvPr/>
        </p:nvSpPr>
        <p:spPr bwMode="auto">
          <a:xfrm>
            <a:off x="7262813" y="12192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(1000 B.C.)</a:t>
            </a:r>
          </a:p>
        </p:txBody>
      </p:sp>
      <p:sp>
        <p:nvSpPr>
          <p:cNvPr id="114720"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1"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2"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3"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4"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2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114727" name="Group 168"/>
          <p:cNvGrpSpPr>
            <a:grpSpLocks/>
          </p:cNvGrpSpPr>
          <p:nvPr/>
        </p:nvGrpSpPr>
        <p:grpSpPr bwMode="auto">
          <a:xfrm>
            <a:off x="6591300" y="4418013"/>
            <a:ext cx="952500" cy="527050"/>
            <a:chOff x="4152" y="2783"/>
            <a:chExt cx="600" cy="332"/>
          </a:xfrm>
        </p:grpSpPr>
        <p:sp>
          <p:nvSpPr>
            <p:cNvPr id="11483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566444" name="Rectangle 172"/>
          <p:cNvSpPr>
            <a:spLocks noChangeArrowheads="1"/>
          </p:cNvSpPr>
          <p:nvPr/>
        </p:nvSpPr>
        <p:spPr bwMode="auto">
          <a:xfrm>
            <a:off x="7269163" y="4330700"/>
            <a:ext cx="77264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(500 B.C.)</a:t>
            </a:r>
          </a:p>
        </p:txBody>
      </p:sp>
      <p:sp>
        <p:nvSpPr>
          <p:cNvPr id="114729"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0"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1" name="Rectangle 175"/>
          <p:cNvSpPr>
            <a:spLocks noChangeArrowheads="1"/>
          </p:cNvSpPr>
          <p:nvPr/>
        </p:nvSpPr>
        <p:spPr bwMode="auto">
          <a:xfrm>
            <a:off x="6523038" y="3213100"/>
            <a:ext cx="5850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732"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3"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4"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5" name="Rectangle 179"/>
          <p:cNvSpPr>
            <a:spLocks noChangeArrowheads="1"/>
          </p:cNvSpPr>
          <p:nvPr/>
        </p:nvSpPr>
        <p:spPr bwMode="auto">
          <a:xfrm>
            <a:off x="6599238" y="4394200"/>
            <a:ext cx="52418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صمت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73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39" name="Rectangle 183"/>
          <p:cNvSpPr>
            <a:spLocks noChangeArrowheads="1"/>
          </p:cNvSpPr>
          <p:nvPr/>
        </p:nvSpPr>
        <p:spPr bwMode="auto">
          <a:xfrm>
            <a:off x="6610350" y="5102225"/>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يسوع   </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4740"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1"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2"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3"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4"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5"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6"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74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66" name="Text Box 194"/>
          <p:cNvSpPr txBox="1">
            <a:spLocks noChangeArrowheads="1"/>
          </p:cNvSpPr>
          <p:nvPr/>
        </p:nvSpPr>
        <p:spPr bwMode="auto">
          <a:xfrm rot="16200000">
            <a:off x="4560094" y="2121694"/>
            <a:ext cx="32321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Arial" panose="020B0604020202020204" pitchFamily="34" charset="0"/>
                <a:cs typeface="Arial" panose="020B0604020202020204" pitchFamily="34" charset="0"/>
              </a:rPr>
              <a:t>3 مجتمعات</a:t>
            </a:r>
            <a:endParaRPr kumimoji="0" lang="en-US" sz="2800" b="1" i="0" u="none" strike="noStrike" kern="1200" cap="none" spc="0" normalizeH="0" baseline="0" noProof="0" dirty="0">
              <a:ln>
                <a:noFill/>
              </a:ln>
              <a:solidFill>
                <a:srgbClr val="EEFF4B"/>
              </a:solidFill>
              <a:effectLst/>
              <a:uLnTx/>
              <a:uFillTx/>
              <a:latin typeface="Arial" panose="020B0604020202020204" pitchFamily="34" charset="0"/>
              <a:cs typeface="Arial" panose="020B0604020202020204" pitchFamily="34" charset="0"/>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475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تكوين إلى نحميا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5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14754" name="Group 202"/>
          <p:cNvGrpSpPr>
            <a:grpSpLocks/>
          </p:cNvGrpSpPr>
          <p:nvPr/>
        </p:nvGrpSpPr>
        <p:grpSpPr bwMode="auto">
          <a:xfrm>
            <a:off x="8018463" y="3436938"/>
            <a:ext cx="981075" cy="1843087"/>
            <a:chOff x="5051" y="2165"/>
            <a:chExt cx="618" cy="1161"/>
          </a:xfrm>
        </p:grpSpPr>
        <p:grpSp>
          <p:nvGrpSpPr>
            <p:cNvPr id="114814" name="Group 203"/>
            <p:cNvGrpSpPr>
              <a:grpSpLocks/>
            </p:cNvGrpSpPr>
            <p:nvPr/>
          </p:nvGrpSpPr>
          <p:grpSpPr bwMode="auto">
            <a:xfrm>
              <a:off x="5051" y="2165"/>
              <a:ext cx="618" cy="1161"/>
              <a:chOff x="5051" y="2165"/>
              <a:chExt cx="618" cy="1161"/>
            </a:xfrm>
          </p:grpSpPr>
          <p:sp>
            <p:nvSpPr>
              <p:cNvPr id="11481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1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1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1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2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4832" name="Rectangle 22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ROYALTY</a:t>
                </a:r>
              </a:p>
            </p:txBody>
          </p:sp>
        </p:grpSp>
        <p:sp>
          <p:nvSpPr>
            <p:cNvPr id="114815" name="Rectangle 221"/>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566494" name="Rectangle 222"/>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SPLIT ••• </a:t>
            </a:r>
          </a:p>
        </p:txBody>
      </p:sp>
      <p:sp>
        <p:nvSpPr>
          <p:cNvPr id="114756" name="Rectangle 223"/>
          <p:cNvSpPr>
            <a:spLocks noChangeArrowheads="1"/>
          </p:cNvSpPr>
          <p:nvPr/>
        </p:nvSpPr>
        <p:spPr bwMode="auto">
          <a:xfrm>
            <a:off x="8032750" y="3973513"/>
            <a:ext cx="94737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North       South</a:t>
            </a:r>
          </a:p>
        </p:txBody>
      </p:sp>
      <p:sp>
        <p:nvSpPr>
          <p:cNvPr id="566496" name="Rectangle 224"/>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THE PROPHETS</a:t>
            </a:r>
          </a:p>
        </p:txBody>
      </p:sp>
      <p:sp>
        <p:nvSpPr>
          <p:cNvPr id="114758" name="Rectangle 225"/>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200        </a:t>
            </a:r>
          </a:p>
        </p:txBody>
      </p:sp>
      <p:sp>
        <p:nvSpPr>
          <p:cNvPr id="114763" name="Rectangle 226"/>
          <p:cNvSpPr>
            <a:spLocks noChangeArrowheads="1"/>
          </p:cNvSpPr>
          <p:nvPr/>
        </p:nvSpPr>
        <p:spPr bwMode="auto">
          <a:xfrm>
            <a:off x="8031163" y="5003800"/>
            <a:ext cx="6428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Assyria   </a:t>
            </a:r>
          </a:p>
        </p:txBody>
      </p:sp>
      <p:sp>
        <p:nvSpPr>
          <p:cNvPr id="114764" name="Rectangle 227"/>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14765" name="Group 228"/>
          <p:cNvGrpSpPr>
            <a:grpSpLocks/>
          </p:cNvGrpSpPr>
          <p:nvPr/>
        </p:nvGrpSpPr>
        <p:grpSpPr bwMode="auto">
          <a:xfrm>
            <a:off x="8061325" y="4151318"/>
            <a:ext cx="931863" cy="379413"/>
            <a:chOff x="5078" y="2615"/>
            <a:chExt cx="587" cy="239"/>
          </a:xfrm>
        </p:grpSpPr>
        <p:sp>
          <p:nvSpPr>
            <p:cNvPr id="114775"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Israel</a:t>
              </a:r>
            </a:p>
          </p:txBody>
        </p:sp>
        <p:sp>
          <p:nvSpPr>
            <p:cNvPr id="114776"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Judah</a:t>
              </a:r>
            </a:p>
          </p:txBody>
        </p:sp>
        <p:sp>
          <p:nvSpPr>
            <p:cNvPr id="114777" name="Rectangle 23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10              2</a:t>
              </a:r>
            </a:p>
          </p:txBody>
        </p:sp>
      </p:grpSp>
      <p:sp>
        <p:nvSpPr>
          <p:cNvPr id="114766" name="Rectangle 232"/>
          <p:cNvSpPr>
            <a:spLocks noChangeArrowheads="1"/>
          </p:cNvSpPr>
          <p:nvPr/>
        </p:nvSpPr>
        <p:spPr bwMode="auto">
          <a:xfrm>
            <a:off x="8420100" y="4994275"/>
            <a:ext cx="58830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Babylon</a:t>
            </a:r>
          </a:p>
        </p:txBody>
      </p:sp>
      <p:sp>
        <p:nvSpPr>
          <p:cNvPr id="114767" name="Rectangle 233"/>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350</a:t>
            </a:r>
          </a:p>
        </p:txBody>
      </p:sp>
      <p:sp>
        <p:nvSpPr>
          <p:cNvPr id="566507" name="Rectangle 235"/>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53</a:t>
            </a:r>
          </a:p>
        </p:txBody>
      </p:sp>
      <p:grpSp>
        <p:nvGrpSpPr>
          <p:cNvPr id="114769" name="Group 278"/>
          <p:cNvGrpSpPr>
            <a:grpSpLocks/>
          </p:cNvGrpSpPr>
          <p:nvPr/>
        </p:nvGrpSpPr>
        <p:grpSpPr bwMode="auto">
          <a:xfrm>
            <a:off x="519113" y="117475"/>
            <a:ext cx="854075" cy="1720984"/>
            <a:chOff x="519113" y="312738"/>
            <a:chExt cx="854075" cy="1910918"/>
          </a:xfrm>
        </p:grpSpPr>
        <p:sp>
          <p:nvSpPr>
            <p:cNvPr id="280" name="Rectangle 2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268" name="Group 311">
            <a:extLst>
              <a:ext uri="{FF2B5EF4-FFF2-40B4-BE49-F238E27FC236}">
                <a16:creationId xmlns:a16="http://schemas.microsoft.com/office/drawing/2014/main" id="{1866FC92-CC90-024D-90B8-CDEEAD0DC279}"/>
              </a:ext>
            </a:extLst>
          </p:cNvPr>
          <p:cNvGrpSpPr>
            <a:grpSpLocks/>
          </p:cNvGrpSpPr>
          <p:nvPr/>
        </p:nvGrpSpPr>
        <p:grpSpPr bwMode="auto">
          <a:xfrm>
            <a:off x="7426325" y="1317625"/>
            <a:ext cx="703263" cy="820738"/>
            <a:chOff x="5068605" y="5135773"/>
            <a:chExt cx="703817" cy="820376"/>
          </a:xfrm>
        </p:grpSpPr>
        <p:grpSp>
          <p:nvGrpSpPr>
            <p:cNvPr id="269" name="Group 113">
              <a:extLst>
                <a:ext uri="{FF2B5EF4-FFF2-40B4-BE49-F238E27FC236}">
                  <a16:creationId xmlns:a16="http://schemas.microsoft.com/office/drawing/2014/main" id="{F9B5D064-A71F-EC43-8700-2B1D69FF0B9E}"/>
                </a:ext>
              </a:extLst>
            </p:cNvPr>
            <p:cNvGrpSpPr>
              <a:grpSpLocks/>
            </p:cNvGrpSpPr>
            <p:nvPr/>
          </p:nvGrpSpPr>
          <p:grpSpPr bwMode="auto">
            <a:xfrm>
              <a:off x="5068605" y="5135773"/>
              <a:ext cx="703817" cy="820376"/>
              <a:chOff x="1084" y="711"/>
              <a:chExt cx="2950" cy="2769"/>
            </a:xfrm>
          </p:grpSpPr>
          <p:grpSp>
            <p:nvGrpSpPr>
              <p:cNvPr id="271" name="Group 114">
                <a:extLst>
                  <a:ext uri="{FF2B5EF4-FFF2-40B4-BE49-F238E27FC236}">
                    <a16:creationId xmlns:a16="http://schemas.microsoft.com/office/drawing/2014/main" id="{BAB83C98-46C7-A346-B0D0-0B70969700F1}"/>
                  </a:ext>
                </a:extLst>
              </p:cNvPr>
              <p:cNvGrpSpPr>
                <a:grpSpLocks/>
              </p:cNvGrpSpPr>
              <p:nvPr/>
            </p:nvGrpSpPr>
            <p:grpSpPr bwMode="auto">
              <a:xfrm>
                <a:off x="1084" y="711"/>
                <a:ext cx="2950" cy="2769"/>
                <a:chOff x="2707" y="548"/>
                <a:chExt cx="2950" cy="2769"/>
              </a:xfrm>
            </p:grpSpPr>
            <p:grpSp>
              <p:nvGrpSpPr>
                <p:cNvPr id="277" name="Group 115">
                  <a:extLst>
                    <a:ext uri="{FF2B5EF4-FFF2-40B4-BE49-F238E27FC236}">
                      <a16:creationId xmlns:a16="http://schemas.microsoft.com/office/drawing/2014/main" id="{B58D9102-F1C5-3C4B-B517-3406C0BF0E35}"/>
                    </a:ext>
                  </a:extLst>
                </p:cNvPr>
                <p:cNvGrpSpPr>
                  <a:grpSpLocks/>
                </p:cNvGrpSpPr>
                <p:nvPr/>
              </p:nvGrpSpPr>
              <p:grpSpPr bwMode="auto">
                <a:xfrm>
                  <a:off x="3180" y="1046"/>
                  <a:ext cx="2105" cy="1421"/>
                  <a:chOff x="578" y="2316"/>
                  <a:chExt cx="2105" cy="1421"/>
                </a:xfrm>
              </p:grpSpPr>
              <p:sp>
                <p:nvSpPr>
                  <p:cNvPr id="279" name="Freeform 116" descr="Cork">
                    <a:extLst>
                      <a:ext uri="{FF2B5EF4-FFF2-40B4-BE49-F238E27FC236}">
                        <a16:creationId xmlns:a16="http://schemas.microsoft.com/office/drawing/2014/main" id="{83032A24-1AB0-4141-B557-7FC1A74F2C8D}"/>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82" name="Freeform 117" descr="Cork">
                    <a:extLst>
                      <a:ext uri="{FF2B5EF4-FFF2-40B4-BE49-F238E27FC236}">
                        <a16:creationId xmlns:a16="http://schemas.microsoft.com/office/drawing/2014/main" id="{54861CC8-D9ED-3E49-9BDB-00F1E0D7D1F2}"/>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grpSp>
            <p:pic>
              <p:nvPicPr>
                <p:cNvPr id="278" name="Picture 118">
                  <a:extLst>
                    <a:ext uri="{FF2B5EF4-FFF2-40B4-BE49-F238E27FC236}">
                      <a16:creationId xmlns:a16="http://schemas.microsoft.com/office/drawing/2014/main" id="{805DC96A-8EA6-6241-982B-E4FA195784C4}"/>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72" name="Freeform 119">
                <a:extLst>
                  <a:ext uri="{FF2B5EF4-FFF2-40B4-BE49-F238E27FC236}">
                    <a16:creationId xmlns:a16="http://schemas.microsoft.com/office/drawing/2014/main" id="{A39F834B-C202-F44D-8055-D3905A6A5CBD}"/>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73" name="Freeform 120">
                <a:extLst>
                  <a:ext uri="{FF2B5EF4-FFF2-40B4-BE49-F238E27FC236}">
                    <a16:creationId xmlns:a16="http://schemas.microsoft.com/office/drawing/2014/main" id="{51ADD81F-BB25-2649-B239-340D97C8F4C9}"/>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74" name="Freeform 121">
                <a:extLst>
                  <a:ext uri="{FF2B5EF4-FFF2-40B4-BE49-F238E27FC236}">
                    <a16:creationId xmlns:a16="http://schemas.microsoft.com/office/drawing/2014/main" id="{D70021E3-8D26-8C45-AB16-5582B9BE9B16}"/>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75" name="Freeform 122">
                <a:extLst>
                  <a:ext uri="{FF2B5EF4-FFF2-40B4-BE49-F238E27FC236}">
                    <a16:creationId xmlns:a16="http://schemas.microsoft.com/office/drawing/2014/main" id="{FEE31A17-D622-3B43-9A28-42F98B5134D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76" name="Freeform 123">
                <a:extLst>
                  <a:ext uri="{FF2B5EF4-FFF2-40B4-BE49-F238E27FC236}">
                    <a16:creationId xmlns:a16="http://schemas.microsoft.com/office/drawing/2014/main" id="{C86A29AA-5D9C-AB40-B84D-44BA7C9D2B4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grpSp>
        <p:sp>
          <p:nvSpPr>
            <p:cNvPr id="270" name="Rectangle 252">
              <a:extLst>
                <a:ext uri="{FF2B5EF4-FFF2-40B4-BE49-F238E27FC236}">
                  <a16:creationId xmlns:a16="http://schemas.microsoft.com/office/drawing/2014/main" id="{9F8441A1-5824-C146-A49F-B618BF594F95}"/>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1" u="none" strike="noStrike" kern="1200" cap="none" spc="0" normalizeH="0" baseline="0" noProof="0" dirty="0">
                  <a:ln>
                    <a:noFill/>
                  </a:ln>
                  <a:solidFill>
                    <a:srgbClr val="FFFFFF"/>
                  </a:solidFill>
                  <a:effectLst>
                    <a:glow rad="228600">
                      <a:srgbClr val="1A0004"/>
                    </a:glow>
                  </a:effectLst>
                  <a:uLnTx/>
                  <a:uFillTx/>
                  <a:latin typeface="Arial" panose="020B0604020202020204" pitchFamily="34" charset="0"/>
                  <a:cs typeface="Arial" panose="020B0604020202020204" pitchFamily="34" charset="0"/>
                </a:rPr>
                <a:t>ع. د</a:t>
              </a:r>
              <a:endParaRPr kumimoji="0" lang="en-US" sz="1400" b="0" i="1" u="none" strike="noStrike" kern="1200" cap="none" spc="0" normalizeH="0" baseline="0" noProof="0" dirty="0">
                <a:ln>
                  <a:noFill/>
                </a:ln>
                <a:solidFill>
                  <a:srgbClr val="FFFFFF"/>
                </a:solidFill>
                <a:effectLst>
                  <a:glow rad="228600">
                    <a:srgbClr val="1A0004"/>
                  </a:glow>
                </a:effectLst>
                <a:uLnTx/>
                <a:uFillTx/>
                <a:latin typeface="Arial" panose="020B0604020202020204" pitchFamily="34" charset="0"/>
                <a:cs typeface="Arial" panose="020B0604020202020204" pitchFamily="34" charset="0"/>
              </a:endParaRPr>
            </a:p>
          </p:txBody>
        </p:sp>
      </p:gr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283" name="Group 324">
            <a:extLst>
              <a:ext uri="{FF2B5EF4-FFF2-40B4-BE49-F238E27FC236}">
                <a16:creationId xmlns:a16="http://schemas.microsoft.com/office/drawing/2014/main" id="{5A7E8815-D796-4A46-84C0-CB0944F76F31}"/>
              </a:ext>
            </a:extLst>
          </p:cNvPr>
          <p:cNvGrpSpPr>
            <a:grpSpLocks/>
          </p:cNvGrpSpPr>
          <p:nvPr/>
        </p:nvGrpSpPr>
        <p:grpSpPr bwMode="auto">
          <a:xfrm>
            <a:off x="7437438" y="2486025"/>
            <a:ext cx="703262" cy="820738"/>
            <a:chOff x="5068605" y="5135773"/>
            <a:chExt cx="703817" cy="820376"/>
          </a:xfrm>
        </p:grpSpPr>
        <p:grpSp>
          <p:nvGrpSpPr>
            <p:cNvPr id="284" name="Group 113">
              <a:extLst>
                <a:ext uri="{FF2B5EF4-FFF2-40B4-BE49-F238E27FC236}">
                  <a16:creationId xmlns:a16="http://schemas.microsoft.com/office/drawing/2014/main" id="{449DB288-3329-9344-A0AA-C719307B415F}"/>
                </a:ext>
              </a:extLst>
            </p:cNvPr>
            <p:cNvGrpSpPr>
              <a:grpSpLocks/>
            </p:cNvGrpSpPr>
            <p:nvPr/>
          </p:nvGrpSpPr>
          <p:grpSpPr bwMode="auto">
            <a:xfrm>
              <a:off x="5068605" y="5135773"/>
              <a:ext cx="703817" cy="820376"/>
              <a:chOff x="1084" y="711"/>
              <a:chExt cx="2950" cy="2769"/>
            </a:xfrm>
          </p:grpSpPr>
          <p:grpSp>
            <p:nvGrpSpPr>
              <p:cNvPr id="286" name="Group 114">
                <a:extLst>
                  <a:ext uri="{FF2B5EF4-FFF2-40B4-BE49-F238E27FC236}">
                    <a16:creationId xmlns:a16="http://schemas.microsoft.com/office/drawing/2014/main" id="{23C4662B-5BC8-F34A-AB00-C8C160D2AAC9}"/>
                  </a:ext>
                </a:extLst>
              </p:cNvPr>
              <p:cNvGrpSpPr>
                <a:grpSpLocks/>
              </p:cNvGrpSpPr>
              <p:nvPr/>
            </p:nvGrpSpPr>
            <p:grpSpPr bwMode="auto">
              <a:xfrm>
                <a:off x="1084" y="711"/>
                <a:ext cx="2950" cy="2769"/>
                <a:chOff x="2707" y="548"/>
                <a:chExt cx="2950" cy="2769"/>
              </a:xfrm>
            </p:grpSpPr>
            <p:grpSp>
              <p:nvGrpSpPr>
                <p:cNvPr id="292" name="Group 115">
                  <a:extLst>
                    <a:ext uri="{FF2B5EF4-FFF2-40B4-BE49-F238E27FC236}">
                      <a16:creationId xmlns:a16="http://schemas.microsoft.com/office/drawing/2014/main" id="{ED8A78DC-158E-0043-B702-98CE05151756}"/>
                    </a:ext>
                  </a:extLst>
                </p:cNvPr>
                <p:cNvGrpSpPr>
                  <a:grpSpLocks/>
                </p:cNvGrpSpPr>
                <p:nvPr/>
              </p:nvGrpSpPr>
              <p:grpSpPr bwMode="auto">
                <a:xfrm>
                  <a:off x="3180" y="1046"/>
                  <a:ext cx="2105" cy="1421"/>
                  <a:chOff x="578" y="2316"/>
                  <a:chExt cx="2105" cy="1421"/>
                </a:xfrm>
              </p:grpSpPr>
              <p:sp>
                <p:nvSpPr>
                  <p:cNvPr id="294" name="Freeform 116" descr="Cork">
                    <a:extLst>
                      <a:ext uri="{FF2B5EF4-FFF2-40B4-BE49-F238E27FC236}">
                        <a16:creationId xmlns:a16="http://schemas.microsoft.com/office/drawing/2014/main" id="{24D89BB2-16A3-EA4C-986E-1C37D4B345B9}"/>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95" name="Freeform 117" descr="Cork">
                    <a:extLst>
                      <a:ext uri="{FF2B5EF4-FFF2-40B4-BE49-F238E27FC236}">
                        <a16:creationId xmlns:a16="http://schemas.microsoft.com/office/drawing/2014/main" id="{111A82A7-CFEB-D444-A95E-E29D1EE107F5}"/>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grpSp>
            <p:pic>
              <p:nvPicPr>
                <p:cNvPr id="293" name="Picture 118">
                  <a:extLst>
                    <a:ext uri="{FF2B5EF4-FFF2-40B4-BE49-F238E27FC236}">
                      <a16:creationId xmlns:a16="http://schemas.microsoft.com/office/drawing/2014/main" id="{D6F7E480-6E77-A04B-9BDF-BEC2B55ACD0D}"/>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87" name="Freeform 119">
                <a:extLst>
                  <a:ext uri="{FF2B5EF4-FFF2-40B4-BE49-F238E27FC236}">
                    <a16:creationId xmlns:a16="http://schemas.microsoft.com/office/drawing/2014/main" id="{B6B426CC-4331-6943-8FD2-4DE7F470E7E8}"/>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88" name="Freeform 120">
                <a:extLst>
                  <a:ext uri="{FF2B5EF4-FFF2-40B4-BE49-F238E27FC236}">
                    <a16:creationId xmlns:a16="http://schemas.microsoft.com/office/drawing/2014/main" id="{C97EB31A-76ED-0D4A-BA26-01F0D27D9BFA}"/>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89" name="Freeform 121">
                <a:extLst>
                  <a:ext uri="{FF2B5EF4-FFF2-40B4-BE49-F238E27FC236}">
                    <a16:creationId xmlns:a16="http://schemas.microsoft.com/office/drawing/2014/main" id="{9A9AD16C-640E-3949-A333-DBC16CE867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90" name="Freeform 122">
                <a:extLst>
                  <a:ext uri="{FF2B5EF4-FFF2-40B4-BE49-F238E27FC236}">
                    <a16:creationId xmlns:a16="http://schemas.microsoft.com/office/drawing/2014/main" id="{4C5E70A7-F5DB-964B-888D-402EB71033BA}"/>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sp>
            <p:nvSpPr>
              <p:cNvPr id="291" name="Freeform 123">
                <a:extLst>
                  <a:ext uri="{FF2B5EF4-FFF2-40B4-BE49-F238E27FC236}">
                    <a16:creationId xmlns:a16="http://schemas.microsoft.com/office/drawing/2014/main" id="{AAE6C27C-8DD2-4944-82D0-CD86DB6D3D15}"/>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Arial" panose="020B0604020202020204" pitchFamily="34" charset="0"/>
                  <a:cs typeface="Arial" panose="020B0604020202020204" pitchFamily="34" charset="0"/>
                </a:endParaRPr>
              </a:p>
            </p:txBody>
          </p:sp>
        </p:grpSp>
        <p:sp>
          <p:nvSpPr>
            <p:cNvPr id="285" name="Rectangle 252">
              <a:extLst>
                <a:ext uri="{FF2B5EF4-FFF2-40B4-BE49-F238E27FC236}">
                  <a16:creationId xmlns:a16="http://schemas.microsoft.com/office/drawing/2014/main" id="{998D523D-42EC-504A-AA39-581D1FEADC97}"/>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1" u="none" strike="noStrike" kern="1200" cap="none" spc="0" normalizeH="0" baseline="0" noProof="0" dirty="0">
                  <a:ln>
                    <a:noFill/>
                  </a:ln>
                  <a:solidFill>
                    <a:srgbClr val="FFFFFF"/>
                  </a:solidFill>
                  <a:effectLst>
                    <a:glow rad="228600">
                      <a:srgbClr val="1A0004"/>
                    </a:glow>
                  </a:effectLst>
                  <a:uLnTx/>
                  <a:uFillTx/>
                  <a:latin typeface="Arial" panose="020B0604020202020204" pitchFamily="34" charset="0"/>
                  <a:cs typeface="Arial" panose="020B0604020202020204" pitchFamily="34" charset="0"/>
                </a:rPr>
                <a:t>ع. ج</a:t>
              </a:r>
              <a:endParaRPr kumimoji="0" lang="en-US" sz="1400" b="0" i="1" u="none" strike="noStrike" kern="1200" cap="none" spc="0" normalizeH="0" baseline="0" noProof="0" dirty="0">
                <a:ln>
                  <a:noFill/>
                </a:ln>
                <a:solidFill>
                  <a:srgbClr val="FFFFFF"/>
                </a:solidFill>
                <a:effectLst>
                  <a:glow rad="228600">
                    <a:srgbClr val="1A0004"/>
                  </a:glow>
                </a:effectLst>
                <a:uLnTx/>
                <a:uFillTx/>
                <a:latin typeface="Arial" panose="020B0604020202020204" pitchFamily="34" charset="0"/>
                <a:cs typeface="Arial" panose="020B0604020202020204" pitchFamily="34" charset="0"/>
              </a:endParaRPr>
            </a:p>
          </p:txBody>
        </p:sp>
      </p:grpSp>
      <p:grpSp>
        <p:nvGrpSpPr>
          <p:cNvPr id="296" name="Group 283">
            <a:extLst>
              <a:ext uri="{FF2B5EF4-FFF2-40B4-BE49-F238E27FC236}">
                <a16:creationId xmlns:a16="http://schemas.microsoft.com/office/drawing/2014/main" id="{077CD9AE-17BC-2541-A1B3-E4E0904485A3}"/>
              </a:ext>
            </a:extLst>
          </p:cNvPr>
          <p:cNvGrpSpPr>
            <a:grpSpLocks/>
          </p:cNvGrpSpPr>
          <p:nvPr/>
        </p:nvGrpSpPr>
        <p:grpSpPr bwMode="auto">
          <a:xfrm>
            <a:off x="5185305" y="2244238"/>
            <a:ext cx="522288" cy="493713"/>
            <a:chOff x="1581" y="1181"/>
            <a:chExt cx="329" cy="311"/>
          </a:xfrm>
        </p:grpSpPr>
        <p:grpSp>
          <p:nvGrpSpPr>
            <p:cNvPr id="297" name="Group 284">
              <a:extLst>
                <a:ext uri="{FF2B5EF4-FFF2-40B4-BE49-F238E27FC236}">
                  <a16:creationId xmlns:a16="http://schemas.microsoft.com/office/drawing/2014/main" id="{5B536C8F-3F5C-8D47-8CD5-1530A34F476F}"/>
                </a:ext>
              </a:extLst>
            </p:cNvPr>
            <p:cNvGrpSpPr>
              <a:grpSpLocks/>
            </p:cNvGrpSpPr>
            <p:nvPr/>
          </p:nvGrpSpPr>
          <p:grpSpPr bwMode="auto">
            <a:xfrm>
              <a:off x="1620" y="1232"/>
              <a:ext cx="236" cy="260"/>
              <a:chOff x="1558" y="1007"/>
              <a:chExt cx="2107" cy="1949"/>
            </a:xfrm>
          </p:grpSpPr>
          <p:grpSp>
            <p:nvGrpSpPr>
              <p:cNvPr id="299" name="Group 286">
                <a:extLst>
                  <a:ext uri="{FF2B5EF4-FFF2-40B4-BE49-F238E27FC236}">
                    <a16:creationId xmlns:a16="http://schemas.microsoft.com/office/drawing/2014/main" id="{D49F3FD5-ADBD-B64C-928E-147989A413E0}"/>
                  </a:ext>
                </a:extLst>
              </p:cNvPr>
              <p:cNvGrpSpPr>
                <a:grpSpLocks/>
              </p:cNvGrpSpPr>
              <p:nvPr/>
            </p:nvGrpSpPr>
            <p:grpSpPr bwMode="auto">
              <a:xfrm>
                <a:off x="1558" y="1205"/>
                <a:ext cx="2107" cy="1420"/>
                <a:chOff x="578" y="2316"/>
                <a:chExt cx="2105" cy="1421"/>
              </a:xfrm>
            </p:grpSpPr>
            <p:sp>
              <p:nvSpPr>
                <p:cNvPr id="305" name="Freeform 287" descr="Cork">
                  <a:extLst>
                    <a:ext uri="{FF2B5EF4-FFF2-40B4-BE49-F238E27FC236}">
                      <a16:creationId xmlns:a16="http://schemas.microsoft.com/office/drawing/2014/main" id="{789CE6E2-9616-D746-AC4D-F5BBF6EBE4C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06" name="Freeform 288" descr="Cork">
                  <a:extLst>
                    <a:ext uri="{FF2B5EF4-FFF2-40B4-BE49-F238E27FC236}">
                      <a16:creationId xmlns:a16="http://schemas.microsoft.com/office/drawing/2014/main" id="{2C3D5119-8BEA-D74A-BD85-60A0FFB2B59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300" name="Freeform 290">
                <a:extLst>
                  <a:ext uri="{FF2B5EF4-FFF2-40B4-BE49-F238E27FC236}">
                    <a16:creationId xmlns:a16="http://schemas.microsoft.com/office/drawing/2014/main" id="{2FAFF14F-79DC-AC4C-A13F-28FD3ECAE31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01" name="Freeform 291">
                <a:extLst>
                  <a:ext uri="{FF2B5EF4-FFF2-40B4-BE49-F238E27FC236}">
                    <a16:creationId xmlns:a16="http://schemas.microsoft.com/office/drawing/2014/main" id="{B8FD7938-38DA-6E4E-B179-2302304C6A4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02" name="Freeform 292">
                <a:extLst>
                  <a:ext uri="{FF2B5EF4-FFF2-40B4-BE49-F238E27FC236}">
                    <a16:creationId xmlns:a16="http://schemas.microsoft.com/office/drawing/2014/main" id="{A83F7386-E130-E84D-9A01-7E72EB8905D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03" name="Freeform 293">
                <a:extLst>
                  <a:ext uri="{FF2B5EF4-FFF2-40B4-BE49-F238E27FC236}">
                    <a16:creationId xmlns:a16="http://schemas.microsoft.com/office/drawing/2014/main" id="{E222EC3C-6AB7-174B-B46E-017DD102437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04" name="Freeform 294">
                <a:extLst>
                  <a:ext uri="{FF2B5EF4-FFF2-40B4-BE49-F238E27FC236}">
                    <a16:creationId xmlns:a16="http://schemas.microsoft.com/office/drawing/2014/main" id="{6489FA5E-F15D-AB48-8286-B945DD0AE0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298" name="Rectangle 295">
              <a:extLst>
                <a:ext uri="{FF2B5EF4-FFF2-40B4-BE49-F238E27FC236}">
                  <a16:creationId xmlns:a16="http://schemas.microsoft.com/office/drawing/2014/main" id="{8B980D3E-3B24-174B-9941-C15A566795A8}"/>
                </a:ext>
              </a:extLst>
            </p:cNvPr>
            <p:cNvSpPr>
              <a:spLocks noChangeArrowheads="1"/>
            </p:cNvSpPr>
            <p:nvPr/>
          </p:nvSpPr>
          <p:spPr bwMode="auto">
            <a:xfrm>
              <a:off x="1581" y="1181"/>
              <a:ext cx="3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000" b="0" i="0" u="none" strike="noStrike" kern="1200" cap="none" spc="0" normalizeH="0" baseline="0" noProof="0" dirty="0">
                  <a:ln>
                    <a:noFill/>
                  </a:ln>
                  <a:solidFill>
                    <a:srgbClr val="FFFFFF"/>
                  </a:solidFill>
                  <a:effectLst>
                    <a:glow rad="228600">
                      <a:srgbClr val="1A0004">
                        <a:alpha val="95000"/>
                      </a:srgbClr>
                    </a:glow>
                  </a:effectLst>
                  <a:uLnTx/>
                  <a:uFillTx/>
                  <a:latin typeface="Arial" panose="020B0604020202020204" pitchFamily="34" charset="0"/>
                  <a:ea typeface="MS PGothic" pitchFamily="34" charset="-128"/>
                  <a:cs typeface="Arial" panose="020B0604020202020204" pitchFamily="34" charset="0"/>
                </a:rPr>
                <a:t>ب.م</a:t>
              </a:r>
              <a:endParaRPr kumimoji="0" lang="en-US" altLang="en-US" sz="2000" b="0" i="0" u="none" strike="noStrike" kern="1200" cap="none" spc="0" normalizeH="0" baseline="0" noProof="0" dirty="0">
                <a:ln>
                  <a:noFill/>
                </a:ln>
                <a:solidFill>
                  <a:srgbClr val="FFFFFF"/>
                </a:solidFill>
                <a:effectLst>
                  <a:glow rad="228600">
                    <a:srgbClr val="1A0004">
                      <a:alpha val="95000"/>
                    </a:srgbClr>
                  </a:glow>
                </a:effectLst>
                <a:uLnTx/>
                <a:uFillTx/>
                <a:latin typeface="Arial" panose="020B0604020202020204" pitchFamily="34" charset="0"/>
                <a:ea typeface="MS PGothic" pitchFamily="34" charset="-128"/>
                <a:cs typeface="Arial" panose="020B0604020202020204" pitchFamily="34" charset="0"/>
              </a:endParaRPr>
            </a:p>
          </p:txBody>
        </p:sp>
      </p:grpSp>
      <p:grpSp>
        <p:nvGrpSpPr>
          <p:cNvPr id="307" name="Group 296">
            <a:extLst>
              <a:ext uri="{FF2B5EF4-FFF2-40B4-BE49-F238E27FC236}">
                <a16:creationId xmlns:a16="http://schemas.microsoft.com/office/drawing/2014/main" id="{B560AB3C-9E10-8D49-8C3B-5383230F60C4}"/>
              </a:ext>
            </a:extLst>
          </p:cNvPr>
          <p:cNvGrpSpPr>
            <a:grpSpLocks/>
          </p:cNvGrpSpPr>
          <p:nvPr/>
        </p:nvGrpSpPr>
        <p:grpSpPr bwMode="auto">
          <a:xfrm>
            <a:off x="5186892" y="5113338"/>
            <a:ext cx="550863" cy="455613"/>
            <a:chOff x="1579" y="1205"/>
            <a:chExt cx="347" cy="287"/>
          </a:xfrm>
        </p:grpSpPr>
        <p:grpSp>
          <p:nvGrpSpPr>
            <p:cNvPr id="308" name="Group 297">
              <a:extLst>
                <a:ext uri="{FF2B5EF4-FFF2-40B4-BE49-F238E27FC236}">
                  <a16:creationId xmlns:a16="http://schemas.microsoft.com/office/drawing/2014/main" id="{C24BF32E-83A3-2F4C-930E-E6C30DB23707}"/>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2DF8F68B-9A30-B140-BCA7-FB2D0579338A}"/>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9D183304-D083-4C40-AE0D-AB8E9599AB2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5AE98E6D-146C-D04A-B6D6-2EB38A9729D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80EED551-8DA9-A441-8679-4A42434CB99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63C909EE-8B09-8945-ACEA-53D796900B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73594E52-FFF5-6E46-BC54-AA921DC83B7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E0F76914-34D6-4848-A67B-D5916C528D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325AB996-DC74-4F4B-A5BA-7D3D07F8EA0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005CD500-99E7-5C41-9633-766CE4E4713B}"/>
                </a:ext>
              </a:extLst>
            </p:cNvPr>
            <p:cNvSpPr>
              <a:spLocks noChangeArrowheads="1"/>
            </p:cNvSpPr>
            <p:nvPr/>
          </p:nvSpPr>
          <p:spPr bwMode="auto">
            <a:xfrm>
              <a:off x="1579" y="1205"/>
              <a:ext cx="347"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cs typeface="Arial" panose="020B0604020202020204" pitchFamily="34" charset="0"/>
                </a:rPr>
                <a:t>عهد</a:t>
              </a:r>
              <a:b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cs typeface="Arial" panose="020B0604020202020204" pitchFamily="34" charset="0"/>
                </a:rPr>
              </a:br>
              <a: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38"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39"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0"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1"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2"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3"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4"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5"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6746"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900" b="0" u="none" strike="noStrike" kern="1200" cap="none" spc="0" normalizeH="0" baseline="0" noProof="0">
                <a:ln>
                  <a:noFill/>
                </a:ln>
                <a:solidFill>
                  <a:srgbClr val="51DC00"/>
                </a:solidFill>
                <a:effectLst/>
                <a:uLnTx/>
                <a:uFillTx/>
                <a:latin typeface="Arial" panose="020B0604020202020204" pitchFamily="34" charset="0"/>
                <a:cs typeface="Arial" panose="020B0604020202020204" pitchFamily="34" charset="0"/>
              </a:rPr>
              <a:t>C</a:t>
            </a:r>
          </a:p>
        </p:txBody>
      </p:sp>
      <p:sp>
        <p:nvSpPr>
          <p:cNvPr id="614416" name="Rectangle 16"/>
          <p:cNvSpPr>
            <a:spLocks noChangeArrowheads="1"/>
          </p:cNvSpPr>
          <p:nvPr/>
        </p:nvSpPr>
        <p:spPr bwMode="auto">
          <a:xfrm>
            <a:off x="2112963" y="2163763"/>
            <a:ext cx="3133870" cy="20749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0" u="none" strike="noStrike" kern="1200" cap="none" spc="0" normalizeH="0" baseline="0" noProof="0">
                <a:ln>
                  <a:noFill/>
                </a:ln>
                <a:solidFill>
                  <a:srgbClr val="FAFD00"/>
                </a:solidFill>
                <a:effectLst/>
                <a:uLnTx/>
                <a:uFillTx/>
                <a:latin typeface="Arial" panose="020B0604020202020204" pitchFamily="34" charset="0"/>
                <a:cs typeface="Arial" panose="020B0604020202020204" pitchFamily="34" charset="0"/>
              </a:rPr>
              <a:t>A</a:t>
            </a:r>
            <a:r>
              <a:rPr kumimoji="0" lang="en-US" sz="10600" b="0" u="none" strike="noStrike" kern="1200" cap="none" spc="0" normalizeH="0" baseline="0" noProof="0">
                <a:ln>
                  <a:noFill/>
                </a:ln>
                <a:solidFill>
                  <a:srgbClr val="51DC00"/>
                </a:solidFill>
                <a:effectLst/>
                <a:uLnTx/>
                <a:uFillTx/>
                <a:latin typeface="Arial" panose="020B0604020202020204" pitchFamily="34" charset="0"/>
                <a:cs typeface="Arial" panose="020B0604020202020204" pitchFamily="34" charset="0"/>
              </a:rPr>
              <a:t>  </a:t>
            </a:r>
            <a:r>
              <a:rPr kumimoji="0" lang="en-US" sz="12900" b="0" u="none" strike="noStrike" kern="1200" cap="none" spc="0" normalizeH="0" baseline="0" noProof="0">
                <a:ln>
                  <a:noFill/>
                </a:ln>
                <a:solidFill>
                  <a:srgbClr val="FAFD00"/>
                </a:solidFill>
                <a:effectLst/>
                <a:uLnTx/>
                <a:uFillTx/>
                <a:latin typeface="Arial" panose="020B0604020202020204" pitchFamily="34" charset="0"/>
                <a:cs typeface="Arial" panose="020B0604020202020204" pitchFamily="34" charset="0"/>
              </a:rPr>
              <a:t>R</a:t>
            </a:r>
            <a:endParaRPr kumimoji="0" lang="en-US" sz="22900" b="0" u="none" strike="noStrike" kern="1200" cap="none" spc="0" normalizeH="0" baseline="0" noProof="0">
              <a:ln>
                <a:noFill/>
              </a:ln>
              <a:solidFill>
                <a:srgbClr val="51DC00"/>
              </a:solidFill>
              <a:effectLst/>
              <a:uLnTx/>
              <a:uFillTx/>
              <a:latin typeface="Arial" panose="020B0604020202020204" pitchFamily="34" charset="0"/>
              <a:cs typeface="Arial" panose="020B0604020202020204" pitchFamily="34" charset="0"/>
            </a:endParaRPr>
          </a:p>
        </p:txBody>
      </p:sp>
      <p:sp>
        <p:nvSpPr>
          <p:cNvPr id="614417" name="Rectangle 17"/>
          <p:cNvSpPr>
            <a:spLocks noChangeArrowheads="1"/>
          </p:cNvSpPr>
          <p:nvPr/>
        </p:nvSpPr>
        <p:spPr bwMode="auto">
          <a:xfrm>
            <a:off x="1652588" y="4543425"/>
            <a:ext cx="3622786"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أسر         </a:t>
            </a:r>
            <a:endParaRPr kumimoji="0" lang="en-US" sz="72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116751"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16752" name="Text Box 19"/>
          <p:cNvSpPr txBox="1">
            <a:spLocks noChangeArrowheads="1"/>
          </p:cNvSpPr>
          <p:nvPr/>
        </p:nvSpPr>
        <p:spPr bwMode="auto">
          <a:xfrm>
            <a:off x="8604250" y="648335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1600" b="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614420" name="Rectangle 20"/>
          <p:cNvSpPr>
            <a:spLocks noChangeArrowheads="1"/>
          </p:cNvSpPr>
          <p:nvPr/>
        </p:nvSpPr>
        <p:spPr bwMode="auto">
          <a:xfrm>
            <a:off x="8127060"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54</a:t>
            </a:r>
          </a:p>
        </p:txBody>
      </p:sp>
      <p:sp>
        <p:nvSpPr>
          <p:cNvPr id="116754" name="Text Box 2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37-38</a:t>
            </a:r>
          </a:p>
        </p:txBody>
      </p:sp>
      <p:grpSp>
        <p:nvGrpSpPr>
          <p:cNvPr id="116755" name="Group 22"/>
          <p:cNvGrpSpPr>
            <a:grpSpLocks/>
          </p:cNvGrpSpPr>
          <p:nvPr/>
        </p:nvGrpSpPr>
        <p:grpSpPr bwMode="auto">
          <a:xfrm>
            <a:off x="519113" y="312738"/>
            <a:ext cx="939801" cy="1720850"/>
            <a:chOff x="327" y="161"/>
            <a:chExt cx="592" cy="1084"/>
          </a:xfrm>
        </p:grpSpPr>
        <p:sp>
          <p:nvSpPr>
            <p:cNvPr id="614423" name="Rectangle 23"/>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8787"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الملوك الثاني 25: 21 إلى عزرا 1: 3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878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470026" name="Rectangle 1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55</a:t>
            </a:r>
          </a:p>
        </p:txBody>
      </p:sp>
      <p:sp>
        <p:nvSpPr>
          <p:cNvPr id="118790" name="Text Box 1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37-38</a:t>
            </a:r>
          </a:p>
        </p:txBody>
      </p:sp>
      <p:sp>
        <p:nvSpPr>
          <p:cNvPr id="118791"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793"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EA18"/>
                </a:solidFill>
                <a:effectLst/>
                <a:uLnTx/>
                <a:uFillTx/>
                <a:latin typeface="Arial" panose="020B0604020202020204" pitchFamily="34" charset="0"/>
                <a:cs typeface="Arial" panose="020B0604020202020204" pitchFamily="34" charset="0"/>
              </a:rPr>
              <a:t>A</a:t>
            </a:r>
            <a:r>
              <a:rPr kumimoji="0" lang="en-US" sz="1800" b="0" i="0" u="none" strike="noStrike" kern="1200" cap="none" spc="0" normalizeH="0" baseline="0" noProof="0" dirty="0">
                <a:ln>
                  <a:noFill/>
                </a:ln>
                <a:solidFill>
                  <a:srgbClr val="51DC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R </a:t>
            </a:r>
            <a:r>
              <a:rPr kumimoji="0" lang="en-US" sz="6000" b="0" i="0" u="none" strike="noStrike" kern="1200" cap="none" spc="0" normalizeH="0" baseline="0" noProof="0" dirty="0">
                <a:ln>
                  <a:noFill/>
                </a:ln>
                <a:solidFill>
                  <a:srgbClr val="1CFF23"/>
                </a:solidFill>
                <a:effectLst/>
                <a:uLnTx/>
                <a:uFillTx/>
                <a:latin typeface="Arial" panose="020B0604020202020204" pitchFamily="34" charset="0"/>
                <a:cs typeface="Arial" panose="020B0604020202020204" pitchFamily="34" charset="0"/>
              </a:rPr>
              <a:t>C</a:t>
            </a:r>
          </a:p>
        </p:txBody>
      </p:sp>
      <p:grpSp>
        <p:nvGrpSpPr>
          <p:cNvPr id="118795" name="Group 21"/>
          <p:cNvGrpSpPr>
            <a:grpSpLocks/>
          </p:cNvGrpSpPr>
          <p:nvPr/>
        </p:nvGrpSpPr>
        <p:grpSpPr bwMode="auto">
          <a:xfrm>
            <a:off x="2330450" y="1112838"/>
            <a:ext cx="4978400" cy="4221162"/>
            <a:chOff x="1468" y="701"/>
            <a:chExt cx="3136" cy="2659"/>
          </a:xfrm>
        </p:grpSpPr>
        <p:sp>
          <p:nvSpPr>
            <p:cNvPr id="11879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798"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79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2" name="Rectangle 27"/>
            <p:cNvSpPr>
              <a:spLocks noChangeArrowheads="1"/>
            </p:cNvSpPr>
            <p:nvPr/>
          </p:nvSpPr>
          <p:spPr bwMode="auto">
            <a:xfrm>
              <a:off x="1468" y="727"/>
              <a:ext cx="79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الخلق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0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6"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0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0" name="Rectangle 35"/>
            <p:cNvSpPr>
              <a:spLocks noChangeArrowheads="1"/>
            </p:cNvSpPr>
            <p:nvPr/>
          </p:nvSpPr>
          <p:spPr bwMode="auto">
            <a:xfrm>
              <a:off x="1628" y="923"/>
              <a:ext cx="7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إبراهيم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1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4"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18" name="Rectangle 43"/>
            <p:cNvSpPr>
              <a:spLocks noChangeArrowheads="1"/>
            </p:cNvSpPr>
            <p:nvPr/>
          </p:nvSpPr>
          <p:spPr bwMode="auto">
            <a:xfrm>
              <a:off x="1844" y="1121"/>
              <a:ext cx="6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يوسف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1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4" name="Rectangle 49"/>
            <p:cNvSpPr>
              <a:spLocks noChangeArrowheads="1"/>
            </p:cNvSpPr>
            <p:nvPr/>
          </p:nvSpPr>
          <p:spPr bwMode="auto">
            <a:xfrm>
              <a:off x="2084" y="1310"/>
              <a:ext cx="53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موسى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2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29" name="Rectangle 54"/>
            <p:cNvSpPr>
              <a:spLocks noChangeArrowheads="1"/>
            </p:cNvSpPr>
            <p:nvPr/>
          </p:nvSpPr>
          <p:spPr bwMode="auto">
            <a:xfrm>
              <a:off x="2192" y="1516"/>
              <a:ext cx="75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يشوع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3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4" name="Rectangle 59"/>
            <p:cNvSpPr>
              <a:spLocks noChangeArrowheads="1"/>
            </p:cNvSpPr>
            <p:nvPr/>
          </p:nvSpPr>
          <p:spPr bwMode="auto">
            <a:xfrm>
              <a:off x="2289" y="1706"/>
              <a:ext cx="82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فوضى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3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39" name="Rectangle 64"/>
            <p:cNvSpPr>
              <a:spLocks noChangeArrowheads="1"/>
            </p:cNvSpPr>
            <p:nvPr/>
          </p:nvSpPr>
          <p:spPr bwMode="auto">
            <a:xfrm>
              <a:off x="2485" y="1920"/>
              <a:ext cx="7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ملكية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4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4" name="Rectangle 69"/>
            <p:cNvSpPr>
              <a:spLocks noChangeArrowheads="1"/>
            </p:cNvSpPr>
            <p:nvPr/>
          </p:nvSpPr>
          <p:spPr bwMode="auto">
            <a:xfrm>
              <a:off x="2863" y="2125"/>
              <a:ext cx="21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سبي</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4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4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0" name="Rectangle 75"/>
            <p:cNvSpPr>
              <a:spLocks noChangeArrowheads="1"/>
            </p:cNvSpPr>
            <p:nvPr/>
          </p:nvSpPr>
          <p:spPr bwMode="auto">
            <a:xfrm>
              <a:off x="2856" y="2344"/>
              <a:ext cx="59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صمت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1885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118856" name="Group 81"/>
            <p:cNvGrpSpPr>
              <a:grpSpLocks/>
            </p:cNvGrpSpPr>
            <p:nvPr/>
          </p:nvGrpSpPr>
          <p:grpSpPr bwMode="auto">
            <a:xfrm>
              <a:off x="3116" y="2564"/>
              <a:ext cx="568" cy="282"/>
              <a:chOff x="3034" y="3101"/>
              <a:chExt cx="496" cy="240"/>
            </a:xfrm>
          </p:grpSpPr>
          <p:sp>
            <p:nvSpPr>
              <p:cNvPr id="118859"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14FFB"/>
                    </a:solidFill>
                    <a:effectLst/>
                    <a:uLnTx/>
                    <a:uFillTx/>
                    <a:latin typeface="Arial" panose="020B0604020202020204" pitchFamily="34" charset="0"/>
                    <a:cs typeface="Arial" panose="020B0604020202020204" pitchFamily="34" charset="0"/>
                  </a:rPr>
                  <a:t>   </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60" name="Rectangle 83"/>
              <p:cNvSpPr>
                <a:spLocks noChangeArrowheads="1"/>
              </p:cNvSpPr>
              <p:nvPr/>
            </p:nvSpPr>
            <p:spPr bwMode="auto">
              <a:xfrm>
                <a:off x="3034" y="3101"/>
                <a:ext cx="496"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114FFB"/>
                    </a:solidFill>
                    <a:effectLst/>
                    <a:uLnTx/>
                    <a:uFillTx/>
                    <a:latin typeface="Arial" panose="020B0604020202020204" pitchFamily="34" charset="0"/>
                    <a:cs typeface="Arial" panose="020B0604020202020204" pitchFamily="34" charset="0"/>
                  </a:rPr>
                  <a:t>يسوع  </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1885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1885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08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8996" name="Rectangle 4"/>
          <p:cNvSpPr>
            <a:spLocks noChangeArrowheads="1"/>
          </p:cNvSpPr>
          <p:nvPr/>
        </p:nvSpPr>
        <p:spPr bwMode="auto">
          <a:xfrm>
            <a:off x="738188" y="900113"/>
            <a:ext cx="7921625" cy="49235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التاريخ تقريبي :</a:t>
            </a:r>
            <a:endPar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إبراهيم – يوسف</a:t>
            </a:r>
            <a:r>
              <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2000 ق. م</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موسى – يشوع</a:t>
            </a:r>
            <a:r>
              <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1500ق. م</a:t>
            </a:r>
            <a:endPar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الفوضى – الملكية</a:t>
            </a:r>
            <a:r>
              <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1000ق . م</a:t>
            </a:r>
            <a:endPar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 الصمت</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 ق. م</a:t>
            </a:r>
            <a:endParaRPr kumimoji="0" lang="en-US" sz="36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120836"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8998" name="Oval 6"/>
          <p:cNvSpPr>
            <a:spLocks noChangeArrowheads="1"/>
          </p:cNvSpPr>
          <p:nvPr/>
        </p:nvSpPr>
        <p:spPr bwMode="auto">
          <a:xfrm>
            <a:off x="342900" y="5016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0839"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469003" name="Rectangle 1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rPr>
              <a:t>خل. فا</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بحـ.متو</a:t>
            </a:r>
            <a:endParaRPr kumimoji="0" lang="en-US" sz="20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a:t>
            </a:r>
            <a:r>
              <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rPr>
              <a:t>أور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rPr>
              <a:t>قا. بر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ـمص</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نيب</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لأن المسيح تم التنبوء عنه منذ زمن</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ليظهر من خلال سبط يهوذا</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إشعياء 9: 6 - 7</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endParaRPr kumimoji="0" lang="en-US" sz="2000" b="0" i="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لماذا؟</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موجز ...</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يهوذا حفظ !</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70 سنة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3 هجرات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38847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100 سنة / 50000</a:t>
            </a:r>
            <a:endParaRPr kumimoji="0" lang="en-US" sz="24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783013" y="3200400"/>
            <a:ext cx="116538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ز-ع-ن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29؛ عزرا 3؛ نحميا 2</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عزرا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A R </a:t>
              </a:r>
              <a:r>
                <a:rPr kumimoji="0" lang="en-US" sz="6000" b="0" i="0" u="none" strike="noStrike" kern="1200" cap="none" spc="0" normalizeH="0" baseline="0" noProof="0">
                  <a:ln>
                    <a:noFill/>
                  </a:ln>
                  <a:solidFill>
                    <a:srgbClr val="51DC00"/>
                  </a:solidFill>
                  <a:effectLst/>
                  <a:uLnTx/>
                  <a:uFillTx/>
                  <a:latin typeface="Arial" panose="020B0604020202020204" pitchFamily="34" charset="0"/>
                  <a:cs typeface="Arial" panose="020B0604020202020204" pitchFamily="34"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زربابل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0"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ز</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ع</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a:rPr>
              <a:t>24</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وَآخُذُكُمْ مِنْ بَيْنِ الأُمَمِ وَأَجْمَعُكُمْ مِنْ جَمِيعِ الأَرَاضِي وَآتِي بِكُمْ إِلَى أَرْضِكُمْ.</a:t>
            </a: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4"/>
              </a:rPr>
              <a:t>25</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وَأَرُشُّ عَلَيْكُمْ مَاءً طَاهِرًا فَتُطَهَّرُونَ. مِنْ كُلِّ نَجَاسَتِكُمْ وَمِنْ كُلِّ أَصْنَامِكُمْ أُطَهِّرُكُمْ.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5"/>
              </a:rPr>
              <a:t>26</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وَأُعْطِيكُمْ قَلْبًا جَدِيدًا، وَأَجْعَلُ رُوحًا جَدِيدَةً فِي دَاخِلِكُمْ، وَأَنْزِعُ قَلْبَ الْحَجَرِ مِنْ لَحْمِكُمْ وَأُعْطِيكُمْ قَلْبَ لَحْمٍ.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6"/>
              </a:rPr>
              <a:t>27</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وَأَجْعَلُ رُوحِي فِي دَاخِلِكُمْ، وَأَجْعَلُكُمْ تَسْلُكُونَ فِي فَرَائِضِي، وَتَحْفَظُونَ أَحْكَامِي وَتَعْمَلُونَ بِهَا. </a:t>
            </a:r>
            <a:r>
              <a:rPr kumimoji="0" lang="ar-SA"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حزقيال</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٣٦: ٢٤-٢٧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04135" y="3803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500</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7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إمبراطورية بابل الحديثة</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625-539 ق.م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مدينة بابل القديمة    </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أسر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417"/>
                </a:solidFill>
                <a:effectLst/>
                <a:uLnTx/>
                <a:uFillTx/>
                <a:latin typeface="Arial" panose="020B0604020202020204" pitchFamily="34" charset="0"/>
                <a:cs typeface="Arial" panose="020B0604020202020204" pitchFamily="34" charset="0"/>
              </a:rPr>
              <a:t>        حدائق بابل المعلقة  </a:t>
            </a:r>
            <a:endParaRPr kumimoji="0" lang="en-US" sz="2800" b="1" u="none" strike="noStrike" kern="1200" cap="none" spc="0" normalizeH="0" baseline="0" noProof="0" dirty="0">
              <a:ln>
                <a:noFill/>
              </a:ln>
              <a:solidFill>
                <a:srgbClr val="FFF417"/>
              </a:solidFill>
              <a:effectLst/>
              <a:uLnTx/>
              <a:uFillTx/>
              <a:latin typeface="Arial" panose="020B0604020202020204" pitchFamily="34"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417"/>
                </a:solidFill>
                <a:effectLst/>
                <a:uLnTx/>
                <a:uFillTx/>
                <a:latin typeface="Arial" panose="020B0604020202020204" pitchFamily="34" charset="0"/>
                <a:cs typeface="Arial" panose="020B0604020202020204" pitchFamily="34" charset="0"/>
              </a:rPr>
              <a:t>نهر الفرات </a:t>
            </a:r>
            <a:endParaRPr kumimoji="0" lang="en-US" sz="2400" b="1" u="none" strike="noStrike" kern="1200" cap="none" spc="0" normalizeH="0" baseline="0" noProof="0" dirty="0">
              <a:ln>
                <a:noFill/>
              </a:ln>
              <a:solidFill>
                <a:srgbClr val="FFF417"/>
              </a:solidFill>
              <a:effectLst/>
              <a:uLnTx/>
              <a:uFillTx/>
              <a:latin typeface="Arial" panose="020B0604020202020204" pitchFamily="34"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60066"/>
                </a:solidFill>
                <a:effectLst/>
                <a:uLnTx/>
                <a:uFillTx/>
                <a:latin typeface="Arial"/>
                <a:ea typeface="ＭＳ Ｐゴシック" charset="0"/>
                <a:cs typeface="Arial"/>
              </a:rPr>
              <a:t>تاريخ بابل</a:t>
            </a:r>
            <a:endParaRPr kumimoji="0" lang="en-US" sz="5400" b="1" i="0" u="none" strike="noStrike" kern="1200" cap="none" spc="0" normalizeH="0" baseline="0" noProof="0" dirty="0">
              <a:ln>
                <a:noFill/>
              </a:ln>
              <a:solidFill>
                <a:srgbClr val="660066"/>
              </a:solidFill>
              <a:effectLst/>
              <a:uLnTx/>
              <a:uFillTx/>
              <a:latin typeface="Arial"/>
              <a:ea typeface="ＭＳ Ｐゴシック" charset="0"/>
              <a:cs typeface="Arial"/>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خ ع ق 136</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dirty="0">
                <a:solidFill>
                  <a:schemeClr val="bg1"/>
                </a:solidFill>
                <a:latin typeface="Arial" charset="0"/>
                <a:ea typeface="ＭＳ Ｐゴシック" charset="0"/>
                <a:cs typeface="Arial" charset="0"/>
              </a:rPr>
              <a:t>تك 10: 8-10، 11: 2، 9، رؤ 17: 1-6</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كيف بدأت بابل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الذي حفز هذه البداية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ماذا نتج عن تأسيسها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هي أهمية بابل ؟</a:t>
            </a:r>
            <a:endParaRPr lang="en-US" sz="36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الاسم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المهيمنة في تاريخ بلاد ما بين النهرين</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بروتو ليت (3200-2850)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السلالة المبكرة (2850-2360)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أكاد (2360-2180)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جوتي (2180-2082)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 3 (2070-1960)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آيسن لارسا (1960-1700)</a:t>
            </a:r>
            <a:endParaRPr kumimoji="0" lang="en-US" sz="20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القديمة (1830-1531)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القديمة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الغزوات الحرانية (1700-1500)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الكيشيون (1600-1150)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الميتاني (1500-1380)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الوسطى (1366-1078)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الآراميين والكلدانيين (1078-935)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الحديثة (935-612)</a:t>
            </a:r>
            <a:endParaRPr kumimoji="0" lang="en-US" sz="20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الحديثة (625-539)</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الفرس (539-332)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الإسكندر (332-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071898" y="457200"/>
            <a:ext cx="6715612"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بابل الحديثة</a:t>
              </a:r>
              <a:r>
                <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625-539 ق.م</a:t>
              </a:r>
              <a:endPar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الشرق الأدنى القديم</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389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6839991" cy="369331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نبوبولاصر                          - 625-605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نبوخدنصر الثاني (الإبن)          - 605-568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أويل مردوخ (الإبن)               - 561-560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نرجلاصر (الصهر)                 - 559-556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لابوصورشاد (الإبن)               - 556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نبونايدس                            - 555-539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بلشاصر                             - 539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endParaRPr>
          </a:p>
        </p:txBody>
      </p:sp>
      <p:grpSp>
        <p:nvGrpSpPr>
          <p:cNvPr id="2" name="Group 4"/>
          <p:cNvGrpSpPr>
            <a:grpSpLocks/>
          </p:cNvGrpSpPr>
          <p:nvPr/>
        </p:nvGrpSpPr>
        <p:grpSpPr bwMode="auto">
          <a:xfrm>
            <a:off x="1331360" y="981075"/>
            <a:ext cx="7077629" cy="5257800"/>
            <a:chOff x="2784" y="480"/>
            <a:chExt cx="2832" cy="3312"/>
          </a:xfrm>
        </p:grpSpPr>
        <p:sp>
          <p:nvSpPr>
            <p:cNvPr id="401415" name="AutoShape 5"/>
            <p:cNvSpPr>
              <a:spLocks noChangeArrowheads="1"/>
            </p:cNvSpPr>
            <p:nvPr/>
          </p:nvSpPr>
          <p:spPr bwMode="auto">
            <a:xfrm>
              <a:off x="2879" y="480"/>
              <a:ext cx="2737"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4998" name="Text Box 6"/>
            <p:cNvSpPr txBox="1">
              <a:spLocks noChangeArrowheads="1"/>
            </p:cNvSpPr>
            <p:nvPr/>
          </p:nvSpPr>
          <p:spPr bwMode="auto">
            <a:xfrm>
              <a:off x="2784" y="1776"/>
              <a:ext cx="2832" cy="75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rPr>
                <a:t>نبوخدنصر الثاني</a:t>
              </a:r>
              <a:r>
                <a:rPr kumimoji="0" lang="en-US" sz="40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rPr>
                <a:t>	</a:t>
              </a:r>
              <a:endParaRPr kumimoji="0" lang="en-US" sz="32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rPr>
                <a:t>604 – 568 ق.م</a:t>
              </a:r>
              <a:endParaRPr kumimoji="0" lang="en-US" sz="32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endParaRPr>
            </a:p>
          </p:txBody>
        </p:sp>
      </p:gr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1413" name="Text Box 10"/>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137</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rPr>
              <a:t>حكام بابل الحديثة</a:t>
            </a:r>
            <a:endParaRPr kumimoji="0" lang="en-US" sz="40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47158A55-B7BB-2A93-8F25-A42D102A0920}"/>
              </a:ext>
            </a:extLst>
          </p:cNvPr>
          <p:cNvSpPr/>
          <p:nvPr/>
        </p:nvSpPr>
        <p:spPr bwMode="auto">
          <a:xfrm>
            <a:off x="304800" y="260648"/>
            <a:ext cx="3200400" cy="5013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إمبراطورية بابل الحديثة</a:t>
            </a:r>
            <a:endParaRPr kumimoji="0" lang="en-US" sz="2400" b="1" i="0"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ورمز هذه السيادة العالمية هو مدينة قديمة...</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625861" y="5715000"/>
            <a:ext cx="23759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ما بين النهرين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068" name="Text Box 4"/>
          <p:cNvSpPr txBox="1">
            <a:spLocks noChangeArrowheads="1"/>
          </p:cNvSpPr>
          <p:nvPr/>
        </p:nvSpPr>
        <p:spPr bwMode="auto">
          <a:xfrm>
            <a:off x="5108575" y="1524000"/>
            <a:ext cx="4035425" cy="156966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جغرافيا بابل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أين كانت بابل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69" name="Text Box 5"/>
          <p:cNvSpPr txBox="1">
            <a:spLocks noChangeArrowheads="1"/>
          </p:cNvSpPr>
          <p:nvPr/>
        </p:nvSpPr>
        <p:spPr bwMode="auto">
          <a:xfrm>
            <a:off x="5791200" y="762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1" i="1" u="sng"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2" name="Oval 8"/>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3" name="Text Box 9"/>
          <p:cNvSpPr txBox="1">
            <a:spLocks noChangeArrowheads="1"/>
          </p:cNvSpPr>
          <p:nvPr/>
        </p:nvSpPr>
        <p:spPr bwMode="auto">
          <a:xfrm>
            <a:off x="5108575" y="3048000"/>
            <a:ext cx="4035425" cy="193899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دجلة والفرات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المناخ</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مثالية للتجارة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74" name="Text Box 10"/>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 Box 4">
            <a:extLst>
              <a:ext uri="{FF2B5EF4-FFF2-40B4-BE49-F238E27FC236}">
                <a16:creationId xmlns:a16="http://schemas.microsoft.com/office/drawing/2014/main" id="{A8FC99F5-0C8E-827B-A949-CC8C00AFE431}"/>
              </a:ext>
            </a:extLst>
          </p:cNvPr>
          <p:cNvSpPr txBox="1">
            <a:spLocks noChangeArrowheads="1"/>
          </p:cNvSpPr>
          <p:nvPr/>
        </p:nvSpPr>
        <p:spPr bwMode="auto">
          <a:xfrm>
            <a:off x="5032375" y="418237"/>
            <a:ext cx="4035425" cy="707886"/>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p:cTn id="7"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2" end="2"/>
                                            </p:txEl>
                                          </p:spTgt>
                                        </p:tgtEl>
                                        <p:attrNameLst>
                                          <p:attrName>style.visibility</p:attrName>
                                        </p:attrNameLst>
                                      </p:cBhvr>
                                      <p:to>
                                        <p:strVal val="visible"/>
                                      </p:to>
                                    </p:set>
                                    <p:anim calcmode="lin" valueType="num">
                                      <p:cBhvr>
                                        <p:cTn id="12"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8072"/>
                                        </p:tgtEl>
                                        <p:attrNameLst>
                                          <p:attrName>style.visibility</p:attrName>
                                        </p:attrNameLst>
                                      </p:cBhvr>
                                      <p:to>
                                        <p:strVal val="visible"/>
                                      </p:to>
                                    </p:set>
                                    <p:anim calcmode="lin" valueType="num">
                                      <p:cBhvr>
                                        <p:cTn id="18" dur="500" fill="hold"/>
                                        <p:tgtEl>
                                          <p:spTgt spid="88072"/>
                                        </p:tgtEl>
                                        <p:attrNameLst>
                                          <p:attrName>ppt_w</p:attrName>
                                        </p:attrNameLst>
                                      </p:cBhvr>
                                      <p:tavLst>
                                        <p:tav tm="0">
                                          <p:val>
                                            <p:fltVal val="0"/>
                                          </p:val>
                                        </p:tav>
                                        <p:tav tm="100000">
                                          <p:val>
                                            <p:strVal val="#ppt_w"/>
                                          </p:val>
                                        </p:tav>
                                      </p:tavLst>
                                    </p:anim>
                                    <p:anim calcmode="lin" valueType="num">
                                      <p:cBhvr>
                                        <p:cTn id="19"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8073">
                                            <p:txEl>
                                              <p:pRg st="0" end="0"/>
                                            </p:txEl>
                                          </p:spTgt>
                                        </p:tgtEl>
                                        <p:attrNameLst>
                                          <p:attrName>style.visibility</p:attrName>
                                        </p:attrNameLst>
                                      </p:cBhvr>
                                      <p:to>
                                        <p:strVal val="visible"/>
                                      </p:to>
                                    </p:set>
                                    <p:anim calcmode="lin" valueType="num">
                                      <p:cBhvr>
                                        <p:cTn id="24"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8073">
                                            <p:txEl>
                                              <p:pRg st="2" end="2"/>
                                            </p:txEl>
                                          </p:spTgt>
                                        </p:tgtEl>
                                        <p:attrNameLst>
                                          <p:attrName>style.visibility</p:attrName>
                                        </p:attrNameLst>
                                      </p:cBhvr>
                                      <p:to>
                                        <p:strVal val="visible"/>
                                      </p:to>
                                    </p:set>
                                    <p:anim calcmode="lin" valueType="num">
                                      <p:cBhvr>
                                        <p:cTn id="30"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8073">
                                            <p:txEl>
                                              <p:pRg st="4" end="4"/>
                                            </p:txEl>
                                          </p:spTgt>
                                        </p:tgtEl>
                                        <p:attrNameLst>
                                          <p:attrName>style.visibility</p:attrName>
                                        </p:attrNameLst>
                                      </p:cBhvr>
                                      <p:to>
                                        <p:strVal val="visible"/>
                                      </p:to>
                                    </p:set>
                                    <p:anim calcmode="lin" valueType="num">
                                      <p:cBhvr>
                                        <p:cTn id="36"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dvAuto="0"/>
      <p:bldP spid="88072" grpId="0" animBg="1"/>
      <p:bldP spid="8807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نبوخدنصر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الآلهة – السومرية والأكادية, المستوردة من المناطق الجبلية ( شمال وشرق ميسو (–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بيل / بعل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الآلهة بابل ( الشمس المشرقة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3.المعابد والزقورة الضخمة ( معبد اسجاليا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ساربانيتو / الإبن – نبو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المشتري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وشكل العالم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a:t>
            </a:r>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80967" y="1433727"/>
            <a:ext cx="8722358"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سيادة الله حكمت على يهوذا (١-٢٤) وحكمت على الأمم (٢٥-٣٢)</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وسوف يسترد مجده من خلال العودة إلى تلك الأرض والهيكل الجديد الذي تتم فيه العبادة (٣٣-٤٨)</a:t>
            </a: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81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80" name="Rectangle 4"/>
          <p:cNvSpPr>
            <a:spLocks noChangeArrowheads="1"/>
          </p:cNvSpPr>
          <p:nvPr/>
        </p:nvSpPr>
        <p:spPr bwMode="auto">
          <a:xfrm>
            <a:off x="5638800" y="2539434"/>
            <a:ext cx="3200400" cy="2677656"/>
          </a:xfrm>
          <a:prstGeom prst="rect">
            <a:avLst/>
          </a:prstGeom>
          <a:noFill/>
          <a:ln w="9525">
            <a:noFill/>
            <a:miter lim="800000"/>
            <a:headEnd/>
            <a:tailEnd/>
          </a:ln>
          <a:effectLst/>
        </p:spPr>
        <p:txBody>
          <a:bodyPr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 زمن نبوخدنصر الثاني</a:t>
            </a:r>
            <a:b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السجيلة – هيكل ضخم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مجمع / هيكل مردوخ</a:t>
            </a:r>
            <a:r>
              <a:rPr kumimoji="0" lang="en-US"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و إي-تيمين-آن-كي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زقورة بابل العظيمة التي من الممكن أن تكون النموذج الأولي لبرج بابل</a:t>
            </a:r>
            <a:endPar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407558"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138</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Rectangle 1">
            <a:extLst>
              <a:ext uri="{FF2B5EF4-FFF2-40B4-BE49-F238E27FC236}">
                <a16:creationId xmlns:a16="http://schemas.microsoft.com/office/drawing/2014/main" id="{1C066760-12EF-84C5-A838-3C70DE4F5980}"/>
              </a:ext>
            </a:extLst>
          </p:cNvPr>
          <p:cNvSpPr/>
          <p:nvPr/>
        </p:nvSpPr>
        <p:spPr bwMode="auto">
          <a:xfrm>
            <a:off x="179512" y="542925"/>
            <a:ext cx="5459288" cy="7524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4400" b="1" i="0"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endParaRPr>
          </a:p>
        </p:txBody>
      </p:sp>
      <p:sp>
        <p:nvSpPr>
          <p:cNvPr id="3" name="WordArt 5">
            <a:extLst>
              <a:ext uri="{FF2B5EF4-FFF2-40B4-BE49-F238E27FC236}">
                <a16:creationId xmlns:a16="http://schemas.microsoft.com/office/drawing/2014/main" id="{C69C6A6B-6FF3-E60A-DA5B-24E0403EB76E}"/>
              </a:ext>
            </a:extLst>
          </p:cNvPr>
          <p:cNvSpPr>
            <a:spLocks noChangeArrowheads="1" noChangeShapeType="1" noTextEdit="1"/>
          </p:cNvSpPr>
          <p:nvPr/>
        </p:nvSpPr>
        <p:spPr bwMode="auto">
          <a:xfrm>
            <a:off x="5796136" y="228600"/>
            <a:ext cx="2304256"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6980"/>
                                        </p:tgtEl>
                                        <p:attrNameLst>
                                          <p:attrName>style.visibility</p:attrName>
                                        </p:attrNameLst>
                                      </p:cBhvr>
                                      <p:to>
                                        <p:strVal val="visible"/>
                                      </p:to>
                                    </p:set>
                                    <p:anim calcmode="lin" valueType="num">
                                      <p:cBhvr additive="base">
                                        <p:cTn id="13" dur="500" fill="hold"/>
                                        <p:tgtEl>
                                          <p:spTgt spid="126980"/>
                                        </p:tgtEl>
                                        <p:attrNameLst>
                                          <p:attrName>ppt_x</p:attrName>
                                        </p:attrNameLst>
                                      </p:cBhvr>
                                      <p:tavLst>
                                        <p:tav tm="0">
                                          <p:val>
                                            <p:strVal val="1+#ppt_w/2"/>
                                          </p:val>
                                        </p:tav>
                                        <p:tav tm="100000">
                                          <p:val>
                                            <p:strVal val="#ppt_x"/>
                                          </p:val>
                                        </p:tav>
                                      </p:tavLst>
                                    </p:anim>
                                    <p:anim calcmode="lin" valueType="num">
                                      <p:cBhvr additive="base">
                                        <p:cTn id="14"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138</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شمش</a:t>
            </a:r>
            <a:r>
              <a:rPr kumimoji="0" lang="ar-JO" sz="2400" b="1" i="0"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الشمس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العدالة</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عشتار</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آ</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لهة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الزهرة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الحرب و الحب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آنو</a:t>
            </a:r>
            <a:r>
              <a:rPr kumimoji="0" lang="ar-EG" sz="2400" b="1" i="0"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(آن السومرية) – إله السماء</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انليل</a:t>
            </a:r>
            <a:r>
              <a:rPr kumimoji="0" lang="en-US" sz="2400" b="1" i="0"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ملك الأراضي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يا</a:t>
            </a:r>
            <a:r>
              <a:rPr kumimoji="0" lang="en-US"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EG" sz="2400" b="1" i="0" u="none" strike="noStrike" kern="1200" cap="none" spc="0" normalizeH="0" baseline="0" noProof="0" dirty="0" err="1">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إنكي</a:t>
            </a: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السومري) – إله الحكمة والسحر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سين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نانا السومرية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a:t>
            </a:r>
            <a:r>
              <a:rPr kumimoji="0" lang="ar-JO" sz="2400" b="1" i="0" u="none" strike="noStrike" kern="1200" cap="none" spc="0" normalizeH="0" baseline="0" noProof="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له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القمر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اداد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الطقس</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الطقس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531"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أين كانت الآلهة؟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في كل مكان</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9574"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1143000" y="1860550"/>
            <a:ext cx="4413388" cy="476547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دينية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 معبد</a:t>
            </a:r>
            <a:r>
              <a:rPr lang="ar-JO" sz="3200" b="1" dirty="0">
                <a:solidFill>
                  <a:srgbClr val="FFFFFF"/>
                </a:solidFill>
                <a:latin typeface="Arial" panose="020B0604020202020204" pitchFamily="34" charset="0"/>
                <a:cs typeface="Arial" panose="020B0604020202020204" pitchFamily="34" charset="0"/>
              </a:rPr>
              <a:t>اً</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لكبار الآلهة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 مصلى </a:t>
            </a:r>
            <a:r>
              <a:rPr kumimoji="0" lang="ar-EG"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مردوخ</a:t>
            </a:r>
            <a:endPar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مصلى لآلهة 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للآلهة السماوية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مذبحا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للإلهة عشتار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للآلهة </a:t>
            </a:r>
            <a:r>
              <a:rPr kumimoji="0" lang="ar-EG"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نرجال</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وأدد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مذابح أخرى لآلهة مختلفة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rot="-1791417">
            <a:off x="-46706" y="3143259"/>
            <a:ext cx="8937155" cy="121988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بابل أم </a:t>
            </a:r>
            <a:r>
              <a:rPr kumimoji="0" lang="ar-EG" sz="3200" b="1" u="none" strike="noStrike" kern="1200" cap="none" spc="0" normalizeH="0" baseline="0" noProof="0" dirty="0" err="1">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الزواني</a:t>
            </a:r>
            <a:r>
              <a:rPr kumimoji="0" lang="ar-EG"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ورجاسات الأرض</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(رؤيا 17: 5)</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7794"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18" name="Text Box 2"/>
          <p:cNvSpPr txBox="1">
            <a:spLocks noChangeArrowheads="1"/>
          </p:cNvSpPr>
          <p:nvPr/>
        </p:nvSpPr>
        <p:spPr bwMode="auto">
          <a:xfrm>
            <a:off x="914400" y="1371600"/>
            <a:ext cx="6721475"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الطقوس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حضور يومي للتقدمات</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غسيل ملابس تماثيل الآلهة</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تطهير الهيكل</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أعياد خاصة (آكيتو – رأس السنة الجديدة)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19" name="Text Box 3"/>
          <p:cNvSpPr txBox="1">
            <a:spLocks noChangeArrowheads="1"/>
          </p:cNvSpPr>
          <p:nvPr/>
        </p:nvSpPr>
        <p:spPr bwMode="auto">
          <a:xfrm>
            <a:off x="914400" y="3733800"/>
            <a:ext cx="67214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الهياكل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لكل مدينة إلهها الخاص وهيكلها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لها أرضها، عبيدها، حيواناتها وحجارتها الثمينة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يتنبأ الكهنة من خلال قراءة الطبيعة والعناصر الأخرى</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بيع التعويذات والصيغ السحرية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7799"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923A5A2E-2D22-DF22-438C-11114900AF61}"/>
              </a:ext>
            </a:extLst>
          </p:cNvPr>
          <p:cNvSpPr>
            <a:spLocks noChangeArrowheads="1" noChangeShapeType="1" noTextEdit="1"/>
          </p:cNvSpPr>
          <p:nvPr/>
        </p:nvSpPr>
        <p:spPr bwMode="auto">
          <a:xfrm>
            <a:off x="6084167" y="260649"/>
            <a:ext cx="2145431" cy="7426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الأوثان الشخصية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لكل مواطن بابلي إله شخصي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قدم الأفراد طلبات خاصة (مثل الراحة من المرض)</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تصرفوا كوسطاء بين المصلين إلى الآلهة العليا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كان لديهم حافز المنفعة لذلك لا يترك أحد إلهه على الأغلب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Text Box 3"/>
          <p:cNvSpPr txBox="1">
            <a:spLocks noChangeArrowheads="1"/>
          </p:cNvSpPr>
          <p:nvPr/>
        </p:nvSpPr>
        <p:spPr bwMode="auto">
          <a:xfrm>
            <a:off x="381000" y="3352800"/>
            <a:ext cx="8001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الزقورات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تظهر إخلاص المدينة والملك لإله مدينتهم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هيكل متدرج ضخم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19843"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553128"/>
            <a:ext cx="2667000" cy="2304871"/>
          </a:xfrm>
          <a:noFill/>
        </p:spPr>
      </p:pic>
      <p:sp>
        <p:nvSpPr>
          <p:cNvPr id="419845"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46"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1F8FC097-4876-14D1-0019-6E25C1E55242}"/>
              </a:ext>
            </a:extLst>
          </p:cNvPr>
          <p:cNvSpPr>
            <a:spLocks noChangeArrowheads="1" noChangeShapeType="1" noTextEdit="1"/>
          </p:cNvSpPr>
          <p:nvPr/>
        </p:nvSpPr>
        <p:spPr bwMode="auto">
          <a:xfrm>
            <a:off x="5508105" y="260647"/>
            <a:ext cx="2645295" cy="577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Text Box 3"/>
          <p:cNvSpPr txBox="1">
            <a:spLocks noChangeArrowheads="1"/>
          </p:cNvSpPr>
          <p:nvPr/>
        </p:nvSpPr>
        <p:spPr bwMode="auto">
          <a:xfrm>
            <a:off x="838200" y="533400"/>
            <a:ext cx="1981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الزقورات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189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1893"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1894" name="Rectangle 7"/>
          <p:cNvSpPr>
            <a:spLocks noGrp="1" noChangeArrowheads="1"/>
          </p:cNvSpPr>
          <p:nvPr>
            <p:ph type="title" idx="4294967295"/>
          </p:nvPr>
        </p:nvSpPr>
        <p:spPr>
          <a:xfrm>
            <a:off x="3657600" y="6248400"/>
            <a:ext cx="5410200" cy="457200"/>
          </a:xfrm>
          <a:solidFill>
            <a:schemeClr val="tx2"/>
          </a:solidFill>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برج بابل (تك 11)</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F447CD40-1022-F23D-3809-03BF51D4C20E}"/>
              </a:ext>
            </a:extLst>
          </p:cNvPr>
          <p:cNvSpPr>
            <a:spLocks noChangeArrowheads="1" noChangeShapeType="1" noTextEdit="1"/>
          </p:cNvSpPr>
          <p:nvPr/>
        </p:nvSpPr>
        <p:spPr bwMode="auto">
          <a:xfrm>
            <a:off x="5867400" y="152401"/>
            <a:ext cx="2438400" cy="6857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marL="0" indent="0" algn="ctr" rtl="1">
              <a:buNone/>
            </a:pPr>
            <a:r>
              <a:rPr lang="ar-SA" b="1" dirty="0">
                <a:solidFill>
                  <a:srgbClr val="00B050"/>
                </a:solidFill>
              </a:rPr>
              <a:t>اشعياء ١٣ : ١٩-٢٣</a:t>
            </a:r>
          </a:p>
          <a:p>
            <a:pPr marL="0" indent="0" algn="ctr" rtl="1">
              <a:buNone/>
            </a:pPr>
            <a:r>
              <a:rPr lang="ar-SA" dirty="0">
                <a:solidFill>
                  <a:srgbClr val="00B050"/>
                </a:solidFill>
              </a:rPr>
              <a:t>وَتَصِيرُ بَابِلُ بَهَاءُ الْمَمَالِكِ وَزِينَةُ فَخْرِ الْكِلْدَانِيِّينَ كَتَقْلِيبِ اللَّهِ سَدُومَ وَعَمُورَةَ. لاَ تُعْمَرُ إِلَى الأَبَدِ وَلاَ تُسْكَنُ إِلَى دَوْرٍ فَدَوْرٍ وَلاَ يُخَيِّمُ هُنَاكَ أَعْرَابِيٌّ وَلاَ يُرْبِضُ هُنَاكَ رُعَاةٌ. بَلْ تَرْبُضُ هُنَاكَ وُحُوشُ الْقَفْرِ وَيَمْلَأُ الْبُومُ بُيُوتَهُمْ وَتَسْكُنُ هُنَاكَ بَنَاتُ النَّعَامِ وَتَرْقُصُ هُنَاكَ مَعْزُ الْوَحْشِ وَتَصِيحُ بَنَاتُ آوَى فِي قُصُورِهِمْ وَالذِّئَابُ فِي هَيَاكِلِ التَّنَعُّمِ وَوَقْتُهَا قَرِيبُ الْمَجِيءِ وَأَيَّامُهَا لاَ تَطُولُ. </a:t>
            </a:r>
          </a:p>
        </p:txBody>
      </p:sp>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28600" y="1237515"/>
            <a:ext cx="9144000" cy="4924425"/>
          </a:xfrm>
          <a:noFill/>
        </p:spPr>
      </p:pic>
      <p:sp>
        <p:nvSpPr>
          <p:cNvPr id="423940" name="Line 5"/>
          <p:cNvSpPr>
            <a:spLocks noChangeShapeType="1"/>
          </p:cNvSpPr>
          <p:nvPr/>
        </p:nvSpPr>
        <p:spPr bwMode="auto">
          <a:xfrm>
            <a:off x="6629400" y="126876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WordArt 5">
            <a:extLst>
              <a:ext uri="{FF2B5EF4-FFF2-40B4-BE49-F238E27FC236}">
                <a16:creationId xmlns:a16="http://schemas.microsoft.com/office/drawing/2014/main" id="{91760D42-00D0-5C96-A57E-8C2410D885A2}"/>
              </a:ext>
            </a:extLst>
          </p:cNvPr>
          <p:cNvSpPr>
            <a:spLocks noChangeArrowheads="1" noChangeShapeType="1" noTextEdit="1"/>
          </p:cNvSpPr>
          <p:nvPr/>
        </p:nvSpPr>
        <p:spPr bwMode="auto">
          <a:xfrm>
            <a:off x="6516216" y="188640"/>
            <a:ext cx="2399184" cy="270891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a:noFill/>
        </p:spPr>
      </p:pic>
      <p:sp>
        <p:nvSpPr>
          <p:cNvPr id="42598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 name="Rectangle 2">
            <a:extLst>
              <a:ext uri="{FF2B5EF4-FFF2-40B4-BE49-F238E27FC236}">
                <a16:creationId xmlns:a16="http://schemas.microsoft.com/office/drawing/2014/main" id="{BBF25A2E-C8A3-4F26-25DA-D6B34AEB4398}"/>
              </a:ext>
            </a:extLst>
          </p:cNvPr>
          <p:cNvSpPr/>
          <p:nvPr/>
        </p:nvSpPr>
        <p:spPr bwMode="auto">
          <a:xfrm>
            <a:off x="381000" y="0"/>
            <a:ext cx="2534816" cy="14127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المسمارية</a:t>
            </a:r>
            <a:endParaRPr kumimoji="0" lang="en-US" sz="5400" b="1" i="0"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0D4D8C5-8B38-E735-F46A-EC79CB709525}"/>
              </a:ext>
            </a:extLst>
          </p:cNvPr>
          <p:cNvSpPr/>
          <p:nvPr/>
        </p:nvSpPr>
        <p:spPr bwMode="auto">
          <a:xfrm>
            <a:off x="6629400" y="116632"/>
            <a:ext cx="2286000" cy="648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هناك رسالتان للدينونة ورسالة واحدة للبركة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لتشجيع </a:t>
            </a:r>
            <a:r>
              <a:rPr kumimoji="0" lang="ar-SA" sz="36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المسبيين</a:t>
            </a: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بأن الله سوف يحكم على شعبه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وسوف يدمر جميع الخصوم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ويسترد مجد الرب الذي تركهم قبل دمار وخراب الهيكل</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SA"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500</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8916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395536" y="1371600"/>
            <a:ext cx="7986464" cy="4648200"/>
          </a:xfrm>
        </p:spPr>
        <p:txBody>
          <a:bodyPr/>
          <a:lstStyle/>
          <a:p>
            <a:pPr algn="r">
              <a:buFontTx/>
              <a:buNone/>
            </a:pPr>
            <a:r>
              <a:rPr lang="ar-JO" sz="2400" b="1" u="sng" dirty="0">
                <a:latin typeface="Arial" panose="020B0604020202020204" pitchFamily="34" charset="0"/>
                <a:ea typeface="ＭＳ Ｐゴシック" charset="0"/>
                <a:cs typeface="Arial" panose="020B0604020202020204" pitchFamily="34" charset="0"/>
              </a:rPr>
              <a:t>تأثير السومرية (يتبع)</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الكتابات السومرية المدمجة – الترجمة إلى اللغة الأكادية (لغة مشتركة في الشرق الأدنى القديم)</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مدارس الكتبة بنسخ المؤلفات وإنشاء الفهارس</a:t>
            </a: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القواميس السومرية البابلية بنشر الأساطير والملاحم والتراتيل.... الخ</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بعد سقوط بابل عام 539 قزم صارت الآرامية واليونانية هي اللغات الشائعة</a:t>
            </a:r>
            <a:endParaRPr lang="en-US" sz="2400" b="1" dirty="0">
              <a:latin typeface="Arial" panose="020B0604020202020204" pitchFamily="34" charset="0"/>
              <a:ea typeface="ＭＳ Ｐゴシック" charset="0"/>
              <a:cs typeface="Arial" panose="020B0604020202020204" pitchFamily="34" charset="0"/>
            </a:endParaRPr>
          </a:p>
        </p:txBody>
      </p:sp>
      <p:sp>
        <p:nvSpPr>
          <p:cNvPr id="428034"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8036"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2E1771F-1B8D-6765-084B-78D27A3609DC}"/>
              </a:ext>
            </a:extLst>
          </p:cNvPr>
          <p:cNvSpPr/>
          <p:nvPr/>
        </p:nvSpPr>
        <p:spPr bwMode="auto">
          <a:xfrm>
            <a:off x="6172200" y="41276"/>
            <a:ext cx="2286000" cy="7969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772400" cy="2819400"/>
          </a:xfrm>
        </p:spPr>
        <p:txBody>
          <a:bodyPr/>
          <a:lstStyle/>
          <a:p>
            <a:pPr algn="r">
              <a:lnSpc>
                <a:spcPct val="90000"/>
              </a:lnSpc>
              <a:buFontTx/>
              <a:buNone/>
            </a:pPr>
            <a:r>
              <a:rPr lang="ar-JO" sz="2400" b="1" u="sng" dirty="0">
                <a:latin typeface="Arial" panose="020B0604020202020204" pitchFamily="34" charset="0"/>
                <a:ea typeface="ＭＳ Ｐゴシック" charset="0"/>
                <a:cs typeface="Arial" panose="020B0604020202020204" pitchFamily="34" charset="0"/>
              </a:rPr>
              <a:t>الشعر</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رتب التوازي الأفكار بطريقتين مختلفتين جنبًا إلى جنب</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الثنائيات والمفردات والثلاثيات</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لا قافية ولا قياس</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عدة ملاحم – ملحمة إنوما إيليش وملحمة جلجامش</a:t>
            </a:r>
            <a:endParaRPr lang="en-US" sz="2400" b="1" dirty="0">
              <a:latin typeface="Arial" panose="020B0604020202020204" pitchFamily="34" charset="0"/>
              <a:ea typeface="ＭＳ Ｐゴシック" charset="0"/>
              <a:cs typeface="Arial" panose="020B0604020202020204" pitchFamily="34" charset="0"/>
            </a:endParaRPr>
          </a:p>
          <a:p>
            <a:pPr>
              <a:lnSpc>
                <a:spcPct val="90000"/>
              </a:lnSpc>
            </a:pPr>
            <a:endParaRPr lang="en-US" sz="2400" b="1" dirty="0">
              <a:latin typeface="Arial" panose="020B0604020202020204" pitchFamily="34" charset="0"/>
              <a:ea typeface="ＭＳ Ｐゴシック" charset="0"/>
              <a:cs typeface="Arial" panose="020B0604020202020204" pitchFamily="34" charset="0"/>
            </a:endParaRPr>
          </a:p>
        </p:txBody>
      </p:sp>
      <p:sp>
        <p:nvSpPr>
          <p:cNvPr id="50180" name="Text Box 4"/>
          <p:cNvSpPr txBox="1">
            <a:spLocks noChangeArrowheads="1"/>
          </p:cNvSpPr>
          <p:nvPr/>
        </p:nvSpPr>
        <p:spPr bwMode="auto">
          <a:xfrm>
            <a:off x="685800" y="4267200"/>
            <a:ext cx="7239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الموسيقى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رواية قصة أو ترديد آية – الإحتفالات الدينية والترفيه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استخدام بوق القرن والناي والعود والرباب والقيثارة المثلثة والمزمار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3"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5"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C99BB031-96F6-6966-A1AC-8F00882F9769}"/>
              </a:ext>
            </a:extLst>
          </p:cNvPr>
          <p:cNvSpPr/>
          <p:nvPr/>
        </p:nvSpPr>
        <p:spPr bwMode="auto">
          <a:xfrm>
            <a:off x="5562600" y="188640"/>
            <a:ext cx="2667000" cy="6495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50180">
                                            <p:txEl>
                                              <p:pRg st="1" end="1"/>
                                            </p:txEl>
                                          </p:spTgt>
                                        </p:tgtEl>
                                        <p:attrNameLst>
                                          <p:attrName>style.visibility</p:attrName>
                                        </p:attrNameLst>
                                      </p:cBhvr>
                                      <p:to>
                                        <p:strVal val="visible"/>
                                      </p:to>
                                    </p:set>
                                    <p:anim calcmode="lin" valueType="num">
                                      <p:cBhvr additive="base">
                                        <p:cTn id="42"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191000" cy="3733800"/>
          </a:xfrm>
        </p:spPr>
        <p:txBody>
          <a:bodyPr/>
          <a:lstStyle/>
          <a:p>
            <a:pPr algn="ctr">
              <a:buFontTx/>
              <a:buNone/>
            </a:pPr>
            <a:r>
              <a:rPr lang="ar-JO" sz="2800" b="1" u="sng" dirty="0">
                <a:latin typeface="Arial" panose="020B0604020202020204" pitchFamily="34" charset="0"/>
                <a:ea typeface="ＭＳ Ｐゴシック" charset="0"/>
                <a:cs typeface="Arial" panose="020B0604020202020204" pitchFamily="34" charset="0"/>
              </a:rPr>
              <a:t>الأساطير البابلية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آلهة كثيرة (تعدد الآلهة)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صراع الآلهة / عدم الإتفاق</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التشويش حول سبب الطوفان</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أدد - الرعد</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نينورتا - الرياح</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أنوناكي - الضوء</a:t>
            </a:r>
            <a:endParaRPr lang="en-US" sz="2400" b="1" dirty="0">
              <a:latin typeface="Arial" panose="020B0604020202020204" pitchFamily="34" charset="0"/>
              <a:ea typeface="ＭＳ Ｐゴシック" charset="0"/>
              <a:cs typeface="Arial" panose="020B0604020202020204" pitchFamily="34" charset="0"/>
            </a:endParaRPr>
          </a:p>
          <a:p>
            <a:pPr>
              <a:buFontTx/>
              <a:buNone/>
            </a:pPr>
            <a:endParaRPr lang="en-US" sz="2800" b="1" dirty="0">
              <a:latin typeface="Arial" panose="020B0604020202020204" pitchFamily="34" charset="0"/>
              <a:ea typeface="ＭＳ Ｐゴシック" charset="0"/>
              <a:cs typeface="Arial" panose="020B0604020202020204" pitchFamily="34"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القصة الكتابية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واحد (التوحيد)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قدوس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رأى الله الشر وعاقب البشر الفاسدين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الخالق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الحافظ</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Text Box 5"/>
          <p:cNvSpPr txBox="1">
            <a:spLocks noChangeArrowheads="1"/>
          </p:cNvSpPr>
          <p:nvPr/>
        </p:nvSpPr>
        <p:spPr bwMode="auto">
          <a:xfrm>
            <a:off x="250824" y="1243013"/>
            <a:ext cx="86416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النسخة البابلية من الطوفان (2000 ق.م)</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3"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5"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1B9CF0A-4FA5-A07D-AB72-5544754358E4}"/>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A5F7F34-99E9-D63B-E0BF-0313671384D0}"/>
              </a:ext>
            </a:extLst>
          </p:cNvPr>
          <p:cNvSpPr/>
          <p:nvPr/>
        </p:nvSpPr>
        <p:spPr bwMode="auto">
          <a:xfrm>
            <a:off x="323528" y="614066"/>
            <a:ext cx="3384376" cy="519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ملحمة جاجامش</a:t>
            </a:r>
            <a:endParaRPr kumimoji="0" lang="en-US" sz="3600" b="1" i="0"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2226"/>
                                        </p:tgtEl>
                                        <p:attrNameLst>
                                          <p:attrName>style.visibility</p:attrName>
                                        </p:attrNameLst>
                                      </p:cBhvr>
                                      <p:to>
                                        <p:strVal val="visible"/>
                                      </p:to>
                                    </p:set>
                                    <p:anim calcmode="lin" valueType="num">
                                      <p:cBhvr additive="base">
                                        <p:cTn id="11" dur="500" fill="hold"/>
                                        <p:tgtEl>
                                          <p:spTgt spid="52226"/>
                                        </p:tgtEl>
                                        <p:attrNameLst>
                                          <p:attrName>ppt_x</p:attrName>
                                        </p:attrNameLst>
                                      </p:cBhvr>
                                      <p:tavLst>
                                        <p:tav tm="0">
                                          <p:val>
                                            <p:strVal val="0-#ppt_w/2"/>
                                          </p:val>
                                        </p:tav>
                                        <p:tav tm="100000">
                                          <p:val>
                                            <p:strVal val="#ppt_x"/>
                                          </p:val>
                                        </p:tav>
                                      </p:tavLst>
                                    </p:anim>
                                    <p:anim calcmode="lin" valueType="num">
                                      <p:cBhvr additive="base">
                                        <p:cTn id="12"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2228"/>
                                        </p:tgtEl>
                                        <p:attrNameLst>
                                          <p:attrName>style.visibility</p:attrName>
                                        </p:attrNameLst>
                                      </p:cBhvr>
                                      <p:to>
                                        <p:strVal val="visible"/>
                                      </p:to>
                                    </p:set>
                                    <p:anim calcmode="lin" valueType="num">
                                      <p:cBhvr additive="base">
                                        <p:cTn id="17" dur="500" fill="hold"/>
                                        <p:tgtEl>
                                          <p:spTgt spid="52228"/>
                                        </p:tgtEl>
                                        <p:attrNameLst>
                                          <p:attrName>ppt_x</p:attrName>
                                        </p:attrNameLst>
                                      </p:cBhvr>
                                      <p:tavLst>
                                        <p:tav tm="0">
                                          <p:val>
                                            <p:strVal val="1+#ppt_w/2"/>
                                          </p:val>
                                        </p:tav>
                                        <p:tav tm="100000">
                                          <p:val>
                                            <p:strVal val="#ppt_x"/>
                                          </p:val>
                                        </p:tav>
                                      </p:tavLst>
                                    </p:anim>
                                    <p:anim calcmode="lin" valueType="num">
                                      <p:cBhvr additive="base">
                                        <p:cTn id="18"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772400" cy="1905000"/>
          </a:xfrm>
        </p:spPr>
        <p:txBody>
          <a:bodyPr/>
          <a:lstStyle/>
          <a:p>
            <a:pPr algn="r">
              <a:buFontTx/>
              <a:buNone/>
            </a:pPr>
            <a:r>
              <a:rPr lang="ar-JO" sz="2400" b="1" i="1" dirty="0">
                <a:latin typeface="Arial" panose="020B0604020202020204" pitchFamily="34" charset="0"/>
                <a:ea typeface="ＭＳ Ｐゴシック" charset="0"/>
                <a:cs typeface="Arial" panose="020B0604020202020204" pitchFamily="34" charset="0"/>
              </a:rPr>
              <a:t>آدب الحكمة</a:t>
            </a:r>
            <a:endParaRPr lang="en-US" sz="2400" b="1" i="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العديد من هذه الكتابات - مشكلة الشر والألم / المراقبين المتدينين</a:t>
            </a:r>
          </a:p>
          <a:p>
            <a:pPr algn="r" rtl="1"/>
            <a:r>
              <a:rPr lang="ar-JO" sz="2400" b="1" dirty="0">
                <a:latin typeface="Arial" panose="020B0604020202020204" pitchFamily="34" charset="0"/>
                <a:ea typeface="ＭＳ Ｐゴシック" charset="0"/>
                <a:cs typeface="Arial" panose="020B0604020202020204" pitchFamily="34" charset="0"/>
              </a:rPr>
              <a:t>أمثلة – الإله المحفوف بالمخاطر، حوار التشاؤم</a:t>
            </a:r>
            <a:endParaRPr lang="en-US" sz="2400" b="1" dirty="0">
              <a:latin typeface="Arial" panose="020B0604020202020204" pitchFamily="34" charset="0"/>
              <a:ea typeface="ＭＳ Ｐゴシック" charset="0"/>
              <a:cs typeface="Arial" panose="020B0604020202020204" pitchFamily="34" charset="0"/>
            </a:endParaRPr>
          </a:p>
        </p:txBody>
      </p:sp>
      <p:sp>
        <p:nvSpPr>
          <p:cNvPr id="54276" name="Rectangle 4"/>
          <p:cNvSpPr>
            <a:spLocks noChangeArrowheads="1"/>
          </p:cNvSpPr>
          <p:nvPr/>
        </p:nvSpPr>
        <p:spPr bwMode="auto">
          <a:xfrm>
            <a:off x="762000" y="3581400"/>
            <a:ext cx="76962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البابلية – سابقة للعديد من الديانات الغامضة والكتب الصوفية</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وصف الأحداث الماضية بمصطلحات نبوية لتأكيد صحة تنبؤهم بأحداث أخرى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1"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B7FA80-BDAD-3738-FC2B-DEE2592850F3}"/>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4276">
                                            <p:txEl>
                                              <p:pRg st="0" end="0"/>
                                            </p:txEl>
                                          </p:spTgt>
                                        </p:tgtEl>
                                        <p:attrNameLst>
                                          <p:attrName>style.visibility</p:attrName>
                                        </p:attrNameLst>
                                      </p:cBhvr>
                                      <p:to>
                                        <p:strVal val="visible"/>
                                      </p:to>
                                    </p:set>
                                    <p:anim calcmode="lin" valueType="num">
                                      <p:cBhvr additive="base">
                                        <p:cTn id="18"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 calcmode="lin" valueType="num">
                                      <p:cBhvr additive="base">
                                        <p:cTn id="24"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1015998"/>
            <a:ext cx="7772400" cy="2571752"/>
          </a:xfrm>
        </p:spPr>
        <p:txBody>
          <a:bodyPr/>
          <a:lstStyle/>
          <a:p>
            <a:pPr algn="r">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الشرائع القانونية</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عدد من الوثائق التي سميت بالشرائع القانونية (من 2350 إلى 1750 ق.م)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كلهم تقريباً تم الإتفاق عليهم شفهياً – ولم يُظهر أي قواعد قانونية بل مراسيم ملكية</a:t>
            </a: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مهمة الملك الإلهية – الإدارة بعدل</a:t>
            </a:r>
            <a:endParaRPr lang="en-US" sz="2800" b="1" dirty="0">
              <a:latin typeface="Arial" panose="020B0604020202020204" pitchFamily="34" charset="0"/>
              <a:ea typeface="ＭＳ Ｐゴシック" charset="0"/>
              <a:cs typeface="Arial" panose="020B0604020202020204" pitchFamily="34" charset="0"/>
            </a:endParaRP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marL="342900" marR="0" lvl="0" indent="-342900" algn="r" defTabSz="914400" rtl="0" eaLnBrk="0" fontAlgn="base" latinLnBrk="0" hangingPunct="0">
              <a:lnSpc>
                <a:spcPct val="9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شريعة حمورابي (1780 ق.م)</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الممارسة القانونية في مؤسسات وعادات بابل</a:t>
            </a: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الإنتقام – العين بالعين في حالات الإصابات الجسدية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(lex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talionois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436228"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62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09E99D-6651-C8B4-8BE6-73F951B286FF}"/>
              </a:ext>
            </a:extLst>
          </p:cNvPr>
          <p:cNvSpPr/>
          <p:nvPr/>
        </p:nvSpPr>
        <p:spPr bwMode="auto">
          <a:xfrm>
            <a:off x="6172200" y="260648"/>
            <a:ext cx="2743200" cy="6537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rPr>
              <a:t>القانون والنظام</a:t>
            </a:r>
            <a:endParaRPr kumimoji="0" lang="en-US" sz="3600" b="1" i="0"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141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37251"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853742"/>
            <a:ext cx="3505200" cy="2083508"/>
          </a:xfrm>
        </p:spPr>
      </p:pic>
      <p:sp>
        <p:nvSpPr>
          <p:cNvPr id="437252" name="Text Box 8"/>
          <p:cNvSpPr txBox="1">
            <a:spLocks noChangeArrowheads="1"/>
          </p:cNvSpPr>
          <p:nvPr/>
        </p:nvSpPr>
        <p:spPr bwMode="auto">
          <a:xfrm>
            <a:off x="7740352" y="3853742"/>
            <a:ext cx="115282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مبنى      برج        بابل</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8" name="Rectangle 2"/>
          <p:cNvSpPr>
            <a:spLocks noGrp="1" noChangeArrowheads="1"/>
          </p:cNvSpPr>
          <p:nvPr>
            <p:ph type="body" idx="1"/>
          </p:nvPr>
        </p:nvSpPr>
        <p:spPr>
          <a:xfrm>
            <a:off x="250825" y="4495800"/>
            <a:ext cx="5235575" cy="2438400"/>
          </a:xfrm>
        </p:spPr>
        <p:txBody>
          <a:bodyPr/>
          <a:lstStyle/>
          <a:p>
            <a:pPr algn="r">
              <a:buFontTx/>
              <a:buNone/>
            </a:pPr>
            <a:r>
              <a:rPr lang="ar-JO" sz="2400" b="1" dirty="0">
                <a:solidFill>
                  <a:schemeClr val="accent2"/>
                </a:solidFill>
                <a:latin typeface="Arial" panose="020B0604020202020204" pitchFamily="34" charset="0"/>
                <a:ea typeface="ＭＳ Ｐゴシック" charset="0"/>
                <a:cs typeface="Arial" panose="020B0604020202020204" pitchFamily="34" charset="0"/>
              </a:rPr>
              <a:t>الإنجازات العلمية</a:t>
            </a:r>
            <a:endParaRPr lang="en-US" sz="2400" b="1" dirty="0">
              <a:solidFill>
                <a:schemeClr val="accent2"/>
              </a:solidFill>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علم الفلك</a:t>
            </a:r>
            <a:r>
              <a:rPr lang="en-US" sz="2400" b="1" dirty="0">
                <a:latin typeface="Arial" panose="020B0604020202020204" pitchFamily="34" charset="0"/>
                <a:ea typeface="ＭＳ Ｐゴシック" charset="0"/>
                <a:cs typeface="Arial" panose="020B0604020202020204" pitchFamily="34" charset="0"/>
              </a:rPr>
              <a:t> </a:t>
            </a:r>
          </a:p>
          <a:p>
            <a:pPr algn="r" rtl="1"/>
            <a:r>
              <a:rPr lang="ar-JO" sz="2400" b="1" dirty="0">
                <a:latin typeface="Arial" panose="020B0604020202020204" pitchFamily="34" charset="0"/>
                <a:ea typeface="ＭＳ Ｐゴシック" charset="0"/>
                <a:cs typeface="Arial" panose="020B0604020202020204" pitchFamily="34" charset="0"/>
              </a:rPr>
              <a:t>علم التنجيم</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سجل دقيق على مدى قرون</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حسابات صحيحة للسنة الشمسية والقمرية</a:t>
            </a:r>
            <a:endParaRPr lang="en-US" sz="2400" b="1" dirty="0">
              <a:latin typeface="Arial" panose="020B0604020202020204" pitchFamily="34" charset="0"/>
              <a:ea typeface="ＭＳ Ｐゴシック" charset="0"/>
              <a:cs typeface="Arial" panose="020B0604020202020204" pitchFamily="34" charset="0"/>
            </a:endParaRPr>
          </a:p>
        </p:txBody>
      </p:sp>
      <p:sp>
        <p:nvSpPr>
          <p:cNvPr id="80900" name="Text Box 4"/>
          <p:cNvSpPr txBox="1">
            <a:spLocks noChangeArrowheads="1"/>
          </p:cNvSpPr>
          <p:nvPr/>
        </p:nvSpPr>
        <p:spPr bwMode="auto">
          <a:xfrm>
            <a:off x="250825" y="1143000"/>
            <a:ext cx="8763000" cy="2710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2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الرياضيات</a:t>
            </a:r>
            <a:endParaRPr kumimoji="0" lang="en-US" sz="24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الهندسة / الجبر (طورها إقليدس وفيثاغورس لاحقاً)</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طوروا النظام العددي (الستيني)</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احتساب الوقت ودرجات الزوايا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 دقيقة (ساعة واحدة) / 360 درجة / علامة عشرية</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الجذور التربيعية / قيمة باي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6F4F480-4FE4-0340-8563-B156B02758F7}"/>
              </a:ext>
            </a:extLst>
          </p:cNvPr>
          <p:cNvSpPr/>
          <p:nvPr/>
        </p:nvSpPr>
        <p:spPr bwMode="auto">
          <a:xfrm>
            <a:off x="2483768" y="188640"/>
            <a:ext cx="6048671" cy="9543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الإنجازات التكنولوجية</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2"/>
          <p:cNvSpPr>
            <a:spLocks noGrp="1" noChangeArrowheads="1"/>
          </p:cNvSpPr>
          <p:nvPr>
            <p:ph type="body" idx="1"/>
          </p:nvPr>
        </p:nvSpPr>
        <p:spPr>
          <a:xfrm>
            <a:off x="690918" y="2873549"/>
            <a:ext cx="7772400" cy="2667000"/>
          </a:xfrm>
          <a:effectLst/>
        </p:spPr>
        <p:txBody>
          <a:bodyPr/>
          <a:lstStyle/>
          <a:p>
            <a:pPr algn="r">
              <a:lnSpc>
                <a:spcPct val="90000"/>
              </a:lnSpc>
              <a:buFontTx/>
              <a:buNone/>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إنجازات أخرى</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نظام التقويم – 12 شهراً قمرياً</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القياس - الماء أو الساعة الشمسية</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الطب – الجراحة / التشريح / علم وظائف الأعضاء</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الدورة الدموية / النبض</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nSpc>
                <a:spcPct val="90000"/>
              </a:lnSpc>
              <a:defRPr/>
            </a:pP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38276"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8277" name="Text Box 5"/>
          <p:cNvSpPr txBox="1">
            <a:spLocks noChangeArrowheads="1"/>
          </p:cNvSpPr>
          <p:nvPr/>
        </p:nvSpPr>
        <p:spPr bwMode="auto">
          <a:xfrm>
            <a:off x="8601481" y="-269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8C84CFE-E538-77AB-0B11-32ABD9AA1741}"/>
              </a:ext>
            </a:extLst>
          </p:cNvPr>
          <p:cNvSpPr/>
          <p:nvPr/>
        </p:nvSpPr>
        <p:spPr bwMode="auto">
          <a:xfrm>
            <a:off x="4355975" y="26988"/>
            <a:ext cx="4102223" cy="9537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rPr>
              <a:t>المعرفة العلمية</a:t>
            </a:r>
            <a:endParaRPr kumimoji="0" lang="en-US" sz="5400" b="1" i="0"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572000" cy="4953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الزراعة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الأساس الاقتصادي – </a:t>
            </a:r>
            <a:r>
              <a:rPr lang="ar-JO" sz="2400" b="1" u="sng" dirty="0">
                <a:latin typeface="Arial" panose="020B0604020202020204" pitchFamily="34" charset="0"/>
                <a:ea typeface="ＭＳ Ｐゴシック" charset="0"/>
                <a:cs typeface="Arial" panose="020B0604020202020204" pitchFamily="34" charset="0"/>
              </a:rPr>
              <a:t>الشعير</a:t>
            </a:r>
            <a:r>
              <a:rPr lang="ar-JO" sz="2400" b="1" dirty="0">
                <a:latin typeface="Arial" panose="020B0604020202020204" pitchFamily="34" charset="0"/>
                <a:ea typeface="ＭＳ Ｐゴシック" charset="0"/>
                <a:cs typeface="Arial" panose="020B0604020202020204" pitchFamily="34" charset="0"/>
              </a:rPr>
              <a:t> والقمح والفواكه والخضروات والأبقار والأغنام</a:t>
            </a:r>
            <a:endParaRPr lang="en-US" sz="2400" b="1" dirty="0">
              <a:latin typeface="Arial" panose="020B0604020202020204" pitchFamily="34" charset="0"/>
              <a:ea typeface="ＭＳ Ｐゴシック" charset="0"/>
              <a:cs typeface="Arial" panose="020B0604020202020204" pitchFamily="34" charset="0"/>
            </a:endParaRPr>
          </a:p>
          <a:p>
            <a:pPr algn="r">
              <a:buFontTx/>
              <a:buNone/>
            </a:pPr>
            <a:r>
              <a:rPr lang="ar-JO" sz="2400" b="1" dirty="0">
                <a:latin typeface="Arial" panose="020B0604020202020204" pitchFamily="34" charset="0"/>
                <a:ea typeface="ＭＳ Ｐゴシック" charset="0"/>
                <a:cs typeface="Arial" panose="020B0604020202020204" pitchFamily="34" charset="0"/>
              </a:rPr>
              <a:t>نظام الري</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ظروف المستنقعات والصحراء</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دجلة والفرات – في السومرية (إديجلات وبورانين)</a:t>
            </a:r>
          </a:p>
          <a:p>
            <a:pPr algn="r" rtl="1"/>
            <a:r>
              <a:rPr lang="ar-JO" sz="2400" b="1" dirty="0">
                <a:latin typeface="Arial" panose="020B0604020202020204" pitchFamily="34" charset="0"/>
                <a:ea typeface="ＭＳ Ｐゴシック" charset="0"/>
                <a:cs typeface="Arial" panose="020B0604020202020204" pitchFamily="34" charset="0"/>
              </a:rPr>
              <a:t>أنظمة القنوات / ضفاف الفيضانات</a:t>
            </a:r>
            <a:endParaRPr lang="en-US" sz="2400" b="1" dirty="0">
              <a:latin typeface="Arial" panose="020B0604020202020204" pitchFamily="34" charset="0"/>
              <a:ea typeface="ＭＳ Ｐゴシック" charset="0"/>
              <a:cs typeface="Arial" panose="020B0604020202020204" pitchFamily="34" charset="0"/>
            </a:endParaRP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a:noFill/>
        </p:spPr>
      </p:pic>
      <p:sp>
        <p:nvSpPr>
          <p:cNvPr id="43930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140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Rectangle 1">
            <a:extLst>
              <a:ext uri="{FF2B5EF4-FFF2-40B4-BE49-F238E27FC236}">
                <a16:creationId xmlns:a16="http://schemas.microsoft.com/office/drawing/2014/main" id="{60F75D2E-8755-F12E-1A19-7DD167479934}"/>
              </a:ext>
            </a:extLst>
          </p:cNvPr>
          <p:cNvSpPr/>
          <p:nvPr/>
        </p:nvSpPr>
        <p:spPr bwMode="auto">
          <a:xfrm>
            <a:off x="827584" y="304800"/>
            <a:ext cx="7344816" cy="8919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970" name="Rectangle 2"/>
          <p:cNvSpPr>
            <a:spLocks noGrp="1" noChangeArrowheads="1"/>
          </p:cNvSpPr>
          <p:nvPr>
            <p:ph type="body" sz="half" idx="1"/>
          </p:nvPr>
        </p:nvSpPr>
        <p:spPr>
          <a:xfrm>
            <a:off x="609600" y="1524000"/>
            <a:ext cx="8534400" cy="5181600"/>
          </a:xfrm>
          <a:effectLst/>
        </p:spPr>
        <p:txBody>
          <a:bodyPr/>
          <a:lstStyle/>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الفن</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المفروشات / السجاد</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أزياء السلع الذهبية والفضية</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قطع الأحجار الكريمة والمنسوجات المصنعة</a:t>
            </a:r>
          </a:p>
          <a:p>
            <a:pPr marL="0" indent="0">
              <a:buNone/>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التجارة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عنصر أساسي في ثروة بابل</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الحماية من قطاع الطرق – ازدهر حتى عام 1000 قبل الميلاد</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فرض الضرائب على الناس</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0325"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0326" name="Picture 5"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53BCC4-94B5-6189-B1BA-9A4B00CE4DB2}"/>
              </a:ext>
            </a:extLst>
          </p:cNvPr>
          <p:cNvSpPr/>
          <p:nvPr/>
        </p:nvSpPr>
        <p:spPr bwMode="auto">
          <a:xfrm>
            <a:off x="3995936" y="0"/>
            <a:ext cx="5173464" cy="6286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5" end="5"/>
                                            </p:txEl>
                                          </p:spTgt>
                                        </p:tgtEl>
                                        <p:attrNameLst>
                                          <p:attrName>style.visibility</p:attrName>
                                        </p:attrNameLst>
                                      </p:cBhvr>
                                      <p:to>
                                        <p:strVal val="visible"/>
                                      </p:to>
                                    </p:set>
                                    <p:anim calcmode="lin" valueType="num">
                                      <p:cBhvr additive="base">
                                        <p:cTn id="29"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6" end="6"/>
                                            </p:txEl>
                                          </p:spTgt>
                                        </p:tgtEl>
                                        <p:attrNameLst>
                                          <p:attrName>style.visibility</p:attrName>
                                        </p:attrNameLst>
                                      </p:cBhvr>
                                      <p:to>
                                        <p:strVal val="visible"/>
                                      </p:to>
                                    </p:set>
                                    <p:anim calcmode="lin" valueType="num">
                                      <p:cBhvr additive="base">
                                        <p:cTn id="35"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7" end="7"/>
                                            </p:txEl>
                                          </p:spTgt>
                                        </p:tgtEl>
                                        <p:attrNameLst>
                                          <p:attrName>style.visibility</p:attrName>
                                        </p:attrNameLst>
                                      </p:cBhvr>
                                      <p:to>
                                        <p:strVal val="visible"/>
                                      </p:to>
                                    </p:set>
                                    <p:anim calcmode="lin" valueType="num">
                                      <p:cBhvr additive="base">
                                        <p:cTn id="41"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8" end="8"/>
                                            </p:txEl>
                                          </p:spTgt>
                                        </p:tgtEl>
                                        <p:attrNameLst>
                                          <p:attrName>style.visibility</p:attrName>
                                        </p:attrNameLst>
                                      </p:cBhvr>
                                      <p:to>
                                        <p:strVal val="visible"/>
                                      </p:to>
                                    </p:set>
                                    <p:anim calcmode="lin" valueType="num">
                                      <p:cBhvr additive="base">
                                        <p:cTn id="47"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1346"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7"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1352" name="Picture 8" descr="Home">
            <a:hlinkClick r:id="rId4" action="ppaction://hlinksldjump"/>
          </p:cNvPr>
          <p:cNvPicPr>
            <a:picLocks noGrp="1" noChangeAspect="1" noChangeArrowheads="1"/>
          </p:cNvPicPr>
          <p:nvPr>
            <p:ph sz="half" idx="1"/>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41353"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لماذا السبي؟</a:t>
            </a:r>
            <a:endParaRPr kumimoji="0" lang="en-US"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3" name="Text Box 11"/>
          <p:cNvSpPr txBox="1">
            <a:spLocks noChangeArrowheads="1"/>
          </p:cNvSpPr>
          <p:nvPr/>
        </p:nvSpPr>
        <p:spPr bwMode="auto">
          <a:xfrm>
            <a:off x="468313" y="3671888"/>
            <a:ext cx="8135937"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عزرا 5: 12</a:t>
            </a:r>
            <a:endParaRPr kumimoji="0" lang="en-US" sz="2400" b="1" i="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ولكن بعد أن أسخط آباؤنا إله السماء دفعهم ليد نبوخذنصر ملك بابل الكلداني الذي هدم هذا البيت وسبى الشعب إلى بابل</a:t>
            </a:r>
            <a:endParaRPr kumimoji="0" lang="en-US" sz="24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DD47D68-83BF-262A-B210-2EFD2ECDE770}"/>
              </a:ext>
            </a:extLst>
          </p:cNvPr>
          <p:cNvSpPr/>
          <p:nvPr/>
        </p:nvSpPr>
        <p:spPr bwMode="auto">
          <a:xfrm>
            <a:off x="5029200" y="116633"/>
            <a:ext cx="3875086" cy="58821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سرائيل</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a:t>
            </a:r>
            <a:r>
              <a:rPr kumimoji="0" lang="ar-JO"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بابل</a:t>
            </a:r>
            <a:endParaRPr kumimoji="0" lang="en-US" sz="3600" b="1" i="0"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CCB64B8-789D-4D5C-865A-539813D39DD6}"/>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 ( - 605 ق.م)</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FCF22C9-BBB7-CFCA-E4F3-230B89D22C10}"/>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فترة السبي (605-538 ق.م)</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0E3AD74E-C1F4-106F-B0ED-7B3419934437}"/>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 (538- ق.م)</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بينما يُتمّم العهد القديم بتأديب أورشليم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وعد الله بعهد جديد (٣٦-٣٧)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يكون فيه الروح القدس عاملاً ونافذاً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ال</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ناموس</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(٣٦: ٢٤-٢٦)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لإظهار سيادته (٣٦: ٣٨)</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23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panose="020B0604020202020204" pitchFamily="34" charset="0"/>
                <a:ea typeface="ＭＳ Ｐゴシック" charset="0"/>
                <a:cs typeface="Arial" panose="020B0604020202020204" pitchFamily="34" charset="0"/>
              </a:rPr>
              <a:t>دعونا ندرس</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الكلمة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متوقعاً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0070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متوقع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71282" y="1596174"/>
            <a:ext cx="7620000" cy="5003800"/>
          </a:xfrm>
          <a:prstGeom prst="rect">
            <a:avLst/>
          </a:prstGeom>
        </p:spPr>
      </p:pic>
    </p:spTree>
    <p:extLst>
      <p:ext uri="{BB962C8B-B14F-4D97-AF65-F5344CB8AC3E}">
        <p14:creationId xmlns:p14="http://schemas.microsoft.com/office/powerpoint/2010/main" val="269274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ar-JO" sz="3600" b="1" dirty="0">
                <a:latin typeface="Arial" panose="020B0604020202020204" pitchFamily="34" charset="0"/>
                <a:ea typeface="ＭＳ Ｐゴシック" charset="0"/>
                <a:cs typeface="Arial" panose="020B0604020202020204" pitchFamily="34" charset="0"/>
              </a:rPr>
              <a:t>متى رأيت المجد يغادر ؟</a:t>
            </a:r>
            <a:endParaRPr lang="en-US" sz="3600" b="1" dirty="0">
              <a:latin typeface="Arial" panose="020B0604020202020204" pitchFamily="34" charset="0"/>
              <a:ea typeface="ＭＳ Ｐゴシック" charset="0"/>
              <a:cs typeface="Arial" panose="020B0604020202020204" pitchFamily="34" charset="0"/>
            </a:endParaRP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txBox="1">
            <a:spLocks/>
          </p:cNvSpPr>
          <p:nvPr/>
        </p:nvSpPr>
        <p:spPr bwMode="auto">
          <a:xfrm>
            <a:off x="14019" y="2755075"/>
            <a:ext cx="9074150" cy="146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ea typeface="ＭＳ Ｐゴシック" charset="0"/>
                <a:cs typeface="Arial" panose="020B0604020202020204" pitchFamily="34" charset="0"/>
              </a:rPr>
              <a:t>المجد</a:t>
            </a:r>
            <a:endParaRPr kumimoji="0" lang="en-US" sz="60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702085"/>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1C9921D-B014-135C-782A-F834E690E6AA}"/>
              </a:ext>
            </a:extLst>
          </p:cNvPr>
          <p:cNvGrpSpPr/>
          <p:nvPr/>
        </p:nvGrpSpPr>
        <p:grpSpPr>
          <a:xfrm>
            <a:off x="-26505" y="764704"/>
            <a:ext cx="9182923" cy="5616624"/>
            <a:chOff x="-26505" y="764704"/>
            <a:chExt cx="9182923" cy="5616624"/>
          </a:xfrm>
        </p:grpSpPr>
        <p:pic>
          <p:nvPicPr>
            <p:cNvPr id="3" name="Picture 2">
              <a:extLst>
                <a:ext uri="{FF2B5EF4-FFF2-40B4-BE49-F238E27FC236}">
                  <a16:creationId xmlns:a16="http://schemas.microsoft.com/office/drawing/2014/main" id="{D657A9AF-3909-4892-07AD-ECA88E6449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5" y="764704"/>
              <a:ext cx="9182923" cy="5616624"/>
            </a:xfrm>
            <a:prstGeom prst="rect">
              <a:avLst/>
            </a:prstGeom>
          </p:spPr>
        </p:pic>
        <p:sp>
          <p:nvSpPr>
            <p:cNvPr id="2" name="Rectangle 1">
              <a:extLst>
                <a:ext uri="{FF2B5EF4-FFF2-40B4-BE49-F238E27FC236}">
                  <a16:creationId xmlns:a16="http://schemas.microsoft.com/office/drawing/2014/main" id="{0C04A164-8D65-5E52-87F0-7CB1CF69ADDE}"/>
                </a:ext>
              </a:extLst>
            </p:cNvPr>
            <p:cNvSpPr/>
            <p:nvPr/>
          </p:nvSpPr>
          <p:spPr bwMode="auto">
            <a:xfrm>
              <a:off x="310897" y="1240172"/>
              <a:ext cx="8653591" cy="460636"/>
            </a:xfrm>
            <a:prstGeom prst="rect">
              <a:avLst/>
            </a:prstGeom>
            <a:solidFill>
              <a:srgbClr val="D523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FED7088-6B83-06B6-9662-CEDBEF7B5979}"/>
                </a:ext>
              </a:extLst>
            </p:cNvPr>
            <p:cNvSpPr/>
            <p:nvPr/>
          </p:nvSpPr>
          <p:spPr bwMode="auto">
            <a:xfrm>
              <a:off x="177516" y="2742897"/>
              <a:ext cx="1802196"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5AEB1D9-665B-CE0B-44FD-74F2732E3765}"/>
                </a:ext>
              </a:extLst>
            </p:cNvPr>
            <p:cNvSpPr/>
            <p:nvPr/>
          </p:nvSpPr>
          <p:spPr bwMode="auto">
            <a:xfrm>
              <a:off x="177516" y="2244583"/>
              <a:ext cx="2196608" cy="478115"/>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E245FCE-597E-4B58-1E91-BA2F03F1DC6B}"/>
                </a:ext>
              </a:extLst>
            </p:cNvPr>
            <p:cNvSpPr/>
            <p:nvPr/>
          </p:nvSpPr>
          <p:spPr bwMode="auto">
            <a:xfrm>
              <a:off x="177516" y="3199370"/>
              <a:ext cx="2187643" cy="238661"/>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94DF6C1-30B6-B4C2-4AB0-87CFB15F6C7C}"/>
                </a:ext>
              </a:extLst>
            </p:cNvPr>
            <p:cNvSpPr/>
            <p:nvPr/>
          </p:nvSpPr>
          <p:spPr bwMode="auto">
            <a:xfrm>
              <a:off x="177516" y="4005064"/>
              <a:ext cx="2187643" cy="238661"/>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6DF12DF-0A03-4E34-DD71-EFE39238EAA9}"/>
                </a:ext>
              </a:extLst>
            </p:cNvPr>
            <p:cNvSpPr/>
            <p:nvPr/>
          </p:nvSpPr>
          <p:spPr bwMode="auto">
            <a:xfrm>
              <a:off x="177516" y="3549721"/>
              <a:ext cx="2089788"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0A009C3-C0D6-B22A-312A-03FC047CE750}"/>
                </a:ext>
              </a:extLst>
            </p:cNvPr>
            <p:cNvSpPr/>
            <p:nvPr/>
          </p:nvSpPr>
          <p:spPr bwMode="auto">
            <a:xfrm>
              <a:off x="177516" y="1858951"/>
              <a:ext cx="3096343"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58DB6A1A-E12E-B2CE-0DA3-3EB5BDC98F22}"/>
                </a:ext>
              </a:extLst>
            </p:cNvPr>
            <p:cNvSpPr/>
            <p:nvPr/>
          </p:nvSpPr>
          <p:spPr bwMode="auto">
            <a:xfrm>
              <a:off x="177516" y="4451239"/>
              <a:ext cx="2089788"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5" y="6381328"/>
            <a:ext cx="9182922"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بارنا، رؤى جديدة حول جيل التأثير المتزايد: جيل الألفية في أمريكا، 2021</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65219" name="Title 2"/>
          <p:cNvSpPr>
            <a:spLocks noGrp="1"/>
          </p:cNvSpPr>
          <p:nvPr>
            <p:ph type="title" idx="4294967295"/>
          </p:nvPr>
        </p:nvSpPr>
        <p:spPr>
          <a:xfrm>
            <a:off x="0" y="0"/>
            <a:ext cx="9144000" cy="665163"/>
          </a:xfrm>
          <a:solidFill>
            <a:schemeClr val="bg1"/>
          </a:solidFill>
          <a:ln>
            <a:noFill/>
          </a:ln>
        </p:spPr>
        <p:txBody>
          <a:bodyPr/>
          <a:lstStyle/>
          <a:p>
            <a:pPr marL="65088"/>
            <a:r>
              <a:rPr lang="ar-JO" sz="3200" dirty="0">
                <a:solidFill>
                  <a:schemeClr val="tx1"/>
                </a:solidFill>
                <a:latin typeface="Arial" panose="020B0604020202020204" pitchFamily="34" charset="0"/>
                <a:ea typeface="Osaka" charset="0"/>
                <a:cs typeface="Arial" panose="020B0604020202020204" pitchFamily="34" charset="0"/>
              </a:rPr>
              <a:t>وجهات النظر العالمية التي يعتمد عليها الجيل بشكل كبير</a:t>
            </a:r>
            <a:endParaRPr lang="en-US" sz="3200" dirty="0">
              <a:solidFill>
                <a:schemeClr val="tx1"/>
              </a:solidFill>
              <a:latin typeface="Arial" panose="020B0604020202020204" pitchFamily="34" charset="0"/>
              <a:ea typeface="Osaka" charset="0"/>
              <a:cs typeface="Arial" panose="020B0604020202020204" pitchFamily="34" charset="0"/>
            </a:endParaRPr>
          </a:p>
        </p:txBody>
      </p:sp>
      <p:sp>
        <p:nvSpPr>
          <p:cNvPr id="4" name="Oval 3">
            <a:extLst>
              <a:ext uri="{FF2B5EF4-FFF2-40B4-BE49-F238E27FC236}">
                <a16:creationId xmlns:a16="http://schemas.microsoft.com/office/drawing/2014/main" id="{13B01D4F-43F0-EADC-0AFE-E49CB1262ED4}"/>
              </a:ext>
            </a:extLst>
          </p:cNvPr>
          <p:cNvSpPr/>
          <p:nvPr/>
        </p:nvSpPr>
        <p:spPr bwMode="auto">
          <a:xfrm>
            <a:off x="3685870" y="1772816"/>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3685870" y="2235524"/>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5B060A86-D975-67E3-A958-B9401D28631B}"/>
              </a:ext>
            </a:extLst>
          </p:cNvPr>
          <p:cNvSpPr txBox="1">
            <a:spLocks/>
          </p:cNvSpPr>
          <p:nvPr/>
        </p:nvSpPr>
        <p:spPr bwMode="auto">
          <a:xfrm>
            <a:off x="3629812"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20-38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9" name="Title 2">
            <a:extLst>
              <a:ext uri="{FF2B5EF4-FFF2-40B4-BE49-F238E27FC236}">
                <a16:creationId xmlns:a16="http://schemas.microsoft.com/office/drawing/2014/main" id="{57F6D66A-7D40-1C7C-AEC9-F7A2007D5F31}"/>
              </a:ext>
            </a:extLst>
          </p:cNvPr>
          <p:cNvSpPr txBox="1">
            <a:spLocks/>
          </p:cNvSpPr>
          <p:nvPr/>
        </p:nvSpPr>
        <p:spPr bwMode="auto">
          <a:xfrm>
            <a:off x="2195736" y="720080"/>
            <a:ext cx="1137127"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السن: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0" name="Title 2">
            <a:extLst>
              <a:ext uri="{FF2B5EF4-FFF2-40B4-BE49-F238E27FC236}">
                <a16:creationId xmlns:a16="http://schemas.microsoft.com/office/drawing/2014/main" id="{7FA28063-788F-CE87-7FEF-6D495AA5373A}"/>
              </a:ext>
            </a:extLst>
          </p:cNvPr>
          <p:cNvSpPr txBox="1">
            <a:spLocks/>
          </p:cNvSpPr>
          <p:nvPr/>
        </p:nvSpPr>
        <p:spPr bwMode="auto">
          <a:xfrm>
            <a:off x="6439068"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52-76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1" name="Title 2">
            <a:extLst>
              <a:ext uri="{FF2B5EF4-FFF2-40B4-BE49-F238E27FC236}">
                <a16:creationId xmlns:a16="http://schemas.microsoft.com/office/drawing/2014/main" id="{F78F76A1-6EF3-ED92-307B-571EA470DDBA}"/>
              </a:ext>
            </a:extLst>
          </p:cNvPr>
          <p:cNvSpPr txBox="1">
            <a:spLocks/>
          </p:cNvSpPr>
          <p:nvPr/>
        </p:nvSpPr>
        <p:spPr bwMode="auto">
          <a:xfrm>
            <a:off x="5004992" y="720080"/>
            <a:ext cx="1137127"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39-51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2" name="Title 2">
            <a:extLst>
              <a:ext uri="{FF2B5EF4-FFF2-40B4-BE49-F238E27FC236}">
                <a16:creationId xmlns:a16="http://schemas.microsoft.com/office/drawing/2014/main" id="{87BA719F-9009-6D8B-5C71-BDD4CAE893D7}"/>
              </a:ext>
            </a:extLst>
          </p:cNvPr>
          <p:cNvSpPr txBox="1">
            <a:spLocks/>
          </p:cNvSpPr>
          <p:nvPr/>
        </p:nvSpPr>
        <p:spPr bwMode="auto">
          <a:xfrm>
            <a:off x="7814249"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77-95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32" name="Group 31">
            <a:extLst>
              <a:ext uri="{FF2B5EF4-FFF2-40B4-BE49-F238E27FC236}">
                <a16:creationId xmlns:a16="http://schemas.microsoft.com/office/drawing/2014/main" id="{9E278505-B130-C1E3-A17A-84A590CAC105}"/>
              </a:ext>
            </a:extLst>
          </p:cNvPr>
          <p:cNvGrpSpPr/>
          <p:nvPr/>
        </p:nvGrpSpPr>
        <p:grpSpPr>
          <a:xfrm>
            <a:off x="102777" y="1168344"/>
            <a:ext cx="8936492" cy="3580833"/>
            <a:chOff x="102777" y="1168344"/>
            <a:chExt cx="8936492" cy="3580833"/>
          </a:xfrm>
        </p:grpSpPr>
        <p:sp>
          <p:nvSpPr>
            <p:cNvPr id="13" name="Title 2">
              <a:extLst>
                <a:ext uri="{FF2B5EF4-FFF2-40B4-BE49-F238E27FC236}">
                  <a16:creationId xmlns:a16="http://schemas.microsoft.com/office/drawing/2014/main" id="{7452E98D-2B5C-6232-4FD9-B90F75CF322E}"/>
                </a:ext>
              </a:extLst>
            </p:cNvPr>
            <p:cNvSpPr txBox="1">
              <a:spLocks/>
            </p:cNvSpPr>
            <p:nvPr/>
          </p:nvSpPr>
          <p:spPr bwMode="auto">
            <a:xfrm>
              <a:off x="102777" y="1777738"/>
              <a:ext cx="3583093" cy="435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الربوبية العلاجية الأخلاقية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4" name="Title 2">
              <a:extLst>
                <a:ext uri="{FF2B5EF4-FFF2-40B4-BE49-F238E27FC236}">
                  <a16:creationId xmlns:a16="http://schemas.microsoft.com/office/drawing/2014/main" id="{5A097449-B16A-FF9A-AE50-51837A4384E6}"/>
                </a:ext>
              </a:extLst>
            </p:cNvPr>
            <p:cNvSpPr txBox="1">
              <a:spLocks/>
            </p:cNvSpPr>
            <p:nvPr/>
          </p:nvSpPr>
          <p:spPr bwMode="auto">
            <a:xfrm>
              <a:off x="102777" y="2247551"/>
              <a:ext cx="3583093" cy="473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الإيمان الكتابي (أو النظرة الكتابية للعالم)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5" name="Title 2">
              <a:extLst>
                <a:ext uri="{FF2B5EF4-FFF2-40B4-BE49-F238E27FC236}">
                  <a16:creationId xmlns:a16="http://schemas.microsoft.com/office/drawing/2014/main" id="{A22AE69B-8E0C-96F1-6816-BA328ADE7E86}"/>
                </a:ext>
              </a:extLst>
            </p:cNvPr>
            <p:cNvSpPr txBox="1">
              <a:spLocks/>
            </p:cNvSpPr>
            <p:nvPr/>
          </p:nvSpPr>
          <p:spPr bwMode="auto">
            <a:xfrm>
              <a:off x="6142118" y="1168344"/>
              <a:ext cx="1554981"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جيل الطفرة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6" name="Title 2">
              <a:extLst>
                <a:ext uri="{FF2B5EF4-FFF2-40B4-BE49-F238E27FC236}">
                  <a16:creationId xmlns:a16="http://schemas.microsoft.com/office/drawing/2014/main" id="{D8180A08-86B3-B69D-03A7-2572D984AF23}"/>
                </a:ext>
              </a:extLst>
            </p:cNvPr>
            <p:cNvSpPr txBox="1">
              <a:spLocks/>
            </p:cNvSpPr>
            <p:nvPr/>
          </p:nvSpPr>
          <p:spPr bwMode="auto">
            <a:xfrm>
              <a:off x="7517299" y="1168344"/>
              <a:ext cx="1521970"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البناؤون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itle 2">
              <a:extLst>
                <a:ext uri="{FF2B5EF4-FFF2-40B4-BE49-F238E27FC236}">
                  <a16:creationId xmlns:a16="http://schemas.microsoft.com/office/drawing/2014/main" id="{A0DC9B13-65D7-9F61-2424-F63153E45A3E}"/>
                </a:ext>
              </a:extLst>
            </p:cNvPr>
            <p:cNvSpPr txBox="1">
              <a:spLocks/>
            </p:cNvSpPr>
            <p:nvPr/>
          </p:nvSpPr>
          <p:spPr bwMode="auto">
            <a:xfrm>
              <a:off x="3273859" y="1168344"/>
              <a:ext cx="1635218"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المطحنة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9" name="Title 2">
              <a:extLst>
                <a:ext uri="{FF2B5EF4-FFF2-40B4-BE49-F238E27FC236}">
                  <a16:creationId xmlns:a16="http://schemas.microsoft.com/office/drawing/2014/main" id="{D29FFF22-8C6D-3916-AE3C-356D89D1D07B}"/>
                </a:ext>
              </a:extLst>
            </p:cNvPr>
            <p:cNvSpPr txBox="1">
              <a:spLocks/>
            </p:cNvSpPr>
            <p:nvPr/>
          </p:nvSpPr>
          <p:spPr bwMode="auto">
            <a:xfrm>
              <a:off x="4799948" y="1168344"/>
              <a:ext cx="1451298"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جينكس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0" name="Title 2">
              <a:extLst>
                <a:ext uri="{FF2B5EF4-FFF2-40B4-BE49-F238E27FC236}">
                  <a16:creationId xmlns:a16="http://schemas.microsoft.com/office/drawing/2014/main" id="{1B417C11-6E34-EFE6-E025-78B9E01E3704}"/>
                </a:ext>
              </a:extLst>
            </p:cNvPr>
            <p:cNvSpPr txBox="1">
              <a:spLocks/>
            </p:cNvSpPr>
            <p:nvPr/>
          </p:nvSpPr>
          <p:spPr bwMode="auto">
            <a:xfrm>
              <a:off x="230454" y="1176354"/>
              <a:ext cx="3455416"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النسبة المئوية التي تعتمد بشكل كبير على النظرة العالمية الموضحة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 name="Title 2">
              <a:extLst>
                <a:ext uri="{FF2B5EF4-FFF2-40B4-BE49-F238E27FC236}">
                  <a16:creationId xmlns:a16="http://schemas.microsoft.com/office/drawing/2014/main" id="{E2507AF0-D676-1239-CCE6-95EAC2DBF90F}"/>
                </a:ext>
              </a:extLst>
            </p:cNvPr>
            <p:cNvSpPr txBox="1">
              <a:spLocks/>
            </p:cNvSpPr>
            <p:nvPr/>
          </p:nvSpPr>
          <p:spPr bwMode="auto">
            <a:xfrm>
              <a:off x="102777" y="2789779"/>
              <a:ext cx="3583093"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ما بعد الحداثة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3" name="Title 2">
              <a:extLst>
                <a:ext uri="{FF2B5EF4-FFF2-40B4-BE49-F238E27FC236}">
                  <a16:creationId xmlns:a16="http://schemas.microsoft.com/office/drawing/2014/main" id="{49BF827E-84F8-28E6-0016-45D356D8B2D1}"/>
                </a:ext>
              </a:extLst>
            </p:cNvPr>
            <p:cNvSpPr txBox="1">
              <a:spLocks/>
            </p:cNvSpPr>
            <p:nvPr/>
          </p:nvSpPr>
          <p:spPr bwMode="auto">
            <a:xfrm>
              <a:off x="102777" y="3222346"/>
              <a:ext cx="3583093" cy="27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الإنسانية العلمانية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4" name="Title 2">
              <a:extLst>
                <a:ext uri="{FF2B5EF4-FFF2-40B4-BE49-F238E27FC236}">
                  <a16:creationId xmlns:a16="http://schemas.microsoft.com/office/drawing/2014/main" id="{4CB14F3F-7041-9F57-2FF8-66D526BE8CD2}"/>
                </a:ext>
              </a:extLst>
            </p:cNvPr>
            <p:cNvSpPr txBox="1">
              <a:spLocks/>
            </p:cNvSpPr>
            <p:nvPr/>
          </p:nvSpPr>
          <p:spPr bwMode="auto">
            <a:xfrm>
              <a:off x="102777" y="3593883"/>
              <a:ext cx="3583093"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التصوف الشرقي</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5" name="Title 2">
              <a:extLst>
                <a:ext uri="{FF2B5EF4-FFF2-40B4-BE49-F238E27FC236}">
                  <a16:creationId xmlns:a16="http://schemas.microsoft.com/office/drawing/2014/main" id="{DD76BF1A-699F-B834-C1C2-4AA695FD9719}"/>
                </a:ext>
              </a:extLst>
            </p:cNvPr>
            <p:cNvSpPr txBox="1">
              <a:spLocks/>
            </p:cNvSpPr>
            <p:nvPr/>
          </p:nvSpPr>
          <p:spPr bwMode="auto">
            <a:xfrm>
              <a:off x="102777" y="4026449"/>
              <a:ext cx="3583093" cy="313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العدمية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3" name="Title 2">
              <a:extLst>
                <a:ext uri="{FF2B5EF4-FFF2-40B4-BE49-F238E27FC236}">
                  <a16:creationId xmlns:a16="http://schemas.microsoft.com/office/drawing/2014/main" id="{50B5CC08-DE2C-D523-3D2E-902832E8BBF8}"/>
                </a:ext>
              </a:extLst>
            </p:cNvPr>
            <p:cNvSpPr txBox="1">
              <a:spLocks/>
            </p:cNvSpPr>
            <p:nvPr/>
          </p:nvSpPr>
          <p:spPr bwMode="auto">
            <a:xfrm>
              <a:off x="102777" y="4397988"/>
              <a:ext cx="3583093"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الماركسية</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Tree>
    <p:extLst>
      <p:ext uri="{BB962C8B-B14F-4D97-AF65-F5344CB8AC3E}">
        <p14:creationId xmlns:p14="http://schemas.microsoft.com/office/powerpoint/2010/main" val="2693762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Scale>
                                      <p:cBhvr>
                                        <p:cTn id="3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
                                        </p:tgtEl>
                                        <p:attrNameLst>
                                          <p:attrName>ppt_x</p:attrName>
                                          <p:attrName>ppt_y</p:attrName>
                                        </p:attrNameLst>
                                      </p:cBhvr>
                                    </p:animMotion>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Scale>
                                      <p:cBhvr>
                                        <p:cTn id="3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7"/>
                                        </p:tgtEl>
                                        <p:attrNameLst>
                                          <p:attrName>ppt_x</p:attrName>
                                          <p:attrName>ppt_y</p:attrName>
                                        </p:attrNameLst>
                                      </p:cBhvr>
                                    </p:animMotion>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DA90-4D9D-0CB6-D4FB-069A0681F16D}"/>
              </a:ext>
            </a:extLst>
          </p:cNvPr>
          <p:cNvSpPr>
            <a:spLocks noGrp="1"/>
          </p:cNvSpPr>
          <p:nvPr>
            <p:ph type="title"/>
          </p:nvPr>
        </p:nvSpPr>
        <p:spPr>
          <a:xfrm>
            <a:off x="107504" y="274638"/>
            <a:ext cx="8856984" cy="1143000"/>
          </a:xfrm>
          <a:gradFill flip="none" rotWithShape="1">
            <a:gsLst>
              <a:gs pos="0">
                <a:schemeClr val="accent1">
                  <a:shade val="30000"/>
                  <a:satMod val="115000"/>
                </a:schemeClr>
              </a:gs>
              <a:gs pos="100000">
                <a:schemeClr val="tx1"/>
              </a:gs>
            </a:gsLst>
            <a:path path="circle">
              <a:fillToRect l="50000" t="50000" r="50000" b="50000"/>
            </a:path>
            <a:tileRect/>
          </a:gradFill>
          <a:effectLst>
            <a:glow rad="228600">
              <a:schemeClr val="accent4">
                <a:satMod val="175000"/>
                <a:alpha val="67677"/>
              </a:schemeClr>
            </a:glow>
          </a:effectLst>
        </p:spPr>
        <p:txBody>
          <a:bodyPr/>
          <a:lstStyle/>
          <a:p>
            <a:r>
              <a:rPr lang="ar-JO" b="1" dirty="0">
                <a:solidFill>
                  <a:schemeClr val="bg1"/>
                </a:solidFill>
                <a:effectLst>
                  <a:glow rad="139700">
                    <a:schemeClr val="accent4">
                      <a:satMod val="175000"/>
                      <a:alpha val="64000"/>
                    </a:schemeClr>
                  </a:glow>
                </a:effectLst>
                <a:latin typeface="Arial" panose="020B0604020202020204" pitchFamily="34" charset="0"/>
                <a:cs typeface="Arial" panose="020B0604020202020204" pitchFamily="34" charset="0"/>
              </a:rPr>
              <a:t>الربوبية العلاجية الأخلاقية</a:t>
            </a:r>
            <a:endParaRPr lang="en-US" b="1" dirty="0">
              <a:solidFill>
                <a:schemeClr val="bg1"/>
              </a:solidFill>
              <a:effectLst>
                <a:glow rad="139700">
                  <a:schemeClr val="accent4">
                    <a:satMod val="175000"/>
                    <a:alpha val="64000"/>
                  </a:schemeClr>
                </a:glo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AC297A-2A4C-7735-261E-9C3C05AFA780}"/>
              </a:ext>
            </a:extLst>
          </p:cNvPr>
          <p:cNvSpPr>
            <a:spLocks noGrp="1"/>
          </p:cNvSpPr>
          <p:nvPr>
            <p:ph idx="1"/>
          </p:nvPr>
        </p:nvSpPr>
        <p:spPr>
          <a:xfrm>
            <a:off x="457200" y="1556792"/>
            <a:ext cx="8229600" cy="4813995"/>
          </a:xfrm>
        </p:spPr>
        <p:txBody>
          <a:bodyPr anchor="ctr"/>
          <a:lstStyle/>
          <a:p>
            <a:pPr algn="r" rtl="1"/>
            <a:r>
              <a:rPr lang="ar-JO" sz="2800" b="1" dirty="0">
                <a:latin typeface="Arial" panose="020B0604020202020204" pitchFamily="34" charset="0"/>
                <a:cs typeface="Arial" panose="020B0604020202020204" pitchFamily="34" charset="0"/>
              </a:rPr>
              <a:t>الإيمان بإله يبقى منفصلاً عن حياة الناس</a:t>
            </a:r>
            <a:endParaRPr lang="en-US" sz="2800" b="1" dirty="0">
              <a:latin typeface="Arial" panose="020B0604020202020204" pitchFamily="34" charset="0"/>
              <a:cs typeface="Arial" panose="020B0604020202020204" pitchFamily="34" charset="0"/>
            </a:endParaRPr>
          </a:p>
          <a:p>
            <a:pPr algn="r" rtl="1"/>
            <a:r>
              <a:rPr lang="ar-JO" sz="2800" b="1" dirty="0">
                <a:latin typeface="Arial" panose="020B0604020202020204" pitchFamily="34" charset="0"/>
                <a:cs typeface="Arial" panose="020B0604020202020204" pitchFamily="34" charset="0"/>
              </a:rPr>
              <a:t>على الناس أن يكونوا صالحين تجاه بعضهم البعض (أي الأخلاق)</a:t>
            </a:r>
            <a:endParaRPr lang="en-US" sz="2800" b="1" dirty="0">
              <a:latin typeface="Arial" panose="020B0604020202020204" pitchFamily="34" charset="0"/>
              <a:cs typeface="Arial" panose="020B0604020202020204" pitchFamily="34" charset="0"/>
            </a:endParaRPr>
          </a:p>
          <a:p>
            <a:pPr algn="r" rtl="1"/>
            <a:r>
              <a:rPr lang="ar-JO" sz="2800" b="1" dirty="0">
                <a:latin typeface="Arial" panose="020B0604020202020204" pitchFamily="34" charset="0"/>
                <a:cs typeface="Arial" panose="020B0604020202020204" pitchFamily="34" charset="0"/>
              </a:rPr>
              <a:t>القصد العالمي للحياة هو السعادة والشعور بالرضا عن النفس</a:t>
            </a:r>
            <a:endParaRPr lang="en-US" sz="2800" b="1" dirty="0">
              <a:latin typeface="Arial" panose="020B0604020202020204" pitchFamily="34" charset="0"/>
              <a:cs typeface="Arial" panose="020B0604020202020204" pitchFamily="34" charset="0"/>
            </a:endParaRPr>
          </a:p>
          <a:p>
            <a:pPr algn="r" rtl="1"/>
            <a:r>
              <a:rPr lang="ar-JO" sz="2800" b="1" dirty="0">
                <a:latin typeface="Arial" panose="020B0604020202020204" pitchFamily="34" charset="0"/>
                <a:cs typeface="Arial" panose="020B0604020202020204" pitchFamily="34" charset="0"/>
              </a:rPr>
              <a:t>لا يوجد حقائق أخلاقية مطلقة</a:t>
            </a:r>
            <a:endParaRPr lang="en-US" sz="2800" b="1" dirty="0">
              <a:latin typeface="Arial" panose="020B0604020202020204" pitchFamily="34" charset="0"/>
              <a:cs typeface="Arial" panose="020B0604020202020204" pitchFamily="34" charset="0"/>
            </a:endParaRPr>
          </a:p>
          <a:p>
            <a:pPr algn="r" rtl="1"/>
            <a:r>
              <a:rPr lang="ar-JO" sz="2800" b="1" dirty="0">
                <a:latin typeface="Arial" panose="020B0604020202020204" pitchFamily="34" charset="0"/>
                <a:cs typeface="Arial" panose="020B0604020202020204" pitchFamily="34" charset="0"/>
              </a:rPr>
              <a:t>يسمح الله للأشخاص الصالحين بدخول السماء</a:t>
            </a:r>
            <a:endParaRPr lang="en-US" sz="2800" b="1" dirty="0">
              <a:latin typeface="Arial" panose="020B0604020202020204" pitchFamily="34" charset="0"/>
              <a:cs typeface="Arial" panose="020B0604020202020204" pitchFamily="34" charset="0"/>
            </a:endParaRPr>
          </a:p>
          <a:p>
            <a:pPr algn="r" rtl="1"/>
            <a:r>
              <a:rPr lang="ar-JO" sz="2800" b="1" dirty="0">
                <a:latin typeface="Arial" panose="020B0604020202020204" pitchFamily="34" charset="0"/>
                <a:cs typeface="Arial" panose="020B0604020202020204" pitchFamily="34" charset="0"/>
              </a:rPr>
              <a:t>يضع الله مطالب محدودة جداً على الناس</a:t>
            </a:r>
            <a:endParaRPr lang="en-US" sz="2800" b="1" dirty="0">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7F6BE2BF-E1EA-A695-12F4-0C661D513EBB}"/>
              </a:ext>
            </a:extLst>
          </p:cNvPr>
          <p:cNvSpPr txBox="1">
            <a:spLocks/>
          </p:cNvSpPr>
          <p:nvPr/>
        </p:nvSpPr>
        <p:spPr bwMode="auto">
          <a:xfrm>
            <a:off x="-26505" y="6381328"/>
            <a:ext cx="9182922"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بارنا، رؤى جديدة حول جيل التأثير المتزايد: جيل الألفية في أمريكا، 2021، ص 54</a:t>
            </a:r>
          </a:p>
        </p:txBody>
      </p:sp>
    </p:spTree>
    <p:extLst>
      <p:ext uri="{BB962C8B-B14F-4D97-AF65-F5344CB8AC3E}">
        <p14:creationId xmlns:p14="http://schemas.microsoft.com/office/powerpoint/2010/main" val="2555253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JO" sz="4000" b="1" dirty="0">
                <a:latin typeface="Arial" panose="020B0604020202020204" pitchFamily="34" charset="0"/>
                <a:ea typeface="ＭＳ Ｐゴシック" charset="0"/>
                <a:cs typeface="Arial" panose="020B0604020202020204" pitchFamily="34" charset="0"/>
              </a:rPr>
              <a:t>الكلمة المفتاحية في حزقيال</a:t>
            </a:r>
            <a:endParaRPr lang="en-US" sz="4000" b="1" dirty="0">
              <a:latin typeface="Arial" panose="020B0604020202020204" pitchFamily="34" charset="0"/>
              <a:ea typeface="ＭＳ Ｐゴシック" charset="0"/>
              <a:cs typeface="Arial" panose="020B0604020202020204" pitchFamily="34" charset="0"/>
            </a:endParaRPr>
          </a:p>
        </p:txBody>
      </p:sp>
      <p:sp>
        <p:nvSpPr>
          <p:cNvPr id="575491" name="Title 1"/>
          <p:cNvSpPr txBox="1">
            <a:spLocks/>
          </p:cNvSpPr>
          <p:nvPr/>
        </p:nvSpPr>
        <p:spPr bwMode="auto">
          <a:xfrm>
            <a:off x="34925" y="2857500"/>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المجد</a:t>
            </a:r>
            <a:endParaRPr kumimoji="0" lang="en-US"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500</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945116547"/>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تتوقع</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مجد الله ثانية في حياتك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853884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دانيال</a:t>
            </a:r>
            <a:endParaRPr kumimoji="0" lang="en-US" sz="6000" b="0" i="0"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09" name="Text Box 1029"/>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حزقيال</a:t>
            </a:r>
            <a:endParaRPr kumimoji="0" lang="en-US" sz="6000" b="0" i="0"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10" name="Text Box 1030"/>
          <p:cNvSpPr txBox="1">
            <a:spLocks noChangeArrowheads="1"/>
          </p:cNvSpPr>
          <p:nvPr/>
        </p:nvSpPr>
        <p:spPr bwMode="auto">
          <a:xfrm>
            <a:off x="1865313" y="5194300"/>
            <a:ext cx="128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الخطية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العصيان</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2" name="Text Box 1032"/>
          <p:cNvSpPr txBox="1">
            <a:spLocks noChangeArrowheads="1"/>
          </p:cNvSpPr>
          <p:nvPr/>
        </p:nvSpPr>
        <p:spPr bwMode="auto">
          <a:xfrm>
            <a:off x="4811713" y="4337050"/>
            <a:ext cx="127150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العقوبة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3" name="Text Box 1033"/>
          <p:cNvSpPr txBox="1">
            <a:spLocks noChangeArrowheads="1"/>
          </p:cNvSpPr>
          <p:nvPr/>
        </p:nvSpPr>
        <p:spPr bwMode="auto">
          <a:xfrm>
            <a:off x="1376363" y="1936750"/>
            <a:ext cx="13997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الغضب</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4" name="Text Box 1034"/>
          <p:cNvSpPr txBox="1">
            <a:spLocks noChangeArrowheads="1"/>
          </p:cNvSpPr>
          <p:nvPr/>
        </p:nvSpPr>
        <p:spPr bwMode="auto">
          <a:xfrm>
            <a:off x="206375" y="965200"/>
            <a:ext cx="11913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الوثنية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5" name="Text Box 1035"/>
          <p:cNvSpPr txBox="1">
            <a:spLocks noChangeArrowheads="1"/>
          </p:cNvSpPr>
          <p:nvPr/>
        </p:nvSpPr>
        <p:spPr bwMode="auto">
          <a:xfrm>
            <a:off x="5827713" y="241300"/>
            <a:ext cx="13644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الدينونة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40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تدفع يهوذا ثمن خطاياها (1-24)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ولكنهم سيخلصون أيضاً (34: 22)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بموجب العهد الجديد للروح (36: 29؛ 37: 23)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فتُسترد يهوذا إلى الأرض ب</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هيكل</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وعبادة جديدين (33-48).</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18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3697300454"/>
              </p:ext>
            </p:extLst>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17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 1 : 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دانيال ، 3 أصدقاء ونبلاء وملوك</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28</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ترحيلات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24 : 14</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 نصر يرحل الكثيرين و يثبت 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29</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25 : 11</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 الهيكل</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30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492</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560</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 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ملخص الملوك الدمى </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60" name="Rectangle 64"/>
          <p:cNvSpPr>
            <a:spLocks noChangeArrowheads="1"/>
          </p:cNvSpPr>
          <p:nvPr/>
        </p:nvSpPr>
        <p:spPr bwMode="auto">
          <a:xfrm>
            <a:off x="-49368"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9822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3CD999-0169-06DA-DDB5-2C963DBFDB76}"/>
              </a:ext>
            </a:extLst>
          </p:cNvPr>
          <p:cNvGrpSpPr/>
          <p:nvPr/>
        </p:nvGrpSpPr>
        <p:grpSpPr>
          <a:xfrm>
            <a:off x="-26507" y="1575944"/>
            <a:ext cx="9063003" cy="4104456"/>
            <a:chOff x="-26507" y="1575944"/>
            <a:chExt cx="9063003" cy="4104456"/>
          </a:xfrm>
        </p:grpSpPr>
        <p:pic>
          <p:nvPicPr>
            <p:cNvPr id="13" name="Picture 12">
              <a:extLst>
                <a:ext uri="{FF2B5EF4-FFF2-40B4-BE49-F238E27FC236}">
                  <a16:creationId xmlns:a16="http://schemas.microsoft.com/office/drawing/2014/main" id="{CD745A34-EB08-4B9A-7270-A58EAAA041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7" y="1575944"/>
              <a:ext cx="9063003" cy="4104456"/>
            </a:xfrm>
            <a:prstGeom prst="rect">
              <a:avLst/>
            </a:prstGeom>
          </p:spPr>
        </p:pic>
        <p:sp>
          <p:nvSpPr>
            <p:cNvPr id="18" name="Rectangle 17">
              <a:extLst>
                <a:ext uri="{FF2B5EF4-FFF2-40B4-BE49-F238E27FC236}">
                  <a16:creationId xmlns:a16="http://schemas.microsoft.com/office/drawing/2014/main" id="{04DA3C5A-0899-5D5E-8658-73136093FB90}"/>
                </a:ext>
              </a:extLst>
            </p:cNvPr>
            <p:cNvSpPr/>
            <p:nvPr/>
          </p:nvSpPr>
          <p:spPr bwMode="auto">
            <a:xfrm>
              <a:off x="107504" y="1583108"/>
              <a:ext cx="8653591" cy="460636"/>
            </a:xfrm>
            <a:prstGeom prst="rect">
              <a:avLst/>
            </a:prstGeom>
            <a:solidFill>
              <a:srgbClr val="D523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9" name="Rectangle 18">
              <a:extLst>
                <a:ext uri="{FF2B5EF4-FFF2-40B4-BE49-F238E27FC236}">
                  <a16:creationId xmlns:a16="http://schemas.microsoft.com/office/drawing/2014/main" id="{81886A10-C3D5-D089-95CD-F7303E959D83}"/>
                </a:ext>
              </a:extLst>
            </p:cNvPr>
            <p:cNvSpPr/>
            <p:nvPr/>
          </p:nvSpPr>
          <p:spPr bwMode="auto">
            <a:xfrm>
              <a:off x="107504" y="3429000"/>
              <a:ext cx="3848458" cy="6221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0" name="Rectangle 19">
              <a:extLst>
                <a:ext uri="{FF2B5EF4-FFF2-40B4-BE49-F238E27FC236}">
                  <a16:creationId xmlns:a16="http://schemas.microsoft.com/office/drawing/2014/main" id="{3316173F-BC08-428C-C563-D09643F9EF99}"/>
                </a:ext>
              </a:extLst>
            </p:cNvPr>
            <p:cNvSpPr/>
            <p:nvPr/>
          </p:nvSpPr>
          <p:spPr bwMode="auto">
            <a:xfrm>
              <a:off x="107504" y="2734847"/>
              <a:ext cx="3607114" cy="622145"/>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1" name="Rectangle 20">
              <a:extLst>
                <a:ext uri="{FF2B5EF4-FFF2-40B4-BE49-F238E27FC236}">
                  <a16:creationId xmlns:a16="http://schemas.microsoft.com/office/drawing/2014/main" id="{BE97DA72-27E7-7A13-F5DC-8ED0E3D4AFE1}"/>
                </a:ext>
              </a:extLst>
            </p:cNvPr>
            <p:cNvSpPr/>
            <p:nvPr/>
          </p:nvSpPr>
          <p:spPr bwMode="auto">
            <a:xfrm>
              <a:off x="107504" y="4204689"/>
              <a:ext cx="3344402" cy="547384"/>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3" name="Rectangle 22">
              <a:extLst>
                <a:ext uri="{FF2B5EF4-FFF2-40B4-BE49-F238E27FC236}">
                  <a16:creationId xmlns:a16="http://schemas.microsoft.com/office/drawing/2014/main" id="{D973C77C-4E5B-E064-D6EE-B4B3B83FCD46}"/>
                </a:ext>
              </a:extLst>
            </p:cNvPr>
            <p:cNvSpPr/>
            <p:nvPr/>
          </p:nvSpPr>
          <p:spPr bwMode="auto">
            <a:xfrm>
              <a:off x="107504" y="2197288"/>
              <a:ext cx="3261008" cy="43204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37" name="Rectangle 36">
              <a:extLst>
                <a:ext uri="{FF2B5EF4-FFF2-40B4-BE49-F238E27FC236}">
                  <a16:creationId xmlns:a16="http://schemas.microsoft.com/office/drawing/2014/main" id="{45648D9B-D0A7-2FC1-BD0C-326B2958560D}"/>
                </a:ext>
              </a:extLst>
            </p:cNvPr>
            <p:cNvSpPr/>
            <p:nvPr/>
          </p:nvSpPr>
          <p:spPr bwMode="auto">
            <a:xfrm>
              <a:off x="107504" y="4953000"/>
              <a:ext cx="3848458" cy="6221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a:ea typeface="Osaka"/>
              </a:rPr>
              <a:t>بارنا، رؤى جديدة حول جيل التأثير المتزايد: جيل الألفية في أمريكا، 2021</a:t>
            </a:r>
          </a:p>
        </p:txBody>
      </p:sp>
      <p:sp>
        <p:nvSpPr>
          <p:cNvPr id="265219" name="Title 2"/>
          <p:cNvSpPr>
            <a:spLocks noGrp="1"/>
          </p:cNvSpPr>
          <p:nvPr>
            <p:ph type="title" idx="4294967295"/>
          </p:nvPr>
        </p:nvSpPr>
        <p:spPr>
          <a:xfrm>
            <a:off x="147478" y="126754"/>
            <a:ext cx="8889018" cy="1340768"/>
          </a:xfrm>
          <a:solidFill>
            <a:schemeClr val="bg1"/>
          </a:solidFill>
          <a:ln>
            <a:noFill/>
          </a:ln>
        </p:spPr>
        <p:txBody>
          <a:bodyPr anchor="t"/>
          <a:lstStyle/>
          <a:p>
            <a:pPr marL="65088"/>
            <a:r>
              <a:rPr lang="ar-JO" sz="3200" dirty="0">
                <a:solidFill>
                  <a:schemeClr val="tx1"/>
                </a:solidFill>
                <a:latin typeface="Times New Roman" panose="02020603050405020304" pitchFamily="18" charset="0"/>
                <a:ea typeface="Osaka" charset="0"/>
                <a:cs typeface="Times New Roman" panose="02020603050405020304" pitchFamily="18" charset="0"/>
              </a:rPr>
              <a:t>بعض الإختلافات اللاهوتية الهامة بين جيل الألفية              وغيرهم من البالغين</a:t>
            </a:r>
            <a:endParaRPr lang="en-US" sz="3200" dirty="0">
              <a:solidFill>
                <a:schemeClr val="tx1"/>
              </a:solidFill>
              <a:latin typeface="Times New Roman" panose="02020603050405020304" pitchFamily="18" charset="0"/>
              <a:ea typeface="Osaka" charset="0"/>
              <a:cs typeface="Times New Roman" panose="02020603050405020304" pitchFamily="18" charset="0"/>
            </a:endParaRPr>
          </a:p>
        </p:txBody>
      </p:sp>
      <p:sp>
        <p:nvSpPr>
          <p:cNvPr id="4" name="Oval 3">
            <a:extLst>
              <a:ext uri="{FF2B5EF4-FFF2-40B4-BE49-F238E27FC236}">
                <a16:creationId xmlns:a16="http://schemas.microsoft.com/office/drawing/2014/main" id="{13B01D4F-43F0-EADC-0AFE-E49CB1262ED4}"/>
              </a:ext>
            </a:extLst>
          </p:cNvPr>
          <p:cNvSpPr/>
          <p:nvPr/>
        </p:nvSpPr>
        <p:spPr bwMode="auto">
          <a:xfrm>
            <a:off x="4932040" y="2168450"/>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4917177" y="2756511"/>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4932040" y="4233085"/>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5" name="Title 2">
            <a:extLst>
              <a:ext uri="{FF2B5EF4-FFF2-40B4-BE49-F238E27FC236}">
                <a16:creationId xmlns:a16="http://schemas.microsoft.com/office/drawing/2014/main" id="{36DCCCA1-72B0-4823-0EE2-671A7ECB4AEC}"/>
              </a:ext>
            </a:extLst>
          </p:cNvPr>
          <p:cNvSpPr txBox="1">
            <a:spLocks/>
          </p:cNvSpPr>
          <p:nvPr/>
        </p:nvSpPr>
        <p:spPr bwMode="auto">
          <a:xfrm>
            <a:off x="116523" y="1988840"/>
            <a:ext cx="4784133" cy="763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الصلاة خلال أسبوع عادي</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26" name="Title 2">
            <a:extLst>
              <a:ext uri="{FF2B5EF4-FFF2-40B4-BE49-F238E27FC236}">
                <a16:creationId xmlns:a16="http://schemas.microsoft.com/office/drawing/2014/main" id="{29D8CB79-9531-8AF8-BE0E-5FD15EC1F258}"/>
              </a:ext>
            </a:extLst>
          </p:cNvPr>
          <p:cNvSpPr txBox="1">
            <a:spLocks/>
          </p:cNvSpPr>
          <p:nvPr/>
        </p:nvSpPr>
        <p:spPr bwMode="auto">
          <a:xfrm>
            <a:off x="109604" y="2539401"/>
            <a:ext cx="4791052" cy="829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ts val="0"/>
              </a:spcBef>
              <a:spcAft>
                <a:spcPct val="0"/>
              </a:spcAft>
              <a:buClrTx/>
              <a:buSzTx/>
              <a:buFontTx/>
              <a:buNone/>
              <a:tabLst/>
              <a:defRPr/>
            </a:pPr>
            <a:r>
              <a:rPr lang="ar-JO" sz="2400" kern="0" dirty="0">
                <a:solidFill>
                  <a:srgbClr val="000000"/>
                </a:solidFill>
                <a:latin typeface="Times New Roman" panose="02020603050405020304" pitchFamily="18" charset="0"/>
                <a:ea typeface="Osaka" charset="0"/>
                <a:cs typeface="Times New Roman" panose="02020603050405020304" pitchFamily="18" charset="0"/>
              </a:rPr>
              <a:t>العبادة أو شكر الله خلال أسبوع عادي</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28" name="Title 2">
            <a:extLst>
              <a:ext uri="{FF2B5EF4-FFF2-40B4-BE49-F238E27FC236}">
                <a16:creationId xmlns:a16="http://schemas.microsoft.com/office/drawing/2014/main" id="{7FC1873E-D374-207A-7DE5-1801B6BC9363}"/>
              </a:ext>
            </a:extLst>
          </p:cNvPr>
          <p:cNvSpPr txBox="1">
            <a:spLocks/>
          </p:cNvSpPr>
          <p:nvPr/>
        </p:nvSpPr>
        <p:spPr bwMode="auto">
          <a:xfrm>
            <a:off x="6156176" y="1575944"/>
            <a:ext cx="2896840"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البالغين الآخرين</a:t>
            </a:r>
            <a:endParaRPr kumimoji="0" lang="en-US" sz="2400" b="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29" name="Title 2">
            <a:extLst>
              <a:ext uri="{FF2B5EF4-FFF2-40B4-BE49-F238E27FC236}">
                <a16:creationId xmlns:a16="http://schemas.microsoft.com/office/drawing/2014/main" id="{B6D05E98-695D-C6E7-069F-CFD29F747E78}"/>
              </a:ext>
            </a:extLst>
          </p:cNvPr>
          <p:cNvSpPr txBox="1">
            <a:spLocks/>
          </p:cNvSpPr>
          <p:nvPr/>
        </p:nvSpPr>
        <p:spPr bwMode="auto">
          <a:xfrm>
            <a:off x="4186447" y="1568201"/>
            <a:ext cx="2292506"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جيل الألفية</a:t>
            </a:r>
            <a:endParaRPr kumimoji="0" lang="en-US" sz="2400" b="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32" name="Title 2">
            <a:extLst>
              <a:ext uri="{FF2B5EF4-FFF2-40B4-BE49-F238E27FC236}">
                <a16:creationId xmlns:a16="http://schemas.microsoft.com/office/drawing/2014/main" id="{5732BAB0-3FF0-F8BE-A6F3-E31074384311}"/>
              </a:ext>
            </a:extLst>
          </p:cNvPr>
          <p:cNvSpPr txBox="1">
            <a:spLocks/>
          </p:cNvSpPr>
          <p:nvPr/>
        </p:nvSpPr>
        <p:spPr bwMode="auto">
          <a:xfrm>
            <a:off x="106571" y="3524548"/>
            <a:ext cx="47685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lang="ar-JO" sz="2400" kern="0" dirty="0">
                <a:solidFill>
                  <a:srgbClr val="000000"/>
                </a:solidFill>
                <a:latin typeface="Times New Roman" panose="02020603050405020304" pitchFamily="18" charset="0"/>
                <a:ea typeface="Osaka" charset="0"/>
                <a:cs typeface="Times New Roman" panose="02020603050405020304" pitchFamily="18" charset="0"/>
              </a:rPr>
              <a:t>السعي نحو تجنب الخطية لأنها تكسر قلب الله</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33" name="Title 2">
            <a:extLst>
              <a:ext uri="{FF2B5EF4-FFF2-40B4-BE49-F238E27FC236}">
                <a16:creationId xmlns:a16="http://schemas.microsoft.com/office/drawing/2014/main" id="{0C0410D7-E3AD-52B6-A5A9-A0994F9D171C}"/>
              </a:ext>
            </a:extLst>
          </p:cNvPr>
          <p:cNvSpPr txBox="1">
            <a:spLocks/>
          </p:cNvSpPr>
          <p:nvPr/>
        </p:nvSpPr>
        <p:spPr bwMode="auto">
          <a:xfrm>
            <a:off x="-43026" y="4232637"/>
            <a:ext cx="4918142" cy="508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امتلاك وجهة الكتاب المقدس لطبيعة وشخصية الله </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
        <p:nvSpPr>
          <p:cNvPr id="34" name="Title 2">
            <a:extLst>
              <a:ext uri="{FF2B5EF4-FFF2-40B4-BE49-F238E27FC236}">
                <a16:creationId xmlns:a16="http://schemas.microsoft.com/office/drawing/2014/main" id="{5252C823-ABB3-1024-C241-C0970A86E4C2}"/>
              </a:ext>
            </a:extLst>
          </p:cNvPr>
          <p:cNvSpPr txBox="1">
            <a:spLocks/>
          </p:cNvSpPr>
          <p:nvPr/>
        </p:nvSpPr>
        <p:spPr bwMode="auto">
          <a:xfrm>
            <a:off x="106571" y="4665133"/>
            <a:ext cx="4768543" cy="92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طلب واتباع مشيئة الله كل أسبوع</a:t>
            </a:r>
            <a:endParaRPr kumimoji="0" lang="en-US" sz="2400" b="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endParaRPr>
          </a:p>
        </p:txBody>
      </p:sp>
    </p:spTree>
    <p:extLst>
      <p:ext uri="{BB962C8B-B14F-4D97-AF65-F5344CB8AC3E}">
        <p14:creationId xmlns:p14="http://schemas.microsoft.com/office/powerpoint/2010/main" val="189136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تتوقع</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مجد الله ثانية في حياتك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19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خطوات نحو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4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اعترف</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(حز 1-24)</a:t>
            </a:r>
            <a:r>
              <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effectLst>
                  <a:glow rad="127000">
                    <a:srgbClr val="000000"/>
                  </a:glow>
                </a:effectLst>
                <a:latin typeface="Arial" panose="020B0604020202020204" pitchFamily="34" charset="0"/>
                <a:ea typeface="Osaka" charset="0"/>
                <a:cs typeface="Arial" panose="020B0604020202020204" pitchFamily="34" charset="0"/>
              </a:rPr>
              <a:t>1</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544817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1- 3</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22110" y="515403"/>
            <a:ext cx="9120187" cy="3688060"/>
          </a:xfrm>
          <a:effectLst>
            <a:glow rad="127000">
              <a:schemeClr val="bg1"/>
            </a:glo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شارك</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11500" b="1" kern="1200" dirty="0">
                <a:solidFill>
                  <a:srgbClr val="000000"/>
                </a:solidFill>
                <a:effectLst>
                  <a:glow rad="228600">
                    <a:schemeClr val="bg1">
                      <a:alpha val="40000"/>
                    </a:schemeClr>
                  </a:glow>
                </a:effectLst>
                <a:latin typeface="Arial" panose="020B0604020202020204" pitchFamily="34" charset="0"/>
                <a:ea typeface="ＭＳ Ｐゴシック" charset="0"/>
                <a:cs typeface="Arial" panose="020B0604020202020204" pitchFamily="34" charset="0"/>
              </a:rPr>
              <a:t>مجدهُ</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36512" y="6126062"/>
            <a:ext cx="9180512"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44019764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الترحيل</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التسلسل الزمني في إرميا</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2</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6" name="Text Box 14"/>
          <p:cNvSpPr txBox="1">
            <a:spLocks noChangeArrowheads="1"/>
          </p:cNvSpPr>
          <p:nvPr/>
        </p:nvSpPr>
        <p:spPr bwMode="auto">
          <a:xfrm>
            <a:off x="2185002"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7" name="Text Box 15"/>
          <p:cNvSpPr txBox="1">
            <a:spLocks noChangeArrowheads="1"/>
          </p:cNvSpPr>
          <p:nvPr/>
        </p:nvSpPr>
        <p:spPr bwMode="auto">
          <a:xfrm>
            <a:off x="5082190"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8" name="Text Box 16"/>
          <p:cNvSpPr txBox="1">
            <a:spLocks noChangeArrowheads="1"/>
          </p:cNvSpPr>
          <p:nvPr/>
        </p:nvSpPr>
        <p:spPr bwMode="auto">
          <a:xfrm>
            <a:off x="3508277" y="46101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9" name="Text Box 17"/>
          <p:cNvSpPr txBox="1">
            <a:spLocks noChangeArrowheads="1"/>
          </p:cNvSpPr>
          <p:nvPr/>
        </p:nvSpPr>
        <p:spPr bwMode="auto">
          <a:xfrm>
            <a:off x="7184927" y="45593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70" name="Rectangle 20"/>
          <p:cNvSpPr>
            <a:spLocks noChangeArrowheads="1"/>
          </p:cNvSpPr>
          <p:nvPr/>
        </p:nvSpPr>
        <p:spPr bwMode="auto">
          <a:xfrm>
            <a:off x="428625" y="5157788"/>
            <a:ext cx="838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تنبأ إرميا من السنة الثالثة عشرة ليوشيا (627 قبل الميلاد)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بعد سقوط يهوذا (586 قبل الميلاد) إلى حوالي 580 قبل الميلاد</a:t>
            </a:r>
            <a:r>
              <a:rPr kumimoji="0" lang="ar-JO"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امتدت خدمته أربعة عقود وخلال حكم 5 ملوك على يهوذا</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560</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475</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8173" name="Text Box 21"/>
          <p:cNvSpPr txBox="1">
            <a:spLocks noChangeArrowheads="1"/>
          </p:cNvSpPr>
          <p:nvPr/>
        </p:nvSpPr>
        <p:spPr bwMode="auto">
          <a:xfrm>
            <a:off x="323850" y="2605435"/>
            <a:ext cx="13051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الرئيسية</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605</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597</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586</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48178" name="Text Box 21"/>
          <p:cNvSpPr txBox="1">
            <a:spLocks noChangeArrowheads="1"/>
          </p:cNvSpPr>
          <p:nvPr/>
        </p:nvSpPr>
        <p:spPr bwMode="auto">
          <a:xfrm>
            <a:off x="468313"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79" name="Text Box 21"/>
          <p:cNvSpPr txBox="1">
            <a:spLocks noChangeArrowheads="1"/>
          </p:cNvSpPr>
          <p:nvPr/>
        </p:nvSpPr>
        <p:spPr bwMode="auto">
          <a:xfrm>
            <a:off x="2124075"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الدعوة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1" name="Text Box 21"/>
          <p:cNvSpPr txBox="1">
            <a:spLocks noChangeArrowheads="1"/>
          </p:cNvSpPr>
          <p:nvPr/>
        </p:nvSpPr>
        <p:spPr bwMode="auto">
          <a:xfrm>
            <a:off x="2124075" y="2605063"/>
            <a:ext cx="1008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2" name="Text Box 21"/>
          <p:cNvSpPr txBox="1">
            <a:spLocks noChangeArrowheads="1"/>
          </p:cNvSpPr>
          <p:nvPr/>
        </p:nvSpPr>
        <p:spPr bwMode="auto">
          <a:xfrm>
            <a:off x="3851274" y="2605063"/>
            <a:ext cx="15128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3" name="Text Box 21"/>
          <p:cNvSpPr txBox="1">
            <a:spLocks noChangeArrowheads="1"/>
          </p:cNvSpPr>
          <p:nvPr/>
        </p:nvSpPr>
        <p:spPr bwMode="auto">
          <a:xfrm>
            <a:off x="7092949"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فترات الخدمة النبوية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39750"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627-622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270033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608-605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608488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593-586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7235825"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586-585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48189" name="Text Box 21"/>
          <p:cNvSpPr txBox="1">
            <a:spLocks noChangeArrowheads="1"/>
          </p:cNvSpPr>
          <p:nvPr/>
        </p:nvSpPr>
        <p:spPr bwMode="auto">
          <a:xfrm>
            <a:off x="323850" y="3738563"/>
            <a:ext cx="938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يهوذا</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640-609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يهوآحاز</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يهوياقيم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608-598</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3"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يهوياكين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598-597</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صدقيا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597-586</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دانيال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حزقيال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090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517556508"/>
              </p:ext>
            </p:extLst>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للمسبيين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5" name="Oval 4">
            <a:extLst>
              <a:ext uri="{FF2B5EF4-FFF2-40B4-BE49-F238E27FC236}">
                <a16:creationId xmlns:a16="http://schemas.microsoft.com/office/drawing/2014/main" id="{1124AB2F-8373-8449-A055-3F15DB44D5F0}"/>
              </a:ext>
            </a:extLst>
          </p:cNvPr>
          <p:cNvSpPr>
            <a:spLocks noChangeArrowheads="1"/>
          </p:cNvSpPr>
          <p:nvPr/>
        </p:nvSpPr>
        <p:spPr bwMode="auto">
          <a:xfrm>
            <a:off x="6516686" y="1340768"/>
            <a:ext cx="2663826" cy="51117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4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وكانت الأرض خربة وخالية وعلى وجه الغمر ظلمة</a:t>
            </a:r>
            <a:endParaRPr lang="en-US" b="1"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323528" y="304800"/>
            <a:ext cx="843947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وروح الله يرف على وجه المياه</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 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pPr rtl="1"/>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996667"/>
            <a:ext cx="912923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الغصن الطري الذي يحكم الأرز العالي (17: 22-24)</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وحقه في هذا الحكم (21: 26-27)</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ينبع من كونه الراعي الحقيقي (34: 11-31).</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13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كانت الأرض عبارة عن حساء من العدم وفراغ لا نهاية له وسواد حبري...</a:t>
            </a:r>
            <a:endParaRPr lang="en-US" b="1" dirty="0">
              <a:latin typeface="Arial" panose="020B0604020202020204" pitchFamily="34" charset="0"/>
              <a:ea typeface="ＭＳ Ｐゴシック" charset="0"/>
              <a:cs typeface="Arial" panose="020B0604020202020204" pitchFamily="34"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chemeClr val="tx2"/>
                </a:solidFill>
                <a:latin typeface="Arial" panose="020B0604020202020204" pitchFamily="34" charset="0"/>
                <a:cs typeface="Arial" panose="020B0604020202020204" pitchFamily="34" charset="0"/>
              </a:rPr>
              <a:t>... روح الله كان يرفرف مثل طائر فوق الهاوية المائية.</a:t>
            </a:r>
            <a:endParaRPr lang="en-US" sz="4400" b="1" dirty="0">
              <a:solidFill>
                <a:schemeClr val="tx2"/>
              </a:solidFill>
              <a:latin typeface="Arial" panose="020B0604020202020204" pitchFamily="34" charset="0"/>
              <a:cs typeface="Arial" panose="020B0604020202020204" pitchFamily="34" charset="0"/>
            </a:endParaRP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ar-JO" sz="3200" b="1" dirty="0">
                <a:latin typeface="Arial" panose="020B0604020202020204" pitchFamily="34" charset="0"/>
                <a:cs typeface="Arial" panose="020B0604020202020204" pitchFamily="34" charset="0"/>
              </a:rPr>
              <a:t>تكوين 1: 2 الرسالة</a:t>
            </a:r>
            <a:endParaRPr lang="en-US" sz="3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قادش برنيع</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b="1" dirty="0">
                <a:latin typeface="Arial" panose="020B0604020202020204" pitchFamily="34" charset="0"/>
                <a:ea typeface="ＭＳ Ｐゴシック" charset="0"/>
                <a:cs typeface="Arial" panose="020B0604020202020204" pitchFamily="34" charset="0"/>
              </a:rPr>
              <a:t>ملأ حضور الله قصره الجديد</a:t>
            </a:r>
            <a:endParaRPr kumimoji="1" lang="en-US" sz="4000" b="1" dirty="0">
              <a:latin typeface="Arial" panose="020B0604020202020204" pitchFamily="34" charset="0"/>
              <a:ea typeface="ＭＳ Ｐゴシック" charset="0"/>
              <a:cs typeface="Arial" panose="020B0604020202020204" pitchFamily="34"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ثم غطت السحابة خيمة الإجتماع وملأ بهاء الرب المسكن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40: 34</a:t>
            </a:r>
            <a:endParaRPr kumimoji="0" lang="en-US" sz="20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273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١ صموئيل ١١ : ٦</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21168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198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25285" name="Title 1"/>
          <p:cNvSpPr>
            <a:spLocks noGrp="1"/>
          </p:cNvSpPr>
          <p:nvPr>
            <p:ph type="title"/>
          </p:nvPr>
        </p:nvSpPr>
        <p:spPr>
          <a:xfrm>
            <a:off x="0" y="188913"/>
            <a:ext cx="7812360" cy="1255574"/>
          </a:xfrm>
        </p:spPr>
        <p:txBody>
          <a:bodyPr/>
          <a:lstStyle/>
          <a:p>
            <a:r>
              <a:rPr lang="ar-JO" b="1" dirty="0">
                <a:solidFill>
                  <a:schemeClr val="tx1"/>
                </a:solidFill>
                <a:latin typeface="Arial" charset="0"/>
                <a:ea typeface="ＭＳ Ｐゴシック" charset="0"/>
              </a:rPr>
              <a:t>حل الروح أيضاً على القضاة، الأنبياء </a:t>
            </a:r>
            <a:br>
              <a:rPr lang="ar-JO" b="1" dirty="0">
                <a:solidFill>
                  <a:schemeClr val="tx1"/>
                </a:solidFill>
                <a:latin typeface="Arial" charset="0"/>
                <a:ea typeface="ＭＳ Ｐゴシック" charset="0"/>
              </a:rPr>
            </a:br>
            <a:r>
              <a:rPr lang="ar-JO" b="1" dirty="0">
                <a:solidFill>
                  <a:schemeClr val="tx1"/>
                </a:solidFill>
                <a:latin typeface="Arial" charset="0"/>
                <a:ea typeface="ＭＳ Ｐゴシック" charset="0"/>
              </a:rPr>
              <a:t>والملوك في العهد القديم</a:t>
            </a:r>
            <a:endParaRPr lang="en-US" dirty="0">
              <a:latin typeface="Arial" charset="0"/>
              <a:ea typeface="ＭＳ Ｐゴシック"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 صموئيل ١٦ : ١٢-١٣</a:t>
            </a:r>
          </a:p>
        </p:txBody>
      </p:sp>
    </p:spTree>
    <p:extLst>
      <p:ext uri="{BB962C8B-B14F-4D97-AF65-F5344CB8AC3E}">
        <p14:creationId xmlns:p14="http://schemas.microsoft.com/office/powerpoint/2010/main" val="224924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سكن حضور الله</a:t>
            </a:r>
            <a:br>
              <a:rPr lang="ar-JO"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في هيكل سليمان</a:t>
            </a:r>
            <a:endParaRPr lang="en-US" sz="3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19218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5431452-81E6-BF4C-BD1F-97E1BA5690EC}"/>
              </a:ext>
            </a:extLst>
          </p:cNvPr>
          <p:cNvSpPr/>
          <p:nvPr/>
        </p:nvSpPr>
        <p:spPr>
          <a:xfrm>
            <a:off x="2617076" y="836612"/>
            <a:ext cx="6316717" cy="5248877"/>
          </a:xfrm>
          <a:prstGeom prst="cloud">
            <a:avLst/>
          </a:prstGeom>
          <a:gradFill>
            <a:gsLst>
              <a:gs pos="0">
                <a:schemeClr val="tx2">
                  <a:lumMod val="95000"/>
                  <a:lumOff val="5000"/>
                </a:schemeClr>
              </a:gs>
              <a:gs pos="100000">
                <a:schemeClr val="bg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137" name="Title 1"/>
          <p:cNvSpPr>
            <a:spLocks noGrp="1"/>
          </p:cNvSpPr>
          <p:nvPr>
            <p:ph type="title"/>
          </p:nvPr>
        </p:nvSpPr>
        <p:spPr>
          <a:xfrm>
            <a:off x="0" y="-4763"/>
            <a:ext cx="9144000" cy="841376"/>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ملأ الروح القدس الهيكل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179512" y="1052736"/>
            <a:ext cx="5976664" cy="576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وكان لما خرج الكهنة من القدس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أن السحاب ملأ بيت</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الرب، ولم يستطع الكهنة أن يقفوا للخدمة بسبب السحاب، لأن مجد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الرب ملأ بيت الرب</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حينئذ تكلم سليمان: قال الرب إنه يسكن في الضباب. إني قد بنيت لك بيت سكنى،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مكانا لسكناك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إلى الأبد.</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(1 مل 8: 10-13)</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183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ezekiel.jpg">
            <a:extLst>
              <a:ext uri="{FF2B5EF4-FFF2-40B4-BE49-F238E27FC236}">
                <a16:creationId xmlns:a16="http://schemas.microsoft.com/office/drawing/2014/main" id="{1F7E8C9D-2F0D-ECC9-6DC5-3609C6E3355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1"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E62611A8-C643-3848-8C53-0975828ADFA0}" type="datetime1">
              <a:rPr kumimoji="0" lang="en-US" altLang="zh-TW"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6/6/25</a:t>
            </a:fld>
            <a:endParaRPr kumimoji="0" lang="en-US" altLang="zh-TW"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8547" name="Rectangle 1027"/>
          <p:cNvSpPr>
            <a:spLocks noGrp="1" noChangeArrowheads="1"/>
          </p:cNvSpPr>
          <p:nvPr>
            <p:ph type="ctrTitle"/>
          </p:nvPr>
        </p:nvSpPr>
        <p:spPr>
          <a:xfrm>
            <a:off x="347660" y="5795960"/>
            <a:ext cx="8610600" cy="990600"/>
          </a:xfrm>
          <a:effectLst>
            <a:outerShdw blurRad="63500" dist="38099" dir="2700000" algn="ctr" rotWithShape="0">
              <a:schemeClr val="bg1">
                <a:alpha val="74998"/>
              </a:schemeClr>
            </a:outerShdw>
          </a:effectLst>
        </p:spPr>
        <p:txBody>
          <a:bodyPr/>
          <a:lstStyle/>
          <a:p>
            <a:pPr eaLnBrk="1" hangingPunct="1">
              <a:defRPr/>
            </a:pPr>
            <a:r>
              <a:rPr lang="ar-SA" altLang="zh-TW" sz="6000" b="1" dirty="0">
                <a:solidFill>
                  <a:srgbClr val="FFFFFF"/>
                </a:solidFill>
                <a:latin typeface="Arial" panose="020B0604020202020204" pitchFamily="34" charset="0"/>
                <a:ea typeface="新細明體" charset="0"/>
                <a:cs typeface="Arial" panose="020B0604020202020204" pitchFamily="34" charset="0"/>
              </a:rPr>
              <a:t>حزقيال ١</a:t>
            </a: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1" descr="TheGloryofGod-Back1.jpg">
            <a:extLst>
              <a:ext uri="{FF2B5EF4-FFF2-40B4-BE49-F238E27FC236}">
                <a16:creationId xmlns:a16="http://schemas.microsoft.com/office/drawing/2014/main" id="{6C51A0B0-CA4B-462F-962C-2FB3EF808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356737"/>
            <a:ext cx="9144001" cy="3785652"/>
          </a:xfrm>
          <a:prstGeom prst="rect">
            <a:avLst/>
          </a:prstGeom>
        </p:spPr>
        <p:txBody>
          <a:bodyPr wrap="square">
            <a:spAutoFit/>
          </a:bodyPr>
          <a:lstStyle/>
          <a:p>
            <a:pPr lvl="0" algn="ctr" defTabSz="457177" eaLnBrk="1" fontAlgn="auto" hangingPunct="1">
              <a:spcBef>
                <a:spcPts val="0"/>
              </a:spcBef>
              <a:spcAft>
                <a:spcPts val="0"/>
              </a:spcAft>
              <a:defRPr/>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١ كَانَ فِي سَنَةِ الثَّلاَثِينَ, فِي الشَّهْرِ الرَّابِعِ, فِي الْخَامِسِ مِنَ الشَّهْرِ, وَأَنَا بَيْنَ </a:t>
            </a:r>
            <a:r>
              <a:rPr lang="ar-SA" sz="4000" b="1" dirty="0" err="1">
                <a:solidFill>
                  <a:prstClr val="white"/>
                </a:solidFill>
                <a:effectLst>
                  <a:glow rad="127000">
                    <a:prstClr val="black"/>
                  </a:glow>
                </a:effectLst>
                <a:latin typeface="Arial" panose="020B0604020202020204" pitchFamily="34" charset="0"/>
                <a:cs typeface="Arial" panose="020B0604020202020204" pitchFamily="34" charset="0"/>
              </a:rPr>
              <a:t>الْمَسْبِيِّينَ</a:t>
            </a: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 عِنْدَ نَهْرِ خَابُورَ أَنَّ السَّمَاوَاتِ انْفَتَحَتْ, فَرَأَيْتُ رُؤَى اللَّهِ. ٢ فِي الْخَامِسِ مِنَ الشَّهْرِ, وَهِيَ السَّنَةُ الْخَامِسَةُ مِنْ سَبْيِ </a:t>
            </a:r>
            <a:r>
              <a:rPr lang="ar-SA" sz="4000" b="1" dirty="0" err="1">
                <a:solidFill>
                  <a:prstClr val="white"/>
                </a:solidFill>
                <a:effectLst>
                  <a:glow rad="127000">
                    <a:prstClr val="black"/>
                  </a:glow>
                </a:effectLst>
                <a:latin typeface="Arial" panose="020B0604020202020204" pitchFamily="34" charset="0"/>
                <a:cs typeface="Arial" panose="020B0604020202020204" pitchFamily="34" charset="0"/>
              </a:rPr>
              <a:t>يُويَاكِينَ</a:t>
            </a: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 الْمَلِكِ, ٣ صَارَ كَلاَمُ الرَّبِّ إِلَى حِزْقِيَالَ الْكَاهِنِ ابْنِ بُوزِي فِي أَرْضِ الْكِلْدَانِيِّينَ عِنْدَ نَهْرِ خَابُورَ. وَكَانَتْ عَلَيْهِ هُنَاكَ يَدُ الرَّبِّ.</a:t>
            </a:r>
            <a:endParaRPr kumimoji="0" lang="en-US" sz="4000" b="1" i="0" u="none" strike="noStrike" kern="1200" cap="none" spc="0" normalizeH="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7E4623-91DF-478F-9DBE-F7BA019A77C6}"/>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3973810006"/>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2226" name="Picture 2" descr="Image result for ezek 1">
            <a:extLst>
              <a:ext uri="{FF2B5EF4-FFF2-40B4-BE49-F238E27FC236}">
                <a16:creationId xmlns:a16="http://schemas.microsoft.com/office/drawing/2014/main" id="{36132330-64ED-1C43-AE1A-0E5D1F883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1810"/>
            <a:ext cx="9143132" cy="45715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869" y="116632"/>
            <a:ext cx="9144001" cy="1938992"/>
          </a:xfrm>
          <a:prstGeom prst="rect">
            <a:avLst/>
          </a:prstGeom>
        </p:spPr>
        <p:txBody>
          <a:bodyPr wrap="square">
            <a:spAutoFit/>
          </a:bodyPr>
          <a:lstStyle/>
          <a:p>
            <a:pPr algn="ctr" defTabSz="457177" eaLnBrk="1" fontAlgn="auto" hangingPunct="1">
              <a:spcBef>
                <a:spcPts val="0"/>
              </a:spcBef>
              <a:spcAft>
                <a:spcPts val="0"/>
              </a:spcAft>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٤ فَنَظَرْتُ وَإِذَا بِرِيحٍ عَاصِفَةٍ جَاءَتْ مِنَ الشِّمَالِ. سَحَابَةٌ عَظِيمَةٌ وَنَارٌ مُتَوَاصِلَةٌ وَحَوْلَهَا لَمَعَانٌ, وَمِنْ وَسَطِهَا كَمَنْظَرِ النُّحَاسِ اللاَّمِعِ مِنْ وَسَطِ النَّارِ. </a:t>
            </a:r>
            <a:endParaRPr lang="en-US" sz="40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973C3B-5212-4579-38BE-708B5E9C6E49}"/>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2607946856"/>
      </p:ext>
    </p:extLst>
  </p:cSld>
  <p:clrMapOvr>
    <a:overrideClrMapping bg1="lt1" tx1="dk1" bg2="lt2" tx2="dk2" accent1="accent1" accent2="accent2" accent3="accent3" accent4="accent4" accent5="accent5" accent6="accent6" hlink="hlink" folHlink="folHlink"/>
  </p:clrMapOvr>
</p:sld>
</file>

<file path=ppt/theme/_rels/them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30077</TotalTime>
  <Words>13792</Words>
  <Application>Microsoft Macintosh PowerPoint</Application>
  <PresentationFormat>On-screen Show (4:3)</PresentationFormat>
  <Paragraphs>2001</Paragraphs>
  <Slides>182</Slides>
  <Notes>155</Notes>
  <HiddenSlides>0</HiddenSlides>
  <MMClips>0</MMClips>
  <ScaleCrop>false</ScaleCrop>
  <HeadingPairs>
    <vt:vector size="6" baseType="variant">
      <vt:variant>
        <vt:lpstr>Fonts Used</vt:lpstr>
      </vt:variant>
      <vt:variant>
        <vt:i4>21</vt:i4>
      </vt:variant>
      <vt:variant>
        <vt:lpstr>Theme</vt:lpstr>
      </vt:variant>
      <vt:variant>
        <vt:i4>46</vt:i4>
      </vt:variant>
      <vt:variant>
        <vt:lpstr>Slide Titles</vt:lpstr>
      </vt:variant>
      <vt:variant>
        <vt:i4>182</vt:i4>
      </vt:variant>
    </vt:vector>
  </HeadingPairs>
  <TitlesOfParts>
    <vt:vector size="249" baseType="lpstr">
      <vt:lpstr>Helvetica Black</vt:lpstr>
      <vt:lpstr>ＭＳ Ｐゴシック</vt:lpstr>
      <vt:lpstr>Osaka</vt:lpstr>
      <vt:lpstr>新細明體</vt:lpstr>
      <vt:lpstr>Times</vt:lpstr>
      <vt:lpstr>Apple Chancery</vt:lpstr>
      <vt:lpstr>Arial</vt:lpstr>
      <vt:lpstr>Arial Black</vt:lpstr>
      <vt:lpstr>Calibri</vt:lpstr>
      <vt:lpstr>Comic Sans MS</vt:lpstr>
      <vt:lpstr>Garamond</vt:lpstr>
      <vt:lpstr>Georgia</vt:lpstr>
      <vt:lpstr>Helvetica</vt:lpstr>
      <vt:lpstr>Impact</vt:lpstr>
      <vt:lpstr>Matura MT Script Capitals</vt:lpstr>
      <vt:lpstr>Monotype Sorts</vt:lpstr>
      <vt:lpstr>Tahoma</vt:lpstr>
      <vt:lpstr>Times New Roman</vt:lpstr>
      <vt:lpstr>Tw Cen MT</vt:lpstr>
      <vt:lpstr>Wingdings</vt:lpstr>
      <vt:lpstr>Wingdings 2</vt:lpstr>
      <vt:lpstr>Calm Seas</vt:lpstr>
      <vt:lpstr>Beam</vt:lpstr>
      <vt:lpstr>Default Design</vt:lpstr>
      <vt:lpstr>Fireball</vt:lpstr>
      <vt:lpstr>Blank Presentation</vt:lpstr>
      <vt:lpstr>49_Blank Presentation</vt:lpstr>
      <vt:lpstr>1_Office Theme</vt:lpstr>
      <vt:lpstr>1_untitled 1</vt:lpstr>
      <vt:lpstr>Median</vt:lpstr>
      <vt:lpstr>1_Fireball</vt:lpstr>
      <vt:lpstr>50_Blank Presentation</vt:lpstr>
      <vt:lpstr>13_Default Design</vt:lpstr>
      <vt:lpstr>14_Default Design</vt:lpstr>
      <vt:lpstr>15_Default Design</vt:lpstr>
      <vt:lpstr>3_Radar</vt:lpstr>
      <vt:lpstr>4_Blank Presentation</vt:lpstr>
      <vt:lpstr>3_Fireball</vt:lpstr>
      <vt:lpstr>1_Calm Seas</vt:lpstr>
      <vt:lpstr>4_untitled 3</vt:lpstr>
      <vt:lpstr>8_Default Design</vt:lpstr>
      <vt:lpstr>17_Default Design</vt:lpstr>
      <vt:lpstr>1_Beam</vt:lpstr>
      <vt:lpstr>1_Civic</vt:lpstr>
      <vt:lpstr>4_Default Design</vt:lpstr>
      <vt:lpstr>1_Blank Presentation</vt:lpstr>
      <vt:lpstr>4_Radar</vt:lpstr>
      <vt:lpstr>1_untitled 3</vt:lpstr>
      <vt:lpstr>5_untitled 3</vt:lpstr>
      <vt:lpstr>6_Office Theme</vt:lpstr>
      <vt:lpstr>21_Default Design</vt:lpstr>
      <vt:lpstr>23_Default Design</vt:lpstr>
      <vt:lpstr>11_Blank Presentation</vt:lpstr>
      <vt:lpstr>54_Blank Presentation</vt:lpstr>
      <vt:lpstr>Schmooze</vt:lpstr>
      <vt:lpstr>46_Default Design</vt:lpstr>
      <vt:lpstr>45_Default Design</vt:lpstr>
      <vt:lpstr>51_Blank Presentation</vt:lpstr>
      <vt:lpstr>22_Default Design</vt:lpstr>
      <vt:lpstr>Civic</vt:lpstr>
      <vt:lpstr>18_Default Design</vt:lpstr>
      <vt:lpstr>35_Default Design</vt:lpstr>
      <vt:lpstr>6_Default Design</vt:lpstr>
      <vt:lpstr>16_Default Design</vt:lpstr>
      <vt:lpstr>36_Default Design</vt:lpstr>
      <vt:lpstr>7_Default Design</vt:lpstr>
      <vt:lpstr>19_Default Design</vt:lpstr>
      <vt:lpstr>شارك مجدهُ </vt:lpstr>
      <vt:lpstr>الكلمة المفتاحية</vt:lpstr>
      <vt:lpstr>الموضوع</vt:lpstr>
      <vt:lpstr>الآية المفتاحية</vt:lpstr>
      <vt:lpstr>بيان الملكوت</vt:lpstr>
      <vt:lpstr>البيان الموجز</vt:lpstr>
      <vt:lpstr>العهد</vt:lpstr>
      <vt:lpstr>الفداء</vt:lpstr>
      <vt:lpstr>المسيا</vt:lpstr>
      <vt:lpstr>مخطط حزقيال التقني</vt:lpstr>
      <vt:lpstr>باري هادلستون، الكتاب المقدس الملخص بالأحرف الصوتية (غراند رابيدز: بيكر، 1992)</vt:lpstr>
      <vt:lpstr>كن متوقعاً</vt:lpstr>
      <vt:lpstr>عندما ترى المجد يغادر حياتنا</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التطبيق</vt:lpstr>
      <vt:lpstr>Black</vt:lpstr>
      <vt:lpstr>الخلفية</vt:lpstr>
      <vt:lpstr>السياق</vt:lpstr>
      <vt:lpstr>لكن هل يهتم الله بشأن الناس تحت التأديب؟</vt:lpstr>
      <vt:lpstr>التباين بين أنبياء السبي</vt:lpstr>
      <vt:lpstr>المواضيع الرئيسية</vt:lpstr>
      <vt:lpstr>اسم يهوه</vt:lpstr>
      <vt:lpstr>المواضيع الرئيسية</vt:lpstr>
      <vt:lpstr>الملوك الثاني 17: 6</vt:lpstr>
      <vt:lpstr>بابل  تهزم  أشور</vt:lpstr>
      <vt:lpstr>الملوك الثاني 25</vt:lpstr>
      <vt:lpstr>الملوك الثاني 25: 1 – 21 </vt:lpstr>
      <vt:lpstr>PowerPoint Presentation</vt:lpstr>
      <vt:lpstr>PowerPoint Presentation</vt:lpstr>
      <vt:lpstr>PowerPoint Presentation</vt:lpstr>
      <vt:lpstr>PowerPoint Presentation</vt:lpstr>
      <vt:lpstr>PowerPoint Presentation</vt:lpstr>
      <vt:lpstr>يهوذا حفظ !</vt:lpstr>
      <vt:lpstr>PowerPoint Presentation</vt:lpstr>
      <vt:lpstr>سقوط أورشليم</vt:lpstr>
      <vt:lpstr>البابليون</vt:lpstr>
      <vt:lpstr>PowerPoint Presentation</vt:lpstr>
      <vt:lpstr>تك 10: 8-10، 11: 2، 9، رؤ 17: 1-6 كيف بدأت بابل ؟ ما الذي حفز هذه البداية ؟ ماذا نتج عن تأسيسها ؟ ما هي أهمية بابل ؟</vt:lpstr>
      <vt:lpstr>PowerPoint Presentation</vt:lpstr>
      <vt:lpstr>PowerPoint Presentation</vt:lpstr>
      <vt:lpstr>PowerPoint Presentation</vt:lpstr>
      <vt:lpstr>1986 ميدالية مهرجان بابل الدولي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برج بابل (تك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دعونا ندرس الكلمة المقدسة</vt:lpstr>
      <vt:lpstr>كن متوقعاً</vt:lpstr>
      <vt:lpstr>متوقع ؟</vt:lpstr>
      <vt:lpstr>متى رأيت المجد يغادر ؟</vt:lpstr>
      <vt:lpstr>وجهات النظر العالمية التي يعتمد عليها الجيل بشكل كبير</vt:lpstr>
      <vt:lpstr>الربوبية العلاجية الأخلاقية</vt:lpstr>
      <vt:lpstr>الكلمة المفتاحية في حزقيال</vt:lpstr>
      <vt:lpstr> كيف يمكنك أن تتوقع مجد الله ثانية في حياتك ؟</vt:lpstr>
      <vt:lpstr>Sin</vt:lpstr>
      <vt:lpstr>التهديد البابلي</vt:lpstr>
      <vt:lpstr>ترحيلات نبوخدنصر الستة إلى بابل</vt:lpstr>
      <vt:lpstr>أبناء يوشيا و الأنبياء</vt:lpstr>
      <vt:lpstr>بعض الإختلافات اللاهوتية الهامة بين جيل الألفية              وغيرهم من البالغين</vt:lpstr>
      <vt:lpstr> كيف يمكنك أن تتوقع مجد الله ثانية في حياتك ؟</vt:lpstr>
      <vt:lpstr>خطوات نحو مجد الله</vt:lpstr>
      <vt:lpstr>Slides on  حزقيال 1 </vt:lpstr>
      <vt:lpstr>شارك مجدهُ </vt:lpstr>
      <vt:lpstr>التسلسل الزمني في إرميا</vt:lpstr>
      <vt:lpstr>مخطط حزقيال التقني</vt:lpstr>
      <vt:lpstr>وكانت الأرض خربة وخالية وعلى وجه الغمر ظلمة</vt:lpstr>
      <vt:lpstr>كانت الأرض عبارة عن حساء من العدم وفراغ لا نهاية له وسواد حبري...</vt:lpstr>
      <vt:lpstr>خيمة الإجتماع</vt:lpstr>
      <vt:lpstr>ملأ حضور الله قصره الجديد</vt:lpstr>
      <vt:lpstr>فَحَلَّ رُوحُ اللَّهِ عَلَى شَاوُلَ عِنْدَمَا سَمِعَ هَذَا الْكَلاَمَ وَحَمِيَ غَضَبُهُ جِدّاً. </vt:lpstr>
      <vt:lpstr>حل الروح أيضاً على القضاة، الأنبياء  والملوك في العهد القديم</vt:lpstr>
      <vt:lpstr>سكن حضور الله في هيكل سليمان</vt:lpstr>
      <vt:lpstr>ملأ الروح القدس الهيكل</vt:lpstr>
      <vt:lpstr>حزقيال ١</vt:lpstr>
      <vt:lpstr>PowerPoint Presentation</vt:lpstr>
      <vt:lpstr>PowerPoint Presentation</vt:lpstr>
      <vt:lpstr>PowerPoint Presentation</vt:lpstr>
      <vt:lpstr>حزقيال ١ : ٧</vt:lpstr>
      <vt:lpstr>PowerPoint Presentation</vt:lpstr>
      <vt:lpstr>PowerPoint Presentation</vt:lpstr>
      <vt:lpstr>مخلوقات بأربعة وجوه</vt:lpstr>
      <vt:lpstr>الكائنات ذات الوجوه الأربعة</vt:lpstr>
      <vt:lpstr>حزقيال ١ : ١٢</vt:lpstr>
      <vt:lpstr>حزقيال ١ : ١٥-١٦</vt:lpstr>
      <vt:lpstr>تشابهات الكائنات الحية الأربعة   (رؤيا 4: 7 ؛ قارن تكوين 9: 10)</vt:lpstr>
      <vt:lpstr>الكلمة المفتاحية في حزقيال</vt:lpstr>
      <vt:lpstr>المجد </vt:lpstr>
      <vt:lpstr>المجد</vt:lpstr>
      <vt:lpstr>PowerPoint Presentation</vt:lpstr>
      <vt:lpstr>PowerPoint Presentation</vt:lpstr>
      <vt:lpstr>PowerPoint Presentation</vt:lpstr>
      <vt:lpstr>يرى مجده </vt:lpstr>
      <vt:lpstr>حزقيال ١ : ٢٦-٢٨</vt:lpstr>
      <vt:lpstr>حزقيال ١ : ٢٨</vt:lpstr>
      <vt:lpstr>حزقيال 1</vt:lpstr>
      <vt:lpstr>Slides on  حزقيال 2 </vt:lpstr>
      <vt:lpstr>حزقيال ٢ : ١-٢</vt:lpstr>
      <vt:lpstr>حزقيال ٢ : ٣-٤   وَقَالَ لِي: [يَا ابْنَ آدَمَ, أَنَا مُرْسِلُكَ إِلَى بَنِي إِسْرَائِيلَ, إِلَى أُمَّةٍ مُتَمَرِّدَةٍ قَدْ تَمَرَّدَتْ عَلَيَّ. هُمْ وَآبَاؤُهُمْ عَصُوا عَلَيَّ إِلَى ذَاتِ هَذَا الْيَوْمِ. ٤ وَالْبَنُونَ الْقُسَاةُ الْوُجُوهِ وَالصِّلاَبُ الْقُلُوبِ أَنَا مُرْسِلُكَ إِلَيْهِمْ. فَتَقُولُ لَهُمْ: هَكَذَا قَالَ السَّيِّدُ الرَّبُّ. </vt:lpstr>
      <vt:lpstr>حزقيال ٢ : ٥</vt:lpstr>
      <vt:lpstr>المرسوم (دانيال 3)</vt:lpstr>
      <vt:lpstr>أين كان            اليهود الآخرون؟</vt:lpstr>
      <vt:lpstr>حزقيال ٢ : ٦-٨</vt:lpstr>
      <vt:lpstr>حزقيال ٢ : ٩-١٠</vt:lpstr>
      <vt:lpstr>Slides on  حزقيال 3 </vt:lpstr>
      <vt:lpstr>حزقيال ٣ : ١-٣</vt:lpstr>
      <vt:lpstr>حزقيال ٣ : ٤-٩</vt:lpstr>
      <vt:lpstr>حزقيال ٣ : ١٦-١٨   وَكَانَ عِنْدَ تَمَامِ السَّبْعَةِ الأَيَّامِ أَنَّ كَلِمَةَ الرَّبِّ صَارَتْ إِلَيَّ: ١٧ [يَا ابْنَ آدَمَ, قَدْ جَعَلْتُكَ رَقِيباً لِبَيْتِ إِسْرَائِيلَ. فَاسْمَعِ الْكَلِمَةَ مِنْ فَمِي وَأَنْذِرْهُمْ مِنْ قِبَلِي. ١٨ إِذَا قُلْتُ لِلشِّرِّيرِ: مَوْتاً تَمُوتُ وَمَا أَنْذَرْتَهُ أَنْتَ وَلاَ تَكَلَّمْتَ إِنْذَاراً لِلشِّرِّيرِ مِنْ طَرِيقِهِ الرَّدِيئَةِ لإِحْيَائِهِ, فَذَلِكَ الشِّرِّيرُ يَمُوتُ بِإِثْمِهِ, أَمَّا دَمُهُ فَمِنْ يَدِكَ أَطْلُبُهُ. </vt:lpstr>
      <vt:lpstr>تحذير الرقيب</vt:lpstr>
      <vt:lpstr>حزقيال ٣ : ١٩  وَإِنْ أَنْذَرْتَ أَنْتَ الشِّرِّيرَ وَلَمْ يَرْجِعْ عَنْ شَرِّهِ وَلاَ عَنْ طَرِيقِهِ الرَّدِيئَةِ, فَإِنَّهُ يَمُوتُ بِإِثْمِهِ. أَمَّا أَنْتَ فَقَدْ نَجَّيْتَ نَفْسَكَ. </vt:lpstr>
      <vt:lpstr>حزقيال ٣ : ٢٠  وَالْبَارُّ إِنْ رَجَعَ عَنْ بِرِّهِ وَعَمِلَ إِثْماً وَجَعَلْتُ مَعْثَرَةً أَمَامَهُ فَإِنَّهُ يَمُوتُ. لأَنَّكَ لَمْ تُنْذِرْهُ يَمُوتُ فِي خَطِيَّتِهِ وَلاَ يُذْكَرُ بِرُّهُ الَّذِي عَمِلَهُ. أَمَّا دَمُهُ فَمِنْ يَدِكَ أَطْلُبُهُ. </vt:lpstr>
      <vt:lpstr>حزقيال ٣ : ٢٤-٢٥   فَدَخَلَ فِيَّ رُوحٌ وَأَقَامَنِي عَلَى قَدَمَيَّ. ثُمَّ قَالَ لِي: [اِذْهَبْ أَغْلِقْ عَلَى نَفْسِكَ فِي وَسَطِ بَيْتِكَ. ٢٥ وَأَنْتَ يَا ابْنَ آدَمَ فَهَا هُمْ يَضَعُونَ عَلَيْكَ رُبُطاً وَيُقَيِّدُونَكَ بِهَا, فَلاَ تَخْرُجُ فِي وَسَطِهِمْ. </vt:lpstr>
      <vt:lpstr>حزقيال ٣ : ٢٦-٢٧   وَأُلْصِقُ لِسَانَكَ بِحَنَكِكَ فَتَبْكَمُ وَلاَ تَكُونُ لَهُمْ رَجُلاً مُوَبِّخاً, لأَنَّهُمْ بَيْتٌ مُتَمَرِّدٌ. ٢٧ فَإِذَا كَلَّمْتُكَ أَفْتَحُ فَمَكَ فَتَقُولُ لَهُمْ: هَكَذَا قَالَ السَّيِّدُ الرَّبُّ. مَنْ يَسْمَعْ فَلْيَسْمَعْ, وَمَنْ يَمْتَنِعْ فَلْيَمْتَنِعْ. لأَنَّهُمْ بَيْتٌ مُتَمَرِّدٌ. </vt:lpstr>
      <vt:lpstr>لقد حافظ جيل الألفية على الثقة تجاه القسس المسيحيين</vt:lpstr>
      <vt:lpstr>يرى مجده </vt:lpstr>
      <vt:lpstr>نرى مجده </vt:lpstr>
      <vt:lpstr>رؤية مجد الله بدون رؤية</vt:lpstr>
      <vt:lpstr>عرض المفاهيم الدينية</vt:lpstr>
      <vt:lpstr>نرى مجده </vt:lpstr>
      <vt:lpstr>هنري بلاكابي</vt:lpstr>
      <vt:lpstr>كيف يمكن أن تكون مُتوقِّعاً لمجد الله في حياتك من جديد؟</vt:lpstr>
      <vt:lpstr>مقدمة</vt:lpstr>
      <vt:lpstr>بكرات مجد الله — حزقيال 1 —</vt:lpstr>
      <vt:lpstr>يرى مجده </vt:lpstr>
      <vt:lpstr>نرى مجده </vt:lpstr>
      <vt:lpstr>PowerPoint Presentation</vt:lpstr>
      <vt:lpstr>PowerPoint Presentation</vt:lpstr>
      <vt:lpstr>PowerPoint Presentation</vt:lpstr>
      <vt:lpstr>PowerPoint Presentation</vt:lpstr>
      <vt:lpstr>تقليل الإعتماد على الكتاب المقدس</vt:lpstr>
      <vt:lpstr>التوفيق بين المعتقدات وانعدام الهدف</vt:lpstr>
      <vt:lpstr>نرى مجده </vt:lpstr>
      <vt:lpstr>PowerPoint Presentation</vt:lpstr>
      <vt:lpstr>PowerPoint Presentation</vt:lpstr>
      <vt:lpstr>اعترف أن مجده  قد غادر</vt:lpstr>
      <vt:lpstr>صديقي يوحنا ...</vt:lpstr>
      <vt:lpstr>متى 18: 15-17</vt:lpstr>
      <vt:lpstr>هل رأيت الله يؤدب مؤمناً ضالاً؟</vt:lpstr>
      <vt:lpstr>كيف يجب أن نتجاوب  مع الله                عندما يؤدب شعبه؟</vt:lpstr>
      <vt:lpstr>مقدمة</vt:lpstr>
      <vt:lpstr>بكرات مجد الله — حزقيال 1 —</vt:lpstr>
      <vt:lpstr>PowerPoint Presentation</vt:lpstr>
      <vt:lpstr>أسئلة</vt:lpstr>
      <vt:lpstr>كن متوقعاً</vt:lpstr>
      <vt:lpstr>كيف يجب أن نتجاوب مع الله عندما يؤدب شعبه؟</vt:lpstr>
      <vt:lpstr>احتاجت إسرائيل أن تعترف       أن الروح        قد غادر الهيكل قبل أن        يدمره الله      (حز 4-24) </vt:lpstr>
      <vt:lpstr>مخطط حزقيال التقني</vt:lpstr>
      <vt:lpstr>احتاجت إسرائيل أن تعترف        أن الروح قد غادر الهيكل       بسبب تمردها (حز 4-11) </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التطبيق</vt:lpstr>
      <vt:lpstr>Black</vt:lpstr>
      <vt:lpstr>مسح العهد القديم   •  BibleStudyDownloads.org</vt:lpstr>
      <vt:lpstr>مواضيع لاهوتية</vt:lpstr>
      <vt:lpstr>الخلاصة</vt:lpstr>
      <vt:lpstr>PowerPoint Presentation</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640</cp:revision>
  <dcterms:created xsi:type="dcterms:W3CDTF">2008-12-21T11:50:05Z</dcterms:created>
  <dcterms:modified xsi:type="dcterms:W3CDTF">2025-06-06T16:50:58Z</dcterms:modified>
</cp:coreProperties>
</file>