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7.xml" ContentType="application/vnd.openxmlformats-officedocument.theme+xml"/>
  <Override PartName="/ppt/slideLayouts/slideLayout122.xml" ContentType="application/vnd.openxmlformats-officedocument.presentationml.slideLayout+xml"/>
  <Override PartName="/ppt/theme/theme18.xml" ContentType="application/vnd.openxmlformats-officedocument.theme+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7.xml" ContentType="application/vnd.openxmlformats-officedocument.theme+xml"/>
  <Override PartName="/ppt/slideLayouts/slideLayout211.xml" ContentType="application/vnd.openxmlformats-officedocument.presentationml.slideLayout+xml"/>
  <Override PartName="/ppt/theme/theme2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3.xml" ContentType="application/vnd.openxmlformats-officedocument.theme+xml"/>
  <Override PartName="/ppt/slideLayouts/slideLayout276.xml" ContentType="application/vnd.openxmlformats-officedocument.presentationml.slideLayout+xml"/>
  <Override PartName="/ppt/theme/theme3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6.xml" ContentType="application/vnd.openxmlformats-officedocument.theme+xml"/>
  <Override PartName="/ppt/slideLayouts/slideLayout303.xml" ContentType="application/vnd.openxmlformats-officedocument.presentationml.slideLayout+xml"/>
  <Override PartName="/ppt/theme/theme3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1.xml" ContentType="application/vnd.openxmlformats-officedocument.theme+xml"/>
  <Override PartName="/ppt/slideLayouts/slideLayout340.xml" ContentType="application/vnd.openxmlformats-officedocument.presentationml.slideLayout+xml"/>
  <Override PartName="/ppt/theme/theme4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7.xml" ContentType="application/vnd.openxmlformats-officedocument.themeOverr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theme/themeOverride9.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0.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11.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2.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7" r:id="rId3"/>
    <p:sldMasterId id="2147483679" r:id="rId4"/>
    <p:sldMasterId id="2147483686" r:id="rId5"/>
    <p:sldMasterId id="2147483700" r:id="rId6"/>
    <p:sldMasterId id="2147483710" r:id="rId7"/>
    <p:sldMasterId id="2147483736" r:id="rId8"/>
    <p:sldMasterId id="2147483775" r:id="rId9"/>
    <p:sldMasterId id="2147483812" r:id="rId10"/>
    <p:sldMasterId id="2147483872" r:id="rId11"/>
    <p:sldMasterId id="2147483874" r:id="rId12"/>
    <p:sldMasterId id="2147483880" r:id="rId13"/>
    <p:sldMasterId id="2147483892" r:id="rId14"/>
    <p:sldMasterId id="2147483905" r:id="rId15"/>
    <p:sldMasterId id="2147483917" r:id="rId16"/>
    <p:sldMasterId id="2147483929" r:id="rId17"/>
    <p:sldMasterId id="2147483941" r:id="rId18"/>
    <p:sldMasterId id="2147483945" r:id="rId19"/>
    <p:sldMasterId id="2147483947" r:id="rId20"/>
    <p:sldMasterId id="2147483959" r:id="rId21"/>
    <p:sldMasterId id="2147483971" r:id="rId22"/>
    <p:sldMasterId id="2147483983" r:id="rId23"/>
    <p:sldMasterId id="2147483995" r:id="rId24"/>
    <p:sldMasterId id="2147484006" r:id="rId25"/>
    <p:sldMasterId id="2147484018" r:id="rId26"/>
    <p:sldMasterId id="2147484030" r:id="rId27"/>
    <p:sldMasterId id="2147484042" r:id="rId28"/>
    <p:sldMasterId id="2147484044" r:id="rId29"/>
    <p:sldMasterId id="2147484058" r:id="rId30"/>
    <p:sldMasterId id="2147484086" r:id="rId31"/>
    <p:sldMasterId id="2147484127" r:id="rId32"/>
    <p:sldMasterId id="2147484141" r:id="rId33"/>
    <p:sldMasterId id="2147484153" r:id="rId34"/>
    <p:sldMasterId id="2147484155" r:id="rId35"/>
    <p:sldMasterId id="2147484168" r:id="rId36"/>
    <p:sldMasterId id="2147484183" r:id="rId37"/>
    <p:sldMasterId id="2147484185" r:id="rId38"/>
    <p:sldMasterId id="2147484188" r:id="rId39"/>
    <p:sldMasterId id="2147484200" r:id="rId40"/>
    <p:sldMasterId id="2147484213" r:id="rId41"/>
    <p:sldMasterId id="2147484225" r:id="rId42"/>
    <p:sldMasterId id="2147484227" r:id="rId43"/>
  </p:sldMasterIdLst>
  <p:notesMasterIdLst>
    <p:notesMasterId r:id="rId329"/>
  </p:notesMasterIdLst>
  <p:sldIdLst>
    <p:sldId id="1844" r:id="rId44"/>
    <p:sldId id="1845" r:id="rId45"/>
    <p:sldId id="1770" r:id="rId46"/>
    <p:sldId id="1771" r:id="rId47"/>
    <p:sldId id="5265" r:id="rId48"/>
    <p:sldId id="4744" r:id="rId49"/>
    <p:sldId id="4745" r:id="rId50"/>
    <p:sldId id="4746" r:id="rId51"/>
    <p:sldId id="4747" r:id="rId52"/>
    <p:sldId id="5262" r:id="rId53"/>
    <p:sldId id="1847" r:id="rId54"/>
    <p:sldId id="525" r:id="rId55"/>
    <p:sldId id="425" r:id="rId56"/>
    <p:sldId id="404" r:id="rId57"/>
    <p:sldId id="426" r:id="rId58"/>
    <p:sldId id="427" r:id="rId59"/>
    <p:sldId id="428" r:id="rId60"/>
    <p:sldId id="1772" r:id="rId61"/>
    <p:sldId id="487" r:id="rId62"/>
    <p:sldId id="488" r:id="rId63"/>
    <p:sldId id="258" r:id="rId64"/>
    <p:sldId id="259" r:id="rId65"/>
    <p:sldId id="260" r:id="rId66"/>
    <p:sldId id="261" r:id="rId67"/>
    <p:sldId id="262" r:id="rId68"/>
    <p:sldId id="263" r:id="rId69"/>
    <p:sldId id="264" r:id="rId70"/>
    <p:sldId id="4914" r:id="rId71"/>
    <p:sldId id="266" r:id="rId72"/>
    <p:sldId id="267" r:id="rId73"/>
    <p:sldId id="4968" r:id="rId74"/>
    <p:sldId id="4911" r:id="rId75"/>
    <p:sldId id="269" r:id="rId76"/>
    <p:sldId id="4919" r:id="rId77"/>
    <p:sldId id="272" r:id="rId78"/>
    <p:sldId id="1855" r:id="rId79"/>
    <p:sldId id="1856" r:id="rId80"/>
    <p:sldId id="275" r:id="rId81"/>
    <p:sldId id="276" r:id="rId82"/>
    <p:sldId id="277" r:id="rId83"/>
    <p:sldId id="278" r:id="rId84"/>
    <p:sldId id="279" r:id="rId85"/>
    <p:sldId id="280" r:id="rId86"/>
    <p:sldId id="281" r:id="rId87"/>
    <p:sldId id="284" r:id="rId88"/>
    <p:sldId id="285" r:id="rId89"/>
    <p:sldId id="286" r:id="rId90"/>
    <p:sldId id="5679" r:id="rId91"/>
    <p:sldId id="4948" r:id="rId92"/>
    <p:sldId id="5680" r:id="rId93"/>
    <p:sldId id="290" r:id="rId94"/>
    <p:sldId id="5681" r:id="rId95"/>
    <p:sldId id="5433" r:id="rId96"/>
    <p:sldId id="5682" r:id="rId97"/>
    <p:sldId id="491" r:id="rId98"/>
    <p:sldId id="1849" r:id="rId99"/>
    <p:sldId id="5683" r:id="rId100"/>
    <p:sldId id="1866" r:id="rId101"/>
    <p:sldId id="5684" r:id="rId102"/>
    <p:sldId id="294" r:id="rId103"/>
    <p:sldId id="295" r:id="rId104"/>
    <p:sldId id="296" r:id="rId105"/>
    <p:sldId id="297" r:id="rId106"/>
    <p:sldId id="5685" r:id="rId107"/>
    <p:sldId id="299" r:id="rId108"/>
    <p:sldId id="283" r:id="rId109"/>
    <p:sldId id="5239" r:id="rId110"/>
    <p:sldId id="1754" r:id="rId111"/>
    <p:sldId id="1755" r:id="rId112"/>
    <p:sldId id="1756" r:id="rId113"/>
    <p:sldId id="1757" r:id="rId114"/>
    <p:sldId id="1758" r:id="rId115"/>
    <p:sldId id="1854" r:id="rId116"/>
    <p:sldId id="1759" r:id="rId117"/>
    <p:sldId id="1760" r:id="rId118"/>
    <p:sldId id="1761" r:id="rId119"/>
    <p:sldId id="455" r:id="rId120"/>
    <p:sldId id="433" r:id="rId121"/>
    <p:sldId id="457" r:id="rId122"/>
    <p:sldId id="257" r:id="rId123"/>
    <p:sldId id="5240" r:id="rId124"/>
    <p:sldId id="1858" r:id="rId125"/>
    <p:sldId id="1811" r:id="rId126"/>
    <p:sldId id="1812" r:id="rId127"/>
    <p:sldId id="1813" r:id="rId128"/>
    <p:sldId id="5241" r:id="rId129"/>
    <p:sldId id="5242" r:id="rId130"/>
    <p:sldId id="5243" r:id="rId131"/>
    <p:sldId id="398" r:id="rId132"/>
    <p:sldId id="4954" r:id="rId133"/>
    <p:sldId id="4955" r:id="rId134"/>
    <p:sldId id="4956" r:id="rId135"/>
    <p:sldId id="303" r:id="rId136"/>
    <p:sldId id="304" r:id="rId137"/>
    <p:sldId id="4957" r:id="rId138"/>
    <p:sldId id="5244" r:id="rId139"/>
    <p:sldId id="5245" r:id="rId140"/>
    <p:sldId id="5246" r:id="rId141"/>
    <p:sldId id="578" r:id="rId142"/>
    <p:sldId id="4958" r:id="rId143"/>
    <p:sldId id="400" r:id="rId144"/>
    <p:sldId id="401" r:id="rId145"/>
    <p:sldId id="402" r:id="rId146"/>
    <p:sldId id="580" r:id="rId147"/>
    <p:sldId id="581" r:id="rId148"/>
    <p:sldId id="582" r:id="rId149"/>
    <p:sldId id="4959" r:id="rId150"/>
    <p:sldId id="405" r:id="rId151"/>
    <p:sldId id="307" r:id="rId152"/>
    <p:sldId id="406" r:id="rId153"/>
    <p:sldId id="407" r:id="rId154"/>
    <p:sldId id="338" r:id="rId155"/>
    <p:sldId id="584" r:id="rId156"/>
    <p:sldId id="4960" r:id="rId157"/>
    <p:sldId id="409" r:id="rId158"/>
    <p:sldId id="410" r:id="rId159"/>
    <p:sldId id="309" r:id="rId160"/>
    <p:sldId id="411" r:id="rId161"/>
    <p:sldId id="310" r:id="rId162"/>
    <p:sldId id="412" r:id="rId163"/>
    <p:sldId id="1750" r:id="rId164"/>
    <p:sldId id="1751" r:id="rId165"/>
    <p:sldId id="413" r:id="rId166"/>
    <p:sldId id="1752" r:id="rId167"/>
    <p:sldId id="414" r:id="rId168"/>
    <p:sldId id="415" r:id="rId169"/>
    <p:sldId id="311" r:id="rId170"/>
    <p:sldId id="416" r:id="rId171"/>
    <p:sldId id="312" r:id="rId172"/>
    <p:sldId id="417" r:id="rId173"/>
    <p:sldId id="313" r:id="rId174"/>
    <p:sldId id="1152" r:id="rId175"/>
    <p:sldId id="418" r:id="rId176"/>
    <p:sldId id="314" r:id="rId177"/>
    <p:sldId id="419" r:id="rId178"/>
    <p:sldId id="420" r:id="rId179"/>
    <p:sldId id="586" r:id="rId180"/>
    <p:sldId id="4961" r:id="rId181"/>
    <p:sldId id="456" r:id="rId182"/>
    <p:sldId id="4962" r:id="rId183"/>
    <p:sldId id="4963" r:id="rId184"/>
    <p:sldId id="5435" r:id="rId185"/>
    <p:sldId id="470" r:id="rId186"/>
    <p:sldId id="4970" r:id="rId187"/>
    <p:sldId id="1867" r:id="rId188"/>
    <p:sldId id="423" r:id="rId189"/>
    <p:sldId id="592" r:id="rId190"/>
    <p:sldId id="1753" r:id="rId191"/>
    <p:sldId id="4964" r:id="rId192"/>
    <p:sldId id="594" r:id="rId193"/>
    <p:sldId id="5436" r:id="rId194"/>
    <p:sldId id="596" r:id="rId195"/>
    <p:sldId id="1860" r:id="rId196"/>
    <p:sldId id="1861" r:id="rId197"/>
    <p:sldId id="4965" r:id="rId198"/>
    <p:sldId id="1862" r:id="rId199"/>
    <p:sldId id="1863" r:id="rId200"/>
    <p:sldId id="1864" r:id="rId201"/>
    <p:sldId id="600" r:id="rId202"/>
    <p:sldId id="4966" r:id="rId203"/>
    <p:sldId id="5439" r:id="rId204"/>
    <p:sldId id="5221" r:id="rId205"/>
    <p:sldId id="5406" r:id="rId206"/>
    <p:sldId id="5408" r:id="rId207"/>
    <p:sldId id="1776" r:id="rId208"/>
    <p:sldId id="5432" r:id="rId209"/>
    <p:sldId id="4949" r:id="rId210"/>
    <p:sldId id="4950" r:id="rId211"/>
    <p:sldId id="4951" r:id="rId212"/>
    <p:sldId id="4952" r:id="rId213"/>
    <p:sldId id="4953" r:id="rId214"/>
    <p:sldId id="5440" r:id="rId215"/>
    <p:sldId id="5678" r:id="rId216"/>
    <p:sldId id="5441" r:id="rId217"/>
    <p:sldId id="5442" r:id="rId218"/>
    <p:sldId id="5443" r:id="rId219"/>
    <p:sldId id="5450" r:id="rId220"/>
    <p:sldId id="5451" r:id="rId221"/>
    <p:sldId id="5676" r:id="rId222"/>
    <p:sldId id="5677" r:id="rId223"/>
    <p:sldId id="866" r:id="rId224"/>
    <p:sldId id="3290" r:id="rId225"/>
    <p:sldId id="871" r:id="rId226"/>
    <p:sldId id="4832" r:id="rId227"/>
    <p:sldId id="908" r:id="rId228"/>
    <p:sldId id="4967" r:id="rId229"/>
    <p:sldId id="429" r:id="rId230"/>
    <p:sldId id="323" r:id="rId231"/>
    <p:sldId id="324" r:id="rId232"/>
    <p:sldId id="325" r:id="rId233"/>
    <p:sldId id="5238" r:id="rId234"/>
    <p:sldId id="5686" r:id="rId235"/>
    <p:sldId id="328" r:id="rId236"/>
    <p:sldId id="329" r:id="rId237"/>
    <p:sldId id="330" r:id="rId238"/>
    <p:sldId id="331" r:id="rId239"/>
    <p:sldId id="332" r:id="rId240"/>
    <p:sldId id="333" r:id="rId241"/>
    <p:sldId id="334" r:id="rId242"/>
    <p:sldId id="335" r:id="rId243"/>
    <p:sldId id="336" r:id="rId244"/>
    <p:sldId id="337" r:id="rId245"/>
    <p:sldId id="5263" r:id="rId246"/>
    <p:sldId id="5687" r:id="rId247"/>
    <p:sldId id="340" r:id="rId248"/>
    <p:sldId id="341" r:id="rId249"/>
    <p:sldId id="342" r:id="rId250"/>
    <p:sldId id="343" r:id="rId251"/>
    <p:sldId id="344" r:id="rId252"/>
    <p:sldId id="345" r:id="rId253"/>
    <p:sldId id="430" r:id="rId254"/>
    <p:sldId id="4688" r:id="rId255"/>
    <p:sldId id="4920" r:id="rId256"/>
    <p:sldId id="431" r:id="rId257"/>
    <p:sldId id="438" r:id="rId258"/>
    <p:sldId id="439" r:id="rId259"/>
    <p:sldId id="346" r:id="rId260"/>
    <p:sldId id="347" r:id="rId261"/>
    <p:sldId id="440" r:id="rId262"/>
    <p:sldId id="348" r:id="rId263"/>
    <p:sldId id="441" r:id="rId264"/>
    <p:sldId id="442" r:id="rId265"/>
    <p:sldId id="349" r:id="rId266"/>
    <p:sldId id="5261" r:id="rId267"/>
    <p:sldId id="1868" r:id="rId268"/>
    <p:sldId id="443" r:id="rId269"/>
    <p:sldId id="350" r:id="rId270"/>
    <p:sldId id="444" r:id="rId271"/>
    <p:sldId id="445" r:id="rId272"/>
    <p:sldId id="446" r:id="rId273"/>
    <p:sldId id="447" r:id="rId274"/>
    <p:sldId id="448" r:id="rId275"/>
    <p:sldId id="5248" r:id="rId276"/>
    <p:sldId id="5249" r:id="rId277"/>
    <p:sldId id="5250" r:id="rId278"/>
    <p:sldId id="5251" r:id="rId279"/>
    <p:sldId id="1788" r:id="rId280"/>
    <p:sldId id="4942" r:id="rId281"/>
    <p:sldId id="4943" r:id="rId282"/>
    <p:sldId id="4944" r:id="rId283"/>
    <p:sldId id="4945" r:id="rId284"/>
    <p:sldId id="4946" r:id="rId285"/>
    <p:sldId id="450" r:id="rId286"/>
    <p:sldId id="5438" r:id="rId287"/>
    <p:sldId id="4941" r:id="rId288"/>
    <p:sldId id="5264" r:id="rId289"/>
    <p:sldId id="451" r:id="rId290"/>
    <p:sldId id="4940" r:id="rId291"/>
    <p:sldId id="452" r:id="rId292"/>
    <p:sldId id="4939" r:id="rId293"/>
    <p:sldId id="453" r:id="rId294"/>
    <p:sldId id="5688" r:id="rId295"/>
    <p:sldId id="454" r:id="rId296"/>
    <p:sldId id="397" r:id="rId297"/>
    <p:sldId id="5252" r:id="rId298"/>
    <p:sldId id="4923" r:id="rId299"/>
    <p:sldId id="4924" r:id="rId300"/>
    <p:sldId id="434" r:id="rId301"/>
    <p:sldId id="5260" r:id="rId302"/>
    <p:sldId id="1869" r:id="rId303"/>
    <p:sldId id="4937" r:id="rId304"/>
    <p:sldId id="5253" r:id="rId305"/>
    <p:sldId id="5254" r:id="rId306"/>
    <p:sldId id="5255" r:id="rId307"/>
    <p:sldId id="5256" r:id="rId308"/>
    <p:sldId id="5257" r:id="rId309"/>
    <p:sldId id="5258" r:id="rId310"/>
    <p:sldId id="4925" r:id="rId311"/>
    <p:sldId id="4926" r:id="rId312"/>
    <p:sldId id="4927" r:id="rId313"/>
    <p:sldId id="1870" r:id="rId314"/>
    <p:sldId id="4928" r:id="rId315"/>
    <p:sldId id="4929" r:id="rId316"/>
    <p:sldId id="4930" r:id="rId317"/>
    <p:sldId id="4931" r:id="rId318"/>
    <p:sldId id="4932" r:id="rId319"/>
    <p:sldId id="4933" r:id="rId320"/>
    <p:sldId id="4934" r:id="rId321"/>
    <p:sldId id="5259" r:id="rId322"/>
    <p:sldId id="4936" r:id="rId323"/>
    <p:sldId id="513" r:id="rId324"/>
    <p:sldId id="1852" r:id="rId325"/>
    <p:sldId id="379" r:id="rId326"/>
    <p:sldId id="380" r:id="rId327"/>
    <p:sldId id="1853" r:id="rId3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B920048-D5F8-354F-9365-D6CA63098A19}">
          <p14:sldIdLst>
            <p14:sldId id="1844"/>
            <p14:sldId id="1845"/>
            <p14:sldId id="1770"/>
            <p14:sldId id="1771"/>
            <p14:sldId id="5265"/>
            <p14:sldId id="4744"/>
            <p14:sldId id="4745"/>
            <p14:sldId id="4746"/>
            <p14:sldId id="4747"/>
            <p14:sldId id="5262"/>
            <p14:sldId id="1847"/>
            <p14:sldId id="525"/>
            <p14:sldId id="425"/>
            <p14:sldId id="404"/>
            <p14:sldId id="426"/>
            <p14:sldId id="427"/>
            <p14:sldId id="428"/>
            <p14:sldId id="1772"/>
            <p14:sldId id="487"/>
            <p14:sldId id="488"/>
          </p14:sldIdLst>
        </p14:section>
        <p14:section name="Introduction" id="{B310ADF1-86EB-6949-88EC-6E65479275DA}">
          <p14:sldIdLst>
            <p14:sldId id="258"/>
            <p14:sldId id="259"/>
            <p14:sldId id="260"/>
            <p14:sldId id="261"/>
            <p14:sldId id="262"/>
            <p14:sldId id="263"/>
            <p14:sldId id="264"/>
            <p14:sldId id="4914"/>
            <p14:sldId id="266"/>
            <p14:sldId id="267"/>
            <p14:sldId id="4968"/>
            <p14:sldId id="4911"/>
            <p14:sldId id="269"/>
            <p14:sldId id="4919"/>
            <p14:sldId id="272"/>
            <p14:sldId id="1855"/>
            <p14:sldId id="1856"/>
            <p14:sldId id="275"/>
            <p14:sldId id="276"/>
            <p14:sldId id="277"/>
            <p14:sldId id="278"/>
            <p14:sldId id="279"/>
            <p14:sldId id="280"/>
            <p14:sldId id="281"/>
            <p14:sldId id="284"/>
            <p14:sldId id="285"/>
            <p14:sldId id="286"/>
            <p14:sldId id="5679"/>
            <p14:sldId id="4948"/>
            <p14:sldId id="5680"/>
            <p14:sldId id="290"/>
            <p14:sldId id="5681"/>
            <p14:sldId id="5433"/>
            <p14:sldId id="5682"/>
            <p14:sldId id="491"/>
            <p14:sldId id="1849"/>
            <p14:sldId id="5683"/>
            <p14:sldId id="1866"/>
            <p14:sldId id="5684"/>
            <p14:sldId id="294"/>
            <p14:sldId id="295"/>
            <p14:sldId id="296"/>
            <p14:sldId id="297"/>
            <p14:sldId id="5685"/>
            <p14:sldId id="299"/>
            <p14:sldId id="283"/>
          </p14:sldIdLst>
        </p14:section>
        <p14:section name="Sermon" id="{BD821BFC-DDD9-4B41-BC29-43E6AC38538C}">
          <p14:sldIdLst>
            <p14:sldId id="5239"/>
            <p14:sldId id="1754"/>
            <p14:sldId id="1755"/>
            <p14:sldId id="1756"/>
            <p14:sldId id="1757"/>
            <p14:sldId id="1758"/>
            <p14:sldId id="1854"/>
            <p14:sldId id="1759"/>
            <p14:sldId id="1760"/>
            <p14:sldId id="1761"/>
            <p14:sldId id="455"/>
            <p14:sldId id="433"/>
            <p14:sldId id="457"/>
            <p14:sldId id="257"/>
            <p14:sldId id="5240"/>
            <p14:sldId id="1858"/>
            <p14:sldId id="1811"/>
            <p14:sldId id="1812"/>
            <p14:sldId id="1813"/>
            <p14:sldId id="5241"/>
            <p14:sldId id="5242"/>
            <p14:sldId id="5243"/>
          </p14:sldIdLst>
        </p14:section>
        <p14:section name="Chapters" id="{3AC3B675-19CD-BA4C-8D3A-4DDFDA2A8FF0}">
          <p14:sldIdLst>
            <p14:sldId id="398"/>
            <p14:sldId id="4954"/>
            <p14:sldId id="4955"/>
            <p14:sldId id="4956"/>
            <p14:sldId id="303"/>
            <p14:sldId id="304"/>
            <p14:sldId id="4957"/>
            <p14:sldId id="5244"/>
            <p14:sldId id="5245"/>
            <p14:sldId id="5246"/>
            <p14:sldId id="578"/>
            <p14:sldId id="4958"/>
            <p14:sldId id="400"/>
            <p14:sldId id="401"/>
            <p14:sldId id="402"/>
            <p14:sldId id="580"/>
            <p14:sldId id="581"/>
            <p14:sldId id="582"/>
            <p14:sldId id="4959"/>
            <p14:sldId id="405"/>
            <p14:sldId id="307"/>
            <p14:sldId id="406"/>
            <p14:sldId id="407"/>
            <p14:sldId id="338"/>
            <p14:sldId id="584"/>
            <p14:sldId id="4960"/>
            <p14:sldId id="409"/>
            <p14:sldId id="410"/>
            <p14:sldId id="309"/>
            <p14:sldId id="411"/>
            <p14:sldId id="310"/>
            <p14:sldId id="412"/>
            <p14:sldId id="1750"/>
            <p14:sldId id="1751"/>
            <p14:sldId id="413"/>
            <p14:sldId id="1752"/>
            <p14:sldId id="414"/>
            <p14:sldId id="415"/>
            <p14:sldId id="311"/>
            <p14:sldId id="416"/>
            <p14:sldId id="312"/>
            <p14:sldId id="417"/>
            <p14:sldId id="313"/>
            <p14:sldId id="1152"/>
            <p14:sldId id="418"/>
            <p14:sldId id="314"/>
            <p14:sldId id="419"/>
            <p14:sldId id="420"/>
            <p14:sldId id="586"/>
            <p14:sldId id="4961"/>
            <p14:sldId id="456"/>
            <p14:sldId id="4962"/>
            <p14:sldId id="4963"/>
            <p14:sldId id="5435"/>
            <p14:sldId id="470"/>
            <p14:sldId id="4970"/>
            <p14:sldId id="1867"/>
            <p14:sldId id="423"/>
            <p14:sldId id="592"/>
            <p14:sldId id="1753"/>
            <p14:sldId id="4964"/>
            <p14:sldId id="594"/>
            <p14:sldId id="5436"/>
            <p14:sldId id="596"/>
            <p14:sldId id="1860"/>
            <p14:sldId id="1861"/>
            <p14:sldId id="4965"/>
            <p14:sldId id="1862"/>
            <p14:sldId id="1863"/>
            <p14:sldId id="1864"/>
            <p14:sldId id="600"/>
            <p14:sldId id="4966"/>
            <p14:sldId id="5439"/>
            <p14:sldId id="5221"/>
            <p14:sldId id="5406"/>
            <p14:sldId id="5408"/>
            <p14:sldId id="1776"/>
            <p14:sldId id="5432"/>
            <p14:sldId id="4949"/>
            <p14:sldId id="4950"/>
            <p14:sldId id="4951"/>
            <p14:sldId id="4952"/>
            <p14:sldId id="4953"/>
            <p14:sldId id="5440"/>
            <p14:sldId id="5678"/>
            <p14:sldId id="5441"/>
            <p14:sldId id="5442"/>
            <p14:sldId id="5443"/>
            <p14:sldId id="5450"/>
            <p14:sldId id="5451"/>
            <p14:sldId id="5676"/>
            <p14:sldId id="5677"/>
            <p14:sldId id="866"/>
            <p14:sldId id="3290"/>
            <p14:sldId id="871"/>
            <p14:sldId id="4832"/>
            <p14:sldId id="908"/>
            <p14:sldId id="4967"/>
            <p14:sldId id="429"/>
            <p14:sldId id="323"/>
            <p14:sldId id="324"/>
            <p14:sldId id="325"/>
            <p14:sldId id="5238"/>
            <p14:sldId id="5686"/>
            <p14:sldId id="328"/>
            <p14:sldId id="329"/>
            <p14:sldId id="330"/>
            <p14:sldId id="331"/>
            <p14:sldId id="332"/>
            <p14:sldId id="333"/>
            <p14:sldId id="334"/>
            <p14:sldId id="335"/>
            <p14:sldId id="336"/>
            <p14:sldId id="337"/>
            <p14:sldId id="5263"/>
            <p14:sldId id="5687"/>
            <p14:sldId id="340"/>
            <p14:sldId id="341"/>
            <p14:sldId id="342"/>
            <p14:sldId id="343"/>
            <p14:sldId id="344"/>
            <p14:sldId id="345"/>
            <p14:sldId id="430"/>
            <p14:sldId id="4688"/>
            <p14:sldId id="4920"/>
            <p14:sldId id="431"/>
            <p14:sldId id="438"/>
            <p14:sldId id="439"/>
            <p14:sldId id="346"/>
            <p14:sldId id="347"/>
            <p14:sldId id="440"/>
            <p14:sldId id="348"/>
            <p14:sldId id="441"/>
            <p14:sldId id="442"/>
            <p14:sldId id="349"/>
            <p14:sldId id="5261"/>
            <p14:sldId id="1868"/>
            <p14:sldId id="443"/>
            <p14:sldId id="350"/>
            <p14:sldId id="444"/>
            <p14:sldId id="445"/>
            <p14:sldId id="446"/>
            <p14:sldId id="447"/>
            <p14:sldId id="448"/>
            <p14:sldId id="5248"/>
            <p14:sldId id="5249"/>
            <p14:sldId id="5250"/>
            <p14:sldId id="5251"/>
            <p14:sldId id="1788"/>
            <p14:sldId id="4942"/>
            <p14:sldId id="4943"/>
            <p14:sldId id="4944"/>
            <p14:sldId id="4945"/>
            <p14:sldId id="4946"/>
            <p14:sldId id="450"/>
            <p14:sldId id="5438"/>
            <p14:sldId id="4941"/>
            <p14:sldId id="5264"/>
            <p14:sldId id="451"/>
            <p14:sldId id="4940"/>
            <p14:sldId id="452"/>
            <p14:sldId id="4939"/>
            <p14:sldId id="453"/>
            <p14:sldId id="5688"/>
            <p14:sldId id="454"/>
            <p14:sldId id="397"/>
            <p14:sldId id="5252"/>
            <p14:sldId id="4923"/>
            <p14:sldId id="4924"/>
            <p14:sldId id="434"/>
            <p14:sldId id="5260"/>
            <p14:sldId id="1869"/>
            <p14:sldId id="4937"/>
          </p14:sldIdLst>
        </p14:section>
        <p14:section name="Conclusion" id="{3E7A25E9-7A94-FD4B-9A1E-32AD4F9C04A4}">
          <p14:sldIdLst>
            <p14:sldId id="5253"/>
            <p14:sldId id="5254"/>
            <p14:sldId id="5255"/>
            <p14:sldId id="5256"/>
            <p14:sldId id="5257"/>
            <p14:sldId id="5258"/>
            <p14:sldId id="4925"/>
            <p14:sldId id="4926"/>
            <p14:sldId id="4927"/>
            <p14:sldId id="1870"/>
            <p14:sldId id="4928"/>
            <p14:sldId id="4929"/>
            <p14:sldId id="4930"/>
            <p14:sldId id="4931"/>
            <p14:sldId id="4932"/>
            <p14:sldId id="4933"/>
            <p14:sldId id="4934"/>
            <p14:sldId id="5259"/>
            <p14:sldId id="4936"/>
            <p14:sldId id="513"/>
            <p14:sldId id="1852"/>
          </p14:sldIdLst>
        </p14:section>
        <p14:section name="Supplements" id="{6A01A12D-3F1B-8548-BB8B-F22C4278035F}">
          <p14:sldIdLst>
            <p14:sldId id="379"/>
            <p14:sldId id="380"/>
            <p14:sldId id="18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238" autoAdjust="0"/>
    <p:restoredTop sz="94249" autoAdjust="0"/>
  </p:normalViewPr>
  <p:slideViewPr>
    <p:cSldViewPr snapToGrid="0" snapToObjects="1">
      <p:cViewPr varScale="1">
        <p:scale>
          <a:sx n="124" d="100"/>
          <a:sy n="124" d="100"/>
        </p:scale>
        <p:origin x="184" y="968"/>
      </p:cViewPr>
      <p:guideLst>
        <p:guide orient="horz" pos="2160"/>
        <p:guide pos="2880"/>
      </p:guideLst>
    </p:cSldViewPr>
  </p:slideViewPr>
  <p:outlineViewPr>
    <p:cViewPr>
      <p:scale>
        <a:sx n="33" d="100"/>
        <a:sy n="33" d="100"/>
      </p:scale>
      <p:origin x="0" y="1290"/>
    </p:cViewPr>
  </p:outlineViewPr>
  <p:notesTextViewPr>
    <p:cViewPr>
      <p:scale>
        <a:sx n="100" d="100"/>
        <a:sy n="100" d="100"/>
      </p:scale>
      <p:origin x="0" y="0"/>
    </p:cViewPr>
  </p:notesTextViewPr>
  <p:sorterViewPr>
    <p:cViewPr varScale="1">
      <p:scale>
        <a:sx n="50" d="100"/>
        <a:sy n="50" d="100"/>
      </p:scale>
      <p:origin x="0" y="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327" Type="http://schemas.openxmlformats.org/officeDocument/2006/relationships/slide" Target="slides/slide284.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notesMaster" Target="notesMasters/notesMaster1.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presProps" Target="presProps.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theme" Target="theme/theme1.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tableStyles" Target="tableStyles.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ECCD-A0D7-4B48-83FE-BF20D8822171}" type="datetimeFigureOut">
              <a:rPr lang="en-US" smtClean="0"/>
              <a:pPr/>
              <a:t>1/26/24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93D2-6052-9D41-95B2-9D51089F47DA}" type="slidenum">
              <a:rPr lang="en-US" smtClean="0"/>
              <a:pPr/>
              <a:t>‹#›</a:t>
            </a:fld>
            <a:endParaRPr lang="en-US"/>
          </a:p>
        </p:txBody>
      </p:sp>
    </p:spTree>
    <p:extLst>
      <p:ext uri="{BB962C8B-B14F-4D97-AF65-F5344CB8AC3E}">
        <p14:creationId xmlns:p14="http://schemas.microsoft.com/office/powerpoint/2010/main" val="599890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br>
              <a:rPr lang="ar-EG" dirty="0"/>
            </a:br>
            <a:r>
              <a:rPr lang="ar-EG" sz="1200" b="0" i="0" kern="1200" dirty="0">
                <a:solidFill>
                  <a:schemeClr val="tx1"/>
                </a:solidFill>
                <a:latin typeface="+mn-lt"/>
                <a:ea typeface="+mn-ea"/>
                <a:cs typeface="+mn-cs"/>
              </a:rPr>
              <a:t>بحلول الوقت الذي نصل فيه إلى إرميا ، يعلن الله أن السبي سيأتي بالتأكيد. لا مفر من هذا.</a:t>
            </a:r>
            <a:endParaRPr lang="en-US" dirty="0">
              <a:latin typeface="Arial"/>
              <a:cs typeface="Arial"/>
            </a:endParaRPr>
          </a:p>
        </p:txBody>
      </p:sp>
    </p:spTree>
    <p:extLst>
      <p:ext uri="{BB962C8B-B14F-4D97-AF65-F5344CB8AC3E}">
        <p14:creationId xmlns:p14="http://schemas.microsoft.com/office/powerpoint/2010/main" val="400892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C13CD-CE30-A142-B26F-49E225C35CB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159</a:t>
            </a:fld>
            <a:endParaRPr lang="en-US">
              <a:solidFill>
                <a:prstClr val="black"/>
              </a:solidFill>
              <a:latin typeface="Calibri"/>
            </a:endParaRPr>
          </a:p>
        </p:txBody>
      </p:sp>
    </p:spTree>
    <p:extLst>
      <p:ext uri="{BB962C8B-B14F-4D97-AF65-F5344CB8AC3E}">
        <p14:creationId xmlns:p14="http://schemas.microsoft.com/office/powerpoint/2010/main" val="17350784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a:t>
            </a:r>
            <a:r>
              <a:rPr lang="ar-SA" dirty="0" err="1">
                <a:latin typeface="Arial"/>
                <a:ea typeface="ＭＳ Ｐゴシック" charset="0"/>
                <a:cs typeface="Arial"/>
              </a:rPr>
              <a:t>إرميا</a:t>
            </a:r>
            <a:r>
              <a:rPr lang="en-US" dirty="0">
                <a:latin typeface="Arial"/>
                <a:ea typeface="ＭＳ Ｐゴシック" charset="0"/>
                <a:cs typeface="Arial"/>
              </a:rPr>
              <a:t> 30–33 as the Book of Comfort or Book of Consolation.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a:t>
            </a:r>
            <a:r>
              <a:rPr lang="ar-SA" dirty="0" err="1">
                <a:latin typeface="Arial"/>
                <a:ea typeface="ＭＳ Ｐゴシック" charset="0"/>
                <a:cs typeface="Arial"/>
              </a:rPr>
              <a:t>إرميا</a:t>
            </a:r>
            <a:r>
              <a:rPr lang="en-US" dirty="0">
                <a:latin typeface="Arial"/>
                <a:ea typeface="ＭＳ Ｐゴシック" charset="0"/>
                <a:cs typeface="Arial"/>
              </a:rPr>
              <a:t>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endParaRPr lang="ar-SA" dirty="0">
              <a:latin typeface="Times New Roman" charset="0"/>
              <a:ea typeface="ＭＳ Ｐゴシック" charset="0"/>
              <a:cs typeface="ＭＳ Ｐゴシック" charset="0"/>
            </a:endParaRPr>
          </a:p>
          <a:p>
            <a:pPr algn="r" rtl="1" eaLnBrk="1" hangingPunct="1"/>
            <a:r>
              <a:rPr lang="ar-SA" dirty="0">
                <a:latin typeface="Times New Roman" charset="0"/>
                <a:ea typeface="ＭＳ Ｐゴシック" charset="0"/>
                <a:cs typeface="ＭＳ Ｐゴシック" charset="0"/>
              </a:rPr>
              <a:t>منذ ما يقرب من 20 قرنًا، انتشر اليهود في جميع أقطار العالم واندمجوا في العديد من المجتمعات بينما كانوا يتحدثون لغات عديدة. كانت العودة إلى وطنهم القديم فكرة جذابة. للراحة وسائلها لإزالة حساسيتنا للتحامل على الصعوبات.</a:t>
            </a:r>
          </a:p>
          <a:p>
            <a:pPr algn="r" rtl="1" eaLnBrk="1" hangingPunct="1"/>
            <a:r>
              <a:rPr lang="en-US" dirty="0">
                <a:latin typeface="Times New Roman" charset="0"/>
                <a:ea typeface="ＭＳ Ｐゴシック" charset="0"/>
                <a:cs typeface="ＭＳ Ｐゴシック" charset="0"/>
              </a:rPr>
              <a:t>_________________</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Common-498</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Israel-125, 159</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OS-24-Jeremiah-160</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49</a:t>
            </a:r>
            <a:endParaRPr lang="ar-SA"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1559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162</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782673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l" defTabSz="457200" rtl="0"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6182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l" defTabSz="457200" rtl="0"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7628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a:t>
            </a:r>
            <a:r>
              <a:rPr lang="en-US" sz="1100" b="0" dirty="0" err="1">
                <a:latin typeface="Arial" panose="020B0604020202020204" pitchFamily="34" charset="0"/>
                <a:ea typeface="ＭＳ Ｐゴシック" charset="0"/>
                <a:cs typeface="Arial" panose="020B0604020202020204" pitchFamily="34" charset="0"/>
              </a:rPr>
              <a:t>Wadi</a:t>
            </a:r>
            <a:r>
              <a:rPr lang="en-US" sz="1100" b="0" dirty="0">
                <a:latin typeface="Arial" panose="020B0604020202020204" pitchFamily="34" charset="0"/>
                <a:ea typeface="ＭＳ Ｐゴシック" charset="0"/>
                <a:cs typeface="Arial" panose="020B0604020202020204" pitchFamily="34" charset="0"/>
              </a:rPr>
              <a:t>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ar-SA" sz="1100" b="0" dirty="0" err="1">
                <a:latin typeface="Arial" panose="020B0604020202020204" pitchFamily="34" charset="0"/>
                <a:ea typeface="ＭＳ Ｐゴシック" charset="0"/>
                <a:cs typeface="Arial" panose="020B0604020202020204" pitchFamily="34" charset="0"/>
              </a:rPr>
              <a:t>إرميا</a:t>
            </a:r>
            <a:r>
              <a:rPr lang="en-US" sz="1100" b="0" dirty="0">
                <a:latin typeface="Arial" panose="020B0604020202020204" pitchFamily="34" charset="0"/>
                <a:ea typeface="ＭＳ Ｐゴシック" charset="0"/>
                <a:cs typeface="Arial" panose="020B0604020202020204" pitchFamily="34" charset="0"/>
              </a:rPr>
              <a:t>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JO" dirty="0">
                <a:latin typeface="Arial" panose="020B0604020202020204" pitchFamily="34" charset="0"/>
                <a:ea typeface="ＭＳ Ｐゴシック" charset="0"/>
                <a:cs typeface="Arial" panose="020B0604020202020204" pitchFamily="34" charset="0"/>
              </a:rPr>
              <a:t>كيف نعرف أنه كان غير مشروط؟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452040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80029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extLst>
      <p:ext uri="{BB962C8B-B14F-4D97-AF65-F5344CB8AC3E}">
        <p14:creationId xmlns:p14="http://schemas.microsoft.com/office/powerpoint/2010/main" val="11185531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r" rtl="1">
              <a:buFontTx/>
              <a:buAutoNum type="arabicParenR"/>
            </a:pPr>
            <a:r>
              <a:rPr lang="ar-SA" dirty="0">
                <a:latin typeface=""/>
                <a:ea typeface="ＭＳ Ｐゴシック" charset="0"/>
                <a:cs typeface="ＭＳ Ｐゴシック" charset="0"/>
              </a:rPr>
              <a:t>يتجاهل العهد الجديد، كلمات المسيح، وتعاليم بولس.</a:t>
            </a:r>
          </a:p>
          <a:p>
            <a:pPr marL="228600" indent="-228600" algn="r" rtl="1">
              <a:buFontTx/>
              <a:buAutoNum type="arabicParenR"/>
            </a:pPr>
            <a:r>
              <a:rPr lang="ar-SA" dirty="0">
                <a:latin typeface=""/>
                <a:ea typeface="ＭＳ Ｐゴシック" charset="0"/>
                <a:cs typeface="ＭＳ Ｐゴシック" charset="0"/>
              </a:rPr>
              <a:t>تجاهل العمل الحالي للروح القدس.</a:t>
            </a:r>
          </a:p>
          <a:p>
            <a:pPr marL="228600" indent="-228600" algn="r" rtl="1">
              <a:buFontTx/>
              <a:buAutoNum type="arabicParenR"/>
            </a:pPr>
            <a:r>
              <a:rPr lang="ar-SA">
                <a:latin typeface=""/>
                <a:ea typeface="ＭＳ Ｐゴシック" charset="0"/>
                <a:cs typeface="ＭＳ Ｐゴシック" charset="0"/>
              </a:rPr>
              <a:t>لا </a:t>
            </a:r>
            <a:r>
              <a:rPr lang="ar-SA" dirty="0">
                <a:latin typeface=""/>
                <a:ea typeface="ＭＳ Ｐゴシック" charset="0"/>
                <a:cs typeface="ＭＳ Ｐゴシック" charset="0"/>
              </a:rPr>
              <a:t>يمكن التوفيق بين نفس المصطلحات للعهدين القديم والجديد.</a:t>
            </a:r>
          </a:p>
          <a:p>
            <a:pPr marL="228600" indent="-228600" algn="r" rtl="1">
              <a:buFontTx/>
              <a:buAutoNum type="arabicParenR"/>
            </a:pPr>
            <a:r>
              <a:rPr lang="ar-SA" dirty="0">
                <a:latin typeface=""/>
                <a:ea typeface="ＭＳ Ｐゴシック" charset="0"/>
                <a:cs typeface="ＭＳ Ｐゴシック" charset="0"/>
              </a:rPr>
              <a:t>الفروقات حادة للغاية.</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12095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Times New Roman" charset="0"/>
                <a:ea typeface="ＭＳ Ｐゴシック" charset="0"/>
                <a:cs typeface="ＭＳ Ｐゴシック" charset="0"/>
              </a:rPr>
              <a:t>سلايد عوبديا 14، وسلايد إرميا 28</a:t>
            </a:r>
          </a:p>
          <a:p>
            <a:pPr algn="r"/>
            <a:r>
              <a:rPr lang="ar-JO" dirty="0">
                <a:latin typeface="Times New Roman" charset="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latin typeface="Times New Roman" charset="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latin typeface="Times New Roman" charset="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latin typeface="Times New Roman" charset="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latin typeface="Times New Roman" charset="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latin typeface="Times New Roman" charset="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latin typeface="Times New Roman" charset="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OS-31-Obadiah-14</a:t>
            </a:r>
          </a:p>
          <a:p>
            <a:pPr algn="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865192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 expanded into two slides and copied to Jeremiah version</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3036297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Common-398</a:t>
            </a:r>
          </a:p>
          <a:p>
            <a:r>
              <a:rPr lang="en-US" dirty="0"/>
              <a:t>OS-24-Jeremiah-178</a:t>
            </a:r>
          </a:p>
          <a:p>
            <a:r>
              <a:rPr lang="en-US" dirty="0"/>
              <a:t>NS-08-2Cor-89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838744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OS-24-Jeremiah-173</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343</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473425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a:t>
            </a:r>
            <a:r>
              <a:rPr lang="ar-SA" altLang="zh-CN" b="1" dirty="0" err="1">
                <a:latin typeface="Arial" charset="0"/>
                <a:ea typeface="SimSun" charset="0"/>
                <a:cs typeface="SimSun" charset="0"/>
              </a:rPr>
              <a:t>إرميا</a:t>
            </a:r>
            <a:r>
              <a:rPr lang="en-US" altLang="zh-CN" b="1" dirty="0">
                <a:latin typeface="Arial" charset="0"/>
                <a:ea typeface="SimSun" charset="0"/>
                <a:cs typeface="SimSun" charset="0"/>
              </a:rPr>
              <a:t>-174-p337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9593142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1F42D0-FA19-5148-9F01-C5C79057D999}"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
        <p:nvSpPr>
          <p:cNvPr id="160770"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112288" tIns="56144" rIns="112288" bIns="56144"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BB79-610B-2C4E-BA6D-6FFAED597E7B}"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SA" sz="1200" dirty="0" err="1">
                <a:effectLst/>
                <a:latin typeface="Arial"/>
                <a:ea typeface="Times New Roman"/>
                <a:cs typeface="Arial"/>
              </a:rPr>
              <a:t>إرميا</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0080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50115-B098-164C-A4B6-250A02061B9A}"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6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20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2000" b="0" kern="1200" dirty="0">
                <a:solidFill>
                  <a:schemeClr val="tx1"/>
                </a:solidFill>
                <a:effectLst/>
                <a:latin typeface="+mn-lt"/>
                <a:ea typeface="+mn-ea"/>
                <a:cs typeface="+mn-cs"/>
              </a:rPr>
              <a:t>__________________</a:t>
            </a:r>
          </a:p>
          <a:p>
            <a:pPr eaLnBrk="1" hangingPunct="1">
              <a:defRPr/>
            </a:pPr>
            <a:r>
              <a:rPr lang="en-SG" sz="2000" b="0" kern="1200" dirty="0">
                <a:solidFill>
                  <a:schemeClr val="tx1"/>
                </a:solidFill>
                <a:effectLst/>
                <a:latin typeface="+mn-lt"/>
                <a:ea typeface="+mn-ea"/>
                <a:cs typeface="+mn-cs"/>
              </a:rPr>
              <a:t>OS-24-Jeremiah-138</a:t>
            </a:r>
          </a:p>
          <a:p>
            <a:pPr eaLnBrk="1" hangingPunct="1">
              <a:defRPr/>
            </a:pPr>
            <a:r>
              <a:rPr lang="en-SG" sz="2000" b="0" kern="1200" dirty="0">
                <a:solidFill>
                  <a:schemeClr val="tx1"/>
                </a:solidFill>
                <a:effectLst/>
                <a:latin typeface="+mn-lt"/>
                <a:ea typeface="+mn-ea"/>
                <a:cs typeface="+mn-cs"/>
              </a:rPr>
              <a:t>NS-19-Hebrews-425</a:t>
            </a:r>
            <a:endParaRPr lang="en-US" sz="2000" b="0" dirty="0"/>
          </a:p>
        </p:txBody>
      </p:sp>
    </p:spTree>
    <p:extLst>
      <p:ext uri="{BB962C8B-B14F-4D97-AF65-F5344CB8AC3E}">
        <p14:creationId xmlns:p14="http://schemas.microsoft.com/office/powerpoint/2010/main" val="25517160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F3F19-9AE8-944E-9C2B-B4FD771DC565}" type="slidenum">
              <a:rPr lang="en-US" sz="1200">
                <a:solidFill>
                  <a:srgbClr val="000000"/>
                </a:solidFill>
                <a:latin typeface="Calibri" charset="0"/>
              </a:rPr>
              <a:pPr eaLnBrk="1" hangingPunct="1"/>
              <a:t>193</a:t>
            </a:fld>
            <a:endParaRPr lang="en-US" sz="1200">
              <a:solidFill>
                <a:srgbClr val="000000"/>
              </a:solidFill>
              <a:latin typeface="Calibri"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What is the significance of buying a field?</a:t>
            </a:r>
          </a:p>
          <a:p>
            <a:pPr eaLnBrk="1" hangingPunct="1"/>
            <a:r>
              <a:rPr lang="en-US" dirty="0">
                <a:latin typeface="Times New Roman" charset="0"/>
                <a:ea typeface="ＭＳ Ｐゴシック" charset="0"/>
                <a:cs typeface="ＭＳ Ｐゴシック" charset="0"/>
              </a:rPr>
              <a:t>Leviticus 25:25 says that if a person becomes so poor that he has to sell his land, his nearest relative must buy it.</a:t>
            </a:r>
          </a:p>
          <a:p>
            <a:pPr eaLnBrk="1" hangingPunct="1"/>
            <a:r>
              <a:rPr lang="en-US" dirty="0">
                <a:latin typeface="Times New Roman" charset="0"/>
                <a:ea typeface="ＭＳ Ｐゴシック" charset="0"/>
                <a:cs typeface="ＭＳ Ｐゴシック" charset="0"/>
              </a:rPr>
              <a:t>Anathoth was </a:t>
            </a:r>
            <a:r>
              <a:rPr lang="ar-SA" dirty="0" err="1">
                <a:latin typeface="Times New Roman" charset="0"/>
                <a:ea typeface="ＭＳ Ｐゴシック" charset="0"/>
                <a:cs typeface="ＭＳ Ｐゴシック" charset="0"/>
              </a:rPr>
              <a:t>إرميا</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hometown four kilometers north of Jerusalem. Since he was the closest relative, God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will was for him to buy the land.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B7ADA-60FF-724D-B2AD-FF9EAF033A65}" type="slidenum">
              <a:rPr lang="en-US" sz="1200">
                <a:solidFill>
                  <a:srgbClr val="000000"/>
                </a:solidFill>
                <a:latin typeface="Calibri" charset="0"/>
              </a:rPr>
              <a:pPr eaLnBrk="1" hangingPunct="1"/>
              <a:t>194</a:t>
            </a:fld>
            <a:endParaRPr lang="en-US" sz="1200">
              <a:solidFill>
                <a:srgbClr val="000000"/>
              </a:solidFill>
              <a:latin typeface="Calibri"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what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really significant is he needed to buy the field at this time!  Why?</a:t>
            </a:r>
          </a:p>
          <a:p>
            <a:pPr eaLnBrk="1" hangingPunct="1"/>
            <a:r>
              <a:rPr lang="en-US" dirty="0" err="1">
                <a:latin typeface="Arial" panose="020B0604020202020204" pitchFamily="34" charset="0"/>
                <a:ea typeface="ＭＳ Ｐゴシック" charset="0"/>
                <a:cs typeface="Arial" panose="020B0604020202020204" pitchFamily="34" charset="0"/>
              </a:rPr>
              <a:t>Anathoth</a:t>
            </a:r>
            <a:r>
              <a:rPr lang="en-US" dirty="0">
                <a:latin typeface="Arial" panose="020B0604020202020204" pitchFamily="34" charset="0"/>
                <a:ea typeface="ＭＳ Ｐゴシック" charset="0"/>
                <a:cs typeface="Arial" panose="020B0604020202020204" pitchFamily="34" charset="0"/>
              </a:rPr>
              <a:t> was in Babylonian hands!  Waste money to buy enemy land?!</a:t>
            </a:r>
          </a:p>
          <a:p>
            <a:pPr eaLnBrk="1" hangingPunct="1"/>
            <a:r>
              <a:rPr lang="en-US" dirty="0">
                <a:latin typeface="Arial" panose="020B0604020202020204" pitchFamily="34" charset="0"/>
                <a:ea typeface="ＭＳ Ｐゴシック" charset="0"/>
                <a:cs typeface="Arial" panose="020B0604020202020204" pitchFamily="34" charset="0"/>
              </a:rPr>
              <a:t>I bet King Zedekiah was sitting there thinking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was a lunatic to even consider this bad debt loss!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A3EC5-4C8C-4748-A550-6716A3F40390}"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2D28A-58F4-934A-8AA7-AFA2921CBC28}"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2206-3B6B-4042-AC48-E89D3B23EC52}" type="slidenum">
              <a:rPr lang="en-US" sz="1200">
                <a:solidFill>
                  <a:srgbClr val="000000"/>
                </a:solidFill>
                <a:latin typeface="Calibri" charset="0"/>
              </a:rPr>
              <a:pPr eaLnBrk="1" hangingPunct="1"/>
              <a:t>197</a:t>
            </a:fld>
            <a:endParaRPr lang="en-US" sz="1200">
              <a:solidFill>
                <a:srgbClr val="000000"/>
              </a:solidFill>
              <a:latin typeface="Calibri"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84BFE-AFB2-F746-8119-EE8C5A194559}" type="slidenum">
              <a:rPr lang="en-US" sz="1200">
                <a:solidFill>
                  <a:srgbClr val="000000"/>
                </a:solidFill>
                <a:latin typeface="Calibri" charset="0"/>
              </a:rPr>
              <a:pPr eaLnBrk="1" hangingPunct="1"/>
              <a:t>198</a:t>
            </a:fld>
            <a:endParaRPr lang="en-US" sz="1200">
              <a:solidFill>
                <a:srgbClr val="000000"/>
              </a:solidFill>
              <a:latin typeface="Calibri"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09B1-4397-4A45-8633-9AE4C86C6523}" type="slidenum">
              <a:rPr lang="en-US" sz="1200">
                <a:solidFill>
                  <a:srgbClr val="000000"/>
                </a:solidFill>
                <a:latin typeface="Calibri" charset="0"/>
              </a:rPr>
              <a:pPr eaLnBrk="1" hangingPunct="1"/>
              <a:t>199</a:t>
            </a:fld>
            <a:endParaRPr lang="en-US" sz="1200">
              <a:solidFill>
                <a:srgbClr val="000000"/>
              </a:solidFill>
              <a:latin typeface="Calibri"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Learn </a:t>
            </a:r>
            <a:r>
              <a:rPr lang="en-US" sz="1200" u="sng" kern="1200" dirty="0">
                <a:solidFill>
                  <a:schemeClr val="tx1"/>
                </a:solidFill>
                <a:effectLst/>
                <a:latin typeface="Arial" panose="020B0604020202020204" pitchFamily="34" charset="0"/>
                <a:ea typeface="+mn-ea"/>
                <a:cs typeface="Arial" panose="020B0604020202020204" pitchFamily="34" charset="0"/>
              </a:rPr>
              <a:t>Spanish</a:t>
            </a:r>
            <a:r>
              <a:rPr lang="en-US" sz="1200" kern="1200" dirty="0">
                <a:solidFill>
                  <a:schemeClr val="tx1"/>
                </a:solidFill>
                <a:effectLst/>
                <a:latin typeface="Arial" panose="020B0604020202020204" pitchFamily="34" charset="0"/>
                <a:ea typeface="+mn-ea"/>
                <a:cs typeface="Arial" panose="020B0604020202020204" pitchFamily="34" charset="0"/>
              </a:rPr>
              <a:t> in school and then minister to Chinese</a:t>
            </a:r>
            <a:r>
              <a:rPr lang="en-SG" sz="1200" kern="1200" dirty="0">
                <a:solidFill>
                  <a:schemeClr val="tx1"/>
                </a:solidFill>
                <a:effectLst/>
                <a:latin typeface="Arial" panose="020B0604020202020204" pitchFamily="34" charset="0"/>
                <a:ea typeface="+mn-ea"/>
                <a:cs typeface="Arial" panose="020B0604020202020204" pitchFamily="34" charset="0"/>
              </a:rPr>
              <a: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B6BEF-D1EE-2A45-8414-B7B88150F722}" type="slidenum">
              <a:rPr lang="en-US" sz="1200">
                <a:solidFill>
                  <a:srgbClr val="000000"/>
                </a:solidFill>
                <a:latin typeface="Calibri" charset="0"/>
              </a:rPr>
              <a:pPr eaLnBrk="1" hangingPunct="1"/>
              <a:t>200</a:t>
            </a:fld>
            <a:endParaRPr lang="en-US" sz="1200">
              <a:solidFill>
                <a:srgbClr val="000000"/>
              </a:solidFill>
              <a:latin typeface="Calibri"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[Work in a menial job that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below your abilities.]</a:t>
            </a:r>
          </a:p>
          <a:p>
            <a:pPr eaLnBrk="1" hangingPunct="1"/>
            <a:r>
              <a:rPr lang="en-US" dirty="0">
                <a:latin typeface="Arial" panose="020B0604020202020204" pitchFamily="34" charset="0"/>
                <a:ea typeface="ＭＳ Ｐゴシック" charset="0"/>
                <a:cs typeface="Arial" panose="020B0604020202020204" pitchFamily="34" charset="0"/>
              </a:rPr>
              <a:t>One of our Sri Lankan students a few years back was James Kanaganayagam.  He married a woman named Shevanthi Senanayaki Kanaganayagam who was a year behind him in school, so he needed to find work for a year until she graduated.</a:t>
            </a:r>
          </a:p>
          <a:p>
            <a:pPr eaLnBrk="1" hangingPunct="1"/>
            <a:r>
              <a:rPr lang="en-US" dirty="0">
                <a:latin typeface="Arial" panose="020B0604020202020204" pitchFamily="34" charset="0"/>
                <a:ea typeface="ＭＳ Ｐゴシック" charset="0"/>
                <a:cs typeface="Arial" panose="020B0604020202020204" pitchFamily="34" charset="0"/>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eaLnBrk="1" hangingPunct="1"/>
            <a:r>
              <a:rPr lang="en-US" dirty="0">
                <a:latin typeface="Arial" panose="020B0604020202020204" pitchFamily="34" charset="0"/>
                <a:ea typeface="ＭＳ Ｐゴシック" charset="0"/>
                <a:cs typeface="Arial" panose="020B0604020202020204" pitchFamily="34" charset="0"/>
              </a:rPr>
              <a:t>Though humanly James considered this plan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He also knew it was God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will since he knew God called him to live with his wife (1 Pet. 3:7), so he did it.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8048-B9DE-7D4A-B24D-1ACDFA3F5339}" type="slidenum">
              <a:rPr lang="en-US" sz="1200">
                <a:solidFill>
                  <a:srgbClr val="000000"/>
                </a:solidFill>
                <a:latin typeface="Calibri" charset="0"/>
              </a:rPr>
              <a:pPr eaLnBrk="1" hangingPunct="1"/>
              <a:t>201</a:t>
            </a:fld>
            <a:endParaRPr lang="en-US" sz="1200">
              <a:solidFill>
                <a:srgbClr val="000000"/>
              </a:solidFill>
              <a:latin typeface="Calibri"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FE35DC-764B-2C46-9A15-EE0B0A5E0329}" type="slidenum">
              <a:rPr lang="en-US" sz="1200">
                <a:solidFill>
                  <a:srgbClr val="000000"/>
                </a:solidFill>
                <a:latin typeface="Calibri" charset="0"/>
              </a:rPr>
              <a:pPr eaLnBrk="1" hangingPunct="1"/>
              <a:t>202</a:t>
            </a:fld>
            <a:endParaRPr lang="en-US" sz="1200">
              <a:solidFill>
                <a:srgbClr val="000000"/>
              </a:solidFill>
              <a:latin typeface="Calibri"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84BFE-AFB2-F746-8119-EE8C5A19455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extLst>
      <p:ext uri="{BB962C8B-B14F-4D97-AF65-F5344CB8AC3E}">
        <p14:creationId xmlns:p14="http://schemas.microsoft.com/office/powerpoint/2010/main" val="1027256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48299-432F-944F-9F5F-16775512235F}" type="slidenum">
              <a:rPr lang="en-US" sz="1200">
                <a:solidFill>
                  <a:srgbClr val="000000"/>
                </a:solidFill>
                <a:latin typeface="Calibri" charset="0"/>
              </a:rPr>
              <a:pPr eaLnBrk="1" hangingPunct="1"/>
              <a:t>205</a:t>
            </a:fld>
            <a:endParaRPr lang="en-US" sz="1200">
              <a:solidFill>
                <a:srgbClr val="000000"/>
              </a:solidFill>
              <a:latin typeface="Calibri" charset="0"/>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What about my learning Spanish?  This helped me learn French, German, Greek, and Hebrew to make it through my seven-year tribulation at Dallas Seminary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E613DD-B007-AD4B-A717-4138DB198146}" type="slidenum">
              <a:rPr lang="en-US" sz="1200">
                <a:solidFill>
                  <a:srgbClr val="000000"/>
                </a:solidFill>
                <a:latin typeface="Calibri" charset="0"/>
              </a:rPr>
              <a:pPr eaLnBrk="1" hangingPunct="1"/>
              <a:t>206</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a:t>
            </a:r>
            <a:r>
              <a:rPr lang="en-SG" sz="1200" kern="1200" dirty="0">
                <a:solidFill>
                  <a:schemeClr val="tx1"/>
                </a:solidFill>
                <a:effectLst/>
                <a:latin typeface="Arial" panose="020B0604020202020204" pitchFamily="34" charset="0"/>
                <a:ea typeface="+mn-ea"/>
                <a:cs typeface="Arial" panose="020B0604020202020204" pitchFamily="34" charset="0"/>
              </a:rPr>
              <a:t>.  He is now</a:t>
            </a:r>
            <a:r>
              <a:rPr lang="en-SG" sz="1200" kern="1200" baseline="0" dirty="0">
                <a:solidFill>
                  <a:schemeClr val="tx1"/>
                </a:solidFill>
                <a:effectLst/>
                <a:latin typeface="Arial" panose="020B0604020202020204" pitchFamily="34" charset="0"/>
                <a:ea typeface="+mn-ea"/>
                <a:cs typeface="Arial" panose="020B0604020202020204" pitchFamily="34" charset="0"/>
              </a:rPr>
              <a:t> the International Director of BBTB for the entire world!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7F0BD4-EB18-014F-A2E7-661B6739FAFE}" type="slidenum">
              <a:rPr lang="en-US" sz="1200">
                <a:solidFill>
                  <a:srgbClr val="000000"/>
                </a:solidFill>
                <a:latin typeface="Calibri" charset="0"/>
              </a:rPr>
              <a:pPr eaLnBrk="1" hangingPunct="1"/>
              <a:t>207</a:t>
            </a:fld>
            <a:endParaRPr lang="en-US" sz="1200">
              <a:solidFill>
                <a:srgbClr val="000000"/>
              </a:solidFill>
              <a:latin typeface="Calibri" charset="0"/>
            </a:endParaRPr>
          </a:p>
        </p:txBody>
      </p:sp>
      <p:sp>
        <p:nvSpPr>
          <p:cNvPr id="199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at times we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has us do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things.  </a:t>
            </a:r>
          </a:p>
          <a:p>
            <a:pPr eaLnBrk="1" hangingPunct="1"/>
            <a:r>
              <a:rPr lang="en-US" dirty="0">
                <a:latin typeface="Arial" panose="020B0604020202020204" pitchFamily="34" charset="0"/>
                <a:ea typeface="ＭＳ Ｐゴシック" charset="0"/>
                <a:cs typeface="Arial" panose="020B0604020202020204" pitchFamily="34" charset="0"/>
              </a:rPr>
              <a:t>I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called me to help start International Community School, but now ICS has 460 students and it provided Susan ministry opportunities for years—plus trained our sons.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62D77-6E22-E348-B733-D1AD68E8A6E6}" type="slidenum">
              <a:rPr lang="en-US" sz="1200">
                <a:solidFill>
                  <a:srgbClr val="000000"/>
                </a:solidFill>
                <a:latin typeface="Calibri" charset="0"/>
              </a:rPr>
              <a:pPr eaLnBrk="1" hangingPunct="1"/>
              <a:t>208</a:t>
            </a:fld>
            <a:endParaRPr lang="en-US" sz="1200">
              <a:solidFill>
                <a:srgbClr val="000000"/>
              </a:solidFill>
              <a:latin typeface="Calibri" charset="0"/>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62E4F-4EC1-3349-9233-E00C53A1211A}" type="slidenum">
              <a:rPr lang="en-US" sz="1200">
                <a:solidFill>
                  <a:srgbClr val="000000"/>
                </a:solidFill>
                <a:latin typeface="Calibri" charset="0"/>
              </a:rPr>
              <a:pPr eaLnBrk="1" hangingPunct="1"/>
              <a:t>209</a:t>
            </a:fld>
            <a:endParaRPr lang="en-US" sz="1200">
              <a:solidFill>
                <a:srgbClr val="000000"/>
              </a:solidFill>
              <a:latin typeface="Calibri" charset="0"/>
            </a:endParaRPr>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So the point of this passage is still clear: When God asks you to do something </a:t>
            </a:r>
            <a:r>
              <a:rPr lang="mr-IN" sz="1200" kern="1200" dirty="0">
                <a:solidFill>
                  <a:schemeClr val="tx1"/>
                </a:solidFill>
                <a:effectLst/>
                <a:latin typeface="Arial" panose="020B0604020202020204" pitchFamily="34" charset="0"/>
                <a:ea typeface="+mn-ea"/>
                <a:cs typeface="+mn-cs"/>
              </a:rPr>
              <a:t>"</a:t>
            </a:r>
            <a:r>
              <a:rPr lang="en-US" sz="1200" u="sng" kern="1200" dirty="0">
                <a:solidFill>
                  <a:schemeClr val="tx1"/>
                </a:solidFill>
                <a:effectLst/>
                <a:latin typeface="Arial" panose="020B0604020202020204" pitchFamily="34" charset="0"/>
                <a:ea typeface="+mn-ea"/>
                <a:cs typeface="Arial" panose="020B0604020202020204" pitchFamily="34" charset="0"/>
              </a:rPr>
              <a:t>crazy</a:t>
            </a:r>
            <a:r>
              <a:rPr lang="en-US" sz="1200" kern="1200" dirty="0">
                <a:solidFill>
                  <a:schemeClr val="tx1"/>
                </a:solidFill>
                <a:effectLst/>
                <a:latin typeface="Arial" panose="020B0604020202020204" pitchFamily="34" charset="0"/>
                <a:ea typeface="+mn-ea"/>
                <a:cs typeface="Arial" panose="020B0604020202020204" pitchFamily="34" charset="0"/>
              </a:rPr>
              <a:t>,</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do</a:t>
            </a:r>
            <a:r>
              <a:rPr lang="en-US" sz="1200" kern="1200" dirty="0">
                <a:solidFill>
                  <a:schemeClr val="tx1"/>
                </a:solidFill>
                <a:effectLst/>
                <a:latin typeface="Arial" panose="020B0604020202020204" pitchFamily="34" charset="0"/>
                <a:ea typeface="+mn-ea"/>
                <a:cs typeface="Arial" panose="020B0604020202020204" pitchFamily="34" charset="0"/>
              </a:rPr>
              <a:t> it!  It shows 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fitting into His </a:t>
            </a:r>
            <a:r>
              <a:rPr lang="en-US" sz="1200" u="sng" kern="1200" dirty="0">
                <a:solidFill>
                  <a:schemeClr val="tx1"/>
                </a:solidFill>
                <a:effectLst/>
                <a:latin typeface="Arial" panose="020B0604020202020204" pitchFamily="34" charset="0"/>
                <a:ea typeface="+mn-ea"/>
                <a:cs typeface="Arial" panose="020B0604020202020204" pitchFamily="34" charset="0"/>
              </a:rPr>
              <a:t>plans</a:t>
            </a:r>
            <a:r>
              <a:rPr lang="en-US" sz="1200" kern="1200" dirty="0">
                <a:solidFill>
                  <a:schemeClr val="tx1"/>
                </a:solidFill>
                <a:effectLst/>
                <a:latin typeface="Arial" panose="020B0604020202020204" pitchFamily="34" charset="0"/>
                <a:ea typeface="+mn-ea"/>
                <a:cs typeface="Arial" panose="020B0604020202020204" pitchFamily="34" charset="0"/>
              </a:rPr>
              <a:t> (Main Idea).  Don</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t misunderstand me.  Not </a:t>
            </a:r>
            <a:r>
              <a:rPr lang="en-US" sz="1200" i="1" kern="1200" dirty="0">
                <a:solidFill>
                  <a:schemeClr val="tx1"/>
                </a:solidFill>
                <a:effectLst/>
                <a:latin typeface="Arial" panose="020B0604020202020204" pitchFamily="34" charset="0"/>
                <a:ea typeface="+mn-ea"/>
                <a:cs typeface="Arial" panose="020B0604020202020204" pitchFamily="34" charset="0"/>
              </a:rPr>
              <a:t>every</a:t>
            </a:r>
            <a:r>
              <a:rPr lang="en-US" sz="1200" kern="1200" dirty="0">
                <a:solidFill>
                  <a:schemeClr val="tx1"/>
                </a:solidFill>
                <a:effectLst/>
                <a:latin typeface="Arial" panose="020B0604020202020204" pitchFamily="34" charset="0"/>
                <a:ea typeface="+mn-ea"/>
                <a:cs typeface="Arial" panose="020B0604020202020204" pitchFamily="34" charset="0"/>
              </a:rPr>
              <a:t> crazy idea is God</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s will, but only those in line with His Word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a:t>OS-25-Lamentations-7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93697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4DF52-730F-4C49-872F-E9FDEFB38524}" type="slidenum">
              <a:rPr lang="en-US" sz="1200">
                <a:solidFill>
                  <a:srgbClr val="000000"/>
                </a:solidFill>
                <a:latin typeface="Calibri" charset="0"/>
              </a:rPr>
              <a:pPr eaLnBrk="1" hangingPunct="1"/>
              <a:t>210</a:t>
            </a:fld>
            <a:endParaRPr lang="en-US" sz="1200">
              <a:solidFill>
                <a:srgbClr val="000000"/>
              </a:solidFill>
              <a:latin typeface="Calibri" charset="0"/>
            </a:endParaRPr>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field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is God telling you to buy?  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demand is He making of you?  Let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bow together and consider what He</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asking us to do…</a:t>
            </a:r>
          </a:p>
          <a:p>
            <a:pPr eaLnBrk="1" hangingPunct="1"/>
            <a:r>
              <a:rPr lang="en-US" dirty="0">
                <a:latin typeface="Arial" panose="020B0604020202020204" pitchFamily="34" charset="0"/>
                <a:ea typeface="ＭＳ Ｐゴシック" charset="0"/>
                <a:cs typeface="Arial" panose="020B0604020202020204" pitchFamily="34" charset="0"/>
              </a:rPr>
              <a:t>Trust a crucified man who died for you 2000 years ago?</a:t>
            </a:r>
          </a:p>
          <a:p>
            <a:pPr eaLnBrk="1" hangingPunct="1"/>
            <a:r>
              <a:rPr lang="en-US" dirty="0">
                <a:latin typeface="Arial" panose="020B0604020202020204" pitchFamily="34" charset="0"/>
                <a:ea typeface="ＭＳ Ｐゴシック" charset="0"/>
                <a:cs typeface="Arial" panose="020B0604020202020204" pitchFamily="34" charset="0"/>
              </a:rPr>
              <a:t>Share the gospel with that person whom you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just know won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respond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a:t>
            </a:r>
          </a:p>
          <a:p>
            <a:pPr eaLnBrk="1" hangingPunct="1"/>
            <a:r>
              <a:rPr lang="en-US" dirty="0">
                <a:latin typeface="Arial" panose="020B0604020202020204" pitchFamily="34" charset="0"/>
                <a:ea typeface="ＭＳ Ｐゴシック" charset="0"/>
                <a:cs typeface="Arial" panose="020B0604020202020204" pitchFamily="34" charset="0"/>
              </a:rPr>
              <a:t>Learn one language and then witness in another?</a:t>
            </a:r>
          </a:p>
          <a:p>
            <a:pPr eaLnBrk="1" hangingPunct="1"/>
            <a:r>
              <a:rPr lang="en-US" dirty="0">
                <a:latin typeface="Arial" panose="020B0604020202020204" pitchFamily="34" charset="0"/>
                <a:ea typeface="ＭＳ Ｐゴシック" charset="0"/>
                <a:cs typeface="Arial" panose="020B0604020202020204" pitchFamily="34" charset="0"/>
              </a:rPr>
              <a:t>Start a new ministry—or stay in your ministry—that others may think ludicrous?</a:t>
            </a:r>
          </a:p>
          <a:p>
            <a:pPr eaLnBrk="1" hangingPunct="1"/>
            <a:r>
              <a:rPr lang="en-US" dirty="0">
                <a:latin typeface="Arial" panose="020B0604020202020204" pitchFamily="34" charset="0"/>
                <a:ea typeface="ＭＳ Ｐゴシック" charset="0"/>
                <a:cs typeface="Arial" panose="020B0604020202020204" pitchFamily="34" charset="0"/>
              </a:rPr>
              <a:t>Spend your money on what others may think stupid?</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599002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78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Flashback !! During </a:t>
            </a:r>
            <a:r>
              <a:rPr lang="en-US" dirty="0" err="1">
                <a:latin typeface="Arial" panose="020B0604020202020204" pitchFamily="34" charset="0"/>
                <a:ea typeface="ＭＳ Ｐゴシック" charset="0"/>
                <a:cs typeface="Arial" panose="020B0604020202020204" pitchFamily="34" charset="0"/>
              </a:rPr>
              <a:t>Jehoiakim</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days, God had instructed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to prepare a scroll that contained all the prophetic words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had received. Baruch read the scroll to many of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officials who insisted the king heard the message.</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99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king showed his utter contempt for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words by cutting the scroll into pieces and casting them into the fire. Unfazed,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rewrites an expanded prophecy to show how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 cannot be thwarted.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B722C-DEA5-B74F-A977-1CE2C7B30CBD}" type="slidenum">
              <a:rPr lang="en-US" sz="1200">
                <a:solidFill>
                  <a:prstClr val="black"/>
                </a:solidFill>
                <a:latin typeface="Calibri" charset="0"/>
                <a:cs typeface="Arial" charset="0"/>
              </a:rPr>
              <a:pPr eaLnBrk="1" hangingPunct="1"/>
              <a:t>220</a:t>
            </a:fld>
            <a:endParaRPr lang="en-US" sz="1200">
              <a:solidFill>
                <a:prstClr val="black"/>
              </a:solidFill>
              <a:latin typeface="Calibri" charset="0"/>
              <a:cs typeface="Arial"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continues to proclaim faithfully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 of judgment to Zedekiah who refuses to listen to his message. He is accused of defecting to the Babylonians, put into a dungeon, and later a cistern. But he is rescued by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foreign servant, Ebed-Melech, who is later spared for protecting </a:t>
            </a:r>
            <a:r>
              <a:rPr lang="ar-SA" dirty="0" err="1">
                <a:latin typeface="Arial" panose="020B0604020202020204" pitchFamily="34" charset="0"/>
                <a:ea typeface="ＭＳ Ｐゴシック" charset="0"/>
                <a:cs typeface="Arial" panose="020B0604020202020204" pitchFamily="34" charset="0"/>
              </a:rPr>
              <a:t>إرميا</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life, showing benefits of obedience.</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B612C-8860-4649-B558-486539C5E757}" type="slidenum">
              <a:rPr lang="en-US" sz="1200">
                <a:solidFill>
                  <a:prstClr val="black"/>
                </a:solidFill>
                <a:latin typeface="Calibri" charset="0"/>
                <a:cs typeface="Arial" charset="0"/>
              </a:rPr>
              <a:pPr eaLnBrk="1" hangingPunct="1"/>
              <a:t>223</a:t>
            </a:fld>
            <a:endParaRPr lang="en-US" sz="1200">
              <a:solidFill>
                <a:prstClr val="black"/>
              </a:solidFill>
              <a:latin typeface="Calibri" charset="0"/>
              <a:cs typeface="Arial"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The terrible hour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had prophesied finally came. Babylonians breach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walls and capture the city.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fall fulfils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a:cs typeface="ＭＳ Ｐゴシック" charset="0"/>
              </a:rPr>
              <a:t>OS-24-Jeremiah-37, 212</a:t>
            </a:r>
            <a:endParaRPr lang="en-US" dirty="0">
              <a:cs typeface="ＭＳ Ｐゴシック" charset="0"/>
            </a:endParaRP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60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Nebuchadnezzar appoints Gedaliah as governor of Judah. He is murdered within 2 months. The people seek </a:t>
            </a:r>
            <a:r>
              <a:rPr lang="ar-SA" dirty="0" err="1">
                <a:latin typeface="Arial" panose="020B0604020202020204" pitchFamily="34" charset="0"/>
                <a:ea typeface="ＭＳ Ｐゴシック" charset="0"/>
                <a:cs typeface="Arial" panose="020B0604020202020204" pitchFamily="34" charset="0"/>
              </a:rPr>
              <a:t>إرميا</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advice, who tells them to stay in the land and not run off to Egypt, but they ignore him and force him to go to Egypt with them.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continues to rebuke the remnant in Egypt.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dirty="0">
                <a:cs typeface="ＭＳ Ｐゴシック" charset="0"/>
              </a:rPr>
              <a:t>OS-24-</a:t>
            </a:r>
            <a:r>
              <a:rPr lang="ar-SA" dirty="0" err="1">
                <a:cs typeface="ＭＳ Ｐゴシック" charset="0"/>
              </a:rPr>
              <a:t>إرميا</a:t>
            </a:r>
            <a:r>
              <a:rPr lang="en-US" dirty="0">
                <a:cs typeface="ＭＳ Ｐゴシック" charset="0"/>
              </a:rPr>
              <a:t>-36</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238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r>
              <a:rPr lang="en-US" altLang="zh-CN" dirty="0">
                <a:latin typeface="Arial" panose="020B0604020202020204" pitchFamily="34" charset="0"/>
                <a:ea typeface="ＭＳ Ｐゴシック" charset="0"/>
                <a:cs typeface="Arial" panose="020B0604020202020204" pitchFamily="34" charset="0"/>
              </a:rPr>
              <a:t>___________</a:t>
            </a:r>
          </a:p>
          <a:p>
            <a:pPr eaLnBrk="1" hangingPunct="1"/>
            <a:r>
              <a:rPr lang="en-US" altLang="zh-CN" dirty="0">
                <a:latin typeface="Arial" panose="020B0604020202020204" pitchFamily="34" charset="0"/>
                <a:ea typeface="ＭＳ Ｐゴシック" charset="0"/>
                <a:cs typeface="Arial" panose="020B0604020202020204" pitchFamily="34" charset="0"/>
              </a:rPr>
              <a:t>OS-23-Isa13-23--slide 1</a:t>
            </a:r>
          </a:p>
          <a:p>
            <a:pPr eaLnBrk="1" hangingPunct="1"/>
            <a:r>
              <a:rPr lang="en-US" altLang="zh-CN" dirty="0">
                <a:latin typeface="Arial" panose="020B0604020202020204" pitchFamily="34" charset="0"/>
                <a:ea typeface="ＭＳ Ｐゴシック" charset="0"/>
                <a:cs typeface="Arial" panose="020B0604020202020204" pitchFamily="34" charset="0"/>
              </a:rPr>
              <a:t>OS-24-Jeremiah-227</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dirty="0">
                <a:latin typeface="Arial" panose="020B0604020202020204" pitchFamily="34" charset="0"/>
                <a:cs typeface="Arial" panose="020B0604020202020204" pitchFamily="34" charset="0"/>
              </a:rPr>
              <a:t>________</a:t>
            </a:r>
          </a:p>
          <a:p>
            <a:r>
              <a:rPr lang="en-US" dirty="0">
                <a:latin typeface="Arial" panose="020B0604020202020204" pitchFamily="34" charset="0"/>
                <a:cs typeface="Arial" panose="020B0604020202020204" pitchFamily="34" charset="0"/>
              </a:rPr>
              <a:t>BE-26-Ezekiel-47</a:t>
            </a:r>
          </a:p>
          <a:p>
            <a:r>
              <a:rPr lang="en-US" dirty="0">
                <a:latin typeface="Arial" panose="020B0604020202020204" pitchFamily="34" charset="0"/>
                <a:cs typeface="Arial" panose="020B0604020202020204" pitchFamily="34" charset="0"/>
              </a:rPr>
              <a:t>OS-24-Jeremiah-228</a:t>
            </a:r>
          </a:p>
          <a:p>
            <a:r>
              <a:rPr lang="en-US">
                <a:latin typeface="Arial" panose="020B0604020202020204" pitchFamily="34" charset="0"/>
                <a:cs typeface="Arial" panose="020B0604020202020204" pitchFamily="34" charset="0"/>
              </a:rPr>
              <a:t>OS-26-Ezekiel-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842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430102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a:t>
            </a:r>
            <a:r>
              <a:rPr lang="ar-SA" dirty="0" err="1">
                <a:cs typeface="ＭＳ Ｐゴシック" charset="0"/>
              </a:rPr>
              <a:t>إرميا</a:t>
            </a:r>
            <a:r>
              <a:rPr lang="en-US" dirty="0">
                <a:cs typeface="ＭＳ Ｐゴシック" charset="0"/>
              </a:rPr>
              <a:t>-37</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654733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 Arabic-306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963929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40102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92731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45491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1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1100" b="0" dirty="0">
                <a:solidFill>
                  <a:srgbClr val="FFFF00"/>
                </a:solidFill>
                <a:latin typeface="Times" charset="0"/>
                <a:ea typeface="宋体" charset="0"/>
                <a:cs typeface="宋体" charset="0"/>
              </a:rPr>
              <a:t>Jeremiah</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prophecy and Lamentations record his eyewitness account of Babylon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siege and destruction of Jerusalem for the nation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OS-12-2 Kings-98</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OS-23-Prophets Intro-26</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OS-24-Jeremiah-244</a:t>
            </a:r>
            <a:endParaRPr lang="en-US" sz="1100" b="0" dirty="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a:cs typeface="ＭＳ Ｐゴシック" charset="0"/>
              </a:rPr>
              <a:t>OS-24-Jeremiah-36, 234</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a:t>
            </a:r>
            <a:r>
              <a:rPr lang="en-US">
                <a:cs typeface="ＭＳ Ｐゴシック" charset="0"/>
              </a:rPr>
              <a:t>, 212, 236</a:t>
            </a:r>
            <a:endParaRPr lang="en-US" dirty="0">
              <a:cs typeface="ＭＳ Ｐゴシック" charset="0"/>
            </a:endParaRP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a:t>
            </a:r>
            <a:r>
              <a:rPr lang="ar-SA" dirty="0" err="1">
                <a:latin typeface="Arial" panose="020B0604020202020204" pitchFamily="34" charset="0"/>
                <a:cs typeface="Arial" panose="020B0604020202020204" pitchFamily="34" charset="0"/>
              </a:rPr>
              <a:t>إرميا</a:t>
            </a:r>
            <a:r>
              <a:rPr lang="en-US" dirty="0">
                <a:latin typeface="Arial" panose="020B0604020202020204" pitchFamily="34" charset="0"/>
                <a:cs typeface="Arial" panose="020B0604020202020204" pitchFamily="34" charset="0"/>
              </a:rPr>
              <a:t>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a:t>
            </a:r>
            <a:r>
              <a:rPr lang="ar-SA" b="0" dirty="0" err="1">
                <a:latin typeface="Arial"/>
                <a:ea typeface="ＭＳ Ｐゴシック" charset="0"/>
                <a:cs typeface="Arial"/>
              </a:rPr>
              <a:t>إرميا</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ar-SA" b="0" dirty="0" err="1">
                <a:latin typeface="Arial"/>
                <a:cs typeface="Arial"/>
              </a:rPr>
              <a:t>إرميا</a:t>
            </a:r>
            <a:r>
              <a:rPr lang="en-US" b="0" dirty="0">
                <a:latin typeface="Arial"/>
                <a:cs typeface="Arial"/>
              </a:rPr>
              <a:t> told God wanted them to stay in the land but they rejected his counsel. </a:t>
            </a:r>
          </a:p>
          <a:p>
            <a:r>
              <a:rPr lang="en-US" b="0" dirty="0">
                <a:latin typeface="Arial"/>
                <a:cs typeface="Arial"/>
              </a:rPr>
              <a:t>A large group still fled to Egypt, taking </a:t>
            </a:r>
            <a:r>
              <a:rPr lang="ar-SA" b="0" dirty="0" err="1">
                <a:latin typeface="Arial"/>
                <a:cs typeface="Arial"/>
              </a:rPr>
              <a:t>إرميا</a:t>
            </a:r>
            <a:r>
              <a:rPr lang="en-US" b="0" dirty="0">
                <a:latin typeface="Arial"/>
                <a:cs typeface="Arial"/>
              </a:rPr>
              <a:t> and Baruch.</a:t>
            </a:r>
          </a:p>
          <a:p>
            <a:r>
              <a:rPr lang="en-US" b="0" dirty="0">
                <a:latin typeface="Arial"/>
                <a:cs typeface="Arial"/>
              </a:rPr>
              <a:t>Even in Egypt, </a:t>
            </a:r>
            <a:r>
              <a:rPr lang="ar-SA" b="0" dirty="0" err="1">
                <a:latin typeface="Arial"/>
                <a:cs typeface="Arial"/>
              </a:rPr>
              <a:t>إرميا</a:t>
            </a:r>
            <a:r>
              <a:rPr lang="en-US" b="0" dirty="0">
                <a:latin typeface="Arial"/>
                <a:cs typeface="Arial"/>
              </a:rPr>
              <a:t>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descendants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A5C991-0D15-8648-B6F0-5404C670CB3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6430234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Review at http://</a:t>
            </a:r>
            <a:r>
              <a:rPr lang="en-US" b="1" dirty="0" err="1">
                <a:latin typeface="Calibri" charset="0"/>
                <a:ea typeface="ＭＳ Ｐゴシック" charset="0"/>
                <a:cs typeface="ＭＳ Ｐゴシック" charset="0"/>
              </a:rPr>
              <a:t>www.tower.com</a:t>
            </a:r>
            <a:r>
              <a:rPr lang="en-US" b="1" dirty="0">
                <a:latin typeface="Calibri" charset="0"/>
                <a:ea typeface="ＭＳ Ｐゴシック" charset="0"/>
                <a:cs typeface="ＭＳ Ｐゴシック" charset="0"/>
              </a:rPr>
              <a:t>/bible-</a:t>
            </a:r>
            <a:r>
              <a:rPr lang="ar-SA" b="1" dirty="0" err="1">
                <a:latin typeface="Calibri" charset="0"/>
                <a:ea typeface="ＭＳ Ｐゴシック" charset="0"/>
                <a:cs typeface="ＭＳ Ｐゴシック" charset="0"/>
              </a:rPr>
              <a:t>إرميا</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patrick-dempsey-dvd</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wapi</a:t>
            </a:r>
            <a:r>
              <a:rPr lang="en-US" b="1" dirty="0">
                <a:latin typeface="Calibri" charset="0"/>
                <a:ea typeface="ＭＳ Ｐゴシック" charset="0"/>
                <a:cs typeface="ＭＳ Ｐゴシック" charset="0"/>
              </a:rPr>
              <a:t>/107038227</a:t>
            </a:r>
          </a:p>
          <a:p>
            <a:r>
              <a:rPr lang="en-US" dirty="0">
                <a:latin typeface="Calibri" charset="0"/>
                <a:ea typeface="ＭＳ Ｐゴシック" charset="0"/>
                <a:cs typeface="ＭＳ Ｐゴシック" charset="0"/>
              </a:rPr>
              <a:t>The overwhelming conclusion of this 94-minute movie is that being a prophet is tough.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(Patrick Dempsey) is repeatedly imprisoned and beaten, dropped into a muddy well face first, and forced to witness the stabbing death of his fiancée. And all for repeating messages from God, most of them urging the Judeans to submit to Babylon</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King Nebuchadnezzar (Klaus Maria </a:t>
            </a:r>
            <a:r>
              <a:rPr lang="en-US" dirty="0" err="1">
                <a:latin typeface="Calibri" charset="0"/>
                <a:ea typeface="ＭＳ Ｐゴシック" charset="0"/>
                <a:cs typeface="ＭＳ Ｐゴシック" charset="0"/>
              </a:rPr>
              <a:t>Brandauer</a:t>
            </a:r>
            <a:r>
              <a:rPr lang="en-US" dirty="0">
                <a:latin typeface="Calibri" charset="0"/>
                <a:ea typeface="ＭＳ Ｐゴシック" charset="0"/>
                <a:cs typeface="ＭＳ Ｐゴシック" charset="0"/>
              </a:rPr>
              <a:t>). Dempsey gives an earnest performance, ably assisted by a strong supporting cast. Writer-director Harry Winer spends the first part of the film on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formative years of visions, moving on to his contentious relationship with King Zedekiah, who ultimately--and tragically--listened to his general (Oliver Reed) rather than the prophet. This bleak film ends with the fall of Jerusalem to the Babylonians and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self-comforting thought that the city will rise again. Parents should be aware of some disturbing violence: in addition to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fiancée</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 Zedekiah sees his sons fatally stabbed before he</a:t>
            </a:r>
            <a:r>
              <a:rPr lang="en-US" baseline="0" dirty="0">
                <a:latin typeface="Calibri" charset="0"/>
                <a:ea typeface="ＭＳ Ｐゴシック" charset="0"/>
                <a:cs typeface="ＭＳ Ｐゴシック" charset="0"/>
              </a:rPr>
              <a:t> has his eyes blinded</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–adapted from Kimberly </a:t>
            </a:r>
            <a:r>
              <a:rPr lang="en-US" i="1" dirty="0" err="1">
                <a:latin typeface="Calibri" charset="0"/>
                <a:ea typeface="ＭＳ Ｐゴシック" charset="0"/>
                <a:cs typeface="ＭＳ Ｐゴシック" charset="0"/>
              </a:rPr>
              <a:t>Heinrichs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603FC8-6024-3544-B516-EEA7DBBDB976}" type="slidenum">
              <a:rPr lang="en-US" sz="1200">
                <a:solidFill>
                  <a:prstClr val="black"/>
                </a:solidFill>
                <a:latin typeface="Calibri" charset="0"/>
              </a:rPr>
              <a:pPr eaLnBrk="1" hangingPunct="1"/>
              <a:t>283</a:t>
            </a:fld>
            <a:endParaRPr lang="en-US" sz="1200">
              <a:solidFill>
                <a:prstClr val="black"/>
              </a:solidFill>
              <a:latin typeface="Calibri"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95363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7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recap of which books were written to whom, as we see from this chart,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is written to Judah. Let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take a closer look.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addressed the people of Judah: (1) as a warning before the Fall, (2) as an encouragement to Exiles before the Fall, and (3) to Exiles after the Fall. The different widths of the circles represent the relative numbers of people.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However, more than just the people of Judah alone, there were prophecies addressed to the other non-Israelite cities in those days.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Calibri" charset="0"/>
                <a:ea typeface="ＭＳ Ｐゴシック" charset="0"/>
                <a:cs typeface="ＭＳ Ｐゴシック" charset="0"/>
              </a:rPr>
              <a:t>إرميا</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we can see that there is a logical flow in what and who it was trying to address.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ea typeface="ＭＳ Ｐゴシック" charset="0"/>
                <a:cs typeface="ＭＳ Ｐゴシック" charset="0"/>
              </a:rPr>
              <a:t>Common Arabic Slides-363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OS-Esther</a:t>
            </a:r>
          </a:p>
          <a:p>
            <a:r>
              <a:rPr lang="en-US" b="1"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a:p>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014682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080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9198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OS-14-2Chron-283</a:t>
            </a:r>
          </a:p>
          <a:p>
            <a:r>
              <a:rPr lang="en-US">
                <a:cs typeface="ＭＳ Ｐゴシック" charset="0"/>
              </a:rPr>
              <a:t>OS-24-Jeremiah-58, 82</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 was the only prophet to live through the 586 BC fall of Jerusalem. God called him to show God’s compassion even in Judah’s darkest hours.</a:t>
            </a:r>
            <a:r>
              <a:rPr lang="en-SG" dirty="0">
                <a:effectLst/>
                <a:latin typeface="Arial"/>
                <a:cs typeface="Arial"/>
              </a:rPr>
              <a:t> </a:t>
            </a:r>
            <a:r>
              <a:rPr lang="ar-SA" dirty="0" err="1">
                <a:latin typeface="Arial"/>
                <a:cs typeface="Arial"/>
              </a:rPr>
              <a:t>إرميا</a:t>
            </a:r>
            <a:r>
              <a:rPr lang="en-US" dirty="0">
                <a:latin typeface="Arial"/>
                <a:cs typeface="Arial"/>
              </a:rPr>
              <a:t>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OS-14-2Chron-283</a:t>
            </a:r>
          </a:p>
          <a:p>
            <a:r>
              <a:rPr lang="en-US" dirty="0">
                <a:cs typeface="ＭＳ Ｐゴシック" charset="0"/>
              </a:rPr>
              <a:t>OS-24-</a:t>
            </a:r>
            <a:r>
              <a:rPr lang="ar-SA" dirty="0" err="1">
                <a:cs typeface="ＭＳ Ｐゴシック" charset="0"/>
              </a:rPr>
              <a:t>إرميا</a:t>
            </a:r>
            <a:r>
              <a:rPr lang="en-US" dirty="0">
                <a:cs typeface="ＭＳ Ｐゴシック" charset="0"/>
              </a:rPr>
              <a:t>-82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br>
              <a:rPr lang="ar-EG" dirty="0"/>
            </a:br>
            <a:r>
              <a:rPr lang="ar-EG" sz="1200" b="0" i="0" kern="1200" dirty="0">
                <a:solidFill>
                  <a:schemeClr val="tx1"/>
                </a:solidFill>
                <a:latin typeface="+mn-lt"/>
                <a:ea typeface="+mn-ea"/>
                <a:cs typeface="+mn-cs"/>
              </a:rPr>
              <a:t>بحلول الوقت الذي نصل فيه إلى إرميا ، يعلن الله أن السبي سيأتي بالتأكيد. لا مفر من هذا.</a:t>
            </a:r>
            <a:endParaRPr lang="en-US" dirty="0">
              <a:latin typeface="Arial"/>
              <a:cs typeface="Arial"/>
            </a:endParaRPr>
          </a:p>
        </p:txBody>
      </p:sp>
    </p:spTree>
    <p:extLst>
      <p:ext uri="{BB962C8B-B14F-4D97-AF65-F5344CB8AC3E}">
        <p14:creationId xmlns:p14="http://schemas.microsoft.com/office/powerpoint/2010/main" val="360338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687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52047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SA" sz="1200" dirty="0" err="1">
                <a:effectLst/>
                <a:latin typeface="Arial"/>
                <a:ea typeface="Times New Roman"/>
                <a:cs typeface="Arial"/>
              </a:rPr>
              <a:t>إرميا</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a:t>
            </a:r>
            <a:r>
              <a:rPr lang="ar-SA" dirty="0" err="1">
                <a:latin typeface="Arial"/>
                <a:ea typeface="ＭＳ Ｐゴシック" charset="0"/>
                <a:cs typeface="Arial"/>
              </a:rPr>
              <a:t>إرميا</a:t>
            </a:r>
            <a:r>
              <a:rPr lang="en-GB" dirty="0">
                <a:latin typeface="Arial"/>
                <a:ea typeface="ＭＳ Ｐゴシック" charset="0"/>
                <a:cs typeface="Arial"/>
              </a:rPr>
              <a:t>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4BFBC-3540-4F45-954C-EB30CFEF0D32}" type="slidenum">
              <a:rPr lang="en-US" sz="1200">
                <a:solidFill>
                  <a:prstClr val="black"/>
                </a:solidFill>
                <a:latin typeface="Calibri" charset="0"/>
                <a:cs typeface="Arial" charset="0"/>
              </a:rPr>
              <a:pPr eaLnBrk="1" hangingPunct="1"/>
              <a:t>93</a:t>
            </a:fld>
            <a:endParaRPr lang="en-US" sz="1200">
              <a:solidFill>
                <a:prstClr val="black"/>
              </a:solidFill>
              <a:latin typeface="Calibri"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uses many object lessons to teach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and the people. God shows him the branch of an almond tree. The sign was a play on words. The word for almond tree sounds like God is watching over the fulfilment of His Word, thus assuring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that God will accomplish His word.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04EBBB-E75B-A349-8A5C-33584CC939BE}" type="slidenum">
              <a:rPr lang="en-US" sz="1200">
                <a:solidFill>
                  <a:prstClr val="black"/>
                </a:solidFill>
                <a:latin typeface="Calibri" charset="0"/>
                <a:cs typeface="Arial" charset="0"/>
              </a:rPr>
              <a:pPr eaLnBrk="1" hangingPunct="1"/>
              <a:t>94</a:t>
            </a:fld>
            <a:endParaRPr lang="en-US" sz="1200">
              <a:solidFill>
                <a:prstClr val="black"/>
              </a:solidFill>
              <a:latin typeface="Calibri"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Next, God shows a boiling pot, overflowing, </a:t>
            </a:r>
            <a:r>
              <a:rPr lang="en-GB" dirty="0" err="1">
                <a:latin typeface="Calibri" charset="0"/>
                <a:ea typeface="ＭＳ Ｐゴシック" charset="0"/>
                <a:cs typeface="ＭＳ Ｐゴシック" charset="0"/>
              </a:rPr>
              <a:t>tiliting</a:t>
            </a:r>
            <a:r>
              <a:rPr lang="en-GB" dirty="0">
                <a:latin typeface="Calibri" charset="0"/>
                <a:ea typeface="ＭＳ Ｐゴシック" charset="0"/>
                <a:cs typeface="ＭＳ Ｐゴシック" charset="0"/>
              </a:rPr>
              <a:t> from the north, symbolizing the disaster God would pour onto the land using invaders from the north to destroy Jerusalem and Judah. But God assures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of His presence and encourages him to speak without fear of God</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message.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1969611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7C0CF5-299A-B042-9B82-35ED7920B53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a:t>
            </a:r>
            <a:r>
              <a:rPr lang="ar-SA" dirty="0" err="1">
                <a:latin typeface="Arial"/>
                <a:ea typeface="ＭＳ Ｐゴシック" charset="0"/>
                <a:cs typeface="Arial"/>
              </a:rPr>
              <a:t>إرميا</a:t>
            </a:r>
            <a:r>
              <a:rPr lang="en-GB" dirty="0">
                <a:latin typeface="Arial"/>
                <a:ea typeface="ＭＳ Ｐゴシック" charset="0"/>
                <a:cs typeface="Arial"/>
              </a:rPr>
              <a:t>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1613784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be pursuing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's temple address aims to convince the people to turn from their </a:t>
            </a:r>
            <a:r>
              <a:rPr lang="en-US" sz="1200" b="1" i="1" kern="1200" dirty="0">
                <a:solidFill>
                  <a:schemeClr val="tx1"/>
                </a:solidFill>
                <a:effectLst/>
                <a:latin typeface="+mn-lt"/>
                <a:ea typeface="+mn-ea"/>
                <a:cs typeface="+mn-cs"/>
              </a:rPr>
              <a:t>false reliance on the temple</a:t>
            </a:r>
            <a:r>
              <a:rPr lang="en-US" sz="1200" kern="1200" dirty="0">
                <a:solidFill>
                  <a:schemeClr val="tx1"/>
                </a:solidFill>
                <a:effectLst/>
                <a:latin typeface="+mn-lt"/>
                <a:ea typeface="+mn-ea"/>
                <a:cs typeface="+mn-cs"/>
              </a:rPr>
              <a:t> and idolatry to avoid impending judgment (Jer 7–10).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3606709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D3A02-2120-0346-BC01-4DC2763C665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to stop praying for the people. Their evil had become unthinkable and were even sacrificing their children to pagan gods.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is shocked at Judah. Animals observed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but not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people. God details the coming judgment for the nation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idolatry. It will be imminent and terrible. The enemy will devastate the land.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mourns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sad spiritual state and his lament models the kind of repentance God wants of the entire nation.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A6EF37-33EE-CA41-B777-8B9C9B652D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is unique and thus due proper worship.</a:t>
            </a:r>
          </a:p>
          <a:p>
            <a:pPr eaLnBrk="1" hangingPunct="1"/>
            <a:r>
              <a:rPr lang="en-US" dirty="0">
                <a:latin typeface="Arial" charset="0"/>
                <a:ea typeface="ＭＳ Ｐゴシック" charset="0"/>
                <a:cs typeface="ＭＳ Ｐゴシック" charset="0"/>
              </a:rPr>
              <a:t>_____________________</a:t>
            </a:r>
          </a:p>
          <a:p>
            <a:pPr eaLnBrk="1" hangingPunct="1"/>
            <a:r>
              <a:rPr lang="en-US" dirty="0">
                <a:latin typeface="Arial" charset="0"/>
                <a:ea typeface="ＭＳ Ｐゴシック" charset="0"/>
                <a:cs typeface="ＭＳ Ｐゴシック" charset="0"/>
              </a:rPr>
              <a:t>HS-03-The_Spirit_Ministries_to_the_Unbeliever-47</a:t>
            </a:r>
          </a:p>
          <a:p>
            <a:pPr eaLnBrk="1" hangingPunct="1"/>
            <a:r>
              <a:rPr lang="en-US" dirty="0">
                <a:latin typeface="Arial" charset="0"/>
                <a:ea typeface="ＭＳ Ｐゴシック" charset="0"/>
                <a:cs typeface="ＭＳ Ｐゴシック" charset="0"/>
              </a:rPr>
              <a:t>OS-24-Jeremiah-112</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Anathoth,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a:t>
            </a:r>
            <a:r>
              <a:rPr lang="ar-SA" dirty="0" err="1">
                <a:latin typeface="Arial"/>
                <a:ea typeface="ＭＳ Ｐゴシック" charset="0"/>
                <a:cs typeface="Arial"/>
              </a:rPr>
              <a:t>إرميا</a:t>
            </a:r>
            <a:r>
              <a:rPr lang="en-US" dirty="0">
                <a:latin typeface="Arial"/>
                <a:ea typeface="ＭＳ Ｐゴシック" charset="0"/>
                <a:cs typeface="Arial"/>
              </a:rPr>
              <a:t>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More object lessons !  God shows signs of judgment. He instructs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to purchase a linen waistband and hide in some rocks by the river. After some time,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went to retrieve the waistband which had rotted. God said the people were like the waistband. He had bound them to Himself, but they had strayed away after other gods. Through their exposure to such pagan influences, they are now spiritually worthless to Him.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also commands the people to </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drink it up!</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Lord will bring spiritual drunkenness to Judah – He will not have compassion on them when they suffer sin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consequences.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sends a drought to turn the people back to him. The ground cracked, and water became so scarce that animals deserted their young.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prays for the people, but God tells him not to. He has to deal severely with them so they would know the seriousness of their sin. Did God reject Judah forever,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wonders. Also, God restricts marriage, attendance to funerals or parties upon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because of the impending disasters.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Even if Moses and Samuel were to stand before Me, My heart would not go out to this people. Send them away from My presence! Let them go!</a:t>
            </a: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 </a:t>
            </a:r>
            <a:endParaRPr lang="en-US" altLang="ja-JP" b="0" i="0" dirty="0">
              <a:solidFill>
                <a:srgbClr val="6699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17102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latin typeface="Arial" panose="020B0604020202020204" pitchFamily="34" charset="0"/>
                <a:ea typeface="宋体" charset="0"/>
                <a:cs typeface="Arial" panose="020B0604020202020204" pitchFamily="34" charset="0"/>
              </a:rPr>
              <a:t>"</a:t>
            </a:r>
            <a:r>
              <a:rPr lang="en-US" altLang="zh-CN" b="0" i="0" dirty="0">
                <a:latin typeface="Arial" panose="020B0604020202020204" pitchFamily="34" charset="0"/>
                <a:ea typeface="宋体" charset="0"/>
                <a:cs typeface="Arial" panose="020B0604020202020204" pitchFamily="34" charset="0"/>
              </a:rPr>
              <a:t>I will make them abhorrent to all the kingdoms of the earth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because of what Manasseh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latin typeface="Arial" panose="020B0604020202020204" pitchFamily="34" charset="0"/>
                <a:ea typeface="宋体" charset="0"/>
                <a:cs typeface="Arial" panose="020B0604020202020204" pitchFamily="34" charset="0"/>
              </a:rPr>
              <a:t>son of Hezekiah king of Judah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did in Jerusalem.</a:t>
            </a:r>
            <a:r>
              <a:rPr lang="ru-RU" altLang="zh-CN" b="0" i="0" dirty="0">
                <a:solidFill>
                  <a:srgbClr val="0000FF"/>
                </a:solidFill>
                <a:latin typeface="Arial" panose="020B0604020202020204" pitchFamily="34" charset="0"/>
                <a:ea typeface="宋体" charset="0"/>
                <a:cs typeface="Arial" panose="020B0604020202020204" pitchFamily="34" charset="0"/>
              </a:rPr>
              <a:t>"</a:t>
            </a:r>
            <a:endParaRPr lang="en-US" altLang="ja-JP" b="0" i="0" dirty="0">
              <a:solidFill>
                <a:srgbClr val="0000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6040573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chemeClr val="hlink"/>
                </a:solidFill>
                <a:latin typeface="Arial" panose="020B0604020202020204" pitchFamily="34" charset="0"/>
                <a:ea typeface="宋体" charset="0"/>
                <a:cs typeface="Arial" panose="020B0604020202020204" pitchFamily="34" charset="0"/>
              </a:rPr>
              <a:t>"</a:t>
            </a:r>
            <a:r>
              <a:rPr lang="en-US" altLang="zh-CN" b="0" i="0" dirty="0">
                <a:solidFill>
                  <a:schemeClr val="hlink"/>
                </a:solidFill>
                <a:latin typeface="Arial" panose="020B0604020202020204" pitchFamily="34" charset="0"/>
                <a:ea typeface="宋体" charset="0"/>
                <a:cs typeface="Arial" panose="020B0604020202020204" pitchFamily="34" charset="0"/>
              </a:rPr>
              <a:t>...Your fathers forsook me… and did not keep my law. But</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you have behaved more wickedly than your fathers… instead of obeying Me. So I will throw you out of this land into a land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neither you nor your fathers have known, 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there you will serve other gods</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day and night, for I will show you no </a:t>
            </a:r>
            <a:r>
              <a:rPr lang="en-US" altLang="zh-CN" b="0" i="0" dirty="0" err="1">
                <a:solidFill>
                  <a:schemeClr val="hlink"/>
                </a:solidFill>
                <a:latin typeface="Arial" panose="020B0604020202020204" pitchFamily="34" charset="0"/>
                <a:ea typeface="宋体" charset="0"/>
                <a:cs typeface="Arial" panose="020B0604020202020204" pitchFamily="34" charset="0"/>
              </a:rPr>
              <a:t>favour</a:t>
            </a:r>
            <a:r>
              <a:rPr lang="en-US" altLang="zh-CN" b="0" i="0" dirty="0">
                <a:solidFill>
                  <a:schemeClr val="hlink"/>
                </a:solidFill>
                <a:latin typeface="Arial" panose="020B0604020202020204" pitchFamily="34" charset="0"/>
                <a:ea typeface="宋体" charset="0"/>
                <a:cs typeface="Arial" panose="020B0604020202020204" pitchFamily="34" charset="0"/>
              </a:rPr>
              <a:t>.</a:t>
            </a:r>
            <a:r>
              <a:rPr lang="ru-RU" altLang="zh-CN" b="0" i="0" dirty="0">
                <a:solidFill>
                  <a:schemeClr val="hlink"/>
                </a:solidFill>
                <a:latin typeface="Arial" panose="020B0604020202020204" pitchFamily="34" charset="0"/>
                <a:ea typeface="宋体" charset="0"/>
                <a:cs typeface="Arial" panose="020B0604020202020204" pitchFamily="34" charset="0"/>
              </a:rPr>
              <a:t>"</a:t>
            </a:r>
            <a:endParaRPr lang="en-US" altLang="ja-JP" b="0" i="0" dirty="0">
              <a:solidFill>
                <a:schemeClr val="hlink"/>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50120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21EF7-BB08-4643-AA1B-F2641065B621}" type="slidenum">
              <a:rPr lang="en-US" sz="1200">
                <a:solidFill>
                  <a:prstClr val="black"/>
                </a:solidFill>
                <a:latin typeface="Calibri" charset="0"/>
                <a:cs typeface="Arial" charset="0"/>
              </a:rPr>
              <a:pPr eaLnBrk="1" hangingPunct="1"/>
              <a:t>127</a:t>
            </a:fld>
            <a:endParaRPr lang="en-US" sz="1200">
              <a:solidFill>
                <a:prstClr val="black"/>
              </a:solidFill>
              <a:latin typeface="Calibri"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sends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to the potter</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EBE59A-95D7-EE40-BFD1-E7B2941F76D5}" type="slidenum">
              <a:rPr lang="en-US" sz="1200">
                <a:solidFill>
                  <a:prstClr val="black"/>
                </a:solidFill>
                <a:latin typeface="Calibri" charset="0"/>
                <a:cs typeface="Arial" charset="0"/>
              </a:rPr>
              <a:pPr eaLnBrk="1" hangingPunct="1"/>
              <a:t>129</a:t>
            </a:fld>
            <a:endParaRPr lang="en-US" sz="1200">
              <a:solidFill>
                <a:prstClr val="black"/>
              </a:solidFill>
              <a:latin typeface="Calibri"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takes an earthenware jar from the potter</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smashes the jar, symbolizing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seemingly irreversible destruction.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0FF47-52C4-D149-A885-25F5F608417B}" type="slidenum">
              <a:rPr lang="en-US" sz="1200">
                <a:solidFill>
                  <a:prstClr val="black"/>
                </a:solidFill>
                <a:latin typeface="Calibri" charset="0"/>
                <a:cs typeface="Arial" charset="0"/>
              </a:rPr>
              <a:pPr eaLnBrk="1" hangingPunct="1"/>
              <a:t>131</a:t>
            </a:fld>
            <a:endParaRPr lang="en-US" sz="1200">
              <a:solidFill>
                <a:prstClr val="black"/>
              </a:solidFill>
              <a:latin typeface="Calibri"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Pashhur reacts angrily to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s</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 words against Jerusalem and Judah. He has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beaten and locked in the public stocks. But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is released, and pronounces judgment against Pashhur and his family.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laments to God for his suffering. Eventually, Baruch, a young scribe offers to help him.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Picture &amp; Article: https://</a:t>
            </a:r>
            <a:r>
              <a:rPr lang="en-US" dirty="0" err="1"/>
              <a:t>www.jewishpress.com</a:t>
            </a:r>
            <a:r>
              <a:rPr lang="en-US" dirty="0"/>
              <a:t>/news/</a:t>
            </a:r>
            <a:r>
              <a:rPr lang="en-US" dirty="0" err="1"/>
              <a:t>israel</a:t>
            </a:r>
            <a:r>
              <a:rPr lang="en-US" dirty="0"/>
              <a:t>/kingdom-of-</a:t>
            </a:r>
            <a:r>
              <a:rPr lang="en-US" dirty="0" err="1"/>
              <a:t>judahs</a:t>
            </a:r>
            <a:r>
              <a:rPr lang="en-US" dirty="0"/>
              <a:t>-temple-and-royal-treasuries-revealed/2022/01/09/</a:t>
            </a:r>
          </a:p>
          <a:p>
            <a:endParaRPr lang="en-US" dirty="0"/>
          </a:p>
          <a:p>
            <a:r>
              <a:rPr lang="en-US"/>
              <a:t>Another Article</a:t>
            </a:r>
            <a:r>
              <a:rPr lang="en-US" dirty="0"/>
              <a:t>: https://</a:t>
            </a:r>
            <a:r>
              <a:rPr lang="en-US" dirty="0" err="1"/>
              <a:t>patternsofevidence.com</a:t>
            </a:r>
            <a:r>
              <a:rPr lang="en-US" dirty="0"/>
              <a:t>/2022/03/04/clay-seals-with-biblical-names-found/?</a:t>
            </a:r>
            <a:r>
              <a:rPr lang="en-US" dirty="0" err="1"/>
              <a:t>utm_campaign</a:t>
            </a:r>
            <a:r>
              <a:rPr lang="en-US" dirty="0"/>
              <a:t>=Thinker%20Update-%20Clay%20Seals%20Inscribed%20with%20Biblical%20Names%20Found%20in%20Jerusalem%20%28QWZ8rd%29&amp;utm_medium=</a:t>
            </a:r>
            <a:r>
              <a:rPr lang="en-US" dirty="0" err="1"/>
              <a:t>email&amp;utm_source</a:t>
            </a:r>
            <a:r>
              <a:rPr lang="en-US" dirty="0"/>
              <a:t>=Email%20List%20-%20120%20day%20engaged&amp;_kx=YXo9ToML2ZYOgon6TelWR-8ViwFBWyLgU5_VbrbI4qIK9K_Zu4S0ObP0z8EYm_4b.WEfJdA</a:t>
            </a:r>
          </a:p>
        </p:txBody>
      </p:sp>
    </p:spTree>
    <p:extLst>
      <p:ext uri="{BB962C8B-B14F-4D97-AF65-F5344CB8AC3E}">
        <p14:creationId xmlns:p14="http://schemas.microsoft.com/office/powerpoint/2010/main" val="2779682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0F7C-CAE5-6A4C-9D70-A21EE362C686}" type="slidenum">
              <a:rPr lang="en-US" sz="1200">
                <a:solidFill>
                  <a:prstClr val="black"/>
                </a:solidFill>
                <a:latin typeface="Calibri" charset="0"/>
                <a:cs typeface="Arial" charset="0"/>
              </a:rPr>
              <a:pPr eaLnBrk="1" hangingPunct="1"/>
              <a:t>134</a:t>
            </a:fld>
            <a:endParaRPr lang="en-US" sz="1200">
              <a:solidFill>
                <a:prstClr val="black"/>
              </a:solidFill>
              <a:latin typeface="Calibri" charset="0"/>
              <a:cs typeface="Arial"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continues to preach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messages. He prophesies judgments against Judah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temple and spoken lies.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A631FB-D701-E44C-967D-5DFC455D4BD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6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20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2000" b="0" kern="1200" dirty="0">
                <a:solidFill>
                  <a:schemeClr val="tx1"/>
                </a:solidFill>
                <a:effectLst/>
                <a:latin typeface="+mn-lt"/>
                <a:ea typeface="+mn-ea"/>
                <a:cs typeface="+mn-cs"/>
              </a:rPr>
              <a:t>__________________</a:t>
            </a:r>
          </a:p>
          <a:p>
            <a:pPr eaLnBrk="1" hangingPunct="1">
              <a:defRPr/>
            </a:pPr>
            <a:r>
              <a:rPr lang="en-SG" sz="2000" b="0" kern="1200" dirty="0">
                <a:solidFill>
                  <a:schemeClr val="tx1"/>
                </a:solidFill>
                <a:effectLst/>
                <a:latin typeface="+mn-lt"/>
                <a:ea typeface="+mn-ea"/>
                <a:cs typeface="+mn-cs"/>
              </a:rPr>
              <a:t>OS-24-Jeremiah-138</a:t>
            </a:r>
          </a:p>
          <a:p>
            <a:pPr eaLnBrk="1" hangingPunct="1">
              <a:defRPr/>
            </a:pPr>
            <a:r>
              <a:rPr lang="en-SG" sz="2000" b="0" kern="1200" dirty="0">
                <a:solidFill>
                  <a:schemeClr val="tx1"/>
                </a:solidFill>
                <a:effectLst/>
                <a:latin typeface="+mn-lt"/>
                <a:ea typeface="+mn-ea"/>
                <a:cs typeface="+mn-cs"/>
              </a:rPr>
              <a:t>NS-19-Hebrews-425</a:t>
            </a:r>
            <a:endParaRPr lang="en-US" sz="2000" b="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197C01-0E2A-EF49-BEC8-0433B996981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a:t>
            </a:r>
            <a:r>
              <a:rPr lang="ar-SA" dirty="0" err="1">
                <a:latin typeface="Arial"/>
                <a:ea typeface="ＭＳ Ｐゴシック" charset="0"/>
                <a:cs typeface="Arial"/>
              </a:rPr>
              <a:t>إرميا</a:t>
            </a:r>
            <a:r>
              <a:rPr lang="en-GB" dirty="0">
                <a:latin typeface="Arial"/>
                <a:ea typeface="ＭＳ Ｐゴシック" charset="0"/>
                <a:cs typeface="Arial"/>
              </a:rPr>
              <a:t>'s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a:t>
            </a:r>
            <a:r>
              <a:rPr lang="ar-SA" baseline="0" dirty="0" err="1">
                <a:latin typeface="Arial"/>
                <a:ea typeface="ＭＳ Ｐゴシック" charset="0"/>
                <a:cs typeface="Arial"/>
              </a:rPr>
              <a:t>إرميا</a:t>
            </a:r>
            <a:r>
              <a:rPr lang="en-GB" baseline="0" dirty="0">
                <a:latin typeface="Arial"/>
                <a:ea typeface="ＭＳ Ｐゴシック" charset="0"/>
                <a:cs typeface="Arial"/>
              </a:rPr>
              <a:t> the </a:t>
            </a:r>
            <a:r>
              <a:rPr lang="en-GB" dirty="0">
                <a:latin typeface="Arial"/>
                <a:ea typeface="ＭＳ Ｐゴシック" charset="0"/>
                <a:cs typeface="Arial"/>
              </a:rPr>
              <a:t>70 years captivity.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ea typeface="ＭＳ Ｐゴシック" charset="0"/>
                <a:cs typeface="ＭＳ Ｐゴシック" charset="0"/>
              </a:rPr>
              <a:t>Common Arabic Slides-363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endParaRPr lang="ar-SA"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OS-Esther</a:t>
            </a:r>
          </a:p>
          <a:p>
            <a:r>
              <a:rPr lang="en-US" b="1"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a:p>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cs typeface="ＭＳ Ｐゴシック" charset="0"/>
              </a:rPr>
              <a:t>This slide shows the Nebuchadnezzar</a:t>
            </a:r>
            <a:r>
              <a:rPr lang="uk-UA" altLang="ja-JP" dirty="0">
                <a:latin typeface="Calibri" charset="0"/>
                <a:cs typeface="ＭＳ Ｐゴシック" charset="0"/>
              </a:rPr>
              <a:t>'</a:t>
            </a:r>
            <a:r>
              <a:rPr lang="en-US" dirty="0">
                <a:latin typeface="Calibri" charset="0"/>
                <a:cs typeface="ＭＳ Ｐゴシック" charset="0"/>
              </a:rPr>
              <a:t>s 6 deportations to Babylon. The 597 BC deportation was the third of the six and the first of 2 major deportations, with 10,000 people deported.</a:t>
            </a:r>
          </a:p>
          <a:p>
            <a:r>
              <a:rPr lang="en-US" dirty="0">
                <a:latin typeface="Calibri" charset="0"/>
                <a:cs typeface="ＭＳ Ｐゴシック" charset="0"/>
              </a:rPr>
              <a:t>______</a:t>
            </a:r>
          </a:p>
          <a:p>
            <a:endParaRPr lang="en-US" dirty="0">
              <a:cs typeface="ＭＳ Ｐゴシック" charset="0"/>
            </a:endParaRPr>
          </a:p>
          <a:p>
            <a:r>
              <a:rPr lang="en-US" dirty="0">
                <a:cs typeface="ＭＳ Ｐゴシック" charset="0"/>
              </a:rPr>
              <a:t>OS-24-Jeremiah-53</a:t>
            </a:r>
            <a:r>
              <a:rPr lang="en-US">
                <a:cs typeface="ＭＳ Ｐゴシック" charset="0"/>
              </a:rPr>
              <a:t>, 140</a:t>
            </a:r>
            <a:endParaRPr lang="en-US" dirty="0">
              <a:latin typeface="Calibri"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Jerusalem’s leaders reject </a:t>
            </a:r>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 and lead to captivity as unavoidable (Jer 26–29).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147</a:t>
            </a:fld>
            <a:endParaRPr lang="en-US">
              <a:solidFill>
                <a:prstClr val="black"/>
              </a:solidFill>
              <a:latin typeface="Calibri"/>
            </a:endParaRPr>
          </a:p>
        </p:txBody>
      </p:sp>
    </p:spTree>
    <p:extLst>
      <p:ext uri="{BB962C8B-B14F-4D97-AF65-F5344CB8AC3E}">
        <p14:creationId xmlns:p14="http://schemas.microsoft.com/office/powerpoint/2010/main" val="42627513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chemeClr val="bg2"/>
                </a:solidFill>
                <a:latin typeface="Arial" panose="020B0604020202020204" pitchFamily="34" charset="0"/>
                <a:ea typeface="宋体" charset="0"/>
                <a:cs typeface="Arial" panose="020B0604020202020204" pitchFamily="34" charset="0"/>
              </a:rPr>
              <a:t>I gave the same message to Zedekiah king of Judah. I said, </a:t>
            </a:r>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rgbClr val="0000FF"/>
                </a:solidFill>
                <a:latin typeface="Arial" panose="020B0604020202020204" pitchFamily="34" charset="0"/>
                <a:ea typeface="宋体" charset="0"/>
                <a:cs typeface="Arial" panose="020B0604020202020204" pitchFamily="34" charset="0"/>
              </a:rPr>
              <a:t>Bow your neck under the yoke of the king of Babylon; serve him and his people, and you will live.</a:t>
            </a:r>
            <a:r>
              <a:rPr lang="en-US" altLang="zh-CN" sz="1300" b="0" i="0" dirty="0">
                <a:solidFill>
                  <a:srgbClr val="66FFFF"/>
                </a:solidFill>
                <a:latin typeface="Arial" panose="020B0604020202020204" pitchFamily="34" charset="0"/>
                <a:ea typeface="宋体" charset="0"/>
                <a:cs typeface="Arial" panose="020B0604020202020204" pitchFamily="34" charset="0"/>
              </a:rPr>
              <a:t> </a:t>
            </a:r>
            <a:r>
              <a:rPr lang="en-US" altLang="zh-CN" sz="1300" b="0" i="0" dirty="0">
                <a:solidFill>
                  <a:srgbClr val="FFFF00"/>
                </a:solidFill>
                <a:latin typeface="Arial" panose="020B0604020202020204" pitchFamily="34" charset="0"/>
                <a:ea typeface="宋体" charset="0"/>
                <a:cs typeface="Arial" panose="020B0604020202020204" pitchFamily="34" charset="0"/>
              </a:rPr>
              <a:t> </a:t>
            </a:r>
            <a:r>
              <a:rPr lang="en-US" altLang="zh-CN" sz="1300" b="0" i="0" dirty="0">
                <a:solidFill>
                  <a:schemeClr val="bg2"/>
                </a:solidFill>
                <a:latin typeface="Arial" panose="020B0604020202020204" pitchFamily="34" charset="0"/>
                <a:ea typeface="宋体" charset="0"/>
                <a:cs typeface="Arial" panose="020B0604020202020204" pitchFamily="34" charset="0"/>
              </a:rPr>
              <a:t>Why will you and your people die by the sword, famine, and plague with which the Lord has threatened any nation that will not serve the King of Babylon?</a:t>
            </a:r>
            <a:r>
              <a:rPr lang="ru-RU" altLang="zh-CN" sz="1300" b="0" i="0" dirty="0">
                <a:solidFill>
                  <a:schemeClr val="bg2"/>
                </a:solidFill>
                <a:latin typeface="Arial" panose="020B0604020202020204" pitchFamily="34" charset="0"/>
                <a:ea typeface="宋体" charset="0"/>
                <a:cs typeface="Arial" panose="020B0604020202020204" pitchFamily="34" charset="0"/>
              </a:rPr>
              <a:t>"</a:t>
            </a:r>
            <a:endParaRPr lang="en-US" altLang="zh-CN" sz="1300" b="0" i="0" dirty="0">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8585147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373D4-73BA-6741-844B-589D1F79FA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a:t>
            </a:r>
            <a:r>
              <a:rPr lang="ar-SA" dirty="0" err="1">
                <a:latin typeface="Arial"/>
                <a:ea typeface="ＭＳ Ｐゴシック" charset="0"/>
                <a:cs typeface="Arial"/>
              </a:rPr>
              <a:t>إرميا</a:t>
            </a:r>
            <a:r>
              <a:rPr lang="en-GB" dirty="0">
                <a:latin typeface="Arial"/>
                <a:ea typeface="ＭＳ Ｐゴシック" charset="0"/>
                <a:cs typeface="Arial"/>
              </a:rPr>
              <a:t>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150</a:t>
            </a:fld>
            <a:endParaRPr lang="en-US">
              <a:solidFill>
                <a:prstClr val="black"/>
              </a:solidFill>
              <a:latin typeface="Calibri"/>
            </a:endParaRPr>
          </a:p>
        </p:txBody>
      </p:sp>
    </p:spTree>
    <p:extLst>
      <p:ext uri="{BB962C8B-B14F-4D97-AF65-F5344CB8AC3E}">
        <p14:creationId xmlns:p14="http://schemas.microsoft.com/office/powerpoint/2010/main" val="195349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649893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0F5D1F-8B00-E645-B7B1-3A8B33019CBB}"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E0DF7-9D98-9841-8600-2D33256A9FAF}"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faces serious opposition from false prophets. Hananiah seizes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a:t>
            </a:r>
            <a:r>
              <a:rPr lang="ar-SA" dirty="0" err="1">
                <a:latin typeface="Arial"/>
                <a:ea typeface="ＭＳ Ｐゴシック" charset="0"/>
                <a:cs typeface="Arial"/>
              </a:rPr>
              <a:t>إرميا</a:t>
            </a:r>
            <a:r>
              <a:rPr lang="en-US" dirty="0">
                <a:latin typeface="Arial"/>
                <a:ea typeface="ＭＳ Ｐゴシック" charset="0"/>
                <a:cs typeface="Arial"/>
              </a:rPr>
              <a: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7A053B-9C7E-8145-B1FE-98C1570AD061}"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41F4F3-470A-0A46-8475-260574475FE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200186"/>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97242"/>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586083"/>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63925"/>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850599"/>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95890"/>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477247"/>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85858"/>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33360"/>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2944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8E94ABB-4D0F-5941-8CCB-004C11EC7FA3}" type="slidenum">
              <a:rPr lang="en-US"/>
              <a:pPr>
                <a:defRPr/>
              </a:pPr>
              <a:t>‹#›</a:t>
            </a:fld>
            <a:endParaRPr lang="en-US"/>
          </a:p>
        </p:txBody>
      </p:sp>
    </p:spTree>
    <p:extLst>
      <p:ext uri="{BB962C8B-B14F-4D97-AF65-F5344CB8AC3E}">
        <p14:creationId xmlns:p14="http://schemas.microsoft.com/office/powerpoint/2010/main" val="254199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327212"/>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0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39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241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739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703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01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124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13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57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1/26/24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3042930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73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74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pPr marL="0" marR="0" lvl="0" indent="0" algn="ctr" rtl="0">
                <a:lnSpc>
                  <a:spcPct val="100000"/>
                </a:lnSpc>
                <a:spcBef>
                  <a:spcPts val="0"/>
                </a:spcBef>
                <a:spcAft>
                  <a:spcPts val="0"/>
                </a:spcAft>
                <a:buClr>
                  <a:srgbClr val="7B9899"/>
                </a:buClr>
                <a:buSzPct val="25000"/>
                <a:buFont typeface="Georgia"/>
                <a:buNone/>
              </a:p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056685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1200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4099899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464140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2732921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066749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7755546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198096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02145865"/>
      </p:ext>
    </p:extLst>
  </p:cSld>
  <p:clrMapOvr>
    <a:masterClrMapping/>
  </p:clrMapOvr>
  <p:transition>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7170606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36856325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495977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579709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6091342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4303289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1491939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1571640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13324514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149183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917890190"/>
      </p:ext>
    </p:extLst>
  </p:cSld>
  <p:clrMapOvr>
    <a:masterClrMapping/>
  </p:clrMapOvr>
  <p:transition>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28901364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9674785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3273380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1313452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35474751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2782426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283872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974973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680310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296969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1706484"/>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4248122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1121481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9825388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294982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9898322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885381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8075230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22709353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1573313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142640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48D766C-5282-CA41-8F08-5D746405989F}" type="slidenum">
              <a:rPr lang="en-US"/>
              <a:pPr>
                <a:defRPr/>
              </a:pPr>
              <a:t>‹#›</a:t>
            </a:fld>
            <a:endParaRPr lang="en-US"/>
          </a:p>
        </p:txBody>
      </p:sp>
    </p:spTree>
    <p:extLst>
      <p:ext uri="{BB962C8B-B14F-4D97-AF65-F5344CB8AC3E}">
        <p14:creationId xmlns:p14="http://schemas.microsoft.com/office/powerpoint/2010/main" val="7131738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2895422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842662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678583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1173213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23471320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4018661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24704084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4017246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1805958133"/>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1/26/24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406306744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47EA7B9-8B77-8643-8065-A069A4444EF9}" type="slidenum">
              <a:rPr lang="en-US"/>
              <a:pPr>
                <a:defRPr/>
              </a:pPr>
              <a:t>‹#›</a:t>
            </a:fld>
            <a:endParaRPr lang="en-US"/>
          </a:p>
        </p:txBody>
      </p:sp>
    </p:spTree>
    <p:extLst>
      <p:ext uri="{BB962C8B-B14F-4D97-AF65-F5344CB8AC3E}">
        <p14:creationId xmlns:p14="http://schemas.microsoft.com/office/powerpoint/2010/main" val="1755999968"/>
      </p:ext>
    </p:extLst>
  </p:cSld>
  <p:clrMapOvr>
    <a:masterClrMapping/>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1/26/24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124967561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1/26/24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9216608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1/26/24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3199186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29584064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633777830"/>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1/26/24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36821840"/>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1/26/24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603436282"/>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1/26/24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71493452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55249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1707494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5098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2546427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7532874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4673877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9293929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0478006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42944941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5662469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9733898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7059204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1605972459"/>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459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538303082"/>
      </p:ext>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2368361250"/>
      </p:ext>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4132809100"/>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2824046362"/>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848977183"/>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396380668"/>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929403478"/>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812896588"/>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1967751898"/>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14903311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1722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596095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21846030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28339341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34161384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2737099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218314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1341059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26306295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29174716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3974060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657526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8331283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572230219"/>
      </p:ext>
    </p:extLst>
  </p:cSld>
  <p:clrMapOvr>
    <a:masterClrMapping/>
  </p:clrMapOvr>
  <p:transition spd="med">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46137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981762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014658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019632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681172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925053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9419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50324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1587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894431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403999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64235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40672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2400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1553861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67586170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6986776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574822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7213266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236657"/>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93337679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2920126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313826851"/>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82451347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904480098"/>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89632374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482777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41069867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29131199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1224503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379479"/>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10387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29157538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39466305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957113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24444417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8936242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41221109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1966503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1543377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75020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193953"/>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17048994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322813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92926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5939655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16036591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159405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4937162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549216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5181060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798036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051171"/>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1157666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7353550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222973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5204177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7910733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pPr>
                <a:defRPr/>
              </a:pPr>
              <a:t>‹#›</a:t>
            </a:fld>
            <a:endParaRPr lang="en-US"/>
          </a:p>
        </p:txBody>
      </p:sp>
    </p:spTree>
    <p:extLst>
      <p:ext uri="{BB962C8B-B14F-4D97-AF65-F5344CB8AC3E}">
        <p14:creationId xmlns:p14="http://schemas.microsoft.com/office/powerpoint/2010/main" val="38972521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pPr>
                <a:defRPr/>
              </a:pPr>
              <a:t>‹#›</a:t>
            </a:fld>
            <a:endParaRPr lang="en-US"/>
          </a:p>
        </p:txBody>
      </p:sp>
    </p:spTree>
    <p:extLst>
      <p:ext uri="{BB962C8B-B14F-4D97-AF65-F5344CB8AC3E}">
        <p14:creationId xmlns:p14="http://schemas.microsoft.com/office/powerpoint/2010/main" val="1429568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pPr>
                <a:defRPr/>
              </a:pPr>
              <a:t>‹#›</a:t>
            </a:fld>
            <a:endParaRPr lang="en-US"/>
          </a:p>
        </p:txBody>
      </p:sp>
    </p:spTree>
    <p:extLst>
      <p:ext uri="{BB962C8B-B14F-4D97-AF65-F5344CB8AC3E}">
        <p14:creationId xmlns:p14="http://schemas.microsoft.com/office/powerpoint/2010/main" val="30909144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pPr>
                <a:defRPr/>
              </a:pPr>
              <a:t>‹#›</a:t>
            </a:fld>
            <a:endParaRPr lang="en-US"/>
          </a:p>
        </p:txBody>
      </p:sp>
    </p:spTree>
    <p:extLst>
      <p:ext uri="{BB962C8B-B14F-4D97-AF65-F5344CB8AC3E}">
        <p14:creationId xmlns:p14="http://schemas.microsoft.com/office/powerpoint/2010/main" val="8578947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pPr>
                <a:defRPr/>
              </a:pPr>
              <a:t>‹#›</a:t>
            </a:fld>
            <a:endParaRPr lang="en-US"/>
          </a:p>
        </p:txBody>
      </p:sp>
    </p:spTree>
    <p:extLst>
      <p:ext uri="{BB962C8B-B14F-4D97-AF65-F5344CB8AC3E}">
        <p14:creationId xmlns:p14="http://schemas.microsoft.com/office/powerpoint/2010/main" val="1292827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049820"/>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pPr>
                <a:defRPr/>
              </a:pPr>
              <a:t>‹#›</a:t>
            </a:fld>
            <a:endParaRPr lang="en-US"/>
          </a:p>
        </p:txBody>
      </p:sp>
    </p:spTree>
    <p:extLst>
      <p:ext uri="{BB962C8B-B14F-4D97-AF65-F5344CB8AC3E}">
        <p14:creationId xmlns:p14="http://schemas.microsoft.com/office/powerpoint/2010/main" val="9647626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pPr>
                <a:defRPr/>
              </a:pPr>
              <a:t>‹#›</a:t>
            </a:fld>
            <a:endParaRPr lang="en-US"/>
          </a:p>
        </p:txBody>
      </p:sp>
    </p:spTree>
    <p:extLst>
      <p:ext uri="{BB962C8B-B14F-4D97-AF65-F5344CB8AC3E}">
        <p14:creationId xmlns:p14="http://schemas.microsoft.com/office/powerpoint/2010/main" val="2665738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pPr>
                <a:defRPr/>
              </a:pPr>
              <a:t>‹#›</a:t>
            </a:fld>
            <a:endParaRPr lang="en-US"/>
          </a:p>
        </p:txBody>
      </p:sp>
    </p:spTree>
    <p:extLst>
      <p:ext uri="{BB962C8B-B14F-4D97-AF65-F5344CB8AC3E}">
        <p14:creationId xmlns:p14="http://schemas.microsoft.com/office/powerpoint/2010/main" val="11756182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pPr>
                <a:defRPr/>
              </a:pPr>
              <a:t>‹#›</a:t>
            </a:fld>
            <a:endParaRPr lang="en-US"/>
          </a:p>
        </p:txBody>
      </p:sp>
    </p:spTree>
    <p:extLst>
      <p:ext uri="{BB962C8B-B14F-4D97-AF65-F5344CB8AC3E}">
        <p14:creationId xmlns:p14="http://schemas.microsoft.com/office/powerpoint/2010/main" val="125033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pPr>
                <a:defRPr/>
              </a:pPr>
              <a:t>‹#›</a:t>
            </a:fld>
            <a:endParaRPr lang="en-US"/>
          </a:p>
        </p:txBody>
      </p:sp>
    </p:spTree>
    <p:extLst>
      <p:ext uri="{BB962C8B-B14F-4D97-AF65-F5344CB8AC3E}">
        <p14:creationId xmlns:p14="http://schemas.microsoft.com/office/powerpoint/2010/main" val="12754678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pPr>
                <a:defRPr/>
              </a:pPr>
              <a:t>‹#›</a:t>
            </a:fld>
            <a:endParaRPr lang="en-US"/>
          </a:p>
        </p:txBody>
      </p:sp>
    </p:spTree>
    <p:extLst>
      <p:ext uri="{BB962C8B-B14F-4D97-AF65-F5344CB8AC3E}">
        <p14:creationId xmlns:p14="http://schemas.microsoft.com/office/powerpoint/2010/main" val="26308234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204932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71340658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456517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37207292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181083"/>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6389893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624855405"/>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817723558"/>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329768804"/>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627291344"/>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51740173"/>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511638991"/>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602486382"/>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80971297"/>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549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3474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569651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862317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791769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136407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949513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150403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249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649552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180340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3066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572111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809661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41820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1501317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atin typeface="Arial" charset="0"/>
                <a:ea typeface="ＭＳ Ｐゴシック" charset="0"/>
                <a:cs typeface="ＭＳ Ｐゴシック" charset="0"/>
              </a:defRPr>
            </a:lvl1pPr>
          </a:lstStyle>
          <a:p>
            <a:pPr>
              <a:defRPr/>
            </a:pPr>
            <a:fld id="{53431CBC-B409-458E-A6B2-931237B8C79F}" type="slidenum">
              <a:rPr lang="en-US"/>
              <a:pPr>
                <a:defRPr/>
              </a:pPr>
              <a:t>‹#›</a:t>
            </a:fld>
            <a:endParaRPr lang="en-US"/>
          </a:p>
        </p:txBody>
      </p:sp>
    </p:spTree>
    <p:extLst>
      <p:ext uri="{BB962C8B-B14F-4D97-AF65-F5344CB8AC3E}">
        <p14:creationId xmlns:p14="http://schemas.microsoft.com/office/powerpoint/2010/main" val="28411994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40990624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6158311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0083256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9659892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10293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0598877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2118256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8439517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9567921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31500192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8673725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24558475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11475023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39993229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3986418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5212105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4372366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1813010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42480552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0730909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40805102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6978949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40331057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15477418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9754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10908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693315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46602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02957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596373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21759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2623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43848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36681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2806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19935717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4A608-E57F-AC4C-9819-3068F90DE604}" type="slidenum">
              <a:rPr lang="en-US"/>
              <a:pPr>
                <a:defRPr/>
              </a:pPr>
              <a:t>‹#›</a:t>
            </a:fld>
            <a:endParaRPr lang="en-US"/>
          </a:p>
        </p:txBody>
      </p:sp>
    </p:spTree>
    <p:extLst>
      <p:ext uri="{BB962C8B-B14F-4D97-AF65-F5344CB8AC3E}">
        <p14:creationId xmlns:p14="http://schemas.microsoft.com/office/powerpoint/2010/main" val="15239215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49CF8-7331-7B42-A140-354C8E505CE1}" type="slidenum">
              <a:rPr lang="en-US"/>
              <a:pPr>
                <a:defRPr/>
              </a:pPr>
              <a:t>‹#›</a:t>
            </a:fld>
            <a:endParaRPr lang="en-US"/>
          </a:p>
        </p:txBody>
      </p:sp>
    </p:spTree>
    <p:extLst>
      <p:ext uri="{BB962C8B-B14F-4D97-AF65-F5344CB8AC3E}">
        <p14:creationId xmlns:p14="http://schemas.microsoft.com/office/powerpoint/2010/main" val="15181989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0C71F-8D6B-6C48-A6C5-EB1BC6583B1D}" type="slidenum">
              <a:rPr lang="en-US"/>
              <a:pPr>
                <a:defRPr/>
              </a:pPr>
              <a:t>‹#›</a:t>
            </a:fld>
            <a:endParaRPr lang="en-US"/>
          </a:p>
        </p:txBody>
      </p:sp>
    </p:spTree>
    <p:extLst>
      <p:ext uri="{BB962C8B-B14F-4D97-AF65-F5344CB8AC3E}">
        <p14:creationId xmlns:p14="http://schemas.microsoft.com/office/powerpoint/2010/main" val="16392357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EB3AE-D66F-0549-B023-7385089941BF}" type="slidenum">
              <a:rPr lang="en-US"/>
              <a:pPr>
                <a:defRPr/>
              </a:pPr>
              <a:t>‹#›</a:t>
            </a:fld>
            <a:endParaRPr lang="en-US"/>
          </a:p>
        </p:txBody>
      </p:sp>
    </p:spTree>
    <p:extLst>
      <p:ext uri="{BB962C8B-B14F-4D97-AF65-F5344CB8AC3E}">
        <p14:creationId xmlns:p14="http://schemas.microsoft.com/office/powerpoint/2010/main" val="29101669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3C8045-CF35-3F43-B773-6CF81C63B81B}" type="slidenum">
              <a:rPr lang="en-US"/>
              <a:pPr>
                <a:defRPr/>
              </a:pPr>
              <a:t>‹#›</a:t>
            </a:fld>
            <a:endParaRPr lang="en-US"/>
          </a:p>
        </p:txBody>
      </p:sp>
    </p:spTree>
    <p:extLst>
      <p:ext uri="{BB962C8B-B14F-4D97-AF65-F5344CB8AC3E}">
        <p14:creationId xmlns:p14="http://schemas.microsoft.com/office/powerpoint/2010/main" val="608991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F407D6-B088-174D-BD7B-4307A2622DE1}" type="slidenum">
              <a:rPr lang="en-US"/>
              <a:pPr>
                <a:defRPr/>
              </a:pPr>
              <a:t>‹#›</a:t>
            </a:fld>
            <a:endParaRPr lang="en-US"/>
          </a:p>
        </p:txBody>
      </p:sp>
    </p:spTree>
    <p:extLst>
      <p:ext uri="{BB962C8B-B14F-4D97-AF65-F5344CB8AC3E}">
        <p14:creationId xmlns:p14="http://schemas.microsoft.com/office/powerpoint/2010/main" val="13100648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7D363-614B-7E4C-83D9-B68AF0EAC386}" type="slidenum">
              <a:rPr lang="en-US"/>
              <a:pPr>
                <a:defRPr/>
              </a:pPr>
              <a:t>‹#›</a:t>
            </a:fld>
            <a:endParaRPr lang="en-US"/>
          </a:p>
        </p:txBody>
      </p:sp>
    </p:spTree>
    <p:extLst>
      <p:ext uri="{BB962C8B-B14F-4D97-AF65-F5344CB8AC3E}">
        <p14:creationId xmlns:p14="http://schemas.microsoft.com/office/powerpoint/2010/main" val="10768871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B6E9F-09C4-4741-B396-A2BCB45BCD54}" type="slidenum">
              <a:rPr lang="en-US"/>
              <a:pPr>
                <a:defRPr/>
              </a:pPr>
              <a:t>‹#›</a:t>
            </a:fld>
            <a:endParaRPr lang="en-US"/>
          </a:p>
        </p:txBody>
      </p:sp>
    </p:spTree>
    <p:extLst>
      <p:ext uri="{BB962C8B-B14F-4D97-AF65-F5344CB8AC3E}">
        <p14:creationId xmlns:p14="http://schemas.microsoft.com/office/powerpoint/2010/main" val="20890335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11CCC-2AEB-BE4F-B1B5-D8312DF5C3AC}" type="slidenum">
              <a:rPr lang="en-US"/>
              <a:pPr>
                <a:defRPr/>
              </a:pPr>
              <a:t>‹#›</a:t>
            </a:fld>
            <a:endParaRPr lang="en-US"/>
          </a:p>
        </p:txBody>
      </p:sp>
    </p:spTree>
    <p:extLst>
      <p:ext uri="{BB962C8B-B14F-4D97-AF65-F5344CB8AC3E}">
        <p14:creationId xmlns:p14="http://schemas.microsoft.com/office/powerpoint/2010/main" val="3122141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1C904-8E82-414E-A281-5052B51C86FE}" type="slidenum">
              <a:rPr lang="en-US"/>
              <a:pPr>
                <a:defRPr/>
              </a:pPr>
              <a:t>‹#›</a:t>
            </a:fld>
            <a:endParaRPr lang="en-US"/>
          </a:p>
        </p:txBody>
      </p:sp>
    </p:spTree>
    <p:extLst>
      <p:ext uri="{BB962C8B-B14F-4D97-AF65-F5344CB8AC3E}">
        <p14:creationId xmlns:p14="http://schemas.microsoft.com/office/powerpoint/2010/main" val="25127827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8FF98-DC3B-6048-A641-F38E042683F6}" type="slidenum">
              <a:rPr lang="en-US"/>
              <a:pPr>
                <a:defRPr/>
              </a:pPr>
              <a:t>‹#›</a:t>
            </a:fld>
            <a:endParaRPr lang="en-US"/>
          </a:p>
        </p:txBody>
      </p:sp>
    </p:spTree>
    <p:extLst>
      <p:ext uri="{BB962C8B-B14F-4D97-AF65-F5344CB8AC3E}">
        <p14:creationId xmlns:p14="http://schemas.microsoft.com/office/powerpoint/2010/main" val="3230653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347404915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1/26/24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24896110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1/26/24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225187762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1/26/24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033649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1/26/24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054686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1848677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1048493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1/26/24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827658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1/26/24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7654153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1/26/24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42350891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9771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259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79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810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510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428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852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316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4018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3132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9382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835738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281285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0696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8306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872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97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24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9986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82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3673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355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071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4185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006585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2613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33186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75666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321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76585779"/>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67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374667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09763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9817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0344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52099883"/>
      </p:ext>
    </p:extLst>
  </p:cSld>
  <p:clrMapOvr>
    <a:masterClrMapping/>
  </p:clrMapOvr>
  <p:transition spd="med">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26/01/24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8526057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26/01/24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22966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26/01/24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5102333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26/01/24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62063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26/01/24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6112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26/01/24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33165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26/01/24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037200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26/01/24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182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26/01/24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211655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26/01/24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46045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26/01/24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6521296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3.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6.xml"/><Relationship Id="rId2" Type="http://schemas.openxmlformats.org/officeDocument/2006/relationships/slideLayout" Target="../slideLayouts/slideLayout101.xml"/><Relationship Id="rId16" Type="http://schemas.openxmlformats.org/officeDocument/2006/relationships/image" Target="../media/image1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9.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2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1.emf"/><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24.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7.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6.xml"/><Relationship Id="rId2" Type="http://schemas.openxmlformats.org/officeDocument/2006/relationships/slideLayout" Target="../slideLayouts/slideLayout190.xml"/><Relationship Id="rId16" Type="http://schemas.openxmlformats.org/officeDocument/2006/relationships/image" Target="../media/image10.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9.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3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3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3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5.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theme" Target="../theme/theme36.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03.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05.xml"/><Relationship Id="rId1" Type="http://schemas.openxmlformats.org/officeDocument/2006/relationships/slideLayout" Target="../slideLayouts/slideLayout30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40.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image" Target="../media/image12.png"/><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4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4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43.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7.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9.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1/26/24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462104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32743800"/>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496046"/>
      </p:ext>
    </p:extLst>
  </p:cSld>
  <p:clrMap bg1="dk2" tx1="lt1" bg2="dk1" tx2="lt2" accent1="accent1" accent2="accent2" accent3="accent3" accent4="accent4" accent5="accent5" accent6="accent6" hlink="hlink" folHlink="folHlink"/>
  <p:sldLayoutIdLst>
    <p:sldLayoutId id="21474838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1/26/24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6516526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7769226"/>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26/01/24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0326326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61457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82276020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pPr marL="0" marR="0" lvl="0" indent="0" algn="ctr" rtl="0">
                <a:lnSpc>
                  <a:spcPct val="100000"/>
                </a:lnSpc>
                <a:spcBef>
                  <a:spcPts val="0"/>
                </a:spcBef>
                <a:spcAft>
                  <a:spcPts val="0"/>
                </a:spcAft>
                <a:buClr>
                  <a:srgbClr val="7B9899"/>
                </a:buClr>
                <a:buSzPct val="25000"/>
                <a:buFont typeface="Georgia"/>
                <a:buNone/>
              </a:p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631976438"/>
      </p:ext>
    </p:extLst>
  </p:cSld>
  <p:clrMap bg1="lt1" tx1="dk1" bg2="dk2" tx2="lt2" accent1="accent1" accent2="accent2" accent3="accent3" accent4="accent4" accent5="accent5" accent6="accent6" hlink="hlink" folHlink="folHlink"/>
  <p:sldLayoutIdLst>
    <p:sldLayoutId id="214748394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711423"/>
      </p:ext>
    </p:extLst>
  </p:cSld>
  <p:clrMap bg1="dk2" tx1="lt1" bg2="dk1" tx2="lt2" accent1="accent1" accent2="accent2" accent3="accent3" accent4="accent4" accent5="accent5" accent6="accent6" hlink="hlink" folHlink="folHlink"/>
  <p:sldLayoutIdLst>
    <p:sldLayoutId id="214748394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03E9851-DF11-9149-A6EE-FCAE45B3C26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010489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882509245"/>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3067129174"/>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119998"/>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1683208420"/>
      </p:ext>
    </p:extLst>
  </p:cSld>
  <p:clrMap bg1="dk2" tx1="lt1" bg2="dk1"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1/26/24</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98479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327046266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229761085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pitchFamily="-111"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pitchFamily="-111"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376778018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476285123"/>
      </p:ext>
    </p:extLst>
  </p:cSld>
  <p:clrMap bg1="dk2" tx1="lt1" bg2="dk1" tx2="lt2" accent1="accent1" accent2="accent2" accent3="accent3" accent4="accent4" accent5="accent5" accent6="accent6" hlink="hlink" folHlink="folHlink"/>
  <p:sldLayoutIdLst>
    <p:sldLayoutId id="2147484043"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2825529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8787933"/>
      </p:ext>
    </p:extLst>
  </p:cSld>
  <p:clrMap bg1="dk2" tx1="lt1" bg2="dk1" tx2="lt2" accent1="accent1" accent2="accent2" accent3="accent3" accent4="accent4" accent5="accent5" accent6="accent6" hlink="hlink" folHlink="folHlink"/>
  <p:sldLayoutIdLst>
    <p:sldLayoutId id="214748367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278186957"/>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968178"/>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206123537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941074-0F23-9640-BA01-C33DEBAA9D6C}" type="slidenum">
              <a:rPr lang="en-US"/>
              <a:pPr>
                <a:defRPr/>
              </a:pPr>
              <a:t>‹#›</a:t>
            </a:fld>
            <a:endParaRPr lang="en-US"/>
          </a:p>
        </p:txBody>
      </p:sp>
    </p:spTree>
    <p:extLst>
      <p:ext uri="{BB962C8B-B14F-4D97-AF65-F5344CB8AC3E}">
        <p14:creationId xmlns:p14="http://schemas.microsoft.com/office/powerpoint/2010/main" val="660345898"/>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656038073"/>
      </p:ext>
    </p:extLst>
  </p:cSld>
  <p:clrMap bg1="lt1" tx1="dk1" bg2="lt2" tx2="dk2" accent1="accent1" accent2="accent2" accent3="accent3" accent4="accent4" accent5="accent5" accent6="accent6" hlink="hlink" folHlink="folHlink"/>
  <p:sldLayoutIdLst>
    <p:sldLayoutId id="214748415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1768118781"/>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771059667"/>
      </p:ext>
    </p:extLst>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204030965"/>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4274193760"/>
      </p:ext>
    </p:extLst>
  </p:cSld>
  <p:clrMap bg1="dk2" tx1="lt1" bg2="dk1" tx2="lt2" accent1="accent1" accent2="accent2" accent3="accent3" accent4="accent4" accent5="accent5" accent6="accent6" hlink="hlink" folHlink="folHlink"/>
  <p:sldLayoutIdLst>
    <p:sldLayoutId id="2147484186" r:id="rId1"/>
    <p:sldLayoutId id="2147484187"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2768804014"/>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6217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541355"/>
      </p:ext>
    </p:extLst>
  </p:cSld>
  <p:clrMap bg1="dk2" tx1="lt1" bg2="dk1"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225066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8619108"/>
      </p:ext>
    </p:extLst>
  </p:cSld>
  <p:clrMap bg1="dk2" tx1="lt1" bg2="dk1" tx2="lt2" accent1="accent1" accent2="accent2" accent3="accent3" accent4="accent4" accent5="accent5" accent6="accent6" hlink="hlink" folHlink="folHlink"/>
  <p:sldLayoutIdLst>
    <p:sldLayoutId id="21474842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86181C7-7D38-3149-BEDD-50F99853AC01}" type="slidenum">
              <a:rPr lang="en-US"/>
              <a:pPr>
                <a:defRPr/>
              </a:pPr>
              <a:t>‹#›</a:t>
            </a:fld>
            <a:endParaRPr lang="en-US"/>
          </a:p>
        </p:txBody>
      </p:sp>
    </p:spTree>
    <p:extLst>
      <p:ext uri="{BB962C8B-B14F-4D97-AF65-F5344CB8AC3E}">
        <p14:creationId xmlns:p14="http://schemas.microsoft.com/office/powerpoint/2010/main" val="4211307487"/>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EA69E1A-C27F-2E48-8E8B-D2207242C3D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05740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213DA3F1-5C3A-C14C-BC3A-67C2B55299F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8040917"/>
      </p:ext>
    </p:extLst>
  </p:cSld>
  <p:clrMap bg1="lt1" tx1="dk1" bg2="lt2" tx2="dk2" accent1="accent1" accent2="accent2" accent3="accent3" accent4="accent4" accent5="accent5" accent6="accent6" hlink="hlink" folHlink="folHlink"/>
  <p:sldLayoutIdLst>
    <p:sldLayoutId id="214748370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0838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1/26/24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32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4.wmf"/><Relationship Id="rId4" Type="http://schemas.openxmlformats.org/officeDocument/2006/relationships/image" Target="../media/image8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7.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34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96.w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12.xml"/><Relationship Id="rId1" Type="http://schemas.openxmlformats.org/officeDocument/2006/relationships/themeOverride" Target="../theme/themeOverride7.xml"/><Relationship Id="rId4" Type="http://schemas.openxmlformats.org/officeDocument/2006/relationships/image" Target="../media/image97.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12.xml"/><Relationship Id="rId1" Type="http://schemas.openxmlformats.org/officeDocument/2006/relationships/themeOverride" Target="../theme/themeOverride8.xml"/><Relationship Id="rId4" Type="http://schemas.openxmlformats.org/officeDocument/2006/relationships/image" Target="../media/image9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2.xml"/><Relationship Id="rId1" Type="http://schemas.openxmlformats.org/officeDocument/2006/relationships/themeOverride" Target="../theme/themeOverride9.xml"/><Relationship Id="rId4" Type="http://schemas.openxmlformats.org/officeDocument/2006/relationships/image" Target="../media/image9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7.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www.jewishpress.com/wp-content/uploads/The-clay-sealing-Bulla-of-Hizilyahu-son-of-Immer-a-member-of-the-priestly-Immer-family-who-served-in-the-administration-of-the-Temple-treasury.jpg" TargetMode="External"/><Relationship Id="rId2" Type="http://schemas.openxmlformats.org/officeDocument/2006/relationships/notesSlide" Target="../notesSlides/notesSlide81.xml"/><Relationship Id="rId1" Type="http://schemas.openxmlformats.org/officeDocument/2006/relationships/slideLayout" Target="../slideLayouts/slideLayout212.xml"/><Relationship Id="rId4" Type="http://schemas.openxmlformats.org/officeDocument/2006/relationships/image" Target="../media/image101.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4.xml"/><Relationship Id="rId1" Type="http://schemas.openxmlformats.org/officeDocument/2006/relationships/slideLayout" Target="../slideLayouts/slideLayout14.xml"/><Relationship Id="rId4" Type="http://schemas.openxmlformats.org/officeDocument/2006/relationships/image" Target="../media/image10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1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6.xml"/><Relationship Id="rId1" Type="http://schemas.openxmlformats.org/officeDocument/2006/relationships/slideLayout" Target="../slideLayouts/slideLayout14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2.xml"/></Relationships>
</file>

<file path=ppt/slides/_rels/slide1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18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12.xml"/><Relationship Id="rId1" Type="http://schemas.openxmlformats.org/officeDocument/2006/relationships/themeOverride" Target="../theme/themeOverride10.xml"/><Relationship Id="rId4" Type="http://schemas.openxmlformats.org/officeDocument/2006/relationships/image" Target="../media/image10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18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18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95.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184.xml"/><Relationship Id="rId4" Type="http://schemas.microsoft.com/office/2007/relationships/hdphoto" Target="../media/hdphoto2.wdp"/></Relationships>
</file>

<file path=ppt/slides/_rels/slide1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20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184.xml"/><Relationship Id="rId4" Type="http://schemas.openxmlformats.org/officeDocument/2006/relationships/image" Target="../media/image111.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36.xml"/><Relationship Id="rId5" Type="http://schemas.openxmlformats.org/officeDocument/2006/relationships/hyperlink" Target="https://commons.wikimedia.org/wiki/Language" TargetMode="External"/><Relationship Id="rId4" Type="http://schemas.microsoft.com/office/2007/relationships/hdphoto" Target="../media/hdphoto3.wdp"/></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0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5.xml"/><Relationship Id="rId1" Type="http://schemas.openxmlformats.org/officeDocument/2006/relationships/slideLayout" Target="../slideLayouts/slideLayout36.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6.xml"/><Relationship Id="rId1" Type="http://schemas.openxmlformats.org/officeDocument/2006/relationships/slideLayout" Target="../slideLayouts/slideLayout3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9.xml"/></Relationships>
</file>

<file path=ppt/slides/_rels/slide1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30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5.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3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3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2.xml"/><Relationship Id="rId1" Type="http://schemas.openxmlformats.org/officeDocument/2006/relationships/slideLayout" Target="../slideLayouts/slideLayout34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3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3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5.xml"/><Relationship Id="rId1" Type="http://schemas.openxmlformats.org/officeDocument/2006/relationships/slideLayout" Target="../slideLayouts/slideLayout276.xml"/><Relationship Id="rId4" Type="http://schemas.openxmlformats.org/officeDocument/2006/relationships/image" Target="../media/image133.jpe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6.xml"/><Relationship Id="rId1" Type="http://schemas.openxmlformats.org/officeDocument/2006/relationships/slideLayout" Target="../slideLayouts/slideLayout123.xml"/><Relationship Id="rId4" Type="http://schemas.openxmlformats.org/officeDocument/2006/relationships/image" Target="../media/image134.emf"/></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7.xml"/><Relationship Id="rId1" Type="http://schemas.openxmlformats.org/officeDocument/2006/relationships/slideLayout" Target="../slideLayouts/slideLayout3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9.xml"/><Relationship Id="rId1" Type="http://schemas.openxmlformats.org/officeDocument/2006/relationships/slideLayout" Target="../slideLayouts/slideLayout14.xml"/><Relationship Id="rId5" Type="http://schemas.openxmlformats.org/officeDocument/2006/relationships/image" Target="../media/image139.jpeg"/><Relationship Id="rId4" Type="http://schemas.openxmlformats.org/officeDocument/2006/relationships/image" Target="../media/image138.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05.xml"/></Relationships>
</file>

<file path=ppt/slides/_rels/slide1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2.xml"/><Relationship Id="rId1" Type="http://schemas.openxmlformats.org/officeDocument/2006/relationships/slideLayout" Target="../slideLayouts/slideLayout14.xml"/><Relationship Id="rId4" Type="http://schemas.openxmlformats.org/officeDocument/2006/relationships/image" Target="../media/image103.jpeg"/></Relationships>
</file>

<file path=ppt/slides/_rels/slide1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6.xml"/><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1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8.xml"/><Relationship Id="rId1" Type="http://schemas.openxmlformats.org/officeDocument/2006/relationships/slideLayout" Target="../slideLayouts/slideLayout14.xml"/><Relationship Id="rId5" Type="http://schemas.openxmlformats.org/officeDocument/2006/relationships/image" Target="../media/image147.emf"/><Relationship Id="rId4" Type="http://schemas.openxmlformats.org/officeDocument/2006/relationships/oleObject" Target="../embeddings/oleObject3.bin"/></Relationships>
</file>

<file path=ppt/slides/_rels/slide19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05.xml"/></Relationships>
</file>

<file path=ppt/slides/_rels/slide20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4.xml"/><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image" Target="../media/image147.emf"/><Relationship Id="rId4" Type="http://schemas.openxmlformats.org/officeDocument/2006/relationships/oleObject" Target="../embeddings/oleObject3.bin"/></Relationships>
</file>

<file path=ppt/slides/_rels/slide2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6.xml"/><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8.xml"/><Relationship Id="rId1" Type="http://schemas.openxmlformats.org/officeDocument/2006/relationships/slideLayout" Target="../slideLayouts/slideLayout14.xml"/><Relationship Id="rId4" Type="http://schemas.openxmlformats.org/officeDocument/2006/relationships/image" Target="../media/image157.jpeg"/></Relationships>
</file>

<file path=ppt/slides/_rels/slide20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9.xml"/><Relationship Id="rId1" Type="http://schemas.openxmlformats.org/officeDocument/2006/relationships/slideLayout" Target="../slideLayouts/slideLayout15.xml"/><Relationship Id="rId4" Type="http://schemas.openxmlformats.org/officeDocument/2006/relationships/image" Target="../media/image1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95.xml"/><Relationship Id="rId1" Type="http://schemas.openxmlformats.org/officeDocument/2006/relationships/themeOverride" Target="../theme/themeOverride1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0.xml"/><Relationship Id="rId1" Type="http://schemas.openxmlformats.org/officeDocument/2006/relationships/slideLayout" Target="../slideLayouts/slideLayout53.xml"/></Relationships>
</file>

<file path=ppt/slides/_rels/slide2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1.xml"/><Relationship Id="rId1" Type="http://schemas.openxmlformats.org/officeDocument/2006/relationships/slideLayout" Target="../slideLayouts/slideLayout53.xml"/></Relationships>
</file>

<file path=ppt/slides/_rels/slide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2.xml"/><Relationship Id="rId1" Type="http://schemas.openxmlformats.org/officeDocument/2006/relationships/slideLayout" Target="../slideLayouts/slideLayout53.xml"/></Relationships>
</file>

<file path=ppt/slides/_rels/slide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3.xml"/><Relationship Id="rId1" Type="http://schemas.openxmlformats.org/officeDocument/2006/relationships/slideLayout" Target="../slideLayouts/slideLayout5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4.xml"/><Relationship Id="rId1" Type="http://schemas.openxmlformats.org/officeDocument/2006/relationships/slideLayout" Target="../slideLayouts/slideLayout225.xml"/></Relationships>
</file>

<file path=ppt/slides/_rels/slide2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5.xml"/><Relationship Id="rId1" Type="http://schemas.openxmlformats.org/officeDocument/2006/relationships/slideLayout" Target="../slideLayouts/slideLayout294.xml"/><Relationship Id="rId4" Type="http://schemas.openxmlformats.org/officeDocument/2006/relationships/image" Target="../media/image168.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7.xml"/><Relationship Id="rId1" Type="http://schemas.openxmlformats.org/officeDocument/2006/relationships/slideLayout" Target="../slideLayouts/slideLayout277.xml"/></Relationships>
</file>

<file path=ppt/slides/_rels/slide2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8.xml"/><Relationship Id="rId1" Type="http://schemas.openxmlformats.org/officeDocument/2006/relationships/slideLayout" Target="../slideLayouts/slideLayout30.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9.xml"/><Relationship Id="rId1" Type="http://schemas.openxmlformats.org/officeDocument/2006/relationships/slideLayout" Target="../slideLayouts/slideLayout238.xml"/></Relationships>
</file>

<file path=ppt/slides/_rels/slide2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277.xml"/></Relationships>
</file>

<file path=ppt/slides/_rels/slide2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1.xml"/><Relationship Id="rId1" Type="http://schemas.openxmlformats.org/officeDocument/2006/relationships/slideLayout" Target="../slideLayouts/slideLayout32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2.xml"/><Relationship Id="rId1" Type="http://schemas.openxmlformats.org/officeDocument/2006/relationships/slideLayout" Target="../slideLayouts/slideLayout27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3.xml"/><Relationship Id="rId1" Type="http://schemas.openxmlformats.org/officeDocument/2006/relationships/slideLayout" Target="../slideLayouts/slideLayout27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4.xml"/><Relationship Id="rId1" Type="http://schemas.openxmlformats.org/officeDocument/2006/relationships/slideLayout" Target="../slideLayouts/slideLayout27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9.xml"/></Relationships>
</file>

<file path=ppt/slides/_rels/slide2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6.xml"/><Relationship Id="rId1" Type="http://schemas.openxmlformats.org/officeDocument/2006/relationships/slideLayout" Target="../slideLayouts/slideLayout5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70.xml"/></Relationships>
</file>

<file path=ppt/slides/_rels/slide257.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78.xml"/><Relationship Id="rId1" Type="http://schemas.openxmlformats.org/officeDocument/2006/relationships/slideLayout" Target="../slideLayouts/slideLayout2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95.xml"/><Relationship Id="rId1" Type="http://schemas.openxmlformats.org/officeDocument/2006/relationships/themeOverride" Target="../theme/themeOverride1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35.xml"/></Relationships>
</file>

<file path=ppt/slides/_rels/slide2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2.xml"/><Relationship Id="rId1" Type="http://schemas.openxmlformats.org/officeDocument/2006/relationships/slideLayout" Target="../slideLayouts/slideLayout30.xml"/></Relationships>
</file>

<file path=ppt/slides/_rels/slide2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3.xml"/><Relationship Id="rId1" Type="http://schemas.openxmlformats.org/officeDocument/2006/relationships/slideLayout" Target="../slideLayouts/slideLayout53.xml"/></Relationships>
</file>

<file path=ppt/slides/_rels/slide2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4.xml"/><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5.xml"/><Relationship Id="rId1" Type="http://schemas.openxmlformats.org/officeDocument/2006/relationships/slideLayout" Target="../slideLayouts/slideLayout53.xml"/></Relationships>
</file>

<file path=ppt/slides/_rels/slide2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6.xml"/><Relationship Id="rId1" Type="http://schemas.openxmlformats.org/officeDocument/2006/relationships/slideLayout" Target="../slideLayouts/slideLayout53.xml"/></Relationships>
</file>

<file path=ppt/slides/_rels/slide2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7.xml"/><Relationship Id="rId1" Type="http://schemas.openxmlformats.org/officeDocument/2006/relationships/slideLayout" Target="../slideLayouts/slideLayout53.xml"/></Relationships>
</file>

<file path=ppt/slides/_rels/slide2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8.xml"/><Relationship Id="rId1" Type="http://schemas.openxmlformats.org/officeDocument/2006/relationships/slideLayout" Target="../slideLayouts/slideLayout53.xml"/></Relationships>
</file>

<file path=ppt/slides/_rels/slide2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9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wmf"/></Relationships>
</file>

<file path=ppt/slides/_rels/slide27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27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4.xml"/><Relationship Id="rId1" Type="http://schemas.openxmlformats.org/officeDocument/2006/relationships/slideLayout" Target="../slideLayouts/slideLayout30.xml"/><Relationship Id="rId4" Type="http://schemas.openxmlformats.org/officeDocument/2006/relationships/image" Target="../media/image184.png"/></Relationships>
</file>

<file path=ppt/slides/_rels/slide28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5.xml"/><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6.xml"/><Relationship Id="rId1" Type="http://schemas.openxmlformats.org/officeDocument/2006/relationships/slideLayout" Target="../slideLayouts/slideLayout30.xml"/><Relationship Id="rId4" Type="http://schemas.openxmlformats.org/officeDocument/2006/relationships/image" Target="../media/image18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0.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wmf"/></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9.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ctrTitle"/>
          </p:nvPr>
        </p:nvSpPr>
        <p:spPr>
          <a:xfrm>
            <a:off x="685800" y="71438"/>
            <a:ext cx="7772400" cy="1752600"/>
          </a:xfrm>
        </p:spPr>
        <p:txBody>
          <a:bodyPr/>
          <a:lstStyle/>
          <a:p>
            <a:r>
              <a:rPr lang="ar-EG" sz="9600" b="1" dirty="0">
                <a:latin typeface="Arial" panose="020B0604020202020204" pitchFamily="34" charset="0"/>
                <a:ea typeface="ＭＳ Ｐゴシック" charset="0"/>
                <a:cs typeface="Arial" panose="020B0604020202020204" pitchFamily="34" charset="0"/>
              </a:rPr>
              <a:t>إرميا</a:t>
            </a:r>
            <a:endParaRPr lang="en-US" sz="9600" b="1" dirty="0">
              <a:latin typeface="Arial" panose="020B0604020202020204" pitchFamily="34" charset="0"/>
              <a:ea typeface="ＭＳ Ｐゴシック" charset="0"/>
              <a:cs typeface="Arial" panose="020B0604020202020204" pitchFamily="34" charset="0"/>
            </a:endParaRPr>
          </a:p>
        </p:txBody>
      </p:sp>
      <p:pic>
        <p:nvPicPr>
          <p:cNvPr id="52226"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750" y="2643188"/>
            <a:ext cx="2611438"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0688" y="2603500"/>
            <a:ext cx="2643187" cy="361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Subtitle 1"/>
          <p:cNvSpPr txBox="1">
            <a:spLocks/>
          </p:cNvSpPr>
          <p:nvPr/>
        </p:nvSpPr>
        <p:spPr bwMode="auto">
          <a:xfrm>
            <a:off x="0" y="167640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ar-EG"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النبي الباكي أم نبي ال</a:t>
            </a:r>
            <a:r>
              <a:rPr lang="ar-JO" sz="4000" b="1" dirty="0">
                <a:solidFill>
                  <a:prstClr val="black"/>
                </a:solidFill>
                <a:latin typeface="Arial" panose="020B0604020202020204" pitchFamily="34" charset="0"/>
                <a:cs typeface="Arial" panose="020B0604020202020204" pitchFamily="34" charset="0"/>
              </a:rPr>
              <a:t>رجاء</a:t>
            </a:r>
            <a:r>
              <a:rPr kumimoji="0" lang="ar-EG"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BDB6CDE8-AA34-EC48-BB8D-55AD2FE5BF38}"/>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58982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كتاب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435665145"/>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2-4</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83292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علاقة يهوذا مع الله</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16578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عروس شابة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غير أمينة ... محبون كثيرون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أحدهم يدعى بعل</a:t>
            </a:r>
            <a:endParaRPr kumimoji="0" lang="en-US" sz="2800" b="1" i="0" u="none" strike="noStrike" kern="1200" cap="none" spc="0" normalizeH="0" baseline="0" noProof="0" dirty="0">
              <a:ln>
                <a:noFill/>
              </a:ln>
              <a:solidFill>
                <a:srgbClr val="D16349"/>
              </a:solidFill>
              <a:effectLst/>
              <a:uLnTx/>
              <a:uFillTx/>
              <a:latin typeface="Arial" panose="020B0604020202020204" pitchFamily="34" charset="0"/>
              <a:cs typeface="Arial" panose="020B0604020202020204" pitchFamily="34" charset="0"/>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Rectangle 8"/>
          <p:cNvSpPr>
            <a:spLocks noChangeArrowheads="1"/>
          </p:cNvSpPr>
          <p:nvPr/>
        </p:nvSpPr>
        <p:spPr bwMode="auto">
          <a:xfrm>
            <a:off x="7524750" y="6257925"/>
            <a:ext cx="1042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2-4</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619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6231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9371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21495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88121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رميا ٦ : ١٦</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هكذا قال الرب: قفوا على الطرق وانظروا واسألوا عن السبل القديمة: أين هو الطريق الصالح؟ وسيروا فيه فتجدوا راحة لنفوسكم ولكنهم قالوا: لا نسير فيه</a:t>
            </a:r>
          </a:p>
        </p:txBody>
      </p:sp>
    </p:spTree>
    <p:extLst>
      <p:ext uri="{BB962C8B-B14F-4D97-AF65-F5344CB8AC3E}">
        <p14:creationId xmlns:p14="http://schemas.microsoft.com/office/powerpoint/2010/main" val="151605553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7657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322980"/>
            <a:ext cx="85344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عبادة عامة بلا قيمة</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4930" name="Text Box 4"/>
          <p:cNvSpPr txBox="1">
            <a:spLocks noChangeArrowheads="1"/>
          </p:cNvSpPr>
          <p:nvPr/>
        </p:nvSpPr>
        <p:spPr bwMode="auto">
          <a:xfrm>
            <a:off x="413936" y="4202218"/>
            <a:ext cx="583723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طلب الله من إرميا أن</a:t>
            </a: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يتوقف عن الصلاة ليهوذا</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شرهم صار عظيماً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قدموا أولادهم محرقات</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4960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يثقون في كلمات فارغة</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ولن يدمر الله الهيكل</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4" name="Rectangle 9"/>
          <p:cNvSpPr>
            <a:spLocks noChangeArrowheads="1"/>
          </p:cNvSpPr>
          <p:nvPr/>
        </p:nvSpPr>
        <p:spPr bwMode="auto">
          <a:xfrm>
            <a:off x="7572375" y="5857875"/>
            <a:ext cx="11576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7-8</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670246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96522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6"/>
          <p:cNvSpPr>
            <a:spLocks noGrp="1" noChangeArrowheads="1"/>
          </p:cNvSpPr>
          <p:nvPr>
            <p:ph type="title"/>
          </p:nvPr>
        </p:nvSpPr>
        <p:spPr>
          <a:xfrm>
            <a:off x="285750" y="500063"/>
            <a:ext cx="8534400" cy="758825"/>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الدينونة وشيكة ورهيبة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6978" name="Text Box 7"/>
          <p:cNvSpPr txBox="1">
            <a:spLocks noChangeArrowheads="1"/>
          </p:cNvSpPr>
          <p:nvPr/>
        </p:nvSpPr>
        <p:spPr bwMode="auto">
          <a:xfrm>
            <a:off x="457200" y="1981200"/>
            <a:ext cx="41148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3600" b="1" dirty="0">
                <a:solidFill>
                  <a:prstClr val="black"/>
                </a:solidFill>
                <a:latin typeface="Arial" panose="020B0604020202020204" pitchFamily="34" charset="0"/>
                <a:cs typeface="Arial" panose="020B0604020202020204" pitchFamily="34" charset="0"/>
              </a:rPr>
              <a:t>هو بكى .....</a:t>
            </a:r>
            <a:endParaRPr lang="en-US" sz="36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black"/>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رثائه يصور نوع التوبة التي يريدها الله من الأمة كاملة</a:t>
            </a:r>
            <a:endParaRPr lang="en-US" sz="28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black"/>
              </a:solidFill>
              <a:latin typeface="Arial" panose="020B0604020202020204" pitchFamily="34" charset="0"/>
              <a:cs typeface="Arial" panose="020B0604020202020204" pitchFamily="34" charset="0"/>
            </a:endParaRPr>
          </a:p>
        </p:txBody>
      </p:sp>
      <p:sp>
        <p:nvSpPr>
          <p:cNvPr id="126979" name="Rectangle 4"/>
          <p:cNvSpPr>
            <a:spLocks noChangeArrowheads="1"/>
          </p:cNvSpPr>
          <p:nvPr/>
        </p:nvSpPr>
        <p:spPr bwMode="auto">
          <a:xfrm>
            <a:off x="928688" y="5214938"/>
            <a:ext cx="12442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8-10</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pic>
        <p:nvPicPr>
          <p:cNvPr id="126980" name="Picture 7" descr="See full siz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349500"/>
            <a:ext cx="360045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12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D7DE44-78F6-8848-82A3-690B358A3FB7}"/>
              </a:ext>
            </a:extLst>
          </p:cNvPr>
          <p:cNvGrpSpPr/>
          <p:nvPr/>
        </p:nvGrpSpPr>
        <p:grpSpPr>
          <a:xfrm>
            <a:off x="-17678" y="1073138"/>
            <a:ext cx="9169400" cy="5647894"/>
            <a:chOff x="-17678" y="768338"/>
            <a:chExt cx="9169400" cy="5647894"/>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7724" t="9030" r="2849" b="15997"/>
            <a:stretch/>
          </p:blipFill>
          <p:spPr>
            <a:xfrm>
              <a:off x="-17678" y="836944"/>
              <a:ext cx="9169400" cy="5579288"/>
            </a:xfrm>
            <a:prstGeom prst="rect">
              <a:avLst/>
            </a:prstGeom>
          </p:spPr>
        </p:pic>
        <p:grpSp>
          <p:nvGrpSpPr>
            <p:cNvPr id="18" name="Group 17">
              <a:extLst>
                <a:ext uri="{FF2B5EF4-FFF2-40B4-BE49-F238E27FC236}">
                  <a16:creationId xmlns:a16="http://schemas.microsoft.com/office/drawing/2014/main" id="{A93A6A42-B1B5-9345-848B-0FE455754DA2}"/>
                </a:ext>
              </a:extLst>
            </p:cNvPr>
            <p:cNvGrpSpPr/>
            <p:nvPr/>
          </p:nvGrpSpPr>
          <p:grpSpPr>
            <a:xfrm>
              <a:off x="132553" y="768338"/>
              <a:ext cx="8933244" cy="3267677"/>
              <a:chOff x="121920" y="842769"/>
              <a:chExt cx="8933244" cy="3267677"/>
            </a:xfrm>
          </p:grpSpPr>
          <p:sp>
            <p:nvSpPr>
              <p:cNvPr id="19" name="Rectangle 18">
                <a:extLst>
                  <a:ext uri="{FF2B5EF4-FFF2-40B4-BE49-F238E27FC236}">
                    <a16:creationId xmlns:a16="http://schemas.microsoft.com/office/drawing/2014/main" id="{F1FB4CF9-791B-494D-BCFE-4D3101112580}"/>
                  </a:ext>
                </a:extLst>
              </p:cNvPr>
              <p:cNvSpPr/>
              <p:nvPr/>
            </p:nvSpPr>
            <p:spPr>
              <a:xfrm>
                <a:off x="121920" y="921146"/>
                <a:ext cx="2002971" cy="318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AF5F388-7471-2C4E-A4BE-AE61C0D58634}"/>
                  </a:ext>
                </a:extLst>
              </p:cNvPr>
              <p:cNvSpPr/>
              <p:nvPr/>
            </p:nvSpPr>
            <p:spPr>
              <a:xfrm>
                <a:off x="2218769" y="921146"/>
                <a:ext cx="2225640" cy="249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7894D23-2D6D-3F4E-9F92-E0AE302BD8D0}"/>
                  </a:ext>
                </a:extLst>
              </p:cNvPr>
              <p:cNvSpPr/>
              <p:nvPr/>
            </p:nvSpPr>
            <p:spPr>
              <a:xfrm>
                <a:off x="4361077" y="842769"/>
                <a:ext cx="4694087" cy="204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48897" name="Picture 1" descr="C:\Users\Basem\Desktop\photo_2020-10-31_16-00-48.jpg"/>
          <p:cNvPicPr>
            <a:picLocks noChangeAspect="1" noChangeArrowheads="1"/>
          </p:cNvPicPr>
          <p:nvPr/>
        </p:nvPicPr>
        <p:blipFill>
          <a:blip r:embed="rId3"/>
          <a:srcRect/>
          <a:stretch>
            <a:fillRect/>
          </a:stretch>
        </p:blipFill>
        <p:spPr bwMode="auto">
          <a:xfrm>
            <a:off x="-208568" y="7720587"/>
            <a:ext cx="9108410" cy="5724525"/>
          </a:xfrm>
          <a:prstGeom prst="rect">
            <a:avLst/>
          </a:prstGeom>
          <a:noFill/>
        </p:spPr>
      </p:pic>
      <p:sp>
        <p:nvSpPr>
          <p:cNvPr id="12" name="Title 1"/>
          <p:cNvSpPr txBox="1">
            <a:spLocks/>
          </p:cNvSpPr>
          <p:nvPr/>
        </p:nvSpPr>
        <p:spPr bwMode="auto">
          <a:xfrm>
            <a:off x="-7416" y="3025213"/>
            <a:ext cx="2326399"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إرميا</a:t>
            </a:r>
          </a:p>
        </p:txBody>
      </p:sp>
      <p:sp>
        <p:nvSpPr>
          <p:cNvPr id="22" name="Content Placeholder 3">
            <a:extLst>
              <a:ext uri="{FF2B5EF4-FFF2-40B4-BE49-F238E27FC236}">
                <a16:creationId xmlns:a16="http://schemas.microsoft.com/office/drawing/2014/main" id="{B6C64043-21F7-4D47-9F3C-910E7AAC6F59}"/>
              </a:ext>
            </a:extLst>
          </p:cNvPr>
          <p:cNvSpPr txBox="1">
            <a:spLocks/>
          </p:cNvSpPr>
          <p:nvPr/>
        </p:nvSpPr>
        <p:spPr>
          <a:xfrm>
            <a:off x="6840157" y="-5662"/>
            <a:ext cx="2112129" cy="396240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1-دعوة إرميا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2-مراجعة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رتداد أورشليم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3-عرض لعفو الله</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4-التنبؤ بخراب يهوذا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5-رعب عقاب يهوذا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6-العدو يأتي فاتحاً من  الشمال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7-عبادة مزيف</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ة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لله</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8-عدم الحساسية تجاة خطية يهوذا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9-إ</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نب</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اء بالسبي والخراب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10-عبثية عبادة الأوثان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11-نتائج عصيان يهوذا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12-أمانة دينونة الله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13-أرميا يخفي حزام الكتان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865A5366-5E0D-9F44-BBB2-ED6E1B1D1594}"/>
              </a:ext>
            </a:extLst>
          </p:cNvPr>
          <p:cNvSpPr txBox="1">
            <a:spLocks/>
          </p:cNvSpPr>
          <p:nvPr/>
        </p:nvSpPr>
        <p:spPr>
          <a:xfrm>
            <a:off x="4742076" y="-5662"/>
            <a:ext cx="2172522" cy="4679576"/>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14-الجفاف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التوبة لم تعد خيارا</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التنب</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ؤ</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بالسبي والعودة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17—</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تجا</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الخاطيء لقلب الإنسان</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توضيح مثال من بيت الخزاف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19-</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تدمير إناء الخزاف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اليأس الذي شعر به إرميا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21-</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سقوط وشيك 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أورشليم</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تحذير أمة يهوذا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رعاة حقيقيون وزائفون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عودة القلوب لله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القضاء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الأنبياء الكاذبيين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مؤامرة لقتل إرميا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التشجيع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الولاء للملك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DD2FA8D2-CFB2-9746-B4AE-960151DD88E7}"/>
              </a:ext>
            </a:extLst>
          </p:cNvPr>
          <p:cNvSpPr txBox="1">
            <a:spLocks/>
          </p:cNvSpPr>
          <p:nvPr/>
        </p:nvSpPr>
        <p:spPr>
          <a:xfrm>
            <a:off x="2356961" y="-5662"/>
            <a:ext cx="2478992" cy="609600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دانة النبي حن</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29-زمن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ستعادة إسرائيل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30-الوعد بإنقاذ إسرائيل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31-التعبير عن العهد الجديد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32-إرميا يصلي داخل السجن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33-عرش غصن داود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34-لمحة عن سنوات حكم صدقيا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35-قبول الركابيين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 كتابة درج جديد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37-إيقاف في السجن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38-الفرصة الاخيرة 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ص</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دقيا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39-إعلان سقوط أورشليم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ارميا المخلص يبقي في المكان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41-الجرائم المنحطة التي </a:t>
            </a:r>
            <a:r>
              <a:rPr lang="ar-JO" sz="1100" b="1" dirty="0">
                <a:solidFill>
                  <a:prstClr val="black"/>
                </a:solidFill>
                <a:latin typeface="Arial" panose="020B0604020202020204" pitchFamily="34" charset="0"/>
                <a:cs typeface="Arial" panose="020B0604020202020204" pitchFamily="34" charset="0"/>
              </a:rPr>
              <a:t>ار</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تكبها أولاد إسماعيل</a:t>
            </a:r>
          </a:p>
        </p:txBody>
      </p:sp>
      <p:sp>
        <p:nvSpPr>
          <p:cNvPr id="25" name="Content Placeholder 4">
            <a:extLst>
              <a:ext uri="{FF2B5EF4-FFF2-40B4-BE49-F238E27FC236}">
                <a16:creationId xmlns:a16="http://schemas.microsoft.com/office/drawing/2014/main" id="{F2F51DDE-8B63-4C48-BCEA-618569848E58}"/>
              </a:ext>
            </a:extLst>
          </p:cNvPr>
          <p:cNvSpPr txBox="1">
            <a:spLocks/>
          </p:cNvSpPr>
          <p:nvPr/>
        </p:nvSpPr>
        <p:spPr>
          <a:xfrm>
            <a:off x="-16378" y="-8977"/>
            <a:ext cx="2245779" cy="303419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42-خطية الثقة بمصر</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لهروب إل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مصر كان خطأ</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 تهديد اليهود في مصر</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 </a:t>
            </a:r>
            <a:r>
              <a:rPr lang="ar-JO" sz="1100" b="1" dirty="0">
                <a:solidFill>
                  <a:prstClr val="black"/>
                </a:solidFill>
                <a:latin typeface="Arial" panose="020B0604020202020204" pitchFamily="34" charset="0"/>
                <a:cs typeface="Arial" panose="020B0604020202020204" pitchFamily="34" charset="0"/>
              </a:rPr>
              <a:t>أنانية</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اروخ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46-إنباء بخراب مصر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47-إنباء بإضطراب الفلسطينيين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 التنب</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ؤ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بحصار مؤأب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49- هجمات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الأمم ال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حيطة</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50-بابل الشامخة ستسقط</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51-الأنباء بإنقراض الأمم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52-ذكر</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سقوط أورشليم </a:t>
            </a:r>
            <a:endPar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0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090393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16226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4"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5" name="Rectangle 2"/>
          <p:cNvSpPr>
            <a:spLocks noGrp="1" noChangeArrowheads="1"/>
          </p:cNvSpPr>
          <p:nvPr>
            <p:ph type="ctrTitle"/>
          </p:nvPr>
        </p:nvSpPr>
        <p:spPr>
          <a:xfrm>
            <a:off x="5879468" y="5715000"/>
            <a:ext cx="3264532" cy="1143000"/>
          </a:xfrm>
          <a:solidFill>
            <a:schemeClr val="tx1"/>
          </a:solidFill>
        </p:spPr>
        <p:txBody>
          <a:bodyPr/>
          <a:lstStyle/>
          <a:p>
            <a:pPr eaLnBrk="1" hangingPunct="1"/>
            <a:r>
              <a:rPr lang="ar-JO" sz="2400" b="1" dirty="0">
                <a:solidFill>
                  <a:schemeClr val="bg1"/>
                </a:solidFill>
                <a:latin typeface="Arial" panose="020B0604020202020204" pitchFamily="34" charset="0"/>
                <a:ea typeface="ＭＳ Ｐゴシック" charset="0"/>
                <a:cs typeface="Arial" panose="020B0604020202020204" pitchFamily="34" charset="0"/>
              </a:rPr>
              <a:t>إر 10: 7</a:t>
            </a:r>
            <a:endParaRPr lang="en-US" sz="2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64866" name="Rectangle 3"/>
          <p:cNvSpPr>
            <a:spLocks noGrp="1" noChangeArrowheads="1"/>
          </p:cNvSpPr>
          <p:nvPr>
            <p:ph type="subTitle" idx="1"/>
          </p:nvPr>
        </p:nvSpPr>
        <p:spPr>
          <a:xfrm>
            <a:off x="5868144" y="381"/>
            <a:ext cx="3264532" cy="5948899"/>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spcBef>
                <a:spcPct val="0"/>
              </a:spcBef>
            </a:pPr>
            <a:r>
              <a:rPr lang="ar-JO" sz="2800" b="1" dirty="0">
                <a:solidFill>
                  <a:schemeClr val="bg1"/>
                </a:solidFill>
                <a:latin typeface="Arial" panose="020B0604020202020204" pitchFamily="34" charset="0"/>
                <a:ea typeface="ＭＳ Ｐゴシック" charset="0"/>
                <a:cs typeface="Arial" panose="020B0604020202020204" pitchFamily="34" charset="0"/>
              </a:rPr>
              <a:t>من لا يخافك                يا ملك الشعوب؟         لأنه بك يليق.            لأنه في جميع         حكماء الشعوب           وفي كل ممالكهم        ليس مثلك.</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44879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المؤامرات والتذمرات</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502807" y="1689780"/>
              <a:ext cx="262283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رجال من عناثوث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يتآمرون لقتله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9"/>
          <p:cNvGrpSpPr>
            <a:grpSpLocks/>
          </p:cNvGrpSpPr>
          <p:nvPr/>
        </p:nvGrpSpPr>
        <p:grpSpPr bwMode="auto">
          <a:xfrm>
            <a:off x="76200" y="1828800"/>
            <a:ext cx="2743200" cy="4059556"/>
            <a:chOff x="76200" y="1828800"/>
            <a:chExt cx="2743246" cy="4060339"/>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743246" cy="107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يعظ 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بالعهد المكسور</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29031" name="Text Box 17"/>
          <p:cNvSpPr txBox="1">
            <a:spLocks noChangeArrowheads="1"/>
          </p:cNvSpPr>
          <p:nvPr/>
        </p:nvSpPr>
        <p:spPr bwMode="auto">
          <a:xfrm>
            <a:off x="5638800" y="5029073"/>
            <a:ext cx="350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إرميا يشكو 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الله يشجعه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9029" name="Rectangle 9"/>
          <p:cNvSpPr>
            <a:spLocks noChangeArrowheads="1"/>
          </p:cNvSpPr>
          <p:nvPr/>
        </p:nvSpPr>
        <p:spPr bwMode="auto">
          <a:xfrm>
            <a:off x="3200400" y="5679510"/>
            <a:ext cx="2438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11-12</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1853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13126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874061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28600"/>
            <a:ext cx="9144000" cy="758825"/>
          </a:xfrm>
        </p:spPr>
        <p:txBody>
          <a:bodyPr/>
          <a:lstStyle/>
          <a:p>
            <a:pPr eaLnBrk="1" hangingPunct="1"/>
            <a:br>
              <a:rPr lang="en-US" sz="4000" b="1" dirty="0">
                <a:solidFill>
                  <a:schemeClr val="tx1"/>
                </a:solidFill>
                <a:latin typeface="Arial" charset="0"/>
                <a:ea typeface="ＭＳ Ｐゴシック" charset="0"/>
                <a:cs typeface="Arial" charset="0"/>
              </a:rPr>
            </a:br>
            <a:r>
              <a:rPr lang="ar-JO" sz="4000" b="1" dirty="0">
                <a:solidFill>
                  <a:schemeClr val="tx1"/>
                </a:solidFill>
                <a:latin typeface="Arial" charset="0"/>
                <a:ea typeface="ＭＳ Ｐゴシック" charset="0"/>
                <a:cs typeface="Arial" charset="0"/>
              </a:rPr>
              <a:t>هدف الدروس – علامات الدينونة</a:t>
            </a:r>
            <a:endParaRPr lang="en-US" sz="4000" b="1" dirty="0">
              <a:solidFill>
                <a:schemeClr val="tx1"/>
              </a:solidFill>
              <a:latin typeface="Arial" charset="0"/>
              <a:ea typeface="ＭＳ Ｐゴシック" charset="0"/>
              <a:cs typeface="Arial" charset="0"/>
            </a:endParaRPr>
          </a:p>
        </p:txBody>
      </p:sp>
      <p:pic>
        <p:nvPicPr>
          <p:cNvPr id="131074" name="Picture 4" descr="MCHH01377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3419475"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Text Box 5"/>
          <p:cNvSpPr txBox="1">
            <a:spLocks noChangeArrowheads="1"/>
          </p:cNvSpPr>
          <p:nvPr/>
        </p:nvSpPr>
        <p:spPr bwMode="auto">
          <a:xfrm>
            <a:off x="381000" y="4495800"/>
            <a:ext cx="3733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black"/>
                </a:solidFill>
                <a:latin typeface="Arial" panose="020B0604020202020204" pitchFamily="34" charset="0"/>
                <a:cs typeface="Arial" panose="020B0604020202020204" pitchFamily="34" charset="0"/>
              </a:rPr>
              <a:t>مثل حزام خراب متعفن في شق صخري، انحرف يهوذا عن الله، وتعرض للتأثيرات الوثنية، وأصبح الآن بلا قيمة روحية.</a:t>
            </a:r>
            <a:endParaRPr lang="en-US" sz="2000" b="1" dirty="0">
              <a:solidFill>
                <a:prstClr val="black"/>
              </a:solidFill>
              <a:latin typeface="Arial" panose="020B0604020202020204" pitchFamily="34" charset="0"/>
              <a:cs typeface="Arial" panose="020B0604020202020204" pitchFamily="34" charset="0"/>
            </a:endParaRPr>
          </a:p>
        </p:txBody>
      </p:sp>
      <p:pic>
        <p:nvPicPr>
          <p:cNvPr id="131076" name="Picture 12" descr="MPj043838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8700" y="1524000"/>
            <a:ext cx="35052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13"/>
          <p:cNvSpPr txBox="1">
            <a:spLocks noChangeArrowheads="1"/>
          </p:cNvSpPr>
          <p:nvPr/>
        </p:nvSpPr>
        <p:spPr bwMode="auto">
          <a:xfrm>
            <a:off x="5021263" y="4724400"/>
            <a:ext cx="36655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black"/>
                </a:solidFill>
                <a:latin typeface="Arial" panose="020B0604020202020204" pitchFamily="34" charset="0"/>
                <a:cs typeface="Arial" panose="020B0604020202020204" pitchFamily="34" charset="0"/>
              </a:rPr>
              <a:t>املأوا الأباريق بالنبيذ واسكروا – الله لن يرحمهم ولا يشفق عليهم عندما يعانون.</a:t>
            </a:r>
            <a:endParaRPr lang="en-US" sz="2000" b="1" dirty="0">
              <a:solidFill>
                <a:prstClr val="black"/>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654425" y="5857875"/>
            <a:ext cx="9220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13</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4552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120624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p:cNvSpPr>
          <p:nvPr>
            <p:ph type="title" idx="4294967295"/>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أوقات صعبة لاحقة ...</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33122" name="Picture 4" descr="MPj043734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1839913"/>
            <a:ext cx="2913062"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5"/>
          <p:cNvSpPr txBox="1">
            <a:spLocks noChangeArrowheads="1"/>
          </p:cNvSpPr>
          <p:nvPr/>
        </p:nvSpPr>
        <p:spPr bwMode="auto">
          <a:xfrm>
            <a:off x="3851275" y="1828800"/>
            <a:ext cx="48244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أرسل الله الجفاف لينذر يهوذا بخصوص الدينونة والحاجة للتوبة</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أخبر الله إرميا أن لا يصلي لأجلهم</a:t>
            </a:r>
            <a:endParaRPr lang="en-US" b="1" dirty="0">
              <a:solidFill>
                <a:prstClr val="black"/>
              </a:solidFill>
              <a:latin typeface="Arial" panose="020B0604020202020204" pitchFamily="34" charset="0"/>
              <a:cs typeface="Arial" panose="020B0604020202020204" pitchFamily="34" charset="0"/>
            </a:endParaRPr>
          </a:p>
        </p:txBody>
      </p:sp>
      <p:pic>
        <p:nvPicPr>
          <p:cNvPr id="133124" name="Picture 6" descr="MCj033437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4095750"/>
            <a:ext cx="194151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7"/>
          <p:cNvSpPr txBox="1">
            <a:spLocks noChangeArrowheads="1"/>
          </p:cNvSpPr>
          <p:nvPr/>
        </p:nvSpPr>
        <p:spPr bwMode="auto">
          <a:xfrm>
            <a:off x="6443663" y="4219575"/>
            <a:ext cx="219322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زواج</a:t>
            </a:r>
          </a:p>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جنازات</a:t>
            </a:r>
          </a:p>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احتفالات لإرميا</a:t>
            </a:r>
            <a:endParaRPr lang="en-US" sz="2800" b="1" dirty="0">
              <a:solidFill>
                <a:prstClr val="black"/>
              </a:solidFill>
              <a:latin typeface="Arial" panose="020B0604020202020204" pitchFamily="34" charset="0"/>
              <a:cs typeface="Arial" panose="020B0604020202020204" pitchFamily="34" charset="0"/>
            </a:endParaRPr>
          </a:p>
        </p:txBody>
      </p:sp>
      <p:sp>
        <p:nvSpPr>
          <p:cNvPr id="133126" name="Rectangle 7"/>
          <p:cNvSpPr>
            <a:spLocks noChangeArrowheads="1"/>
          </p:cNvSpPr>
          <p:nvPr/>
        </p:nvSpPr>
        <p:spPr bwMode="auto">
          <a:xfrm>
            <a:off x="1476375" y="4941888"/>
            <a:ext cx="1446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14-16</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457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a:t>
            </a:r>
            <a:endParaRPr lang="en-US"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r>
              <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6600" b="1" dirty="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kern="0" dirty="0">
                <a:effectLst>
                  <a:glow rad="127000">
                    <a:schemeClr val="tx1"/>
                  </a:glow>
                </a:effectLst>
                <a:latin typeface="Arial" panose="020B0604020202020204" pitchFamily="34" charset="0"/>
                <a:ea typeface="ＭＳ Ｐゴシック" charset="0"/>
                <a:cs typeface="Arial" panose="020B0604020202020204" pitchFamily="34" charset="0"/>
              </a:rPr>
              <a:t>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8000" b="1" kern="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1639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775838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180181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15: 1</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0838" name="Text Box 8"/>
            <p:cNvSpPr txBox="1">
              <a:spLocks noChangeArrowheads="1"/>
            </p:cNvSpPr>
            <p:nvPr/>
          </p:nvSpPr>
          <p:spPr bwMode="auto">
            <a:xfrm>
              <a:off x="2290" y="1661"/>
              <a:ext cx="272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وإن وقف موسى وصموئيل أمامي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تكون نفسي نحو هذا الشعب.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اطرحهم من أمامي فيخرجوا.</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7530805"/>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188256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15: 4</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2885" name="Text Box 7"/>
          <p:cNvSpPr txBox="1">
            <a:spLocks noChangeArrowheads="1"/>
          </p:cNvSpPr>
          <p:nvPr/>
        </p:nvSpPr>
        <p:spPr bwMode="auto">
          <a:xfrm>
            <a:off x="3708400" y="1916113"/>
            <a:ext cx="50419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effectLst/>
                <a:uLnTx/>
                <a:uFillTx/>
                <a:latin typeface="Arial" panose="020B0604020202020204" pitchFamily="34" charset="0"/>
                <a:cs typeface="Arial" panose="020B0604020202020204" pitchFamily="34" charset="0"/>
              </a:rPr>
              <a:t>وأدفعهم للقلق في كل ممالك الأرض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من أجل منسى </a:t>
            </a:r>
            <a:r>
              <a:rPr kumimoji="0" lang="ar-JO" b="1" u="none" strike="noStrike" kern="1200" cap="none" spc="0" normalizeH="0" baseline="0" noProof="0" dirty="0">
                <a:ln>
                  <a:noFill/>
                </a:ln>
                <a:effectLst/>
                <a:uLnTx/>
                <a:uFillTx/>
                <a:latin typeface="Arial" panose="020B0604020202020204" pitchFamily="34" charset="0"/>
                <a:cs typeface="Arial" panose="020B0604020202020204" pitchFamily="34" charset="0"/>
              </a:rPr>
              <a:t>بن حزقيا ملك يهوذا</a:t>
            </a:r>
            <a:endParaRPr lang="ar-JO" b="1" dirty="0">
              <a:solidFill>
                <a:srgbClr val="0000FF"/>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من أجل ما صنع في أورشليم.</a:t>
            </a:r>
            <a:endParaRPr kumimoji="0" lang="en-US"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481370"/>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800515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4931" name="Rectangle 2"/>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sp>
        <p:nvSpPr>
          <p:cNvPr id="124932" name="Text Box 4"/>
          <p:cNvSpPr txBox="1">
            <a:spLocks noChangeArrowheads="1"/>
          </p:cNvSpPr>
          <p:nvPr/>
        </p:nvSpPr>
        <p:spPr bwMode="auto">
          <a:xfrm>
            <a:off x="6156325" y="836613"/>
            <a:ext cx="194075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16: 11-13</a:t>
            </a: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24933" name="Text Box 7"/>
          <p:cNvSpPr txBox="1">
            <a:spLocks noChangeArrowheads="1"/>
          </p:cNvSpPr>
          <p:nvPr/>
        </p:nvSpPr>
        <p:spPr bwMode="auto">
          <a:xfrm>
            <a:off x="3659187" y="2455019"/>
            <a:ext cx="49942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dirty="0">
                <a:solidFill>
                  <a:srgbClr val="996666"/>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من أجل أن آباءكم قد تركوني ... وشريعتي لم يحفظوها. </a:t>
            </a:r>
            <a:r>
              <a:rPr kumimoji="0" lang="ar-JO" sz="2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وأنتم أسأتم في عملكم أكثر من آبائكم ... حتى لا تسمعوا لي فأطردكم من هذه الأرض إلى أرض</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 لم تعرفوها أنتم ولا آباؤكم </a:t>
            </a:r>
            <a:r>
              <a:rPr kumimoji="0" lang="ar-JO" sz="2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فتعبدون هناك آلهة أخرى</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 نهاراً وليلاً حيث لا أعطيكم نعمة.</a:t>
            </a:r>
            <a:endParaRPr kumimoji="0" lang="en-US"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822707"/>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96335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29116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ar-JO" b="1" dirty="0">
                <a:solidFill>
                  <a:schemeClr val="tx1"/>
                </a:solidFill>
                <a:latin typeface="Arial" charset="0"/>
                <a:ea typeface="ＭＳ Ｐゴシック" charset="0"/>
                <a:cs typeface="Arial" charset="0"/>
              </a:rPr>
              <a:t>أنا الفخاري، أنتم الطين</a:t>
            </a:r>
            <a:endParaRPr lang="en-US" b="1" dirty="0">
              <a:solidFill>
                <a:schemeClr val="tx1"/>
              </a:solidFill>
              <a:latin typeface="Arial" charset="0"/>
              <a:ea typeface="ＭＳ Ｐゴシック" charset="0"/>
              <a:cs typeface="Arial" charset="0"/>
            </a:endParaRPr>
          </a:p>
        </p:txBody>
      </p:sp>
      <p:pic>
        <p:nvPicPr>
          <p:cNvPr id="135170" name="Picture 3" descr="MCj035394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4817" t="6966" r="6422" b="8707"/>
          <a:stretch>
            <a:fillRect/>
          </a:stretch>
        </p:blipFill>
        <p:spPr>
          <a:xfrm>
            <a:off x="638175" y="1928813"/>
            <a:ext cx="4149725" cy="3500437"/>
          </a:xfrm>
          <a:ln w="101600">
            <a:solidFill>
              <a:schemeClr val="bg1"/>
            </a:solidFill>
            <a:miter lim="800000"/>
            <a:headEnd/>
            <a:tailEnd/>
          </a:ln>
        </p:spPr>
      </p:pic>
      <p:sp>
        <p:nvSpPr>
          <p:cNvPr id="135171" name="Text Box 4"/>
          <p:cNvSpPr txBox="1">
            <a:spLocks noChangeArrowheads="1"/>
          </p:cNvSpPr>
          <p:nvPr/>
        </p:nvSpPr>
        <p:spPr bwMode="auto">
          <a:xfrm>
            <a:off x="5210175" y="1928813"/>
            <a:ext cx="35052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أما أستطيع أن أصنع بكم كهذا الفخاري يا بيت إسرائيل؟ (ع 6)</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فترجع تلك الأمة التي تكلمت عليها عن شرها، فأندم عن الشر الذي قصدت أن أصنعه بها.</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en-US" b="1" dirty="0">
                <a:solidFill>
                  <a:prstClr val="black"/>
                </a:solidFill>
                <a:latin typeface="Arial" panose="020B0604020202020204" pitchFamily="34" charset="0"/>
                <a:cs typeface="Arial" panose="020B0604020202020204" pitchFamily="34" charset="0"/>
              </a:rPr>
              <a:t> (</a:t>
            </a:r>
            <a:r>
              <a:rPr lang="ar-JO" b="1" dirty="0">
                <a:solidFill>
                  <a:prstClr val="black"/>
                </a:solidFill>
                <a:latin typeface="Arial" panose="020B0604020202020204" pitchFamily="34" charset="0"/>
                <a:cs typeface="Arial" panose="020B0604020202020204" pitchFamily="34" charset="0"/>
              </a:rPr>
              <a:t>ع 8</a:t>
            </a:r>
            <a:r>
              <a:rPr lang="en-US" b="1" dirty="0">
                <a:solidFill>
                  <a:prstClr val="black"/>
                </a:solidFill>
                <a:latin typeface="Arial" panose="020B0604020202020204" pitchFamily="34" charset="0"/>
                <a:cs typeface="Arial" panose="020B0604020202020204" pitchFamily="34" charset="0"/>
              </a:rPr>
              <a:t>)</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r>
              <a:rPr lang="ar-JO" b="1" dirty="0">
                <a:solidFill>
                  <a:srgbClr val="800000"/>
                </a:solidFill>
                <a:latin typeface="Arial" panose="020B0604020202020204" pitchFamily="34" charset="0"/>
                <a:cs typeface="Arial" panose="020B0604020202020204" pitchFamily="34" charset="0"/>
              </a:rPr>
              <a:t>إر 18</a:t>
            </a:r>
            <a:endParaRPr lang="en-US" b="1" dirty="0">
              <a:solidFill>
                <a:srgbClr val="800000"/>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710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53393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04813" y="-142875"/>
            <a:ext cx="8382000" cy="1143000"/>
          </a:xfrm>
        </p:spPr>
        <p:txBody>
          <a:bodyPr/>
          <a:lstStyle/>
          <a:p>
            <a:pPr eaLnBrk="1" hangingPunct="1"/>
            <a:r>
              <a:rPr lang="ar-JO" sz="3600" b="1" dirty="0">
                <a:solidFill>
                  <a:schemeClr val="tx1"/>
                </a:solidFill>
                <a:latin typeface="Arial" charset="0"/>
                <a:ea typeface="ＭＳ Ｐゴシック" charset="0"/>
                <a:cs typeface="Arial" charset="0"/>
              </a:rPr>
              <a:t>موضوع الدرس #؟ ماذا..؟؟</a:t>
            </a:r>
            <a:endParaRPr lang="en-US" sz="3600" b="1" dirty="0">
              <a:solidFill>
                <a:schemeClr val="tx1"/>
              </a:solidFill>
              <a:latin typeface="Arial" charset="0"/>
              <a:ea typeface="ＭＳ Ｐゴシック" charset="0"/>
              <a:cs typeface="Arial" charset="0"/>
            </a:endParaRP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137219" name="Text Box 4"/>
          <p:cNvSpPr txBox="1">
            <a:spLocks noChangeArrowheads="1"/>
          </p:cNvSpPr>
          <p:nvPr/>
        </p:nvSpPr>
        <p:spPr bwMode="auto">
          <a:xfrm>
            <a:off x="145775" y="5456238"/>
            <a:ext cx="88524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لقد تركتموني من أجل آلهة أخرى وسفكتم دماً بريئاً سأحطمكم مثل القدر على يد عدوكم.</a:t>
            </a:r>
            <a:endParaRPr lang="en-US" b="1" dirty="0">
              <a:solidFill>
                <a:srgbClr val="D16349"/>
              </a:solidFill>
              <a:latin typeface="Arial" panose="020B0604020202020204" pitchFamily="34" charset="0"/>
              <a:cs typeface="Arial" panose="020B0604020202020204" pitchFamily="34" charset="0"/>
            </a:endParaRPr>
          </a:p>
        </p:txBody>
      </p:sp>
      <p:sp>
        <p:nvSpPr>
          <p:cNvPr id="137220" name="Rectangle 5"/>
          <p:cNvSpPr>
            <a:spLocks noChangeArrowheads="1"/>
          </p:cNvSpPr>
          <p:nvPr/>
        </p:nvSpPr>
        <p:spPr bwMode="auto">
          <a:xfrm>
            <a:off x="7848600" y="6319838"/>
            <a:ext cx="8162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19</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37221" name="Text Box 6"/>
          <p:cNvSpPr txBox="1">
            <a:spLocks noChangeArrowheads="1"/>
          </p:cNvSpPr>
          <p:nvPr/>
        </p:nvSpPr>
        <p:spPr bwMode="auto">
          <a:xfrm>
            <a:off x="468313" y="6453188"/>
            <a:ext cx="28376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357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8940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081385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14313"/>
            <a:ext cx="9144000" cy="762000"/>
          </a:xfrm>
        </p:spPr>
        <p:txBody>
          <a:bodyPr/>
          <a:lstStyle/>
          <a:p>
            <a:pPr eaLnBrk="1" hangingPunct="1"/>
            <a:r>
              <a:rPr lang="ar-JO" sz="3400" b="1" dirty="0">
                <a:solidFill>
                  <a:schemeClr val="tx1"/>
                </a:solidFill>
                <a:latin typeface="Arial" charset="0"/>
                <a:ea typeface="ＭＳ Ｐゴシック" charset="0"/>
                <a:cs typeface="Arial" charset="0"/>
              </a:rPr>
              <a:t>مقاومة الأنبياء الكذبة والكهنة لإرميا</a:t>
            </a:r>
            <a:endParaRPr lang="en-US" sz="3400" b="1" dirty="0">
              <a:solidFill>
                <a:schemeClr val="tx1"/>
              </a:solidFill>
              <a:latin typeface="Arial" charset="0"/>
              <a:ea typeface="ＭＳ Ｐゴシック" charset="0"/>
              <a:cs typeface="Arial" charset="0"/>
            </a:endParaRPr>
          </a:p>
        </p:txBody>
      </p:sp>
      <p:pic>
        <p:nvPicPr>
          <p:cNvPr id="139266" name="Picture 3" descr="Pict-10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39267" name="Text Box 4"/>
          <p:cNvSpPr txBox="1">
            <a:spLocks noChangeArrowheads="1"/>
          </p:cNvSpPr>
          <p:nvPr/>
        </p:nvSpPr>
        <p:spPr bwMode="auto">
          <a:xfrm>
            <a:off x="5857875" y="2071688"/>
            <a:ext cx="311384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تم ضرب إرميا ووضع في المقطرة من قبل فشحور رئيس جند الهيكل</a:t>
            </a:r>
            <a:r>
              <a:rPr lang="en-US" b="1" dirty="0">
                <a:solidFill>
                  <a:prstClr val="black"/>
                </a:solidFill>
                <a:latin typeface="Arial" panose="020B0604020202020204" pitchFamily="34" charset="0"/>
                <a:cs typeface="Arial" panose="020B0604020202020204" pitchFamily="34" charset="0"/>
              </a:rPr>
              <a:t> </a:t>
            </a:r>
          </a:p>
          <a:p>
            <a:pP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p>
          <a:p>
            <a:pP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r>
              <a:rPr lang="ar-JO" b="1" dirty="0">
                <a:solidFill>
                  <a:srgbClr val="800000"/>
                </a:solidFill>
                <a:latin typeface="Arial" panose="020B0604020202020204" pitchFamily="34" charset="0"/>
                <a:cs typeface="Arial" panose="020B0604020202020204" pitchFamily="34" charset="0"/>
              </a:rPr>
              <a:t>إر 20: 1-3</a:t>
            </a:r>
            <a:endParaRPr lang="en-US" b="1" dirty="0">
              <a:solidFill>
                <a:srgbClr val="800000"/>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بعد إطلاق سراحه عرض باروخ الكاتب الشاب المساعدة</a:t>
            </a:r>
            <a:endParaRPr lang="en-US" b="1" dirty="0">
              <a:solidFill>
                <a:prstClr val="black"/>
              </a:solidFill>
              <a:latin typeface="Arial" panose="020B0604020202020204" pitchFamily="34" charset="0"/>
              <a:cs typeface="Arial" panose="020B0604020202020204" pitchFamily="34" charset="0"/>
            </a:endParaRPr>
          </a:p>
        </p:txBody>
      </p:sp>
      <p:sp>
        <p:nvSpPr>
          <p:cNvPr id="139268" name="Text Box 6"/>
          <p:cNvSpPr txBox="1">
            <a:spLocks noChangeArrowheads="1"/>
          </p:cNvSpPr>
          <p:nvPr/>
        </p:nvSpPr>
        <p:spPr bwMode="auto">
          <a:xfrm>
            <a:off x="468313" y="6381750"/>
            <a:ext cx="28376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7772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4708" name="Picture 4">
            <a:hlinkClick r:id="rId3"/>
            <a:extLst>
              <a:ext uri="{FF2B5EF4-FFF2-40B4-BE49-F238E27FC236}">
                <a16:creationId xmlns:a16="http://schemas.microsoft.com/office/drawing/2014/main" id="{1F424CF3-A141-3948-B617-53D432470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4" y="0"/>
            <a:ext cx="8839198" cy="58546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 y="-1"/>
            <a:ext cx="4888088" cy="800101"/>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ختم إمير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8C33A1A-1CB2-CC48-BB3E-FA113FC2AC5F}"/>
              </a:ext>
            </a:extLst>
          </p:cNvPr>
          <p:cNvSpPr txBox="1">
            <a:spLocks noChangeArrowheads="1"/>
          </p:cNvSpPr>
          <p:nvPr/>
        </p:nvSpPr>
        <p:spPr bwMode="auto">
          <a:xfrm>
            <a:off x="4914107" y="402492"/>
            <a:ext cx="4229892" cy="5452207"/>
          </a:xfrm>
          <a:prstGeom prst="rect">
            <a:avLst/>
          </a:prstGeom>
          <a:solidFill>
            <a:srgbClr val="FBFDFA"/>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4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هذا الختم استخدمه إمير أبو فشحور في إرميا 20: 1 وسمع فشحور بن إمير الكاهن وهو ناظر أول في بيت الرب إرميا يتنبأ بهذه الكلمات. فضرب فشحور إرميا النبي وجعله في المقطرة التي في باب بنيامين الأعلى الذي عند بيت الرب.</a:t>
            </a:r>
            <a:endParaRPr kumimoji="0" lang="en-US" sz="2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829C848-4360-E14C-BEE3-AE70080E08AE}"/>
              </a:ext>
            </a:extLst>
          </p:cNvPr>
          <p:cNvSpPr txBox="1">
            <a:spLocks noChangeArrowheads="1"/>
          </p:cNvSpPr>
          <p:nvPr/>
        </p:nvSpPr>
        <p:spPr bwMode="auto">
          <a:xfrm>
            <a:off x="1027011" y="5072063"/>
            <a:ext cx="4373664" cy="16941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الختم الطيني (بولا)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الخاص بهصيلياهو بن إمير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أحد أفراد عائلة إمري الكهنوتية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الذي خدم في إدارة خزانة الهيكل.</a:t>
            </a:r>
            <a:endParaRPr kumimoji="0" lang="en-US"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3152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0861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Pict-9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41314" name="Rectangle 2"/>
          <p:cNvSpPr>
            <a:spLocks noGrp="1" noChangeArrowheads="1"/>
          </p:cNvSpPr>
          <p:nvPr>
            <p:ph type="title"/>
          </p:nvPr>
        </p:nvSpPr>
        <p:spPr>
          <a:xfrm>
            <a:off x="0" y="260350"/>
            <a:ext cx="9144000" cy="640798"/>
          </a:xfrm>
        </p:spPr>
        <p:txBody>
          <a:bodyPr/>
          <a:lstStyle/>
          <a:p>
            <a:pPr algn="r" eaLnBrk="1" hangingPunct="1"/>
            <a:r>
              <a:rPr lang="ar-JO" sz="3200" b="1" dirty="0">
                <a:solidFill>
                  <a:schemeClr val="tx1"/>
                </a:solidFill>
                <a:latin typeface="Arial" charset="0"/>
                <a:ea typeface="ＭＳ Ｐゴシック" charset="0"/>
                <a:cs typeface="Arial" charset="0"/>
              </a:rPr>
              <a:t>تنبأ إرميا ضد قادة يهوذا والأنبياء الكذبة، لكنهم رفضوا الإستماع</a:t>
            </a:r>
            <a:endParaRPr lang="en-US" sz="3200" b="1" dirty="0">
              <a:solidFill>
                <a:schemeClr val="tx1"/>
              </a:solidFill>
              <a:latin typeface="Arial" charset="0"/>
              <a:ea typeface="ＭＳ Ｐゴシック" charset="0"/>
              <a:cs typeface="Arial" charset="0"/>
            </a:endParaRPr>
          </a:p>
        </p:txBody>
      </p:sp>
      <p:sp>
        <p:nvSpPr>
          <p:cNvPr id="141315"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prstClr val="black"/>
                </a:solidFill>
                <a:latin typeface="Arial" panose="020B0604020202020204" pitchFamily="34" charset="0"/>
                <a:cs typeface="Arial" panose="020B0604020202020204" pitchFamily="34" charset="0"/>
              </a:rPr>
              <a:t>تحذير  تحذير</a:t>
            </a:r>
            <a:endParaRPr lang="en-US" sz="1800" b="1" dirty="0">
              <a:solidFill>
                <a:prstClr val="black"/>
              </a:solidFill>
              <a:latin typeface="Arial" panose="020B0604020202020204" pitchFamily="34" charset="0"/>
              <a:cs typeface="Arial" panose="020B0604020202020204" pitchFamily="34" charset="0"/>
            </a:endParaRPr>
          </a:p>
        </p:txBody>
      </p:sp>
      <p:sp>
        <p:nvSpPr>
          <p:cNvPr id="141316" name="Rectangle 5"/>
          <p:cNvSpPr>
            <a:spLocks noChangeArrowheads="1"/>
          </p:cNvSpPr>
          <p:nvPr/>
        </p:nvSpPr>
        <p:spPr bwMode="auto">
          <a:xfrm>
            <a:off x="6705600" y="6243638"/>
            <a:ext cx="24384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21-23</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المصدر: الكتاب المقدس المصور، كتب شاريوت، ديفيد سي كوك، 1978</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2166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18584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8554397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275769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br>
              <a:rPr lang="en-US" sz="3200" b="1" dirty="0">
                <a:solidFill>
                  <a:schemeClr val="tx1"/>
                </a:solidFill>
                <a:latin typeface="Arial" panose="020B0604020202020204" pitchFamily="34" charset="0"/>
                <a:ea typeface="ＭＳ Ｐゴシック" charset="0"/>
                <a:cs typeface="Arial" panose="020B0604020202020204" pitchFamily="34" charset="0"/>
              </a:rPr>
            </a:br>
            <a:r>
              <a:rPr lang="ar-JO" sz="3200" b="1" dirty="0">
                <a:solidFill>
                  <a:schemeClr val="tx1"/>
                </a:solidFill>
                <a:latin typeface="Arial" panose="020B0604020202020204" pitchFamily="34" charset="0"/>
                <a:ea typeface="ＭＳ Ｐゴシック" charset="0"/>
                <a:cs typeface="Arial" panose="020B0604020202020204" pitchFamily="34" charset="0"/>
              </a:rPr>
              <a:t>لا توبة في أورشليم بعد نبوخدنصر</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التين الجيد</a:t>
            </a:r>
            <a:endParaRPr kumimoji="0" lang="en-US"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D1634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مسبيي بابل الذين بدأوا بالتوبة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سيعتني الله بهم ويرجعهم</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158592" y="3888826"/>
            <a:ext cx="8628221" cy="2593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التين الفاسد</a:t>
            </a:r>
            <a:endParaRPr kumimoji="0" lang="en-US"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الملك صدقيا وحاشيته وكل شعب أورشليم</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لا يزال يتآمر ويحارب ضد 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ليس جيداً للحفظ</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9509" name="Text Box 6"/>
          <p:cNvSpPr txBox="1">
            <a:spLocks noChangeArrowheads="1"/>
          </p:cNvSpPr>
          <p:nvPr/>
        </p:nvSpPr>
        <p:spPr bwMode="auto">
          <a:xfrm>
            <a:off x="155744" y="598220"/>
            <a:ext cx="88534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تصوير الناس من خلال التين في الهيكل</a:t>
            </a:r>
            <a:endParaRPr kumimoji="0" lang="en-US" sz="32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149510" name="Rectangle 7"/>
          <p:cNvSpPr>
            <a:spLocks noChangeArrowheads="1"/>
          </p:cNvSpPr>
          <p:nvPr/>
        </p:nvSpPr>
        <p:spPr bwMode="auto">
          <a:xfrm>
            <a:off x="7643813" y="6355389"/>
            <a:ext cx="114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٢٤</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49511" name="Text Box 6"/>
          <p:cNvSpPr txBox="1">
            <a:spLocks noChangeArrowheads="1"/>
          </p:cNvSpPr>
          <p:nvPr/>
        </p:nvSpPr>
        <p:spPr bwMode="auto">
          <a:xfrm>
            <a:off x="611188" y="6453188"/>
            <a:ext cx="259077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المصدر: الكتاب المقدس المصور، كتب شاريوت، ديفيد سي كوك، 1978</a:t>
            </a:r>
          </a:p>
        </p:txBody>
      </p:sp>
    </p:spTree>
    <p:extLst>
      <p:ext uri="{BB962C8B-B14F-4D97-AF65-F5344CB8AC3E}">
        <p14:creationId xmlns:p14="http://schemas.microsoft.com/office/powerpoint/2010/main" val="295717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تطبيق إرميا: غادروا أورشليم</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اليهود مثل</a:t>
            </a:r>
            <a:r>
              <a:rPr kumimoji="0" lang="ar-JO" sz="3200" b="1" i="0" u="none" strike="noStrike" kern="1200" cap="none" spc="0" normalizeH="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 التين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cs typeface="Arial" panose="020B0604020202020204" pitchFamily="34" charset="0"/>
              </a:rPr>
              <a:t>يصور إرميا 24 كل اليهود كنوعين من التين خلال الحصار البابلي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lang="ar-JO" sz="2400" b="1" dirty="0">
                <a:solidFill>
                  <a:srgbClr val="FFFF00"/>
                </a:solidFill>
                <a:latin typeface="Arial" panose="020B0604020202020204" pitchFamily="34" charset="0"/>
                <a:cs typeface="Arial" panose="020B0604020202020204" pitchFamily="34" charset="0"/>
              </a:rPr>
              <a:t>1. التين الرديء: الذين رفضوا الخضوع لتأديب الله من خلال البابليين سيعصون الله بالبقاء في المدينة والموت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lang="ar-JO" sz="2400" b="1" dirty="0">
                <a:solidFill>
                  <a:srgbClr val="FFFFFF"/>
                </a:solidFill>
                <a:latin typeface="Arial" panose="020B0604020202020204" pitchFamily="34" charset="0"/>
                <a:cs typeface="Arial" panose="020B0604020202020204" pitchFamily="34" charset="0"/>
              </a:rPr>
              <a:t>2. التين الجيد سيحافظون على حياتهم من خلال مغادرة المدينة ليستسلموا للبابليين خارجها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يكن 70 م مختلفاً</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27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EG"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lang="ar-EG"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651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٢٥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5623641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br>
              <a:rPr lang="en-US" sz="4400" b="1" dirty="0">
                <a:solidFill>
                  <a:schemeClr val="tx1"/>
                </a:solidFill>
                <a:latin typeface="Arial" panose="020B0604020202020204" pitchFamily="34" charset="0"/>
                <a:ea typeface="ＭＳ Ｐゴシック" charset="0"/>
                <a:cs typeface="Arial" panose="020B0604020202020204" pitchFamily="34" charset="0"/>
              </a:rPr>
            </a:br>
            <a:r>
              <a:rPr lang="ar-JO" sz="4400" b="1" dirty="0">
                <a:solidFill>
                  <a:schemeClr val="tx1"/>
                </a:solidFill>
                <a:latin typeface="Arial" panose="020B0604020202020204" pitchFamily="34" charset="0"/>
                <a:ea typeface="ＭＳ Ｐゴシック" charset="0"/>
                <a:cs typeface="Arial" panose="020B0604020202020204" pitchFamily="34" charset="0"/>
              </a:rPr>
              <a:t>مجيء نبوخدنصر (597 ق.م)</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517781"/>
            <a:ext cx="85725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يأخذ المسبيين والملك يهوياكين بعيداً.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وضع صدقيا على العرش يعطي فرصة أخرى ليهوذا للخضوع لبابل.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364" name="Text Box 5"/>
          <p:cNvSpPr txBox="1">
            <a:spLocks noChangeArrowheads="1"/>
          </p:cNvSpPr>
          <p:nvPr/>
        </p:nvSpPr>
        <p:spPr bwMode="auto">
          <a:xfrm>
            <a:off x="7143750" y="6319838"/>
            <a:ext cx="12650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إر 24-25</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40965" name="TextBox 5"/>
          <p:cNvSpPr txBox="1">
            <a:spLocks noChangeArrowheads="1"/>
          </p:cNvSpPr>
          <p:nvPr/>
        </p:nvSpPr>
        <p:spPr bwMode="auto">
          <a:xfrm>
            <a:off x="1796015" y="1916113"/>
            <a:ext cx="182293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نبوة السبي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70 سنة</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43366" name="Text Box 6"/>
          <p:cNvSpPr txBox="1">
            <a:spLocks noChangeArrowheads="1"/>
          </p:cNvSpPr>
          <p:nvPr/>
        </p:nvSpPr>
        <p:spPr bwMode="auto">
          <a:xfrm>
            <a:off x="468313" y="6453188"/>
            <a:ext cx="28344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مصدر الصورة: الكتاب المقدس للأطفال في 365 قصة، منشورات ليون، 1985</a:t>
            </a: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640095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0" y="4114800"/>
            <a:ext cx="91440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183145312"/>
              </p:ext>
            </p:extLst>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17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 1 : 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دانيال ، 3 أصدقاء ونبلاء وملوك</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28</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ترحيلات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24 : 14</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 نصر يرحل الكثيرين ويثبت 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29</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25 : 11</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والهيكل</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30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6511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492</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153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453849" y="3684881"/>
            <a:ext cx="2590800" cy="1628865"/>
          </a:xfrm>
          <a:prstGeom prst="wedgeRoundRectCallout">
            <a:avLst>
              <a:gd name="adj1" fmla="val 91707"/>
              <a:gd name="adj2" fmla="val 74944"/>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52" name="AutoShape 12"/>
          <p:cNvSpPr>
            <a:spLocks noChangeArrowheads="1"/>
          </p:cNvSpPr>
          <p:nvPr/>
        </p:nvSpPr>
        <p:spPr bwMode="auto">
          <a:xfrm rot="10800000">
            <a:off x="89940" y="3923582"/>
            <a:ext cx="2776750" cy="1442471"/>
          </a:xfrm>
          <a:prstGeom prst="wedgeRoundRectCallout">
            <a:avLst>
              <a:gd name="adj1" fmla="val -53535"/>
              <a:gd name="adj2" fmla="val 138547"/>
              <a:gd name="adj3" fmla="val 16667"/>
            </a:avLst>
          </a:prstGeom>
          <a:gradFill rotWithShape="0">
            <a:gsLst>
              <a:gs pos="0">
                <a:srgbClr val="0000A9"/>
              </a:gs>
              <a:gs pos="100000">
                <a:srgbClr val="00004E"/>
              </a:gs>
            </a:gsLst>
            <a:path path="rect">
              <a:fillToRect r="100000" b="100000"/>
            </a:path>
          </a:gradFill>
          <a:ln w="38100">
            <a:solidFill>
              <a:schemeClr val="bg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4" name="Text Box 4"/>
          <p:cNvSpPr txBox="1">
            <a:spLocks noChangeArrowheads="1"/>
          </p:cNvSpPr>
          <p:nvPr/>
        </p:nvSpPr>
        <p:spPr bwMode="auto">
          <a:xfrm>
            <a:off x="6749249" y="2439518"/>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5377649" y="3778076"/>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6346"/>
            <a:ext cx="9144000" cy="630942"/>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حننيا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 ٢٥: ١١-١٢</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مقابل إرميا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a:t>
            </a:r>
            <a:r>
              <a:rPr lang="en-US"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٢٨: ٢-٣</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0" y="2439518"/>
            <a:ext cx="1803746"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defPPr>
              <a:defRPr lang="en-US"/>
            </a:defPPr>
            <a:lvl1pPr marL="914400" marR="0" lvl="0" indent="-914400" algn="r" defTabSz="914400" rtl="1" fontAlgn="base">
              <a:lnSpc>
                <a:spcPct val="100000"/>
              </a:lnSpc>
              <a:spcBef>
                <a:spcPct val="0"/>
              </a:spcBef>
              <a:spcAft>
                <a:spcPct val="0"/>
              </a:spcAft>
              <a:buClrTx/>
              <a:buSzTx/>
              <a:buFontTx/>
              <a:buNone/>
              <a:tabLst/>
              <a:defRPr kumimoji="0" sz="4000" b="1" i="0" u="sng" strike="noStrike" cap="none" spc="0" normalizeH="0" baseline="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r>
              <a:rPr lang="ar-JO" dirty="0">
                <a:latin typeface="Arial" panose="020B0604020202020204" pitchFamily="34" charset="0"/>
                <a:cs typeface="Arial" panose="020B0604020202020204" pitchFamily="34" charset="0"/>
              </a:rPr>
              <a:t>صحيح</a:t>
            </a:r>
            <a:endParaRPr lang="en-US" dirty="0">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89940" y="3923582"/>
            <a:ext cx="2776750" cy="64633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70 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691849" y="5520023"/>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٢٨: ١٧)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202006" y="5589017"/>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38100">
            <a:solidFill>
              <a:schemeClr val="bg1"/>
            </a:solid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عاش ٢٣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(٥١: ٦٤)</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2251389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5944386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6979" name="Rectangle 2"/>
          <p:cNvSpPr>
            <a:spLocks noGrp="1" noChangeArrowheads="1"/>
          </p:cNvSpPr>
          <p:nvPr>
            <p:ph type="title"/>
          </p:nvPr>
        </p:nvSpPr>
        <p:spPr/>
        <p:txBody>
          <a:bodyPr/>
          <a:lstStyle/>
          <a:p>
            <a:pPr algn="ctr" eaLnBrk="1" hangingPunct="1"/>
            <a:r>
              <a:rPr lang="ar-JO" sz="4400" dirty="0">
                <a:latin typeface="Arial" panose="020B0604020202020204" pitchFamily="34" charset="0"/>
                <a:cs typeface="Arial" panose="020B0604020202020204" pitchFamily="34" charset="0"/>
              </a:rPr>
              <a:t>إرميا إلى الملك صدقيا</a:t>
            </a:r>
            <a:endParaRPr lang="en-US" sz="4400" dirty="0">
              <a:latin typeface="Arial" panose="020B0604020202020204" pitchFamily="34" charset="0"/>
              <a:cs typeface="Arial" panose="020B0604020202020204" pitchFamily="34" charset="0"/>
            </a:endParaRPr>
          </a:p>
        </p:txBody>
      </p:sp>
      <p:sp>
        <p:nvSpPr>
          <p:cNvPr id="126980" name="Rectangle 3"/>
          <p:cNvSpPr>
            <a:spLocks noGrp="1" noChangeArrowheads="1"/>
          </p:cNvSpPr>
          <p:nvPr>
            <p:ph type="body" idx="1"/>
          </p:nvPr>
        </p:nvSpPr>
        <p:spPr>
          <a:xfrm>
            <a:off x="739739" y="2065106"/>
            <a:ext cx="4677721" cy="3469562"/>
          </a:xfrm>
        </p:spPr>
        <p:txBody>
          <a:bodyPr/>
          <a:lstStyle/>
          <a:p>
            <a:pPr algn="r" eaLnBrk="1" hangingPunct="1">
              <a:buFont typeface="Wingdings" charset="0"/>
              <a:buNone/>
            </a:pPr>
            <a:r>
              <a:rPr lang="ar-JO" altLang="zh-CN" sz="2800" b="1" dirty="0">
                <a:latin typeface="Arial" panose="020B0604020202020204" pitchFamily="34" charset="0"/>
                <a:ea typeface="宋体" charset="0"/>
                <a:cs typeface="Arial" panose="020B0604020202020204" pitchFamily="34" charset="0"/>
              </a:rPr>
              <a:t>وكلمت صدقيا ملك يهوذا بكل هذا الكلام قائلاً: </a:t>
            </a:r>
            <a:r>
              <a:rPr lang="ar-JO" altLang="zh-CN" sz="2800" b="1" dirty="0">
                <a:solidFill>
                  <a:srgbClr val="0070C0"/>
                </a:solidFill>
                <a:latin typeface="Arial" panose="020B0604020202020204" pitchFamily="34" charset="0"/>
                <a:ea typeface="宋体" charset="0"/>
                <a:cs typeface="Arial" panose="020B0604020202020204" pitchFamily="34" charset="0"/>
              </a:rPr>
              <a:t>أدخلوا أعناقكم تحت نير ملك بابل واخدموه وشعبه واحيوا. </a:t>
            </a:r>
            <a:r>
              <a:rPr lang="ar-JO" altLang="zh-CN" sz="2800" b="1" dirty="0">
                <a:latin typeface="Arial" panose="020B0604020202020204" pitchFamily="34" charset="0"/>
                <a:ea typeface="宋体" charset="0"/>
                <a:cs typeface="Arial" panose="020B0604020202020204" pitchFamily="34" charset="0"/>
              </a:rPr>
              <a:t>لماذا تموتون أنت وشعبك بالسيف بالجوع والوبأ كما تكلم الرب عن الأمة التي لا تخدم ملك بابل؟</a:t>
            </a:r>
            <a:endParaRPr lang="en-US" altLang="zh-CN" sz="2800" b="1" dirty="0">
              <a:latin typeface="Arial" panose="020B0604020202020204" pitchFamily="34" charset="0"/>
              <a:ea typeface="宋体" charset="0"/>
              <a:cs typeface="Arial" panose="020B0604020202020204" pitchFamily="34" charset="0"/>
            </a:endParaRPr>
          </a:p>
        </p:txBody>
      </p:sp>
      <p:sp>
        <p:nvSpPr>
          <p:cNvPr id="126981" name="Text Box 8"/>
          <p:cNvSpPr txBox="1">
            <a:spLocks noChangeArrowheads="1"/>
          </p:cNvSpPr>
          <p:nvPr/>
        </p:nvSpPr>
        <p:spPr bwMode="auto">
          <a:xfrm>
            <a:off x="6084888" y="836613"/>
            <a:ext cx="20955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إرميا 27: 12-13</a:t>
            </a:r>
            <a:endParaRPr kumimoji="0" lang="en-US"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607195"/>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ar-JO" sz="3200" b="1" dirty="0">
                <a:solidFill>
                  <a:schemeClr val="tx1"/>
                </a:solidFill>
                <a:latin typeface="Arial" charset="0"/>
                <a:ea typeface="ＭＳ Ｐゴシック" charset="0"/>
                <a:cs typeface="Arial" charset="0"/>
              </a:rPr>
              <a:t>قاوم قادة أورشليم </a:t>
            </a:r>
            <a:br>
              <a:rPr lang="ar-JO" sz="3200" b="1" dirty="0">
                <a:solidFill>
                  <a:schemeClr val="tx1"/>
                </a:solidFill>
                <a:latin typeface="Arial" charset="0"/>
                <a:ea typeface="ＭＳ Ｐゴシック" charset="0"/>
                <a:cs typeface="Arial" charset="0"/>
              </a:rPr>
            </a:br>
            <a:r>
              <a:rPr lang="ar-JO" sz="3200" b="1" dirty="0">
                <a:solidFill>
                  <a:schemeClr val="tx1"/>
                </a:solidFill>
                <a:latin typeface="Arial" charset="0"/>
                <a:ea typeface="ＭＳ Ｐゴシック" charset="0"/>
                <a:cs typeface="Arial" charset="0"/>
              </a:rPr>
              <a:t>حكم بابل</a:t>
            </a:r>
            <a:endParaRPr lang="en-US" sz="3200" b="1" dirty="0">
              <a:solidFill>
                <a:schemeClr val="tx1"/>
              </a:solidFill>
              <a:latin typeface="Arial" charset="0"/>
              <a:ea typeface="ＭＳ Ｐゴシック" charset="0"/>
              <a:cs typeface="Arial" charset="0"/>
            </a:endParaRPr>
          </a:p>
        </p:txBody>
      </p:sp>
      <p:sp>
        <p:nvSpPr>
          <p:cNvPr id="151555" name="Text Box 4"/>
          <p:cNvSpPr txBox="1">
            <a:spLocks noChangeArrowheads="1"/>
          </p:cNvSpPr>
          <p:nvPr/>
        </p:nvSpPr>
        <p:spPr bwMode="auto">
          <a:xfrm>
            <a:off x="5943600" y="2251075"/>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يلبس إرميا نيراً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ليمثل مستقبل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خضوع يهوذا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1556" name="Rectangle 4"/>
          <p:cNvSpPr>
            <a:spLocks noChangeArrowheads="1"/>
          </p:cNvSpPr>
          <p:nvPr/>
        </p:nvSpPr>
        <p:spPr bwMode="auto">
          <a:xfrm>
            <a:off x="7215188" y="5967413"/>
            <a:ext cx="12650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27-28</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152400" y="1374329"/>
            <a:ext cx="8839199" cy="5077326"/>
          </a:xfrm>
          <a:prstGeom prst="rect">
            <a:avLst/>
          </a:prstGeom>
        </p:spPr>
      </p:pic>
    </p:spTree>
    <p:extLst>
      <p:ext uri="{BB962C8B-B14F-4D97-AF65-F5344CB8AC3E}">
        <p14:creationId xmlns:p14="http://schemas.microsoft.com/office/powerpoint/2010/main" val="379718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الله</a:t>
            </a:r>
            <a:r>
              <a:rPr kumimoji="0" lang="ar-EG" sz="3600" b="1" i="0" u="none" strike="noStrike" kern="1200" cap="none" spc="0" normalizeH="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حت</a:t>
            </a:r>
            <a:r>
              <a:rPr lang="ar-JO" sz="3600" b="1" dirty="0">
                <a:solidFill>
                  <a:srgbClr val="FFFFFF"/>
                </a:solidFill>
                <a:effectLst>
                  <a:glow rad="228600">
                    <a:srgbClr val="000000"/>
                  </a:glow>
                </a:effectLst>
                <a:latin typeface="Arial" panose="020B0604020202020204" pitchFamily="34" charset="0"/>
                <a:ea typeface="Osaka"/>
                <a:cs typeface="Arial" panose="020B0604020202020204" pitchFamily="34" charset="0"/>
              </a:rPr>
              <a:t>ى</a:t>
            </a:r>
            <a:r>
              <a:rPr kumimoji="0" lang="ar-EG" sz="3600" b="1" i="0" u="none" strike="noStrike" kern="1200" cap="none" spc="0" normalizeH="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90755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41207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153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453849" y="3684881"/>
            <a:ext cx="2590800" cy="1628865"/>
          </a:xfrm>
          <a:prstGeom prst="wedgeRoundRectCallout">
            <a:avLst>
              <a:gd name="adj1" fmla="val 91707"/>
              <a:gd name="adj2" fmla="val 74944"/>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52" name="AutoShape 12"/>
          <p:cNvSpPr>
            <a:spLocks noChangeArrowheads="1"/>
          </p:cNvSpPr>
          <p:nvPr/>
        </p:nvSpPr>
        <p:spPr bwMode="auto">
          <a:xfrm rot="10800000">
            <a:off x="89940" y="3923582"/>
            <a:ext cx="2776750" cy="1442471"/>
          </a:xfrm>
          <a:prstGeom prst="wedgeRoundRectCallout">
            <a:avLst>
              <a:gd name="adj1" fmla="val -53535"/>
              <a:gd name="adj2" fmla="val 138547"/>
              <a:gd name="adj3" fmla="val 16667"/>
            </a:avLst>
          </a:prstGeom>
          <a:gradFill rotWithShape="0">
            <a:gsLst>
              <a:gs pos="0">
                <a:srgbClr val="0000A9"/>
              </a:gs>
              <a:gs pos="100000">
                <a:srgbClr val="00004E"/>
              </a:gs>
            </a:gsLst>
            <a:path path="rect">
              <a:fillToRect r="100000" b="100000"/>
            </a:path>
          </a:gradFill>
          <a:ln w="38100">
            <a:solidFill>
              <a:schemeClr val="bg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4" name="Text Box 4"/>
          <p:cNvSpPr txBox="1">
            <a:spLocks noChangeArrowheads="1"/>
          </p:cNvSpPr>
          <p:nvPr/>
        </p:nvSpPr>
        <p:spPr bwMode="auto">
          <a:xfrm>
            <a:off x="6749249" y="2439518"/>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5377649" y="3778076"/>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6346"/>
            <a:ext cx="9144000" cy="630942"/>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حننيا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 ٢٥: ١١-١٢</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مقابل إرميا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a:t>
            </a:r>
            <a:r>
              <a:rPr lang="en-US"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٢٨: ٢-٣</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0" y="2439518"/>
            <a:ext cx="1803746"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defPPr>
              <a:defRPr lang="en-US"/>
            </a:defPPr>
            <a:lvl1pPr marL="914400" marR="0" lvl="0" indent="-914400" algn="r" defTabSz="914400" rtl="1" fontAlgn="base">
              <a:lnSpc>
                <a:spcPct val="100000"/>
              </a:lnSpc>
              <a:spcBef>
                <a:spcPct val="0"/>
              </a:spcBef>
              <a:spcAft>
                <a:spcPct val="0"/>
              </a:spcAft>
              <a:buClrTx/>
              <a:buSzTx/>
              <a:buFontTx/>
              <a:buNone/>
              <a:tabLst/>
              <a:defRPr kumimoji="0" sz="4000" b="1" i="0" u="sng" strike="noStrike" cap="none" spc="0" normalizeH="0" baseline="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r>
              <a:rPr lang="ar-JO" dirty="0">
                <a:latin typeface="Arial" panose="020B0604020202020204" pitchFamily="34" charset="0"/>
                <a:cs typeface="Arial" panose="020B0604020202020204" pitchFamily="34" charset="0"/>
              </a:rPr>
              <a:t>صحيح</a:t>
            </a:r>
            <a:endParaRPr lang="en-US" dirty="0">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0" y="3923582"/>
            <a:ext cx="2866690" cy="64633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٧٠</a:t>
            </a:r>
            <a:r>
              <a:rPr kumimoji="0" lang="ar-JO" altLang="ja-JP"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691849" y="5520023"/>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٢٨: ١٧)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202006" y="5589017"/>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38100">
            <a:solidFill>
              <a:schemeClr val="bg1"/>
            </a:solid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عاش ٢٣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(٥١: ٦٤)</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52614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404577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cstate="print">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228600" y="1628775"/>
            <a:ext cx="4343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الكتابيين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sz="4800" b="1" dirty="0">
                <a:solidFill>
                  <a:schemeClr val="bg1"/>
                </a:solidFill>
                <a:latin typeface="Times New Roman" panose="02020603050405020304" pitchFamily="18" charset="0"/>
                <a:ea typeface="ＭＳ Ｐゴシック" charset="0"/>
                <a:cs typeface="Times New Roman" panose="02020603050405020304" pitchFamily="18" charset="0"/>
              </a:rPr>
              <a:t>كيف يختلف الأنبياء؟</a:t>
            </a:r>
            <a:endParaRPr lang="en-US" sz="4800" dirty="0">
              <a:latin typeface="Times New Roman" panose="02020603050405020304" pitchFamily="18" charset="0"/>
              <a:ea typeface="ＭＳ Ｐゴシック" charset="0"/>
              <a:cs typeface="Times New Roman" panose="02020603050405020304" pitchFamily="18" charset="0"/>
            </a:endParaRPr>
          </a:p>
        </p:txBody>
      </p:sp>
      <p:sp>
        <p:nvSpPr>
          <p:cNvPr id="23558" name="Text Box 6"/>
          <p:cNvSpPr txBox="1">
            <a:spLocks noChangeArrowheads="1"/>
          </p:cNvSpPr>
          <p:nvPr/>
        </p:nvSpPr>
        <p:spPr bwMode="auto">
          <a:xfrm>
            <a:off x="4572000" y="16287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الوثنيين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9" name="Text Box 7"/>
          <p:cNvSpPr txBox="1">
            <a:spLocks noChangeArrowheads="1"/>
          </p:cNvSpPr>
          <p:nvPr/>
        </p:nvSpPr>
        <p:spPr bwMode="auto">
          <a:xfrm>
            <a:off x="-228600" y="26352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غير مرغوب فيها</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0" name="Text Box 8"/>
          <p:cNvSpPr txBox="1">
            <a:spLocks noChangeArrowheads="1"/>
          </p:cNvSpPr>
          <p:nvPr/>
        </p:nvSpPr>
        <p:spPr bwMode="auto">
          <a:xfrm>
            <a:off x="4572000" y="26352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عرافة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1" name="Text Box 9"/>
          <p:cNvSpPr txBox="1">
            <a:spLocks noChangeArrowheads="1"/>
          </p:cNvSpPr>
          <p:nvPr/>
        </p:nvSpPr>
        <p:spPr bwMode="auto">
          <a:xfrm>
            <a:off x="-228600" y="36258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دعوة إلهية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2" name="Text Box 10"/>
          <p:cNvSpPr txBox="1">
            <a:spLocks noChangeArrowheads="1"/>
          </p:cNvSpPr>
          <p:nvPr/>
        </p:nvSpPr>
        <p:spPr bwMode="auto">
          <a:xfrm>
            <a:off x="4572000" y="36258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أنبياء من ذاتهم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4" name="Text Box 12"/>
          <p:cNvSpPr txBox="1">
            <a:spLocks noChangeArrowheads="1"/>
          </p:cNvSpPr>
          <p:nvPr/>
        </p:nvSpPr>
        <p:spPr bwMode="auto">
          <a:xfrm>
            <a:off x="-228600" y="46164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في أي مكان</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5" name="Text Box 13"/>
          <p:cNvSpPr txBox="1">
            <a:spLocks noChangeArrowheads="1"/>
          </p:cNvSpPr>
          <p:nvPr/>
        </p:nvSpPr>
        <p:spPr bwMode="auto">
          <a:xfrm>
            <a:off x="4572000" y="461645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مكان العبادة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6" name="Text Box 14"/>
          <p:cNvSpPr txBox="1">
            <a:spLocks noChangeArrowheads="1"/>
          </p:cNvSpPr>
          <p:nvPr/>
        </p:nvSpPr>
        <p:spPr bwMode="auto">
          <a:xfrm>
            <a:off x="-228600" y="5607050"/>
            <a:ext cx="4343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كلام علم (الكشف الفوري)</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7" name="Text Box 15"/>
          <p:cNvSpPr txBox="1">
            <a:spLocks noChangeArrowheads="1"/>
          </p:cNvSpPr>
          <p:nvPr/>
        </p:nvSpPr>
        <p:spPr bwMode="auto">
          <a:xfrm>
            <a:off x="4572000" y="56070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تنجيم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186أ-ب</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8"/>
              <a:ext cx="9144000" cy="680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6674" name="Rectangle 3"/>
          <p:cNvSpPr>
            <a:spLocks noGrp="1" noChangeArrowheads="1"/>
          </p:cNvSpPr>
          <p:nvPr>
            <p:ph type="title" idx="4294967295"/>
          </p:nvPr>
        </p:nvSpPr>
        <p:spPr>
          <a:xfrm>
            <a:off x="0" y="6262335"/>
            <a:ext cx="8594725" cy="630942"/>
          </a:xfrm>
        </p:spPr>
        <p:txBody>
          <a:bodyPr/>
          <a:lstStyle/>
          <a:p>
            <a:pPr algn="ctr" rtl="1" eaLnBrk="1" hangingPunct="1"/>
            <a:r>
              <a:rPr lang="ar-JO" sz="3500" dirty="0">
                <a:latin typeface="Arial" panose="020B0604020202020204" pitchFamily="34" charset="0"/>
                <a:ea typeface="ＭＳ Ｐゴシック" charset="0"/>
                <a:cs typeface="Arial" panose="020B0604020202020204" pitchFamily="34" charset="0"/>
              </a:rPr>
              <a:t>النبوات الكاذبة تتغير</a:t>
            </a:r>
            <a:endParaRPr lang="en-US" sz="3500" dirty="0">
              <a:latin typeface="Arial" panose="020B0604020202020204" pitchFamily="34" charset="0"/>
              <a:ea typeface="ＭＳ Ｐゴシック" charset="0"/>
              <a:cs typeface="Arial" panose="020B0604020202020204" pitchFamily="34" charset="0"/>
            </a:endParaRPr>
          </a:p>
        </p:txBody>
      </p:sp>
      <p:sp>
        <p:nvSpPr>
          <p:cNvPr id="156675" name="Rectangle 3"/>
          <p:cNvSpPr txBox="1">
            <a:spLocks noChangeArrowheads="1"/>
          </p:cNvSpPr>
          <p:nvPr/>
        </p:nvSpPr>
        <p:spPr bwMode="auto">
          <a:xfrm>
            <a:off x="2916238" y="2590020"/>
            <a:ext cx="338455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متأكد تماماً أن العالم سينتهي </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كسر النبي الكاذب حننيا نير إرميا ليصور كسر الله لقوة بابل وادعى أن السبي سينتهي خلال سنتين ومات بعد شهرين</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وعظ النبي الكاذب شمعيا ضد إرميا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مقاومة الأنبياء الكذبة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3604" name="Rectangle 4"/>
          <p:cNvSpPr>
            <a:spLocks noChangeArrowheads="1"/>
          </p:cNvSpPr>
          <p:nvPr/>
        </p:nvSpPr>
        <p:spPr bwMode="auto">
          <a:xfrm>
            <a:off x="7019925" y="5876925"/>
            <a:ext cx="1446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28-29</a:t>
            </a:r>
            <a:endPar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500032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20CBC803-89E7-79CF-7DCA-779BE4ABFC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7575104"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186b</a:t>
            </a: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5" name="Text Box 15"/>
          <p:cNvSpPr txBox="1">
            <a:spLocks noChangeArrowheads="1"/>
          </p:cNvSpPr>
          <p:nvPr/>
        </p:nvSpPr>
        <p:spPr bwMode="auto">
          <a:xfrm>
            <a:off x="-228599" y="1628775"/>
            <a:ext cx="4374702" cy="707886"/>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الكتابيين</a:t>
            </a:r>
            <a:endParaRPr kumimoji="0" lang="en-US" sz="3200" b="1" i="1"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6" name="Text Box 16"/>
          <p:cNvSpPr txBox="1">
            <a:spLocks noChangeArrowheads="1"/>
          </p:cNvSpPr>
          <p:nvPr/>
        </p:nvSpPr>
        <p:spPr bwMode="auto">
          <a:xfrm>
            <a:off x="4374704" y="1628775"/>
            <a:ext cx="4769296"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الوثنيين</a:t>
            </a:r>
            <a:endParaRPr kumimoji="0" lang="en-US" sz="3200" b="1" i="1"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7" name="Text Box 17"/>
          <p:cNvSpPr txBox="1">
            <a:spLocks noChangeArrowheads="1"/>
          </p:cNvSpPr>
          <p:nvPr/>
        </p:nvSpPr>
        <p:spPr bwMode="auto">
          <a:xfrm>
            <a:off x="-197296" y="2635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شخصية تقية (إلهية)</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8" name="Text Box 18"/>
          <p:cNvSpPr txBox="1">
            <a:spLocks noChangeArrowheads="1"/>
          </p:cNvSpPr>
          <p:nvPr/>
        </p:nvSpPr>
        <p:spPr bwMode="auto">
          <a:xfrm>
            <a:off x="4374704" y="26352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عديم الاخلاق</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9" name="Text Box 19"/>
          <p:cNvSpPr txBox="1">
            <a:spLocks noChangeArrowheads="1"/>
          </p:cNvSpPr>
          <p:nvPr/>
        </p:nvSpPr>
        <p:spPr bwMode="auto">
          <a:xfrm>
            <a:off x="-197296" y="3625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معظمهم من الرجال</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0" name="Text Box 20"/>
          <p:cNvSpPr txBox="1">
            <a:spLocks noChangeArrowheads="1"/>
          </p:cNvSpPr>
          <p:nvPr/>
        </p:nvSpPr>
        <p:spPr bwMode="auto">
          <a:xfrm>
            <a:off x="4374704" y="3625850"/>
            <a:ext cx="4800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معظمهم من النساء</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1" name="Text Box 21"/>
          <p:cNvSpPr txBox="1">
            <a:spLocks noChangeArrowheads="1"/>
          </p:cNvSpPr>
          <p:nvPr/>
        </p:nvSpPr>
        <p:spPr bwMode="auto">
          <a:xfrm>
            <a:off x="-197296" y="46164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مُوحى بها</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2" name="Text Box 22"/>
          <p:cNvSpPr txBox="1">
            <a:spLocks noChangeArrowheads="1"/>
          </p:cNvSpPr>
          <p:nvPr/>
        </p:nvSpPr>
        <p:spPr bwMode="auto">
          <a:xfrm>
            <a:off x="4374704" y="46164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أفكارهم الخاصة</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3" name="Text Box 23"/>
          <p:cNvSpPr txBox="1">
            <a:spLocks noChangeArrowheads="1"/>
          </p:cNvSpPr>
          <p:nvPr/>
        </p:nvSpPr>
        <p:spPr bwMode="auto">
          <a:xfrm>
            <a:off x="-197296" y="5607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يمتلك أسلوبه الخاص</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4" name="Text Box 24"/>
          <p:cNvSpPr txBox="1">
            <a:spLocks noChangeArrowheads="1"/>
          </p:cNvSpPr>
          <p:nvPr/>
        </p:nvSpPr>
        <p:spPr bwMode="auto">
          <a:xfrm>
            <a:off x="4374704" y="56070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مملوك من الشيطان</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18" name="Title 17"/>
          <p:cNvSpPr>
            <a:spLocks noGrp="1"/>
          </p:cNvSpPr>
          <p:nvPr>
            <p:ph type="title" idx="4294967295"/>
          </p:nvPr>
        </p:nvSpPr>
        <p:spPr>
          <a:xfrm>
            <a:off x="-304800" y="457200"/>
            <a:ext cx="9448800" cy="960438"/>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b="1" dirty="0">
                <a:solidFill>
                  <a:schemeClr val="bg1"/>
                </a:solidFill>
                <a:latin typeface="Times New Roman" panose="02020603050405020304" pitchFamily="18" charset="0"/>
                <a:ea typeface="+mj-ea"/>
                <a:cs typeface="Times New Roman" panose="02020603050405020304" pitchFamily="18" charset="0"/>
              </a:rPr>
              <a:t>كيف يختلف الأنبياء؟</a:t>
            </a:r>
            <a:endParaRPr lang="en-US" b="1" dirty="0">
              <a:solidFill>
                <a:schemeClr val="bg1"/>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40"/>
          <p:cNvSpPr>
            <a:spLocks noChangeArrowheads="1"/>
          </p:cNvSpPr>
          <p:nvPr/>
        </p:nvSpPr>
        <p:spPr bwMode="auto">
          <a:xfrm>
            <a:off x="4608512"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162818" name="Picture 1039" descr="ms187"/>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39688" y="-152400"/>
            <a:ext cx="4572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1027"/>
          <p:cNvSpPr txBox="1">
            <a:spLocks noChangeArrowheads="1"/>
          </p:cNvSpPr>
          <p:nvPr/>
        </p:nvSpPr>
        <p:spPr bwMode="auto">
          <a:xfrm>
            <a:off x="-115888" y="1628775"/>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الكتابيين</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3" name="Text Box 1029"/>
          <p:cNvSpPr txBox="1">
            <a:spLocks noChangeArrowheads="1"/>
          </p:cNvSpPr>
          <p:nvPr/>
        </p:nvSpPr>
        <p:spPr bwMode="auto">
          <a:xfrm>
            <a:off x="4608512" y="1628775"/>
            <a:ext cx="4535488" cy="701675"/>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الوثنيين</a:t>
            </a:r>
            <a:endParaRPr kumimoji="0" lang="en-US" sz="3200" b="1" i="1"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4" name="Text Box 1030"/>
          <p:cNvSpPr txBox="1">
            <a:spLocks noChangeArrowheads="1"/>
          </p:cNvSpPr>
          <p:nvPr/>
        </p:nvSpPr>
        <p:spPr bwMode="auto">
          <a:xfrm>
            <a:off x="0" y="2635250"/>
            <a:ext cx="4532312"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دافع إلهي</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5" name="Text Box 1031"/>
          <p:cNvSpPr txBox="1">
            <a:spLocks noChangeArrowheads="1"/>
          </p:cNvSpPr>
          <p:nvPr/>
        </p:nvSpPr>
        <p:spPr bwMode="auto">
          <a:xfrm>
            <a:off x="4608512" y="26352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مكاسب مالية</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6" name="Text Box 1032"/>
          <p:cNvSpPr txBox="1">
            <a:spLocks noChangeArrowheads="1"/>
          </p:cNvSpPr>
          <p:nvPr/>
        </p:nvSpPr>
        <p:spPr bwMode="auto">
          <a:xfrm>
            <a:off x="-115888" y="36258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رسائل أصلية</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7" name="Text Box 1033"/>
          <p:cNvSpPr txBox="1">
            <a:spLocks noChangeArrowheads="1"/>
          </p:cNvSpPr>
          <p:nvPr/>
        </p:nvSpPr>
        <p:spPr bwMode="auto">
          <a:xfrm>
            <a:off x="4608512" y="36258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انتحال وغش</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8" name="Text Box 1034"/>
          <p:cNvSpPr txBox="1">
            <a:spLocks noChangeArrowheads="1"/>
          </p:cNvSpPr>
          <p:nvPr/>
        </p:nvSpPr>
        <p:spPr bwMode="auto">
          <a:xfrm>
            <a:off x="-115888" y="46164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دقيقة 100٪</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9" name="Text Box 1035"/>
          <p:cNvSpPr txBox="1">
            <a:spLocks noChangeArrowheads="1"/>
          </p:cNvSpPr>
          <p:nvPr/>
        </p:nvSpPr>
        <p:spPr bwMode="auto">
          <a:xfrm>
            <a:off x="4608512" y="46164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أخطاء عند التنفيذ</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0" name="Text Box 1036"/>
          <p:cNvSpPr txBox="1">
            <a:spLocks noChangeArrowheads="1"/>
          </p:cNvSpPr>
          <p:nvPr/>
        </p:nvSpPr>
        <p:spPr bwMode="auto">
          <a:xfrm>
            <a:off x="-115888" y="56070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اضطهاد</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41" name="Text Box 1037"/>
          <p:cNvSpPr txBox="1">
            <a:spLocks noChangeArrowheads="1"/>
          </p:cNvSpPr>
          <p:nvPr/>
        </p:nvSpPr>
        <p:spPr bwMode="auto">
          <a:xfrm>
            <a:off x="4608512" y="56070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ترفيع وتعالي</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2" name="Text Box 1038"/>
          <p:cNvSpPr txBox="1">
            <a:spLocks noChangeArrowheads="1"/>
          </p:cNvSpPr>
          <p:nvPr/>
        </p:nvSpPr>
        <p:spPr bwMode="auto">
          <a:xfrm>
            <a:off x="7656512" y="0"/>
            <a:ext cx="13716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186س-د</a:t>
            </a:r>
            <a:endParaRPr kumimoji="0" lang="en-US" sz="24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5" name="Rectangle 1041"/>
          <p:cNvSpPr>
            <a:spLocks noGrp="1" noChangeArrowheads="1"/>
          </p:cNvSpPr>
          <p:nvPr>
            <p:ph type="title" idx="4294967295"/>
          </p:nvPr>
        </p:nvSpPr>
        <p:spPr>
          <a:xfrm>
            <a:off x="-115888"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b="1" dirty="0">
                <a:solidFill>
                  <a:schemeClr val="bg1"/>
                </a:solidFill>
                <a:latin typeface="Arial" panose="020B0604020202020204" pitchFamily="34" charset="0"/>
                <a:cs typeface="Arial" panose="020B0604020202020204" pitchFamily="34" charset="0"/>
              </a:rPr>
              <a:t>كيف يختلف الأنبياء؟</a:t>
            </a:r>
            <a:endParaRPr lang="en-US" sz="1800" b="1" dirty="0">
              <a:solidFill>
                <a:schemeClr val="bg1"/>
              </a:solidFill>
              <a:effectLst>
                <a:outerShdw blurRad="50800" dist="76200" dir="2700000" algn="tl" rotWithShape="0">
                  <a:srgbClr val="000000"/>
                </a:outerShdw>
              </a:effectLst>
              <a:latin typeface="Arial" panose="020B0604020202020204" pitchFamily="34" charset="0"/>
              <a:ea typeface="Osaka"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descr="Paper bag"/>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4866" name="Picture 3" descr="D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6"/>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186ب-د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176" name="Text Box 8"/>
          <p:cNvSpPr txBox="1">
            <a:spLocks noChangeArrowheads="1"/>
          </p:cNvSpPr>
          <p:nvPr/>
        </p:nvSpPr>
        <p:spPr bwMode="auto">
          <a:xfrm>
            <a:off x="685800" y="1828800"/>
            <a:ext cx="7620000" cy="3785652"/>
          </a:xfrm>
          <a:prstGeom prst="rect">
            <a:avLst/>
          </a:prstGeom>
          <a:solidFill>
            <a:schemeClr val="tx1">
              <a:lumMod val="95000"/>
              <a:lumOff val="5000"/>
              <a:alpha val="34000"/>
            </a:schemeClr>
          </a:solidFill>
          <a:ln w="9525">
            <a:noFill/>
            <a:miter lim="800000"/>
            <a:headEnd/>
            <a:tailEnd/>
          </a:ln>
          <a:effectLst>
            <a:outerShdw blurRad="50800" dist="50800" dir="5400000" algn="ctr" rotWithShape="0">
              <a:srgbClr val="000000">
                <a:alpha val="87000"/>
              </a:srgbClr>
            </a:outerShdw>
          </a:effectLst>
        </p:spPr>
        <p:txBody>
          <a:bodyPr>
            <a:spAutoFit/>
          </a:bodyPr>
          <a:lstStyle/>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أسئلة للتفكير:</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أي اختلاف بين هذين النوعين تراه الأكثر أهمية بالنسبة لك؟</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endPar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لماذا؟</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7" name="Rectangle 9"/>
          <p:cNvSpPr>
            <a:spLocks noGrp="1" noChangeArrowheads="1"/>
          </p:cNvSpPr>
          <p:nvPr>
            <p:ph type="title" idx="4294967295"/>
          </p:nvPr>
        </p:nvSpPr>
        <p:spPr>
          <a:xfrm>
            <a:off x="0" y="0"/>
            <a:ext cx="7467600" cy="769441"/>
          </a:xfrm>
          <a:solidFill>
            <a:schemeClr val="tx2"/>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b="1" dirty="0">
                <a:solidFill>
                  <a:schemeClr val="bg1"/>
                </a:solidFill>
                <a:latin typeface="Arial" panose="020B0604020202020204" pitchFamily="34" charset="0"/>
                <a:ea typeface="+mj-ea"/>
                <a:cs typeface="Arial" panose="020B0604020202020204" pitchFamily="34" charset="0"/>
              </a:rPr>
              <a:t>التناقضات بين النبوة الكتابية والوثنية</a:t>
            </a:r>
            <a:endParaRPr lang="en-US" b="1" dirty="0">
              <a:solidFill>
                <a:schemeClr val="bg1"/>
              </a:solidFill>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3197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lgn="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a:t>
            </a:r>
            <a:b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a:t>
            </a:r>
            <a:r>
              <a:rPr lang="ar-JO" sz="3600" b="1" dirty="0">
                <a:solidFill>
                  <a:srgbClr val="FFFFFF"/>
                </a:solidFill>
                <a:effectLst>
                  <a:glow rad="228600">
                    <a:srgbClr val="000000"/>
                  </a:glow>
                </a:effectLst>
                <a:latin typeface="Arial"/>
                <a:ea typeface="Osaka"/>
                <a:cs typeface="Arial"/>
              </a:rPr>
              <a:t>عزي</a:t>
            </a:r>
            <a:r>
              <a:rPr lang="ar-EG" sz="3600" b="1" dirty="0">
                <a:solidFill>
                  <a:srgbClr val="FFFFFF"/>
                </a:solidFill>
                <a:effectLst>
                  <a:glow rad="228600">
                    <a:srgbClr val="000000"/>
                  </a:glow>
                </a:effectLst>
                <a:latin typeface="Arial"/>
                <a:ea typeface="Osaka"/>
                <a:cs typeface="Arial"/>
              </a:rPr>
              <a:t> الله حت</a:t>
            </a:r>
            <a:r>
              <a:rPr lang="ar-JO" sz="3600" b="1" dirty="0">
                <a:solidFill>
                  <a:srgbClr val="FFFFFF"/>
                </a:solidFill>
                <a:effectLst>
                  <a:glow rad="228600">
                    <a:srgbClr val="000000"/>
                  </a:glow>
                </a:effectLst>
                <a:latin typeface="Arial"/>
                <a:ea typeface="Osaka"/>
                <a:cs typeface="Arial"/>
              </a:rPr>
              <a:t>ى</a:t>
            </a:r>
            <a:r>
              <a:rPr lang="ar-EG" sz="3600" b="1" dirty="0">
                <a:solidFill>
                  <a:srgbClr val="FFFFFF"/>
                </a:solidFill>
                <a:effectLst>
                  <a:glow rad="228600">
                    <a:srgbClr val="000000"/>
                  </a:glow>
                </a:effectLst>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70399158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سفر التعزية والعهد الجديد</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4398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30-33</a:t>
            </a:r>
            <a:endPar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2" name="Rectangle 3"/>
          <p:cNvSpPr txBox="1">
            <a:spLocks noChangeArrowheads="1"/>
          </p:cNvSpPr>
          <p:nvPr/>
        </p:nvSpPr>
        <p:spPr bwMode="auto">
          <a:xfrm>
            <a:off x="5795441" y="1597025"/>
            <a:ext cx="3124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اشترى إرميا حقلاً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32) كعلامة رجاء</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 يطرد الله شعبه جانباً</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مستقبل مجيد سوف يتبع دينونتهم</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سوف يعودون إلى الأرض</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33303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كيف يمكن لله أن يعيد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مليون يهودي إلى الأرض؟</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620609"/>
            <a:ext cx="9144000" cy="437388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211121" y="3802316"/>
            <a:ext cx="1322585"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إسرائيل</a:t>
            </a:r>
            <a:endPar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380231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483131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5141292"/>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97470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2644964"/>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267821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336374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466953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24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2800" dirty="0">
                <a:solidFill>
                  <a:srgbClr val="FFFFFF"/>
                </a:solidFill>
                <a:latin typeface="Arial" panose="020B0604020202020204" pitchFamily="34" charset="0"/>
                <a:cs typeface="Arial" panose="020B0604020202020204" pitchFamily="34" charset="0"/>
              </a:rPr>
              <a:t>إ</a:t>
            </a:r>
            <a:r>
              <a:rPr kumimoji="0" lang="ar-SA" altLang="ja-JP"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 FAITHFUL UNTO DEATH - Lucia's Blog">
            <a:extLst>
              <a:ext uri="{FF2B5EF4-FFF2-40B4-BE49-F238E27FC236}">
                <a16:creationId xmlns:a16="http://schemas.microsoft.com/office/drawing/2014/main" id="{D69D232B-6F1F-DEFD-4F02-9AF2C1B25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 y="779489"/>
            <a:ext cx="9135966" cy="607851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144159" y="-31743"/>
            <a:ext cx="8879918" cy="2490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8 ويكون في ذلك اليوم يقول رب الجنود أني أكسر نيره عن عنقك وأقطع ربطك ولا يستعبده بعد الغرباء 9 بل يخدمون الرب إلههم وداود ملكهم الذي أقيمه لهم.</a:t>
            </a:r>
            <a:endParaRPr lang="en-US" sz="32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AC68EF02-5025-58B6-62B2-585A57BBF316}"/>
              </a:ext>
            </a:extLst>
          </p:cNvPr>
          <p:cNvSpPr txBox="1">
            <a:spLocks noChangeArrowheads="1"/>
          </p:cNvSpPr>
          <p:nvPr/>
        </p:nvSpPr>
        <p:spPr bwMode="auto">
          <a:xfrm>
            <a:off x="144159" y="2234273"/>
            <a:ext cx="3273599" cy="9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b="1"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رميا ٣٠ : ٨-٩</a:t>
            </a:r>
          </a:p>
        </p:txBody>
      </p:sp>
    </p:spTree>
    <p:extLst>
      <p:ext uri="{BB962C8B-B14F-4D97-AF65-F5344CB8AC3E}">
        <p14:creationId xmlns:p14="http://schemas.microsoft.com/office/powerpoint/2010/main" val="41011747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Mean That Jesus is King of the Jews?">
            <a:extLst>
              <a:ext uri="{FF2B5EF4-FFF2-40B4-BE49-F238E27FC236}">
                <a16:creationId xmlns:a16="http://schemas.microsoft.com/office/drawing/2014/main" id="{406D91E9-1EA1-00A3-8B95-7552B3A1F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68"/>
          <a:stretch/>
        </p:blipFill>
        <p:spPr bwMode="auto">
          <a:xfrm>
            <a:off x="0" y="1039813"/>
            <a:ext cx="3761117" cy="477837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50898" y="273113"/>
            <a:ext cx="4548526" cy="631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3200" dirty="0"/>
              <a:t>21 ويكون حاكمهم منهم ويخرج واليهم من وسطهم وأقربه فيدنو إلي لأنه من هو هذا الذي أرهن قلبه ليدنو إلي يقول الرب؟</a:t>
            </a:r>
          </a:p>
          <a:p>
            <a:r>
              <a:rPr lang="ar-SA" sz="3200" dirty="0"/>
              <a:t>22 وتكونون لي شعبا وأنا أكون لكم إلها.</a:t>
            </a:r>
            <a:endParaRPr lang="en-US" sz="3200" dirty="0"/>
          </a:p>
        </p:txBody>
      </p:sp>
      <p:sp>
        <p:nvSpPr>
          <p:cNvPr id="2" name="Rectangle 2">
            <a:extLst>
              <a:ext uri="{FF2B5EF4-FFF2-40B4-BE49-F238E27FC236}">
                <a16:creationId xmlns:a16="http://schemas.microsoft.com/office/drawing/2014/main" id="{7ABEBC66-D523-5293-5A8B-998DB3903A8F}"/>
              </a:ext>
            </a:extLst>
          </p:cNvPr>
          <p:cNvSpPr txBox="1">
            <a:spLocks noChangeArrowheads="1"/>
          </p:cNvSpPr>
          <p:nvPr/>
        </p:nvSpPr>
        <p:spPr bwMode="auto">
          <a:xfrm>
            <a:off x="0" y="5624039"/>
            <a:ext cx="3273599" cy="9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رميا ٣٠ : ٢١-٢٢</a:t>
            </a:r>
          </a:p>
        </p:txBody>
      </p:sp>
    </p:spTree>
    <p:extLst>
      <p:ext uri="{BB962C8B-B14F-4D97-AF65-F5344CB8AC3E}">
        <p14:creationId xmlns:p14="http://schemas.microsoft.com/office/powerpoint/2010/main" val="26178511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56726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 ؟</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8572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العهد الجديد و غصن داود</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 الناموس مكتوب على قلوبنا وأرواحنا ليقودنا </a:t>
            </a: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إر 31</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157702" name="Text Box 21"/>
          <p:cNvSpPr txBox="1">
            <a:spLocks noChangeArrowheads="1"/>
          </p:cNvSpPr>
          <p:nvPr/>
        </p:nvSpPr>
        <p:spPr bwMode="auto">
          <a:xfrm>
            <a:off x="4876800" y="5072063"/>
            <a:ext cx="28568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غصن داود – ملك وكاهن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جديد </a:t>
            </a: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إر 33</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27340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71438"/>
            <a:ext cx="51816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العهد الجديد</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ar-SA" b="1" dirty="0">
                <a:solidFill>
                  <a:schemeClr val="bg1"/>
                </a:solidFill>
                <a:effectLst>
                  <a:outerShdw blurRad="38100" dist="38100" dir="2700000" algn="tl">
                    <a:srgbClr val="000000"/>
                  </a:outerShdw>
                </a:effectLst>
                <a:latin typeface="Arial" charset="0"/>
                <a:ea typeface="ＭＳ Ｐゴシック" charset="0"/>
                <a:cs typeface="Arial" charset="0"/>
              </a:rPr>
              <a:t>إرميا</a:t>
            </a: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 31: 31-34</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a:t>
            </a:r>
          </a:p>
        </p:txBody>
      </p:sp>
    </p:spTree>
    <p:extLst>
      <p:ext uri="{BB962C8B-B14F-4D97-AF65-F5344CB8AC3E}">
        <p14:creationId xmlns:p14="http://schemas.microsoft.com/office/powerpoint/2010/main" val="40612030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الإبراهيمي</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تك 12: 1-3</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النسل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الأرض</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تث 30: 1-10</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الداوودي</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صم 7 : 12-16</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الجديد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31: 31-34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panose="020B0604020202020204" pitchFamily="34" charset="0"/>
                <a:ea typeface="+mj-ea"/>
                <a:cs typeface="Arial" panose="020B0604020202020204" pitchFamily="34" charset="0"/>
              </a:rPr>
              <a:t>أربعة عهود كتابية غير مشروطة</a:t>
            </a:r>
            <a:endParaRPr lang="en-US" sz="3600" b="1" dirty="0">
              <a:solidFill>
                <a:schemeClr val="tx1"/>
              </a:solidFill>
              <a:latin typeface="Arial" panose="020B0604020202020204" pitchFamily="34" charset="0"/>
              <a:ea typeface="+mj-ea"/>
              <a:cs typeface="Arial" panose="020B0604020202020204" pitchFamily="34" charset="0"/>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هو تضخيم الله غير المشروط لوعد البركة في العهد الإبراهيمي حيث ستختبر يهوذا وإسرائيل الفداء القومي والروحي.</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141476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8519815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97890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91841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ar-JO" sz="4400" b="1" dirty="0">
                <a:solidFill>
                  <a:schemeClr val="tx1"/>
                </a:solidFill>
                <a:latin typeface="Arial" panose="020B0604020202020204" pitchFamily="34" charset="0"/>
                <a:ea typeface="+mj-ea"/>
                <a:cs typeface="Arial" panose="020B0604020202020204" pitchFamily="34" charset="0"/>
              </a:rPr>
              <a:t>الطبيعة غير المشروطة</a:t>
            </a:r>
            <a:endParaRPr lang="en-US" sz="4400" b="1" dirty="0">
              <a:solidFill>
                <a:schemeClr val="tx1"/>
              </a:solidFill>
              <a:latin typeface="Arial" panose="020B0604020202020204" pitchFamily="34" charset="0"/>
              <a:ea typeface="+mj-ea"/>
              <a:cs typeface="Arial" panose="020B0604020202020204" pitchFamily="34" charset="0"/>
            </a:endParaRP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067301" y="1905000"/>
            <a:ext cx="37719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أبدي (إر 31: 36، 40؛ 32: 40؛ 50: 5؛ إش 61: 2. 8- 9؛ 24: 5؛ حز 37: 26).</a:t>
            </a:r>
          </a:p>
          <a:p>
            <a:pPr marL="0" marR="0" lvl="0" indent="0" algn="r" defTabSz="914400" rtl="1" eaLnBrk="1" fontAlgn="base" latinLnBrk="0" hangingPunct="1">
              <a:lnSpc>
                <a:spcPct val="100000"/>
              </a:lnSpc>
              <a:spcBef>
                <a:spcPct val="5000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تفخيم العهد الإبراهيمي غير المشروط.</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تصريحات الله سأفعل غير المشروطة. </a:t>
            </a: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477</a:t>
            </a:r>
          </a:p>
        </p:txBody>
      </p:sp>
      <p:sp>
        <p:nvSpPr>
          <p:cNvPr id="6" name="Text Box 5"/>
          <p:cNvSpPr txBox="1">
            <a:spLocks noChangeArrowheads="1"/>
          </p:cNvSpPr>
          <p:nvPr/>
        </p:nvSpPr>
        <p:spPr bwMode="auto">
          <a:xfrm>
            <a:off x="228600" y="5486400"/>
            <a:ext cx="4800600" cy="10636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1" eaLnBrk="0" fontAlgn="base" latinLnBrk="0" hangingPunct="0">
              <a:lnSpc>
                <a:spcPct val="107000"/>
              </a:lnSpc>
              <a:spcBef>
                <a:spcPts val="0"/>
              </a:spcBef>
              <a:spcAft>
                <a:spcPts val="80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 محبة الله غير مشروطة لكن يجب عليك أن تتصرف الآن فالعرض يمكن أن يسحب في أي وقت ويكون باطلاً عندما يحظره القانون.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4088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455987"/>
          </a:xfrm>
          <a:noFill/>
          <a:ln>
            <a:noFill/>
          </a:ln>
        </p:spPr>
        <p:txBody>
          <a:bodyPr vert="horz" wrap="square" lIns="91440" tIns="45720" rIns="91440" bIns="45720" numCol="1" anchor="ctr" anchorCtr="0" compatLnSpc="1">
            <a:prstTxWarp prst="textNoShape">
              <a:avLst/>
            </a:prstTxWarp>
          </a:bodyPr>
          <a:lstStyle/>
          <a:p>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هذا الكأس هو</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العهد الجديد</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بدمي الذي</a:t>
            </a:r>
            <a:b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يسفك</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عنكم</a:t>
            </a:r>
            <a:endPar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rgbClr val="FFFFFF"/>
                </a:solidFill>
                <a:effectLst>
                  <a:glow rad="101600">
                    <a:schemeClr val="tx1">
                      <a:alpha val="75000"/>
                    </a:schemeClr>
                  </a:glow>
                </a:effectLst>
                <a:latin typeface="Arial" panose="020B0604020202020204" pitchFamily="34" charset="0"/>
                <a:ea typeface="+mj-ea"/>
                <a:cs typeface="Arial" panose="020B0604020202020204" pitchFamily="34" charset="0"/>
              </a:defRPr>
            </a:lvl1pPr>
            <a:lvl2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fontAlgn="base">
              <a:spcBef>
                <a:spcPct val="0"/>
              </a:spcBef>
              <a:spcAft>
                <a:spcPct val="0"/>
              </a:spcAft>
              <a:defRPr sz="4400">
                <a:solidFill>
                  <a:schemeClr val="tx2"/>
                </a:solidFill>
                <a:latin typeface="Arial" charset="0"/>
                <a:ea typeface="ヒラギノ角ゴ Pro W3" pitchFamily="80" charset="-128"/>
              </a:defRPr>
            </a:lvl6pPr>
            <a:lvl7pPr marL="914085" algn="ctr" fontAlgn="base">
              <a:spcBef>
                <a:spcPct val="0"/>
              </a:spcBef>
              <a:spcAft>
                <a:spcPct val="0"/>
              </a:spcAft>
              <a:defRPr sz="4400">
                <a:solidFill>
                  <a:schemeClr val="tx2"/>
                </a:solidFill>
                <a:latin typeface="Arial" charset="0"/>
                <a:ea typeface="ヒラギノ角ゴ Pro W3" pitchFamily="80" charset="-128"/>
              </a:defRPr>
            </a:lvl7pPr>
            <a:lvl8pPr marL="1371124" algn="ctr" fontAlgn="base">
              <a:spcBef>
                <a:spcPct val="0"/>
              </a:spcBef>
              <a:spcAft>
                <a:spcPct val="0"/>
              </a:spcAft>
              <a:defRPr sz="4400">
                <a:solidFill>
                  <a:schemeClr val="tx2"/>
                </a:solidFill>
                <a:latin typeface="Arial" charset="0"/>
                <a:ea typeface="ヒラギノ角ゴ Pro W3" pitchFamily="80" charset="-128"/>
              </a:defRPr>
            </a:lvl8pPr>
            <a:lvl9pPr marL="1828170" algn="ctr" fontAlgn="base">
              <a:spcBef>
                <a:spcPct val="0"/>
              </a:spcBef>
              <a:spcAft>
                <a:spcPct val="0"/>
              </a:spcAft>
              <a:defRPr sz="4400">
                <a:solidFill>
                  <a:schemeClr val="tx2"/>
                </a:solidFill>
                <a:latin typeface="Arial" charset="0"/>
                <a:ea typeface="ヒラギノ角ゴ Pro W3" pitchFamily="80" charset="-128"/>
              </a:defRPr>
            </a:lvl9pPr>
          </a:lstStyle>
          <a:p>
            <a:r>
              <a:rPr lang="ar-JO" dirty="0"/>
              <a:t>لوقا 22: 20</a:t>
            </a:r>
            <a:endParaRPr lang="en-US" dirty="0"/>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الكأس (ليس المعمودية)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هي علامة العهد الجديد</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7589288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كيف تمكن يسوع أن يطبق وعود العهد الجديد</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على تلاميذه في حين أن الشروط الأخرى</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لم تتحقق حينها؟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(ماذا عن إعادة توحيد إسرائيل ويهوذا؟ </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وماذا عن كل الناس الذين يعرفون الله؟)</a:t>
            </a:r>
            <a:endParaRPr lang="en-US"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0621633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إرميا 31: 31- 34 (لإسرائيل)</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8" name="Text Box 4"/>
          <p:cNvSpPr txBox="1">
            <a:spLocks noChangeArrowheads="1"/>
          </p:cNvSpPr>
          <p:nvPr/>
        </p:nvSpPr>
        <p:spPr bwMode="auto">
          <a:xfrm>
            <a:off x="838200" y="3048000"/>
            <a:ext cx="7543800" cy="59531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أبدي</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قلباً جديداً</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روحاً جديدة</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سلام</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لوقا 22: 20 (للكنيسة)</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ar-JO" sz="5000" dirty="0">
                <a:solidFill>
                  <a:srgbClr val="FFFF00"/>
                </a:solidFill>
                <a:latin typeface="Arial" panose="020B0604020202020204" pitchFamily="34" charset="0"/>
                <a:ea typeface="ＭＳ Ｐゴシック" charset="0"/>
                <a:cs typeface="Arial" panose="020B0604020202020204" pitchFamily="34" charset="0"/>
              </a:rPr>
              <a:t>كيف نتصالح؟</a:t>
            </a:r>
            <a:endParaRPr lang="en-US" sz="5000"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428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تمّت</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سكنى الروح القدس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مع حز 36: 27)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طبيعة، قلب وفكر جديد</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أش 59: 21)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غفران الخطايا</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34ب</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لم تتم بعد</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 شخص سيعرف الرب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34أ)</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ستتحد إسرائيل ويهوذا ثانية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2" name="Title 6"/>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الأحكام</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290266404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آراء عن زمن التحقيق</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4499" name="Text Box 17"/>
          <p:cNvSpPr txBox="1">
            <a:spLocks noChangeArrowheads="1"/>
          </p:cNvSpPr>
          <p:nvPr/>
        </p:nvSpPr>
        <p:spPr bwMode="auto">
          <a:xfrm>
            <a:off x="228600" y="5786438"/>
            <a:ext cx="6719664"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660066"/>
                </a:solidFill>
                <a:effectLst/>
                <a:uLnTx/>
                <a:uFillTx/>
                <a:latin typeface="Arial" charset="0"/>
                <a:ea typeface="ＭＳ Ｐゴシック" charset="0"/>
                <a:cs typeface="Arial" panose="020B0604020202020204" pitchFamily="34" charset="0"/>
              </a:rPr>
              <a:t>2. التحقيق الكامل بعد عودة المسيح.</a:t>
            </a:r>
            <a:endParaRPr kumimoji="0" lang="en-US"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34500" name="Text Box 17"/>
          <p:cNvSpPr txBox="1">
            <a:spLocks noChangeArrowheads="1"/>
          </p:cNvSpPr>
          <p:nvPr/>
        </p:nvSpPr>
        <p:spPr bwMode="auto">
          <a:xfrm>
            <a:off x="657225" y="3354388"/>
            <a:ext cx="7953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 عهد جديد واحد فقط لإسرائيل (داربي).</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 عهدان جديدان: واحد لإسرائيل والآخر للكنيسة (شيفر)</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 عهد واحد جديد ذو تطبيقين: أولاً لإسرائيل وثانياً للكنيسة.</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34501" name="Text Box 17"/>
          <p:cNvSpPr txBox="1">
            <a:spLocks noChangeArrowheads="1"/>
          </p:cNvSpPr>
          <p:nvPr/>
        </p:nvSpPr>
        <p:spPr bwMode="auto">
          <a:xfrm>
            <a:off x="228600" y="1447800"/>
            <a:ext cx="8610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غالب</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a:t>
            </a: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ما يقول أتباع اللاألفية أن جميع شروط العهد الجديد يتم تنفيذها الان في الكنيسة التي يعتبرونها إسرائيل الجديدة. لكن هل هم كذلك؟</a:t>
            </a:r>
          </a:p>
          <a:p>
            <a:pPr marL="342900" marR="0" lvl="0" indent="-342900" algn="r" defTabSz="914400" rtl="1"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1.	</a:t>
            </a:r>
            <a:r>
              <a:rPr kumimoji="0" lang="ar-SA" sz="2400" b="1" i="0" u="sng"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تحقيق جزئي في عصر الكنيسة الحالي</a:t>
            </a: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Tree>
    <p:extLst>
      <p:ext uri="{BB962C8B-B14F-4D97-AF65-F5344CB8AC3E}">
        <p14:creationId xmlns:p14="http://schemas.microsoft.com/office/powerpoint/2010/main" val="41470207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4016242196"/>
              </p:ext>
            </p:extLst>
          </p:nvPr>
        </p:nvGraphicFramePr>
        <p:xfrm>
          <a:off x="67235" y="44624"/>
          <a:ext cx="9076765" cy="6748463"/>
        </p:xfrm>
        <a:graphic>
          <a:graphicData uri="http://schemas.openxmlformats.org/drawingml/2006/table">
            <a:tbl>
              <a:tblPr/>
              <a:tblGrid>
                <a:gridCol w="3784685">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6223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المشكلات</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المدرسة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إعادة صياغة العهد الموسوي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الكنيسة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8200" name="Text Box 2"/>
          <p:cNvSpPr txBox="1">
            <a:spLocks noChangeArrowheads="1"/>
          </p:cNvSpPr>
          <p:nvPr/>
        </p:nvSpPr>
        <p:spPr bwMode="auto">
          <a:xfrm>
            <a:off x="9252520" y="385981"/>
            <a:ext cx="25048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 ع ق2 499</a:t>
            </a:r>
            <a:endPar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178201" name="Title 6"/>
          <p:cNvSpPr>
            <a:spLocks noGrp="1"/>
          </p:cNvSpPr>
          <p:nvPr>
            <p:ph type="title" idx="4294967295"/>
          </p:nvPr>
        </p:nvSpPr>
        <p:spPr>
          <a:xfrm>
            <a:off x="4425505" y="2637699"/>
            <a:ext cx="4509246" cy="779048"/>
          </a:xfrm>
          <a:solidFill>
            <a:srgbClr val="000000"/>
          </a:solidFill>
        </p:spPr>
        <p:txBody>
          <a:bodyPr/>
          <a:lstStyle/>
          <a:p>
            <a:pPr eaLnBrk="1" hangingPunct="1"/>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graphicFrame>
        <p:nvGraphicFramePr>
          <p:cNvPr id="3" name="Table 2">
            <a:extLst>
              <a:ext uri="{FF2B5EF4-FFF2-40B4-BE49-F238E27FC236}">
                <a16:creationId xmlns:a16="http://schemas.microsoft.com/office/drawing/2014/main" id="{2C76C0A4-7A37-843F-09C0-459D18DF75B6}"/>
              </a:ext>
            </a:extLst>
          </p:cNvPr>
          <p:cNvGraphicFramePr>
            <a:graphicFrameLocks noGrp="1"/>
          </p:cNvGraphicFramePr>
          <p:nvPr>
            <p:extLst>
              <p:ext uri="{D42A27DB-BD31-4B8C-83A1-F6EECF244321}">
                <p14:modId xmlns:p14="http://schemas.microsoft.com/office/powerpoint/2010/main" val="2517383463"/>
              </p:ext>
            </p:extLst>
          </p:nvPr>
        </p:nvGraphicFramePr>
        <p:xfrm>
          <a:off x="67235" y="677068"/>
          <a:ext cx="3810000" cy="6126163"/>
        </p:xfrm>
        <a:graphic>
          <a:graphicData uri="http://schemas.openxmlformats.org/drawingml/2006/table">
            <a:tbl>
              <a:tblPr/>
              <a:tblGrid>
                <a:gridCol w="3810000">
                  <a:extLst>
                    <a:ext uri="{9D8B030D-6E8A-4147-A177-3AD203B41FA5}">
                      <a16:colId xmlns:a16="http://schemas.microsoft.com/office/drawing/2014/main" val="2521287184"/>
                    </a:ext>
                  </a:extLst>
                </a:gridCol>
              </a:tblGrid>
              <a:tr h="3462338">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رفض التمايزات النصيَّة في العهدين</a:t>
                      </a:r>
                      <a:endPar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العهد القديم =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العهد الجديد = غير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العهد القديم = مؤقت، العهد الجديد = أبدي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القديم = خارجي، العهد الجديد = داخلي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العهد القديم = لا يوجد تمكين</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العهد الجديد = تمكين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 العهد الجديد = السلام والإزدهار والملاذ   </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والروح (مقاطع متوازية)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520104858"/>
                  </a:ext>
                </a:extLst>
              </a:tr>
              <a:tr h="2663825">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القديم عن مساواة </a:t>
                      </a: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قدم العهد الجديد لإسرائيل ولكنه لم يتم لهم</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الحاجة الحاليَّة لمعرفة يهوه (لا زلنا نحتاج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لطاعة المأموريَّة العظمى)</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أورشليم في 70م مقابل إر 31: 40</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294341887"/>
                  </a:ext>
                </a:extLst>
              </a:tr>
            </a:tbl>
          </a:graphicData>
        </a:graphic>
      </p:graphicFrame>
      <p:graphicFrame>
        <p:nvGraphicFramePr>
          <p:cNvPr id="4" name="Table 3">
            <a:extLst>
              <a:ext uri="{FF2B5EF4-FFF2-40B4-BE49-F238E27FC236}">
                <a16:creationId xmlns:a16="http://schemas.microsoft.com/office/drawing/2014/main" id="{E50DEE50-4E8C-B68F-11E1-A9399E7217C4}"/>
              </a:ext>
            </a:extLst>
          </p:cNvPr>
          <p:cNvGraphicFramePr>
            <a:graphicFrameLocks noGrp="1"/>
          </p:cNvGraphicFramePr>
          <p:nvPr>
            <p:extLst>
              <p:ext uri="{D42A27DB-BD31-4B8C-83A1-F6EECF244321}">
                <p14:modId xmlns:p14="http://schemas.microsoft.com/office/powerpoint/2010/main" val="3691542180"/>
              </p:ext>
            </p:extLst>
          </p:nvPr>
        </p:nvGraphicFramePr>
        <p:xfrm>
          <a:off x="5645388" y="620688"/>
          <a:ext cx="2088232" cy="6126163"/>
        </p:xfrm>
        <a:graphic>
          <a:graphicData uri="http://schemas.openxmlformats.org/drawingml/2006/table">
            <a:tbl>
              <a:tblPr/>
              <a:tblGrid>
                <a:gridCol w="2088232">
                  <a:extLst>
                    <a:ext uri="{9D8B030D-6E8A-4147-A177-3AD203B41FA5}">
                      <a16:colId xmlns:a16="http://schemas.microsoft.com/office/drawing/2014/main" val="1624204817"/>
                    </a:ext>
                  </a:extLst>
                </a:gridCol>
              </a:tblGrid>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يوجد عهد جديد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157014904"/>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لإسرائيل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293066444"/>
                  </a:ext>
                </a:extLst>
              </a:tr>
            </a:tbl>
          </a:graphicData>
        </a:graphic>
      </p:graphicFrame>
      <p:graphicFrame>
        <p:nvGraphicFramePr>
          <p:cNvPr id="5" name="Table 4">
            <a:extLst>
              <a:ext uri="{FF2B5EF4-FFF2-40B4-BE49-F238E27FC236}">
                <a16:creationId xmlns:a16="http://schemas.microsoft.com/office/drawing/2014/main" id="{B7DA21D8-26DE-1457-13DA-4D2D7BAF2635}"/>
              </a:ext>
            </a:extLst>
          </p:cNvPr>
          <p:cNvGraphicFramePr>
            <a:graphicFrameLocks noGrp="1"/>
          </p:cNvGraphicFramePr>
          <p:nvPr>
            <p:extLst>
              <p:ext uri="{D42A27DB-BD31-4B8C-83A1-F6EECF244321}">
                <p14:modId xmlns:p14="http://schemas.microsoft.com/office/powerpoint/2010/main" val="2589215622"/>
              </p:ext>
            </p:extLst>
          </p:nvPr>
        </p:nvGraphicFramePr>
        <p:xfrm>
          <a:off x="3845188" y="658100"/>
          <a:ext cx="1800200" cy="6126163"/>
        </p:xfrm>
        <a:graphic>
          <a:graphicData uri="http://schemas.openxmlformats.org/drawingml/2006/table">
            <a:tbl>
              <a:tblPr/>
              <a:tblGrid>
                <a:gridCol w="1800200">
                  <a:extLst>
                    <a:ext uri="{9D8B030D-6E8A-4147-A177-3AD203B41FA5}">
                      <a16:colId xmlns:a16="http://schemas.microsoft.com/office/drawing/2014/main" val="1360888695"/>
                    </a:ext>
                  </a:extLst>
                </a:gridCol>
              </a:tblGrid>
              <a:tr h="3462338">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النقديَّة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كوتيورير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دوم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شميدت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بوتر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109774017"/>
                  </a:ext>
                </a:extLst>
              </a:tr>
              <a:tr h="266382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اللاألفيَّة / بعد الألفيَّة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أليس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كوكس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سميك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بويتنر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216404137"/>
                  </a:ext>
                </a:extLst>
              </a:tr>
            </a:tbl>
          </a:graphicData>
        </a:graphic>
      </p:graphicFrame>
    </p:spTree>
    <p:extLst>
      <p:ext uri="{BB962C8B-B14F-4D97-AF65-F5344CB8AC3E}">
        <p14:creationId xmlns:p14="http://schemas.microsoft.com/office/powerpoint/2010/main" val="342219435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2633320405"/>
              </p:ext>
            </p:extLst>
          </p:nvPr>
        </p:nvGraphicFramePr>
        <p:xfrm>
          <a:off x="0" y="1"/>
          <a:ext cx="9144000" cy="6858000"/>
        </p:xfrm>
        <a:graphic>
          <a:graphicData uri="http://schemas.openxmlformats.org/drawingml/2006/table">
            <a:tbl>
              <a:tblPr/>
              <a:tblGrid>
                <a:gridCol w="385192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8792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rPr>
                        <a:t>المشكلات</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r>
                        <a:rPr kumimoji="0" lang="en-US"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461846">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الجديد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 كلمات المسيح في العشاء الأخير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 عبارات بولس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 تطبيق عبرانيِّين على الكنيسة</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itchFamily="34" charset="0"/>
                          <a:ea typeface="SimSun" charset="0"/>
                          <a:cs typeface="Arial" pitchFamily="34" charset="0"/>
                        </a:rPr>
                        <a:t>2. يرفض العمل الحالي للروح القدس</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الكلاسيكية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داربي</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ثومبسون</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فون راد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فقط</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516923">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نفس منهجيَّة العهد الجديد في كل </a:t>
                      </a: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من عهدي الكتاب المقدَّس</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هناك تمايز واضح بين إسرائيل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والكنيسة</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أساس الغفران متشابه</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إذا كان هناك عهدين جديدين فلا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يوجد عهد قديم للكنيسة</a:t>
                      </a:r>
                      <a:endParaRPr kumimoji="0" lang="en-US" altLang="ja-JP"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لا تحصل الكنيسة على وعود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إسرائيل</a:t>
                      </a: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بداية 1900 :</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شافير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(قديم)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(قديم)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 جديد لإسرائيل وعهد جديد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عهدين  </a:t>
                      </a:r>
                    </a:p>
                    <a:p>
                      <a:pPr marL="457200" marR="0" lvl="0" indent="-45720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جديدين</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9225" name="Title 6"/>
          <p:cNvSpPr>
            <a:spLocks noGrp="1"/>
          </p:cNvSpPr>
          <p:nvPr>
            <p:ph type="title" idx="4294967295"/>
          </p:nvPr>
        </p:nvSpPr>
        <p:spPr>
          <a:xfrm>
            <a:off x="4427984" y="5555805"/>
            <a:ext cx="4495800" cy="990600"/>
          </a:xfrm>
          <a:solidFill>
            <a:srgbClr val="000000"/>
          </a:solidFill>
        </p:spPr>
        <p:txBody>
          <a:bodyPr/>
          <a:lstStyle/>
          <a:p>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11052720" y="-434652"/>
            <a:ext cx="15782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ق2 490</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10563055" y="59097"/>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Tree>
    <p:extLst>
      <p:ext uri="{BB962C8B-B14F-4D97-AF65-F5344CB8AC3E}">
        <p14:creationId xmlns:p14="http://schemas.microsoft.com/office/powerpoint/2010/main" val="5394746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(أر</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52)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89140202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2471217422"/>
              </p:ext>
            </p:extLst>
          </p:nvPr>
        </p:nvGraphicFramePr>
        <p:xfrm>
          <a:off x="0" y="1"/>
          <a:ext cx="9144000" cy="6857999"/>
        </p:xfrm>
        <a:graphic>
          <a:graphicData uri="http://schemas.openxmlformats.org/drawingml/2006/table">
            <a:tbl>
              <a:tblPr/>
              <a:tblGrid>
                <a:gridCol w="385192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17530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rPr>
                        <a:t>المشكلات</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r>
                        <a:rPr kumimoji="0" lang="en-US"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5104931">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الدعم: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التتميم الأساسي مستقبلي رو 11</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يتعامل مع معلومات كل من العهد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القديم والعهد الجديد</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الغفران والروح القدس هي بركات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يتم اختبارها حالياً</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الجديد يمتلك ناموس جديد</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تفنيدات الآراء أعلاه</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الحاليَّة: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كيل</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لامكي</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برايت</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سكوفيلد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والفورد(كلِّيَّة دالاس)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رايري(كلِّيَّة دالاس)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آرتشر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كايسر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بشكل أساسي لإسرائيل وبشكل ثانوي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مساهمة الكنيسة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9225" name="Title 6"/>
          <p:cNvSpPr>
            <a:spLocks noGrp="1"/>
          </p:cNvSpPr>
          <p:nvPr>
            <p:ph type="title" idx="4294967295"/>
          </p:nvPr>
        </p:nvSpPr>
        <p:spPr>
          <a:xfrm>
            <a:off x="323528" y="5517232"/>
            <a:ext cx="4495800" cy="990600"/>
          </a:xfrm>
          <a:solidFill>
            <a:srgbClr val="000000"/>
          </a:solidFill>
        </p:spPr>
        <p:txBody>
          <a:bodyPr/>
          <a:lstStyle/>
          <a:p>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11052720" y="-434652"/>
            <a:ext cx="15782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ق2 490</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10563055" y="59097"/>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Tree>
    <p:extLst>
      <p:ext uri="{BB962C8B-B14F-4D97-AF65-F5344CB8AC3E}">
        <p14:creationId xmlns:p14="http://schemas.microsoft.com/office/powerpoint/2010/main" val="251275033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937661618"/>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الحجر (3: 3 ب ،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القلوب (3: 3 ب ؛ ارميا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تلاشى المجد (3: 7 ب ، 11 أ ،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يزداد المجد باستمرار (3: 11 ب ،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الخداع</a:t>
                      </a:r>
                      <a:r>
                        <a:rPr lang="ar-JO" sz="2000" b="1" baseline="0"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وجوه مكشوفة (3: 13 أ ،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166ت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088527"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166ج</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7172" name="Group 4"/>
          <p:cNvGraphicFramePr>
            <a:graphicFrameLocks noGrp="1"/>
          </p:cNvGraphicFramePr>
          <p:nvPr>
            <p:extLst>
              <p:ext uri="{D42A27DB-BD31-4B8C-83A1-F6EECF244321}">
                <p14:modId xmlns:p14="http://schemas.microsoft.com/office/powerpoint/2010/main" val="2786143336"/>
              </p:ext>
            </p:extLst>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469571">
                  <a:extLst>
                    <a:ext uri="{9D8B030D-6E8A-4147-A177-3AD203B41FA5}">
                      <a16:colId xmlns:a16="http://schemas.microsoft.com/office/drawing/2014/main" val="20002"/>
                    </a:ext>
                  </a:extLst>
                </a:gridCol>
                <a:gridCol w="1730829">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العهد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التعريف</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الوعد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التتميم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العلامة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النوحي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وعد غير مشروط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بعدم إغراق الأرض ثانية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البحر لا يوجد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رؤ 21: 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قوس قزح</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الإبراهيمي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بمنح إسرائيل أرض وحكم وبركة روحية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12: 1-3،      15: 13-18</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600" b="1" i="0" dirty="0">
                          <a:latin typeface="Arial" panose="020B0604020202020204" pitchFamily="34" charset="0"/>
                          <a:cs typeface="Arial" panose="020B0604020202020204" pitchFamily="34" charset="0"/>
                        </a:rPr>
                        <a:t>يستمر في الوقت الحاضر (غل 3:17) ولكن لا يزال لإسرائيل مستقبل (رو 11: 25-27)</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الختان</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17: 11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الموسوي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بركات مشروطة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خر 19-31،          تث 28</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موت المسيح</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7: 4-6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السبت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 31: 13</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بأرض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مادية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من وادي مصر إلى نهر الفرات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تث 30: 1-10</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مباركة الأرض</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13-15</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يوجد علامات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حسب علمي</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الداوودي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بحكم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سياسي</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أبدي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لنسل داود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صم 7: 12-17</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تجديد الحكم</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11-12</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جلوس المسيح عن يمين الله</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أع 2: 34-36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بسكنى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روحية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للروح القدس (كتابة الناموس على القلب)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الغفران وكرازة كاملة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إر 31: 31-34</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 والرسل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 3-4</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خلاص جميع إسرائيل</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11: 26-27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كأس عشاء الرب</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 11: 25)</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1301" name="Title 5"/>
          <p:cNvSpPr>
            <a:spLocks noGrp="1"/>
          </p:cNvSpPr>
          <p:nvPr>
            <p:ph type="title" idx="4294967295"/>
          </p:nvPr>
        </p:nvSpPr>
        <p:spPr>
          <a:xfrm>
            <a:off x="685800" y="0"/>
            <a:ext cx="7696200" cy="609600"/>
          </a:xfrm>
        </p:spPr>
        <p:txBody>
          <a:bodyPr/>
          <a:lstStyle/>
          <a:p>
            <a:r>
              <a:rPr lang="ar-JO" sz="2800" b="1" dirty="0">
                <a:latin typeface="Arial" charset="0"/>
                <a:ea typeface="ＭＳ Ｐゴシック" charset="0"/>
              </a:rPr>
              <a:t>علامات العهود</a:t>
            </a:r>
            <a:endParaRPr lang="en-US" sz="2800" b="1" dirty="0">
              <a:latin typeface="Arial" charset="0"/>
              <a:ea typeface="ＭＳ Ｐゴシック" charset="0"/>
            </a:endParaRPr>
          </a:p>
        </p:txBody>
      </p:sp>
    </p:spTree>
    <p:extLst>
      <p:ext uri="{BB962C8B-B14F-4D97-AF65-F5344CB8AC3E}">
        <p14:creationId xmlns:p14="http://schemas.microsoft.com/office/powerpoint/2010/main" val="332850977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استبدل القديم بالجديد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ما هو إذن العهد القديم بالتباين مع العهد الجديد في المسيح؟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هو ليس كتاب العهد القديم بكامله لأن العهدين مع إبراهيم وداود لم يطلق عليهما أبداً قديمان في كتاب العهد الجديد.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بل فقط العهد الذي تم في زمن موسى، العهد الذي قطع على جبل سيناء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(خر 19-24) يسمى العهد القديم (2كو 3: 14؛ قارن مع عب 8: 6، 1)، ليتم استبداله مع العهد الجديد في المسيح (لوقا 22: 20؛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1كو 11: 25؛ 2كو 3: 6؛ عب 8: 8، 13؛ 9: 15؛ 12: 24).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a:cs typeface="Arial" panose="020B0604020202020204" pitchFamily="34" charset="0"/>
              </a:rPr>
              <a:t>واين جرودم، اللاهوت النظامي، 521</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 ع ج 266دد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91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 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1D0DE12F-B6B9-A743-84AB-8246348C3AEF}"/>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283083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تركز على تعزية الله غير المحدودة أو تأديبه المحدود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278529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752593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defTabSz="914400" fontAlgn="base">
              <a:spcBef>
                <a:spcPct val="20000"/>
              </a:spcBef>
              <a:spcAft>
                <a:spcPct val="0"/>
              </a:spcAft>
              <a:defRPr/>
            </a:pPr>
            <a:r>
              <a:rPr lang="en-US" sz="4400" b="1" i="1" dirty="0">
                <a:solidFill>
                  <a:srgbClr val="CCFF33"/>
                </a:solidFill>
                <a:latin typeface="Arial"/>
                <a:ea typeface="ＭＳ Ｐゴシック" charset="-128"/>
                <a:cs typeface="Arial"/>
              </a:rPr>
              <a:t>Singapore Bible College</a:t>
            </a:r>
          </a:p>
        </p:txBody>
      </p:sp>
      <p:pic>
        <p:nvPicPr>
          <p:cNvPr id="15974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latin typeface="Arial" charset="0"/>
                <a:ea typeface="ＭＳ Ｐゴシック" charset="0"/>
              </a:rPr>
              <a:t>لماذا يجب أن تقوم</a:t>
            </a:r>
            <a:br>
              <a:rPr lang="ar-JO" sz="5400" b="1" dirty="0">
                <a:solidFill>
                  <a:schemeClr val="bg1"/>
                </a:solidFill>
                <a:latin typeface="Arial" charset="0"/>
                <a:ea typeface="ＭＳ Ｐゴシック" charset="0"/>
              </a:rPr>
            </a:br>
            <a:r>
              <a:rPr lang="ar-JO" sz="5400" b="1" dirty="0">
                <a:solidFill>
                  <a:schemeClr val="bg1"/>
                </a:solidFill>
                <a:latin typeface="Arial" charset="0"/>
                <a:ea typeface="ＭＳ Ｐゴシック" charset="0"/>
              </a:rPr>
              <a:t>بأمور </a:t>
            </a:r>
            <a:r>
              <a:rPr lang="ar-JO" sz="5400" b="1" dirty="0">
                <a:solidFill>
                  <a:srgbClr val="92D050"/>
                </a:solidFill>
                <a:latin typeface="Arial" charset="0"/>
                <a:ea typeface="ＭＳ Ｐゴシック" charset="0"/>
              </a:rPr>
              <a:t>مجنونة</a:t>
            </a:r>
            <a:r>
              <a:rPr lang="ar-JO" sz="5400" b="1" dirty="0">
                <a:solidFill>
                  <a:schemeClr val="bg1"/>
                </a:solidFill>
                <a:latin typeface="Arial" charset="0"/>
                <a:ea typeface="ＭＳ Ｐゴシック" charset="0"/>
              </a:rPr>
              <a:t>؟</a:t>
            </a:r>
            <a:endParaRPr lang="en-US" sz="6600" b="1" dirty="0">
              <a:solidFill>
                <a:schemeClr val="bg1"/>
              </a:solidFill>
              <a:latin typeface="Arial" charset="0"/>
              <a:ea typeface="ＭＳ Ｐゴシック" charset="0"/>
            </a:endParaRPr>
          </a:p>
        </p:txBody>
      </p:sp>
      <p:sp>
        <p:nvSpPr>
          <p:cNvPr id="6" name="Rectangle 2"/>
          <p:cNvSpPr txBox="1">
            <a:spLocks noChangeArrowheads="1"/>
          </p:cNvSpPr>
          <p:nvPr/>
        </p:nvSpPr>
        <p:spPr bwMode="auto">
          <a:xfrm>
            <a:off x="221911" y="4901446"/>
            <a:ext cx="2641392" cy="1219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b="1" dirty="0">
                <a:solidFill>
                  <a:schemeClr val="bg1"/>
                </a:solidFill>
                <a:latin typeface="Arial" charset="0"/>
                <a:ea typeface="ＭＳ Ｐゴシック" charset="0"/>
              </a:rPr>
              <a:t>إر 32</a:t>
            </a:r>
            <a:endParaRPr lang="en-US" sz="5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978028433"/>
      </p:ext>
    </p:extLst>
  </p:cSld>
  <p:clrMapOvr>
    <a:masterClrMapping/>
  </p:clrMapOvr>
  <p:transition>
    <p:dissolv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idx="4294967295"/>
          </p:nvPr>
        </p:nvSpPr>
        <p:spPr/>
        <p:txBody>
          <a:bodyPr/>
          <a:lstStyle/>
          <a:p>
            <a:r>
              <a:rPr lang="en-US">
                <a:latin typeface="Arial" charset="0"/>
                <a:ea typeface="ＭＳ Ｐゴシック" charset="0"/>
                <a:cs typeface="ＭＳ Ｐゴシック" charset="0"/>
              </a:rPr>
              <a:t>Black</a:t>
            </a:r>
          </a:p>
        </p:txBody>
      </p:sp>
      <p:grpSp>
        <p:nvGrpSpPr>
          <p:cNvPr id="2" name="Group 10"/>
          <p:cNvGrpSpPr>
            <a:grpSpLocks/>
          </p:cNvGrpSpPr>
          <p:nvPr/>
        </p:nvGrpSpPr>
        <p:grpSpPr bwMode="auto">
          <a:xfrm>
            <a:off x="2690190" y="152400"/>
            <a:ext cx="3617845" cy="2165013"/>
            <a:chOff x="2690206" y="152400"/>
            <a:chExt cx="3618418" cy="2165529"/>
          </a:xfrm>
        </p:grpSpPr>
        <p:pic>
          <p:nvPicPr>
            <p:cNvPr id="161801" name="Picture 2" descr="ju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37876" y="152400"/>
              <a:ext cx="20320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690206" y="1302024"/>
              <a:ext cx="3618418" cy="1015905"/>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السلطات</a:t>
              </a:r>
              <a:endParaRPr lang="en-US" sz="6000" b="1" dirty="0">
                <a:solidFill>
                  <a:srgbClr val="FFFFFF"/>
                </a:solidFill>
                <a:effectLst>
                  <a:outerShdw blurRad="38100" dist="38100" dir="2700000" algn="tl">
                    <a:srgbClr val="808080"/>
                  </a:outerShdw>
                </a:effectLst>
                <a:cs typeface="Arial" charset="0"/>
              </a:endParaRPr>
            </a:p>
          </p:txBody>
        </p:sp>
      </p:grpSp>
      <p:grpSp>
        <p:nvGrpSpPr>
          <p:cNvPr id="3" name="Group 11"/>
          <p:cNvGrpSpPr>
            <a:grpSpLocks/>
          </p:cNvGrpSpPr>
          <p:nvPr/>
        </p:nvGrpSpPr>
        <p:grpSpPr bwMode="auto">
          <a:xfrm>
            <a:off x="3240087" y="2362200"/>
            <a:ext cx="2604121" cy="2241213"/>
            <a:chOff x="3240466" y="2362200"/>
            <a:chExt cx="2603060" cy="2241729"/>
          </a:xfrm>
        </p:grpSpPr>
        <p:pic>
          <p:nvPicPr>
            <p:cNvPr id="161799" name="Picture 5" descr="money -  bills wealth clock gears 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2362200"/>
              <a:ext cx="2097352" cy="211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240466" y="3588032"/>
              <a:ext cx="2603060" cy="101589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المال</a:t>
              </a:r>
              <a:endParaRPr lang="en-US" sz="6000" b="1" dirty="0">
                <a:solidFill>
                  <a:srgbClr val="FFFFFF"/>
                </a:solidFill>
                <a:effectLst>
                  <a:outerShdw blurRad="38100" dist="38100" dir="2700000" algn="tl">
                    <a:srgbClr val="808080"/>
                  </a:outerShdw>
                </a:effectLst>
                <a:cs typeface="Arial" charset="0"/>
              </a:endParaRPr>
            </a:p>
          </p:txBody>
        </p:sp>
      </p:grpSp>
      <p:grpSp>
        <p:nvGrpSpPr>
          <p:cNvPr id="4" name="Group 12"/>
          <p:cNvGrpSpPr>
            <a:grpSpLocks/>
          </p:cNvGrpSpPr>
          <p:nvPr/>
        </p:nvGrpSpPr>
        <p:grpSpPr bwMode="auto">
          <a:xfrm>
            <a:off x="3103563" y="4648200"/>
            <a:ext cx="2833411" cy="2165013"/>
            <a:chOff x="3103560" y="4648200"/>
            <a:chExt cx="2833301" cy="2165529"/>
          </a:xfrm>
        </p:grpSpPr>
        <p:pic>
          <p:nvPicPr>
            <p:cNvPr id="161797" name="Picture 6" descr="Friends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6482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103560" y="5797824"/>
              <a:ext cx="2833301" cy="1015905"/>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الأصدقاء</a:t>
              </a:r>
              <a:endParaRPr lang="en-US" sz="6000" b="1" dirty="0">
                <a:solidFill>
                  <a:srgbClr val="FFFFFF"/>
                </a:solidFill>
                <a:effectLst>
                  <a:outerShdw blurRad="38100" dist="38100" dir="2700000" algn="tl">
                    <a:srgbClr val="808080"/>
                  </a:outerShdw>
                </a:effectLst>
                <a:cs typeface="Arial" charset="0"/>
              </a:endParaRPr>
            </a:p>
          </p:txBody>
        </p:sp>
      </p:grpSp>
    </p:spTree>
    <p:extLst>
      <p:ext uri="{BB962C8B-B14F-4D97-AF65-F5344CB8AC3E}">
        <p14:creationId xmlns:p14="http://schemas.microsoft.com/office/powerpoint/2010/main" val="3808011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62561" y="2000250"/>
            <a:ext cx="4769203"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20000"/>
              </a:spcBef>
              <a:spcAft>
                <a:spcPct val="0"/>
              </a:spcAft>
              <a:buClr>
                <a:schemeClr val="tx1"/>
              </a:buClr>
              <a:buSzPct val="103000"/>
              <a:buFont typeface="Wingdings" pitchFamily="2" charset="2"/>
              <a:buChar char="§"/>
            </a:pPr>
            <a:endParaRPr lang="en-US" sz="1100" b="1" dirty="0">
              <a:solidFill>
                <a:prstClr val="black"/>
              </a:solidFill>
              <a:latin typeface="Arial" panose="020B0604020202020204" pitchFamily="34" charset="0"/>
              <a:cs typeface="Arial" panose="020B0604020202020204" pitchFamily="34" charset="0"/>
            </a:endParaRPr>
          </a:p>
          <a:p>
            <a:pPr marL="571500" lvl="1" indent="-571500" algn="r" defTabSz="914400" rtl="1" eaLnBrk="1" fontAlgn="base" hangingPunct="1">
              <a:spcBef>
                <a:spcPct val="20000"/>
              </a:spcBef>
              <a:spcAft>
                <a:spcPct val="0"/>
              </a:spcAft>
              <a:buClr>
                <a:schemeClr val="tx1"/>
              </a:buClr>
              <a:buSzPct val="103000"/>
              <a:buFont typeface="Wingdings" pitchFamily="2" charset="2"/>
              <a:buChar char="§"/>
            </a:pPr>
            <a:r>
              <a:rPr lang="ar-EG" sz="3600" b="1" dirty="0">
                <a:solidFill>
                  <a:prstClr val="black"/>
                </a:solidFill>
                <a:latin typeface="Arial" panose="020B0604020202020204" pitchFamily="34" charset="0"/>
                <a:cs typeface="Arial" panose="020B0604020202020204" pitchFamily="34" charset="0"/>
              </a:rPr>
              <a:t>هل تضع رجا</a:t>
            </a:r>
            <a:r>
              <a:rPr lang="ar-JO" sz="3600" b="1" dirty="0">
                <a:solidFill>
                  <a:prstClr val="black"/>
                </a:solidFill>
                <a:latin typeface="Arial" panose="020B0604020202020204" pitchFamily="34" charset="0"/>
                <a:cs typeface="Arial" panose="020B0604020202020204" pitchFamily="34" charset="0"/>
              </a:rPr>
              <a:t>ئ</a:t>
            </a:r>
            <a:r>
              <a:rPr lang="ar-EG" sz="3600" b="1" dirty="0">
                <a:solidFill>
                  <a:prstClr val="black"/>
                </a:solidFill>
                <a:latin typeface="Arial" panose="020B0604020202020204" pitchFamily="34" charset="0"/>
                <a:cs typeface="Arial" panose="020B0604020202020204" pitchFamily="34" charset="0"/>
              </a:rPr>
              <a:t>ك في إلهك الأمين والرحيم؟</a:t>
            </a:r>
            <a:endParaRPr lang="en-US" sz="3600" b="1" dirty="0">
              <a:solidFill>
                <a:prstClr val="black"/>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buClr>
                <a:schemeClr val="tx1"/>
              </a:buClr>
              <a:buSzPct val="103000"/>
              <a:buFont typeface="Wingdings" pitchFamily="2" charset="2"/>
              <a:buChar char="§"/>
            </a:pPr>
            <a:endParaRPr lang="en-US" b="1" dirty="0">
              <a:solidFill>
                <a:prstClr val="black"/>
              </a:solidFill>
              <a:latin typeface="Arial" panose="020B0604020202020204" pitchFamily="34" charset="0"/>
              <a:cs typeface="Arial" panose="020B0604020202020204" pitchFamily="34" charset="0"/>
            </a:endParaRPr>
          </a:p>
          <a:p>
            <a:pPr marL="571500" lvl="1" indent="-571500" algn="r" defTabSz="914400" rtl="1" eaLnBrk="1" fontAlgn="base" hangingPunct="1">
              <a:spcBef>
                <a:spcPct val="20000"/>
              </a:spcBef>
              <a:spcAft>
                <a:spcPct val="0"/>
              </a:spcAft>
              <a:buClr>
                <a:schemeClr val="tx1"/>
              </a:buClr>
              <a:buSzPct val="103000"/>
              <a:buFont typeface="Wingdings" pitchFamily="2" charset="2"/>
              <a:buChar char="§"/>
            </a:pPr>
            <a:r>
              <a:rPr lang="ar-EG" sz="3600" b="1" dirty="0">
                <a:solidFill>
                  <a:prstClr val="black"/>
                </a:solidFill>
                <a:latin typeface="Arial" panose="020B0604020202020204" pitchFamily="34" charset="0"/>
                <a:cs typeface="Arial" panose="020B0604020202020204" pitchFamily="34" charset="0"/>
              </a:rPr>
              <a:t>هل تتطلع إل</a:t>
            </a:r>
            <a:r>
              <a:rPr lang="ar-JO" sz="3600" b="1" dirty="0">
                <a:solidFill>
                  <a:prstClr val="black"/>
                </a:solidFill>
                <a:latin typeface="Arial" panose="020B0604020202020204" pitchFamily="34" charset="0"/>
                <a:cs typeface="Arial" panose="020B0604020202020204" pitchFamily="34" charset="0"/>
              </a:rPr>
              <a:t>ى</a:t>
            </a:r>
            <a:r>
              <a:rPr lang="ar-EG" sz="3600" b="1" dirty="0">
                <a:solidFill>
                  <a:prstClr val="black"/>
                </a:solidFill>
                <a:latin typeface="Arial" panose="020B0604020202020204" pitchFamily="34" charset="0"/>
                <a:cs typeface="Arial" panose="020B0604020202020204" pitchFamily="34" charset="0"/>
              </a:rPr>
              <a:t> يوم الرب والإسترداد الكامل الذي يعد به؟</a:t>
            </a:r>
            <a:endParaRPr lang="en-GB" sz="3600" b="1" dirty="0">
              <a:solidFill>
                <a:prstClr val="black"/>
              </a:solidFill>
              <a:latin typeface="Arial" panose="020B0604020202020204" pitchFamily="34" charset="0"/>
              <a:cs typeface="Arial" panose="020B0604020202020204" pitchFamily="34"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943659"/>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ar-EG" sz="4800" b="1" dirty="0">
                <a:solidFill>
                  <a:schemeClr val="tx1"/>
                </a:solidFill>
                <a:latin typeface="Arial" panose="020B0604020202020204" pitchFamily="34" charset="0"/>
                <a:ea typeface="ＭＳ Ｐゴシック" charset="0"/>
                <a:cs typeface="Arial" panose="020B0604020202020204" pitchFamily="34" charset="0"/>
              </a:rPr>
              <a:t>هل أنت جزء من البقية الأمينة؟ </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5135880" y="1296650"/>
            <a:ext cx="3429000" cy="922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ar-EG" sz="3600" b="1" dirty="0">
                <a:solidFill>
                  <a:prstClr val="black"/>
                </a:solidFill>
                <a:latin typeface="Arial" panose="020B0604020202020204" pitchFamily="34" charset="0"/>
                <a:cs typeface="Arial" panose="020B0604020202020204" pitchFamily="34" charset="0"/>
              </a:rPr>
              <a:t>لا رجاء</a:t>
            </a:r>
            <a:r>
              <a:rPr lang="ar-JO" sz="3600" b="1" dirty="0">
                <a:solidFill>
                  <a:prstClr val="black"/>
                </a:solidFill>
                <a:latin typeface="Arial" panose="020B0604020202020204" pitchFamily="34" charset="0"/>
                <a:cs typeface="Arial" panose="020B0604020202020204" pitchFamily="34" charset="0"/>
              </a:rPr>
              <a:t>؟</a:t>
            </a:r>
            <a:endParaRPr lang="en-GB" sz="6000" b="1" dirty="0">
              <a:solidFill>
                <a:prstClr val="black"/>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931764" y="2277260"/>
            <a:ext cx="3904261"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ar-EG" sz="4400" b="1" dirty="0">
                <a:solidFill>
                  <a:prstClr val="black"/>
                </a:solidFill>
                <a:latin typeface="Arial" panose="020B0604020202020204" pitchFamily="34" charset="0"/>
                <a:cs typeface="Arial" panose="020B0604020202020204" pitchFamily="34" charset="0"/>
              </a:rPr>
              <a:t>أم؟</a:t>
            </a:r>
          </a:p>
          <a:p>
            <a:pPr algn="ctr" defTabSz="914400" eaLnBrk="1" fontAlgn="base" hangingPunct="1">
              <a:spcBef>
                <a:spcPct val="20000"/>
              </a:spcBef>
              <a:spcAft>
                <a:spcPct val="0"/>
              </a:spcAft>
              <a:buClr>
                <a:srgbClr val="D16349"/>
              </a:buClr>
              <a:buSzPct val="85000"/>
            </a:pPr>
            <a:r>
              <a:rPr lang="ar-EG" sz="4400" b="1" dirty="0">
                <a:solidFill>
                  <a:prstClr val="black"/>
                </a:solidFill>
                <a:latin typeface="Arial" panose="020B0604020202020204" pitchFamily="34" charset="0"/>
                <a:cs typeface="Arial" panose="020B0604020202020204" pitchFamily="34" charset="0"/>
              </a:rPr>
              <a:t>معرفة الرجاء</a:t>
            </a:r>
            <a:endParaRPr lang="en-GB"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96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6" name="Rectangle 6"/>
          <p:cNvSpPr>
            <a:spLocks noChangeArrowheads="1"/>
          </p:cNvSpPr>
          <p:nvPr/>
        </p:nvSpPr>
        <p:spPr bwMode="auto">
          <a:xfrm>
            <a:off x="5257800" y="5943600"/>
            <a:ext cx="3541643"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algn="r" defTabSz="914400" fontAlgn="base">
              <a:spcBef>
                <a:spcPct val="0"/>
              </a:spcBef>
              <a:spcAft>
                <a:spcPct val="0"/>
              </a:spcAft>
              <a:defRPr/>
            </a:pPr>
            <a:r>
              <a:rPr lang="ar-JO" sz="5400" b="1" dirty="0">
                <a:solidFill>
                  <a:srgbClr val="FFFFFF"/>
                </a:solidFill>
                <a:latin typeface="Arial" panose="020B0604020202020204" pitchFamily="34" charset="0"/>
                <a:ea typeface="ＭＳ Ｐゴシック" charset="0"/>
                <a:cs typeface="Arial" panose="020B0604020202020204" pitchFamily="34" charset="0"/>
              </a:rPr>
              <a:t>إرميا 32</a:t>
            </a:r>
            <a:endParaRPr lang="en-US" sz="6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96967" name="Rectangle 7"/>
          <p:cNvSpPr>
            <a:spLocks noChangeArrowheads="1"/>
          </p:cNvSpPr>
          <p:nvPr/>
        </p:nvSpPr>
        <p:spPr bwMode="auto">
          <a:xfrm rot="-652101">
            <a:off x="3429208" y="4247745"/>
            <a:ext cx="323024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ar-JO" sz="6000" b="1" dirty="0">
                <a:solidFill>
                  <a:srgbClr val="FFFF00"/>
                </a:solidFill>
                <a:latin typeface="Arial" panose="020B0604020202020204" pitchFamily="34" charset="0"/>
                <a:ea typeface="ＭＳ Ｐゴシック" charset="0"/>
                <a:cs typeface="Arial" panose="020B0604020202020204" pitchFamily="34" charset="0"/>
              </a:rPr>
              <a:t>مجنون؟</a:t>
            </a:r>
            <a:endParaRPr lang="en-US" sz="6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96968" name="Rectangle 8"/>
          <p:cNvSpPr>
            <a:spLocks noChangeArrowheads="1"/>
          </p:cNvSpPr>
          <p:nvPr/>
        </p:nvSpPr>
        <p:spPr bwMode="auto">
          <a:xfrm>
            <a:off x="457200" y="2895600"/>
            <a:ext cx="8686800" cy="2438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algn="r" defTabSz="914400" fontAlgn="base">
              <a:spcBef>
                <a:spcPct val="0"/>
              </a:spcBef>
              <a:spcAft>
                <a:spcPct val="0"/>
              </a:spcAft>
              <a:defRPr/>
            </a:pPr>
            <a:r>
              <a:rPr lang="ar-JO" sz="5400" b="1" dirty="0">
                <a:solidFill>
                  <a:srgbClr val="FFFFFF"/>
                </a:solidFill>
                <a:latin typeface="Arial" panose="020B0604020202020204" pitchFamily="34" charset="0"/>
                <a:ea typeface="ＭＳ Ｐゴシック" charset="0"/>
                <a:cs typeface="Arial" panose="020B0604020202020204" pitchFamily="34" charset="0"/>
              </a:rPr>
              <a:t>ماذا يجب أن تفعل عندما يطلب منك الله القيام بشيء</a:t>
            </a:r>
            <a:endParaRPr lang="en-US" sz="6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p:nvPr>
        </p:nvSpPr>
        <p:spPr>
          <a:xfrm>
            <a:off x="0" y="0"/>
            <a:ext cx="4267200" cy="1066800"/>
          </a:xfrm>
        </p:spPr>
        <p:txBody>
          <a:bodyPr/>
          <a:lstStyle/>
          <a:p>
            <a:pPr>
              <a:defRPr/>
            </a:pPr>
            <a:r>
              <a:rPr lang="ar-JO"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موضوعنا</a:t>
            </a:r>
            <a:endParaRPr lang="en-US"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7296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96967"/>
                                        </p:tgtEl>
                                        <p:attrNameLst>
                                          <p:attrName>style.visibility</p:attrName>
                                        </p:attrNameLst>
                                      </p:cBhvr>
                                      <p:to>
                                        <p:strVal val="visible"/>
                                      </p:to>
                                    </p:set>
                                    <p:animEffect transition="in" filter="fade">
                                      <p:cBhvr>
                                        <p:cTn id="13" dur="770" decel="100000"/>
                                        <p:tgtEl>
                                          <p:spTgt spid="296967"/>
                                        </p:tgtEl>
                                      </p:cBhvr>
                                    </p:animEffect>
                                    <p:animScale>
                                      <p:cBhvr>
                                        <p:cTn id="14" dur="770" decel="100000"/>
                                        <p:tgtEl>
                                          <p:spTgt spid="296967"/>
                                        </p:tgtEl>
                                      </p:cBhvr>
                                      <p:from x="10000" y="10000"/>
                                      <p:to x="200000" y="450000"/>
                                    </p:animScale>
                                    <p:animScale>
                                      <p:cBhvr>
                                        <p:cTn id="15" dur="1230" accel="100000" fill="hold">
                                          <p:stCondLst>
                                            <p:cond delay="770"/>
                                          </p:stCondLst>
                                        </p:cTn>
                                        <p:tgtEl>
                                          <p:spTgt spid="296967"/>
                                        </p:tgtEl>
                                      </p:cBhvr>
                                      <p:from x="200000" y="450000"/>
                                      <p:to x="100000" y="100000"/>
                                    </p:animScale>
                                    <p:set>
                                      <p:cBhvr>
                                        <p:cTn id="16" dur="770" fill="hold"/>
                                        <p:tgtEl>
                                          <p:spTgt spid="296967"/>
                                        </p:tgtEl>
                                        <p:attrNameLst>
                                          <p:attrName>ppt_x</p:attrName>
                                        </p:attrNameLst>
                                      </p:cBhvr>
                                      <p:to>
                                        <p:strVal val="(0.5)"/>
                                      </p:to>
                                    </p:set>
                                    <p:anim from="(0.5)" to="(#ppt_x)" calcmode="lin" valueType="num">
                                      <p:cBhvr>
                                        <p:cTn id="17" dur="1230" accel="100000" fill="hold">
                                          <p:stCondLst>
                                            <p:cond delay="770"/>
                                          </p:stCondLst>
                                        </p:cTn>
                                        <p:tgtEl>
                                          <p:spTgt spid="296967"/>
                                        </p:tgtEl>
                                        <p:attrNameLst>
                                          <p:attrName>ppt_x</p:attrName>
                                        </p:attrNameLst>
                                      </p:cBhvr>
                                    </p:anim>
                                    <p:set>
                                      <p:cBhvr>
                                        <p:cTn id="18" dur="770" fill="hold"/>
                                        <p:tgtEl>
                                          <p:spTgt spid="296967"/>
                                        </p:tgtEl>
                                        <p:attrNameLst>
                                          <p:attrName>ppt_y</p:attrName>
                                        </p:attrNameLst>
                                      </p:cBhvr>
                                      <p:to>
                                        <p:strVal val="(#ppt_y+0.4)"/>
                                      </p:to>
                                    </p:set>
                                    <p:anim from="(#ppt_y+0.4)" to="(#ppt_y)" calcmode="lin" valueType="num">
                                      <p:cBhvr>
                                        <p:cTn id="19" dur="1230" accel="100000" fill="hold">
                                          <p:stCondLst>
                                            <p:cond delay="770"/>
                                          </p:stCondLst>
                                        </p:cTn>
                                        <p:tgtEl>
                                          <p:spTgt spid="296967"/>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296966"/>
                                        </p:tgtEl>
                                        <p:attrNameLst>
                                          <p:attrName>style.visibility</p:attrName>
                                        </p:attrNameLst>
                                      </p:cBhvr>
                                      <p:to>
                                        <p:strVal val="visible"/>
                                      </p:to>
                                    </p:set>
                                    <p:animEffect transition="in" filter="fade">
                                      <p:cBhvr>
                                        <p:cTn id="24" dur="2000"/>
                                        <p:tgtEl>
                                          <p:spTgt spid="296966"/>
                                        </p:tgtEl>
                                      </p:cBhvr>
                                    </p:animEffect>
                                    <p:anim calcmode="lin" valueType="num">
                                      <p:cBhvr>
                                        <p:cTn id="25" dur="2000" fill="hold"/>
                                        <p:tgtEl>
                                          <p:spTgt spid="296966"/>
                                        </p:tgtEl>
                                        <p:attrNameLst>
                                          <p:attrName>style.rotation</p:attrName>
                                        </p:attrNameLst>
                                      </p:cBhvr>
                                      <p:tavLst>
                                        <p:tav tm="0">
                                          <p:val>
                                            <p:fltVal val="720"/>
                                          </p:val>
                                        </p:tav>
                                        <p:tav tm="100000">
                                          <p:val>
                                            <p:fltVal val="0"/>
                                          </p:val>
                                        </p:tav>
                                      </p:tavLst>
                                    </p:anim>
                                    <p:anim calcmode="lin" valueType="num">
                                      <p:cBhvr>
                                        <p:cTn id="26" dur="2000" fill="hold"/>
                                        <p:tgtEl>
                                          <p:spTgt spid="296966"/>
                                        </p:tgtEl>
                                        <p:attrNameLst>
                                          <p:attrName>ppt_h</p:attrName>
                                        </p:attrNameLst>
                                      </p:cBhvr>
                                      <p:tavLst>
                                        <p:tav tm="0">
                                          <p:val>
                                            <p:fltVal val="0"/>
                                          </p:val>
                                        </p:tav>
                                        <p:tav tm="100000">
                                          <p:val>
                                            <p:strVal val="#ppt_h"/>
                                          </p:val>
                                        </p:tav>
                                      </p:tavLst>
                                    </p:anim>
                                    <p:anim calcmode="lin" valueType="num">
                                      <p:cBhvr>
                                        <p:cTn id="27" dur="2000" fill="hold"/>
                                        <p:tgtEl>
                                          <p:spTgt spid="29696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P spid="296967" grpId="0"/>
      <p:bldP spid="296968"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إتهامات الملك صدقيا (32: 3-5)</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اليهود مثل التين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 name="Title 1">
            <a:extLst>
              <a:ext uri="{FF2B5EF4-FFF2-40B4-BE49-F238E27FC236}">
                <a16:creationId xmlns:a16="http://schemas.microsoft.com/office/drawing/2014/main" id="{87AD3640-4B5F-C032-80C2-7BB005FFC6AF}"/>
              </a:ext>
            </a:extLst>
          </p:cNvPr>
          <p:cNvSpPr txBox="1">
            <a:spLocks/>
          </p:cNvSpPr>
          <p:nvPr/>
        </p:nvSpPr>
        <p:spPr bwMode="auto">
          <a:xfrm>
            <a:off x="4800600" y="11430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عدد 3</a:t>
            </a:r>
            <a:br>
              <a:rPr lang="en-US" sz="3200" dirty="0">
                <a:solidFill>
                  <a:srgbClr val="FFFFFF"/>
                </a:solidFill>
                <a:cs typeface="Arial" charset="0"/>
              </a:rPr>
            </a:br>
            <a:r>
              <a:rPr lang="ar-JO" altLang="ja-JP" sz="3200" dirty="0">
                <a:solidFill>
                  <a:srgbClr val="FFFFFF"/>
                </a:solidFill>
                <a:cs typeface="Arial" charset="0"/>
              </a:rPr>
              <a:t>سقوط أورشليم؟</a:t>
            </a:r>
            <a:br>
              <a:rPr lang="en-US" altLang="ja-JP" sz="3200" dirty="0">
                <a:solidFill>
                  <a:srgbClr val="FFFFFF"/>
                </a:solidFill>
                <a:cs typeface="Arial" charset="0"/>
              </a:rPr>
            </a:br>
            <a:r>
              <a:rPr lang="ar-JO" altLang="ja-JP" sz="3200" u="sng" dirty="0">
                <a:solidFill>
                  <a:srgbClr val="FFFFFF"/>
                </a:solidFill>
                <a:cs typeface="Arial" charset="0"/>
              </a:rPr>
              <a:t>هذا سلبي</a:t>
            </a:r>
            <a:endParaRPr lang="en-US" sz="3200" u="sng" dirty="0">
              <a:solidFill>
                <a:srgbClr val="FFFFFF"/>
              </a:solidFill>
              <a:cs typeface="Arial" charset="0"/>
            </a:endParaRPr>
          </a:p>
        </p:txBody>
      </p:sp>
      <p:sp>
        <p:nvSpPr>
          <p:cNvPr id="5" name="Title 1">
            <a:extLst>
              <a:ext uri="{FF2B5EF4-FFF2-40B4-BE49-F238E27FC236}">
                <a16:creationId xmlns:a16="http://schemas.microsoft.com/office/drawing/2014/main" id="{C17B9059-1700-5A99-CF57-BA51379ACD68}"/>
              </a:ext>
            </a:extLst>
          </p:cNvPr>
          <p:cNvSpPr txBox="1">
            <a:spLocks/>
          </p:cNvSpPr>
          <p:nvPr/>
        </p:nvSpPr>
        <p:spPr bwMode="auto">
          <a:xfrm>
            <a:off x="4800600" y="31242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الأعداد 4-5أ</a:t>
            </a:r>
            <a:br>
              <a:rPr lang="en-US" sz="3200" dirty="0">
                <a:solidFill>
                  <a:srgbClr val="FFFFFF"/>
                </a:solidFill>
                <a:cs typeface="Arial" charset="0"/>
              </a:rPr>
            </a:br>
            <a:r>
              <a:rPr lang="ar-JO" altLang="ja-JP" sz="3200" dirty="0">
                <a:solidFill>
                  <a:srgbClr val="FFFFFF"/>
                </a:solidFill>
                <a:cs typeface="Arial" charset="0"/>
              </a:rPr>
              <a:t>ألقي القبض عليَّ؟</a:t>
            </a:r>
            <a:br>
              <a:rPr lang="en-US" altLang="ja-JP" sz="3200" dirty="0">
                <a:solidFill>
                  <a:srgbClr val="FFFFFF"/>
                </a:solidFill>
                <a:cs typeface="Arial" charset="0"/>
              </a:rPr>
            </a:br>
            <a:r>
              <a:rPr lang="ar-JO" altLang="ja-JP" sz="3200" u="sng" dirty="0">
                <a:solidFill>
                  <a:srgbClr val="FFFFFF"/>
                </a:solidFill>
                <a:cs typeface="Arial" charset="0"/>
              </a:rPr>
              <a:t>هذه خيانة</a:t>
            </a:r>
            <a:endParaRPr lang="en-US" sz="3200" u="sng" dirty="0">
              <a:solidFill>
                <a:srgbClr val="FFFFFF"/>
              </a:solidFill>
              <a:cs typeface="Arial" charset="0"/>
            </a:endParaRPr>
          </a:p>
        </p:txBody>
      </p:sp>
      <p:sp>
        <p:nvSpPr>
          <p:cNvPr id="6" name="Title 1">
            <a:extLst>
              <a:ext uri="{FF2B5EF4-FFF2-40B4-BE49-F238E27FC236}">
                <a16:creationId xmlns:a16="http://schemas.microsoft.com/office/drawing/2014/main" id="{6C0FF8E8-95E9-37E8-6362-17E669E9E641}"/>
              </a:ext>
            </a:extLst>
          </p:cNvPr>
          <p:cNvSpPr txBox="1">
            <a:spLocks/>
          </p:cNvSpPr>
          <p:nvPr/>
        </p:nvSpPr>
        <p:spPr bwMode="auto">
          <a:xfrm>
            <a:off x="4800600" y="51054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عدد 5ب</a:t>
            </a:r>
            <a:br>
              <a:rPr lang="en-US" sz="3200" dirty="0">
                <a:solidFill>
                  <a:srgbClr val="FFFFFF"/>
                </a:solidFill>
                <a:cs typeface="Arial" charset="0"/>
              </a:rPr>
            </a:br>
            <a:r>
              <a:rPr lang="ar-JO" altLang="ja-JP" sz="3200" dirty="0">
                <a:solidFill>
                  <a:srgbClr val="FFFFFF"/>
                </a:solidFill>
                <a:cs typeface="Arial" charset="0"/>
              </a:rPr>
              <a:t>أوقفوا القتال</a:t>
            </a:r>
            <a:br>
              <a:rPr lang="en-US" altLang="ja-JP" sz="3200" dirty="0">
                <a:solidFill>
                  <a:srgbClr val="FFFFFF"/>
                </a:solidFill>
                <a:cs typeface="Arial" charset="0"/>
              </a:rPr>
            </a:br>
            <a:r>
              <a:rPr lang="ar-JO" altLang="ja-JP" sz="3200" u="sng" dirty="0">
                <a:solidFill>
                  <a:srgbClr val="FFFFFF"/>
                </a:solidFill>
                <a:cs typeface="Arial" charset="0"/>
              </a:rPr>
              <a:t>هذا جبن</a:t>
            </a:r>
            <a:endParaRPr lang="en-US" sz="3200" u="sng" dirty="0">
              <a:solidFill>
                <a:srgbClr val="FFFFFF"/>
              </a:solidFill>
              <a:cs typeface="Arial" charset="0"/>
            </a:endParaRPr>
          </a:p>
        </p:txBody>
      </p:sp>
    </p:spTree>
    <p:extLst>
      <p:ext uri="{BB962C8B-B14F-4D97-AF65-F5344CB8AC3E}">
        <p14:creationId xmlns:p14="http://schemas.microsoft.com/office/powerpoint/2010/main" val="22980021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Text Box 3"/>
          <p:cNvSpPr txBox="1">
            <a:spLocks noChangeArrowheads="1"/>
          </p:cNvSpPr>
          <p:nvPr/>
        </p:nvSpPr>
        <p:spPr bwMode="auto">
          <a:xfrm>
            <a:off x="0" y="556592"/>
            <a:ext cx="8995474"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إذا افتقر أخوك </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فباع من ملكه</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يأتي وليه الأقرب إليه </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ويفك مبيع أخيه.</a:t>
            </a:r>
            <a:endParaRPr lang="en-US" sz="7200" b="1" dirty="0">
              <a:solidFill>
                <a:srgbClr val="FFFFFF"/>
              </a:solidFill>
              <a:latin typeface="Arial"/>
              <a:ea typeface="ＭＳ Ｐゴシック" charset="-128"/>
              <a:cs typeface="Arial"/>
            </a:endParaRPr>
          </a:p>
        </p:txBody>
      </p:sp>
      <p:sp>
        <p:nvSpPr>
          <p:cNvPr id="169987" name="Title 3"/>
          <p:cNvSpPr>
            <a:spLocks noGrp="1"/>
          </p:cNvSpPr>
          <p:nvPr>
            <p:ph type="title" idx="4294967295"/>
          </p:nvPr>
        </p:nvSpPr>
        <p:spPr>
          <a:xfrm>
            <a:off x="1066800" y="5715000"/>
            <a:ext cx="7772400" cy="1143000"/>
          </a:xfrm>
        </p:spPr>
        <p:txBody>
          <a:bodyPr/>
          <a:lstStyle/>
          <a:p>
            <a:pPr algn="r"/>
            <a:r>
              <a:rPr lang="ar-SA" sz="4800" b="1" dirty="0">
                <a:solidFill>
                  <a:srgbClr val="FFFFFF"/>
                </a:solidFill>
                <a:latin typeface="Arial" charset="0"/>
                <a:ea typeface="ＭＳ Ｐゴシック" charset="0"/>
              </a:rPr>
              <a:t>لاويين ٢٥ : ٢٥</a:t>
            </a:r>
          </a:p>
        </p:txBody>
      </p:sp>
    </p:spTree>
    <p:extLst>
      <p:ext uri="{BB962C8B-B14F-4D97-AF65-F5344CB8AC3E}">
        <p14:creationId xmlns:p14="http://schemas.microsoft.com/office/powerpoint/2010/main" val="3906389452"/>
      </p:ext>
    </p:extLst>
  </p:cSld>
  <p:clrMapOvr>
    <a:masterClrMapping/>
  </p:clrMapOvr>
  <p:transition>
    <p:dissolv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5"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ar-JO" sz="4800" b="1" dirty="0">
                <a:solidFill>
                  <a:schemeClr val="bg1"/>
                </a:solidFill>
                <a:latin typeface="Arial" panose="020B0604020202020204" pitchFamily="34" charset="0"/>
                <a:ea typeface="ＭＳ Ｐゴシック" charset="0"/>
                <a:cs typeface="Arial" panose="020B0604020202020204" pitchFamily="34" charset="0"/>
              </a:rPr>
              <a:t>587</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ق.م</a:t>
            </a:r>
            <a:endParaRPr lang="en-US"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يهوذا</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إسرائيل</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أرام</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72041" name="Text Box 15"/>
          <p:cNvSpPr txBox="1">
            <a:spLocks noChangeArrowheads="1"/>
          </p:cNvSpPr>
          <p:nvPr/>
        </p:nvSpPr>
        <p:spPr bwMode="auto">
          <a:xfrm>
            <a:off x="3551238" y="4313238"/>
            <a:ext cx="213391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6000" dirty="0">
                <a:solidFill>
                  <a:srgbClr val="000000"/>
                </a:solidFill>
                <a:latin typeface="Arial" panose="020B0604020202020204" pitchFamily="34" charset="0"/>
                <a:cs typeface="Arial" panose="020B0604020202020204" pitchFamily="34" charset="0"/>
              </a:rPr>
              <a:t>أورشليم</a:t>
            </a:r>
            <a:endParaRPr lang="en-US" sz="5400" dirty="0">
              <a:solidFill>
                <a:srgbClr val="000000"/>
              </a:solidFill>
              <a:latin typeface="Arial" panose="020B0604020202020204" pitchFamily="34" charset="0"/>
              <a:cs typeface="Arial" panose="020B0604020202020204" pitchFamily="34" charset="0"/>
            </a:endParaRPr>
          </a:p>
        </p:txBody>
      </p:sp>
      <p:sp>
        <p:nvSpPr>
          <p:cNvPr id="172042" name="Text Box 16"/>
          <p:cNvSpPr txBox="1">
            <a:spLocks noChangeArrowheads="1"/>
          </p:cNvSpPr>
          <p:nvPr/>
        </p:nvSpPr>
        <p:spPr bwMode="auto">
          <a:xfrm>
            <a:off x="3832225" y="3551238"/>
            <a:ext cx="209384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6000" dirty="0">
                <a:solidFill>
                  <a:srgbClr val="000000"/>
                </a:solidFill>
                <a:latin typeface="Arial" panose="020B0604020202020204" pitchFamily="34" charset="0"/>
                <a:cs typeface="Arial" panose="020B0604020202020204" pitchFamily="34" charset="0"/>
              </a:rPr>
              <a:t>عناثوث</a:t>
            </a:r>
            <a:endParaRPr lang="en-US" sz="6000" dirty="0">
              <a:solidFill>
                <a:srgbClr val="000000"/>
              </a:solidFill>
              <a:latin typeface="Arial" panose="020B0604020202020204" pitchFamily="34" charset="0"/>
              <a:cs typeface="Arial" panose="020B0604020202020204" pitchFamily="34" charset="0"/>
            </a:endParaRPr>
          </a:p>
        </p:txBody>
      </p:sp>
      <p:sp>
        <p:nvSpPr>
          <p:cNvPr id="172043"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172045"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5408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itle 1"/>
          <p:cNvSpPr>
            <a:spLocks noGrp="1"/>
          </p:cNvSpPr>
          <p:nvPr>
            <p:ph type="title" idx="4294967295"/>
          </p:nvPr>
        </p:nvSpPr>
        <p:spPr>
          <a:xfrm>
            <a:off x="685800" y="76200"/>
            <a:ext cx="7772400" cy="990600"/>
          </a:xfrm>
        </p:spPr>
        <p:txBody>
          <a:bodyPr/>
          <a:lstStyle/>
          <a:p>
            <a:r>
              <a:rPr lang="ar-JO" b="1" dirty="0">
                <a:latin typeface="Arial" charset="0"/>
                <a:ea typeface="ＭＳ Ｐゴシック" charset="0"/>
                <a:cs typeface="Arial" charset="0"/>
              </a:rPr>
              <a:t>سنغافورة، كانون ثاني 1942</a:t>
            </a:r>
            <a:endParaRPr lang="en-US" b="1" dirty="0">
              <a:latin typeface="Arial" charset="0"/>
              <a:ea typeface="ＭＳ Ｐゴシック" charset="0"/>
              <a:cs typeface="Arial" charset="0"/>
            </a:endParaRP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ما احتلته اليابان بالأخضر</a:t>
            </a:r>
            <a:endParaRPr lang="en-US" sz="3200" b="1" kern="0" dirty="0">
              <a:solidFill>
                <a:srgbClr val="000000"/>
              </a:solidFill>
              <a:latin typeface="Arial"/>
              <a:ea typeface="ＭＳ Ｐゴシック" pitchFamily="-112" charset="-128"/>
              <a:cs typeface="Arial"/>
            </a:endParaRP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المنطقة الحرة بالبرتقالي</a:t>
            </a:r>
            <a:endParaRPr lang="en-US" sz="3200" b="1" kern="0" dirty="0">
              <a:solidFill>
                <a:srgbClr val="000000"/>
              </a:solidFill>
              <a:latin typeface="Arial"/>
              <a:ea typeface="ＭＳ Ｐゴシック" pitchFamily="-112" charset="-128"/>
              <a:cs typeface="Arial"/>
            </a:endParaRPr>
          </a:p>
        </p:txBody>
      </p:sp>
      <p:sp>
        <p:nvSpPr>
          <p:cNvPr id="6" name="Freeform 5"/>
          <p:cNvSpPr/>
          <p:nvPr/>
        </p:nvSpPr>
        <p:spPr>
          <a:xfrm>
            <a:off x="3243263" y="3711575"/>
            <a:ext cx="1447800" cy="1241425"/>
          </a:xfrm>
          <a:custGeom>
            <a:avLst/>
            <a:gdLst>
              <a:gd name="connsiteX0" fmla="*/ 1442070 w 1447564"/>
              <a:gd name="connsiteY0" fmla="*/ 423334 h 1241778"/>
              <a:gd name="connsiteX1" fmla="*/ 1413848 w 1447564"/>
              <a:gd name="connsiteY1" fmla="*/ 381000 h 1241778"/>
              <a:gd name="connsiteX2" fmla="*/ 1315070 w 1447564"/>
              <a:gd name="connsiteY2" fmla="*/ 254000 h 1241778"/>
              <a:gd name="connsiteX3" fmla="*/ 1258625 w 1447564"/>
              <a:gd name="connsiteY3" fmla="*/ 141111 h 1241778"/>
              <a:gd name="connsiteX4" fmla="*/ 1244514 w 1447564"/>
              <a:gd name="connsiteY4" fmla="*/ 98778 h 1241778"/>
              <a:gd name="connsiteX5" fmla="*/ 1173959 w 1447564"/>
              <a:gd name="connsiteY5" fmla="*/ 56445 h 1241778"/>
              <a:gd name="connsiteX6" fmla="*/ 1117514 w 1447564"/>
              <a:gd name="connsiteY6" fmla="*/ 28222 h 1241778"/>
              <a:gd name="connsiteX7" fmla="*/ 1018737 w 1447564"/>
              <a:gd name="connsiteY7" fmla="*/ 0 h 1241778"/>
              <a:gd name="connsiteX8" fmla="*/ 934070 w 1447564"/>
              <a:gd name="connsiteY8" fmla="*/ 28222 h 1241778"/>
              <a:gd name="connsiteX9" fmla="*/ 835292 w 1447564"/>
              <a:gd name="connsiteY9" fmla="*/ 70556 h 1241778"/>
              <a:gd name="connsiteX10" fmla="*/ 792959 w 1447564"/>
              <a:gd name="connsiteY10" fmla="*/ 112889 h 1241778"/>
              <a:gd name="connsiteX11" fmla="*/ 680070 w 1447564"/>
              <a:gd name="connsiteY11" fmla="*/ 141111 h 1241778"/>
              <a:gd name="connsiteX12" fmla="*/ 567181 w 1447564"/>
              <a:gd name="connsiteY12" fmla="*/ 183445 h 1241778"/>
              <a:gd name="connsiteX13" fmla="*/ 524848 w 1447564"/>
              <a:gd name="connsiteY13" fmla="*/ 211667 h 1241778"/>
              <a:gd name="connsiteX14" fmla="*/ 383737 w 1447564"/>
              <a:gd name="connsiteY14" fmla="*/ 324556 h 1241778"/>
              <a:gd name="connsiteX15" fmla="*/ 383737 w 1447564"/>
              <a:gd name="connsiteY15" fmla="*/ 324556 h 1241778"/>
              <a:gd name="connsiteX16" fmla="*/ 313181 w 1447564"/>
              <a:gd name="connsiteY16" fmla="*/ 381000 h 1241778"/>
              <a:gd name="connsiteX17" fmla="*/ 284959 w 1447564"/>
              <a:gd name="connsiteY17" fmla="*/ 423334 h 1241778"/>
              <a:gd name="connsiteX18" fmla="*/ 157959 w 1447564"/>
              <a:gd name="connsiteY18" fmla="*/ 493889 h 1241778"/>
              <a:gd name="connsiteX19" fmla="*/ 129737 w 1447564"/>
              <a:gd name="connsiteY19" fmla="*/ 536222 h 1241778"/>
              <a:gd name="connsiteX20" fmla="*/ 101514 w 1447564"/>
              <a:gd name="connsiteY20" fmla="*/ 635000 h 1241778"/>
              <a:gd name="connsiteX21" fmla="*/ 87403 w 1447564"/>
              <a:gd name="connsiteY21" fmla="*/ 705556 h 1241778"/>
              <a:gd name="connsiteX22" fmla="*/ 2737 w 1447564"/>
              <a:gd name="connsiteY22" fmla="*/ 818445 h 1241778"/>
              <a:gd name="connsiteX23" fmla="*/ 16848 w 1447564"/>
              <a:gd name="connsiteY23" fmla="*/ 1001889 h 1241778"/>
              <a:gd name="connsiteX24" fmla="*/ 59181 w 1447564"/>
              <a:gd name="connsiteY24" fmla="*/ 1016000 h 1241778"/>
              <a:gd name="connsiteX25" fmla="*/ 157959 w 1447564"/>
              <a:gd name="connsiteY25" fmla="*/ 1030111 h 1241778"/>
              <a:gd name="connsiteX26" fmla="*/ 200292 w 1447564"/>
              <a:gd name="connsiteY26" fmla="*/ 1044222 h 1241778"/>
              <a:gd name="connsiteX27" fmla="*/ 228514 w 1447564"/>
              <a:gd name="connsiteY27" fmla="*/ 1086556 h 1241778"/>
              <a:gd name="connsiteX28" fmla="*/ 299070 w 1447564"/>
              <a:gd name="connsiteY28" fmla="*/ 1143000 h 1241778"/>
              <a:gd name="connsiteX29" fmla="*/ 355514 w 1447564"/>
              <a:gd name="connsiteY29" fmla="*/ 1171222 h 1241778"/>
              <a:gd name="connsiteX30" fmla="*/ 637737 w 1447564"/>
              <a:gd name="connsiteY30" fmla="*/ 1185334 h 1241778"/>
              <a:gd name="connsiteX31" fmla="*/ 1018737 w 1447564"/>
              <a:gd name="connsiteY31" fmla="*/ 1213556 h 1241778"/>
              <a:gd name="connsiteX32" fmla="*/ 1061070 w 1447564"/>
              <a:gd name="connsiteY32" fmla="*/ 1227667 h 1241778"/>
              <a:gd name="connsiteX33" fmla="*/ 1131625 w 1447564"/>
              <a:gd name="connsiteY33" fmla="*/ 1241778 h 1241778"/>
              <a:gd name="connsiteX34" fmla="*/ 1202181 w 1447564"/>
              <a:gd name="connsiteY34" fmla="*/ 1227667 h 1241778"/>
              <a:gd name="connsiteX35" fmla="*/ 1244514 w 1447564"/>
              <a:gd name="connsiteY35" fmla="*/ 1199445 h 1241778"/>
              <a:gd name="connsiteX36" fmla="*/ 1286848 w 1447564"/>
              <a:gd name="connsiteY36" fmla="*/ 1185334 h 1241778"/>
              <a:gd name="connsiteX37" fmla="*/ 1315070 w 1447564"/>
              <a:gd name="connsiteY37" fmla="*/ 1100667 h 1241778"/>
              <a:gd name="connsiteX38" fmla="*/ 1329181 w 1447564"/>
              <a:gd name="connsiteY38" fmla="*/ 1058334 h 1241778"/>
              <a:gd name="connsiteX39" fmla="*/ 1385625 w 1447564"/>
              <a:gd name="connsiteY39" fmla="*/ 973667 h 1241778"/>
              <a:gd name="connsiteX40" fmla="*/ 1413848 w 1447564"/>
              <a:gd name="connsiteY40" fmla="*/ 931334 h 1241778"/>
              <a:gd name="connsiteX41" fmla="*/ 1427959 w 1447564"/>
              <a:gd name="connsiteY41" fmla="*/ 889000 h 1241778"/>
              <a:gd name="connsiteX42" fmla="*/ 1399737 w 1447564"/>
              <a:gd name="connsiteY42" fmla="*/ 719667 h 1241778"/>
              <a:gd name="connsiteX43" fmla="*/ 1413848 w 1447564"/>
              <a:gd name="connsiteY43" fmla="*/ 606778 h 1241778"/>
              <a:gd name="connsiteX44" fmla="*/ 1442070 w 1447564"/>
              <a:gd name="connsiteY44" fmla="*/ 437445 h 1241778"/>
              <a:gd name="connsiteX45" fmla="*/ 1413848 w 1447564"/>
              <a:gd name="connsiteY45" fmla="*/ 324556 h 1241778"/>
              <a:gd name="connsiteX46" fmla="*/ 1413848 w 1447564"/>
              <a:gd name="connsiteY46" fmla="*/ 324556 h 12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lnTo>
                  <a:pt x="383737" y="324556"/>
                </a:ln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lnTo>
                  <a:pt x="1413848" y="324556"/>
                </a:lnTo>
              </a:path>
            </a:pathLst>
          </a:custGeom>
          <a:solidFill>
            <a:srgbClr val="FF6600"/>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ndParaRPr>
          </a:p>
        </p:txBody>
      </p:sp>
      <p:sp>
        <p:nvSpPr>
          <p:cNvPr id="7" name="Up Arrow 6"/>
          <p:cNvSpPr/>
          <p:nvPr/>
        </p:nvSpPr>
        <p:spPr>
          <a:xfrm rot="18644546">
            <a:off x="4648200" y="4000500"/>
            <a:ext cx="381000" cy="21336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بيتك في كرانجي</a:t>
              </a:r>
              <a:endParaRPr lang="en-US" sz="3200" b="1" kern="0" dirty="0">
                <a:solidFill>
                  <a:srgbClr val="000000"/>
                </a:solidFill>
                <a:latin typeface="Arial"/>
                <a:ea typeface="ＭＳ Ｐゴシック" pitchFamily="-112" charset="-128"/>
                <a:cs typeface="Arial"/>
              </a:endParaRPr>
            </a:p>
          </p:txBody>
        </p:sp>
        <p:sp>
          <p:nvSpPr>
            <p:cNvPr id="9" name="Oval 8"/>
            <p:cNvSpPr/>
            <p:nvPr/>
          </p:nvSpPr>
          <p:spPr>
            <a:xfrm>
              <a:off x="3048000" y="1600200"/>
              <a:ext cx="3810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spTree>
    <p:extLst>
      <p:ext uri="{BB962C8B-B14F-4D97-AF65-F5344CB8AC3E}">
        <p14:creationId xmlns:p14="http://schemas.microsoft.com/office/powerpoint/2010/main" val="18066456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3" imgW="0" imgH="0" progId="">
                  <p:embed/>
                </p:oleObj>
              </mc:Choice>
              <mc:Fallback>
                <p:oleObj name="Clip" r:id="rId3" imgW="0" imgH="0" progId="">
                  <p:embed/>
                  <p:pic>
                    <p:nvPicPr>
                      <p:cNvPr id="0" name="Picture 124"/>
                      <p:cNvPicPr>
                        <a:picLocks noChangeAspect="1" noChangeArrowheads="1"/>
                      </p:cNvPicPr>
                      <p:nvPr/>
                    </p:nvPicPr>
                    <p:blipFill>
                      <a:blip r:embed="rId4">
                        <a:extLst>
                          <a:ext uri="{28A0092B-C50C-407E-A947-70E740481C1C}">
                            <a14:useLocalDpi xmlns:a14="http://schemas.microsoft.com/office/drawing/2010/main" val="0"/>
                          </a:ext>
                        </a:extLst>
                      </a:blip>
                      <a:srcRect r="1388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3"/>
          <p:cNvSpPr>
            <a:spLocks noGrp="1"/>
          </p:cNvSpPr>
          <p:nvPr>
            <p:ph type="title" idx="4294967295"/>
          </p:nvPr>
        </p:nvSpPr>
        <p:spPr>
          <a:xfrm>
            <a:off x="0" y="152400"/>
            <a:ext cx="9144000" cy="4572000"/>
          </a:xfrm>
          <a:ln>
            <a:miter lim="800000"/>
            <a:headEnd/>
            <a:tailEnd/>
          </a:ln>
        </p:spPr>
        <p:txBody>
          <a:bodyPr/>
          <a:lstStyle/>
          <a:p>
            <a:pPr algn="r">
              <a:defRPr/>
            </a:pPr>
            <a:r>
              <a:rPr lang="ar-JO" sz="6600" b="1" dirty="0">
                <a:solidFill>
                  <a:schemeClr val="tx1"/>
                </a:solidFill>
                <a:effectLst>
                  <a:glow rad="152400">
                    <a:schemeClr val="bg1">
                      <a:alpha val="75000"/>
                    </a:schemeClr>
                  </a:glow>
                </a:effectLst>
                <a:ea typeface="ＭＳ Ｐゴシック" charset="-128"/>
              </a:rPr>
              <a:t>1. اشترى إرميا </a:t>
            </a:r>
            <a:r>
              <a:rPr lang="ar-JO" sz="6600" b="1" dirty="0">
                <a:solidFill>
                  <a:srgbClr val="C00000"/>
                </a:solidFill>
                <a:effectLst>
                  <a:glow rad="152400">
                    <a:schemeClr val="bg1">
                      <a:alpha val="75000"/>
                    </a:schemeClr>
                  </a:glow>
                </a:effectLst>
                <a:ea typeface="ＭＳ Ｐゴシック" charset="-128"/>
              </a:rPr>
              <a:t>حقلا</a:t>
            </a:r>
            <a:r>
              <a:rPr lang="ar-JO" sz="6600" b="1" dirty="0">
                <a:solidFill>
                  <a:schemeClr val="tx1"/>
                </a:solidFill>
                <a:effectLst>
                  <a:glow rad="152400">
                    <a:schemeClr val="bg1">
                      <a:alpha val="75000"/>
                    </a:schemeClr>
                  </a:glow>
                </a:effectLst>
                <a:ea typeface="ＭＳ Ｐゴシック" charset="-128"/>
              </a:rPr>
              <a:t>ً يبدو عديم </a:t>
            </a:r>
            <a:br>
              <a:rPr lang="ar-JO" sz="6600" b="1" dirty="0">
                <a:solidFill>
                  <a:schemeClr val="tx1"/>
                </a:solidFill>
                <a:effectLst>
                  <a:glow rad="152400">
                    <a:schemeClr val="bg1">
                      <a:alpha val="75000"/>
                    </a:schemeClr>
                  </a:glow>
                </a:effectLst>
                <a:ea typeface="ＭＳ Ｐゴシック" charset="-128"/>
              </a:rPr>
            </a:br>
            <a:r>
              <a:rPr lang="ar-JO" sz="6600" b="1" dirty="0">
                <a:solidFill>
                  <a:schemeClr val="tx1"/>
                </a:solidFill>
                <a:effectLst>
                  <a:glow rad="152400">
                    <a:schemeClr val="bg1">
                      <a:alpha val="75000"/>
                    </a:schemeClr>
                  </a:glow>
                </a:effectLst>
                <a:ea typeface="ＭＳ Ｐゴシック" charset="-128"/>
              </a:rPr>
              <a:t>    الفائدة عندما أخبره الله بذلك  </a:t>
            </a:r>
            <a:br>
              <a:rPr lang="ar-JO" sz="6600" b="1" dirty="0">
                <a:solidFill>
                  <a:schemeClr val="tx1"/>
                </a:solidFill>
                <a:effectLst>
                  <a:glow rad="152400">
                    <a:schemeClr val="bg1">
                      <a:alpha val="75000"/>
                    </a:schemeClr>
                  </a:glow>
                </a:effectLst>
                <a:ea typeface="ＭＳ Ｐゴシック" charset="-128"/>
              </a:rPr>
            </a:br>
            <a:r>
              <a:rPr lang="ar-JO" sz="6600" b="1" dirty="0">
                <a:solidFill>
                  <a:schemeClr val="tx1"/>
                </a:solidFill>
                <a:effectLst>
                  <a:glow rad="152400">
                    <a:schemeClr val="bg1">
                      <a:alpha val="75000"/>
                    </a:schemeClr>
                  </a:glow>
                </a:effectLst>
                <a:ea typeface="ＭＳ Ｐゴシック" charset="-128"/>
              </a:rPr>
              <a:t>    (1-12)</a:t>
            </a:r>
            <a:endParaRPr lang="en-US" sz="5400" dirty="0">
              <a:effectLst>
                <a:glow rad="152400">
                  <a:schemeClr val="bg1">
                    <a:alpha val="75000"/>
                  </a:schemeClr>
                </a:glow>
              </a:effectLst>
              <a:ea typeface="ＭＳ Ｐゴシック" charset="-128"/>
            </a:endParaRPr>
          </a:p>
        </p:txBody>
      </p:sp>
    </p:spTree>
    <p:extLst>
      <p:ext uri="{BB962C8B-B14F-4D97-AF65-F5344CB8AC3E}">
        <p14:creationId xmlns:p14="http://schemas.microsoft.com/office/powerpoint/2010/main" val="3886320162"/>
      </p:ext>
    </p:extLst>
  </p:cSld>
  <p:clrMapOvr>
    <a:masterClrMapping/>
  </p:clrMapOvr>
  <p:transition>
    <p:dissolv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4" descr="image02020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3"/>
          <p:cNvSpPr>
            <a:spLocks noGrp="1"/>
          </p:cNvSpPr>
          <p:nvPr>
            <p:ph type="title"/>
          </p:nvPr>
        </p:nvSpPr>
        <p:spPr>
          <a:xfrm>
            <a:off x="2915478" y="0"/>
            <a:ext cx="6152322" cy="3429000"/>
          </a:xfrm>
        </p:spPr>
        <p:txBody>
          <a:bodyPr/>
          <a:lstStyle/>
          <a:p>
            <a:pPr algn="r">
              <a:defRPr/>
            </a:pPr>
            <a:r>
              <a:rPr lang="ar-JO" altLang="ja-JP" sz="5400" b="1" dirty="0">
                <a:solidFill>
                  <a:schemeClr val="bg1"/>
                </a:solidFill>
                <a:effectLst>
                  <a:outerShdw blurRad="38100" dist="38100" dir="2700000" algn="tl">
                    <a:srgbClr val="808080"/>
                  </a:outerShdw>
                </a:effectLst>
                <a:latin typeface="Arial" charset="0"/>
                <a:ea typeface="ＭＳ Ｐゴシック" charset="0"/>
              </a:rPr>
              <a:t>2. عندما يطلب منك الله  </a:t>
            </a:r>
            <a:br>
              <a:rPr lang="ar-JO" altLang="ja-JP" sz="5400" b="1" dirty="0">
                <a:solidFill>
                  <a:schemeClr val="bg1"/>
                </a:solidFill>
                <a:effectLst>
                  <a:outerShdw blurRad="38100" dist="38100" dir="2700000" algn="tl">
                    <a:srgbClr val="808080"/>
                  </a:outerShdw>
                </a:effectLst>
                <a:latin typeface="Arial" charset="0"/>
                <a:ea typeface="ＭＳ Ｐゴシック" charset="0"/>
              </a:rPr>
            </a:br>
            <a:r>
              <a:rPr lang="ar-JO" altLang="ja-JP" sz="5400" b="1" dirty="0">
                <a:solidFill>
                  <a:schemeClr val="bg1"/>
                </a:solidFill>
                <a:effectLst>
                  <a:outerShdw blurRad="38100" dist="38100" dir="2700000" algn="tl">
                    <a:srgbClr val="808080"/>
                  </a:outerShdw>
                </a:effectLst>
                <a:latin typeface="Arial" charset="0"/>
                <a:ea typeface="ＭＳ Ｐゴシック" charset="0"/>
              </a:rPr>
              <a:t>     القيام بأمر مجنون …</a:t>
            </a:r>
            <a:br>
              <a:rPr lang="ar-JO" altLang="ja-JP" sz="5400" b="1" dirty="0">
                <a:solidFill>
                  <a:schemeClr val="bg1"/>
                </a:solidFill>
                <a:effectLst>
                  <a:outerShdw blurRad="38100" dist="38100" dir="2700000" algn="tl">
                    <a:srgbClr val="808080"/>
                  </a:outerShdw>
                </a:effectLst>
                <a:latin typeface="Arial" charset="0"/>
                <a:ea typeface="ＭＳ Ｐゴシック" charset="0"/>
              </a:rPr>
            </a:br>
            <a:endParaRPr lang="en-US" dirty="0">
              <a:effectLst>
                <a:outerShdw blurRad="38100" dist="38100" dir="2700000" algn="tl">
                  <a:srgbClr val="FFFFFF"/>
                </a:outerShdw>
              </a:effectLst>
              <a:latin typeface="Arial" charset="0"/>
              <a:ea typeface="ＭＳ Ｐゴシック" charset="0"/>
            </a:endParaRPr>
          </a:p>
        </p:txBody>
      </p:sp>
      <p:sp>
        <p:nvSpPr>
          <p:cNvPr id="7" name="Title 3"/>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5400" b="1" dirty="0">
                <a:solidFill>
                  <a:srgbClr val="CCFF33"/>
                </a:solidFill>
                <a:effectLst>
                  <a:outerShdw blurRad="38100" dist="38100" dir="2700000" algn="tl">
                    <a:srgbClr val="FFFFFF"/>
                  </a:outerShdw>
                </a:effectLst>
                <a:cs typeface="Arial" charset="0"/>
              </a:rPr>
              <a:t>افعله</a:t>
            </a:r>
            <a:endParaRPr lang="en-US" sz="4400" dirty="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7064893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ar-JO" sz="4800" dirty="0">
                <a:solidFill>
                  <a:srgbClr val="FFFFFF"/>
                </a:solidFill>
                <a:latin typeface="Arial" charset="0"/>
                <a:ea typeface="ＭＳ Ｐゴシック" charset="0"/>
                <a:cs typeface="Arial" charset="0"/>
              </a:rPr>
              <a:t>كلية الكتاب المقدس سنغافورة</a:t>
            </a:r>
            <a:endParaRPr lang="en-US" sz="4400" dirty="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4045226" cy="643766"/>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lIns="90488" tIns="44450" rIns="90488" bIns="44450">
            <a:spAutoFit/>
          </a:bodyPr>
          <a:lstStyle/>
          <a:p>
            <a:pPr algn="ctr" defTabSz="914400" eaLnBrk="0" fontAlgn="base" hangingPunct="0">
              <a:spcBef>
                <a:spcPct val="0"/>
              </a:spcBef>
              <a:spcAft>
                <a:spcPct val="0"/>
              </a:spcAft>
              <a:defRPr/>
            </a:pPr>
            <a:r>
              <a:rPr lang="ar-JO" sz="3600" b="1" dirty="0">
                <a:solidFill>
                  <a:srgbClr val="FFFFFF"/>
                </a:solidFill>
                <a:latin typeface="Arial" charset="0"/>
                <a:ea typeface="ＭＳ Ｐゴシック" charset="0"/>
                <a:cs typeface="Arial" charset="0"/>
              </a:rPr>
              <a:t>المبنى الأكاديمي</a:t>
            </a:r>
            <a:endParaRPr lang="en-US" sz="3200" b="1" dirty="0">
              <a:solidFill>
                <a:srgbClr val="FFFFFF"/>
              </a:solidFill>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3732112" cy="64633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600" dirty="0">
                <a:solidFill>
                  <a:srgbClr val="FFFFFF"/>
                </a:solidFill>
                <a:cs typeface="Arial" charset="0"/>
              </a:rPr>
              <a:t>تقريباً 5ر8 مليون دولار</a:t>
            </a:r>
            <a:endParaRPr lang="en-US" sz="3600" dirty="0">
              <a:solidFill>
                <a:srgbClr val="FFFFFF"/>
              </a:solidFill>
              <a:cs typeface="Arial" charset="0"/>
            </a:endParaRP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29520" imgH="3465000" progId="">
                  <p:embed/>
                </p:oleObj>
              </mc:Choice>
              <mc:Fallback>
                <p:oleObj r:id="rId4" imgW="3629520" imgH="3465000" progId="">
                  <p:embed/>
                  <p:pic>
                    <p:nvPicPr>
                      <p:cNvPr id="0" name="Picture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212582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0"/>
            <a:ext cx="7772400" cy="1143000"/>
          </a:xfrm>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تعلم الإسبانية من أجل الصينيين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2274"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La </a:t>
            </a:r>
            <a:r>
              <a:rPr lang="en-US" sz="5400" b="1" dirty="0" err="1">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Biblia</a:t>
            </a: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 </a:t>
            </a:r>
            <a:r>
              <a:rPr lang="en-US" sz="5400" b="1" dirty="0" err="1">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Simpatica</a:t>
            </a: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a:t>
            </a:r>
          </a:p>
        </p:txBody>
      </p:sp>
      <p:sp>
        <p:nvSpPr>
          <p:cNvPr id="5" name="TextBox 4"/>
          <p:cNvSpPr txBox="1"/>
          <p:nvPr/>
        </p:nvSpPr>
        <p:spPr>
          <a:xfrm>
            <a:off x="5867400" y="2455863"/>
            <a:ext cx="3382963" cy="2954337"/>
          </a:xfrm>
          <a:prstGeom prst="rect">
            <a:avLst/>
          </a:prstGeom>
          <a:noFill/>
        </p:spPr>
        <p:txBody>
          <a:bodyPr wrap="none">
            <a:spAutoFit/>
          </a:bodyPr>
          <a:lstStyle/>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rPr>
              <a:t>圣经...</a:t>
            </a:r>
          </a:p>
          <a:p>
            <a:pPr defTabSz="914400" fontAlgn="base">
              <a:spcBef>
                <a:spcPct val="0"/>
              </a:spcBef>
              <a:spcAft>
                <a:spcPct val="0"/>
              </a:spcAft>
              <a:defRPr/>
            </a:pPr>
            <a:endParaRPr lang="zh-CN" altLang="en-US" sz="10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endParaRPr>
          </a:p>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rPr>
              <a:t>基要</a:t>
            </a:r>
            <a:endParaRPr lang="zh-CN" altLang="en-US" sz="20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endParaRPr>
          </a:p>
        </p:txBody>
      </p:sp>
    </p:spTree>
    <p:extLst>
      <p:ext uri="{BB962C8B-B14F-4D97-AF65-F5344CB8AC3E}">
        <p14:creationId xmlns:p14="http://schemas.microsoft.com/office/powerpoint/2010/main" val="1083681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4355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حتمية</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11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08445"/>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0"/>
            <a:ext cx="9144000" cy="1905000"/>
          </a:xfrm>
        </p:spPr>
        <p:txBody>
          <a:bodyPr/>
          <a:lstStyle/>
          <a:p>
            <a:r>
              <a:rPr lang="ar-JO" sz="5400" b="1" dirty="0">
                <a:solidFill>
                  <a:srgbClr val="CCFFCC"/>
                </a:solidFill>
                <a:latin typeface="Arial" panose="020B0604020202020204" pitchFamily="34" charset="0"/>
                <a:ea typeface="ＭＳ Ｐゴシック" charset="0"/>
                <a:cs typeface="Arial" panose="020B0604020202020204" pitchFamily="34" charset="0"/>
              </a:rPr>
              <a:t>جيمس كاناغاناياغام</a:t>
            </a:r>
            <a:endParaRPr lang="en-US" sz="4000" dirty="0">
              <a:solidFill>
                <a:srgbClr val="CCFFCC"/>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00934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3"/>
          <p:cNvSpPr>
            <a:spLocks noGrp="1"/>
          </p:cNvSpPr>
          <p:nvPr>
            <p:ph type="title" idx="4294967295"/>
          </p:nvPr>
        </p:nvSpPr>
        <p:spPr/>
        <p:txBody>
          <a:bodyPr/>
          <a:lstStyle/>
          <a:p>
            <a:r>
              <a:rPr lang="en-US">
                <a:latin typeface="Arial"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2305759"/>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مدرسة مسيحية بدأت في 1993</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13 طالب</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تم الإتفاق على 23000  دولار سنغافوري/شهرياً وتم </a:t>
            </a:r>
          </a:p>
          <a:p>
            <a:pPr algn="r" defTabSz="914400" rtl="1" eaLnBrk="0" fontAlgn="base" hangingPunct="0">
              <a:spcBef>
                <a:spcPct val="0"/>
              </a:spcBef>
              <a:spcAft>
                <a:spcPct val="0"/>
              </a:spcAf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   توقيع عقد الإيجار بمبلغ 1000 دولار سنغافوري</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p:txBody>
      </p:sp>
      <p:pic>
        <p:nvPicPr>
          <p:cNvPr id="186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3708341"/>
      </p:ext>
    </p:extLst>
  </p:cSld>
  <p:clrMapOvr>
    <a:masterClrMapping/>
  </p:clrMapOvr>
  <p:transition>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8"/>
              </a:schemeClr>
            </a:outerShdw>
          </a:effectLst>
        </p:spPr>
        <p:txBody>
          <a:bodyPr/>
          <a:lstStyle/>
          <a:p>
            <a:pPr algn="r" eaLnBrk="1" hangingPunct="1">
              <a:defRPr/>
            </a:pPr>
            <a:r>
              <a:rPr lang="ar-JO" sz="5400" b="1" dirty="0">
                <a:solidFill>
                  <a:schemeClr val="bg1"/>
                </a:solidFill>
                <a:latin typeface="Arial" charset="0"/>
                <a:ea typeface="ＭＳ Ｐゴシック" charset="0"/>
              </a:rPr>
              <a:t>3. القيام بأمور مجنونة يظهر أنك </a:t>
            </a:r>
            <a:br>
              <a:rPr lang="ar-JO" sz="5400" b="1" dirty="0">
                <a:solidFill>
                  <a:schemeClr val="bg1"/>
                </a:solidFill>
                <a:latin typeface="Arial" charset="0"/>
                <a:ea typeface="ＭＳ Ｐゴシック" charset="0"/>
              </a:rPr>
            </a:br>
            <a:r>
              <a:rPr lang="ar-JO" sz="5400" b="1" dirty="0">
                <a:solidFill>
                  <a:schemeClr val="bg1"/>
                </a:solidFill>
                <a:latin typeface="Arial" charset="0"/>
                <a:ea typeface="ＭＳ Ｐゴシック" charset="0"/>
              </a:rPr>
              <a:t>    تتلاءم مع </a:t>
            </a:r>
            <a:r>
              <a:rPr lang="ar-JO" sz="5400" b="1" dirty="0">
                <a:solidFill>
                  <a:srgbClr val="92D050"/>
                </a:solidFill>
                <a:latin typeface="Arial" charset="0"/>
                <a:ea typeface="ＭＳ Ｐゴシック" charset="0"/>
              </a:rPr>
              <a:t>خططه</a:t>
            </a:r>
            <a:r>
              <a:rPr lang="ar-JO" sz="5400" b="1" dirty="0">
                <a:solidFill>
                  <a:schemeClr val="bg1"/>
                </a:solidFill>
                <a:latin typeface="Arial" charset="0"/>
                <a:ea typeface="ＭＳ Ｐゴシック" charset="0"/>
              </a:rPr>
              <a:t> (13-44)</a:t>
            </a:r>
            <a:endParaRPr lang="en-US"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86239269"/>
      </p:ext>
    </p:extLst>
  </p:cSld>
  <p:clrMapOvr>
    <a:masterClrMapping/>
  </p:clrMapOvr>
  <p:transition>
    <p:dissolv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51295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كلية الكتاب المقدس سنغافورة</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4045226" cy="643766"/>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المبنى الأكاديمي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3732112" cy="64633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تقريباً 5ر8 مليون دولار</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29520" imgH="3465000" progId="">
                  <p:embed/>
                </p:oleObj>
              </mc:Choice>
              <mc:Fallback>
                <p:oleObj r:id="rId4" imgW="3629520" imgH="3465000" progId="">
                  <p:embed/>
                  <p:pic>
                    <p:nvPicPr>
                      <p:cNvPr id="4198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3">
            <a:extLst>
              <a:ext uri="{FF2B5EF4-FFF2-40B4-BE49-F238E27FC236}">
                <a16:creationId xmlns:a16="http://schemas.microsoft.com/office/drawing/2014/main" id="{C48741B1-2F4B-D9B9-DBC1-4E07FAA335EB}"/>
              </a:ext>
            </a:extLst>
          </p:cNvPr>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r:id="rId6" imgW="3629520" imgH="3465000" progId="">
                  <p:embed/>
                </p:oleObj>
              </mc:Choice>
              <mc:Fallback>
                <p:oleObj r:id="rId6" imgW="3629520" imgH="3465000" progId="">
                  <p:embed/>
                  <p:pic>
                    <p:nvPicPr>
                      <p:cNvPr id="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5">
            <a:extLst>
              <a:ext uri="{FF2B5EF4-FFF2-40B4-BE49-F238E27FC236}">
                <a16:creationId xmlns:a16="http://schemas.microsoft.com/office/drawing/2014/main" id="{016E3385-A484-A63F-799A-C7F669392670}"/>
              </a:ext>
            </a:extLst>
          </p:cNvPr>
          <p:cNvSpPr txBox="1">
            <a:spLocks noChangeArrowheads="1"/>
          </p:cNvSpPr>
          <p:nvPr/>
        </p:nvSpPr>
        <p:spPr bwMode="auto">
          <a:xfrm>
            <a:off x="5202238" y="5957888"/>
            <a:ext cx="3882794" cy="5847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FFFFFF"/>
                </a:solidFill>
                <a:cs typeface="Arial" charset="0"/>
              </a:rPr>
              <a:t>الفعلي هو 8ر5 مليون دولار</a:t>
            </a:r>
            <a:endParaRPr lang="en-US" sz="3200" dirty="0">
              <a:solidFill>
                <a:srgbClr val="FFFFFF"/>
              </a:solidFill>
              <a:cs typeface="Arial" charset="0"/>
            </a:endParaRPr>
          </a:p>
        </p:txBody>
      </p:sp>
    </p:spTree>
    <p:extLst>
      <p:ext uri="{BB962C8B-B14F-4D97-AF65-F5344CB8AC3E}">
        <p14:creationId xmlns:p14="http://schemas.microsoft.com/office/powerpoint/2010/main" val="40591023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nodeType="afterEffect">
                                  <p:stCondLst>
                                    <p:cond delay="2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3"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idx="4294967295"/>
          </p:nvPr>
        </p:nvSpPr>
        <p:spPr>
          <a:xfrm>
            <a:off x="685800" y="0"/>
            <a:ext cx="7772400" cy="1143000"/>
          </a:xfrm>
        </p:spPr>
        <p:txBody>
          <a:bodyPr/>
          <a:lstStyle/>
          <a:p>
            <a:r>
              <a:rPr lang="ar-JO" dirty="0">
                <a:solidFill>
                  <a:schemeClr val="bg1"/>
                </a:solidFill>
                <a:latin typeface="Arial" charset="0"/>
                <a:ea typeface="ＭＳ Ｐゴシック" charset="0"/>
              </a:rPr>
              <a:t>كانت الإسبانية مفيدة جداً</a:t>
            </a:r>
            <a:endParaRPr lang="en-US" dirty="0">
              <a:solidFill>
                <a:schemeClr val="bg1"/>
              </a:solidFill>
              <a:latin typeface="Arial" charset="0"/>
              <a:ea typeface="ＭＳ Ｐゴシック" charset="0"/>
            </a:endParaRPr>
          </a:p>
        </p:txBody>
      </p:sp>
      <p:pic>
        <p:nvPicPr>
          <p:cNvPr id="194562"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52400">
                    <a:srgbClr val="000000">
                      <a:alpha val="75000"/>
                    </a:srgbClr>
                  </a:glow>
                </a:effectLst>
                <a:latin typeface="Arial" charset="0"/>
                <a:ea typeface="Arial" charset="0"/>
                <a:cs typeface="Arial" charset="0"/>
              </a:rPr>
              <a:t>La </a:t>
            </a:r>
            <a:r>
              <a:rPr lang="en-US" sz="5400" b="1" dirty="0" err="1">
                <a:solidFill>
                  <a:srgbClr val="FFFF00"/>
                </a:solidFill>
                <a:effectLst>
                  <a:glow rad="152400">
                    <a:srgbClr val="000000">
                      <a:alpha val="75000"/>
                    </a:srgbClr>
                  </a:glow>
                </a:effectLst>
                <a:latin typeface="Arial" charset="0"/>
                <a:ea typeface="Arial" charset="0"/>
                <a:cs typeface="Arial" charset="0"/>
              </a:rPr>
              <a:t>Biblia</a:t>
            </a:r>
            <a:r>
              <a:rPr lang="en-US" sz="5400" b="1" dirty="0">
                <a:solidFill>
                  <a:srgbClr val="FFFF00"/>
                </a:solidFill>
                <a:effectLst>
                  <a:glow rad="152400">
                    <a:srgbClr val="000000">
                      <a:alpha val="75000"/>
                    </a:srgbClr>
                  </a:glow>
                </a:effectLst>
                <a:latin typeface="Arial" charset="0"/>
                <a:ea typeface="Arial" charset="0"/>
                <a:cs typeface="Arial" charset="0"/>
              </a:rPr>
              <a:t> </a:t>
            </a:r>
            <a:r>
              <a:rPr lang="en-US" sz="5400" b="1" dirty="0" err="1">
                <a:solidFill>
                  <a:srgbClr val="FFFF00"/>
                </a:solidFill>
                <a:effectLst>
                  <a:glow rad="152400">
                    <a:srgbClr val="000000">
                      <a:alpha val="75000"/>
                    </a:srgbClr>
                  </a:glow>
                </a:effectLst>
                <a:latin typeface="Arial" charset="0"/>
                <a:ea typeface="Arial" charset="0"/>
                <a:cs typeface="Arial" charset="0"/>
              </a:rPr>
              <a:t>Simpatica</a:t>
            </a:r>
            <a:r>
              <a:rPr lang="en-US" sz="5400" b="1" dirty="0">
                <a:solidFill>
                  <a:srgbClr val="FFFF00"/>
                </a:solidFill>
                <a:effectLst>
                  <a:glow rad="152400">
                    <a:srgbClr val="000000">
                      <a:alpha val="75000"/>
                    </a:srgbClr>
                  </a:glow>
                </a:effectLst>
                <a:latin typeface="Arial" charset="0"/>
                <a:ea typeface="Arial" charset="0"/>
                <a:cs typeface="Arial" charset="0"/>
              </a:rPr>
              <a:t>?</a:t>
            </a:r>
          </a:p>
        </p:txBody>
      </p:sp>
      <p:sp>
        <p:nvSpPr>
          <p:cNvPr id="5" name="TextBox 4"/>
          <p:cNvSpPr txBox="1"/>
          <p:nvPr/>
        </p:nvSpPr>
        <p:spPr>
          <a:xfrm>
            <a:off x="4987925" y="2455863"/>
            <a:ext cx="2350323" cy="4154984"/>
          </a:xfrm>
          <a:prstGeom prst="rect">
            <a:avLst/>
          </a:prstGeom>
          <a:noFill/>
        </p:spPr>
        <p:txBody>
          <a:bodyPr wrap="none">
            <a:spAutoFit/>
          </a:bodyPr>
          <a:lstStyle/>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اليونانية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العبرية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الفرنسية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الألمانية</a:t>
            </a:r>
            <a:endParaRPr lang="zh-CN" altLang="en-US" sz="14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p:txBody>
      </p:sp>
    </p:spTree>
    <p:extLst>
      <p:ext uri="{BB962C8B-B14F-4D97-AF65-F5344CB8AC3E}">
        <p14:creationId xmlns:p14="http://schemas.microsoft.com/office/powerpoint/2010/main" val="206504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000000"/>
              </a:solidFill>
              <a:latin typeface="Times New Roman" charset="0"/>
              <a:ea typeface="ＭＳ Ｐゴシック" charset="0"/>
              <a:cs typeface="ＭＳ Ｐゴシック" charset="0"/>
            </a:endParaRPr>
          </a:p>
        </p:txBody>
      </p:sp>
      <p:pic>
        <p:nvPicPr>
          <p:cNvPr id="1966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966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3" name="Title 5"/>
          <p:cNvSpPr>
            <a:spLocks noGrp="1"/>
          </p:cNvSpPr>
          <p:nvPr>
            <p:ph type="title" idx="4294967295"/>
          </p:nvPr>
        </p:nvSpPr>
        <p:spPr>
          <a:xfrm>
            <a:off x="685800" y="0"/>
            <a:ext cx="7772400" cy="1143000"/>
          </a:xfrm>
        </p:spPr>
        <p:txBody>
          <a:bodyPr/>
          <a:lstStyle/>
          <a:p>
            <a:r>
              <a:rPr lang="ar-JO" sz="6000" dirty="0">
                <a:solidFill>
                  <a:srgbClr val="FFFFFF"/>
                </a:solidFill>
                <a:latin typeface="Arial" panose="020B0604020202020204" pitchFamily="34" charset="0"/>
                <a:ea typeface="ＭＳ Ｐゴシック" charset="0"/>
                <a:cs typeface="Arial" panose="020B0604020202020204" pitchFamily="34" charset="0"/>
              </a:rPr>
              <a:t>العودة إلى الكتاب المقدس</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7049781"/>
      </p:ext>
    </p:extLst>
  </p:cSld>
  <p:clrMapOvr>
    <a:masterClrMapping/>
  </p:clrMapOvr>
  <p:transition>
    <p:dissolv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8659" name="Text Box 5"/>
          <p:cNvSpPr txBox="1">
            <a:spLocks noChangeArrowheads="1"/>
          </p:cNvSpPr>
          <p:nvPr/>
        </p:nvSpPr>
        <p:spPr bwMode="auto">
          <a:xfrm>
            <a:off x="5257800" y="1600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أمينة المكتبة</a:t>
            </a:r>
            <a:endParaRPr lang="en-US" sz="2800" dirty="0">
              <a:solidFill>
                <a:srgbClr val="CCFFCC"/>
              </a:solidFill>
              <a:cs typeface="Arial" charset="0"/>
            </a:endParaRPr>
          </a:p>
        </p:txBody>
      </p:sp>
      <p:sp>
        <p:nvSpPr>
          <p:cNvPr id="198660" name="Text Box 6"/>
          <p:cNvSpPr txBox="1">
            <a:spLocks noChangeArrowheads="1"/>
          </p:cNvSpPr>
          <p:nvPr/>
        </p:nvSpPr>
        <p:spPr bwMode="auto">
          <a:xfrm>
            <a:off x="5257800" y="2362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معلمة الموسيقى</a:t>
            </a:r>
            <a:endParaRPr lang="en-US" sz="2800" dirty="0">
              <a:solidFill>
                <a:srgbClr val="CCFFCC"/>
              </a:solidFill>
              <a:cs typeface="Arial" charset="0"/>
            </a:endParaRPr>
          </a:p>
        </p:txBody>
      </p:sp>
      <p:sp>
        <p:nvSpPr>
          <p:cNvPr id="198661" name="Text Box 7"/>
          <p:cNvSpPr txBox="1">
            <a:spLocks noChangeArrowheads="1"/>
          </p:cNvSpPr>
          <p:nvPr/>
        </p:nvSpPr>
        <p:spPr bwMode="auto">
          <a:xfrm>
            <a:off x="5257800" y="3124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معلمة الفنون</a:t>
            </a:r>
            <a:endParaRPr lang="en-US" sz="2800" dirty="0">
              <a:solidFill>
                <a:srgbClr val="CCFFCC"/>
              </a:solidFill>
              <a:cs typeface="Arial" charset="0"/>
            </a:endParaRPr>
          </a:p>
        </p:txBody>
      </p:sp>
      <p:sp>
        <p:nvSpPr>
          <p:cNvPr id="198662" name="Title 7"/>
          <p:cNvSpPr>
            <a:spLocks noGrp="1"/>
          </p:cNvSpPr>
          <p:nvPr>
            <p:ph type="title" idx="4294967295"/>
          </p:nvPr>
        </p:nvSpPr>
        <p:spPr>
          <a:xfrm>
            <a:off x="4800600" y="152400"/>
            <a:ext cx="4343400" cy="1447800"/>
          </a:xfrm>
        </p:spPr>
        <p:txBody>
          <a:bodyPr/>
          <a:lstStyle/>
          <a:p>
            <a:r>
              <a:rPr lang="ar-JO" sz="4800" b="1" dirty="0">
                <a:solidFill>
                  <a:schemeClr val="bg1"/>
                </a:solidFill>
                <a:latin typeface="Arial" charset="0"/>
                <a:ea typeface="ＭＳ Ｐゴシック" charset="0"/>
              </a:rPr>
              <a:t>سوزان في مدرسة المجتمع الدولية</a:t>
            </a:r>
            <a:endParaRPr lang="en-US" dirty="0">
              <a:latin typeface="Arial" charset="0"/>
              <a:ea typeface="ＭＳ Ｐゴシック" charset="0"/>
            </a:endParaRPr>
          </a:p>
        </p:txBody>
      </p:sp>
    </p:spTree>
    <p:extLst>
      <p:ext uri="{BB962C8B-B14F-4D97-AF65-F5344CB8AC3E}">
        <p14:creationId xmlns:p14="http://schemas.microsoft.com/office/powerpoint/2010/main" val="2882593232"/>
      </p:ext>
    </p:extLst>
  </p:cSld>
  <p:clrMapOvr>
    <a:masterClrMapping/>
  </p:clrMapOvr>
  <p:transition>
    <p:dissolv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355337"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8" name="Title 5"/>
          <p:cNvSpPr>
            <a:spLocks noGrp="1"/>
          </p:cNvSpPr>
          <p:nvPr>
            <p:ph type="title" idx="4294967295"/>
          </p:nvPr>
        </p:nvSpPr>
        <p:spPr>
          <a:xfrm>
            <a:off x="4343400" y="0"/>
            <a:ext cx="4648200" cy="2133600"/>
          </a:xfrm>
        </p:spPr>
        <p:txBody>
          <a:bodyPr/>
          <a:lstStyle/>
          <a:p>
            <a:r>
              <a:rPr lang="ar-JO" sz="4800" b="1" dirty="0">
                <a:solidFill>
                  <a:schemeClr val="bg1"/>
                </a:solidFill>
                <a:latin typeface="Arial" charset="0"/>
                <a:ea typeface="ＭＳ Ｐゴシック" charset="0"/>
              </a:rPr>
              <a:t>التعليم لـِ 400 + أبنائنا</a:t>
            </a:r>
            <a:endParaRPr lang="en-US" dirty="0">
              <a:latin typeface="Arial" charset="0"/>
              <a:ea typeface="ＭＳ Ｐゴシック" charset="0"/>
            </a:endParaRPr>
          </a:p>
        </p:txBody>
      </p:sp>
    </p:spTree>
    <p:extLst>
      <p:ext uri="{BB962C8B-B14F-4D97-AF65-F5344CB8AC3E}">
        <p14:creationId xmlns:p14="http://schemas.microsoft.com/office/powerpoint/2010/main" val="3444767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3"/>
          <p:cNvSpPr>
            <a:spLocks noGrp="1" noChangeArrowheads="1"/>
          </p:cNvSpPr>
          <p:nvPr>
            <p:ph type="title"/>
          </p:nvPr>
        </p:nvSpPr>
        <p:spPr>
          <a:xfrm>
            <a:off x="457200" y="3962400"/>
            <a:ext cx="8763000" cy="2667000"/>
          </a:xfrm>
          <a:effectLst>
            <a:outerShdw blurRad="63500" dist="35921" dir="2700000" algn="ctr" rotWithShape="0">
              <a:schemeClr val="tx1">
                <a:alpha val="74998"/>
              </a:schemeClr>
            </a:outerShdw>
          </a:effectLst>
        </p:spPr>
        <p:txBody>
          <a:bodyPr/>
          <a:lstStyle/>
          <a:p>
            <a:pPr eaLnBrk="1" hangingPunct="1">
              <a:defRPr/>
            </a:pPr>
            <a:r>
              <a:rPr lang="ar-JO" altLang="ja-JP" sz="4800" b="1" dirty="0">
                <a:solidFill>
                  <a:schemeClr val="bg1"/>
                </a:solidFill>
                <a:latin typeface="Arial" charset="0"/>
                <a:ea typeface="ＭＳ Ｐゴシック" charset="0"/>
              </a:rPr>
              <a:t>عندما يطلب منك الله القيام بشيء </a:t>
            </a:r>
            <a:r>
              <a:rPr lang="ar-JO" altLang="ja-JP" sz="4800" b="1" dirty="0">
                <a:solidFill>
                  <a:srgbClr val="FFFF00"/>
                </a:solidFill>
                <a:latin typeface="Arial" charset="0"/>
                <a:ea typeface="ＭＳ Ｐゴシック" charset="0"/>
              </a:rPr>
              <a:t>مجنون</a:t>
            </a:r>
            <a:r>
              <a:rPr lang="ar-JO" altLang="ja-JP" sz="4800" b="1" dirty="0">
                <a:solidFill>
                  <a:schemeClr val="bg1"/>
                </a:solidFill>
                <a:latin typeface="Arial" charset="0"/>
                <a:ea typeface="ＭＳ Ｐゴシック" charset="0"/>
              </a:rPr>
              <a:t> فقم به. إنه يظهر أنك تتلاءم مع </a:t>
            </a:r>
            <a:r>
              <a:rPr lang="ar-JO" altLang="ja-JP" sz="4800" b="1" dirty="0">
                <a:solidFill>
                  <a:srgbClr val="FFFF00"/>
                </a:solidFill>
                <a:latin typeface="Arial" charset="0"/>
                <a:ea typeface="ＭＳ Ｐゴシック" charset="0"/>
              </a:rPr>
              <a:t>خططه</a:t>
            </a:r>
            <a:endParaRPr lang="en-US" sz="6000" dirty="0">
              <a:solidFill>
                <a:srgbClr val="FFFF00"/>
              </a:solidFill>
              <a:latin typeface="Arial" charset="0"/>
              <a:ea typeface="ＭＳ Ｐゴシック" charset="0"/>
            </a:endParaRPr>
          </a:p>
        </p:txBody>
      </p:sp>
      <p:pic>
        <p:nvPicPr>
          <p:cNvPr id="2027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8145"/>
            <a:ext cx="4953000" cy="187090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4800" b="1" dirty="0">
                <a:solidFill>
                  <a:schemeClr val="bg1"/>
                </a:solidFill>
                <a:latin typeface="Arial" charset="0"/>
                <a:ea typeface="ＭＳ Ｐゴシック" charset="0"/>
              </a:rPr>
              <a:t>الفكرة الرئيسية        في إرميا 32</a:t>
            </a:r>
            <a:endParaRPr lang="en-US" sz="6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54981807"/>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2" descr="back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3"/>
          <p:cNvSpPr>
            <a:spLocks noGrp="1" noChangeArrowheads="1"/>
          </p:cNvSpPr>
          <p:nvPr>
            <p:ph type="title" idx="4294967295"/>
          </p:nvPr>
        </p:nvSpPr>
        <p:spPr>
          <a:xfrm>
            <a:off x="5257800" y="914400"/>
            <a:ext cx="3657600" cy="838200"/>
          </a:xfrm>
        </p:spPr>
        <p:txBody>
          <a:bodyPr/>
          <a:lstStyle/>
          <a:p>
            <a:pPr eaLnBrk="1" hangingPunct="1"/>
            <a:r>
              <a:rPr lang="ar-JO" sz="6000" u="sng" dirty="0">
                <a:solidFill>
                  <a:schemeClr val="bg1"/>
                </a:solidFill>
                <a:latin typeface="Arial" panose="020B0604020202020204" pitchFamily="34" charset="0"/>
                <a:ea typeface="ＭＳ Ｐゴシック" charset="0"/>
                <a:cs typeface="Arial" panose="020B0604020202020204" pitchFamily="34" charset="0"/>
              </a:rPr>
              <a:t>نظرة عامة</a:t>
            </a:r>
            <a:endParaRPr lang="en-US" u="sng"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3251" name="Picture 4" descr="The Prophet Jer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257800" y="2362200"/>
            <a:ext cx="3657600" cy="2590800"/>
          </a:xfrm>
          <a:prstGeom prst="rect">
            <a:avLst/>
          </a:prstGeom>
          <a:noFill/>
          <a:ln w="9525">
            <a:noFill/>
            <a:miter lim="800000"/>
            <a:headEnd/>
            <a:tailEnd/>
          </a:ln>
        </p:spPr>
        <p:txBody>
          <a:bodyPr/>
          <a:lstStyle/>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1. الخلفية</a:t>
            </a:r>
          </a:p>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2. الملخص</a:t>
            </a:r>
          </a:p>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3. التطبيق</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850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2" name="Rectangle 3"/>
          <p:cNvSpPr>
            <a:spLocks noChangeArrowheads="1"/>
          </p:cNvSpPr>
          <p:nvPr/>
        </p:nvSpPr>
        <p:spPr bwMode="auto">
          <a:xfrm>
            <a:off x="304800" y="5181600"/>
            <a:ext cx="8610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5400" b="1">
              <a:solidFill>
                <a:srgbClr val="00CC00"/>
              </a:solidFill>
              <a:latin typeface="Times New Roman" charset="0"/>
              <a:ea typeface="ＭＳ Ｐゴシック" charset="0"/>
              <a:cs typeface="ＭＳ Ｐゴシック" charset="0"/>
            </a:endParaRPr>
          </a:p>
        </p:txBody>
      </p:sp>
      <p:sp>
        <p:nvSpPr>
          <p:cNvPr id="204803" name="Title 3"/>
          <p:cNvSpPr>
            <a:spLocks noGrp="1"/>
          </p:cNvSpPr>
          <p:nvPr>
            <p:ph type="title" idx="4294967295"/>
          </p:nvPr>
        </p:nvSpPr>
        <p:spPr>
          <a:xfrm>
            <a:off x="685800" y="5181600"/>
            <a:ext cx="7772400" cy="1600200"/>
          </a:xfrm>
        </p:spPr>
        <p:txBody>
          <a:bodyPr/>
          <a:lstStyle/>
          <a:p>
            <a:r>
              <a:rPr lang="ar-JO" altLang="ja-JP" sz="5400" b="1" dirty="0">
                <a:solidFill>
                  <a:schemeClr val="bg1"/>
                </a:solidFill>
                <a:latin typeface="Arial" charset="0"/>
                <a:ea typeface="ＭＳ Ｐゴシック" charset="0"/>
              </a:rPr>
              <a:t>ما هو الحقل الذي يريد</a:t>
            </a:r>
            <a:r>
              <a:rPr lang="ar-JO" altLang="ja-JP" sz="5400" b="1" dirty="0">
                <a:solidFill>
                  <a:srgbClr val="FFFF00"/>
                </a:solidFill>
                <a:latin typeface="Arial" charset="0"/>
                <a:ea typeface="ＭＳ Ｐゴシック" charset="0"/>
              </a:rPr>
              <a:t>ك</a:t>
            </a:r>
            <a:r>
              <a:rPr lang="ar-JO" altLang="ja-JP" sz="5400" b="1" dirty="0">
                <a:solidFill>
                  <a:schemeClr val="bg1"/>
                </a:solidFill>
                <a:latin typeface="Arial" charset="0"/>
                <a:ea typeface="ＭＳ Ｐゴシック" charset="0"/>
              </a:rPr>
              <a:t> الله أن تشتريه؟</a:t>
            </a:r>
            <a:endParaRPr lang="en-US" dirty="0">
              <a:latin typeface="Arial" charset="0"/>
              <a:ea typeface="ＭＳ Ｐゴシック" charset="0"/>
            </a:endParaRPr>
          </a:p>
        </p:txBody>
      </p:sp>
    </p:spTree>
    <p:extLst>
      <p:ext uri="{BB962C8B-B14F-4D97-AF65-F5344CB8AC3E}">
        <p14:creationId xmlns:p14="http://schemas.microsoft.com/office/powerpoint/2010/main" val="2242514662"/>
      </p:ext>
    </p:extLst>
  </p:cSld>
  <p:clrMapOvr>
    <a:masterClrMapping/>
  </p:clrMapOvr>
  <p:transition>
    <p:dissolv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9944358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C0000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lvl="0" algn="ctr" defTabSz="914400" fontAlgn="base">
              <a:spcBef>
                <a:spcPct val="0"/>
              </a:spcBef>
              <a:spcAft>
                <a:spcPct val="0"/>
              </a:spcAft>
              <a:defRPr sz="4000" b="1">
                <a:solidFill>
                  <a:srgbClr val="FFFFFF"/>
                </a:solidFill>
                <a:latin typeface="Arial" panose="020B0604020202020204" pitchFamily="34" charset="0"/>
                <a:ea typeface="ＭＳ Ｐゴシック" charset="0"/>
                <a:cs typeface="Arial" panose="020B0604020202020204" pitchFamily="34" charset="0"/>
              </a:defRPr>
            </a:lvl1pPr>
            <a:lvl2pPr marL="37931725" indent="-37474525" eaLnBrk="0" hangingPunct="0">
              <a:defRPr sz="2400">
                <a:latin typeface="Arial" charset="0"/>
                <a:ea typeface="ＭＳ Ｐゴシック" charset="0"/>
              </a:defRPr>
            </a:lvl2pPr>
            <a:lvl3pPr eaLnBrk="0" hangingPunct="0">
              <a:defRPr sz="2400">
                <a:latin typeface="Arial" charset="0"/>
                <a:ea typeface="ＭＳ Ｐゴシック" charset="0"/>
              </a:defRPr>
            </a:lvl3pPr>
            <a:lvl4pPr eaLnBrk="0" hangingPunct="0">
              <a:defRPr sz="2400">
                <a:latin typeface="Arial" charset="0"/>
                <a:ea typeface="ＭＳ Ｐゴシック" charset="0"/>
              </a:defRPr>
            </a:lvl4pPr>
            <a:lvl5pPr eaLnBrk="0" hangingPunct="0">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dirty="0"/>
              <a:t>إ</a:t>
            </a:r>
            <a:r>
              <a:rPr lang="ar-SA" dirty="0"/>
              <a:t>رميا ٣٣ : ١٩-٢٢</a:t>
            </a:r>
            <a:endParaRPr lang="en-US" dirty="0"/>
          </a:p>
          <a:p>
            <a:endParaRPr lang="ar-SA" dirty="0"/>
          </a:p>
          <a:p>
            <a:r>
              <a:rPr lang="ar-SA" dirty="0"/>
              <a:t>19 ثم صارت كلمة الرب إلى إرميا قائلة:</a:t>
            </a:r>
            <a:r>
              <a:rPr lang="ar-JO" dirty="0"/>
              <a:t> 20 </a:t>
            </a:r>
            <a:r>
              <a:rPr lang="ar-SA" dirty="0"/>
              <a:t>هكذا قال الرب: إن نقضتم عهدي مع النهار وعهدي مع الليل حتى لا يكون نهار ولا ليل في وقتهما</a:t>
            </a:r>
            <a:r>
              <a:rPr lang="ar-JO" dirty="0"/>
              <a:t> 21 </a:t>
            </a:r>
            <a:r>
              <a:rPr lang="ar-SA" dirty="0"/>
              <a:t>فإن عهدي أيضا مع داود عبدي ينقض فلا يكون له ابن مالكا</a:t>
            </a:r>
            <a:r>
              <a:rPr lang="ar-JO" dirty="0"/>
              <a:t>ً</a:t>
            </a:r>
            <a:r>
              <a:rPr lang="ar-SA" dirty="0"/>
              <a:t> على كرسيه ومع اللاويين الكهنة خادمي</a:t>
            </a:r>
            <a:r>
              <a:rPr lang="ar-JO" dirty="0"/>
              <a:t>َّ</a:t>
            </a:r>
            <a:r>
              <a:rPr lang="ar-SA" dirty="0"/>
              <a:t>.</a:t>
            </a:r>
          </a:p>
          <a:p>
            <a:r>
              <a:rPr lang="ar-SA" dirty="0"/>
              <a:t>22 كما أن جند السماوات لا يعد ورمل البحر لا يحصى هكذا أكثر نسل داود عبدي واللاويين خادمي</a:t>
            </a:r>
            <a:r>
              <a:rPr lang="ar-JO" dirty="0"/>
              <a:t>َّ</a:t>
            </a:r>
            <a:r>
              <a:rPr lang="ar-SA" dirty="0"/>
              <a:t>.</a:t>
            </a:r>
          </a:p>
        </p:txBody>
      </p:sp>
    </p:spTree>
    <p:extLst>
      <p:ext uri="{BB962C8B-B14F-4D97-AF65-F5344CB8AC3E}">
        <p14:creationId xmlns:p14="http://schemas.microsoft.com/office/powerpoint/2010/main" val="50042512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170478" y="0"/>
            <a:ext cx="87551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إ</a:t>
            </a:r>
            <a:r>
              <a:rPr lang="ar-SA" sz="4000" b="1" dirty="0">
                <a:solidFill>
                  <a:srgbClr val="FFFFFF"/>
                </a:solidFill>
                <a:latin typeface="Arial" panose="020B0604020202020204" pitchFamily="34" charset="0"/>
                <a:cs typeface="Arial" panose="020B0604020202020204" pitchFamily="34" charset="0"/>
              </a:rPr>
              <a:t>رميا ٣٣ : ٢٣-٢٦</a:t>
            </a:r>
          </a:p>
          <a:p>
            <a:pPr lvl="0" algn="ctr" defTabSz="914400" eaLnBrk="1" fontAlgn="base" hangingPunct="1">
              <a:spcBef>
                <a:spcPct val="0"/>
              </a:spcBef>
              <a:spcAft>
                <a:spcPct val="0"/>
              </a:spcAft>
              <a:defRPr/>
            </a:pPr>
            <a:endParaRPr lang="en-US" sz="4000" b="1" dirty="0">
              <a:solidFill>
                <a:srgbClr val="FFFFFF"/>
              </a:solidFill>
              <a:latin typeface="Arial" panose="020B0604020202020204" pitchFamily="34" charset="0"/>
              <a:cs typeface="Arial" panose="020B0604020202020204" pitchFamily="34" charset="0"/>
            </a:endParaRPr>
          </a:p>
          <a:p>
            <a:pPr lvl="0" algn="ctr" defTabSz="914400" eaLnBrk="1" fontAlgn="base" hangingPunct="1">
              <a:spcBef>
                <a:spcPct val="0"/>
              </a:spcBef>
              <a:spcAft>
                <a:spcPct val="0"/>
              </a:spcAft>
              <a:defRPr/>
            </a:pPr>
            <a:r>
              <a:rPr lang="ar-SA" sz="4000" b="1" dirty="0">
                <a:solidFill>
                  <a:srgbClr val="FFFFFF"/>
                </a:solidFill>
                <a:latin typeface="Arial" panose="020B0604020202020204" pitchFamily="34" charset="0"/>
                <a:cs typeface="Arial" panose="020B0604020202020204" pitchFamily="34" charset="0"/>
              </a:rPr>
              <a:t>23 ثم صارت كلمة الرب إلى إرميا قائلة:</a:t>
            </a:r>
            <a:r>
              <a:rPr lang="ar-JO" sz="4000" b="1" dirty="0">
                <a:solidFill>
                  <a:srgbClr val="FFFFFF"/>
                </a:solidFill>
                <a:latin typeface="Arial" panose="020B0604020202020204" pitchFamily="34" charset="0"/>
                <a:cs typeface="Arial" panose="020B0604020202020204" pitchFamily="34" charset="0"/>
              </a:rPr>
              <a:t> 24 </a:t>
            </a:r>
            <a:r>
              <a:rPr lang="ar-SA" sz="4000" b="1" dirty="0">
                <a:solidFill>
                  <a:srgbClr val="FFFFFF"/>
                </a:solidFill>
                <a:latin typeface="Arial" panose="020B0604020202020204" pitchFamily="34" charset="0"/>
                <a:cs typeface="Arial" panose="020B0604020202020204" pitchFamily="34" charset="0"/>
              </a:rPr>
              <a:t>أما ترى ما تكلم به هذا الشعب قائلا</a:t>
            </a: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 إن العشيرتين اللتين اختارهما الرب قد رفضهما. فقد احتقروا شعبي حتى لا يكونوا بعد أمة أمامهم.</a:t>
            </a:r>
            <a:r>
              <a:rPr lang="ar-JO" sz="4000" b="1" dirty="0">
                <a:solidFill>
                  <a:srgbClr val="FFFFFF"/>
                </a:solidFill>
                <a:latin typeface="Arial" panose="020B0604020202020204" pitchFamily="34" charset="0"/>
                <a:cs typeface="Arial" panose="020B0604020202020204" pitchFamily="34" charset="0"/>
              </a:rPr>
              <a:t> 25 </a:t>
            </a:r>
            <a:r>
              <a:rPr lang="ar-SA" sz="4000" b="1" dirty="0">
                <a:solidFill>
                  <a:srgbClr val="FFFFFF"/>
                </a:solidFill>
                <a:latin typeface="Arial" panose="020B0604020202020204" pitchFamily="34" charset="0"/>
                <a:cs typeface="Arial" panose="020B0604020202020204" pitchFamily="34" charset="0"/>
              </a:rPr>
              <a:t>هكذا قال الرب: </a:t>
            </a:r>
            <a:r>
              <a:rPr lang="ar-SA" sz="4000" b="1" dirty="0">
                <a:solidFill>
                  <a:srgbClr val="FFFF00"/>
                </a:solidFill>
                <a:latin typeface="Arial" panose="020B0604020202020204" pitchFamily="34" charset="0"/>
                <a:cs typeface="Arial" panose="020B0604020202020204" pitchFamily="34" charset="0"/>
              </a:rPr>
              <a:t>إن كنت لم أجعل عهدي مع النهار والليل، فرائض السماوات والأرض،</a:t>
            </a:r>
            <a:r>
              <a:rPr lang="ar-JO" sz="4000" b="1" dirty="0">
                <a:solidFill>
                  <a:srgbClr val="FFFF00"/>
                </a:solidFill>
                <a:latin typeface="Arial" panose="020B0604020202020204" pitchFamily="34" charset="0"/>
                <a:cs typeface="Arial" panose="020B0604020202020204" pitchFamily="34" charset="0"/>
              </a:rPr>
              <a:t> 26 </a:t>
            </a:r>
            <a:r>
              <a:rPr lang="ar-SA" sz="4000" b="1" dirty="0">
                <a:solidFill>
                  <a:srgbClr val="FFFF00"/>
                </a:solidFill>
                <a:latin typeface="Arial" panose="020B0604020202020204" pitchFamily="34" charset="0"/>
                <a:cs typeface="Arial" panose="020B0604020202020204" pitchFamily="34" charset="0"/>
              </a:rPr>
              <a:t>فإني أيضا أرفض نسل يعقوب </a:t>
            </a:r>
            <a:r>
              <a:rPr lang="ar-SA" sz="4000" b="1" dirty="0">
                <a:solidFill>
                  <a:srgbClr val="FFFFFF"/>
                </a:solidFill>
                <a:latin typeface="Arial" panose="020B0604020202020204" pitchFamily="34" charset="0"/>
                <a:cs typeface="Arial" panose="020B0604020202020204" pitchFamily="34" charset="0"/>
              </a:rPr>
              <a:t>وداود عبدي فلا آخذ من نسله حكاما</a:t>
            </a: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 لنسل إبراهيم وإسحاق ويعقوب لأني أرد سبيهم وأرحمهم.</a:t>
            </a:r>
          </a:p>
          <a:p>
            <a:pPr lvl="0" algn="ctr" defTabSz="914400" eaLnBrk="1" fontAlgn="base" hangingPunct="1">
              <a:spcBef>
                <a:spcPct val="0"/>
              </a:spcBef>
              <a:spcAft>
                <a:spcPct val="0"/>
              </a:spcAft>
              <a:defRPr/>
            </a:pPr>
            <a:endParaRPr lang="ar-SA"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3677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645571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0669834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14992990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206850" name="Rectangle 4"/>
          <p:cNvSpPr>
            <a:spLocks noChangeArrowheads="1"/>
          </p:cNvSpPr>
          <p:nvPr/>
        </p:nvSpPr>
        <p:spPr bwMode="auto">
          <a:xfrm>
            <a:off x="457200" y="1844675"/>
            <a:ext cx="35814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يملي إرميا كلماته النبوية   إلى كاتبه باروخ حتى يقرأها على رؤساء يهوذا</a:t>
            </a:r>
            <a:r>
              <a:rPr lang="en-US" sz="28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spcBef>
                <a:spcPct val="0"/>
              </a:spcBef>
              <a:spcAft>
                <a:spcPct val="0"/>
              </a:spcAft>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06851" name="Rectangle 8"/>
          <p:cNvSpPr>
            <a:spLocks noChangeArrowheads="1"/>
          </p:cNvSpPr>
          <p:nvPr/>
        </p:nvSpPr>
        <p:spPr bwMode="auto">
          <a:xfrm>
            <a:off x="1371600" y="5791200"/>
            <a:ext cx="11769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36: 2</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06852" name="Title 5"/>
          <p:cNvSpPr>
            <a:spLocks noGrp="1"/>
          </p:cNvSpPr>
          <p:nvPr>
            <p:ph type="title"/>
          </p:nvPr>
        </p:nvSpPr>
        <p:spPr>
          <a:xfrm>
            <a:off x="152400" y="228600"/>
            <a:ext cx="8763000" cy="838200"/>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تسجيل رسالة إرميا</a:t>
            </a:r>
            <a:endParaRPr lang="en-US" b="1" dirty="0">
              <a:solidFill>
                <a:srgbClr val="7B98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94089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08898" name="Rectangle 4"/>
          <p:cNvSpPr>
            <a:spLocks noChangeArrowheads="1"/>
          </p:cNvSpPr>
          <p:nvPr/>
        </p:nvSpPr>
        <p:spPr bwMode="auto">
          <a:xfrm>
            <a:off x="5155096" y="1524000"/>
            <a:ext cx="3684104"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defTabSz="914400" fontAlgn="base">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algn="ctr" defTabSz="914400" fontAlgn="base">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مزق الملك يهوياقيم مخطوطة إرميا الأصلية وأحرقها ...</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0"/>
              </a:spcBef>
              <a:spcAft>
                <a:spcPct val="0"/>
              </a:spcAft>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algn="ctr" defTabSz="914400" fontAlgn="base">
              <a:spcBef>
                <a:spcPct val="0"/>
              </a:spcBef>
              <a:spcAft>
                <a:spcPct val="0"/>
              </a:spcAft>
            </a:pPr>
            <a:r>
              <a:rPr lang="en-US" sz="2800" b="1" dirty="0">
                <a:solidFill>
                  <a:prstClr val="black"/>
                </a:solidFill>
                <a:latin typeface="Arial" panose="020B0604020202020204" pitchFamily="34" charset="0"/>
                <a:ea typeface="ＭＳ Ｐゴシック" charset="0"/>
                <a:cs typeface="Arial" panose="020B0604020202020204" pitchFamily="34" charset="0"/>
              </a:rPr>
              <a:t>	</a:t>
            </a:r>
            <a:r>
              <a:rPr lang="ar-JO" sz="2800" b="1" dirty="0">
                <a:solidFill>
                  <a:prstClr val="black"/>
                </a:solidFill>
                <a:latin typeface="Arial" panose="020B0604020202020204" pitchFamily="34" charset="0"/>
                <a:ea typeface="ＭＳ Ｐゴシック" charset="0"/>
                <a:cs typeface="Arial" panose="020B0604020202020204" pitchFamily="34" charset="0"/>
              </a:rPr>
              <a:t>لهذا كتب إرميا وباروخ نسخة أخرى</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lvl="1" defTabSz="914400" fontAlgn="base">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08899"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GB" sz="4400" b="1">
              <a:solidFill>
                <a:prstClr val="black"/>
              </a:solidFill>
              <a:latin typeface="Arial" panose="020B0604020202020204" pitchFamily="34" charset="0"/>
              <a:ea typeface="ＭＳ Ｐゴシック" charset="0"/>
              <a:cs typeface="Arial" panose="020B0604020202020204" pitchFamily="34" charset="0"/>
            </a:endParaRPr>
          </a:p>
        </p:txBody>
      </p:sp>
      <p:sp>
        <p:nvSpPr>
          <p:cNvPr id="208900" name="Rectangle 6"/>
          <p:cNvSpPr>
            <a:spLocks noChangeArrowheads="1"/>
          </p:cNvSpPr>
          <p:nvPr/>
        </p:nvSpPr>
        <p:spPr bwMode="auto">
          <a:xfrm>
            <a:off x="6643688" y="5857875"/>
            <a:ext cx="206979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36: 21-23</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08901" name="Title 5"/>
          <p:cNvSpPr>
            <a:spLocks noGrp="1"/>
          </p:cNvSpPr>
          <p:nvPr>
            <p:ph type="title"/>
          </p:nvPr>
        </p:nvSpPr>
        <p:spPr>
          <a:xfrm>
            <a:off x="5029200" y="76200"/>
            <a:ext cx="3806825" cy="1371600"/>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جواب </a:t>
            </a:r>
            <a:br>
              <a:rPr lang="ar-JO" sz="4400" b="1" dirty="0">
                <a:solidFill>
                  <a:schemeClr val="tx1"/>
                </a:solidFill>
                <a:latin typeface="Arial" panose="020B0604020202020204" pitchFamily="34" charset="0"/>
                <a:ea typeface="ＭＳ Ｐゴシック" charset="0"/>
                <a:cs typeface="Arial" panose="020B0604020202020204" pitchFamily="34" charset="0"/>
              </a:rPr>
            </a:br>
            <a:r>
              <a:rPr lang="ar-JO" sz="4400" b="1" dirty="0">
                <a:solidFill>
                  <a:schemeClr val="tx1"/>
                </a:solidFill>
                <a:latin typeface="Arial" panose="020B0604020202020204" pitchFamily="34" charset="0"/>
                <a:ea typeface="ＭＳ Ｐゴシック" charset="0"/>
                <a:cs typeface="Arial" panose="020B0604020202020204" pitchFamily="34" charset="0"/>
              </a:rPr>
              <a:t>الملك</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58203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29760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722313" y="285750"/>
            <a:ext cx="7772400" cy="1524000"/>
          </a:xfrm>
        </p:spPr>
        <p:txBody>
          <a:bodyPr/>
          <a:lstStyle/>
          <a:p>
            <a:r>
              <a:rPr lang="ar-JO" dirty="0">
                <a:latin typeface="Arial" panose="020B0604020202020204" pitchFamily="34" charset="0"/>
                <a:ea typeface="ＭＳ Ｐゴシック" charset="0"/>
                <a:cs typeface="Arial" panose="020B0604020202020204" pitchFamily="34" charset="0"/>
              </a:rPr>
              <a:t>1. خلفية إرميا</a:t>
            </a:r>
            <a:endParaRPr lang="en-US" dirty="0">
              <a:latin typeface="Arial" panose="020B0604020202020204" pitchFamily="34" charset="0"/>
              <a:ea typeface="ＭＳ Ｐゴシック" charset="0"/>
              <a:cs typeface="Arial" panose="020B0604020202020204" pitchFamily="34" charset="0"/>
            </a:endParaRPr>
          </a:p>
        </p:txBody>
      </p:sp>
      <p:pic>
        <p:nvPicPr>
          <p:cNvPr id="5427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8875" y="2857500"/>
            <a:ext cx="4286250" cy="338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016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210946" name="Text Box 4"/>
          <p:cNvSpPr txBox="1">
            <a:spLocks noChangeArrowheads="1"/>
          </p:cNvSpPr>
          <p:nvPr/>
        </p:nvSpPr>
        <p:spPr bwMode="auto">
          <a:xfrm>
            <a:off x="4916557" y="1295400"/>
            <a:ext cx="399566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يتهم الأعداء إرميا بالإنشقاق إلى البابليين لذلك يتم وضعه في الزنزانة.</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altLang="ja-JP" b="1" dirty="0">
                <a:solidFill>
                  <a:prstClr val="black"/>
                </a:solidFill>
                <a:latin typeface="Arial" panose="020B0604020202020204" pitchFamily="34" charset="0"/>
                <a:cs typeface="Arial" panose="020B0604020202020204" pitchFamily="34" charset="0"/>
              </a:rPr>
              <a:t>دعاه صدقيا لكنه رفض أن يستمع لرسالته (سيعود البابليون استسلم)</a:t>
            </a:r>
            <a:endParaRPr lang="en-US" altLang="ja-JP"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تم إلقاؤه لاحقاً في الجب. ينقذه عبد ملك بالترافع أمام الملك.</a:t>
            </a:r>
            <a:endParaRPr lang="en-US" b="1" dirty="0">
              <a:solidFill>
                <a:prstClr val="black"/>
              </a:solidFill>
              <a:latin typeface="Arial" panose="020B0604020202020204" pitchFamily="34" charset="0"/>
              <a:cs typeface="Arial" panose="020B0604020202020204" pitchFamily="34" charset="0"/>
            </a:endParaRPr>
          </a:p>
        </p:txBody>
      </p:sp>
      <p:sp>
        <p:nvSpPr>
          <p:cNvPr id="210947" name="Rectangle 4"/>
          <p:cNvSpPr>
            <a:spLocks noChangeArrowheads="1"/>
          </p:cNvSpPr>
          <p:nvPr/>
        </p:nvSpPr>
        <p:spPr bwMode="auto">
          <a:xfrm>
            <a:off x="7500938" y="6305550"/>
            <a:ext cx="10839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000" b="1" dirty="0">
                <a:solidFill>
                  <a:srgbClr val="800000"/>
                </a:solidFill>
                <a:latin typeface="Arial" panose="020B0604020202020204" pitchFamily="34" charset="0"/>
                <a:ea typeface="ＭＳ Ｐゴシック" charset="0"/>
                <a:cs typeface="Arial" panose="020B0604020202020204" pitchFamily="34" charset="0"/>
              </a:rPr>
              <a:t>إر 37-38</a:t>
            </a:r>
            <a:endParaRPr lang="en-US" sz="20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10948"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
        <p:nvSpPr>
          <p:cNvPr id="210949" name="Rectangle 2"/>
          <p:cNvSpPr>
            <a:spLocks noGrp="1" noChangeArrowheads="1"/>
          </p:cNvSpPr>
          <p:nvPr>
            <p:ph type="title"/>
          </p:nvPr>
        </p:nvSpPr>
        <p:spPr>
          <a:xfrm>
            <a:off x="714375" y="-142875"/>
            <a:ext cx="7772400" cy="1143000"/>
          </a:xfrm>
        </p:spPr>
        <p:txBody>
          <a:bodyPr/>
          <a:lstStyle/>
          <a:p>
            <a:pPr eaLnBrk="1" hangingPunct="1"/>
            <a:r>
              <a:rPr lang="ar-JO" sz="4000" b="1" dirty="0">
                <a:solidFill>
                  <a:schemeClr val="tx1"/>
                </a:solidFill>
                <a:latin typeface="Arial" charset="0"/>
                <a:ea typeface="ＭＳ Ｐゴシック" charset="0"/>
                <a:cs typeface="Arial" charset="0"/>
              </a:rPr>
              <a:t>حبس إرميا</a:t>
            </a:r>
            <a:endParaRPr lang="en-US" sz="40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2149982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549051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8324401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785813" y="214313"/>
            <a:ext cx="7662862" cy="723900"/>
          </a:xfrm>
        </p:spPr>
        <p:txBody>
          <a:bodyPr/>
          <a:lstStyle/>
          <a:p>
            <a:pPr eaLnBrk="1" hangingPunct="1"/>
            <a:r>
              <a:rPr lang="ar-JO" sz="3600" b="1" dirty="0">
                <a:solidFill>
                  <a:schemeClr val="tx1"/>
                </a:solidFill>
                <a:latin typeface="Arial" charset="0"/>
                <a:ea typeface="ＭＳ Ｐゴシック" charset="0"/>
                <a:cs typeface="Arial" charset="0"/>
              </a:rPr>
              <a:t>سقوط أورشليم ... حتمي</a:t>
            </a:r>
            <a:endParaRPr lang="en-US" sz="3600" b="1" dirty="0">
              <a:solidFill>
                <a:schemeClr val="tx1"/>
              </a:solidFill>
              <a:latin typeface="Arial" charset="0"/>
              <a:ea typeface="ＭＳ Ｐゴシック" charset="0"/>
              <a:cs typeface="Arial" charset="0"/>
            </a:endParaRPr>
          </a:p>
        </p:txBody>
      </p:sp>
      <p:pic>
        <p:nvPicPr>
          <p:cNvPr id="212994" name="Picture 3" descr="Pict-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12995" name="Text Box 4"/>
          <p:cNvSpPr txBox="1">
            <a:spLocks noChangeArrowheads="1"/>
          </p:cNvSpPr>
          <p:nvPr/>
        </p:nvSpPr>
        <p:spPr bwMode="auto">
          <a:xfrm>
            <a:off x="8008938" y="6019800"/>
            <a:ext cx="7104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800000"/>
                </a:solidFill>
                <a:latin typeface="Arial" panose="020B0604020202020204" pitchFamily="34" charset="0"/>
                <a:cs typeface="Arial" panose="020B0604020202020204" pitchFamily="34" charset="0"/>
              </a:rPr>
              <a:t>إر 39</a:t>
            </a:r>
            <a:endParaRPr lang="en-US" sz="2000" b="1" dirty="0">
              <a:solidFill>
                <a:srgbClr val="800000"/>
              </a:solidFill>
              <a:latin typeface="Arial" panose="020B0604020202020204" pitchFamily="34" charset="0"/>
              <a:cs typeface="Arial" panose="020B0604020202020204" pitchFamily="34" charset="0"/>
            </a:endParaRPr>
          </a:p>
        </p:txBody>
      </p:sp>
      <p:pic>
        <p:nvPicPr>
          <p:cNvPr id="212996" name="Picture 5" descr="D:\ClipArt\Bible\Old Testament\Jerusalem's f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03826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كتاب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2379035373"/>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14943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237774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ar-JO" sz="3600" b="1" dirty="0">
                <a:solidFill>
                  <a:schemeClr val="tx1"/>
                </a:solidFill>
                <a:latin typeface="Arial" charset="0"/>
                <a:ea typeface="ＭＳ Ｐゴシック" charset="0"/>
                <a:cs typeface="Arial" charset="0"/>
              </a:rPr>
              <a:t>بعد سقوط أورشليم</a:t>
            </a:r>
            <a:endParaRPr lang="en-GB" sz="3600" b="1" dirty="0">
              <a:solidFill>
                <a:schemeClr val="tx1"/>
              </a:solidFill>
              <a:latin typeface="Arial" charset="0"/>
              <a:ea typeface="ＭＳ Ｐゴシック" charset="0"/>
              <a:cs typeface="Arial" charset="0"/>
            </a:endParaRP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4086225"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3"/>
          <p:cNvSpPr txBox="1">
            <a:spLocks noChangeArrowheads="1"/>
          </p:cNvSpPr>
          <p:nvPr/>
        </p:nvSpPr>
        <p:spPr bwMode="auto">
          <a:xfrm>
            <a:off x="4114800" y="1454094"/>
            <a:ext cx="49291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b="1" dirty="0">
                <a:solidFill>
                  <a:prstClr val="black"/>
                </a:solidFill>
                <a:latin typeface="Arial" panose="020B0604020202020204" pitchFamily="34" charset="0"/>
                <a:cs typeface="Arial" panose="020B0604020202020204" pitchFamily="34" charset="0"/>
              </a:rPr>
              <a:t>خدام مع إرميا للبقية في يهوذا ومصر:</a:t>
            </a:r>
            <a:r>
              <a:rPr lang="en-US" b="1" dirty="0">
                <a:solidFill>
                  <a:prstClr val="black"/>
                </a:solidFill>
                <a:latin typeface="Arial" panose="020B0604020202020204" pitchFamily="34" charset="0"/>
                <a:cs typeface="Arial" panose="020B0604020202020204" pitchFamily="34" charset="0"/>
              </a:rPr>
              <a:t>  </a:t>
            </a: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جدليا (حاكم) تم اغتياله (40-41)</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حث يهوذا على البقاء تحت حكم بابل وعدم الذهاب إلى مصر (42)</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رُفِضَ كلامه وأُجبِرَ على الذهاب إلى مصر (43-44)</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يوبخ وينذر في مصر</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باروخ يتعزى (45)</a:t>
            </a:r>
          </a:p>
          <a:p>
            <a:pPr algn="r" defTabSz="914400" rtl="1" eaLnBrk="1" fontAlgn="base" hangingPunct="1">
              <a:spcBef>
                <a:spcPct val="20000"/>
              </a:spcBef>
              <a:spcAft>
                <a:spcPct val="0"/>
              </a:spcAft>
              <a:buClr>
                <a:srgbClr val="D16349"/>
              </a:buClr>
              <a:buSzPct val="85000"/>
              <a:buFontTx/>
              <a:buChar char="-"/>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dirty="0">
                <a:solidFill>
                  <a:srgbClr val="800000"/>
                </a:solidFill>
                <a:latin typeface="Arial" panose="020B0604020202020204" pitchFamily="34" charset="0"/>
                <a:cs typeface="Arial" panose="020B0604020202020204" pitchFamily="34" charset="0"/>
              </a:rPr>
              <a:t>إر 40-45</a:t>
            </a:r>
            <a:endParaRPr lang="en-US"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0348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736974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47487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643563" y="1643062"/>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إ</a:t>
            </a:r>
            <a:r>
              <a:rPr lang="ar-SA" sz="3200" b="1" dirty="0">
                <a:solidFill>
                  <a:prstClr val="black"/>
                </a:solidFill>
                <a:latin typeface="Arial" panose="020B0604020202020204" pitchFamily="34" charset="0"/>
                <a:ea typeface="ＭＳ Ｐゴシック" charset="0"/>
                <a:cs typeface="Arial" panose="020B0604020202020204" pitchFamily="34" charset="0"/>
              </a:rPr>
              <a:t>رميا</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a:t>
            </a: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 </a:t>
            </a:r>
            <a:r>
              <a:rPr lang="ar-JO" sz="3200" b="1" dirty="0">
                <a:solidFill>
                  <a:prstClr val="black"/>
                </a:solidFill>
                <a:latin typeface="Arial" panose="020B0604020202020204" pitchFamily="34" charset="0"/>
                <a:ea typeface="ＭＳ Ｐゴシック" charset="0"/>
                <a:cs typeface="Arial" panose="020B0604020202020204" pitchFamily="34" charset="0"/>
              </a:rPr>
              <a:t>حتمي</a:t>
            </a:r>
            <a:r>
              <a:rPr lang="en-US" sz="3200" b="1" dirty="0">
                <a:solidFill>
                  <a:prstClr val="black"/>
                </a:solidFill>
                <a:latin typeface="Arial" panose="020B0604020202020204" pitchFamily="34" charset="0"/>
                <a:ea typeface="ＭＳ Ｐゴシック" charset="0"/>
                <a:cs typeface="Arial" panose="020B0604020202020204" pitchFamily="34" charset="0"/>
              </a:rPr>
              <a:t> </a:t>
            </a:r>
          </a:p>
        </p:txBody>
      </p:sp>
      <p:sp>
        <p:nvSpPr>
          <p:cNvPr id="73735" name="Rectangle 7"/>
          <p:cNvSpPr>
            <a:spLocks noChangeArrowheads="1"/>
          </p:cNvSpPr>
          <p:nvPr/>
        </p:nvSpPr>
        <p:spPr bwMode="auto">
          <a:xfrm>
            <a:off x="5643563" y="3857624"/>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السبي</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a:t>
            </a:r>
          </a:p>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الإسترداد</a:t>
            </a:r>
            <a:r>
              <a:rPr lang="en-US" sz="3200" b="1" dirty="0">
                <a:solidFill>
                  <a:prstClr val="black"/>
                </a:solidFill>
                <a:latin typeface="Arial" panose="020B0604020202020204" pitchFamily="34" charset="0"/>
                <a:ea typeface="ＭＳ Ｐゴシック" charset="0"/>
                <a:cs typeface="Arial" panose="020B0604020202020204" pitchFamily="34" charset="0"/>
              </a:rPr>
              <a:t> </a:t>
            </a:r>
          </a:p>
        </p:txBody>
      </p:sp>
      <p:sp>
        <p:nvSpPr>
          <p:cNvPr id="55299" name="Title 7"/>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هل شعرت يوماً أن المستقبل غير مؤكد؟</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5301" name="Picture 4" descr="runbutcannoth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26" y="1361014"/>
            <a:ext cx="4693475" cy="49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27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9505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715569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8492814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17073509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68382721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3769637936"/>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4250725900"/>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8240681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lang="ar-JO" sz="2800" b="1" dirty="0">
                <a:solidFill>
                  <a:schemeClr val="bg1"/>
                </a:solidFill>
                <a:latin typeface="Arial" panose="020B0604020202020204" pitchFamily="34" charset="0"/>
                <a:cs typeface="Arial" panose="020B0604020202020204" pitchFamily="34" charset="0"/>
              </a:rPr>
              <a:t>الدينونة على تحالف الأمم الإثني عشر (أش 13-23)</a:t>
            </a:r>
            <a:endParaRPr kumimoji="1" lang="en-US" altLang="zh-CN" sz="1800" b="1" dirty="0">
              <a:solidFill>
                <a:schemeClr val="bg1"/>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أشور</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5805264"/>
            <a:ext cx="1117614"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الحبشة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العربية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 على البحر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فينيقية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9152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115888"/>
            <a:ext cx="2627313" cy="3241675"/>
          </a:xfrm>
          <a:solidFill>
            <a:srgbClr val="000000"/>
          </a:solidFill>
        </p:spPr>
        <p:txBody>
          <a:bodyPr anchor="t"/>
          <a:lstStyle/>
          <a:p>
            <a:pPr algn="ctr"/>
            <a:r>
              <a:rPr lang="ar-JO" b="1" i="0" dirty="0">
                <a:solidFill>
                  <a:srgbClr val="FFFFFF"/>
                </a:solidFill>
                <a:latin typeface="Arial" panose="020B0604020202020204" pitchFamily="34" charset="0"/>
                <a:ea typeface="新細明體" charset="0"/>
                <a:cs typeface="Arial" panose="020B0604020202020204" pitchFamily="34" charset="0"/>
              </a:rPr>
              <a:t>الأمم</a:t>
            </a:r>
            <a:br>
              <a:rPr lang="ar-JO" b="1" i="0" dirty="0">
                <a:solidFill>
                  <a:srgbClr val="FFFFFF"/>
                </a:solidFill>
                <a:latin typeface="Arial" panose="020B0604020202020204" pitchFamily="34" charset="0"/>
                <a:ea typeface="新細明體" charset="0"/>
                <a:cs typeface="Arial" panose="020B0604020202020204" pitchFamily="34" charset="0"/>
              </a:rPr>
            </a:br>
            <a:r>
              <a:rPr lang="ar-JO" b="1" i="0" dirty="0">
                <a:solidFill>
                  <a:srgbClr val="FFFFFF"/>
                </a:solidFill>
                <a:latin typeface="Arial" panose="020B0604020202020204" pitchFamily="34" charset="0"/>
                <a:ea typeface="新細明體" charset="0"/>
                <a:cs typeface="Arial" panose="020B0604020202020204" pitchFamily="34" charset="0"/>
              </a:rPr>
              <a:t>التي</a:t>
            </a:r>
            <a:br>
              <a:rPr lang="ar-JO" b="1" i="0" dirty="0">
                <a:solidFill>
                  <a:srgbClr val="FFFFFF"/>
                </a:solidFill>
                <a:latin typeface="Arial" panose="020B0604020202020204" pitchFamily="34" charset="0"/>
                <a:ea typeface="新細明體" charset="0"/>
                <a:cs typeface="Arial" panose="020B0604020202020204" pitchFamily="34" charset="0"/>
              </a:rPr>
            </a:br>
            <a:r>
              <a:rPr lang="ar-JO" b="1" i="0" dirty="0">
                <a:solidFill>
                  <a:srgbClr val="FFFFFF"/>
                </a:solidFill>
                <a:latin typeface="Arial" panose="020B0604020202020204" pitchFamily="34" charset="0"/>
                <a:ea typeface="新細明體" charset="0"/>
                <a:cs typeface="Arial" panose="020B0604020202020204" pitchFamily="34" charset="0"/>
              </a:rPr>
              <a:t>ستدان</a:t>
            </a:r>
            <a:br>
              <a:rPr lang="ar-JO" b="1" i="0" dirty="0">
                <a:solidFill>
                  <a:srgbClr val="FFFFFF"/>
                </a:solidFill>
                <a:latin typeface="Arial" panose="020B0604020202020204" pitchFamily="34" charset="0"/>
                <a:ea typeface="新細明體" charset="0"/>
                <a:cs typeface="Arial" panose="020B0604020202020204" pitchFamily="34" charset="0"/>
              </a:rPr>
            </a:br>
            <a:r>
              <a:rPr lang="en-US" b="1" i="0" dirty="0">
                <a:solidFill>
                  <a:srgbClr val="FFFFFF"/>
                </a:solidFill>
                <a:latin typeface="Arial" panose="020B0604020202020204" pitchFamily="34" charset="0"/>
                <a:ea typeface="新細明體" charset="0"/>
                <a:cs typeface="Arial" panose="020B0604020202020204" pitchFamily="34" charset="0"/>
              </a:rPr>
              <a:t>(</a:t>
            </a:r>
            <a:r>
              <a:rPr lang="ar-JO" b="1" i="0" dirty="0">
                <a:solidFill>
                  <a:srgbClr val="FFFFFF"/>
                </a:solidFill>
                <a:latin typeface="Arial" panose="020B0604020202020204" pitchFamily="34" charset="0"/>
                <a:ea typeface="新細明體" charset="0"/>
                <a:cs typeface="Arial" panose="020B0604020202020204" pitchFamily="34" charset="0"/>
              </a:rPr>
              <a:t>حز 25-32</a:t>
            </a:r>
            <a:r>
              <a:rPr lang="en-US" b="1" i="0" dirty="0">
                <a:solidFill>
                  <a:srgbClr val="FFFFFF"/>
                </a:solidFill>
                <a:latin typeface="Arial" panose="020B0604020202020204" pitchFamily="34" charset="0"/>
                <a:ea typeface="新細明體" charset="0"/>
                <a:cs typeface="Arial" panose="020B0604020202020204" pitchFamily="34" charset="0"/>
              </a:rPr>
              <a:t>)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عمون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مؤاب</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أدوم</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فلسطين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صيدا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صيدون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مصر</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7602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1"/>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إ</a:t>
            </a:r>
            <a:r>
              <a:rPr lang="ar-SA" sz="4000" b="1" dirty="0">
                <a:solidFill>
                  <a:schemeClr val="tx1"/>
                </a:solidFill>
                <a:latin typeface="Arial" panose="020B0604020202020204" pitchFamily="34" charset="0"/>
                <a:ea typeface="ＭＳ Ｐゴシック" charset="0"/>
                <a:cs typeface="Arial" panose="020B0604020202020204" pitchFamily="34" charset="0"/>
              </a:rPr>
              <a:t>رميا</a:t>
            </a:r>
            <a:r>
              <a:rPr lang="ar-JO" sz="4000" b="1" dirty="0">
                <a:solidFill>
                  <a:schemeClr val="tx1"/>
                </a:solidFill>
                <a:latin typeface="Arial" panose="020B0604020202020204" pitchFamily="34" charset="0"/>
                <a:ea typeface="ＭＳ Ｐゴシック" charset="0"/>
                <a:cs typeface="Arial" panose="020B0604020202020204" pitchFamily="34" charset="0"/>
              </a:rPr>
              <a:t> بالعبرية</a:t>
            </a:r>
            <a:r>
              <a:rPr lang="en-US" sz="4000" b="1" dirty="0">
                <a:solidFill>
                  <a:schemeClr val="tx1"/>
                </a:solidFill>
                <a:latin typeface="Arial" panose="020B0604020202020204" pitchFamily="34" charset="0"/>
                <a:ea typeface="ＭＳ Ｐゴシック" charset="0"/>
                <a:cs typeface="Arial" panose="020B0604020202020204" pitchFamily="34" charset="0"/>
              </a:rPr>
              <a:t> - </a:t>
            </a:r>
            <a:r>
              <a:rPr lang="en-US" sz="4000" b="1" i="1" dirty="0" err="1">
                <a:solidFill>
                  <a:schemeClr val="tx1"/>
                </a:solidFill>
                <a:latin typeface="Arial" panose="020B0604020202020204" pitchFamily="34" charset="0"/>
                <a:ea typeface="ＭＳ Ｐゴシック" charset="0"/>
                <a:cs typeface="Arial" panose="020B0604020202020204" pitchFamily="34" charset="0"/>
              </a:rPr>
              <a:t>Yirməyāhū</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6322" name="Rectangle 17"/>
          <p:cNvSpPr>
            <a:spLocks noChangeArrowheads="1"/>
          </p:cNvSpPr>
          <p:nvPr/>
        </p:nvSpPr>
        <p:spPr bwMode="auto">
          <a:xfrm>
            <a:off x="403225" y="1857375"/>
            <a:ext cx="4456113"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914400" fontAlgn="base">
              <a:lnSpc>
                <a:spcPct val="80000"/>
              </a:lnSpc>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من أي من الجذرين يعني</a:t>
            </a:r>
          </a:p>
          <a:p>
            <a:pPr algn="r" defTabSz="914400" fontAlgn="base">
              <a:lnSpc>
                <a:spcPct val="80000"/>
              </a:lnSpc>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يلقي أو يطلق أو يخفف:</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6323" name="Rectangle 18"/>
          <p:cNvSpPr>
            <a:spLocks noChangeArrowheads="1"/>
          </p:cNvSpPr>
          <p:nvPr/>
        </p:nvSpPr>
        <p:spPr bwMode="auto">
          <a:xfrm>
            <a:off x="500063" y="1785938"/>
            <a:ext cx="53578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pPr>
            <a:r>
              <a:rPr lang="en-US" sz="20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lnSpc>
                <a:spcPct val="80000"/>
              </a:lnSpc>
              <a:spcBef>
                <a:spcPct val="0"/>
              </a:spcBef>
              <a:spcAft>
                <a:spcPct val="0"/>
              </a:spcAft>
            </a:pPr>
            <a:r>
              <a:rPr lang="en-US" sz="20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lnSpc>
                <a:spcPct val="80000"/>
              </a:lnSpc>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6324" name="Rectangle 19"/>
          <p:cNvSpPr>
            <a:spLocks noChangeArrowheads="1"/>
          </p:cNvSpPr>
          <p:nvPr/>
        </p:nvSpPr>
        <p:spPr bwMode="auto">
          <a:xfrm>
            <a:off x="719138" y="3165178"/>
            <a:ext cx="4140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2. يهوه يرمي ربما من منطلق وضع </a:t>
            </a:r>
          </a:p>
          <a:p>
            <a:pPr marL="342900" indent="-342900"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    الأساس</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pic>
        <p:nvPicPr>
          <p:cNvPr id="56325" name="Picture 2" descr="castnetthr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357313"/>
            <a:ext cx="2428875"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Rectangle 21"/>
          <p:cNvSpPr>
            <a:spLocks noChangeArrowheads="1"/>
          </p:cNvSpPr>
          <p:nvPr/>
        </p:nvSpPr>
        <p:spPr bwMode="auto">
          <a:xfrm>
            <a:off x="719138" y="2643188"/>
            <a:ext cx="4140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lgn="r" defTabSz="914400" fontAlgn="base">
              <a:spcBef>
                <a:spcPct val="0"/>
              </a:spcBef>
              <a:spcAft>
                <a:spcPct val="0"/>
              </a:spcAft>
            </a:pPr>
            <a:r>
              <a:rPr lang="ar-JO" altLang="ja-JP" sz="2400" b="1" dirty="0">
                <a:solidFill>
                  <a:prstClr val="black"/>
                </a:solidFill>
                <a:latin typeface="Arial" panose="020B0604020202020204" pitchFamily="34" charset="0"/>
                <a:ea typeface="ＭＳ Ｐゴシック" charset="0"/>
                <a:cs typeface="Arial" panose="020B0604020202020204" pitchFamily="34" charset="0"/>
              </a:rPr>
              <a:t>1. الرب يؤسس، يعين أو يرسل</a:t>
            </a:r>
            <a:r>
              <a:rPr lang="en-US" altLang="ja-JP" sz="2400" b="1" dirty="0">
                <a:solidFill>
                  <a:prstClr val="black"/>
                </a:solidFill>
                <a:latin typeface="Arial" panose="020B0604020202020204" pitchFamily="34" charset="0"/>
                <a:ea typeface="ＭＳ Ｐゴシック" charset="0"/>
                <a:cs typeface="Arial" panose="020B0604020202020204" pitchFamily="34" charset="0"/>
              </a:rPr>
              <a:t> </a:t>
            </a:r>
            <a:endParaRPr lang="en-US" sz="4000" b="1" dirty="0">
              <a:solidFill>
                <a:srgbClr val="0726B5"/>
              </a:solidFill>
              <a:latin typeface="Arial" panose="020B0604020202020204" pitchFamily="34" charset="0"/>
              <a:ea typeface="ＭＳ Ｐゴシック" charset="0"/>
              <a:cs typeface="Arial" panose="020B0604020202020204" pitchFamily="34" charset="0"/>
            </a:endParaRPr>
          </a:p>
        </p:txBody>
      </p:sp>
      <p:sp>
        <p:nvSpPr>
          <p:cNvPr id="56327" name="Text Box 4"/>
          <p:cNvSpPr txBox="1">
            <a:spLocks noChangeArrowheads="1"/>
          </p:cNvSpPr>
          <p:nvPr/>
        </p:nvSpPr>
        <p:spPr bwMode="auto">
          <a:xfrm>
            <a:off x="84455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pic>
        <p:nvPicPr>
          <p:cNvPr id="56328" name="Picture 1" descr="building-found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3716338"/>
            <a:ext cx="3960812"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9857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ar-JO" sz="3200" b="1" dirty="0">
                <a:solidFill>
                  <a:schemeClr val="tx1"/>
                </a:solidFill>
                <a:latin typeface="Arial" panose="020B0604020202020204" pitchFamily="34" charset="0"/>
                <a:ea typeface="ＭＳ Ｐゴシック" charset="0"/>
                <a:cs typeface="Arial" panose="020B0604020202020204" pitchFamily="34" charset="0"/>
              </a:rPr>
              <a:t>الأمم المتنبأ ضدها (46-51)</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7090" name="Rectangle 2"/>
          <p:cNvSpPr>
            <a:spLocks noChangeArrowheads="1"/>
          </p:cNvSpPr>
          <p:nvPr/>
        </p:nvSpPr>
        <p:spPr bwMode="auto">
          <a:xfrm>
            <a:off x="91024" y="1619891"/>
            <a:ext cx="6786562" cy="433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1. مصر (46: 1-27)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هزيمتها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2. فلسطين (47: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مصر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3. مؤاب (48: 1-47)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استعمارها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4. عمون (49: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وإعادة تأسيسها في الألفية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5. أدوم (49: 7-22)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تصير مثل سدوم وعمورة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6. دمشق (49: 23-27)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في يوم واحد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7. قيدار وحاصور (49: 28-35)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من قبل نبوخدنصر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lang="ar-JO" b="1" dirty="0">
              <a:solidFill>
                <a:prstClr val="black"/>
              </a:solidFill>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lang="ar-JO" b="1" dirty="0">
                <a:solidFill>
                  <a:srgbClr val="C00000"/>
                </a:solidFill>
                <a:latin typeface="Arial" panose="020B0604020202020204" pitchFamily="34" charset="0"/>
                <a:ea typeface="ＭＳ Ｐゴシック" charset="0"/>
                <a:cs typeface="Arial" panose="020B0604020202020204" pitchFamily="34" charset="0"/>
              </a:rPr>
              <a:t>8. </a:t>
            </a: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عيلام (49: 34-39)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نبوخدنصر ويعاد تأسيسها خلال الألفية</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9. بابل (50: 1-51: 64)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دمار الإمبراطورية النهائي</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50535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2483892"/>
      </p:ext>
    </p:extLst>
  </p:cSld>
  <p:clrMapOvr>
    <a:masterClrMapping/>
  </p:clrMapOvr>
  <p:transition spd="med">
    <p:randomBar dir="ver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تدرك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 الله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كان عادلاً معك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3717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9592011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latin typeface="Arial" panose="020B0604020202020204" pitchFamily="34" charset="0"/>
                <a:ea typeface="ＭＳ Ｐゴシック" charset="0"/>
                <a:cs typeface="Arial" panose="020B0604020202020204" pitchFamily="34" charset="0"/>
              </a:rPr>
              <a:t>التطورات الآشورية</a:t>
            </a:r>
            <a:endParaRPr lang="en-US" dirty="0">
              <a:latin typeface="Arial" panose="020B0604020202020204" pitchFamily="34" charset="0"/>
              <a:ea typeface="ＭＳ Ｐゴシック" charset="0"/>
              <a:cs typeface="Arial" panose="020B0604020202020204" pitchFamily="34"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612475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sz="2800" b="1" dirty="0">
                <a:solidFill>
                  <a:srgbClr val="FFFFFF"/>
                </a:solidFill>
                <a:latin typeface="Arial" panose="020B0604020202020204" pitchFamily="34" charset="0"/>
                <a:cs typeface="Arial" panose="020B0604020202020204" pitchFamily="34" charset="0"/>
              </a:rPr>
              <a:t>ً</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6297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24)</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9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4341429"/>
      </p:ext>
    </p:extLst>
  </p:cSld>
  <p:clrMapOvr>
    <a:masterClrMapping/>
  </p:clrMapOvr>
  <p:transition spd="med">
    <p:randomBar dir="vert"/>
  </p:transition>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5263631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22368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أدوم</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5663997"/>
      </p:ext>
    </p:extLst>
  </p:cSld>
  <p:clrMapOvr>
    <a:masterClrMapping/>
  </p:clrMapOvr>
  <p:transition spd="med">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79787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ar-JO" sz="3600" b="1" dirty="0">
                <a:solidFill>
                  <a:schemeClr val="tx1"/>
                </a:solidFill>
                <a:latin typeface="Arial" charset="0"/>
                <a:ea typeface="ＭＳ Ｐゴシック" charset="0"/>
                <a:cs typeface="Arial" charset="0"/>
              </a:rPr>
              <a:t>من هو إرميا؟</a:t>
            </a:r>
            <a:endParaRPr lang="en-US" sz="3600" b="1" dirty="0">
              <a:solidFill>
                <a:schemeClr val="tx1"/>
              </a:solidFill>
              <a:latin typeface="Arial" charset="0"/>
              <a:ea typeface="ＭＳ Ｐゴシック" charset="0"/>
              <a:cs typeface="Arial" charset="0"/>
            </a:endParaRPr>
          </a:p>
        </p:txBody>
      </p:sp>
      <p:pic>
        <p:nvPicPr>
          <p:cNvPr id="57346" name="Picture 8" descr="File:Jeremiah lamen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0925" y="1600200"/>
            <a:ext cx="4495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Box 4"/>
          <p:cNvSpPr txBox="1">
            <a:spLocks noChangeArrowheads="1"/>
          </p:cNvSpPr>
          <p:nvPr/>
        </p:nvSpPr>
        <p:spPr bwMode="auto">
          <a:xfrm>
            <a:off x="2603500" y="5257800"/>
            <a:ext cx="39306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رمبراندت فان ريجن -</a:t>
            </a:r>
            <a:r>
              <a:rPr lang="en-GB" sz="2000" b="1" dirty="0">
                <a:solidFill>
                  <a:prstClr val="white"/>
                </a:solidFill>
                <a:latin typeface="Arial" panose="020B0604020202020204" pitchFamily="34" charset="0"/>
                <a:cs typeface="Arial" panose="020B0604020202020204" pitchFamily="34" charset="0"/>
              </a:rPr>
              <a:t> </a:t>
            </a:r>
          </a:p>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يرثي إرميا</a:t>
            </a:r>
          </a:p>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دمار أورشليم</a:t>
            </a:r>
            <a:endParaRPr lang="en-GB"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7527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29" name="Text Box 9">
            <a:extLst>
              <a:ext uri="{FF2B5EF4-FFF2-40B4-BE49-F238E27FC236}">
                <a16:creationId xmlns:a16="http://schemas.microsoft.com/office/drawing/2014/main" id="{4EF31671-34B9-2FA6-2272-C2125D77A1CD}"/>
              </a:ext>
            </a:extLst>
          </p:cNvPr>
          <p:cNvSpPr txBox="1">
            <a:spLocks noChangeArrowheads="1"/>
          </p:cNvSpPr>
          <p:nvPr/>
        </p:nvSpPr>
        <p:spPr bwMode="auto">
          <a:xfrm>
            <a:off x="7057935" y="345985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عيلام</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34-39</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1" name="Text Box 9">
            <a:extLst>
              <a:ext uri="{FF2B5EF4-FFF2-40B4-BE49-F238E27FC236}">
                <a16:creationId xmlns:a16="http://schemas.microsoft.com/office/drawing/2014/main" id="{83EC75CE-0214-BF5C-A097-162789B5F2FF}"/>
              </a:ext>
            </a:extLst>
          </p:cNvPr>
          <p:cNvSpPr txBox="1">
            <a:spLocks noChangeArrowheads="1"/>
          </p:cNvSpPr>
          <p:nvPr/>
        </p:nvSpPr>
        <p:spPr bwMode="auto">
          <a:xfrm>
            <a:off x="3213245" y="4079725"/>
            <a:ext cx="225093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مؤاب</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48: 1-47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2" name="Text Box 9">
            <a:extLst>
              <a:ext uri="{FF2B5EF4-FFF2-40B4-BE49-F238E27FC236}">
                <a16:creationId xmlns:a16="http://schemas.microsoft.com/office/drawing/2014/main" id="{4B19C7BB-D511-D269-A54C-99DA9E0EDDFC}"/>
              </a:ext>
            </a:extLst>
          </p:cNvPr>
          <p:cNvSpPr txBox="1">
            <a:spLocks noChangeArrowheads="1"/>
          </p:cNvSpPr>
          <p:nvPr/>
        </p:nvSpPr>
        <p:spPr bwMode="auto">
          <a:xfrm>
            <a:off x="3213245" y="3644523"/>
            <a:ext cx="214353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عمون</a:t>
            </a:r>
            <a:r>
              <a:rPr lang="en-US"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1-6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1387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أدوم</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4" name="Text Box 9">
            <a:extLst>
              <a:ext uri="{FF2B5EF4-FFF2-40B4-BE49-F238E27FC236}">
                <a16:creationId xmlns:a16="http://schemas.microsoft.com/office/drawing/2014/main" id="{691929F1-A6E9-2FE6-1ECB-DE0BCBF36FD3}"/>
              </a:ext>
            </a:extLst>
          </p:cNvPr>
          <p:cNvSpPr txBox="1">
            <a:spLocks noChangeArrowheads="1"/>
          </p:cNvSpPr>
          <p:nvPr/>
        </p:nvSpPr>
        <p:spPr bwMode="auto">
          <a:xfrm>
            <a:off x="3844892" y="577769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قيدار وحاصور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28-35</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5" name="Text Box 9">
            <a:extLst>
              <a:ext uri="{FF2B5EF4-FFF2-40B4-BE49-F238E27FC236}">
                <a16:creationId xmlns:a16="http://schemas.microsoft.com/office/drawing/2014/main" id="{521A795E-68C8-4269-0AF3-044CA69B70DC}"/>
              </a:ext>
            </a:extLst>
          </p:cNvPr>
          <p:cNvSpPr txBox="1">
            <a:spLocks noChangeArrowheads="1"/>
          </p:cNvSpPr>
          <p:nvPr/>
        </p:nvSpPr>
        <p:spPr bwMode="auto">
          <a:xfrm>
            <a:off x="3085343" y="168994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23-27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1814465"/>
      </p:ext>
    </p:extLst>
  </p:cSld>
  <p:clrMapOvr>
    <a:masterClrMapping/>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7247028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29" name="Text Box 9">
            <a:extLst>
              <a:ext uri="{FF2B5EF4-FFF2-40B4-BE49-F238E27FC236}">
                <a16:creationId xmlns:a16="http://schemas.microsoft.com/office/drawing/2014/main" id="{4EF31671-34B9-2FA6-2272-C2125D77A1CD}"/>
              </a:ext>
            </a:extLst>
          </p:cNvPr>
          <p:cNvSpPr txBox="1">
            <a:spLocks noChangeArrowheads="1"/>
          </p:cNvSpPr>
          <p:nvPr/>
        </p:nvSpPr>
        <p:spPr bwMode="auto">
          <a:xfrm>
            <a:off x="7057935" y="345985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عيلام</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34-39</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1" name="Text Box 9">
            <a:extLst>
              <a:ext uri="{FF2B5EF4-FFF2-40B4-BE49-F238E27FC236}">
                <a16:creationId xmlns:a16="http://schemas.microsoft.com/office/drawing/2014/main" id="{83EC75CE-0214-BF5C-A097-162789B5F2FF}"/>
              </a:ext>
            </a:extLst>
          </p:cNvPr>
          <p:cNvSpPr txBox="1">
            <a:spLocks noChangeArrowheads="1"/>
          </p:cNvSpPr>
          <p:nvPr/>
        </p:nvSpPr>
        <p:spPr bwMode="auto">
          <a:xfrm>
            <a:off x="3213245" y="4079725"/>
            <a:ext cx="225093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48: 1-47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9">
            <a:extLst>
              <a:ext uri="{FF2B5EF4-FFF2-40B4-BE49-F238E27FC236}">
                <a16:creationId xmlns:a16="http://schemas.microsoft.com/office/drawing/2014/main" id="{4B19C7BB-D511-D269-A54C-99DA9E0EDDFC}"/>
              </a:ext>
            </a:extLst>
          </p:cNvPr>
          <p:cNvSpPr txBox="1">
            <a:spLocks noChangeArrowheads="1"/>
          </p:cNvSpPr>
          <p:nvPr/>
        </p:nvSpPr>
        <p:spPr bwMode="auto">
          <a:xfrm>
            <a:off x="3213245" y="3644523"/>
            <a:ext cx="214353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عمون</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1-6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1387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4" name="Text Box 9">
            <a:extLst>
              <a:ext uri="{FF2B5EF4-FFF2-40B4-BE49-F238E27FC236}">
                <a16:creationId xmlns:a16="http://schemas.microsoft.com/office/drawing/2014/main" id="{691929F1-A6E9-2FE6-1ECB-DE0BCBF36FD3}"/>
              </a:ext>
            </a:extLst>
          </p:cNvPr>
          <p:cNvSpPr txBox="1">
            <a:spLocks noChangeArrowheads="1"/>
          </p:cNvSpPr>
          <p:nvPr/>
        </p:nvSpPr>
        <p:spPr bwMode="auto">
          <a:xfrm>
            <a:off x="3844892" y="577769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قيدار وحاصور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28-35</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5" name="Text Box 9">
            <a:extLst>
              <a:ext uri="{FF2B5EF4-FFF2-40B4-BE49-F238E27FC236}">
                <a16:creationId xmlns:a16="http://schemas.microsoft.com/office/drawing/2014/main" id="{521A795E-68C8-4269-0AF3-044CA69B70DC}"/>
              </a:ext>
            </a:extLst>
          </p:cNvPr>
          <p:cNvSpPr txBox="1">
            <a:spLocks noChangeArrowheads="1"/>
          </p:cNvSpPr>
          <p:nvPr/>
        </p:nvSpPr>
        <p:spPr bwMode="auto">
          <a:xfrm>
            <a:off x="3085343" y="168994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23-27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23834236"/>
      </p:ext>
    </p:extLst>
  </p:cSld>
  <p:clrMapOvr>
    <a:masterClrMapping/>
  </p:clrMapOvr>
  <p:transition spd="med">
    <p:randomBar dir="vert"/>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6662378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6176311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إر 52</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685999946"/>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Title 1"/>
          <p:cNvSpPr>
            <a:spLocks noGrp="1"/>
          </p:cNvSpPr>
          <p:nvPr>
            <p:ph type="title"/>
          </p:nvPr>
        </p:nvSpPr>
        <p:spPr>
          <a:xfrm>
            <a:off x="3275856" y="115888"/>
            <a:ext cx="5904656" cy="792162"/>
          </a:xfrm>
        </p:spPr>
        <p:txBody>
          <a:bodyPr/>
          <a:lstStyle/>
          <a:p>
            <a:pPr algn="l"/>
            <a:r>
              <a:rPr lang="ar-JO" sz="3600" b="1" dirty="0">
                <a:solidFill>
                  <a:schemeClr val="bg1"/>
                </a:solidFill>
                <a:latin typeface="Arial" panose="020B0604020202020204" pitchFamily="34" charset="0"/>
                <a:ea typeface="ＭＳ Ｐゴシック" charset="0"/>
                <a:cs typeface="Arial" panose="020B0604020202020204" pitchFamily="34" charset="0"/>
              </a:rPr>
              <a:t>البركات و </a:t>
            </a:r>
            <a:r>
              <a:rPr lang="ar-JO" sz="3600" b="1" dirty="0">
                <a:solidFill>
                  <a:srgbClr val="000090"/>
                </a:solidFill>
                <a:latin typeface="Arial" panose="020B0604020202020204" pitchFamily="34" charset="0"/>
                <a:ea typeface="ＭＳ Ｐゴシック" charset="0"/>
                <a:cs typeface="Arial" panose="020B0604020202020204" pitchFamily="34" charset="0"/>
              </a:rPr>
              <a:t>اللعنات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مدنك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وحقولك (3)</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سيتبارك أبنائك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ومحاصيلك (4)</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ومعجنك (5)</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أينما ذهبت،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ومهما فعلت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في طريق واحدة يخرج عليك أعداءك،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ستقرض أممًا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وأنت لا تقترض منهم (12)</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مدنك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وحقولك (16)</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سيُلعن أبنائك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ومحاصيلك (18)</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ومعجنك (17)</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أينما ذهبت،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ومهما فعلت (19)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طريق واحدة تخرج عليهم،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هم يقرضونك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وأنت لا تقرضهم (44)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90"/>
                </a:solidFill>
                <a:effectLst/>
                <a:uLnTx/>
                <a:uFillTx/>
                <a:latin typeface="Arial" charset="0"/>
                <a:ea typeface="ＭＳ Ｐゴシック" charset="0"/>
                <a:cs typeface="Arial"/>
              </a:rPr>
              <a:t>تث 28</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21078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AutoShape 14"/>
          <p:cNvSpPr>
            <a:spLocks noChangeArrowheads="1"/>
          </p:cNvSpPr>
          <p:nvPr/>
        </p:nvSpPr>
        <p:spPr bwMode="auto">
          <a:xfrm>
            <a:off x="3878799" y="2909451"/>
            <a:ext cx="3239016"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AutoShape 16"/>
          <p:cNvSpPr>
            <a:spLocks noChangeArrowheads="1"/>
          </p:cNvSpPr>
          <p:nvPr/>
        </p:nvSpPr>
        <p:spPr bwMode="auto">
          <a:xfrm>
            <a:off x="323529" y="3963294"/>
            <a:ext cx="2339498" cy="1226939"/>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a:t>
            </a:r>
            <a:r>
              <a:rPr lang="ar-JO" sz="3600" b="1" dirty="0">
                <a:solidFill>
                  <a:schemeClr val="bg1"/>
                </a:solidFill>
                <a:latin typeface="Arial"/>
                <a:cs typeface="Arial"/>
              </a:rPr>
              <a:t>سفر</a:t>
            </a:r>
            <a:r>
              <a:rPr lang="ar-EG" sz="3600" b="1" dirty="0">
                <a:solidFill>
                  <a:schemeClr val="bg1"/>
                </a:solidFill>
                <a:latin typeface="Arial"/>
                <a:ea typeface="ＭＳ Ｐゴシック" charset="0"/>
                <a:cs typeface="Arial"/>
              </a:rPr>
              <a:t>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382365956"/>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الأصحاح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endParaRPr kumimoji="0" lang="ar-JO"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056083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9"/>
          <p:cNvSpPr txBox="1">
            <a:spLocks noChangeArrowheads="1"/>
          </p:cNvSpPr>
          <p:nvPr/>
        </p:nvSpPr>
        <p:spPr bwMode="auto">
          <a:xfrm>
            <a:off x="152400" y="1614488"/>
            <a:ext cx="27432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ابن حلقيا، كاهن (إر 1: 1)</a:t>
            </a:r>
            <a:endParaRPr lang="en-GB"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buFontTx/>
              <a:buChar char="•"/>
            </a:pPr>
            <a:endParaRPr lang="en-GB"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عاش في قرية عناثوث 3 أميال (5 كم) شمال شرق أورشليم</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buFontTx/>
              <a:buChar char="•"/>
            </a:pPr>
            <a:endParaRPr lang="en-US"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بدأ خدمته في سن 20 سنة تقريباً</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كان ثرياً بما فيه الكفاية ليشتري حقلاً (إرميا 32)</a:t>
            </a:r>
            <a:endParaRPr lang="en-GB" sz="2000" b="1" dirty="0">
              <a:solidFill>
                <a:prstClr val="white"/>
              </a:solidFill>
              <a:latin typeface="Arial" panose="020B0604020202020204" pitchFamily="34" charset="0"/>
              <a:cs typeface="Arial" panose="020B0604020202020204" pitchFamily="34" charset="0"/>
            </a:endParaRPr>
          </a:p>
        </p:txBody>
      </p:sp>
      <p:pic>
        <p:nvPicPr>
          <p:cNvPr id="58370" name="Picture 2" descr="nt_israel-fl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313" y="684213"/>
            <a:ext cx="4572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Arrow Connector 16"/>
          <p:cNvCxnSpPr>
            <a:cxnSpLocks/>
          </p:cNvCxnSpPr>
          <p:nvPr/>
        </p:nvCxnSpPr>
        <p:spPr>
          <a:xfrm>
            <a:off x="3000054" y="2527443"/>
            <a:ext cx="3000696" cy="62692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a:off x="3000054" y="3061699"/>
            <a:ext cx="2072009" cy="44985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966" name="Text Box 4"/>
          <p:cNvSpPr txBox="1">
            <a:spLocks noChangeArrowheads="1"/>
          </p:cNvSpPr>
          <p:nvPr/>
        </p:nvSpPr>
        <p:spPr bwMode="auto">
          <a:xfrm>
            <a:off x="8358188" y="153988"/>
            <a:ext cx="704039" cy="461665"/>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prstClr val="black"/>
                </a:solidFill>
                <a:effectLst>
                  <a:outerShdw blurRad="38100" dist="38100" dir="2700000" algn="tl">
                    <a:srgbClr val="DDDDDD"/>
                  </a:outerShdw>
                </a:effectLst>
                <a:latin typeface="Arial" panose="020B0604020202020204" pitchFamily="34" charset="0"/>
                <a:cs typeface="Arial" panose="020B0604020202020204" pitchFamily="34" charset="0"/>
              </a:rPr>
              <a:t>485</a:t>
            </a:r>
            <a:endParaRPr lang="en-US" b="1" dirty="0">
              <a:solidFill>
                <a:prstClr val="black"/>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8374" name="Title 6"/>
          <p:cNvSpPr>
            <a:spLocks noGrp="1"/>
          </p:cNvSpPr>
          <p:nvPr>
            <p:ph type="title"/>
          </p:nvPr>
        </p:nvSpPr>
        <p:spPr>
          <a:xfrm>
            <a:off x="152400" y="696913"/>
            <a:ext cx="2743200" cy="685800"/>
          </a:xfrm>
        </p:spPr>
        <p:txBody>
          <a:bodyPr/>
          <a:lstStyle/>
          <a:p>
            <a:pPr algn="ctr"/>
            <a:r>
              <a:rPr lang="ar-JO" sz="2800" dirty="0">
                <a:solidFill>
                  <a:schemeClr val="bg1"/>
                </a:solidFill>
                <a:latin typeface="Arial" panose="020B0604020202020204" pitchFamily="34" charset="0"/>
                <a:ea typeface="ＭＳ Ｐゴシック" charset="0"/>
                <a:cs typeface="Arial" panose="020B0604020202020204" pitchFamily="34" charset="0"/>
              </a:rPr>
              <a:t>السيرة الذاتية</a:t>
            </a:r>
            <a:endParaRPr lang="en-US" sz="28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836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تركز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على تأديب الله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رحمته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حياتك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653063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4547549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493863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27950232"/>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96781706"/>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399394284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إر 52</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1003508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ar-JO" b="1" dirty="0">
                <a:latin typeface="Arial" charset="0"/>
                <a:ea typeface="ＭＳ Ｐゴシック" charset="0"/>
                <a:cs typeface="Arial" charset="0"/>
              </a:rPr>
              <a:t>التطبيقات</a:t>
            </a:r>
            <a:endParaRPr lang="en-US" b="1" dirty="0">
              <a:latin typeface="Arial" charset="0"/>
              <a:ea typeface="ＭＳ Ｐゴシック" charset="0"/>
              <a:cs typeface="Arial" charset="0"/>
            </a:endParaRP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0195463"/>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196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حياة النبي إرميا توضح كم هي مكلفة خدمة الرب</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244739" name="Title 5"/>
          <p:cNvSpPr>
            <a:spLocks noGrp="1"/>
          </p:cNvSpPr>
          <p:nvPr>
            <p:ph type="title"/>
          </p:nvPr>
        </p:nvSpPr>
        <p:spPr>
          <a:xfrm>
            <a:off x="152400" y="633413"/>
            <a:ext cx="2819400" cy="1957387"/>
          </a:xfrm>
        </p:spPr>
        <p:txBody>
          <a:bodyPr/>
          <a:lstStyle/>
          <a:p>
            <a:pPr algn="ctr"/>
            <a:r>
              <a:rPr lang="ar-JO" sz="2800" dirty="0">
                <a:latin typeface="Arial" charset="0"/>
                <a:ea typeface="ＭＳ Ｐゴシック" charset="0"/>
                <a:cs typeface="Arial" charset="0"/>
              </a:rPr>
              <a:t>التطبيق الأول</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هل أنت </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مثل إرميا ؟</a:t>
            </a:r>
            <a:r>
              <a:rPr lang="en-US" sz="2800" dirty="0">
                <a:latin typeface="Arial" charset="0"/>
                <a:ea typeface="ＭＳ Ｐゴシック" charset="0"/>
                <a:cs typeface="Arial" charset="0"/>
              </a:rPr>
              <a:t> </a:t>
            </a:r>
          </a:p>
        </p:txBody>
      </p:sp>
    </p:spTree>
    <p:extLst>
      <p:ext uri="{BB962C8B-B14F-4D97-AF65-F5344CB8AC3E}">
        <p14:creationId xmlns:p14="http://schemas.microsoft.com/office/powerpoint/2010/main" val="37813494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p:cNvSpPr>
            <a:spLocks noGrp="1"/>
          </p:cNvSpPr>
          <p:nvPr>
            <p:ph type="title"/>
          </p:nvPr>
        </p:nvSpPr>
        <p:spPr>
          <a:xfrm>
            <a:off x="288925" y="228600"/>
            <a:ext cx="8534400" cy="758825"/>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التأليف</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9394" name="Text Box 4"/>
          <p:cNvSpPr txBox="1">
            <a:spLocks noChangeArrowheads="1"/>
          </p:cNvSpPr>
          <p:nvPr/>
        </p:nvSpPr>
        <p:spPr bwMode="auto">
          <a:xfrm>
            <a:off x="82931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graphicFrame>
        <p:nvGraphicFramePr>
          <p:cNvPr id="14" name="Group 93"/>
          <p:cNvGraphicFramePr>
            <a:graphicFrameLocks noGrp="1"/>
          </p:cNvGraphicFramePr>
          <p:nvPr>
            <p:extLst>
              <p:ext uri="{D42A27DB-BD31-4B8C-83A1-F6EECF244321}">
                <p14:modId xmlns:p14="http://schemas.microsoft.com/office/powerpoint/2010/main" val="3046958997"/>
              </p:ext>
            </p:extLst>
          </p:nvPr>
        </p:nvGraphicFramePr>
        <p:xfrm>
          <a:off x="215900" y="1227553"/>
          <a:ext cx="8534400" cy="5189537"/>
        </p:xfrm>
        <a:graphic>
          <a:graphicData uri="http://schemas.openxmlformats.org/drawingml/2006/table">
            <a:tbl>
              <a:tblPr/>
              <a:tblGrid>
                <a:gridCol w="1094285">
                  <a:extLst>
                    <a:ext uri="{9D8B030D-6E8A-4147-A177-3AD203B41FA5}">
                      <a16:colId xmlns:a16="http://schemas.microsoft.com/office/drawing/2014/main" val="20000"/>
                    </a:ext>
                  </a:extLst>
                </a:gridCol>
                <a:gridCol w="3681847">
                  <a:extLst>
                    <a:ext uri="{9D8B030D-6E8A-4147-A177-3AD203B41FA5}">
                      <a16:colId xmlns:a16="http://schemas.microsoft.com/office/drawing/2014/main" val="20001"/>
                    </a:ext>
                  </a:extLst>
                </a:gridCol>
                <a:gridCol w="3758268">
                  <a:extLst>
                    <a:ext uri="{9D8B030D-6E8A-4147-A177-3AD203B41FA5}">
                      <a16:colId xmlns:a16="http://schemas.microsoft.com/office/drawing/2014/main" val="20002"/>
                    </a:ext>
                  </a:extLst>
                </a:gridCol>
              </a:tblGrid>
              <a:tr h="4953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نعم، إرميا هو الكاتب</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لا، إرميا ليس الكاتب</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6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الدليل الخارجي</a:t>
                      </a:r>
                      <a:endParaRPr kumimoji="0" lang="en-GB" sz="2000" b="1" i="0" u="none" strike="noStrike" cap="none" normalizeH="0" baseline="0" dirty="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صراحة: دانيال 9: 2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متى 2: 17-18</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2) ضمنياً في متى 21: 13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مرقس 11: 17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لوقا 19: 46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رومية 11: 27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وعبرانيين 8: 8-13</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3) التلمود، يوسيفوس والتقليد الكنسي</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الإصحاح 52 مطابق تقريباً مع ملوك الثاني 24: 18 – 25: 30</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من المحتمل أنه تم تسجيل الإصحاح 52 من قبل نفس الكاتب كون سفر الملوك الثاني مكتوب تحت قيادة الروح القدس  </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الدليل الداخلي</a:t>
                      </a:r>
                      <a:endParaRPr kumimoji="0" lang="en-GB" sz="2000" b="1" i="0" u="none" strike="noStrike" cap="none" normalizeH="0" baseline="0" dirty="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إر 1: 1، 11: 23، 29: 27، 32: 7-9 يذكر بوضوح أن إرميا هو صاحب معلومات السيرة الذاتية المقدمة </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51: 64 يقول نهاية كلام إرميا</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4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5175" y="428625"/>
            <a:ext cx="5715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79292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246718" y="1295400"/>
            <a:ext cx="468723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خدم أكثر من 40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ذكر خطايا الشعب ليظهر عدل الله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وعظ عن قبول تأديب الله من خلال الخضوع للسبي البابلي 70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7594" y="1371600"/>
            <a:ext cx="3335520"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163307" y="3733800"/>
            <a:ext cx="8752093" cy="207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أمر بالإمتناع عن الزواج (16: 2)</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من عائلته وشعب مدينته والعالم الديني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وضع في السجن (37: 5)</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أجبر على الذهاب إلى مصر حيث أكمل خدمته ضد الخطية (43: 1-7)</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5764" name="Title 5"/>
          <p:cNvSpPr>
            <a:spLocks noGrp="1"/>
          </p:cNvSpPr>
          <p:nvPr>
            <p:ph type="title"/>
          </p:nvPr>
        </p:nvSpPr>
        <p:spPr>
          <a:xfrm>
            <a:off x="122830" y="228600"/>
            <a:ext cx="8713195" cy="758825"/>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خدمة إرميا الصعبة والمضحية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615673"/>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270801"/>
            <a:ext cx="8664575" cy="738187"/>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تأكيد الله لإرميا</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155575" y="1295400"/>
            <a:ext cx="8664575"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قبلما صورتك في البطن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عرفتك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وقبلما خرجت من الرحم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قدستك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جعلتك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نبياً للشعوب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 تقل إني ولد لأنك إلى كل من أرسلك إليه تذهب وتتكلم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ومد الرب يده ولمس فمي وقال الرب لي ها قد جعلت كلامي في فمك</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إر 1: 5، 7-9</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1577225"/>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تقنعك خدمة إرميا المكلفة لما تحتاج أن تفعله لتكون أكثر أمانة وطاعة لله؟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هل تتساءل حول دعوتك؟ هل أنت مستاء من المهمة التي أعطاك إياها الله لتفعلها؟</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9860" name="Title 5"/>
          <p:cNvSpPr>
            <a:spLocks noGrp="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هل أنت مثل إرميا ؟</a:t>
            </a:r>
            <a:endParaRPr lang="en-US" sz="3600" dirty="0">
              <a:solidFill>
                <a:srgbClr val="7B98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5219668"/>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683565" cy="1600200"/>
          </a:xfrm>
        </p:spPr>
        <p:txBody>
          <a:bodyPr/>
          <a:lstStyle/>
          <a:p>
            <a:pPr algn="ctr"/>
            <a:r>
              <a:rPr lang="ar-JO" sz="2800" dirty="0">
                <a:latin typeface="Arial" panose="020B0604020202020204" pitchFamily="34" charset="0"/>
                <a:ea typeface="ＭＳ Ｐゴシック" charset="0"/>
                <a:cs typeface="Arial" panose="020B0604020202020204" pitchFamily="34" charset="0"/>
              </a:rPr>
              <a:t>التطبيق الثاني</a:t>
            </a:r>
            <a:br>
              <a:rPr lang="ar-JO" sz="2800" dirty="0">
                <a:latin typeface="Arial" panose="020B0604020202020204" pitchFamily="34" charset="0"/>
                <a:ea typeface="ＭＳ Ｐゴシック" charset="0"/>
                <a:cs typeface="Arial" panose="020B0604020202020204" pitchFamily="34" charset="0"/>
              </a:rPr>
            </a:br>
            <a:r>
              <a:rPr lang="ar-JO" sz="2800" dirty="0">
                <a:latin typeface="Arial" panose="020B0604020202020204" pitchFamily="34" charset="0"/>
                <a:ea typeface="ＭＳ Ｐゴシック" charset="0"/>
                <a:cs typeface="Arial" panose="020B0604020202020204" pitchFamily="34" charset="0"/>
              </a:rPr>
              <a:t>هل أنت مثل يهوذا؟</a:t>
            </a:r>
            <a:endParaRPr lang="en-US" sz="2800" dirty="0">
              <a:latin typeface="Arial" panose="020B0604020202020204" pitchFamily="34" charset="0"/>
              <a:ea typeface="ＭＳ Ｐゴシック" charset="0"/>
              <a:cs typeface="Arial" panose="020B0604020202020204" pitchFamily="34" charset="0"/>
            </a:endParaRP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1" y="785813"/>
            <a:ext cx="3539834"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68356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إذا اخترنا الإستمرار في الخطية، فسنصل في النهاية إلى النقطة التي يصبح فيها تأديب الله أمراً لا مفر منه.</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505154"/>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خطية يهوذا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1907" name="Rectangle 5"/>
          <p:cNvSpPr>
            <a:spLocks noChangeArrowheads="1"/>
          </p:cNvSpPr>
          <p:nvPr/>
        </p:nvSpPr>
        <p:spPr bwMode="auto">
          <a:xfrm>
            <a:off x="5048250" y="1928813"/>
            <a:ext cx="363855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تلاحظ الحيوانات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قوانين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بعكس شعب الله</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يتصرف الشعب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وكأنهم لم يسمعوا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هذه القوانين أبداً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 8: 7</a:t>
            </a:r>
            <a:endParaRPr kumimoji="0" lang="en-GB"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01626" y="1826942"/>
            <a:ext cx="4533582" cy="1569660"/>
          </a:xfrm>
          <a:prstGeom prst="rect">
            <a:avLst/>
          </a:prstGeom>
          <a:solidFill>
            <a:srgbClr val="3333C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بل اللقلق في السماوات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يعرف ميعاده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واليمامة والسنونة المزقزقة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حفظتا وقت مجيئهما</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70084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0" y="76200"/>
            <a:ext cx="9144000" cy="1179394"/>
          </a:xfrm>
        </p:spPr>
        <p:txBody>
          <a:bodyPr anchor="ctr"/>
          <a:lstStyle/>
          <a:p>
            <a:r>
              <a:rPr lang="ar-JO" sz="3600" b="1" dirty="0">
                <a:solidFill>
                  <a:schemeClr val="tx1"/>
                </a:solidFill>
                <a:latin typeface="Arial" panose="020B0604020202020204" pitchFamily="34" charset="0"/>
                <a:cs typeface="Arial" panose="020B0604020202020204" pitchFamily="34" charset="0"/>
              </a:rPr>
              <a:t>أدّت خطية يهوذا في النهاية إلى تأديب الله</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3954" name="Rectangle 5"/>
          <p:cNvSpPr>
            <a:spLocks noChangeArrowheads="1"/>
          </p:cNvSpPr>
          <p:nvPr/>
        </p:nvSpPr>
        <p:spPr bwMode="auto">
          <a:xfrm>
            <a:off x="255257" y="1661405"/>
            <a:ext cx="4814887"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أدين قادة وملوك يهوذا وتم معاقبتهم </a:t>
            </a:r>
          </a:p>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 </a:t>
            </a:r>
            <a:r>
              <a:rPr lang="en-US" sz="2800" b="1" dirty="0">
                <a:solidFill>
                  <a:srgbClr val="660066"/>
                </a:solidFill>
                <a:latin typeface="Arial" panose="020B0604020202020204" pitchFamily="34" charset="0"/>
                <a:ea typeface="ＭＳ Ｐゴシック" charset="0"/>
                <a:cs typeface="Arial" panose="020B0604020202020204" pitchFamily="34" charset="0"/>
              </a:rPr>
              <a:t> </a:t>
            </a:r>
            <a:r>
              <a:rPr lang="ar-JO" sz="2800" b="1" dirty="0">
                <a:solidFill>
                  <a:srgbClr val="660066"/>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22</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صبر اليهود 70 سنة في السبي </a:t>
            </a:r>
          </a:p>
          <a:p>
            <a:pPr marL="514350" marR="0" lvl="0" indent="-514350" algn="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البابلي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25: 11</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أدان الله الأمم التي اضطهدت يهوذا </a:t>
            </a:r>
          </a:p>
          <a:p>
            <a:pPr marL="363538" marR="0" lvl="1" indent="-363538" algn="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أيضاً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46-51</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9609" y="1750218"/>
            <a:ext cx="3260725" cy="3357563"/>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1153317"/>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ar-JO" sz="4800" b="1" dirty="0">
                <a:solidFill>
                  <a:schemeClr val="tx1"/>
                </a:solidFill>
                <a:latin typeface="Arial" charset="0"/>
                <a:ea typeface="ＭＳ Ｐゴシック" charset="0"/>
                <a:cs typeface="Arial" charset="0"/>
              </a:rPr>
              <a:t>هل أنت مثل يهوذا ؟</a:t>
            </a:r>
            <a:endParaRPr lang="en-US" sz="4800" b="1" dirty="0">
              <a:solidFill>
                <a:schemeClr val="tx1"/>
              </a:solidFill>
              <a:latin typeface="Arial" charset="0"/>
              <a:ea typeface="ＭＳ Ｐゴシック" charset="0"/>
              <a:cs typeface="Arial" charset="0"/>
            </a:endParaRP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في أي أمر في حياتك تستمر في الخطية أو ترفض التوبة ؟</a:t>
            </a: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هل تقبل تأديب الله العادل؟</a:t>
            </a:r>
            <a:endParaRPr kumimoji="0" lang="en-GB"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55344068"/>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177421" y="1143000"/>
            <a:ext cx="2674962" cy="1905000"/>
          </a:xfrm>
        </p:spPr>
        <p:txBody>
          <a:bodyPr/>
          <a:lstStyle/>
          <a:p>
            <a:pPr algn="ctr"/>
            <a:r>
              <a:rPr lang="ar-JO" sz="3600" dirty="0">
                <a:latin typeface="Arial" charset="0"/>
                <a:ea typeface="ＭＳ Ｐゴシック" charset="0"/>
                <a:cs typeface="Arial" charset="0"/>
              </a:rPr>
              <a:t>التطبيق الثالث</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هل أنت مثل </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البقية التقية؟</a:t>
            </a:r>
            <a:endParaRPr lang="en-US" sz="3600" dirty="0">
              <a:latin typeface="Arial" charset="0"/>
              <a:ea typeface="ＭＳ Ｐゴシック" charset="0"/>
              <a:cs typeface="Arial" charset="0"/>
            </a:endParaRP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2259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هناك رجاء بعد التأديب لأن عدل الله متوازن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بين الرحمة والأمانة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1598476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ar-JO" sz="4000" b="1" dirty="0">
                <a:solidFill>
                  <a:srgbClr val="660066"/>
                </a:solidFill>
                <a:latin typeface="Arial" panose="020B0604020202020204" pitchFamily="34" charset="0"/>
                <a:ea typeface="ＭＳ Ｐゴシック" charset="0"/>
                <a:cs typeface="Arial" panose="020B0604020202020204" pitchFamily="34" charset="0"/>
              </a:rPr>
              <a:t>طبيعة الدينونة في إرميا</a:t>
            </a:r>
            <a:endParaRPr lang="en-US" sz="3600" b="1" dirty="0">
              <a:solidFill>
                <a:srgbClr val="660066"/>
              </a:solidFill>
              <a:latin typeface="Arial" panose="020B0604020202020204" pitchFamily="34" charset="0"/>
              <a:ea typeface="ＭＳ Ｐゴシック" charset="0"/>
              <a:cs typeface="Arial" panose="020B0604020202020204" pitchFamily="34" charset="0"/>
            </a:endParaRPr>
          </a:p>
        </p:txBody>
      </p:sp>
      <p:sp>
        <p:nvSpPr>
          <p:cNvPr id="258050" name="Rectangle 5"/>
          <p:cNvSpPr>
            <a:spLocks noChangeArrowheads="1"/>
          </p:cNvSpPr>
          <p:nvPr/>
        </p:nvSpPr>
        <p:spPr bwMode="auto">
          <a:xfrm>
            <a:off x="136478" y="1595438"/>
            <a:ext cx="5502322"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1.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ضد كل من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يهوذا والشعوب الوثنية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تعلن</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عدل، سيادة، أمانة ورحمة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3.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متوازنة</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 بين الرجاء في العهد الجديد والإسترداد</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0112414"/>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62561" y="2000250"/>
            <a:ext cx="4769203"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71500" marR="0" lvl="1" indent="-571500"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تضع رجاءك في إلهك الأمين والرحيم؟</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71500" marR="0" lvl="1" indent="-571500"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تتطلع إل</a:t>
            </a:r>
            <a:r>
              <a:rPr kumimoji="0" lang="ar-JO"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يوم الرب والإسترداد الكامل الذي يعد به؟</a:t>
            </a: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943659"/>
            <a:ext cx="3429000" cy="25717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59075" name="Title 4"/>
          <p:cNvSpPr>
            <a:spLocks noGrp="1"/>
          </p:cNvSpPr>
          <p:nvPr>
            <p:ph type="title"/>
          </p:nvPr>
        </p:nvSpPr>
        <p:spPr/>
        <p:txBody>
          <a:bodyPr/>
          <a:lstStyle/>
          <a:p>
            <a:r>
              <a:rPr lang="ar-EG" sz="4800" b="1" dirty="0">
                <a:solidFill>
                  <a:schemeClr val="tx1"/>
                </a:solidFill>
                <a:latin typeface="Arial" panose="020B0604020202020204" pitchFamily="34" charset="0"/>
                <a:ea typeface="ＭＳ Ｐゴシック" charset="0"/>
                <a:cs typeface="Arial" panose="020B0604020202020204" pitchFamily="34" charset="0"/>
              </a:rPr>
              <a:t>هل أنت جزء من البقية ال</a:t>
            </a:r>
            <a:r>
              <a:rPr lang="ar-JO" sz="4800" b="1" dirty="0">
                <a:solidFill>
                  <a:schemeClr val="tx1"/>
                </a:solidFill>
                <a:latin typeface="Arial" panose="020B0604020202020204" pitchFamily="34" charset="0"/>
                <a:ea typeface="ＭＳ Ｐゴシック" charset="0"/>
                <a:cs typeface="Arial" panose="020B0604020202020204" pitchFamily="34" charset="0"/>
              </a:rPr>
              <a:t>تقي</a:t>
            </a:r>
            <a:r>
              <a:rPr lang="ar-EG" sz="4800" b="1" dirty="0">
                <a:solidFill>
                  <a:schemeClr val="tx1"/>
                </a:solidFill>
                <a:latin typeface="Arial" panose="020B0604020202020204" pitchFamily="34" charset="0"/>
                <a:ea typeface="ＭＳ Ｐゴシック" charset="0"/>
                <a:cs typeface="Arial" panose="020B0604020202020204" pitchFamily="34" charset="0"/>
              </a:rPr>
              <a:t>ة؟ </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5135880" y="1296650"/>
            <a:ext cx="3429000" cy="922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رجاء</a:t>
            </a:r>
            <a:r>
              <a:rPr kumimoji="0" lang="ar-EG"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GB"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931764" y="2277260"/>
            <a:ext cx="3904261"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a:t>
            </a:r>
          </a:p>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معرفة</a:t>
            </a:r>
            <a:r>
              <a:rPr kumimoji="0" lang="ar-JO"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الرجاء</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35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شـاول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593074192"/>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إسرائيل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هوشع</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عاموس</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873300751"/>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آشور</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يونان</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ناحوم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2655168849"/>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أدوم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عوبديا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794358661"/>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أورشليم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حجي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زكريا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ملاخي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4250165085"/>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السبي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حزقيال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دانيال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751843624"/>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يهوذا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حبقوق</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إشعياء</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dirty="0">
                          <a:latin typeface="Arial"/>
                          <a:cs typeface="Arial"/>
                        </a:rPr>
                        <a:t>يوئيل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dirty="0">
                          <a:latin typeface="Arial"/>
                          <a:cs typeface="Arial"/>
                        </a:rPr>
                        <a:t>ميخا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dirty="0">
                          <a:latin typeface="Arial"/>
                          <a:cs typeface="Arial"/>
                        </a:rPr>
                        <a:t>صفنيا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dirty="0">
                          <a:latin typeface="Arial"/>
                          <a:cs typeface="Arial"/>
                        </a:rPr>
                        <a:t>مراثي 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المسير اليومي</a:t>
            </a:r>
            <a:endParaRPr kumimoji="0" lang="en-US"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مقتبس من السير عبر العهد القديم</a:t>
            </a:r>
            <a:endParaRPr kumimoji="0" lang="en-US"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مطبعة السير عبر الكتاب المقدس، 1978</a:t>
            </a:r>
            <a:endParaRPr kumimoji="0" lang="en-US"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7247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ar-JO" sz="4800" b="1" dirty="0">
                <a:solidFill>
                  <a:srgbClr val="660066"/>
                </a:solidFill>
                <a:latin typeface="Arial" charset="0"/>
                <a:ea typeface="ＭＳ Ｐゴシック" charset="0"/>
                <a:cs typeface="Arial" charset="0"/>
              </a:rPr>
              <a:t>كيف يجب أن تعيش؟</a:t>
            </a:r>
            <a:endParaRPr lang="en-US" sz="4800" b="1" dirty="0">
              <a:solidFill>
                <a:srgbClr val="660066"/>
              </a:solidFill>
              <a:latin typeface="Arial" charset="0"/>
              <a:ea typeface="ＭＳ Ｐゴシック" charset="0"/>
              <a:cs typeface="Arial" charset="0"/>
            </a:endParaRPr>
          </a:p>
        </p:txBody>
      </p:sp>
    </p:spTree>
    <p:extLst>
      <p:ext uri="{BB962C8B-B14F-4D97-AF65-F5344CB8AC3E}">
        <p14:creationId xmlns:p14="http://schemas.microsoft.com/office/powerpoint/2010/main" val="924556413"/>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077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idx="4294967295"/>
          </p:nvPr>
        </p:nvSpPr>
        <p:spPr>
          <a:xfrm>
            <a:off x="5334000" y="228600"/>
            <a:ext cx="3502025" cy="1905000"/>
          </a:xfrm>
        </p:spPr>
        <p:txBody>
          <a:bodyPr/>
          <a:lstStyle/>
          <a:p>
            <a:r>
              <a:rPr lang="ar-JO" dirty="0">
                <a:solidFill>
                  <a:schemeClr val="tx1"/>
                </a:solidFill>
                <a:latin typeface="Arial" panose="020B0604020202020204" pitchFamily="34" charset="0"/>
                <a:ea typeface="ＭＳ Ｐゴシック" charset="0"/>
                <a:cs typeface="Arial" panose="020B0604020202020204" pitchFamily="34" charset="0"/>
              </a:rPr>
              <a:t>فيلم عظيم عن</a:t>
            </a:r>
            <a:br>
              <a:rPr lang="ar-JO" dirty="0">
                <a:solidFill>
                  <a:schemeClr val="tx1"/>
                </a:solidFill>
                <a:latin typeface="Arial" panose="020B0604020202020204" pitchFamily="34" charset="0"/>
                <a:ea typeface="ＭＳ Ｐゴシック" charset="0"/>
                <a:cs typeface="Arial" panose="020B0604020202020204" pitchFamily="34" charset="0"/>
              </a:rPr>
            </a:br>
            <a:r>
              <a:rPr lang="ar-SA" dirty="0">
                <a:solidFill>
                  <a:schemeClr val="tx1"/>
                </a:solidFill>
                <a:latin typeface="Arial" panose="020B0604020202020204" pitchFamily="34" charset="0"/>
                <a:ea typeface="ＭＳ Ｐゴシック" charset="0"/>
                <a:cs typeface="Arial" panose="020B0604020202020204" pitchFamily="34" charset="0"/>
              </a:rPr>
              <a:t>إرميا</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1122" name="Picture 2" descr="jer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40" y="0"/>
            <a:ext cx="4953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04998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transition spd="med">
    <p:randomBar dir="vert"/>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2643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إرميا في خط الأنبياء</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5" y="1643063"/>
            <a:ext cx="3429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 Box 4"/>
          <p:cNvSpPr txBox="1">
            <a:spLocks noChangeArrowheads="1"/>
          </p:cNvSpPr>
          <p:nvPr/>
        </p:nvSpPr>
        <p:spPr bwMode="auto">
          <a:xfrm>
            <a:off x="8305800" y="2238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344</a:t>
            </a:r>
            <a:endParaRPr lang="en-US" b="1" dirty="0">
              <a:solidFill>
                <a:prstClr val="black"/>
              </a:solidFill>
              <a:latin typeface="Arial" panose="020B0604020202020204" pitchFamily="34" charset="0"/>
              <a:cs typeface="Arial" panose="020B0604020202020204" pitchFamily="34" charset="0"/>
            </a:endParaRP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عوبديا – أدوم</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يونان – الرحمة</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عاموس – الظلم</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هوشع – الولاء</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أشعياء – الإسترداد</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ميخا – الإستغلال</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ناحوم – نينوى</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حبقوق – الإيمان</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صفنيا - اليوم</a:t>
            </a:r>
            <a:r>
              <a:rPr lang="en-US" sz="2000" b="1" dirty="0">
                <a:solidFill>
                  <a:prstClr val="black"/>
                </a:solidFill>
                <a:latin typeface="Arial" panose="020B0604020202020204" pitchFamily="34" charset="0"/>
                <a:cs typeface="Arial" panose="020B0604020202020204" pitchFamily="34" charset="0"/>
              </a:rPr>
              <a:t> </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يوئيل - الجراد</a:t>
            </a:r>
            <a:endParaRPr lang="en-US" sz="2000" b="1" dirty="0">
              <a:solidFill>
                <a:prstClr val="black"/>
              </a:solidFill>
              <a:latin typeface="Arial" panose="020B0604020202020204" pitchFamily="34" charset="0"/>
              <a:cs typeface="Arial" panose="020B0604020202020204" pitchFamily="34" charset="0"/>
            </a:endParaRPr>
          </a:p>
          <a:p>
            <a:pPr algn="ctr" defTabSz="914400" fontAlgn="base">
              <a:spcBef>
                <a:spcPct val="20000"/>
              </a:spcBef>
              <a:spcAft>
                <a:spcPct val="0"/>
              </a:spcAft>
              <a:buClr>
                <a:srgbClr val="D16349"/>
              </a:buClr>
              <a:buSzPct val="85000"/>
              <a:buFont typeface="Wingdings 2" charset="0"/>
              <a:buNone/>
            </a:pPr>
            <a:r>
              <a:rPr lang="ar-JO" sz="2000" b="1" dirty="0">
                <a:solidFill>
                  <a:srgbClr val="660066"/>
                </a:solidFill>
                <a:latin typeface="Arial" panose="020B0604020202020204" pitchFamily="34" charset="0"/>
                <a:cs typeface="Arial" panose="020B0604020202020204" pitchFamily="34" charset="0"/>
              </a:rPr>
              <a:t>إرميا - الحتمية</a:t>
            </a:r>
            <a:endParaRPr lang="en-US" sz="2000" b="1" dirty="0">
              <a:latin typeface="Arial" panose="020B0604020202020204" pitchFamily="34" charset="0"/>
              <a:cs typeface="Arial" panose="020B0604020202020204" pitchFamily="34" charset="0"/>
            </a:endParaRPr>
          </a:p>
          <a:p>
            <a:pPr marL="0" indent="0" algn="ctr" defTabSz="914400" rtl="1" fontAlgn="base">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sym typeface="Wingdings" charset="0"/>
              </a:rPr>
              <a:t> </a:t>
            </a:r>
            <a:r>
              <a:rPr lang="ar-JO" sz="2000" b="1" dirty="0">
                <a:latin typeface="Arial" panose="020B0604020202020204" pitchFamily="34" charset="0"/>
                <a:cs typeface="Arial" panose="020B0604020202020204" pitchFamily="34" charset="0"/>
                <a:sym typeface="Wingdings" charset="0"/>
              </a:rPr>
              <a:t>المراثي</a:t>
            </a:r>
            <a:endParaRPr lang="en-US" sz="2000" b="1" dirty="0">
              <a:latin typeface="Arial" panose="020B0604020202020204" pitchFamily="34" charset="0"/>
              <a:cs typeface="Arial" panose="020B0604020202020204" pitchFamily="34" charset="0"/>
              <a:sym typeface="Wingdings" charset="0"/>
            </a:endParaRPr>
          </a:p>
          <a:p>
            <a:pPr algn="ctr" defTabSz="914400" rtl="1" fontAlgn="base">
              <a:spcBef>
                <a:spcPct val="20000"/>
              </a:spcBef>
              <a:spcAft>
                <a:spcPct val="0"/>
              </a:spcAft>
              <a:buClr>
                <a:srgbClr val="D16349"/>
              </a:buClr>
              <a:buSzPct val="85000"/>
              <a:buFont typeface="Wingdings 2" charset="0"/>
              <a:buNone/>
            </a:pPr>
            <a:r>
              <a:rPr lang="en-US" sz="2000" b="1" dirty="0">
                <a:solidFill>
                  <a:prstClr val="black"/>
                </a:solidFill>
                <a:latin typeface="Arial" panose="020B0604020202020204" pitchFamily="34" charset="0"/>
                <a:cs typeface="Arial" panose="020B0604020202020204" pitchFamily="34" charset="0"/>
                <a:sym typeface="Wingdings" charset="0"/>
              </a:rPr>
              <a:t> </a:t>
            </a:r>
            <a:r>
              <a:rPr lang="ar-JO" sz="2000" b="1" dirty="0">
                <a:solidFill>
                  <a:prstClr val="black"/>
                </a:solidFill>
                <a:latin typeface="Arial" panose="020B0604020202020204" pitchFamily="34" charset="0"/>
                <a:cs typeface="Arial" panose="020B0604020202020204" pitchFamily="34" charset="0"/>
                <a:sym typeface="Wingdings" charset="0"/>
              </a:rPr>
              <a:t>دانيال، حزقيال (السبي)</a:t>
            </a:r>
            <a:endParaRPr lang="en-US" sz="2000" b="1" dirty="0">
              <a:solidFill>
                <a:prstClr val="black"/>
              </a:solidFill>
              <a:latin typeface="Arial" panose="020B0604020202020204" pitchFamily="34" charset="0"/>
              <a:cs typeface="Arial" panose="020B0604020202020204" pitchFamily="34" charset="0"/>
              <a:sym typeface="Wingdings" charset="0"/>
            </a:endParaRPr>
          </a:p>
        </p:txBody>
      </p:sp>
    </p:spTree>
    <p:extLst>
      <p:ext uri="{BB962C8B-B14F-4D97-AF65-F5344CB8AC3E}">
        <p14:creationId xmlns:p14="http://schemas.microsoft.com/office/powerpoint/2010/main" val="42084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EG" sz="4800" b="1" dirty="0">
                <a:effectLst>
                  <a:glow rad="101600">
                    <a:schemeClr val="tx1">
                      <a:alpha val="99000"/>
                    </a:schemeClr>
                  </a:glow>
                </a:effectLst>
                <a:latin typeface="Arial" panose="020B0604020202020204" pitchFamily="34" charset="0"/>
                <a:cs typeface="Arial" panose="020B0604020202020204" pitchFamily="34" charset="0"/>
              </a:rPr>
              <a:t>الفكرة الرئيسة</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0394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السبي المستحق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سترداد</a:t>
            </a:r>
            <a:r>
              <a:rPr kumimoji="0" lang="ar-EG" sz="4800" b="1" i="0"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غير المستحق</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8865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3"/>
          <p:cNvSpPr>
            <a:spLocks noGrp="1"/>
          </p:cNvSpPr>
          <p:nvPr>
            <p:ph type="title"/>
          </p:nvPr>
        </p:nvSpPr>
        <p:spPr>
          <a:xfrm>
            <a:off x="180975" y="228600"/>
            <a:ext cx="8534400" cy="758825"/>
          </a:xfrm>
        </p:spPr>
        <p:txBody>
          <a:bodyPr/>
          <a:lstStyle/>
          <a:p>
            <a:r>
              <a:rPr lang="ar-JO" sz="3600" b="1" dirty="0">
                <a:solidFill>
                  <a:schemeClr val="tx1"/>
                </a:solidFill>
                <a:latin typeface="Arial" charset="0"/>
                <a:ea typeface="ＭＳ Ｐゴシック" charset="0"/>
                <a:cs typeface="Arial" charset="0"/>
              </a:rPr>
              <a:t>تحذير وفير ليهوذا</a:t>
            </a:r>
            <a:endParaRPr lang="en-US" sz="3600" b="1" dirty="0">
              <a:solidFill>
                <a:schemeClr val="tx1"/>
              </a:solidFill>
              <a:latin typeface="Arial" charset="0"/>
              <a:ea typeface="ＭＳ Ｐゴシック" charset="0"/>
              <a:cs typeface="Arial" charset="0"/>
            </a:endParaRP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735-710 ق.م ميخا: </a:t>
            </a:r>
            <a:r>
              <a:rPr lang="ar-JO" sz="2000" b="1" dirty="0">
                <a:solidFill>
                  <a:prstClr val="black"/>
                </a:solidFill>
                <a:latin typeface="Arial" panose="020B0604020202020204" pitchFamily="34" charset="0"/>
                <a:cs typeface="Arial" panose="020B0604020202020204" pitchFamily="34" charset="0"/>
              </a:rPr>
              <a:t>سوف تعاني يهوذا من السبي بسبب استغلال الفقراء </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630 ق.م صفنيا: </a:t>
            </a:r>
            <a:r>
              <a:rPr lang="ar-JO" sz="2000" b="1" dirty="0">
                <a:solidFill>
                  <a:prstClr val="black"/>
                </a:solidFill>
                <a:latin typeface="Arial" panose="020B0604020202020204" pitchFamily="34" charset="0"/>
                <a:cs typeface="Arial" panose="020B0604020202020204" pitchFamily="34" charset="0"/>
              </a:rPr>
              <a:t>يوم الرب آتٍ - توبوا</a:t>
            </a:r>
            <a:r>
              <a:rPr lang="en-US" sz="2000" b="1" dirty="0">
                <a:solidFill>
                  <a:prstClr val="black"/>
                </a:solidFill>
                <a:latin typeface="Arial" panose="020B0604020202020204" pitchFamily="34" charset="0"/>
                <a:cs typeface="Arial" panose="020B0604020202020204" pitchFamily="34" charset="0"/>
              </a:rPr>
              <a:t> </a:t>
            </a:r>
          </a:p>
          <a:p>
            <a:pPr algn="r" defTabSz="914400" eaLnBrk="1" fontAlgn="base" hangingPunct="1">
              <a:lnSpc>
                <a:spcPct val="90000"/>
              </a:lnSpc>
              <a:spcBef>
                <a:spcPct val="20000"/>
              </a:spcBef>
              <a:spcAft>
                <a:spcPct val="0"/>
              </a:spcAft>
              <a:buClr>
                <a:srgbClr val="D16349"/>
              </a:buClr>
              <a:buSzPct val="85000"/>
            </a:pPr>
            <a:r>
              <a:rPr lang="ar-JO" sz="2000" b="1" dirty="0">
                <a:solidFill>
                  <a:prstClr val="black"/>
                </a:solidFill>
                <a:latin typeface="Arial" panose="020B0604020202020204" pitchFamily="34" charset="0"/>
                <a:cs typeface="Arial" panose="020B0604020202020204" pitchFamily="34" charset="0"/>
              </a:rPr>
              <a:t>                      4 عقود قبل سقوط أورشليم</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607-5 ق.م حبقوق: </a:t>
            </a:r>
            <a:r>
              <a:rPr lang="ar-JO" sz="2000" b="1" dirty="0">
                <a:solidFill>
                  <a:prstClr val="black"/>
                </a:solidFill>
                <a:latin typeface="Arial" panose="020B0604020202020204" pitchFamily="34" charset="0"/>
                <a:cs typeface="Arial" panose="020B0604020202020204" pitchFamily="34" charset="0"/>
              </a:rPr>
              <a:t>سيتم تأديب يهوذا بيد بابل</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rPr>
              <a:t>			       </a:t>
            </a:r>
            <a:r>
              <a:rPr lang="ar-JO" sz="2000" b="1" dirty="0">
                <a:solidFill>
                  <a:srgbClr val="FF0000"/>
                </a:solidFill>
                <a:latin typeface="Arial" panose="020B0604020202020204" pitchFamily="34" charset="0"/>
                <a:cs typeface="Arial" panose="020B0604020202020204" pitchFamily="34" charset="0"/>
              </a:rPr>
              <a:t>590 ق.م يوئيل: </a:t>
            </a:r>
            <a:r>
              <a:rPr lang="ar-JO" sz="2000" b="1" dirty="0">
                <a:solidFill>
                  <a:prstClr val="black"/>
                </a:solidFill>
                <a:latin typeface="Arial" panose="020B0604020202020204" pitchFamily="34" charset="0"/>
                <a:cs typeface="Arial" panose="020B0604020202020204" pitchFamily="34" charset="0"/>
              </a:rPr>
              <a:t>دينونة الجراد ستؤدي إلى التوبة قبل غزو بابل</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627-580 ق.م إرميا: </a:t>
            </a:r>
            <a:r>
              <a:rPr lang="ar-JO" sz="2000" b="1" dirty="0">
                <a:solidFill>
                  <a:prstClr val="black"/>
                </a:solidFill>
                <a:latin typeface="Arial" panose="020B0604020202020204" pitchFamily="34" charset="0"/>
                <a:cs typeface="Arial" panose="020B0604020202020204" pitchFamily="34" charset="0"/>
              </a:rPr>
              <a:t>الدينونة حتمية</a:t>
            </a:r>
          </a:p>
          <a:p>
            <a:pPr algn="r" defTabSz="914400" eaLnBrk="1" fontAlgn="base" hangingPunct="1">
              <a:lnSpc>
                <a:spcPct val="90000"/>
              </a:lnSpc>
              <a:spcBef>
                <a:spcPct val="20000"/>
              </a:spcBef>
              <a:spcAft>
                <a:spcPct val="0"/>
              </a:spcAft>
              <a:buClr>
                <a:srgbClr val="D16349"/>
              </a:buClr>
              <a:buSzPct val="85000"/>
            </a:pPr>
            <a:r>
              <a:rPr lang="ar-JO" sz="2000" b="1" dirty="0">
                <a:solidFill>
                  <a:prstClr val="black"/>
                </a:solidFill>
                <a:latin typeface="Arial" panose="020B0604020202020204" pitchFamily="34" charset="0"/>
                <a:cs typeface="Arial" panose="020B0604020202020204" pitchFamily="34" charset="0"/>
              </a:rPr>
              <a:t>                            سبي 70 سنة</a:t>
            </a:r>
            <a:endParaRPr lang="en-GB" sz="2000" b="1" dirty="0">
              <a:solidFill>
                <a:prstClr val="black"/>
              </a:solidFill>
              <a:latin typeface="Arial" panose="020B0604020202020204" pitchFamily="34" charset="0"/>
              <a:cs typeface="Arial" panose="020B0604020202020204" pitchFamily="34" charset="0"/>
            </a:endParaRPr>
          </a:p>
        </p:txBody>
      </p:sp>
      <p:pic>
        <p:nvPicPr>
          <p:cNvPr id="62467" name="Picture 23" descr="MCj0104714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962400"/>
            <a:ext cx="2209800"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25" descr="MCj043163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601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blinds(horizontal)">
                                      <p:cBhvr>
                                        <p:cTn id="3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مدة الخدمات النبوية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أشعياء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+ 40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15787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b="1">
              <a:solidFill>
                <a:prstClr val="white"/>
              </a:solidFill>
              <a:latin typeface="Arial" panose="020B0604020202020204" pitchFamily="34" charset="0"/>
              <a:cs typeface="Arial" panose="020B0604020202020204" pitchFamily="34" charset="0"/>
            </a:endParaRPr>
          </a:p>
        </p:txBody>
      </p:sp>
      <p:sp>
        <p:nvSpPr>
          <p:cNvPr id="64514" name="Title 5"/>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مخطط ملوك وأنبياء العهد القديم</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4517" name="Picture 7" descr="Whitcomb 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1733" y="1714500"/>
            <a:ext cx="4783667"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8"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758966"/>
            <a:ext cx="3884011" cy="4005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342</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62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الترحيل</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التسلسل الزمني في إرميا</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2</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6" name="Text Box 14"/>
          <p:cNvSpPr txBox="1">
            <a:spLocks noChangeArrowheads="1"/>
          </p:cNvSpPr>
          <p:nvPr/>
        </p:nvSpPr>
        <p:spPr bwMode="auto">
          <a:xfrm>
            <a:off x="2185002"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7" name="Text Box 15"/>
          <p:cNvSpPr txBox="1">
            <a:spLocks noChangeArrowheads="1"/>
          </p:cNvSpPr>
          <p:nvPr/>
        </p:nvSpPr>
        <p:spPr bwMode="auto">
          <a:xfrm>
            <a:off x="5082190"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8" name="Text Box 16"/>
          <p:cNvSpPr txBox="1">
            <a:spLocks noChangeArrowheads="1"/>
          </p:cNvSpPr>
          <p:nvPr/>
        </p:nvSpPr>
        <p:spPr bwMode="auto">
          <a:xfrm>
            <a:off x="3508277" y="46101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9" name="Text Box 17"/>
          <p:cNvSpPr txBox="1">
            <a:spLocks noChangeArrowheads="1"/>
          </p:cNvSpPr>
          <p:nvPr/>
        </p:nvSpPr>
        <p:spPr bwMode="auto">
          <a:xfrm>
            <a:off x="7184927" y="45593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70" name="Rectangle 20"/>
          <p:cNvSpPr>
            <a:spLocks noChangeArrowheads="1"/>
          </p:cNvSpPr>
          <p:nvPr/>
        </p:nvSpPr>
        <p:spPr bwMode="auto">
          <a:xfrm>
            <a:off x="428625" y="5157788"/>
            <a:ext cx="838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تنبأ إرميا من السنة الثالثة عشرة ليوشيا (627 قبل الميلاد)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بعد سقوط يهوذا (586 قبل الميلاد) إلى حوالي 580 قبل الميلاد</a:t>
            </a:r>
            <a:r>
              <a:rPr kumimoji="0" lang="ar-JO"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امتدت خدمته أربعة عقود وخلال حكم 5 ملوك على يهوذا</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560</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475</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8173" name="Text Box 21"/>
          <p:cNvSpPr txBox="1">
            <a:spLocks noChangeArrowheads="1"/>
          </p:cNvSpPr>
          <p:nvPr/>
        </p:nvSpPr>
        <p:spPr bwMode="auto">
          <a:xfrm>
            <a:off x="323850" y="2605435"/>
            <a:ext cx="13051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الرئيسية</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605</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597</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586</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48178" name="Text Box 21"/>
          <p:cNvSpPr txBox="1">
            <a:spLocks noChangeArrowheads="1"/>
          </p:cNvSpPr>
          <p:nvPr/>
        </p:nvSpPr>
        <p:spPr bwMode="auto">
          <a:xfrm>
            <a:off x="468313"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79" name="Text Box 21"/>
          <p:cNvSpPr txBox="1">
            <a:spLocks noChangeArrowheads="1"/>
          </p:cNvSpPr>
          <p:nvPr/>
        </p:nvSpPr>
        <p:spPr bwMode="auto">
          <a:xfrm>
            <a:off x="2124075"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الدعوة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1" name="Text Box 21"/>
          <p:cNvSpPr txBox="1">
            <a:spLocks noChangeArrowheads="1"/>
          </p:cNvSpPr>
          <p:nvPr/>
        </p:nvSpPr>
        <p:spPr bwMode="auto">
          <a:xfrm>
            <a:off x="2124075" y="2605063"/>
            <a:ext cx="1008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2" name="Text Box 21"/>
          <p:cNvSpPr txBox="1">
            <a:spLocks noChangeArrowheads="1"/>
          </p:cNvSpPr>
          <p:nvPr/>
        </p:nvSpPr>
        <p:spPr bwMode="auto">
          <a:xfrm>
            <a:off x="3851274" y="2605063"/>
            <a:ext cx="15128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3" name="Text Box 21"/>
          <p:cNvSpPr txBox="1">
            <a:spLocks noChangeArrowheads="1"/>
          </p:cNvSpPr>
          <p:nvPr/>
        </p:nvSpPr>
        <p:spPr bwMode="auto">
          <a:xfrm>
            <a:off x="7092949"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فترات الخدمة النبوية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39750"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627-622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270033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608-605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608488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593-586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7235825"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586-585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48189" name="Text Box 21"/>
          <p:cNvSpPr txBox="1">
            <a:spLocks noChangeArrowheads="1"/>
          </p:cNvSpPr>
          <p:nvPr/>
        </p:nvSpPr>
        <p:spPr bwMode="auto">
          <a:xfrm>
            <a:off x="323850" y="3738563"/>
            <a:ext cx="938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يهوذا</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640-609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يهوآحاز</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يهوياقيم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608-598</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3"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يهوياكين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598-597</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صدقيا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597-586</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دانيال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حزقيال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090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الحكام الذي خدم خلال حكمهم</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8610" name="Rectangle 3"/>
          <p:cNvSpPr txBox="1">
            <a:spLocks noChangeArrowheads="1"/>
          </p:cNvSpPr>
          <p:nvPr/>
        </p:nvSpPr>
        <p:spPr bwMode="auto">
          <a:xfrm>
            <a:off x="152400" y="2362200"/>
            <a:ext cx="8800531" cy="392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1. يوشيا </a:t>
            </a:r>
            <a:r>
              <a:rPr lang="ar-JO" sz="1800" b="1" dirty="0">
                <a:solidFill>
                  <a:prstClr val="black"/>
                </a:solidFill>
                <a:latin typeface="Arial" panose="020B0604020202020204" pitchFamily="34" charset="0"/>
                <a:cs typeface="Arial" panose="020B0604020202020204" pitchFamily="34" charset="0"/>
              </a:rPr>
              <a:t>– آخر ملك صالح في يهوذا</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2. يهوآحاز </a:t>
            </a:r>
            <a:r>
              <a:rPr lang="ar-JO" sz="1800" b="1" dirty="0">
                <a:solidFill>
                  <a:prstClr val="black"/>
                </a:solidFill>
                <a:latin typeface="Arial" panose="020B0604020202020204" pitchFamily="34" charset="0"/>
                <a:cs typeface="Arial" panose="020B0604020202020204" pitchFamily="34" charset="0"/>
              </a:rPr>
              <a:t>– (ابن يوشيا) حاكم ضعيف خلعه فرعون نخو بعد ثلاثة شهور</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3. يهوياقيم </a:t>
            </a:r>
            <a:r>
              <a:rPr lang="ar-JO" sz="1800" b="1" dirty="0">
                <a:solidFill>
                  <a:prstClr val="black"/>
                </a:solidFill>
                <a:latin typeface="Arial" panose="020B0604020202020204" pitchFamily="34" charset="0"/>
                <a:cs typeface="Arial" panose="020B0604020202020204" pitchFamily="34" charset="0"/>
              </a:rPr>
              <a:t>– (ابن يوشيا) شرير، الملك الذي أحرق الكتاب المقدس</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4. يهوياكين </a:t>
            </a:r>
            <a:r>
              <a:rPr lang="ar-JO" sz="1800" b="1" dirty="0">
                <a:solidFill>
                  <a:prstClr val="black"/>
                </a:solidFill>
                <a:latin typeface="Arial" panose="020B0604020202020204" pitchFamily="34" charset="0"/>
                <a:cs typeface="Arial" panose="020B0604020202020204" pitchFamily="34" charset="0"/>
              </a:rPr>
              <a:t>- (ابن يهوياقيم) معجزة تسعون يوماً يدينها الله</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5. صدقيا </a:t>
            </a:r>
            <a:r>
              <a:rPr lang="ar-JO" sz="1800" b="1" dirty="0">
                <a:solidFill>
                  <a:prstClr val="black"/>
                </a:solidFill>
                <a:latin typeface="Arial" panose="020B0604020202020204" pitchFamily="34" charset="0"/>
                <a:cs typeface="Arial" panose="020B0604020202020204" pitchFamily="34" charset="0"/>
              </a:rPr>
              <a:t>– (عم يهوياكين) ملك يهوذا الأخير</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6. نبوخدنصر </a:t>
            </a:r>
            <a:r>
              <a:rPr lang="ar-JO" sz="1800" b="1" dirty="0">
                <a:solidFill>
                  <a:prstClr val="black"/>
                </a:solidFill>
                <a:latin typeface="Arial" panose="020B0604020202020204" pitchFamily="34" charset="0"/>
                <a:cs typeface="Arial" panose="020B0604020202020204" pitchFamily="34" charset="0"/>
              </a:rPr>
              <a:t>– فاتح بابل العظيم</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7. جدليا </a:t>
            </a:r>
            <a:r>
              <a:rPr lang="ar-JO" sz="1800" b="1" dirty="0">
                <a:solidFill>
                  <a:prstClr val="black"/>
                </a:solidFill>
                <a:latin typeface="Arial" panose="020B0604020202020204" pitchFamily="34" charset="0"/>
                <a:cs typeface="Arial" panose="020B0604020202020204" pitchFamily="34" charset="0"/>
              </a:rPr>
              <a:t>– الحاكم البابلي المعين ليحكم مدينة أورشليم</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8. يهوحانان </a:t>
            </a:r>
            <a:r>
              <a:rPr lang="ar-JO" sz="1800" b="1" dirty="0">
                <a:solidFill>
                  <a:prstClr val="black"/>
                </a:solidFill>
                <a:latin typeface="Arial" panose="020B0604020202020204" pitchFamily="34" charset="0"/>
                <a:cs typeface="Arial" panose="020B0604020202020204" pitchFamily="34" charset="0"/>
              </a:rPr>
              <a:t>– خليفة جدليا الذي تم اغتياله </a:t>
            </a:r>
            <a:endParaRPr lang="en-US" sz="1800" b="1" dirty="0">
              <a:solidFill>
                <a:prstClr val="black"/>
              </a:solidFill>
              <a:latin typeface="Arial" panose="020B0604020202020204" pitchFamily="34" charset="0"/>
              <a:cs typeface="Arial" panose="020B0604020202020204" pitchFamily="34" charset="0"/>
            </a:endParaRPr>
          </a:p>
        </p:txBody>
      </p:sp>
      <p:pic>
        <p:nvPicPr>
          <p:cNvPr id="686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7625" y="1571625"/>
            <a:ext cx="14287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485</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a:p>
            <a:pPr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475-6</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7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يهوحانان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91440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itle 1"/>
          <p:cNvSpPr>
            <a:spLocks noGrp="1"/>
          </p:cNvSpPr>
          <p:nvPr>
            <p:ph type="title"/>
          </p:nvPr>
        </p:nvSpPr>
        <p:spPr>
          <a:xfrm>
            <a:off x="301625" y="0"/>
            <a:ext cx="8534400" cy="987425"/>
          </a:xfrm>
        </p:spPr>
        <p:txBody>
          <a:bodyPr/>
          <a:lstStyle/>
          <a:p>
            <a:r>
              <a:rPr lang="ar-JO" sz="3600" b="1" dirty="0">
                <a:solidFill>
                  <a:schemeClr val="tx1"/>
                </a:solidFill>
                <a:latin typeface="Arial" charset="0"/>
                <a:ea typeface="ＭＳ Ｐゴシック" charset="0"/>
                <a:cs typeface="Arial" charset="0"/>
              </a:rPr>
              <a:t>باب بولونا ين – من ؟</a:t>
            </a:r>
            <a:endParaRPr lang="en-US" sz="3600" b="1" dirty="0">
              <a:solidFill>
                <a:schemeClr val="tx1"/>
              </a:solidFill>
              <a:latin typeface="Arial" charset="0"/>
              <a:ea typeface="ＭＳ Ｐゴシック" charset="0"/>
              <a:cs typeface="Arial" charset="0"/>
            </a:endParaRPr>
          </a:p>
        </p:txBody>
      </p:sp>
      <p:sp>
        <p:nvSpPr>
          <p:cNvPr id="73731" name="Text Box 4"/>
          <p:cNvSpPr txBox="1">
            <a:spLocks noChangeArrowheads="1"/>
          </p:cNvSpPr>
          <p:nvPr/>
        </p:nvSpPr>
        <p:spPr bwMode="auto">
          <a:xfrm>
            <a:off x="0" y="1371600"/>
            <a:ext cx="65099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1800" b="1" dirty="0">
                <a:solidFill>
                  <a:prstClr val="black"/>
                </a:solidFill>
                <a:latin typeface="Arial" panose="020B0604020202020204" pitchFamily="34" charset="0"/>
                <a:cs typeface="Arial" panose="020B0604020202020204" pitchFamily="34" charset="0"/>
              </a:rPr>
              <a:t>أو ماذا؟؟ شيء وضعه الأنبياء في شطائرهم؟؟</a:t>
            </a:r>
            <a:endParaRPr lang="en-US" sz="1800" b="1" dirty="0">
              <a:solidFill>
                <a:prstClr val="black"/>
              </a:solidFill>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rot="-1823053">
            <a:off x="6815410" y="455603"/>
            <a:ext cx="138852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srgbClr val="FF0000"/>
                </a:solidFill>
                <a:latin typeface="Arial" panose="020B0604020202020204" pitchFamily="34" charset="0"/>
                <a:cs typeface="Arial" panose="020B0604020202020204" pitchFamily="34" charset="0"/>
              </a:rPr>
              <a:t>إنذار أحمر</a:t>
            </a:r>
          </a:p>
          <a:p>
            <a:pPr defTabSz="914400" eaLnBrk="1" fontAlgn="base" hangingPunct="1">
              <a:spcBef>
                <a:spcPct val="0"/>
              </a:spcBef>
              <a:spcAft>
                <a:spcPct val="0"/>
              </a:spcAft>
            </a:pPr>
            <a:r>
              <a:rPr lang="ar-JO" sz="2800" b="1" dirty="0">
                <a:solidFill>
                  <a:srgbClr val="FF0000"/>
                </a:solidFill>
                <a:latin typeface="Arial" panose="020B0604020202020204" pitchFamily="34" charset="0"/>
                <a:cs typeface="Arial" panose="020B0604020202020204" pitchFamily="34" charset="0"/>
              </a:rPr>
              <a:t>إنذار أحمر</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3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panose="020B0604020202020204" pitchFamily="34" charset="0"/>
              <a:cs typeface="Arial" panose="020B0604020202020204" pitchFamily="34" charset="0"/>
            </a:endParaRPr>
          </a:p>
        </p:txBody>
      </p:sp>
      <p:sp>
        <p:nvSpPr>
          <p:cNvPr id="75781" name="Title 4"/>
          <p:cNvSpPr>
            <a:spLocks noGrp="1"/>
          </p:cNvSpPr>
          <p:nvPr>
            <p:ph type="title" idx="4294967295"/>
          </p:nvPr>
        </p:nvSpPr>
        <p:spPr>
          <a:xfrm>
            <a:off x="285750" y="307975"/>
            <a:ext cx="8534400" cy="758825"/>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جغرافية إرميا</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9700" name="Rectangle 3"/>
          <p:cNvSpPr txBox="1">
            <a:spLocks noChangeArrowheads="1"/>
          </p:cNvSpPr>
          <p:nvPr/>
        </p:nvSpPr>
        <p:spPr bwMode="auto">
          <a:xfrm>
            <a:off x="76200" y="5791200"/>
            <a:ext cx="87868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sz="2000" b="1" dirty="0">
                <a:solidFill>
                  <a:prstClr val="white"/>
                </a:solidFill>
                <a:latin typeface="Arial" panose="020B0604020202020204" pitchFamily="34" charset="0"/>
                <a:cs typeface="Arial" panose="020B0604020202020204" pitchFamily="34" charset="0"/>
              </a:rPr>
              <a:t>3. </a:t>
            </a:r>
            <a:r>
              <a:rPr lang="ar-JO" sz="2000" b="1" u="sng" dirty="0">
                <a:solidFill>
                  <a:prstClr val="white"/>
                </a:solidFill>
                <a:latin typeface="Arial" panose="020B0604020202020204" pitchFamily="34" charset="0"/>
                <a:cs typeface="Arial" panose="020B0604020202020204" pitchFamily="34" charset="0"/>
              </a:rPr>
              <a:t>مصر</a:t>
            </a:r>
            <a:r>
              <a:rPr lang="ar-JO" sz="2000" b="1" dirty="0">
                <a:solidFill>
                  <a:prstClr val="white"/>
                </a:solidFill>
                <a:latin typeface="Arial" panose="020B0604020202020204" pitchFamily="34" charset="0"/>
                <a:cs typeface="Arial" panose="020B0604020202020204" pitchFamily="34" charset="0"/>
              </a:rPr>
              <a:t>: أعطى الصراع الآشوري-البابلي لمصر سيطرة على إسرائيل. قتل الفرعون نخو يوشيا في  </a:t>
            </a:r>
          </a:p>
          <a:p>
            <a:pPr algn="r" defTabSz="914400" eaLnBrk="1" fontAlgn="base" hangingPunct="1">
              <a:spcBef>
                <a:spcPct val="20000"/>
              </a:spcBef>
              <a:spcAft>
                <a:spcPct val="0"/>
              </a:spcAft>
              <a:buClr>
                <a:srgbClr val="D16349"/>
              </a:buClr>
              <a:buSzPct val="85000"/>
            </a:pPr>
            <a:r>
              <a:rPr lang="ar-JO" sz="2000" b="1" dirty="0">
                <a:solidFill>
                  <a:prstClr val="white"/>
                </a:solidFill>
                <a:latin typeface="Arial" panose="020B0604020202020204" pitchFamily="34" charset="0"/>
                <a:cs typeface="Arial" panose="020B0604020202020204" pitchFamily="34" charset="0"/>
              </a:rPr>
              <a:t>    يهوذا في 609 ق.م ثم حكم ابنه يهوآحاز ثلاثة شهور. ثم استبدله نخو بأخيه يهوياقيم.</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buFontTx/>
              <a:buAutoNum type="arabicPeriod"/>
            </a:pPr>
            <a:endParaRPr lang="en-US" sz="1600" b="1" dirty="0">
              <a:solidFill>
                <a:prstClr val="white"/>
              </a:solidFill>
              <a:latin typeface="Arial" panose="020B0604020202020204" pitchFamily="34" charset="0"/>
              <a:cs typeface="Arial" panose="020B0604020202020204" pitchFamily="34" charset="0"/>
            </a:endParaRPr>
          </a:p>
        </p:txBody>
      </p:sp>
      <p:sp>
        <p:nvSpPr>
          <p:cNvPr id="29701" name="Rectangle 8"/>
          <p:cNvSpPr>
            <a:spLocks noChangeArrowheads="1"/>
          </p:cNvSpPr>
          <p:nvPr/>
        </p:nvSpPr>
        <p:spPr bwMode="auto">
          <a:xfrm>
            <a:off x="76200" y="4724400"/>
            <a:ext cx="87868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1. أشور: سيطرت آشور على أورشليم منذ عام 722 ق.م</a:t>
            </a:r>
            <a:endParaRPr lang="en-US" sz="2000" b="1" dirty="0">
              <a:solidFill>
                <a:prstClr val="white"/>
              </a:solidFill>
              <a:latin typeface="Arial" panose="020B0604020202020204" pitchFamily="34" charset="0"/>
              <a:ea typeface="ＭＳ Ｐゴシック" charset="0"/>
              <a:cs typeface="Arial" panose="020B0604020202020204" pitchFamily="34" charset="0"/>
            </a:endParaRPr>
          </a:p>
        </p:txBody>
      </p:sp>
      <p:sp>
        <p:nvSpPr>
          <p:cNvPr id="29702" name="Rectangle 9"/>
          <p:cNvSpPr>
            <a:spLocks noChangeArrowheads="1"/>
          </p:cNvSpPr>
          <p:nvPr/>
        </p:nvSpPr>
        <p:spPr bwMode="auto">
          <a:xfrm>
            <a:off x="0" y="5133975"/>
            <a:ext cx="886301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2. </a:t>
            </a:r>
            <a:r>
              <a:rPr lang="ar-JO" sz="2000" b="1" u="sng" dirty="0">
                <a:solidFill>
                  <a:prstClr val="white"/>
                </a:solidFill>
                <a:latin typeface="Arial" panose="020B0604020202020204" pitchFamily="34" charset="0"/>
                <a:ea typeface="ＭＳ Ｐゴシック" charset="0"/>
                <a:cs typeface="Arial" panose="020B0604020202020204" pitchFamily="34" charset="0"/>
              </a:rPr>
              <a:t>بابل</a:t>
            </a:r>
            <a:r>
              <a:rPr lang="ar-JO" sz="2000" b="1" dirty="0">
                <a:solidFill>
                  <a:prstClr val="white"/>
                </a:solidFill>
                <a:latin typeface="Arial" panose="020B0604020202020204" pitchFamily="34" charset="0"/>
                <a:ea typeface="ＭＳ Ｐゴシック" charset="0"/>
                <a:cs typeface="Arial" panose="020B0604020202020204" pitchFamily="34" charset="0"/>
              </a:rPr>
              <a:t>: في عام 612 ق.م سقطت نينوى عاصمة آشور بيد بابل. وهذا يعني أن يهوذا ستكون خاضعة </a:t>
            </a:r>
          </a:p>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    لبابل.</a:t>
            </a:r>
            <a:endParaRPr lang="en-US" sz="2000" b="1" dirty="0">
              <a:solidFill>
                <a:prstClr val="white"/>
              </a:solidFill>
              <a:latin typeface="Arial" panose="020B0604020202020204" pitchFamily="34" charset="0"/>
              <a:ea typeface="ＭＳ Ｐゴシック" charset="0"/>
              <a:cs typeface="Arial" panose="020B0604020202020204" pitchFamily="34" charset="0"/>
            </a:endParaRP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2</a:t>
            </a:r>
            <a:endParaRPr lang="en-US" sz="1800" dirty="0">
              <a:solidFill>
                <a:prstClr val="black"/>
              </a:solidFill>
              <a:latin typeface="Arial" panose="020B0604020202020204" pitchFamily="34" charset="0"/>
              <a:cs typeface="Arial" panose="020B0604020202020204" pitchFamily="34" charset="0"/>
            </a:endParaRP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3</a:t>
            </a:r>
            <a:endParaRPr lang="en-US" sz="1800" dirty="0">
              <a:solidFill>
                <a:prstClr val="black"/>
              </a:solidFill>
              <a:latin typeface="Arial" panose="020B0604020202020204" pitchFamily="34" charset="0"/>
              <a:cs typeface="Arial" panose="020B0604020202020204" pitchFamily="34" charset="0"/>
            </a:endParaRP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1</a:t>
            </a:r>
            <a:endParaRPr lang="en-US" sz="1800" dirty="0">
              <a:solidFill>
                <a:prstClr val="black"/>
              </a:solidFill>
              <a:latin typeface="Arial" panose="020B0604020202020204" pitchFamily="34" charset="0"/>
              <a:cs typeface="Arial" panose="020B0604020202020204" pitchFamily="34" charset="0"/>
            </a:endParaRPr>
          </a:p>
        </p:txBody>
      </p:sp>
      <p:sp>
        <p:nvSpPr>
          <p:cNvPr id="75788" name="Text Box 4"/>
          <p:cNvSpPr txBox="1">
            <a:spLocks noChangeArrowheads="1"/>
          </p:cNvSpPr>
          <p:nvPr/>
        </p:nvSpPr>
        <p:spPr bwMode="auto">
          <a:xfrm>
            <a:off x="8001000" y="201613"/>
            <a:ext cx="979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475-6</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18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b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a:xfrm>
            <a:off x="1110079" y="1806579"/>
            <a:ext cx="7294880" cy="37856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لأن الرب إلهنا قد أصمتنا  وأسقانا ماء العلقم </a:t>
            </a:r>
          </a:p>
          <a:p>
            <a:pPr algn="ctr" eaLnBrk="0" fontAlgn="base" hangingPunct="0">
              <a:spcBef>
                <a:spcPct val="0"/>
              </a:spcBef>
              <a:spcAft>
                <a:spcPct val="0"/>
              </a:spcAft>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لأننا قد أخطأنا إلى الرب </a:t>
            </a:r>
          </a:p>
          <a:p>
            <a:pPr algn="ctr" eaLnBrk="0" fontAlgn="base" hangingPunct="0">
              <a:spcBef>
                <a:spcPct val="0"/>
              </a:spcBef>
              <a:spcAft>
                <a:spcPct val="0"/>
              </a:spcAft>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14:8</a:t>
            </a:r>
          </a:p>
        </p:txBody>
      </p:sp>
    </p:spTree>
    <p:extLst>
      <p:ext uri="{BB962C8B-B14F-4D97-AF65-F5344CB8AC3E}">
        <p14:creationId xmlns:p14="http://schemas.microsoft.com/office/powerpoint/2010/main" val="1366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panose="020B0604020202020204" pitchFamily="34" charset="0"/>
              <a:cs typeface="Arial" panose="020B0604020202020204" pitchFamily="34" charset="0"/>
            </a:endParaRPr>
          </a:p>
        </p:txBody>
      </p:sp>
      <p:sp>
        <p:nvSpPr>
          <p:cNvPr id="77828" name="Title 4"/>
          <p:cNvSpPr>
            <a:spLocks noGrp="1"/>
          </p:cNvSpPr>
          <p:nvPr>
            <p:ph type="title" idx="4294967295"/>
          </p:nvPr>
        </p:nvSpPr>
        <p:spPr>
          <a:xfrm>
            <a:off x="285750" y="26988"/>
            <a:ext cx="8534400" cy="758825"/>
          </a:xfrm>
        </p:spPr>
        <p:txBody>
          <a:bodyPr/>
          <a:lstStyle/>
          <a:p>
            <a:r>
              <a:rPr lang="en-US" sz="3600" dirty="0">
                <a:solidFill>
                  <a:schemeClr val="tx1"/>
                </a:solidFill>
                <a:latin typeface="Arial" panose="020B0604020202020204" pitchFamily="34" charset="0"/>
                <a:ea typeface="ＭＳ Ｐゴシック" charset="0"/>
                <a:cs typeface="Arial" panose="020B0604020202020204" pitchFamily="34" charset="0"/>
              </a:rPr>
              <a:t>Geography of </a:t>
            </a:r>
            <a:r>
              <a:rPr lang="ar-SA" sz="3600" dirty="0" err="1">
                <a:solidFill>
                  <a:schemeClr val="tx1"/>
                </a:solidFill>
                <a:latin typeface="Arial" panose="020B0604020202020204" pitchFamily="34" charset="0"/>
                <a:ea typeface="ＭＳ Ｐゴシック" charset="0"/>
                <a:cs typeface="Arial" panose="020B0604020202020204" pitchFamily="34" charset="0"/>
              </a:rPr>
              <a:t>إرميا</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20000"/>
              </a:spcBef>
              <a:spcAft>
                <a:spcPct val="0"/>
              </a:spcAft>
              <a:buClr>
                <a:srgbClr val="D16349"/>
              </a:buClr>
              <a:buSzPct val="85000"/>
            </a:pPr>
            <a:r>
              <a:rPr lang="ar-JO" sz="2000" b="1" dirty="0">
                <a:solidFill>
                  <a:srgbClr val="FFFFFF"/>
                </a:solidFill>
                <a:latin typeface="Arial" panose="020B0604020202020204" pitchFamily="34" charset="0"/>
                <a:ea typeface="ＭＳ Ｐゴシック" charset="0"/>
                <a:cs typeface="Arial" panose="020B0604020202020204" pitchFamily="34" charset="0"/>
              </a:rPr>
              <a:t>4. </a:t>
            </a:r>
            <a:r>
              <a:rPr lang="ar-JO" sz="2000" b="1" u="sng" dirty="0">
                <a:solidFill>
                  <a:srgbClr val="FFFFFF"/>
                </a:solidFill>
                <a:latin typeface="Arial" panose="020B0604020202020204" pitchFamily="34" charset="0"/>
                <a:ea typeface="ＭＳ Ｐゴシック" charset="0"/>
                <a:cs typeface="Arial" panose="020B0604020202020204" pitchFamily="34" charset="0"/>
              </a:rPr>
              <a:t>بابل</a:t>
            </a:r>
            <a:r>
              <a:rPr lang="ar-JO" sz="2000" b="1" dirty="0">
                <a:solidFill>
                  <a:srgbClr val="FFFFFF"/>
                </a:solidFill>
                <a:latin typeface="Arial" panose="020B0604020202020204" pitchFamily="34" charset="0"/>
                <a:ea typeface="ＭＳ Ｐゴシック" charset="0"/>
                <a:cs typeface="Arial" panose="020B0604020202020204" pitchFamily="34" charset="0"/>
              </a:rPr>
              <a:t>: عندما هزم نبوخدنصر البابلي مصر في معركة كركميش (605 ق.م)، حول يهوياقيم ولائه من </a:t>
            </a:r>
          </a:p>
          <a:p>
            <a:pPr algn="r" defTabSz="914400" fontAlgn="base">
              <a:spcBef>
                <a:spcPct val="20000"/>
              </a:spcBef>
              <a:spcAft>
                <a:spcPct val="0"/>
              </a:spcAft>
              <a:buClr>
                <a:srgbClr val="D16349"/>
              </a:buClr>
              <a:buSzPct val="85000"/>
            </a:pPr>
            <a:r>
              <a:rPr lang="ar-JO" sz="2000" b="1" dirty="0">
                <a:solidFill>
                  <a:srgbClr val="FFFFFF"/>
                </a:solidFill>
                <a:latin typeface="Arial" panose="020B0604020202020204" pitchFamily="34" charset="0"/>
                <a:ea typeface="ＭＳ Ｐゴシック" charset="0"/>
                <a:cs typeface="Arial" panose="020B0604020202020204" pitchFamily="34" charset="0"/>
              </a:rPr>
              <a:t>    مصر إلى بابل </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7831" name="Text Box 4"/>
          <p:cNvSpPr txBox="1">
            <a:spLocks noChangeArrowheads="1"/>
          </p:cNvSpPr>
          <p:nvPr/>
        </p:nvSpPr>
        <p:spPr bwMode="auto">
          <a:xfrm>
            <a:off x="7924800" y="201613"/>
            <a:ext cx="11128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475-6</a:t>
            </a:r>
            <a:endParaRPr lang="en-US" sz="2800" b="1" dirty="0">
              <a:solidFill>
                <a:prstClr val="black"/>
              </a:solidFill>
              <a:latin typeface="Arial" panose="020B0604020202020204" pitchFamily="34" charset="0"/>
              <a:cs typeface="Arial" panose="020B0604020202020204" pitchFamily="34" charset="0"/>
            </a:endParaRP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2</a:t>
            </a:r>
            <a:endParaRPr lang="en-US" sz="1800" dirty="0">
              <a:solidFill>
                <a:prstClr val="black"/>
              </a:solidFill>
              <a:latin typeface="Arial" panose="020B0604020202020204" pitchFamily="34" charset="0"/>
              <a:cs typeface="Arial" panose="020B0604020202020204" pitchFamily="34" charset="0"/>
            </a:endParaRP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3</a:t>
            </a:r>
            <a:endParaRPr lang="en-US" sz="1800" dirty="0">
              <a:solidFill>
                <a:prstClr val="black"/>
              </a:solidFill>
              <a:latin typeface="Arial" panose="020B0604020202020204" pitchFamily="34" charset="0"/>
              <a:cs typeface="Arial" panose="020B0604020202020204" pitchFamily="34" charset="0"/>
            </a:endParaRP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1</a:t>
            </a:r>
            <a:endParaRPr lang="en-US" sz="1800" dirty="0">
              <a:solidFill>
                <a:prstClr val="black"/>
              </a:solidFill>
              <a:latin typeface="Arial" panose="020B0604020202020204" pitchFamily="34" charset="0"/>
              <a:cs typeface="Arial" panose="020B0604020202020204" pitchFamily="34" charset="0"/>
            </a:endParaRP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4</a:t>
            </a:r>
            <a:endParaRPr lang="en-US" sz="1800" dirty="0">
              <a:solidFill>
                <a:prstClr val="black"/>
              </a:solidFill>
              <a:latin typeface="Arial" panose="020B0604020202020204" pitchFamily="34" charset="0"/>
              <a:cs typeface="Arial" panose="020B0604020202020204" pitchFamily="34" charset="0"/>
            </a:endParaRP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defTabSz="914400" eaLnBrk="0" fontAlgn="base" hangingPunct="0">
              <a:spcBef>
                <a:spcPct val="0"/>
              </a:spcBef>
              <a:spcAft>
                <a:spcPct val="0"/>
              </a:spcAft>
              <a:defRPr/>
            </a:pPr>
            <a:r>
              <a:rPr lang="ar-JO" sz="3600" b="1" dirty="0">
                <a:solidFill>
                  <a:prstClr val="black"/>
                </a:solidFill>
                <a:latin typeface="Arial" panose="020B0604020202020204" pitchFamily="34" charset="0"/>
                <a:ea typeface="ＭＳ Ｐゴシック" charset="0"/>
                <a:cs typeface="Arial" panose="020B0604020202020204" pitchFamily="34" charset="0"/>
              </a:rPr>
              <a:t>جغرافية إرميا</a:t>
            </a:r>
            <a:endParaRPr lang="en-US" sz="3600" b="1"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80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0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063" y="142875"/>
            <a:ext cx="5199062"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txBox="1">
            <a:spLocks noChangeArrowheads="1"/>
          </p:cNvSpPr>
          <p:nvPr/>
        </p:nvSpPr>
        <p:spPr bwMode="auto">
          <a:xfrm>
            <a:off x="142874" y="620713"/>
            <a:ext cx="3659189"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rPr>
              <a:t>	</a:t>
            </a:r>
            <a:r>
              <a:rPr lang="ar-JO" sz="2000" b="1" u="sng" dirty="0">
                <a:solidFill>
                  <a:srgbClr val="C00000"/>
                </a:solidFill>
                <a:latin typeface="Arial" panose="020B0604020202020204" pitchFamily="34" charset="0"/>
                <a:cs typeface="Arial" panose="020B0604020202020204" pitchFamily="34" charset="0"/>
              </a:rPr>
              <a:t>مصر:</a:t>
            </a:r>
            <a:r>
              <a:rPr lang="ar-JO" sz="2000" b="1" dirty="0">
                <a:solidFill>
                  <a:prstClr val="black"/>
                </a:solidFill>
                <a:latin typeface="Arial" panose="020B0604020202020204" pitchFamily="34" charset="0"/>
                <a:cs typeface="Arial" panose="020B0604020202020204" pitchFamily="34" charset="0"/>
              </a:rPr>
              <a:t> بعد أربع سنوات (601 ق.م) هزمت مصر نبوخدنصر وأعاد يهوياقيم ولائه ثانية إلى مصر، يا لها من غلطة</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sz="2000" b="1" u="sng" dirty="0">
                <a:solidFill>
                  <a:srgbClr val="C00000"/>
                </a:solidFill>
                <a:latin typeface="Arial" panose="020B0604020202020204" pitchFamily="34" charset="0"/>
                <a:cs typeface="Arial" panose="020B0604020202020204" pitchFamily="34" charset="0"/>
              </a:rPr>
              <a:t>بابل:</a:t>
            </a:r>
            <a:r>
              <a:rPr lang="ar-JO" sz="2000" b="1" dirty="0">
                <a:solidFill>
                  <a:prstClr val="black"/>
                </a:solidFill>
                <a:latin typeface="Arial" panose="020B0604020202020204" pitchFamily="34" charset="0"/>
                <a:cs typeface="Arial" panose="020B0604020202020204" pitchFamily="34" charset="0"/>
              </a:rPr>
              <a:t> في عام 597 ق.م هاجم نبوخدنصر أورشليم وقتل يهوياقيم. تم استبداله بيهوياكين ولكن بعد ثلاثة أشهر تم خلعه وإرساله إلى بابل مع 10000 آخرين</a:t>
            </a:r>
            <a:endParaRPr lang="en-US" sz="2000" b="1" dirty="0">
              <a:solidFill>
                <a:prstClr val="black"/>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buClr>
                <a:srgbClr val="D16349"/>
              </a:buClr>
              <a:buSzPct val="85000"/>
              <a:buFontTx/>
              <a:buChar char="•"/>
            </a:pPr>
            <a:r>
              <a:rPr lang="ar-JO" sz="2000" b="1" dirty="0">
                <a:solidFill>
                  <a:prstClr val="black"/>
                </a:solidFill>
                <a:latin typeface="Arial" panose="020B0604020202020204" pitchFamily="34" charset="0"/>
                <a:cs typeface="Arial" panose="020B0604020202020204" pitchFamily="34" charset="0"/>
              </a:rPr>
              <a:t>تم استبداله بعمه صدقيا الذي حكم 11 سنة حتى حصار وسقوط أورشليم في 586 ق.م</a:t>
            </a:r>
            <a:endParaRPr lang="en-US" sz="2000" b="1" dirty="0">
              <a:solidFill>
                <a:prstClr val="black"/>
              </a:solidFill>
              <a:latin typeface="Arial" panose="020B0604020202020204" pitchFamily="34" charset="0"/>
              <a:cs typeface="Arial" panose="020B0604020202020204" pitchFamily="34" charset="0"/>
            </a:endParaRPr>
          </a:p>
          <a:p>
            <a:pPr marL="0" lvl="1" indent="0"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p:txBody>
      </p:sp>
      <p:sp>
        <p:nvSpPr>
          <p:cNvPr id="79875" name="Text Box 4"/>
          <p:cNvSpPr txBox="1">
            <a:spLocks noChangeArrowheads="1"/>
          </p:cNvSpPr>
          <p:nvPr/>
        </p:nvSpPr>
        <p:spPr bwMode="auto">
          <a:xfrm>
            <a:off x="7924800" y="201613"/>
            <a:ext cx="1173719"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prstClr val="black"/>
                </a:solidFill>
              </a:rPr>
              <a:t>475-6</a:t>
            </a:r>
            <a:endParaRPr lang="en-US" sz="2800" b="1" dirty="0">
              <a:solidFill>
                <a:prstClr val="black"/>
              </a:solidFill>
            </a:endParaRPr>
          </a:p>
        </p:txBody>
      </p:sp>
      <p:sp>
        <p:nvSpPr>
          <p:cNvPr id="79876" name="Title 4"/>
          <p:cNvSpPr>
            <a:spLocks noGrp="1"/>
          </p:cNvSpPr>
          <p:nvPr>
            <p:ph type="title" idx="4294967295"/>
          </p:nvPr>
        </p:nvSpPr>
        <p:spPr>
          <a:xfrm>
            <a:off x="76200" y="79375"/>
            <a:ext cx="3581400" cy="606425"/>
          </a:xfrm>
        </p:spPr>
        <p:txBody>
          <a:bodyPr/>
          <a:lstStyle/>
          <a:p>
            <a:r>
              <a:rPr lang="ar-JO" sz="3600" b="1" dirty="0">
                <a:solidFill>
                  <a:schemeClr val="tx1"/>
                </a:solidFill>
                <a:latin typeface="Arial" charset="0"/>
                <a:ea typeface="ＭＳ Ｐゴシック" charset="0"/>
                <a:cs typeface="Arial" charset="0"/>
              </a:rPr>
              <a:t>الحملات العسكرية</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41840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9"/>
          <p:cNvSpPr>
            <a:spLocks noGrp="1"/>
          </p:cNvSpPr>
          <p:nvPr>
            <p:ph type="title"/>
          </p:nvPr>
        </p:nvSpPr>
        <p:spPr>
          <a:xfrm>
            <a:off x="357188" y="214313"/>
            <a:ext cx="8534400" cy="758825"/>
          </a:xfrm>
        </p:spPr>
        <p:txBody>
          <a:bodyPr/>
          <a:lstStyle/>
          <a:p>
            <a:r>
              <a:rPr lang="ar-JO" sz="3600" b="1" dirty="0">
                <a:solidFill>
                  <a:schemeClr val="tx1"/>
                </a:solidFill>
                <a:latin typeface="Arial" charset="0"/>
                <a:ea typeface="ＭＳ Ｐゴシック" charset="0"/>
                <a:cs typeface="Arial" charset="0"/>
              </a:rPr>
              <a:t>من هم المستلمين؟ (1)</a:t>
            </a:r>
            <a:endParaRPr lang="en-US" sz="3600" b="1" dirty="0">
              <a:solidFill>
                <a:schemeClr val="tx1"/>
              </a:solidFill>
              <a:latin typeface="Arial" charset="0"/>
              <a:ea typeface="ＭＳ Ｐゴシック" charset="0"/>
              <a:cs typeface="Arial" charset="0"/>
            </a:endParaRPr>
          </a:p>
        </p:txBody>
      </p:sp>
      <p:pic>
        <p:nvPicPr>
          <p:cNvPr id="8192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690" t="14819" r="3362" b="9262"/>
          <a:stretch>
            <a:fillRect/>
          </a:stretch>
        </p:blipFill>
        <p:spPr bwMode="auto">
          <a:xfrm>
            <a:off x="304800" y="1906588"/>
            <a:ext cx="8534400" cy="3522662"/>
          </a:xfrm>
          <a:prstGeom prst="rect">
            <a:avLst/>
          </a:prstGeom>
          <a:noFill/>
          <a:ln w="635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923"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475</a:t>
            </a:r>
            <a:endParaRPr lang="en-US" b="1" dirty="0">
              <a:solidFill>
                <a:prstClr val="black"/>
              </a:solidFill>
            </a:endParaRPr>
          </a:p>
        </p:txBody>
      </p:sp>
      <p:sp>
        <p:nvSpPr>
          <p:cNvPr id="2" name="Rectangle 1">
            <a:extLst>
              <a:ext uri="{FF2B5EF4-FFF2-40B4-BE49-F238E27FC236}">
                <a16:creationId xmlns:a16="http://schemas.microsoft.com/office/drawing/2014/main" id="{5B506E7D-F97F-C0C6-71B9-4F76A0ADBB55}"/>
              </a:ext>
            </a:extLst>
          </p:cNvPr>
          <p:cNvSpPr/>
          <p:nvPr/>
        </p:nvSpPr>
        <p:spPr>
          <a:xfrm>
            <a:off x="304800" y="1906587"/>
            <a:ext cx="4267199" cy="598073"/>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قبل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BBED2-54F2-5833-4B35-72DC2C56A58F}"/>
              </a:ext>
            </a:extLst>
          </p:cNvPr>
          <p:cNvSpPr/>
          <p:nvPr/>
        </p:nvSpPr>
        <p:spPr>
          <a:xfrm>
            <a:off x="4571998" y="1906589"/>
            <a:ext cx="2133601" cy="598071"/>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خلال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AA3F955-E576-6657-85CB-41AC1C9EFFDA}"/>
              </a:ext>
            </a:extLst>
          </p:cNvPr>
          <p:cNvSpPr/>
          <p:nvPr/>
        </p:nvSpPr>
        <p:spPr>
          <a:xfrm>
            <a:off x="6705598" y="1906589"/>
            <a:ext cx="2133601" cy="598071"/>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بعد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6268F9-33D6-F738-A621-1928C8B073B4}"/>
              </a:ext>
            </a:extLst>
          </p:cNvPr>
          <p:cNvSpPr/>
          <p:nvPr/>
        </p:nvSpPr>
        <p:spPr>
          <a:xfrm>
            <a:off x="198783" y="2504661"/>
            <a:ext cx="2186608" cy="23323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إسرائيل</a:t>
            </a:r>
          </a:p>
          <a:p>
            <a:pPr algn="r"/>
            <a:r>
              <a:rPr lang="ar-JO" b="1" dirty="0">
                <a:latin typeface="Arial" panose="020B0604020202020204" pitchFamily="34" charset="0"/>
                <a:cs typeface="Arial" panose="020B0604020202020204" pitchFamily="34" charset="0"/>
              </a:rPr>
              <a:t>- عاموس (760)</a:t>
            </a:r>
          </a:p>
          <a:p>
            <a:pPr algn="r"/>
            <a:r>
              <a:rPr lang="ar-JO" b="1" dirty="0">
                <a:latin typeface="Arial" panose="020B0604020202020204" pitchFamily="34" charset="0"/>
                <a:cs typeface="Arial" panose="020B0604020202020204" pitchFamily="34" charset="0"/>
              </a:rPr>
              <a:t>- هوشع (755)</a:t>
            </a:r>
          </a:p>
          <a:p>
            <a:pPr algn="r"/>
            <a:endParaRPr lang="ar-JO" b="1" dirty="0">
              <a:latin typeface="Arial" panose="020B0604020202020204" pitchFamily="34" charset="0"/>
              <a:cs typeface="Arial" panose="020B0604020202020204" pitchFamily="34" charset="0"/>
            </a:endParaRPr>
          </a:p>
          <a:p>
            <a:pPr algn="r"/>
            <a:r>
              <a:rPr lang="ar-JO" b="1" dirty="0">
                <a:latin typeface="Arial" panose="020B0604020202020204" pitchFamily="34" charset="0"/>
                <a:cs typeface="Arial" panose="020B0604020202020204" pitchFamily="34" charset="0"/>
              </a:rPr>
              <a:t>إلى نينوى</a:t>
            </a:r>
          </a:p>
          <a:p>
            <a:pPr algn="r"/>
            <a:r>
              <a:rPr lang="ar-JO" b="1" dirty="0">
                <a:latin typeface="Arial" panose="020B0604020202020204" pitchFamily="34" charset="0"/>
                <a:cs typeface="Arial" panose="020B0604020202020204" pitchFamily="34" charset="0"/>
              </a:rPr>
              <a:t>- يونان (760)</a:t>
            </a:r>
          </a:p>
          <a:p>
            <a:pPr algn="r"/>
            <a:r>
              <a:rPr lang="ar-JO" b="1" dirty="0">
                <a:latin typeface="Arial" panose="020B0604020202020204" pitchFamily="34" charset="0"/>
                <a:cs typeface="Arial" panose="020B0604020202020204" pitchFamily="34" charset="0"/>
              </a:rPr>
              <a:t>- ناحوم (620)</a:t>
            </a:r>
            <a:endParaRPr lang="en-US"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36A2BF-4FD9-C758-8521-07369DEEADD2}"/>
              </a:ext>
            </a:extLst>
          </p:cNvPr>
          <p:cNvSpPr/>
          <p:nvPr/>
        </p:nvSpPr>
        <p:spPr>
          <a:xfrm>
            <a:off x="2491409" y="2504661"/>
            <a:ext cx="1934817" cy="2924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يهوذا</a:t>
            </a:r>
          </a:p>
          <a:p>
            <a:pPr algn="r"/>
            <a:r>
              <a:rPr lang="ar-JO" b="1" dirty="0">
                <a:latin typeface="Arial" panose="020B0604020202020204" pitchFamily="34" charset="0"/>
                <a:cs typeface="Arial" panose="020B0604020202020204" pitchFamily="34" charset="0"/>
              </a:rPr>
              <a:t>- أشعياء (740)</a:t>
            </a:r>
          </a:p>
          <a:p>
            <a:pPr algn="r"/>
            <a:r>
              <a:rPr lang="ar-JO" b="1" dirty="0">
                <a:latin typeface="Arial" panose="020B0604020202020204" pitchFamily="34" charset="0"/>
                <a:cs typeface="Arial" panose="020B0604020202020204" pitchFamily="34" charset="0"/>
              </a:rPr>
              <a:t>- ميخا (735)</a:t>
            </a:r>
          </a:p>
          <a:p>
            <a:pPr algn="r"/>
            <a:r>
              <a:rPr lang="ar-JO" b="1" dirty="0">
                <a:latin typeface="Arial" panose="020B0604020202020204" pitchFamily="34" charset="0"/>
                <a:cs typeface="Arial" panose="020B0604020202020204" pitchFamily="34" charset="0"/>
              </a:rPr>
              <a:t>- صفنيا (630)</a:t>
            </a:r>
          </a:p>
          <a:p>
            <a:pPr algn="r"/>
            <a:r>
              <a:rPr lang="ar-JO" b="1" dirty="0">
                <a:latin typeface="Arial" panose="020B0604020202020204" pitchFamily="34" charset="0"/>
                <a:cs typeface="Arial" panose="020B0604020202020204" pitchFamily="34" charset="0"/>
              </a:rPr>
              <a:t>إرميا (627)</a:t>
            </a:r>
          </a:p>
          <a:p>
            <a:pPr algn="r"/>
            <a:r>
              <a:rPr lang="ar-JO" b="1" dirty="0">
                <a:latin typeface="Arial" panose="020B0604020202020204" pitchFamily="34" charset="0"/>
                <a:cs typeface="Arial" panose="020B0604020202020204" pitchFamily="34" charset="0"/>
              </a:rPr>
              <a:t>- حبقوق (607)</a:t>
            </a:r>
          </a:p>
          <a:p>
            <a:pPr algn="r"/>
            <a:r>
              <a:rPr lang="ar-JO" b="1" dirty="0">
                <a:latin typeface="Arial" panose="020B0604020202020204" pitchFamily="34" charset="0"/>
                <a:cs typeface="Arial" panose="020B0604020202020204" pitchFamily="34" charset="0"/>
              </a:rPr>
              <a:t>- يوئيل (600)</a:t>
            </a:r>
          </a:p>
          <a:p>
            <a:pPr algn="r"/>
            <a:r>
              <a:rPr lang="ar-JO" b="1" dirty="0">
                <a:latin typeface="Arial" panose="020B0604020202020204" pitchFamily="34" charset="0"/>
                <a:cs typeface="Arial" panose="020B0604020202020204" pitchFamily="34" charset="0"/>
              </a:rPr>
              <a:t>مراثي (586)</a:t>
            </a:r>
          </a:p>
          <a:p>
            <a:pPr algn="r"/>
            <a:r>
              <a:rPr lang="ar-JO" b="1" dirty="0">
                <a:latin typeface="Arial" panose="020B0604020202020204" pitchFamily="34" charset="0"/>
                <a:cs typeface="Arial" panose="020B0604020202020204" pitchFamily="34" charset="0"/>
              </a:rPr>
              <a:t>عوبديا (580)</a:t>
            </a:r>
            <a:endParaRPr lang="en-US"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852ADBA-7568-FD70-57DB-317B3D609143}"/>
              </a:ext>
            </a:extLst>
          </p:cNvPr>
          <p:cNvSpPr/>
          <p:nvPr/>
        </p:nvSpPr>
        <p:spPr>
          <a:xfrm>
            <a:off x="4571999" y="2657061"/>
            <a:ext cx="2001078" cy="10270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اليهود في بابل</a:t>
            </a:r>
          </a:p>
          <a:p>
            <a:pPr algn="r"/>
            <a:r>
              <a:rPr lang="ar-JO" b="1" dirty="0">
                <a:latin typeface="Arial" panose="020B0604020202020204" pitchFamily="34" charset="0"/>
                <a:cs typeface="Arial" panose="020B0604020202020204" pitchFamily="34" charset="0"/>
              </a:rPr>
              <a:t>- دانيال (605)</a:t>
            </a:r>
          </a:p>
          <a:p>
            <a:pPr algn="r"/>
            <a:r>
              <a:rPr lang="ar-JO" b="1" dirty="0">
                <a:latin typeface="Arial" panose="020B0604020202020204" pitchFamily="34" charset="0"/>
                <a:cs typeface="Arial" panose="020B0604020202020204" pitchFamily="34" charset="0"/>
              </a:rPr>
              <a:t>- حزقيال (592)</a:t>
            </a:r>
          </a:p>
        </p:txBody>
      </p:sp>
      <p:sp>
        <p:nvSpPr>
          <p:cNvPr id="8" name="Rectangle 7">
            <a:extLst>
              <a:ext uri="{FF2B5EF4-FFF2-40B4-BE49-F238E27FC236}">
                <a16:creationId xmlns:a16="http://schemas.microsoft.com/office/drawing/2014/main" id="{79EA6615-7252-D3F3-7A06-DE9AAD958275}"/>
              </a:ext>
            </a:extLst>
          </p:cNvPr>
          <p:cNvSpPr/>
          <p:nvPr/>
        </p:nvSpPr>
        <p:spPr>
          <a:xfrm>
            <a:off x="6758607" y="2504661"/>
            <a:ext cx="1974575" cy="17095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البقية بعد العودة</a:t>
            </a:r>
          </a:p>
          <a:p>
            <a:pPr algn="r"/>
            <a:r>
              <a:rPr lang="ar-JO" b="1" dirty="0">
                <a:latin typeface="Arial" panose="020B0604020202020204" pitchFamily="34" charset="0"/>
                <a:cs typeface="Arial" panose="020B0604020202020204" pitchFamily="34" charset="0"/>
              </a:rPr>
              <a:t>- حجي (520)</a:t>
            </a:r>
          </a:p>
          <a:p>
            <a:pPr algn="r"/>
            <a:r>
              <a:rPr lang="ar-JO" b="1" dirty="0">
                <a:latin typeface="Arial" panose="020B0604020202020204" pitchFamily="34" charset="0"/>
                <a:cs typeface="Arial" panose="020B0604020202020204" pitchFamily="34" charset="0"/>
              </a:rPr>
              <a:t>- زكريا (520)</a:t>
            </a:r>
          </a:p>
          <a:p>
            <a:pPr algn="r"/>
            <a:r>
              <a:rPr lang="ar-JO" b="1" dirty="0">
                <a:latin typeface="Arial" panose="020B0604020202020204" pitchFamily="34" charset="0"/>
                <a:cs typeface="Arial" panose="020B0604020202020204" pitchFamily="34" charset="0"/>
              </a:rPr>
              <a:t>- ملاخي (450)</a:t>
            </a:r>
          </a:p>
        </p:txBody>
      </p:sp>
    </p:spTree>
    <p:extLst>
      <p:ext uri="{BB962C8B-B14F-4D97-AF65-F5344CB8AC3E}">
        <p14:creationId xmlns:p14="http://schemas.microsoft.com/office/powerpoint/2010/main" val="298899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9"/>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من هم المستلمين؟ (2)</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3970"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المسبيين</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بعد</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السقوط</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إر 38-44، 52</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1" name="AutoShape 6"/>
          <p:cNvSpPr>
            <a:spLocks noChangeArrowheads="1"/>
          </p:cNvSpPr>
          <p:nvPr/>
        </p:nvSpPr>
        <p:spPr bwMode="auto">
          <a:xfrm>
            <a:off x="3352800" y="1524000"/>
            <a:ext cx="23622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المسبيين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في بابل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قبل السقوط: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تشجيع</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إر 29</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2"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يهوذا</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قبل</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السقوط:</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تحذير</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3"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lnTo>
                  <a:pt x="10800" y="0"/>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panose="020B0604020202020204" pitchFamily="34" charset="0"/>
              <a:ea typeface="ＭＳ Ｐゴシック" charset="0"/>
              <a:cs typeface="Arial" panose="020B0604020202020204" pitchFamily="34" charset="0"/>
            </a:endParaRPr>
          </a:p>
        </p:txBody>
      </p:sp>
      <p:sp>
        <p:nvSpPr>
          <p:cNvPr id="83974"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79388" y="152400"/>
            <a:ext cx="8126412" cy="606425"/>
          </a:xfrm>
          <a:solidFill>
            <a:schemeClr val="tx1"/>
          </a:solidFill>
        </p:spPr>
        <p:txBody>
          <a:bodyPr/>
          <a:lstStyle/>
          <a:p>
            <a:r>
              <a:rPr lang="ar-JO" sz="3200" b="1" dirty="0">
                <a:solidFill>
                  <a:srgbClr val="FFFFFF"/>
                </a:solidFill>
                <a:latin typeface="Arial" charset="0"/>
                <a:ea typeface="ＭＳ Ｐゴシック" charset="0"/>
                <a:cs typeface="Arial" charset="0"/>
              </a:rPr>
              <a:t>الأمم التي تنبأ ضدها (إرميا 46-51)</a:t>
            </a:r>
            <a:endParaRPr lang="en-US" sz="3200" b="1" dirty="0">
              <a:solidFill>
                <a:srgbClr val="FFFFFF"/>
              </a:solidFill>
              <a:latin typeface="Arial" charset="0"/>
              <a:ea typeface="ＭＳ Ｐゴシック" charset="0"/>
              <a:cs typeface="Arial" charset="0"/>
            </a:endParaRPr>
          </a:p>
        </p:txBody>
      </p:sp>
      <p:sp>
        <p:nvSpPr>
          <p:cNvPr id="86018" name="Rectangle 2"/>
          <p:cNvSpPr>
            <a:spLocks noChangeArrowheads="1"/>
          </p:cNvSpPr>
          <p:nvPr/>
        </p:nvSpPr>
        <p:spPr bwMode="auto">
          <a:xfrm>
            <a:off x="224106" y="1516292"/>
            <a:ext cx="6715125" cy="4801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rtl="1"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1. مصر (46: 1-27) </a:t>
            </a:r>
            <a:r>
              <a:rPr lang="ar-JO" b="1" dirty="0">
                <a:solidFill>
                  <a:prstClr val="black"/>
                </a:solidFill>
                <a:latin typeface="Arial" panose="020B0604020202020204" pitchFamily="34" charset="0"/>
                <a:ea typeface="ＭＳ Ｐゴシック" charset="0"/>
                <a:cs typeface="Arial" panose="020B0604020202020204" pitchFamily="34" charset="0"/>
              </a:rPr>
              <a:t>– سيهزمها البابليون</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2. فلسطين (47: 1-6) </a:t>
            </a:r>
            <a:r>
              <a:rPr lang="ar-JO" b="1" dirty="0">
                <a:solidFill>
                  <a:prstClr val="black"/>
                </a:solidFill>
                <a:latin typeface="Arial" panose="020B0604020202020204" pitchFamily="34" charset="0"/>
                <a:ea typeface="ＭＳ Ｐゴシック" charset="0"/>
                <a:cs typeface="Arial" panose="020B0604020202020204" pitchFamily="34" charset="0"/>
              </a:rPr>
              <a:t>– سيتغلب عليها المصريون </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3. مؤاب (48: 1-47) </a:t>
            </a:r>
            <a:r>
              <a:rPr lang="ar-JO" b="1" dirty="0">
                <a:solidFill>
                  <a:prstClr val="black"/>
                </a:solidFill>
                <a:latin typeface="Arial" panose="020B0604020202020204" pitchFamily="34" charset="0"/>
                <a:ea typeface="ＭＳ Ｐゴシック" charset="0"/>
                <a:cs typeface="Arial" panose="020B0604020202020204" pitchFamily="34" charset="0"/>
              </a:rPr>
              <a:t>– ستحتلها بابل </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buFontTx/>
              <a:buAutoNum type="arabicPeriod"/>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rtl="1"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4. عمون (49: 1-6) </a:t>
            </a:r>
            <a:r>
              <a:rPr lang="ar-JO" b="1" dirty="0">
                <a:solidFill>
                  <a:prstClr val="black"/>
                </a:solidFill>
                <a:latin typeface="Arial" panose="020B0604020202020204" pitchFamily="34" charset="0"/>
                <a:ea typeface="ＭＳ Ｐゴシック" charset="0"/>
                <a:cs typeface="Arial" panose="020B0604020202020204" pitchFamily="34" charset="0"/>
              </a:rPr>
              <a:t>– سيتم تدميرها وإعادة تأسيسها في الألفية </a:t>
            </a:r>
            <a:r>
              <a:rPr lang="en-US" b="1" dirty="0">
                <a:solidFill>
                  <a:prstClr val="black"/>
                </a:solidFill>
                <a:latin typeface="Arial" panose="020B0604020202020204" pitchFamily="34" charset="0"/>
                <a:ea typeface="ＭＳ Ｐゴシック" charset="0"/>
                <a:cs typeface="Arial" panose="020B0604020202020204" pitchFamily="34" charset="0"/>
              </a:rPr>
              <a:t> </a:t>
            </a: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5. أدوم (49: 7-22) </a:t>
            </a:r>
            <a:r>
              <a:rPr lang="ar-JO" b="1" dirty="0">
                <a:solidFill>
                  <a:prstClr val="black"/>
                </a:solidFill>
                <a:latin typeface="Arial" panose="020B0604020202020204" pitchFamily="34" charset="0"/>
                <a:ea typeface="ＭＳ Ｐゴシック" charset="0"/>
                <a:cs typeface="Arial" panose="020B0604020202020204" pitchFamily="34" charset="0"/>
              </a:rPr>
              <a:t>– ستصير مثل سدوم وعمورة</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6. دمشق (49: 23-27) </a:t>
            </a:r>
            <a:r>
              <a:rPr lang="ar-JO" b="1" dirty="0">
                <a:solidFill>
                  <a:prstClr val="black"/>
                </a:solidFill>
                <a:latin typeface="Arial" panose="020B0604020202020204" pitchFamily="34" charset="0"/>
                <a:ea typeface="ＭＳ Ｐゴシック" charset="0"/>
                <a:cs typeface="Arial" panose="020B0604020202020204" pitchFamily="34" charset="0"/>
              </a:rPr>
              <a:t>– ستتدمر في يوم واحد</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7. قيدار وحاصور (49: 28-35) </a:t>
            </a:r>
            <a:r>
              <a:rPr lang="ar-JO" b="1" dirty="0">
                <a:solidFill>
                  <a:prstClr val="black"/>
                </a:solidFill>
                <a:latin typeface="Arial" panose="020B0604020202020204" pitchFamily="34" charset="0"/>
                <a:ea typeface="ＭＳ Ｐゴシック" charset="0"/>
                <a:cs typeface="Arial" panose="020B0604020202020204" pitchFamily="34" charset="0"/>
              </a:rPr>
              <a:t>– ستتدمر على يد نبوخدنصر</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buFontTx/>
              <a:buAutoNum type="arabicPeriod"/>
            </a:pPr>
            <a:endParaRPr lang="en-US" b="1" dirty="0">
              <a:solidFill>
                <a:srgbClr val="D16349"/>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8. عيلام (49: 34-39) </a:t>
            </a:r>
            <a:r>
              <a:rPr lang="ar-JO" b="1" dirty="0">
                <a:solidFill>
                  <a:prstClr val="black"/>
                </a:solidFill>
                <a:latin typeface="Arial" panose="020B0604020202020204" pitchFamily="34" charset="0"/>
                <a:ea typeface="ＭＳ Ｐゴシック" charset="0"/>
                <a:cs typeface="Arial" panose="020B0604020202020204" pitchFamily="34" charset="0"/>
              </a:rPr>
              <a:t>– سيجتاحها نبوخدنصر وسيعاد تأسيسها خلال الألفية </a:t>
            </a:r>
            <a:r>
              <a:rPr lang="en-US" b="1" dirty="0">
                <a:solidFill>
                  <a:prstClr val="black"/>
                </a:solidFill>
                <a:latin typeface="Arial" panose="020B0604020202020204" pitchFamily="34" charset="0"/>
                <a:ea typeface="ＭＳ Ｐゴシック" charset="0"/>
                <a:cs typeface="Arial" panose="020B0604020202020204" pitchFamily="34" charset="0"/>
              </a:rPr>
              <a:t> </a:t>
            </a: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9. بابل (50: 1 – 51: 64) </a:t>
            </a:r>
            <a:r>
              <a:rPr lang="ar-JO" b="1" dirty="0">
                <a:solidFill>
                  <a:prstClr val="black"/>
                </a:solidFill>
                <a:latin typeface="Arial" panose="020B0604020202020204" pitchFamily="34" charset="0"/>
                <a:ea typeface="ＭＳ Ｐゴシック" charset="0"/>
                <a:cs typeface="Arial" panose="020B0604020202020204" pitchFamily="34" charset="0"/>
              </a:rPr>
              <a:t>– دمار الإمبراطورية النهائي</a:t>
            </a:r>
            <a:r>
              <a:rPr lang="en-US" b="1" dirty="0">
                <a:solidFill>
                  <a:prstClr val="black"/>
                </a:solidFill>
                <a:latin typeface="Arial" panose="020B0604020202020204" pitchFamily="34" charset="0"/>
                <a:ea typeface="ＭＳ Ｐゴシック" charset="0"/>
                <a:cs typeface="Arial" panose="020B0604020202020204" pitchFamily="34" charset="0"/>
              </a:rPr>
              <a:t>  </a:t>
            </a:r>
          </a:p>
        </p:txBody>
      </p:sp>
      <p:pic>
        <p:nvPicPr>
          <p:cNvPr id="860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485</a:t>
            </a:r>
            <a:endParaRPr lang="en-US" b="1" dirty="0">
              <a:solidFill>
                <a:prstClr val="black"/>
              </a:solidFill>
            </a:endParaRPr>
          </a:p>
        </p:txBody>
      </p:sp>
    </p:spTree>
    <p:extLst>
      <p:ext uri="{BB962C8B-B14F-4D97-AF65-F5344CB8AC3E}">
        <p14:creationId xmlns:p14="http://schemas.microsoft.com/office/powerpoint/2010/main" val="277426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2163" name="Rectangle 12"/>
          <p:cNvSpPr>
            <a:spLocks noChangeArrowheads="1"/>
          </p:cNvSpPr>
          <p:nvPr/>
        </p:nvSpPr>
        <p:spPr bwMode="auto">
          <a:xfrm>
            <a:off x="685800" y="1295400"/>
            <a:ext cx="5745589"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buClr>
                <a:srgbClr val="99CC00"/>
              </a:buClr>
              <a:buSzPct val="80000"/>
            </a:pPr>
            <a:r>
              <a:rPr lang="ar-JO" sz="3200" b="1" dirty="0">
                <a:solidFill>
                  <a:srgbClr val="FFFFFF"/>
                </a:solidFill>
                <a:latin typeface="Arial" panose="020B0604020202020204" pitchFamily="34" charset="0"/>
                <a:ea typeface="ＭＳ Ｐゴシック" charset="0"/>
                <a:cs typeface="Arial" panose="020B0604020202020204" pitchFamily="34" charset="0"/>
              </a:rPr>
              <a:t>أ. الأعمال الرمزية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2164"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476</a:t>
            </a:r>
            <a:endParaRPr lang="en-US" b="1" dirty="0">
              <a:solidFill>
                <a:srgbClr val="FFFFFF"/>
              </a:solidFill>
            </a:endParaRPr>
          </a:p>
        </p:txBody>
      </p:sp>
      <p:grpSp>
        <p:nvGrpSpPr>
          <p:cNvPr id="6" name="Group 5"/>
          <p:cNvGrpSpPr>
            <a:grpSpLocks/>
          </p:cNvGrpSpPr>
          <p:nvPr/>
        </p:nvGrpSpPr>
        <p:grpSpPr bwMode="auto">
          <a:xfrm>
            <a:off x="330200" y="2708275"/>
            <a:ext cx="3551238" cy="3529013"/>
            <a:chOff x="329529" y="2708920"/>
            <a:chExt cx="3552394" cy="3528392"/>
          </a:xfrm>
        </p:grpSpPr>
        <p:pic>
          <p:nvPicPr>
            <p:cNvPr id="92172" name="Picture 2" descr="underw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3" name="Rectangle 12"/>
            <p:cNvSpPr>
              <a:spLocks noChangeArrowheads="1"/>
            </p:cNvSpPr>
            <p:nvPr/>
          </p:nvSpPr>
          <p:spPr bwMode="auto">
            <a:xfrm>
              <a:off x="503548" y="5373216"/>
              <a:ext cx="320435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المنطقة القذرة</a:t>
              </a:r>
            </a:p>
            <a:p>
              <a:pPr algn="ctr" defTabSz="914400" fontAlgn="base">
                <a:spcBef>
                  <a:spcPct val="20000"/>
                </a:spcBef>
                <a:spcAft>
                  <a:spcPct val="0"/>
                </a:spcAft>
                <a:buClr>
                  <a:srgbClr val="99CC00"/>
                </a:buClr>
                <a:buSzPct val="80000"/>
              </a:pPr>
              <a:r>
                <a:rPr lang="en-US" sz="2400" b="1" dirty="0">
                  <a:solidFill>
                    <a:srgbClr val="FFFFFF"/>
                  </a:solidFill>
                  <a:latin typeface="Arial" panose="020B0604020202020204" pitchFamily="34" charset="0"/>
                  <a:ea typeface="ＭＳ Ｐゴシック" charset="0"/>
                  <a:cs typeface="Arial" panose="020B0604020202020204" pitchFamily="34" charset="0"/>
                </a:rPr>
                <a:t>(</a:t>
              </a:r>
              <a:r>
                <a:rPr lang="ar-JO" sz="2400" b="1" dirty="0">
                  <a:solidFill>
                    <a:srgbClr val="FFFFFF"/>
                  </a:solidFill>
                  <a:latin typeface="Arial" panose="020B0604020202020204" pitchFamily="34" charset="0"/>
                  <a:ea typeface="ＭＳ Ｐゴシック" charset="0"/>
                  <a:cs typeface="Arial" panose="020B0604020202020204" pitchFamily="34" charset="0"/>
                </a:rPr>
                <a:t>إر 13</a:t>
              </a:r>
              <a:r>
                <a:rPr lang="en-US" sz="2400" b="1" dirty="0">
                  <a:solidFill>
                    <a:srgbClr val="FFFFFF"/>
                  </a:solidFill>
                  <a:latin typeface="Arial" panose="020B0604020202020204" pitchFamily="34" charset="0"/>
                  <a:ea typeface="ＭＳ Ｐゴシック" charset="0"/>
                  <a:cs typeface="Arial" panose="020B0604020202020204" pitchFamily="34" charset="0"/>
                </a:rPr>
                <a:t>)</a:t>
              </a:r>
            </a:p>
          </p:txBody>
        </p:sp>
      </p:grpSp>
      <p:grpSp>
        <p:nvGrpSpPr>
          <p:cNvPr id="7" name="Group 6"/>
          <p:cNvGrpSpPr>
            <a:grpSpLocks/>
          </p:cNvGrpSpPr>
          <p:nvPr/>
        </p:nvGrpSpPr>
        <p:grpSpPr bwMode="auto">
          <a:xfrm>
            <a:off x="3635375" y="2781300"/>
            <a:ext cx="2873375" cy="2879725"/>
            <a:chOff x="3635896" y="2780928"/>
            <a:chExt cx="2872630" cy="2880320"/>
          </a:xfrm>
        </p:grpSpPr>
        <p:pic>
          <p:nvPicPr>
            <p:cNvPr id="92170" name="Picture 3" descr="9704657-hands-of-a-potter-creating-an-earthen-jar-on-the-cir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896" y="2780928"/>
              <a:ext cx="2872630" cy="1932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1" name="Rectangle 12"/>
            <p:cNvSpPr>
              <a:spLocks noChangeArrowheads="1"/>
            </p:cNvSpPr>
            <p:nvPr/>
          </p:nvSpPr>
          <p:spPr bwMode="auto">
            <a:xfrm>
              <a:off x="3995936" y="4725144"/>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وعاء الفخاري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99CC00"/>
                </a:buClr>
                <a:buSzPct val="80000"/>
              </a:pPr>
              <a:r>
                <a:rPr lang="en-US" sz="2400" b="1" dirty="0">
                  <a:solidFill>
                    <a:srgbClr val="FFFFFF"/>
                  </a:solidFill>
                  <a:latin typeface="Arial" panose="020B0604020202020204" pitchFamily="34" charset="0"/>
                  <a:ea typeface="ＭＳ Ｐゴシック" charset="0"/>
                  <a:cs typeface="Arial" panose="020B0604020202020204" pitchFamily="34" charset="0"/>
                </a:rPr>
                <a:t>(</a:t>
              </a:r>
              <a:r>
                <a:rPr lang="ar-JO" sz="2400" b="1" dirty="0">
                  <a:solidFill>
                    <a:srgbClr val="FFFFFF"/>
                  </a:solidFill>
                  <a:latin typeface="Arial" panose="020B0604020202020204" pitchFamily="34" charset="0"/>
                  <a:ea typeface="ＭＳ Ｐゴシック" charset="0"/>
                  <a:cs typeface="Arial" panose="020B0604020202020204" pitchFamily="34" charset="0"/>
                </a:rPr>
                <a:t>إر 18</a:t>
              </a:r>
              <a:r>
                <a:rPr lang="en-US" sz="2400" b="1" dirty="0">
                  <a:solidFill>
                    <a:srgbClr val="FFFFFF"/>
                  </a:solidFill>
                  <a:latin typeface="Arial" panose="020B0604020202020204" pitchFamily="34" charset="0"/>
                  <a:ea typeface="ＭＳ Ｐゴシック" charset="0"/>
                  <a:cs typeface="Arial" panose="020B0604020202020204" pitchFamily="34" charset="0"/>
                </a:rPr>
                <a:t>)</a:t>
              </a:r>
            </a:p>
          </p:txBody>
        </p:sp>
      </p:grpSp>
      <p:grpSp>
        <p:nvGrpSpPr>
          <p:cNvPr id="9" name="Group 8"/>
          <p:cNvGrpSpPr>
            <a:grpSpLocks/>
          </p:cNvGrpSpPr>
          <p:nvPr/>
        </p:nvGrpSpPr>
        <p:grpSpPr bwMode="auto">
          <a:xfrm>
            <a:off x="6418263" y="1125538"/>
            <a:ext cx="2114550" cy="4032250"/>
            <a:chOff x="6417955" y="1124744"/>
            <a:chExt cx="2114485" cy="4032448"/>
          </a:xfrm>
        </p:grpSpPr>
        <p:pic>
          <p:nvPicPr>
            <p:cNvPr id="92168" name="Picture 4" descr="broken_jar_of_oliv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7955" y="1124744"/>
              <a:ext cx="2114485" cy="3136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9" name="Rectangle 12"/>
            <p:cNvSpPr>
              <a:spLocks noChangeArrowheads="1"/>
            </p:cNvSpPr>
            <p:nvPr/>
          </p:nvSpPr>
          <p:spPr bwMode="auto">
            <a:xfrm>
              <a:off x="6431081" y="422108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الجرة المكسورة</a:t>
              </a:r>
            </a:p>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(إر 19)</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1304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أ. الأعمال الرمزية</a:t>
            </a:r>
          </a:p>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ب. الأنواع الأدبية</a:t>
            </a:r>
          </a:p>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ت. النسخة المازورية مقابل الترجمة السبعينية</a:t>
            </a:r>
            <a:endParaRPr lang="en-US" sz="3200" b="1" dirty="0">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476</a:t>
            </a:r>
            <a:endParaRPr lang="en-US" b="1" dirty="0">
              <a:solidFill>
                <a:srgbClr val="FFFFFF"/>
              </a:solidFill>
            </a:endParaRPr>
          </a:p>
        </p:txBody>
      </p:sp>
    </p:spTree>
    <p:extLst>
      <p:ext uri="{BB962C8B-B14F-4D97-AF65-F5344CB8AC3E}">
        <p14:creationId xmlns:p14="http://schemas.microsoft.com/office/powerpoint/2010/main" val="310185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4450"/>
            <a:ext cx="7772400" cy="792163"/>
          </a:xfrm>
        </p:spPr>
        <p:txBody>
          <a:bodyPr/>
          <a:lstStyle/>
          <a:p>
            <a:pPr>
              <a:defRPr/>
            </a:pPr>
            <a:r>
              <a:rPr lang="ar-JO" sz="4800" b="1" dirty="0">
                <a:solidFill>
                  <a:schemeClr val="accent1">
                    <a:lumMod val="40000"/>
                    <a:lumOff val="60000"/>
                  </a:schemeClr>
                </a:solidFill>
              </a:rPr>
              <a:t>المازورية مقابل السبعينية</a:t>
            </a:r>
            <a:endParaRPr lang="en-US" sz="4800" b="1" dirty="0">
              <a:solidFill>
                <a:schemeClr val="accent1">
                  <a:lumMod val="40000"/>
                  <a:lumOff val="60000"/>
                </a:schemeClr>
              </a:solidFill>
            </a:endParaRPr>
          </a:p>
        </p:txBody>
      </p:sp>
      <p:grpSp>
        <p:nvGrpSpPr>
          <p:cNvPr id="11" name="Group 10"/>
          <p:cNvGrpSpPr>
            <a:grpSpLocks/>
          </p:cNvGrpSpPr>
          <p:nvPr/>
        </p:nvGrpSpPr>
        <p:grpSpPr bwMode="auto">
          <a:xfrm>
            <a:off x="-14288" y="809625"/>
            <a:ext cx="7178676" cy="2943225"/>
            <a:chOff x="-15046" y="809328"/>
            <a:chExt cx="7179334" cy="2943225"/>
          </a:xfrm>
        </p:grpSpPr>
        <p:pic>
          <p:nvPicPr>
            <p:cNvPr id="94218" name="Picture 2" descr="hebrew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8363" y="809328"/>
              <a:ext cx="549592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046" y="980778"/>
              <a:ext cx="1706719"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00CC99">
                      <a:lumMod val="40000"/>
                      <a:lumOff val="60000"/>
                    </a:srgbClr>
                  </a:solidFill>
                </a:rPr>
                <a:t>المازورية</a:t>
              </a:r>
              <a:r>
                <a:rPr lang="en-US" sz="4000" b="1" dirty="0">
                  <a:solidFill>
                    <a:srgbClr val="00CC99">
                      <a:lumMod val="40000"/>
                      <a:lumOff val="60000"/>
                    </a:srgbClr>
                  </a:solidFill>
                </a:rPr>
                <a:t> </a:t>
              </a:r>
              <a:br>
                <a:rPr lang="en-US" sz="4000" b="1" dirty="0">
                  <a:solidFill>
                    <a:srgbClr val="00CC99">
                      <a:lumMod val="40000"/>
                      <a:lumOff val="60000"/>
                    </a:srgbClr>
                  </a:solidFill>
                </a:rPr>
              </a:br>
              <a:r>
                <a:rPr lang="en-US" sz="4000" b="1" dirty="0">
                  <a:solidFill>
                    <a:srgbClr val="00CC99">
                      <a:lumMod val="40000"/>
                      <a:lumOff val="60000"/>
                    </a:srgbClr>
                  </a:solidFill>
                </a:rPr>
                <a:t>(</a:t>
              </a:r>
              <a:r>
                <a:rPr lang="ar-JO" sz="4000" b="1" dirty="0">
                  <a:solidFill>
                    <a:srgbClr val="00CC99">
                      <a:lumMod val="40000"/>
                      <a:lumOff val="60000"/>
                    </a:srgbClr>
                  </a:solidFill>
                </a:rPr>
                <a:t>عبري</a:t>
              </a:r>
              <a:r>
                <a:rPr lang="en-US" sz="4000" b="1" dirty="0">
                  <a:solidFill>
                    <a:srgbClr val="00CC99">
                      <a:lumMod val="40000"/>
                      <a:lumOff val="60000"/>
                    </a:srgbClr>
                  </a:solidFill>
                </a:rPr>
                <a:t>)</a:t>
              </a:r>
            </a:p>
          </p:txBody>
        </p:sp>
      </p:grpSp>
      <p:grpSp>
        <p:nvGrpSpPr>
          <p:cNvPr id="12" name="Group 11"/>
          <p:cNvGrpSpPr>
            <a:grpSpLocks/>
          </p:cNvGrpSpPr>
          <p:nvPr/>
        </p:nvGrpSpPr>
        <p:grpSpPr bwMode="auto">
          <a:xfrm>
            <a:off x="0" y="3897313"/>
            <a:ext cx="6451600" cy="2916237"/>
            <a:chOff x="0" y="3897984"/>
            <a:chExt cx="6451052" cy="2915392"/>
          </a:xfrm>
        </p:grpSpPr>
        <p:pic>
          <p:nvPicPr>
            <p:cNvPr id="94216" name="Picture 3" descr="The Septuagint or the LX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363" y="3897984"/>
              <a:ext cx="4782689" cy="2915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932899"/>
              <a:ext cx="1706418" cy="26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00CC99">
                      <a:lumMod val="40000"/>
                      <a:lumOff val="60000"/>
                    </a:srgbClr>
                  </a:solidFill>
                </a:rPr>
                <a:t>السبعينية</a:t>
              </a:r>
              <a:br>
                <a:rPr lang="en-US" sz="4000" b="1" dirty="0">
                  <a:solidFill>
                    <a:srgbClr val="00CC99">
                      <a:lumMod val="40000"/>
                      <a:lumOff val="60000"/>
                    </a:srgbClr>
                  </a:solidFill>
                </a:rPr>
              </a:br>
              <a:r>
                <a:rPr lang="en-US" sz="4000" b="1" dirty="0">
                  <a:solidFill>
                    <a:srgbClr val="00CC99">
                      <a:lumMod val="40000"/>
                      <a:lumOff val="60000"/>
                    </a:srgbClr>
                  </a:solidFill>
                </a:rPr>
                <a:t>(</a:t>
              </a:r>
              <a:r>
                <a:rPr lang="ar-JO" sz="4000" b="1" dirty="0">
                  <a:solidFill>
                    <a:srgbClr val="00CC99">
                      <a:lumMod val="40000"/>
                      <a:lumOff val="60000"/>
                    </a:srgbClr>
                  </a:solidFill>
                </a:rPr>
                <a:t>يوناني</a:t>
              </a:r>
              <a:r>
                <a:rPr lang="en-US" sz="4000" b="1" dirty="0">
                  <a:solidFill>
                    <a:srgbClr val="00CC99">
                      <a:lumMod val="40000"/>
                      <a:lumOff val="60000"/>
                    </a:srgbClr>
                  </a:solidFill>
                </a:rPr>
                <a:t>)</a:t>
              </a:r>
            </a:p>
          </p:txBody>
        </p:sp>
      </p:grpSp>
      <p:grpSp>
        <p:nvGrpSpPr>
          <p:cNvPr id="13" name="Group 12"/>
          <p:cNvGrpSpPr>
            <a:grpSpLocks/>
          </p:cNvGrpSpPr>
          <p:nvPr/>
        </p:nvGrpSpPr>
        <p:grpSpPr bwMode="auto">
          <a:xfrm>
            <a:off x="6443663" y="3933825"/>
            <a:ext cx="2305050" cy="2447925"/>
            <a:chOff x="6444208" y="3933056"/>
            <a:chExt cx="2304256" cy="2448272"/>
          </a:xfrm>
        </p:grpSpPr>
        <p:sp>
          <p:nvSpPr>
            <p:cNvPr id="7" name="Title 1"/>
            <p:cNvSpPr txBox="1">
              <a:spLocks/>
            </p:cNvSpPr>
            <p:nvPr/>
          </p:nvSpPr>
          <p:spPr bwMode="auto">
            <a:xfrm>
              <a:off x="6444208" y="4580848"/>
              <a:ext cx="2304256" cy="180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00CC99">
                      <a:lumMod val="40000"/>
                      <a:lumOff val="60000"/>
                    </a:srgbClr>
                  </a:solidFill>
                </a:rPr>
                <a:t>أقصر بنسبة 1 / 8 من المازورية</a:t>
              </a:r>
              <a:endParaRPr lang="en-US" sz="4000" b="1" dirty="0">
                <a:solidFill>
                  <a:srgbClr val="00CC99">
                    <a:lumMod val="40000"/>
                    <a:lumOff val="60000"/>
                  </a:srgbClr>
                </a:solidFill>
              </a:endParaRPr>
            </a:p>
          </p:txBody>
        </p:sp>
        <p:sp>
          <p:nvSpPr>
            <p:cNvPr id="8" name="Right Brace 7"/>
            <p:cNvSpPr/>
            <p:nvPr/>
          </p:nvSpPr>
          <p:spPr>
            <a:xfrm rot="5400000">
              <a:off x="6536897" y="3911780"/>
              <a:ext cx="606511" cy="649064"/>
            </a:xfrm>
            <a:prstGeom prst="rightBrace">
              <a:avLst>
                <a:gd name="adj1" fmla="val 16591"/>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Times New Roman"/>
              </a:endParaRPr>
            </a:p>
          </p:txBody>
        </p:sp>
      </p:grpSp>
      <p:sp>
        <p:nvSpPr>
          <p:cNvPr id="10" name="Text Box 13"/>
          <p:cNvSpPr txBox="1">
            <a:spLocks noChangeArrowheads="1"/>
          </p:cNvSpPr>
          <p:nvPr/>
        </p:nvSpPr>
        <p:spPr bwMode="auto">
          <a:xfrm>
            <a:off x="8459788" y="0"/>
            <a:ext cx="704039"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ar-JO" b="1" kern="0" dirty="0">
                <a:solidFill>
                  <a:srgbClr val="FFFFFF"/>
                </a:solidFill>
              </a:rPr>
              <a:t>476</a:t>
            </a:r>
            <a:endParaRPr lang="en-US" b="1" kern="0" dirty="0">
              <a:solidFill>
                <a:srgbClr val="FFFFFF"/>
              </a:solidFill>
            </a:endParaRPr>
          </a:p>
        </p:txBody>
      </p:sp>
    </p:spTree>
    <p:extLst>
      <p:ext uri="{BB962C8B-B14F-4D97-AF65-F5344CB8AC3E}">
        <p14:creationId xmlns:p14="http://schemas.microsoft.com/office/powerpoint/2010/main" val="366640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ث. العهد الجديد</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41787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 ؟</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768064" y="1431898"/>
            <a:ext cx="7607872"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40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كانت دينونة أورشليم </a:t>
            </a:r>
            <a:r>
              <a:rPr lang="ar-JO" sz="4000"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حتمية</a:t>
            </a:r>
            <a:r>
              <a:rPr lang="ar-JO" sz="40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بسبب رفضها طاعة العهد القديم (1-19)، بالرغم من مرور 70 عاماً على السبي (25: 11-12) والدينونة على الأمم فسوف تخضع إسرائيل لحكم الله تحت العهد الجديد (30-33)</a:t>
            </a:r>
            <a:endPar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43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ج. الترتيب المنطقي</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0476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ar-JO" sz="3200" b="1" dirty="0">
                <a:solidFill>
                  <a:schemeClr val="tx1"/>
                </a:solidFill>
                <a:latin typeface="Arial" charset="0"/>
                <a:ea typeface="ＭＳ Ｐゴシック" charset="0"/>
                <a:cs typeface="Arial" charset="0"/>
              </a:rPr>
              <a:t>الهيكل منطقي لا زمني</a:t>
            </a:r>
            <a:endParaRPr lang="en-US" sz="3200" b="1" dirty="0">
              <a:solidFill>
                <a:schemeClr val="tx1"/>
              </a:solidFill>
              <a:latin typeface="Arial" charset="0"/>
              <a:ea typeface="ＭＳ Ｐゴシック" charset="0"/>
              <a:cs typeface="Arial" charset="0"/>
            </a:endParaRPr>
          </a:p>
        </p:txBody>
      </p:sp>
      <p:sp>
        <p:nvSpPr>
          <p:cNvPr id="99331" name="Text Box 4"/>
          <p:cNvSpPr txBox="1">
            <a:spLocks noChangeArrowheads="1"/>
          </p:cNvSpPr>
          <p:nvPr/>
        </p:nvSpPr>
        <p:spPr bwMode="auto">
          <a:xfrm>
            <a:off x="8431213"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477</a:t>
            </a:r>
            <a:endParaRPr lang="en-US" b="1" dirty="0">
              <a:solidFill>
                <a:prstClr val="black"/>
              </a:solidFill>
            </a:endParaRPr>
          </a:p>
        </p:txBody>
      </p:sp>
      <p:grpSp>
        <p:nvGrpSpPr>
          <p:cNvPr id="3" name="Group 2">
            <a:extLst>
              <a:ext uri="{FF2B5EF4-FFF2-40B4-BE49-F238E27FC236}">
                <a16:creationId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2400" b="1" dirty="0">
                <a:solidFill>
                  <a:schemeClr val="tx1"/>
                </a:solidFill>
                <a:latin typeface="Arial" charset="0"/>
                <a:ea typeface="ＭＳ Ｐゴシック" charset="0"/>
                <a:cs typeface="Arial" charset="0"/>
              </a:rPr>
              <a:t>توقيت نبوات إرميا</a:t>
            </a:r>
            <a:endParaRPr lang="en-US" sz="2400" b="1" dirty="0">
              <a:solidFill>
                <a:schemeClr val="tx1"/>
              </a:solidFill>
              <a:latin typeface="Arial" charset="0"/>
              <a:ea typeface="ＭＳ Ｐゴシック" charset="0"/>
              <a:cs typeface="Arial" charset="0"/>
            </a:endParaRPr>
          </a:p>
        </p:txBody>
      </p:sp>
      <p:sp>
        <p:nvSpPr>
          <p:cNvPr id="18" name="Title 1">
            <a:extLst>
              <a:ext uri="{FF2B5EF4-FFF2-40B4-BE49-F238E27FC236}">
                <a16:creationId xmlns:a16="http://schemas.microsoft.com/office/drawing/2014/main" id="{E57005F5-215C-EF43-AFF3-EC8501BF60A6}"/>
              </a:ext>
            </a:extLst>
          </p:cNvPr>
          <p:cNvSpPr txBox="1">
            <a:spLocks/>
          </p:cNvSpPr>
          <p:nvPr/>
        </p:nvSpPr>
        <p:spPr bwMode="auto">
          <a:xfrm>
            <a:off x="181233" y="1346605"/>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400" b="1" dirty="0">
                <a:solidFill>
                  <a:schemeClr val="tx1"/>
                </a:solidFill>
                <a:latin typeface="Arial" charset="0"/>
                <a:ea typeface="ＭＳ Ｐゴシック" charset="0"/>
                <a:cs typeface="Arial" charset="0"/>
              </a:rPr>
              <a:t>الملوك</a:t>
            </a:r>
            <a:endParaRPr lang="en-US" sz="1400" b="1" dirty="0">
              <a:solidFill>
                <a:schemeClr val="tx1"/>
              </a:solidFill>
              <a:latin typeface="Arial" charset="0"/>
              <a:ea typeface="ＭＳ Ｐゴシック" charset="0"/>
              <a:cs typeface="Arial" charset="0"/>
            </a:endParaRPr>
          </a:p>
        </p:txBody>
      </p:sp>
      <p:sp>
        <p:nvSpPr>
          <p:cNvPr id="19" name="Title 1">
            <a:extLst>
              <a:ext uri="{FF2B5EF4-FFF2-40B4-BE49-F238E27FC236}">
                <a16:creationId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400" b="1" dirty="0">
                <a:solidFill>
                  <a:schemeClr val="tx1"/>
                </a:solidFill>
                <a:latin typeface="Arial" charset="0"/>
                <a:ea typeface="ＭＳ Ｐゴシック" charset="0"/>
                <a:cs typeface="Arial" charset="0"/>
              </a:rPr>
              <a:t>الأحداث</a:t>
            </a:r>
            <a:endParaRPr lang="en-US" sz="1400" b="1" dirty="0">
              <a:solidFill>
                <a:schemeClr val="tx1"/>
              </a:solidFill>
              <a:latin typeface="Arial" charset="0"/>
              <a:ea typeface="ＭＳ Ｐゴシック" charset="0"/>
              <a:cs typeface="Arial" charset="0"/>
            </a:endParaRPr>
          </a:p>
        </p:txBody>
      </p:sp>
      <p:sp>
        <p:nvSpPr>
          <p:cNvPr id="20" name="Title 1">
            <a:extLst>
              <a:ext uri="{FF2B5EF4-FFF2-40B4-BE49-F238E27FC236}">
                <a16:creationId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100" dirty="0">
                <a:solidFill>
                  <a:schemeClr val="tx1"/>
                </a:solidFill>
                <a:latin typeface="Arial" charset="0"/>
                <a:ea typeface="ＭＳ Ｐゴシック" charset="0"/>
                <a:cs typeface="Arial" charset="0"/>
              </a:rPr>
              <a:t>يوشيا</a:t>
            </a:r>
            <a:endParaRPr lang="en-US" sz="1100" dirty="0">
              <a:solidFill>
                <a:schemeClr val="tx1"/>
              </a:solidFill>
              <a:latin typeface="Arial" charset="0"/>
              <a:ea typeface="ＭＳ Ｐゴシック" charset="0"/>
              <a:cs typeface="Arial" charset="0"/>
            </a:endParaRPr>
          </a:p>
        </p:txBody>
      </p:sp>
      <p:sp>
        <p:nvSpPr>
          <p:cNvPr id="21" name="Title 1">
            <a:extLst>
              <a:ext uri="{FF2B5EF4-FFF2-40B4-BE49-F238E27FC236}">
                <a16:creationId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يهوياكين</a:t>
            </a:r>
            <a:endParaRPr lang="en-US" sz="1000" dirty="0">
              <a:solidFill>
                <a:schemeClr val="tx1"/>
              </a:solidFill>
              <a:latin typeface="Arial" charset="0"/>
              <a:ea typeface="ＭＳ Ｐゴシック" charset="0"/>
              <a:cs typeface="Arial" charset="0"/>
            </a:endParaRPr>
          </a:p>
        </p:txBody>
      </p:sp>
      <p:sp>
        <p:nvSpPr>
          <p:cNvPr id="22" name="Title 1">
            <a:extLst>
              <a:ext uri="{FF2B5EF4-FFF2-40B4-BE49-F238E27FC236}">
                <a16:creationId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يهوآحاز</a:t>
            </a:r>
            <a:endParaRPr lang="en-US" sz="1000" dirty="0">
              <a:solidFill>
                <a:schemeClr val="tx1"/>
              </a:solidFill>
              <a:latin typeface="Arial" charset="0"/>
              <a:ea typeface="ＭＳ Ｐゴシック" charset="0"/>
              <a:cs typeface="Arial" charset="0"/>
            </a:endParaRPr>
          </a:p>
        </p:txBody>
      </p:sp>
      <p:sp>
        <p:nvSpPr>
          <p:cNvPr id="23" name="Title 1">
            <a:extLst>
              <a:ext uri="{FF2B5EF4-FFF2-40B4-BE49-F238E27FC236}">
                <a16:creationId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يهوياقيم</a:t>
            </a:r>
            <a:endParaRPr lang="en-US" sz="1000" dirty="0">
              <a:solidFill>
                <a:schemeClr val="tx1"/>
              </a:solidFill>
              <a:latin typeface="Arial" charset="0"/>
              <a:ea typeface="ＭＳ Ｐゴシック" charset="0"/>
              <a:cs typeface="Arial" charset="0"/>
            </a:endParaRPr>
          </a:p>
        </p:txBody>
      </p:sp>
      <p:sp>
        <p:nvSpPr>
          <p:cNvPr id="24" name="Title 1">
            <a:extLst>
              <a:ext uri="{FF2B5EF4-FFF2-40B4-BE49-F238E27FC236}">
                <a16:creationId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جدليا</a:t>
            </a:r>
            <a:endParaRPr lang="en-US" sz="1000" dirty="0">
              <a:solidFill>
                <a:schemeClr val="tx1"/>
              </a:solidFill>
              <a:latin typeface="Arial" charset="0"/>
              <a:ea typeface="ＭＳ Ｐゴシック" charset="0"/>
              <a:cs typeface="Arial" charset="0"/>
            </a:endParaRPr>
          </a:p>
        </p:txBody>
      </p:sp>
      <p:sp>
        <p:nvSpPr>
          <p:cNvPr id="25" name="Title 1">
            <a:extLst>
              <a:ext uri="{FF2B5EF4-FFF2-40B4-BE49-F238E27FC236}">
                <a16:creationId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صدقيا</a:t>
            </a:r>
            <a:endParaRPr lang="en-US" sz="1000" dirty="0">
              <a:solidFill>
                <a:schemeClr val="tx1"/>
              </a:solidFill>
              <a:latin typeface="Arial" charset="0"/>
              <a:ea typeface="ＭＳ Ｐゴシック" charset="0"/>
              <a:cs typeface="Arial" charset="0"/>
            </a:endParaRPr>
          </a:p>
        </p:txBody>
      </p:sp>
      <p:sp>
        <p:nvSpPr>
          <p:cNvPr id="26" name="Title 1">
            <a:extLst>
              <a:ext uri="{FF2B5EF4-FFF2-40B4-BE49-F238E27FC236}">
                <a16:creationId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a:t>
            </a:r>
          </a:p>
          <a:p>
            <a:pPr defTabSz="914400"/>
            <a:r>
              <a:rPr lang="ar-JO" sz="1050" b="1" dirty="0">
                <a:solidFill>
                  <a:schemeClr val="tx1"/>
                </a:solidFill>
                <a:latin typeface="Arial" charset="0"/>
                <a:ea typeface="ＭＳ Ｐゴシック" charset="0"/>
                <a:cs typeface="Arial" charset="0"/>
              </a:rPr>
              <a:t>الثاني</a:t>
            </a:r>
            <a:endParaRPr lang="en-US" sz="1050" b="1" dirty="0">
              <a:solidFill>
                <a:schemeClr val="tx1"/>
              </a:solidFill>
              <a:latin typeface="Arial" charset="0"/>
              <a:ea typeface="ＭＳ Ｐゴシック" charset="0"/>
              <a:cs typeface="Arial" charset="0"/>
            </a:endParaRPr>
          </a:p>
        </p:txBody>
      </p:sp>
      <p:sp>
        <p:nvSpPr>
          <p:cNvPr id="27" name="Title 1">
            <a:extLst>
              <a:ext uri="{FF2B5EF4-FFF2-40B4-BE49-F238E27FC236}">
                <a16:creationId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r>
              <a:rPr lang="ar-JO" dirty="0"/>
              <a:t>قيام</a:t>
            </a:r>
          </a:p>
          <a:p>
            <a:r>
              <a:rPr lang="ar-JO" dirty="0"/>
              <a:t>نبوخدنصر</a:t>
            </a:r>
            <a:endParaRPr lang="en-US" dirty="0"/>
          </a:p>
        </p:txBody>
      </p:sp>
      <p:sp>
        <p:nvSpPr>
          <p:cNvPr id="28" name="Title 1">
            <a:extLst>
              <a:ext uri="{FF2B5EF4-FFF2-40B4-BE49-F238E27FC236}">
                <a16:creationId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 الأول</a:t>
            </a:r>
            <a:endParaRPr lang="en-US" sz="1050" b="1" dirty="0">
              <a:solidFill>
                <a:schemeClr val="tx1"/>
              </a:solidFill>
              <a:latin typeface="Arial" charset="0"/>
              <a:ea typeface="ＭＳ Ｐゴシック" charset="0"/>
              <a:cs typeface="Arial" charset="0"/>
            </a:endParaRPr>
          </a:p>
        </p:txBody>
      </p:sp>
      <p:sp>
        <p:nvSpPr>
          <p:cNvPr id="29" name="Title 1">
            <a:extLst>
              <a:ext uri="{FF2B5EF4-FFF2-40B4-BE49-F238E27FC236}">
                <a16:creationId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 الأخير</a:t>
            </a:r>
            <a:endParaRPr lang="en-US" sz="1050" b="1" dirty="0">
              <a:solidFill>
                <a:schemeClr val="tx1"/>
              </a:solidFill>
              <a:latin typeface="Arial" charset="0"/>
              <a:ea typeface="ＭＳ Ｐゴシック" charset="0"/>
              <a:cs typeface="Arial" charset="0"/>
            </a:endParaRPr>
          </a:p>
        </p:txBody>
      </p:sp>
      <p:sp>
        <p:nvSpPr>
          <p:cNvPr id="30" name="Title 1">
            <a:extLst>
              <a:ext uri="{FF2B5EF4-FFF2-40B4-BE49-F238E27FC236}">
                <a16:creationId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مؤامرة سرية للمتمردين</a:t>
            </a:r>
            <a:endParaRPr lang="en-US" sz="1050" b="1" dirty="0">
              <a:solidFill>
                <a:schemeClr val="tx1"/>
              </a:solidFill>
              <a:latin typeface="Arial" charset="0"/>
              <a:ea typeface="ＭＳ Ｐゴシック" charset="0"/>
              <a:cs typeface="Arial" charset="0"/>
            </a:endParaRPr>
          </a:p>
        </p:txBody>
      </p:sp>
      <p:sp>
        <p:nvSpPr>
          <p:cNvPr id="31" name="Title 1">
            <a:extLst>
              <a:ext uri="{FF2B5EF4-FFF2-40B4-BE49-F238E27FC236}">
                <a16:creationId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إصلاحات </a:t>
            </a:r>
          </a:p>
          <a:p>
            <a:pPr defTabSz="914400"/>
            <a:r>
              <a:rPr lang="ar-JO" sz="1050" b="1" dirty="0">
                <a:solidFill>
                  <a:schemeClr val="tx1"/>
                </a:solidFill>
                <a:latin typeface="Arial" charset="0"/>
                <a:ea typeface="ＭＳ Ｐゴシック" charset="0"/>
                <a:cs typeface="Arial" charset="0"/>
              </a:rPr>
              <a:t>يوشيا</a:t>
            </a:r>
            <a:endParaRPr lang="en-US" sz="105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3643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ح. نبوة السبعين سنة</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356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خ. يسجل سقوط أورشليم مرتين</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57691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ar-JO" b="1" dirty="0">
                <a:latin typeface="Arial"/>
                <a:ea typeface="Arial"/>
                <a:cs typeface="Arial"/>
                <a:sym typeface="Arial"/>
              </a:rPr>
              <a:t>ملخص إرميا</a:t>
            </a:r>
            <a:endParaRPr lang="en-US" b="1" dirty="0">
              <a:latin typeface="Arial"/>
              <a:ea typeface="Arial"/>
              <a:cs typeface="Arial"/>
              <a:sym typeface="Arial"/>
            </a:endParaRP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3288424698"/>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a:t>
            </a:r>
            <a:r>
              <a:rPr lang="ar-JO" sz="3600" b="1" dirty="0">
                <a:solidFill>
                  <a:schemeClr val="bg1"/>
                </a:solidFill>
                <a:latin typeface="Arial"/>
                <a:cs typeface="Arial"/>
              </a:rPr>
              <a:t>سفر</a:t>
            </a:r>
            <a:r>
              <a:rPr lang="ar-EG" sz="3600" b="1" dirty="0">
                <a:solidFill>
                  <a:schemeClr val="bg1"/>
                </a:solidFill>
                <a:latin typeface="Arial"/>
                <a:ea typeface="ＭＳ Ｐゴシック" charset="0"/>
                <a:cs typeface="Arial"/>
              </a:rPr>
              <a:t>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1978265919"/>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a:ln>
                            <a:noFill/>
                          </a:ln>
                          <a:solidFill>
                            <a:schemeClr val="tx1"/>
                          </a:solidFill>
                          <a:effectLst/>
                          <a:latin typeface="Arial" charset="0"/>
                          <a:ea typeface="ＭＳ Ｐゴシック" charset="0"/>
                          <a:cs typeface="Arial" charset="0"/>
                        </a:rPr>
                        <a:t>دينونة يهوذا المستحقة </a:t>
                      </a:r>
                      <a:endParaRPr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4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a:off x="599141" y="3429000"/>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a:off x="6024978" y="3429000"/>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650356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خ. يسجل سقوط أورشليم مرتين</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د. عاش خلال سقوط أورشليم</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96973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276">
                                            <p:txEl>
                                              <p:pRg st="7" end="7"/>
                                            </p:txEl>
                                          </p:spTgt>
                                        </p:tgtEl>
                                        <p:attrNameLst>
                                          <p:attrName>style.visibility</p:attrName>
                                        </p:attrNameLst>
                                      </p:cBhvr>
                                      <p:to>
                                        <p:strVal val="visible"/>
                                      </p:to>
                                    </p:set>
                                    <p:animEffect transition="in" filter="dissolve">
                                      <p:cBhvr>
                                        <p:cTn id="42" dur="500"/>
                                        <p:tgtEl>
                                          <p:spTgt spid="11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موجز ملوك الدمى</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14129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خ. يسجل سقوط أورشليم مرتين</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د. عاش خلال سقوط أورشليم</a:t>
            </a:r>
          </a:p>
          <a:p>
            <a:pPr lvl="0"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ذ. أطول سفر نبوي (المزامير هي الأطول بشكل عام)</a:t>
            </a:r>
          </a:p>
          <a:p>
            <a:pPr lvl="0" algn="r" defTabSz="914400" fontAlgn="base">
              <a:spcBef>
                <a:spcPct val="20000"/>
              </a:spcBef>
              <a:spcAft>
                <a:spcPct val="0"/>
              </a:spcAft>
              <a:buClr>
                <a:srgbClr val="99CC00"/>
              </a:buClr>
              <a:buSzPct val="80000"/>
            </a:pP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7739270" y="0"/>
            <a:ext cx="14047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478-476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66924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276">
                                            <p:txEl>
                                              <p:pRg st="7" end="7"/>
                                            </p:txEl>
                                          </p:spTgt>
                                        </p:tgtEl>
                                        <p:attrNameLst>
                                          <p:attrName>style.visibility</p:attrName>
                                        </p:attrNameLst>
                                      </p:cBhvr>
                                      <p:to>
                                        <p:strVal val="visible"/>
                                      </p:to>
                                    </p:set>
                                    <p:animEffect transition="in" filter="dissolve">
                                      <p:cBhvr>
                                        <p:cTn id="42" dur="500"/>
                                        <p:tgtEl>
                                          <p:spTgt spid="1127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276">
                                            <p:txEl>
                                              <p:pRg st="8" end="8"/>
                                            </p:txEl>
                                          </p:spTgt>
                                        </p:tgtEl>
                                        <p:attrNameLst>
                                          <p:attrName>style.visibility</p:attrName>
                                        </p:attrNameLst>
                                      </p:cBhvr>
                                      <p:to>
                                        <p:strVal val="visible"/>
                                      </p:to>
                                    </p:set>
                                    <p:animEffect transition="in" filter="dissolve">
                                      <p:cBhvr>
                                        <p:cTn id="47" dur="500"/>
                                        <p:tgtEl>
                                          <p:spTgt spid="11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1981200" y="2184729"/>
            <a:ext cx="56184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سقوط أورشليم المستحق،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السبي 70 عاماً،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دينونة الأمم،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الإسترداد تحت العهد الجديد يعطي الرجاء ويحث يهوذا على قبول تأديب الله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الحتمي</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بالذهاب إلى بابل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474</a:t>
            </a:r>
            <a:endParaRPr kumimoji="0" lang="en-US"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515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ar-JO" dirty="0">
                <a:solidFill>
                  <a:srgbClr val="EAEAEA"/>
                </a:solidFill>
                <a:effectLst/>
                <a:latin typeface="Arial" panose="020B0604020202020204" pitchFamily="34" charset="0"/>
                <a:ea typeface="ＭＳ Ｐゴシック" charset="0"/>
                <a:cs typeface="Arial" panose="020B0604020202020204" pitchFamily="34" charset="0"/>
              </a:rPr>
              <a:t>الأسفار الأطول في الكتاب المقدس</a:t>
            </a:r>
            <a:endParaRPr lang="en-US" dirty="0">
              <a:solidFill>
                <a:srgbClr val="EAEAEA"/>
              </a:solidFill>
              <a:effectLst/>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697187436"/>
              </p:ext>
            </p:extLst>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السفر</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الإصحاحات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الأعداد</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الكلمات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المزامير</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Arial" charset="0"/>
                        </a:rPr>
                        <a:t>إرميا</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حزقيال</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تكوين</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أشعياء</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0549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05500" name="Text Box 123"/>
          <p:cNvSpPr txBox="1">
            <a:spLocks noChangeArrowheads="1"/>
          </p:cNvSpPr>
          <p:nvPr/>
        </p:nvSpPr>
        <p:spPr bwMode="auto">
          <a:xfrm>
            <a:off x="83820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478</a:t>
            </a:r>
            <a:endParaRPr lang="en-US" dirty="0">
              <a:solidFill>
                <a:srgbClr val="000000"/>
              </a:solidFill>
              <a:latin typeface="Arial" panose="020B0604020202020204" pitchFamily="34" charset="0"/>
              <a:cs typeface="Arial" panose="020B0604020202020204" pitchFamily="34" charset="0"/>
            </a:endParaRPr>
          </a:p>
        </p:txBody>
      </p:sp>
      <p:sp>
        <p:nvSpPr>
          <p:cNvPr id="105501"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latin typeface="Arial" panose="020B0604020202020204" pitchFamily="34" charset="0"/>
                <a:cs typeface="Arial" panose="020B0604020202020204" pitchFamily="34" charset="0"/>
              </a:rPr>
              <a:t>http://www.kneeholedesk.com/Pages/Did_You_Know/Books_of_the_Bible.html</a:t>
            </a:r>
          </a:p>
        </p:txBody>
      </p:sp>
    </p:spTree>
    <p:extLst>
      <p:ext uri="{BB962C8B-B14F-4D97-AF65-F5344CB8AC3E}">
        <p14:creationId xmlns:p14="http://schemas.microsoft.com/office/powerpoint/2010/main" val="299301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ar-JO" b="1" dirty="0">
                <a:solidFill>
                  <a:schemeClr val="bg1"/>
                </a:solidFill>
                <a:latin typeface="Arial" charset="0"/>
                <a:ea typeface="ＭＳ Ｐゴシック" charset="0"/>
                <a:cs typeface="Arial" charset="0"/>
              </a:rPr>
              <a:t>خصائص فريدة</a:t>
            </a:r>
            <a:endParaRPr lang="en-US" b="1" dirty="0">
              <a:solidFill>
                <a:schemeClr val="bg1"/>
              </a:solidFill>
              <a:latin typeface="Arial" charset="0"/>
              <a:ea typeface="ＭＳ Ｐゴシック" charset="0"/>
              <a:cs typeface="Arial" charset="0"/>
            </a:endParaRPr>
          </a:p>
        </p:txBody>
      </p:sp>
      <p:sp>
        <p:nvSpPr>
          <p:cNvPr id="12293" name="Rectangle 5"/>
          <p:cNvSpPr>
            <a:spLocks noChangeArrowheads="1"/>
          </p:cNvSpPr>
          <p:nvPr/>
        </p:nvSpPr>
        <p:spPr bwMode="auto">
          <a:xfrm>
            <a:off x="304800" y="14478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ر.</a:t>
            </a:r>
            <a:r>
              <a:rPr lang="ar-JO" sz="3200" b="1" dirty="0">
                <a:solidFill>
                  <a:prstClr val="black"/>
                </a:solidFill>
                <a:latin typeface="Arial" panose="020B0604020202020204" pitchFamily="34" charset="0"/>
                <a:ea typeface="ＭＳ Ｐゴシック" charset="0"/>
                <a:cs typeface="Arial" panose="020B0604020202020204" pitchFamily="34" charset="0"/>
              </a:rPr>
              <a:t> أطول اقتباس من العهد القديم في العهد الجديد                 </a:t>
            </a:r>
          </a:p>
          <a:p>
            <a:pPr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(إر 31: 31-34 في عب8: 8-13)</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ز.</a:t>
            </a:r>
            <a:r>
              <a:rPr lang="ar-JO" sz="3200" b="1" dirty="0">
                <a:solidFill>
                  <a:prstClr val="black"/>
                </a:solidFill>
                <a:latin typeface="Arial" panose="020B0604020202020204" pitchFamily="34" charset="0"/>
                <a:ea typeface="ＭＳ Ｐゴシック" charset="0"/>
                <a:cs typeface="Arial" panose="020B0604020202020204" pitchFamily="34" charset="0"/>
              </a:rPr>
              <a:t> حتمي</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6499"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478</a:t>
            </a:r>
            <a:endParaRPr lang="en-US" b="1" dirty="0">
              <a:solidFill>
                <a:prstClr val="black"/>
              </a:solidFill>
            </a:endParaRPr>
          </a:p>
        </p:txBody>
      </p:sp>
    </p:spTree>
    <p:extLst>
      <p:ext uri="{BB962C8B-B14F-4D97-AF65-F5344CB8AC3E}">
        <p14:creationId xmlns:p14="http://schemas.microsoft.com/office/powerpoint/2010/main" val="9204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dissolve">
                                      <p:cBhvr>
                                        <p:cTn id="17" dur="5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7524" name="Title 2"/>
          <p:cNvSpPr>
            <a:spLocks noGrp="1"/>
          </p:cNvSpPr>
          <p:nvPr>
            <p:ph type="title"/>
          </p:nvPr>
        </p:nvSpPr>
        <p:spPr>
          <a:xfrm>
            <a:off x="722313" y="228600"/>
            <a:ext cx="7772400" cy="762000"/>
          </a:xfrm>
        </p:spPr>
        <p:txBody>
          <a:bodyPr/>
          <a:lstStyle/>
          <a:p>
            <a:r>
              <a:rPr lang="ar-JO" dirty="0">
                <a:latin typeface="Arial" charset="0"/>
                <a:ea typeface="ＭＳ Ｐゴシック" charset="0"/>
                <a:cs typeface="Arial" charset="0"/>
              </a:rPr>
              <a:t>كيف كانت الدينونة حتمية؟</a:t>
            </a:r>
            <a:endParaRPr lang="en-US" dirty="0">
              <a:latin typeface="Arial" charset="0"/>
              <a:ea typeface="ＭＳ Ｐゴシック" charset="0"/>
              <a:cs typeface="Arial" charset="0"/>
            </a:endParaRPr>
          </a:p>
        </p:txBody>
      </p:sp>
      <p:sp>
        <p:nvSpPr>
          <p:cNvPr id="4" name="TextBox 3"/>
          <p:cNvSpPr txBox="1">
            <a:spLocks noChangeArrowheads="1"/>
          </p:cNvSpPr>
          <p:nvPr/>
        </p:nvSpPr>
        <p:spPr bwMode="auto">
          <a:xfrm>
            <a:off x="-1" y="1219200"/>
            <a:ext cx="9086039"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1" fontAlgn="base" hangingPunct="1">
              <a:spcBef>
                <a:spcPct val="0"/>
              </a:spcBef>
              <a:spcAft>
                <a:spcPct val="0"/>
              </a:spcAft>
            </a:pPr>
            <a:r>
              <a:rPr lang="ar-JO" b="1" dirty="0">
                <a:solidFill>
                  <a:srgbClr val="FFFFFF"/>
                </a:solidFill>
                <a:cs typeface="Arial" charset="0"/>
              </a:rPr>
              <a:t>1. تم تشجيع الناس على التوبة فقط حتى الإصحاح 19                                     </a:t>
            </a:r>
          </a:p>
          <a:p>
            <a:pPr marL="0" indent="0" algn="r" defTabSz="914400" eaLnBrk="1" fontAlgn="base" hangingPunct="1">
              <a:spcBef>
                <a:spcPct val="0"/>
              </a:spcBef>
              <a:spcAft>
                <a:spcPct val="0"/>
              </a:spcAft>
            </a:pPr>
            <a:r>
              <a:rPr lang="ar-JO" b="1" dirty="0">
                <a:solidFill>
                  <a:srgbClr val="FFFFFF"/>
                </a:solidFill>
                <a:cs typeface="Arial" charset="0"/>
              </a:rPr>
              <a:t>    (مثل 15: 19، 17: 24، 18: 8، أنظر 5: 3، 8: 6)                                   </a:t>
            </a:r>
          </a:p>
          <a:p>
            <a:pPr marL="0" indent="0" algn="r" defTabSz="914400" eaLnBrk="1" fontAlgn="base" hangingPunct="1">
              <a:spcBef>
                <a:spcPct val="0"/>
              </a:spcBef>
              <a:spcAft>
                <a:spcPct val="0"/>
              </a:spcAft>
            </a:pPr>
            <a:r>
              <a:rPr lang="ar-JO" b="1" dirty="0">
                <a:solidFill>
                  <a:srgbClr val="FFFFFF"/>
                </a:solidFill>
                <a:cs typeface="Arial" charset="0"/>
              </a:rPr>
              <a:t>    أما بعد هذه النقطة فلا يوجد حث على التوبة قادم</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2. حصل إرميا على أمر من الله أن لا يصلي لأجل شعب يهوذا (11: 14، 14: 11)</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3. أخبر إرميا الشعب أنه يمكن لكل شخص الحصول على الحياة بدل الموت إن استلم </a:t>
            </a:r>
          </a:p>
          <a:p>
            <a:pPr marL="0" indent="0" algn="r" defTabSz="914400" eaLnBrk="1" fontAlgn="base" hangingPunct="1">
              <a:spcBef>
                <a:spcPct val="0"/>
              </a:spcBef>
              <a:spcAft>
                <a:spcPct val="0"/>
              </a:spcAft>
            </a:pPr>
            <a:r>
              <a:rPr lang="ar-JO" b="1" dirty="0">
                <a:solidFill>
                  <a:srgbClr val="FFFFFF"/>
                </a:solidFill>
                <a:cs typeface="Arial" charset="0"/>
              </a:rPr>
              <a:t>    هو/هي للبابليين، لكن الدمار لا زال آتياً على الأمة ككل</a:t>
            </a:r>
          </a:p>
          <a:p>
            <a:pPr marL="0" indent="0" algn="r" defTabSz="914400" eaLnBrk="1" fontAlgn="base" hangingPunct="1">
              <a:spcBef>
                <a:spcPct val="0"/>
              </a:spcBef>
              <a:spcAft>
                <a:spcPct val="0"/>
              </a:spcAft>
            </a:pPr>
            <a:r>
              <a:rPr lang="ar-JO" b="1" dirty="0">
                <a:solidFill>
                  <a:srgbClr val="FFFFFF"/>
                </a:solidFill>
                <a:cs typeface="Arial" charset="0"/>
              </a:rPr>
              <a:t>    (21: 8-9، 24: 1-10، 27: 5-12، 16-17، 32: 5، 38: 17-23، </a:t>
            </a:r>
          </a:p>
          <a:p>
            <a:pPr marL="0" indent="0" algn="r" defTabSz="914400" eaLnBrk="1" fontAlgn="base" hangingPunct="1">
              <a:spcBef>
                <a:spcPct val="0"/>
              </a:spcBef>
              <a:spcAft>
                <a:spcPct val="0"/>
              </a:spcAft>
            </a:pPr>
            <a:r>
              <a:rPr lang="ar-JO" b="1" dirty="0">
                <a:solidFill>
                  <a:srgbClr val="FFFFFF"/>
                </a:solidFill>
                <a:cs typeface="Arial" charset="0"/>
              </a:rPr>
              <a:t>     42: 9-22، 52: 24-27) </a:t>
            </a:r>
            <a:endParaRPr lang="en-US" b="1" dirty="0">
              <a:solidFill>
                <a:srgbClr val="FFFFFF"/>
              </a:solidFill>
              <a:cs typeface="Arial" charset="0"/>
            </a:endParaRPr>
          </a:p>
        </p:txBody>
      </p:sp>
      <p:sp>
        <p:nvSpPr>
          <p:cNvPr id="107526" name="Text Box 13"/>
          <p:cNvSpPr txBox="1">
            <a:spLocks noChangeArrowheads="1"/>
          </p:cNvSpPr>
          <p:nvPr/>
        </p:nvSpPr>
        <p:spPr bwMode="auto">
          <a:xfrm>
            <a:off x="83820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478</a:t>
            </a:r>
            <a:endParaRPr lang="en-US" b="1" dirty="0">
              <a:solidFill>
                <a:srgbClr val="FFFFFF"/>
              </a:solidFill>
            </a:endParaRPr>
          </a:p>
        </p:txBody>
      </p:sp>
    </p:spTree>
    <p:extLst>
      <p:ext uri="{BB962C8B-B14F-4D97-AF65-F5344CB8AC3E}">
        <p14:creationId xmlns:p14="http://schemas.microsoft.com/office/powerpoint/2010/main" val="80794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8548" name="Title 2"/>
          <p:cNvSpPr>
            <a:spLocks noGrp="1"/>
          </p:cNvSpPr>
          <p:nvPr>
            <p:ph type="title"/>
          </p:nvPr>
        </p:nvSpPr>
        <p:spPr>
          <a:xfrm>
            <a:off x="722313" y="228600"/>
            <a:ext cx="7772400" cy="762000"/>
          </a:xfrm>
        </p:spPr>
        <p:txBody>
          <a:bodyPr/>
          <a:lstStyle/>
          <a:p>
            <a:r>
              <a:rPr lang="ar-JO" dirty="0">
                <a:latin typeface="Arial" charset="0"/>
                <a:ea typeface="ＭＳ Ｐゴシック" charset="0"/>
                <a:cs typeface="Arial" charset="0"/>
              </a:rPr>
              <a:t>كيف كانت الدينونة حتمية؟</a:t>
            </a:r>
            <a:endParaRPr lang="en-US" dirty="0">
              <a:latin typeface="Arial" charset="0"/>
              <a:ea typeface="ＭＳ Ｐゴシック" charset="0"/>
              <a:cs typeface="Arial" charset="0"/>
            </a:endParaRPr>
          </a:p>
        </p:txBody>
      </p:sp>
      <p:sp>
        <p:nvSpPr>
          <p:cNvPr id="4" name="TextBox 3"/>
          <p:cNvSpPr txBox="1">
            <a:spLocks noChangeArrowheads="1"/>
          </p:cNvSpPr>
          <p:nvPr/>
        </p:nvSpPr>
        <p:spPr bwMode="auto">
          <a:xfrm>
            <a:off x="0" y="1219200"/>
            <a:ext cx="89916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1" fontAlgn="base" hangingPunct="1">
              <a:spcBef>
                <a:spcPct val="0"/>
              </a:spcBef>
              <a:spcAft>
                <a:spcPct val="0"/>
              </a:spcAft>
            </a:pPr>
            <a:r>
              <a:rPr lang="ar-JO" b="1" dirty="0">
                <a:solidFill>
                  <a:srgbClr val="FFFFFF"/>
                </a:solidFill>
                <a:cs typeface="Arial" charset="0"/>
              </a:rPr>
              <a:t>4. قرار الله حول طول فترة السبي لتكون 70 عاماً يشير أن الدينونة لا يمكن تجنبها</a:t>
            </a:r>
          </a:p>
          <a:p>
            <a:pPr marL="0" indent="0" algn="r" defTabSz="914400" eaLnBrk="1" fontAlgn="base" hangingPunct="1">
              <a:spcBef>
                <a:spcPct val="0"/>
              </a:spcBef>
              <a:spcAft>
                <a:spcPct val="0"/>
              </a:spcAft>
            </a:pPr>
            <a:r>
              <a:rPr lang="ar-JO" b="1" dirty="0">
                <a:solidFill>
                  <a:srgbClr val="FFFFFF"/>
                </a:solidFill>
                <a:cs typeface="Arial" charset="0"/>
              </a:rPr>
              <a:t>    (25: 11-12، 29: 10)     </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5. حطم إرميا قدراً ليوضح أن قرار الله بتدمير المدينة لا رجعة عنه (19: 1-2، 10-11)</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altLang="ja-JP" b="1" dirty="0">
                <a:solidFill>
                  <a:srgbClr val="FFFFFF"/>
                </a:solidFill>
                <a:cs typeface="Arial" charset="0"/>
              </a:rPr>
              <a:t>6. أمر إرميا أولئك الذين كانوا في السبي أن يستقروا (29: 4-14) على النقيض من </a:t>
            </a:r>
          </a:p>
          <a:p>
            <a:pPr marL="0" indent="0" algn="r" defTabSz="914400" eaLnBrk="1" fontAlgn="base" hangingPunct="1">
              <a:spcBef>
                <a:spcPct val="0"/>
              </a:spcBef>
              <a:spcAft>
                <a:spcPct val="0"/>
              </a:spcAft>
            </a:pPr>
            <a:r>
              <a:rPr lang="ar-JO" altLang="ja-JP" b="1" dirty="0">
                <a:solidFill>
                  <a:srgbClr val="FFFFFF"/>
                </a:solidFill>
                <a:cs typeface="Arial" charset="0"/>
              </a:rPr>
              <a:t>    النبي الكذاب حننيا، الذي قال أن السبي سوف يستمر لمدة عامين فقط (28: 1-3، 10</a:t>
            </a:r>
          </a:p>
          <a:p>
            <a:pPr marL="0" indent="0" algn="r" defTabSz="914400" eaLnBrk="1" fontAlgn="base" hangingPunct="1">
              <a:spcBef>
                <a:spcPct val="0"/>
              </a:spcBef>
              <a:spcAft>
                <a:spcPct val="0"/>
              </a:spcAft>
            </a:pPr>
            <a:r>
              <a:rPr lang="ar-JO" altLang="ja-JP" b="1" dirty="0">
                <a:solidFill>
                  <a:srgbClr val="FFFFFF"/>
                </a:solidFill>
                <a:cs typeface="Arial" charset="0"/>
              </a:rPr>
              <a:t>    -12). يشير هذا إلى أن الموت قد أُلقي بالفعل وحتى توبة الشعب لم تستطع أن تمنع </a:t>
            </a:r>
          </a:p>
          <a:p>
            <a:pPr marL="0" indent="0" algn="r" defTabSz="914400" eaLnBrk="1" fontAlgn="base" hangingPunct="1">
              <a:spcBef>
                <a:spcPct val="0"/>
              </a:spcBef>
              <a:spcAft>
                <a:spcPct val="0"/>
              </a:spcAft>
            </a:pPr>
            <a:r>
              <a:rPr lang="ar-JO" altLang="ja-JP" b="1" dirty="0">
                <a:solidFill>
                  <a:srgbClr val="FFFFFF"/>
                </a:solidFill>
                <a:cs typeface="Arial" charset="0"/>
              </a:rPr>
              <a:t>    حكم الله.</a:t>
            </a:r>
            <a:endParaRPr lang="en-US" altLang="ja-JP" b="1" dirty="0">
              <a:solidFill>
                <a:srgbClr val="FFFFFF"/>
              </a:solidFill>
              <a:cs typeface="Arial" charset="0"/>
            </a:endParaRPr>
          </a:p>
          <a:p>
            <a:pPr defTabSz="914400" eaLnBrk="1" fontAlgn="base" hangingPunct="1">
              <a:spcBef>
                <a:spcPct val="0"/>
              </a:spcBef>
              <a:spcAft>
                <a:spcPct val="0"/>
              </a:spcAft>
            </a:pPr>
            <a:endParaRPr lang="en-US" b="1" dirty="0">
              <a:solidFill>
                <a:srgbClr val="FFFFFF"/>
              </a:solidFill>
              <a:cs typeface="Arial" charset="0"/>
            </a:endParaRPr>
          </a:p>
        </p:txBody>
      </p:sp>
      <p:sp>
        <p:nvSpPr>
          <p:cNvPr id="108550" name="Text Box 13"/>
          <p:cNvSpPr txBox="1">
            <a:spLocks noChangeArrowheads="1"/>
          </p:cNvSpPr>
          <p:nvPr/>
        </p:nvSpPr>
        <p:spPr bwMode="auto">
          <a:xfrm>
            <a:off x="83820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478</a:t>
            </a:r>
            <a:endParaRPr lang="en-US" b="1" dirty="0">
              <a:solidFill>
                <a:srgbClr val="FFFFFF"/>
              </a:solidFill>
            </a:endParaRPr>
          </a:p>
        </p:txBody>
      </p:sp>
    </p:spTree>
    <p:extLst>
      <p:ext uri="{BB962C8B-B14F-4D97-AF65-F5344CB8AC3E}">
        <p14:creationId xmlns:p14="http://schemas.microsoft.com/office/powerpoint/2010/main" val="4222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ar-JO" b="1" dirty="0">
                <a:solidFill>
                  <a:schemeClr val="bg1"/>
                </a:solidFill>
                <a:latin typeface="Arial" charset="0"/>
                <a:ea typeface="ＭＳ Ｐゴシック" charset="0"/>
                <a:cs typeface="Arial" charset="0"/>
              </a:rPr>
              <a:t>خصائص فريدة</a:t>
            </a:r>
            <a:endParaRPr lang="en-US" b="1" dirty="0">
              <a:solidFill>
                <a:schemeClr val="bg1"/>
              </a:solidFill>
              <a:latin typeface="Arial" charset="0"/>
              <a:ea typeface="ＭＳ Ｐゴシック" charset="0"/>
              <a:cs typeface="Arial" charset="0"/>
            </a:endParaRPr>
          </a:p>
        </p:txBody>
      </p:sp>
      <p:sp>
        <p:nvSpPr>
          <p:cNvPr id="12293" name="Rectangle 5"/>
          <p:cNvSpPr>
            <a:spLocks noChangeArrowheads="1"/>
          </p:cNvSpPr>
          <p:nvPr/>
        </p:nvSpPr>
        <p:spPr bwMode="auto">
          <a:xfrm>
            <a:off x="0" y="1447800"/>
            <a:ext cx="8991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ر.</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أطول اقتباس من العهد القديم في العهد الجديد                 </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(إر 31: 31-34 في عب8: 8-13)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ز.</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حتمي</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lang="ar-JO" sz="3200" b="1" dirty="0">
                <a:solidFill>
                  <a:srgbClr val="0070C0"/>
                </a:solidFill>
                <a:latin typeface="Arial" panose="020B0604020202020204" pitchFamily="34" charset="0"/>
                <a:ea typeface="ＭＳ Ｐゴシック" charset="0"/>
                <a:cs typeface="Arial" panose="020B0604020202020204" pitchFamily="34" charset="0"/>
              </a:rPr>
              <a:t>س.</a:t>
            </a:r>
            <a:r>
              <a:rPr lang="ar-JO" sz="3200" b="1" dirty="0">
                <a:solidFill>
                  <a:prstClr val="black"/>
                </a:solidFill>
                <a:latin typeface="Arial" panose="020B0604020202020204" pitchFamily="34" charset="0"/>
                <a:ea typeface="ＭＳ Ｐゴシック" charset="0"/>
                <a:cs typeface="Arial" panose="020B0604020202020204" pitchFamily="34" charset="0"/>
              </a:rPr>
              <a:t> تتميم تثنية 28</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lang="ar-JO" sz="3200" b="1" dirty="0">
                <a:solidFill>
                  <a:srgbClr val="0070C0"/>
                </a:solidFill>
                <a:latin typeface="Arial" panose="020B0604020202020204" pitchFamily="34" charset="0"/>
                <a:ea typeface="ＭＳ Ｐゴシック" charset="0"/>
                <a:cs typeface="Arial" panose="020B0604020202020204" pitchFamily="34" charset="0"/>
              </a:rPr>
              <a:t>ش.</a:t>
            </a:r>
            <a:r>
              <a:rPr lang="ar-JO" sz="3200" b="1" dirty="0">
                <a:solidFill>
                  <a:prstClr val="black"/>
                </a:solidFill>
                <a:latin typeface="Arial" panose="020B0604020202020204" pitchFamily="34" charset="0"/>
                <a:ea typeface="ＭＳ Ｐゴシック" charset="0"/>
                <a:cs typeface="Arial" panose="020B0604020202020204" pitchFamily="34" charset="0"/>
              </a:rPr>
              <a:t> الإملاء على باروخ</a:t>
            </a:r>
            <a:endPar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ص.</a:t>
            </a:r>
            <a:r>
              <a:rPr lang="ar-JO" sz="3200" b="1" dirty="0">
                <a:solidFill>
                  <a:prstClr val="black"/>
                </a:solidFill>
                <a:latin typeface="Arial" panose="020B0604020202020204" pitchFamily="34" charset="0"/>
                <a:ea typeface="ＭＳ Ｐゴシック" charset="0"/>
                <a:cs typeface="Arial" panose="020B0604020202020204" pitchFamily="34" charset="0"/>
              </a:rPr>
              <a:t> سيرة ذاتية</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lvl="0"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ض.</a:t>
            </a:r>
            <a:r>
              <a:rPr lang="ar-JO" sz="3200" b="1" dirty="0">
                <a:solidFill>
                  <a:prstClr val="black"/>
                </a:solidFill>
                <a:latin typeface="Arial" panose="020B0604020202020204" pitchFamily="34" charset="0"/>
                <a:ea typeface="ＭＳ Ｐゴシック" charset="0"/>
                <a:cs typeface="Arial" panose="020B0604020202020204" pitchFamily="34" charset="0"/>
              </a:rPr>
              <a:t> يقتبس متى 27: 9 من إرميا 19: 1-13 (أو ربما يقتبس </a:t>
            </a:r>
          </a:p>
          <a:p>
            <a:pPr lvl="0"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من إرميا 18: 2-12 أو 32: 6-9) مع زكريا 11: 12-13 </a:t>
            </a:r>
          </a:p>
          <a:p>
            <a:pPr lvl="0"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لكنه ينسبها إلى النبي المعروف إرميا.</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06499"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478</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003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dissolve">
                                      <p:cBhvr>
                                        <p:cTn id="17" dur="500"/>
                                        <p:tgtEl>
                                          <p:spTgt spid="12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3" end="3"/>
                                            </p:txEl>
                                          </p:spTgt>
                                        </p:tgtEl>
                                        <p:attrNameLst>
                                          <p:attrName>style.visibility</p:attrName>
                                        </p:attrNameLst>
                                      </p:cBhvr>
                                      <p:to>
                                        <p:strVal val="visible"/>
                                      </p:to>
                                    </p:set>
                                    <p:animEffect transition="in" filter="dissolve">
                                      <p:cBhvr>
                                        <p:cTn id="22" dur="500"/>
                                        <p:tgtEl>
                                          <p:spTgt spid="12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3">
                                            <p:txEl>
                                              <p:pRg st="4" end="4"/>
                                            </p:txEl>
                                          </p:spTgt>
                                        </p:tgtEl>
                                        <p:attrNameLst>
                                          <p:attrName>style.visibility</p:attrName>
                                        </p:attrNameLst>
                                      </p:cBhvr>
                                      <p:to>
                                        <p:strVal val="visible"/>
                                      </p:to>
                                    </p:set>
                                    <p:animEffect transition="in" filter="dissolve">
                                      <p:cBhvr>
                                        <p:cTn id="27" dur="500"/>
                                        <p:tgtEl>
                                          <p:spTgt spid="12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3">
                                            <p:txEl>
                                              <p:pRg st="5" end="5"/>
                                            </p:txEl>
                                          </p:spTgt>
                                        </p:tgtEl>
                                        <p:attrNameLst>
                                          <p:attrName>style.visibility</p:attrName>
                                        </p:attrNameLst>
                                      </p:cBhvr>
                                      <p:to>
                                        <p:strVal val="visible"/>
                                      </p:to>
                                    </p:set>
                                    <p:animEffect transition="in" filter="dissolve">
                                      <p:cBhvr>
                                        <p:cTn id="32" dur="500"/>
                                        <p:tgtEl>
                                          <p:spTgt spid="122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93">
                                            <p:txEl>
                                              <p:pRg st="6" end="6"/>
                                            </p:txEl>
                                          </p:spTgt>
                                        </p:tgtEl>
                                        <p:attrNameLst>
                                          <p:attrName>style.visibility</p:attrName>
                                        </p:attrNameLst>
                                      </p:cBhvr>
                                      <p:to>
                                        <p:strVal val="visible"/>
                                      </p:to>
                                    </p:set>
                                    <p:animEffect transition="in" filter="dissolve">
                                      <p:cBhvr>
                                        <p:cTn id="37" dur="500"/>
                                        <p:tgtEl>
                                          <p:spTgt spid="122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293">
                                            <p:txEl>
                                              <p:pRg st="7" end="7"/>
                                            </p:txEl>
                                          </p:spTgt>
                                        </p:tgtEl>
                                        <p:attrNameLst>
                                          <p:attrName>style.visibility</p:attrName>
                                        </p:attrNameLst>
                                      </p:cBhvr>
                                      <p:to>
                                        <p:strVal val="visible"/>
                                      </p:to>
                                    </p:set>
                                    <p:animEffect transition="in" filter="dissolve">
                                      <p:cBhvr>
                                        <p:cTn id="42" dur="500"/>
                                        <p:tgtEl>
                                          <p:spTgt spid="122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93">
                                            <p:txEl>
                                              <p:pRg st="8" end="8"/>
                                            </p:txEl>
                                          </p:spTgt>
                                        </p:tgtEl>
                                        <p:attrNameLst>
                                          <p:attrName>style.visibility</p:attrName>
                                        </p:attrNameLst>
                                      </p:cBhvr>
                                      <p:to>
                                        <p:strVal val="visible"/>
                                      </p:to>
                                    </p:set>
                                    <p:animEffect transition="in" filter="dissolve">
                                      <p:cBhvr>
                                        <p:cTn id="47" dur="500"/>
                                        <p:tgtEl>
                                          <p:spTgt spid="122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ملخص الأمور غير المهمة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1895475"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4"/>
          <p:cNvSpPr>
            <a:spLocks noChangeArrowheads="1"/>
          </p:cNvSpPr>
          <p:nvPr/>
        </p:nvSpPr>
        <p:spPr bwMode="auto">
          <a:xfrm>
            <a:off x="0" y="2590800"/>
            <a:ext cx="9144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39750" indent="-358775" algn="r" defTabSz="914400" rtl="1" fontAlgn="base">
              <a:spcBef>
                <a:spcPct val="0"/>
              </a:spcBef>
              <a:spcAft>
                <a:spcPct val="0"/>
              </a:spcAft>
              <a:buFont typeface="Arial" charset="0"/>
              <a:buChar char="•"/>
            </a:pPr>
            <a:r>
              <a:rPr lang="ar-JO" sz="2800" b="1" dirty="0">
                <a:solidFill>
                  <a:prstClr val="black"/>
                </a:solidFill>
                <a:latin typeface="Arial" panose="020B0604020202020204" pitchFamily="34" charset="0"/>
                <a:ea typeface="ＭＳ Ｐゴシック" charset="0"/>
                <a:cs typeface="Arial" panose="020B0604020202020204" pitchFamily="34" charset="0"/>
              </a:rPr>
              <a:t>عدة أنواع من </a:t>
            </a:r>
            <a:r>
              <a:rPr lang="ar-JO" sz="2800" b="1" u="sng" dirty="0">
                <a:solidFill>
                  <a:prstClr val="black"/>
                </a:solidFill>
                <a:latin typeface="Arial" panose="020B0604020202020204" pitchFamily="34" charset="0"/>
                <a:ea typeface="ＭＳ Ｐゴシック" charset="0"/>
                <a:cs typeface="Arial" panose="020B0604020202020204" pitchFamily="34" charset="0"/>
              </a:rPr>
              <a:t>المادة الأدبية </a:t>
            </a:r>
            <a:r>
              <a:rPr lang="ar-JO" sz="2800" b="1" dirty="0">
                <a:solidFill>
                  <a:prstClr val="black"/>
                </a:solidFill>
                <a:latin typeface="Arial" panose="020B0604020202020204" pitchFamily="34" charset="0"/>
                <a:ea typeface="ＭＳ Ｐゴシック" charset="0"/>
                <a:cs typeface="Arial" panose="020B0604020202020204" pitchFamily="34" charset="0"/>
              </a:rPr>
              <a:t>– مثل الخطاب الشعري (30-31)، الخطاب النثري (32-33) والقصة النثرية (46-51)</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539750" indent="-358775" defTabSz="914400" fontAlgn="base">
              <a:spcBef>
                <a:spcPct val="0"/>
              </a:spcBef>
              <a:spcAft>
                <a:spcPct val="0"/>
              </a:spcAft>
              <a:buFont typeface="Arial" charset="0"/>
              <a:buChar char="•"/>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539750" indent="-358775" algn="r" defTabSz="914400" rtl="1" fontAlgn="base">
              <a:spcBef>
                <a:spcPct val="0"/>
              </a:spcBef>
              <a:spcAft>
                <a:spcPct val="0"/>
              </a:spcAft>
              <a:buFont typeface="Arial" charset="0"/>
              <a:buChar char="•"/>
            </a:pPr>
            <a:r>
              <a:rPr lang="ar-JO" sz="2800" b="1" dirty="0">
                <a:solidFill>
                  <a:prstClr val="black"/>
                </a:solidFill>
                <a:latin typeface="Arial" panose="020B0604020202020204" pitchFamily="34" charset="0"/>
                <a:ea typeface="ＭＳ Ｐゴシック" charset="0"/>
                <a:cs typeface="Arial" panose="020B0604020202020204" pitchFamily="34" charset="0"/>
              </a:rPr>
              <a:t>إرميا 31: 31-34 هو </a:t>
            </a:r>
            <a:r>
              <a:rPr lang="ar-JO" sz="2800" b="1" u="sng" dirty="0">
                <a:solidFill>
                  <a:prstClr val="black"/>
                </a:solidFill>
                <a:latin typeface="Arial" panose="020B0604020202020204" pitchFamily="34" charset="0"/>
                <a:ea typeface="ＭＳ Ｐゴシック" charset="0"/>
                <a:cs typeface="Arial" panose="020B0604020202020204" pitchFamily="34" charset="0"/>
              </a:rPr>
              <a:t>أطول اقتباس من العهد القديم </a:t>
            </a:r>
            <a:r>
              <a:rPr lang="ar-JO" sz="2800" b="1" dirty="0">
                <a:solidFill>
                  <a:prstClr val="black"/>
                </a:solidFill>
                <a:latin typeface="Arial" panose="020B0604020202020204" pitchFamily="34" charset="0"/>
                <a:ea typeface="ＭＳ Ｐゴシック" charset="0"/>
                <a:cs typeface="Arial" panose="020B0604020202020204" pitchFamily="34" charset="0"/>
              </a:rPr>
              <a:t>في العهد الجديد (عب 8: 8-13)</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0596" name="Text Box 4"/>
          <p:cNvSpPr txBox="1">
            <a:spLocks noChangeArrowheads="1"/>
          </p:cNvSpPr>
          <p:nvPr/>
        </p:nvSpPr>
        <p:spPr bwMode="auto">
          <a:xfrm>
            <a:off x="8229600" y="1428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476</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91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txBox="1">
            <a:spLocks noChangeArrowheads="1"/>
          </p:cNvSpPr>
          <p:nvPr/>
        </p:nvSpPr>
        <p:spPr bwMode="auto">
          <a:xfrm>
            <a:off x="152400" y="12192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البيان الموجز</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dirty="0">
                <a:solidFill>
                  <a:prstClr val="black"/>
                </a:solidFill>
                <a:latin typeface="Arial" panose="020B0604020202020204" pitchFamily="34" charset="0"/>
                <a:cs typeface="Arial" panose="020B0604020202020204" pitchFamily="34" charset="0"/>
              </a:rPr>
              <a:t>يتنبأ إرميا عن ثمن شخصي كبير بالسقوط المستحق لأورشليم، والسبي سبعين عاماً، ودينونة الأمم، والإسترداد بموجب عهد جديد، لإعطاء الرجاء وحث يهوذا على قبول تأديب الله الحتمي بالإستسلام لبابل.</a:t>
            </a:r>
            <a:endParaRPr lang="en-US"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800"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الكلمة الرئيسية</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en-US" dirty="0">
                <a:solidFill>
                  <a:prstClr val="black"/>
                </a:solidFill>
                <a:latin typeface="Arial" panose="020B0604020202020204" pitchFamily="34" charset="0"/>
                <a:cs typeface="Arial" panose="020B0604020202020204" pitchFamily="34" charset="0"/>
              </a:rPr>
              <a:t>       </a:t>
            </a:r>
            <a:r>
              <a:rPr lang="ar-JO" dirty="0">
                <a:solidFill>
                  <a:prstClr val="black"/>
                </a:solidFill>
                <a:latin typeface="Arial" panose="020B0604020202020204" pitchFamily="34" charset="0"/>
                <a:cs typeface="Arial" panose="020B0604020202020204" pitchFamily="34" charset="0"/>
              </a:rPr>
              <a:t>الحتمية</a:t>
            </a:r>
            <a:endParaRPr lang="en-US" sz="5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500"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الآية الرئيسية</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en-US" dirty="0">
                <a:solidFill>
                  <a:prstClr val="black"/>
                </a:solidFill>
                <a:latin typeface="Arial" panose="020B0604020202020204" pitchFamily="34" charset="0"/>
                <a:cs typeface="Arial" panose="020B0604020202020204" pitchFamily="34" charset="0"/>
              </a:rPr>
              <a:t>	</a:t>
            </a:r>
            <a:r>
              <a:rPr lang="ar-JO" dirty="0">
                <a:solidFill>
                  <a:prstClr val="black"/>
                </a:solidFill>
                <a:latin typeface="Arial" panose="020B0604020202020204" pitchFamily="34" charset="0"/>
                <a:cs typeface="Arial" panose="020B0604020202020204" pitchFamily="34" charset="0"/>
              </a:rPr>
              <a:t>... لأن الرب إلهنا قد أصمتنا وأسقانا ماء العلقم لأننا قد أخطأنا إلى الرب           (إرميا 8: 14ب)</a:t>
            </a:r>
            <a:endParaRPr lang="en-US" dirty="0">
              <a:solidFill>
                <a:prstClr val="black"/>
              </a:solidFill>
              <a:latin typeface="Arial" panose="020B0604020202020204" pitchFamily="34" charset="0"/>
              <a:cs typeface="Arial" panose="020B0604020202020204" pitchFamily="34" charset="0"/>
            </a:endParaRPr>
          </a:p>
        </p:txBody>
      </p:sp>
      <p:sp>
        <p:nvSpPr>
          <p:cNvPr id="90114" name="Title 2"/>
          <p:cNvSpPr>
            <a:spLocks noGrp="1"/>
          </p:cNvSpPr>
          <p:nvPr>
            <p:ph type="title"/>
          </p:nvPr>
        </p:nvSpPr>
        <p:spPr/>
        <p:txBody>
          <a:bodyPr/>
          <a:lstStyle/>
          <a:p>
            <a:r>
              <a:rPr lang="ar-JO" sz="4400" dirty="0">
                <a:solidFill>
                  <a:schemeClr val="tx1"/>
                </a:solidFill>
                <a:latin typeface="Arial" charset="0"/>
                <a:ea typeface="ＭＳ Ｐゴシック" charset="0"/>
                <a:cs typeface="Arial" charset="0"/>
              </a:rPr>
              <a:t>حقائق أساسية</a:t>
            </a:r>
            <a:endParaRPr lang="en-US" sz="4400" dirty="0">
              <a:solidFill>
                <a:schemeClr val="tx1"/>
              </a:solidFill>
              <a:latin typeface="Arial" charset="0"/>
              <a:ea typeface="ＭＳ Ｐゴシック" charset="0"/>
              <a:cs typeface="Arial" charset="0"/>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273288"/>
            <a:ext cx="1623391" cy="180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 Box 4"/>
          <p:cNvSpPr txBox="1">
            <a:spLocks noChangeArrowheads="1"/>
          </p:cNvSpPr>
          <p:nvPr/>
        </p:nvSpPr>
        <p:spPr bwMode="auto">
          <a:xfrm>
            <a:off x="8229600" y="2016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474</a:t>
            </a:r>
            <a:endParaRPr lang="en-US" b="1" dirty="0">
              <a:solidFill>
                <a:prstClr val="black"/>
              </a:solidFill>
            </a:endParaRPr>
          </a:p>
        </p:txBody>
      </p:sp>
    </p:spTree>
    <p:extLst>
      <p:ext uri="{BB962C8B-B14F-4D97-AF65-F5344CB8AC3E}">
        <p14:creationId xmlns:p14="http://schemas.microsoft.com/office/powerpoint/2010/main" val="32992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a:t>
            </a:r>
            <a:endParaRPr lang="en-US"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r>
              <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6600" b="1" dirty="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kern="0" dirty="0">
                <a:effectLst>
                  <a:glow rad="127000">
                    <a:schemeClr val="tx1"/>
                  </a:glow>
                </a:effectLst>
                <a:latin typeface="Arial" panose="020B0604020202020204" pitchFamily="34" charset="0"/>
                <a:ea typeface="ＭＳ Ｐゴシック" charset="0"/>
                <a:cs typeface="Arial" panose="020B0604020202020204" pitchFamily="34" charset="0"/>
              </a:rPr>
              <a:t>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8000" b="1" kern="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4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سفر 3 أيام، زيارة 4 أيام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6689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75320" y="1602007"/>
            <a:ext cx="845594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ألواح العهد القديم التي يتم بموجبها الحكم علي </a:t>
            </a:r>
            <a:r>
              <a:rPr kumimoji="0" lang="ar-JO" sz="3200" b="1" i="0" u="none" strike="noStrike" kern="1200" cap="none" spc="0" normalizeH="0" baseline="0" noProof="0" dirty="0">
                <a:ln>
                  <a:noFill/>
                </a:ln>
                <a:solidFill>
                  <a:srgbClr val="FFFFFF"/>
                </a:solidFill>
                <a:effectLst>
                  <a:glow rad="127000">
                    <a:srgbClr val="000000"/>
                  </a:glow>
                </a:effectLst>
                <a:uLnTx/>
                <a:uFillTx/>
              </a:rPr>
              <a:t>إ</a:t>
            </a:r>
            <a:r>
              <a:rPr kumimoji="0" lang="ar-EG" sz="3200" b="1" i="0" u="none" strike="noStrike" kern="1200" cap="none" spc="0" normalizeH="0" baseline="0" noProof="0" dirty="0">
                <a:ln>
                  <a:noFill/>
                </a:ln>
                <a:solidFill>
                  <a:srgbClr val="FFFFFF"/>
                </a:solidFill>
                <a:effectLst>
                  <a:glow rad="127000">
                    <a:srgbClr val="000000"/>
                  </a:glow>
                </a:effectLst>
                <a:uLnTx/>
                <a:uFillTx/>
              </a:rPr>
              <a:t>سرائيل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سيتم إستبدالها بعهد جديد للبركة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من خلال الروح القدس الساكن في قلوبهم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بعد التوبة والمغفرة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(31:31-33)</a:t>
            </a:r>
            <a:endParaRPr kumimoji="0" lang="en-US" sz="3200" b="1" i="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82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panose="020B0604020202020204" pitchFamily="34" charset="0"/>
                <a:ea typeface="ＭＳ Ｐゴシック" charset="0"/>
                <a:cs typeface="Arial" panose="020B0604020202020204" pitchFamily="34" charset="0"/>
              </a:rPr>
              <a:t>دعونا ندرس</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الكلمة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النبي الباكي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نحتاج جميعاً إلى التعزية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874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نحتاج جميعاً أن نتعزى</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186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توازن التأديب مع التعزية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503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2304"/>
            <a:ext cx="9144000" cy="118101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توازن التأديب مع التعزية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EG" sz="36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056" y="1901953"/>
            <a:ext cx="9148055" cy="45484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الفداء في التجديد الروحي (30-33) ينتظر إسرائيل بعد إنتهاء عدم أمانتها ( بعد نهاية خيانتها)  وهو فداء سيحدث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إسرائيل لن تتوقف عن الوجود كأمهَ</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(35:31-37) </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52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التأديب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12492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موجز ملوك الدمى</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حتمية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781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EG" sz="4800" b="1" dirty="0">
                <a:effectLst>
                  <a:glow rad="101600">
                    <a:schemeClr val="tx1">
                      <a:alpha val="99000"/>
                    </a:schemeClr>
                  </a:glow>
                </a:effectLst>
                <a:latin typeface="Arial" panose="020B0604020202020204" pitchFamily="34" charset="0"/>
                <a:cs typeface="Arial" panose="020B0604020202020204" pitchFamily="34" charset="0"/>
              </a:rPr>
              <a:t>الفكرة الرئيسة</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0394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السبي المستحق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سترداد غير المستحق</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7459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b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a:xfrm>
            <a:off x="2299294" y="2540724"/>
            <a:ext cx="4572000"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 لأن الرب إلهنا قد أصمتنا وأسقانا ماء العلقم لأننا قد أخطأنا إلى الرب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14:8</a:t>
            </a:r>
            <a:endParaRPr kumimoji="0" lang="ar-EG"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39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 </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كونوا مُتعزين</a:t>
            </a: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a:t>
            </a:r>
            <a:r>
              <a:rPr kumimoji="0" lang="ar-EG"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80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كونوا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1788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8548970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9670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189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 </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62393" y="2075876"/>
            <a:ext cx="693761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المسيح الراعي وغصن البر (1:23-8)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والعهد الجديد الذي يقطعه (31:31-33) يشير إلى حكم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والغفران بدمه الذي صوّر</a:t>
            </a:r>
            <a:r>
              <a:rPr kumimoji="0" lang="ar-JO" sz="3200" b="1" i="0" u="none" strike="noStrike" kern="1200" cap="none" spc="0" normalizeH="0" baseline="0" noProof="0" dirty="0">
                <a:ln>
                  <a:noFill/>
                </a:ln>
                <a:solidFill>
                  <a:srgbClr val="FFFFFF"/>
                </a:solidFill>
                <a:effectLst>
                  <a:glow rad="127000">
                    <a:srgbClr val="000000"/>
                  </a:glow>
                </a:effectLst>
                <a:uLnTx/>
                <a:uFillTx/>
              </a:rPr>
              <a:t>ه</a:t>
            </a:r>
            <a:r>
              <a:rPr kumimoji="0" lang="ar-EG" sz="3200" b="1" i="0" u="none" strike="noStrike" kern="1200" cap="none" spc="0" normalizeH="0" baseline="0" noProof="0" dirty="0">
                <a:ln>
                  <a:noFill/>
                </a:ln>
                <a:solidFill>
                  <a:srgbClr val="FFFFFF"/>
                </a:solidFill>
                <a:effectLst>
                  <a:glow rad="127000">
                    <a:srgbClr val="000000"/>
                  </a:glow>
                </a:effectLst>
                <a:uLnTx/>
                <a:uFillTx/>
              </a:rPr>
              <a:t> في عشاء الرب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(لو22:20)</a:t>
            </a:r>
            <a:r>
              <a:rPr kumimoji="0" lang="en-US" sz="3200" b="1" i="0" u="none" strike="noStrike" kern="1200" cap="none" spc="0" normalizeH="0" baseline="0" noProof="0" dirty="0">
                <a:ln>
                  <a:noFill/>
                </a:ln>
                <a:solidFill>
                  <a:srgbClr val="FFFFFF"/>
                </a:solidFill>
                <a:effectLst>
                  <a:glow rad="127000">
                    <a:srgbClr val="000000"/>
                  </a:glow>
                </a:effectLst>
                <a:uLnTx/>
                <a:uFillTx/>
              </a:rPr>
              <a:t>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787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مدة الخدمات النبوية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أشعياء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+ 40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86102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الله يدعو ويرسل إرميا</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حكم وإصلاحات الملك يوشيا لم تنتهي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الله يدعو شاباً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إر 1: 4-9</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Source:  </a:t>
            </a: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 Picture Bible</a:t>
            </a:r>
            <a:r>
              <a:rPr kumimoji="0" lang="en-US"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(Chariot Books, David C Cook, 1978)</a:t>
            </a:r>
          </a:p>
        </p:txBody>
      </p:sp>
    </p:spTree>
    <p:extLst>
      <p:ext uri="{BB962C8B-B14F-4D97-AF65-F5344CB8AC3E}">
        <p14:creationId xmlns:p14="http://schemas.microsoft.com/office/powerpoint/2010/main" val="390314788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تأكيد الله لإرميا</a:t>
            </a:r>
            <a:endParaRPr lang="en-GB"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قبلما صورتك في البطن </a:t>
            </a: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عرفتك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وقبلما خرجت من الرحم </a:t>
            </a: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قدستك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جعلتك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نبياً للشعوب</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تقل إني ولد لأنك إلى كل من أرسلك إليه تذهب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ومد الرب يده ولمس فمي وقال الرب لي ها قد جعلت كلامي في فمك</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إر 1: 5، 7-9</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7342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0" y="260350"/>
            <a:ext cx="8971722" cy="758825"/>
          </a:xfrm>
        </p:spPr>
        <p:txBody>
          <a:bodyPr/>
          <a:lstStyle/>
          <a:p>
            <a:pPr eaLnBrk="1" hangingPunct="1"/>
            <a:r>
              <a:rPr lang="ar-JO" sz="3600" b="1" dirty="0">
                <a:solidFill>
                  <a:schemeClr val="tx1"/>
                </a:solidFill>
                <a:latin typeface="Arial" charset="0"/>
                <a:ea typeface="ＭＳ Ｐゴシック" charset="0"/>
                <a:cs typeface="Arial" charset="0"/>
              </a:rPr>
              <a:t>هدف الدرس الأول – شجرة اللوز</a:t>
            </a:r>
            <a:endParaRPr lang="en-US" sz="3600" b="1" dirty="0">
              <a:solidFill>
                <a:schemeClr val="tx1"/>
              </a:solidFill>
              <a:latin typeface="Arial" charset="0"/>
              <a:ea typeface="ＭＳ Ｐゴシック" charset="0"/>
              <a:cs typeface="Arial" charset="0"/>
            </a:endParaRPr>
          </a:p>
        </p:txBody>
      </p:sp>
      <p:sp>
        <p:nvSpPr>
          <p:cNvPr id="118786" name="Text Box 4"/>
          <p:cNvSpPr txBox="1">
            <a:spLocks noChangeArrowheads="1"/>
          </p:cNvSpPr>
          <p:nvPr/>
        </p:nvSpPr>
        <p:spPr bwMode="auto">
          <a:xfrm>
            <a:off x="5867401" y="1822450"/>
            <a:ext cx="310432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الله </a:t>
            </a:r>
            <a:r>
              <a:rPr lang="ar-JO" b="1" dirty="0">
                <a:solidFill>
                  <a:srgbClr val="FF0000"/>
                </a:solidFill>
                <a:latin typeface="Arial" panose="020B0604020202020204" pitchFamily="34" charset="0"/>
                <a:cs typeface="Arial" panose="020B0604020202020204" pitchFamily="34" charset="0"/>
              </a:rPr>
              <a:t>يراقب</a:t>
            </a:r>
            <a:r>
              <a:rPr lang="ar-JO" b="1" dirty="0">
                <a:solidFill>
                  <a:prstClr val="black"/>
                </a:solidFill>
                <a:latin typeface="Arial" panose="020B0604020202020204" pitchFamily="34" charset="0"/>
                <a:cs typeface="Arial" panose="020B0604020202020204" pitchFamily="34" charset="0"/>
              </a:rPr>
              <a:t> ليرى أن كلمته تمت</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(كلمة تراقب تشبه شجرة اللوز بالعبرية)</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
        <p:nvSpPr>
          <p:cNvPr id="118787" name="Rectangle 5"/>
          <p:cNvSpPr>
            <a:spLocks noChangeArrowheads="1"/>
          </p:cNvSpPr>
          <p:nvPr/>
        </p:nvSpPr>
        <p:spPr bwMode="auto">
          <a:xfrm>
            <a:off x="6072188" y="5214938"/>
            <a:ext cx="2488716"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914400" fontAlgn="base">
              <a:spcBef>
                <a:spcPct val="0"/>
              </a:spcBef>
              <a:spcAft>
                <a:spcPct val="0"/>
              </a:spcAft>
            </a:pPr>
            <a:r>
              <a:rPr lang="ar-JO" sz="2400" b="1" dirty="0">
                <a:solidFill>
                  <a:srgbClr val="FF0000"/>
                </a:solidFill>
                <a:latin typeface="Arial" panose="020B0604020202020204" pitchFamily="34" charset="0"/>
                <a:ea typeface="ＭＳ Ｐゴシック" charset="0"/>
                <a:cs typeface="Arial" panose="020B0604020202020204" pitchFamily="34" charset="0"/>
              </a:rPr>
              <a:t>إر 1: 11-13</a:t>
            </a:r>
            <a:endParaRPr lang="en-US" sz="24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118788" name="Picture 2" descr="almond 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1716088"/>
            <a:ext cx="5556250" cy="416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3" descr="almonds_on_tre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25538"/>
            <a:ext cx="377983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861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23850" y="260350"/>
            <a:ext cx="8534400" cy="758825"/>
          </a:xfrm>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هدف الدرس الثاني – القدر المغلي</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120835" name="Text Box 4"/>
          <p:cNvSpPr txBox="1">
            <a:spLocks noChangeArrowheads="1"/>
          </p:cNvSpPr>
          <p:nvPr/>
        </p:nvSpPr>
        <p:spPr bwMode="auto">
          <a:xfrm>
            <a:off x="5429250" y="1857375"/>
            <a:ext cx="3568976"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قدر مفرط في الغليان مائل من الشمال</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سيتدفق غزاة من الشمال على يهوذا ويدمروا أورشليم</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srgbClr val="D16349"/>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b="1" dirty="0">
                <a:solidFill>
                  <a:srgbClr val="D16349"/>
                </a:solidFill>
                <a:latin typeface="Arial" panose="020B0604020202020204" pitchFamily="34" charset="0"/>
                <a:cs typeface="Arial" panose="020B0604020202020204" pitchFamily="34" charset="0"/>
              </a:rPr>
              <a:t>إر 1: 13-19</a:t>
            </a:r>
            <a:endParaRPr lang="en-US" b="1" dirty="0">
              <a:solidFill>
                <a:srgbClr val="D16349"/>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
        <p:nvSpPr>
          <p:cNvPr id="120836" name="Text Box 6"/>
          <p:cNvSpPr txBox="1">
            <a:spLocks noChangeArrowheads="1"/>
          </p:cNvSpPr>
          <p:nvPr/>
        </p:nvSpPr>
        <p:spPr bwMode="auto">
          <a:xfrm>
            <a:off x="539750" y="6453188"/>
            <a:ext cx="315663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9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9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200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4667138"/>
            <a:ext cx="7565068" cy="1378977"/>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يحاول الله أن يعزيك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خلال رسله الأمناء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54428"/>
            <a:ext cx="8125097" cy="3903572"/>
          </a:xfrm>
          <a:prstGeom prst="rect">
            <a:avLst/>
          </a:prstGeom>
        </p:spPr>
      </p:pic>
    </p:spTree>
    <p:extLst>
      <p:ext uri="{BB962C8B-B14F-4D97-AF65-F5344CB8AC3E}">
        <p14:creationId xmlns:p14="http://schemas.microsoft.com/office/powerpoint/2010/main" val="3850434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5175395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(إرميا1)</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0151675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37825166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14037</TotalTime>
  <Words>20182</Words>
  <Application>Microsoft Macintosh PowerPoint</Application>
  <PresentationFormat>On-screen Show (4:3)</PresentationFormat>
  <Paragraphs>2836</Paragraphs>
  <Slides>285</Slides>
  <Notes>196</Notes>
  <HiddenSlides>0</HiddenSlides>
  <MMClips>0</MMClips>
  <ScaleCrop>false</ScaleCrop>
  <HeadingPairs>
    <vt:vector size="8" baseType="variant">
      <vt:variant>
        <vt:lpstr>Fonts Used</vt:lpstr>
      </vt:variant>
      <vt:variant>
        <vt:i4>17</vt:i4>
      </vt:variant>
      <vt:variant>
        <vt:lpstr>Theme</vt:lpstr>
      </vt:variant>
      <vt:variant>
        <vt:i4>43</vt:i4>
      </vt:variant>
      <vt:variant>
        <vt:lpstr>Embedded OLE Servers</vt:lpstr>
      </vt:variant>
      <vt:variant>
        <vt:i4>2</vt:i4>
      </vt:variant>
      <vt:variant>
        <vt:lpstr>Slide Titles</vt:lpstr>
      </vt:variant>
      <vt:variant>
        <vt:i4>285</vt:i4>
      </vt:variant>
    </vt:vector>
  </HeadingPairs>
  <TitlesOfParts>
    <vt:vector size="347" baseType="lpstr">
      <vt:lpstr>ＭＳ Ｐゴシック</vt:lpstr>
      <vt:lpstr>Noto Sans Symbol</vt:lpstr>
      <vt:lpstr>Osaka</vt:lpstr>
      <vt:lpstr>新細明體</vt:lpstr>
      <vt:lpstr>Times</vt:lpstr>
      <vt:lpstr>Arial</vt:lpstr>
      <vt:lpstr>Arial Black</vt:lpstr>
      <vt:lpstr>Calibri</vt:lpstr>
      <vt:lpstr>Comic Sans MS</vt:lpstr>
      <vt:lpstr>Georgia</vt:lpstr>
      <vt:lpstr>Helvetica</vt:lpstr>
      <vt:lpstr>Monotype Sorts</vt:lpstr>
      <vt:lpstr>Tahoma</vt:lpstr>
      <vt:lpstr>Times New Roman</vt:lpstr>
      <vt:lpstr>Tw Cen MT</vt:lpstr>
      <vt:lpstr>Wingdings</vt:lpstr>
      <vt:lpstr>Wingdings 2</vt:lpstr>
      <vt:lpstr>Civic</vt:lpstr>
      <vt:lpstr>Default Design</vt:lpstr>
      <vt:lpstr>1_Bar Code</vt:lpstr>
      <vt:lpstr>3_Default Design</vt:lpstr>
      <vt:lpstr>2_Default Design</vt:lpstr>
      <vt:lpstr>1_Default Design</vt:lpstr>
      <vt:lpstr>4_Default Design</vt:lpstr>
      <vt:lpstr>49_Blank Presentation</vt:lpstr>
      <vt:lpstr>1_Civic</vt:lpstr>
      <vt:lpstr>3_Blank Presentation</vt:lpstr>
      <vt:lpstr>Blank Presentation</vt:lpstr>
      <vt:lpstr>Whirlpool</vt:lpstr>
      <vt:lpstr>1_Office Theme</vt:lpstr>
      <vt:lpstr>1_untitled 1</vt:lpstr>
      <vt:lpstr>Median</vt:lpstr>
      <vt:lpstr>2_Gesture</vt:lpstr>
      <vt:lpstr>Radial</vt:lpstr>
      <vt:lpstr>3_Civic</vt:lpstr>
      <vt:lpstr>1_blstripc.ppt - Blue Stripes</vt:lpstr>
      <vt:lpstr>1_Shimmer</vt:lpstr>
      <vt:lpstr>2_Radar</vt:lpstr>
      <vt:lpstr>2_Bar Code</vt:lpstr>
      <vt:lpstr>3_Radar</vt:lpstr>
      <vt:lpstr>2_Civic</vt:lpstr>
      <vt:lpstr>6_Default Design</vt:lpstr>
      <vt:lpstr>1_Gesture</vt:lpstr>
      <vt:lpstr>5_Blank Presentation</vt:lpstr>
      <vt:lpstr>4_Project Overview (Standard)</vt:lpstr>
      <vt:lpstr>50_Blank Presentation</vt:lpstr>
      <vt:lpstr>7_Default Design</vt:lpstr>
      <vt:lpstr>Azure</vt:lpstr>
      <vt:lpstr>8_Default Design</vt:lpstr>
      <vt:lpstr>24_Default Design</vt:lpstr>
      <vt:lpstr>6_Blank Presentation</vt:lpstr>
      <vt:lpstr>5_Default Design</vt:lpstr>
      <vt:lpstr>1_Fireball</vt:lpstr>
      <vt:lpstr>23_Office Theme</vt:lpstr>
      <vt:lpstr>1_Radar</vt:lpstr>
      <vt:lpstr>7_Blank Presentation</vt:lpstr>
      <vt:lpstr>2_Azure</vt:lpstr>
      <vt:lpstr>Notebook</vt:lpstr>
      <vt:lpstr>2_Slit</vt:lpstr>
      <vt:lpstr>9_Default Design</vt:lpstr>
      <vt:lpstr>Microsoft ClipArt Gallery</vt:lpstr>
      <vt:lpstr>Clip</vt:lpstr>
      <vt:lpstr>إرميا</vt:lpstr>
      <vt:lpstr>الكلمة المفتاحية</vt:lpstr>
      <vt:lpstr>الفكرة الرئيسة</vt:lpstr>
      <vt:lpstr> الآية المفتاحية </vt:lpstr>
      <vt:lpstr>بيان الملكوت </vt:lpstr>
      <vt:lpstr>البيان الموجز</vt:lpstr>
      <vt:lpstr>العهد</vt:lpstr>
      <vt:lpstr>الفداء</vt:lpstr>
      <vt:lpstr>المسيا </vt:lpstr>
      <vt:lpstr>تقسيم كتاب إرميا </vt:lpstr>
      <vt:lpstr>باري هادلستون، الكتاب المقدس الملخص بالأحرف الصوتية (غراند رابيدز: بيكر، 1992)</vt:lpstr>
      <vt:lpstr>كُنْ متعزياً</vt:lpstr>
      <vt:lpstr>كيف يعزي الله حتى أولئك الذين يؤدبهم؟</vt:lpstr>
      <vt:lpstr>الفكرة الرئيسية في إرميا </vt:lpstr>
      <vt:lpstr>1- الله يدعو الرسل الصادقين معنا (إرميا 1)</vt:lpstr>
      <vt:lpstr>2- الله لديه تأديب محدود، ولكن بركة غير      محدودة ( إر2-45) </vt:lpstr>
      <vt:lpstr>3- الله يطبق نفس المعيار على جميع الناس  )    إر46-51(</vt:lpstr>
      <vt:lpstr>4- الله يوازن بين العدالة والرحمة (أر 52)</vt:lpstr>
      <vt:lpstr>هل أنت جزء من البقية الأمينة؟ </vt:lpstr>
      <vt:lpstr>PowerPoint Presentation</vt:lpstr>
      <vt:lpstr>نظرة عامة</vt:lpstr>
      <vt:lpstr>1. خلفية إرميا</vt:lpstr>
      <vt:lpstr>هل شعرت يوماً أن المستقبل غير مؤكد؟</vt:lpstr>
      <vt:lpstr>إرميا بالعبرية - Yirməyāhū</vt:lpstr>
      <vt:lpstr>من هو إرميا؟</vt:lpstr>
      <vt:lpstr>السيرة الذاتية</vt:lpstr>
      <vt:lpstr>التأليف</vt:lpstr>
      <vt:lpstr>وضع الأسفار النبوية</vt:lpstr>
      <vt:lpstr>إرميا في خط الأنبياء</vt:lpstr>
      <vt:lpstr>تحذير وفير ليهوذا</vt:lpstr>
      <vt:lpstr>مدة الخدمات النبوية</vt:lpstr>
      <vt:lpstr>جدول السبي</vt:lpstr>
      <vt:lpstr>مخطط ملوك وأنبياء العهد القديم</vt:lpstr>
      <vt:lpstr>التسلسل الزمني في إرميا</vt:lpstr>
      <vt:lpstr>الحكام الذي خدم خلال حكمهم</vt:lpstr>
      <vt:lpstr>نهاية سيئة ليهوذا</vt:lpstr>
      <vt:lpstr>سقوط أورشليم</vt:lpstr>
      <vt:lpstr>باب بولونا ين – من ؟</vt:lpstr>
      <vt:lpstr>جغرافية إرميا</vt:lpstr>
      <vt:lpstr>Geography of إرميا</vt:lpstr>
      <vt:lpstr>الحملات العسكرية</vt:lpstr>
      <vt:lpstr>من هم المستلمين؟ (1)</vt:lpstr>
      <vt:lpstr>من هم المستلمين؟ (2)</vt:lpstr>
      <vt:lpstr>الأمم التي تنبأ ضدها (إرميا 46-51)</vt:lpstr>
      <vt:lpstr>خصائص فريدة</vt:lpstr>
      <vt:lpstr>خصائص فريدة</vt:lpstr>
      <vt:lpstr>المازورية مقابل السبعينية</vt:lpstr>
      <vt:lpstr>خصائص فريدة</vt:lpstr>
      <vt:lpstr>كيف نتخلص من اليهود ؟</vt:lpstr>
      <vt:lpstr>خصائص فريدة</vt:lpstr>
      <vt:lpstr>الهيكل منطقي لا زمني</vt:lpstr>
      <vt:lpstr>خصائص فريدة</vt:lpstr>
      <vt:lpstr>سبيين ٧٠ سنة</vt:lpstr>
      <vt:lpstr>خصائص فريدة</vt:lpstr>
      <vt:lpstr>ملخص إرميا</vt:lpstr>
      <vt:lpstr>تقسيم سفر إرميا </vt:lpstr>
      <vt:lpstr>خصائص فريدة</vt:lpstr>
      <vt:lpstr>أبناء يوشيا والأنبياء</vt:lpstr>
      <vt:lpstr>خصائص فريدة</vt:lpstr>
      <vt:lpstr>الأسفار الأطول في الكتاب المقدس</vt:lpstr>
      <vt:lpstr>خصائص فريدة</vt:lpstr>
      <vt:lpstr>كيف كانت الدينونة حتمية؟</vt:lpstr>
      <vt:lpstr>كيف كانت الدينونة حتمية؟</vt:lpstr>
      <vt:lpstr>خصائص فريدة</vt:lpstr>
      <vt:lpstr>ملخص الأمور غير المهمة</vt:lpstr>
      <vt:lpstr>حقائق أساسية</vt:lpstr>
      <vt:lpstr>كن متعزياً</vt:lpstr>
      <vt:lpstr>سفر 3 أيام، زيارة 4 أيام</vt:lpstr>
      <vt:lpstr>We all need to be comforted</vt:lpstr>
      <vt:lpstr>3-day travel, 4-day visit</vt:lpstr>
      <vt:lpstr>3-day travel, 4-day visit</vt:lpstr>
      <vt:lpstr>We all need to be comforted</vt:lpstr>
      <vt:lpstr>دعونا ندرس الكلمة المقدسة</vt:lpstr>
      <vt:lpstr>النبي الباكي</vt:lpstr>
      <vt:lpstr>نحتاج جميعاً إلى التعزية</vt:lpstr>
      <vt:lpstr>نحتاج جميعاً أن نتعزى</vt:lpstr>
      <vt:lpstr>We all need to be comforted</vt:lpstr>
      <vt:lpstr>توازن التأديب مع التعزية</vt:lpstr>
      <vt:lpstr>توازن التأديب مع التعزية</vt:lpstr>
      <vt:lpstr>التأديب</vt:lpstr>
      <vt:lpstr>كيف يعزي الله حتى أولئك الذين يؤدبهم؟</vt:lpstr>
      <vt:lpstr>أبناء يوشيا والأنبياء</vt:lpstr>
      <vt:lpstr>الكلمة المفتاحية</vt:lpstr>
      <vt:lpstr>الفكرة الرئيسة</vt:lpstr>
      <vt:lpstr> الآية المفتاحية </vt:lpstr>
      <vt:lpstr>كن متعزياً</vt:lpstr>
      <vt:lpstr>كيف يعزي الله حتى أولئك الذين يؤدبهم؟</vt:lpstr>
      <vt:lpstr>الفكرة الرئيسية في إرميا </vt:lpstr>
      <vt:lpstr>Slides on  إرميا ١ </vt:lpstr>
      <vt:lpstr>مدة الخدمات النبوية</vt:lpstr>
      <vt:lpstr>الله يدعو ويرسل إرميا</vt:lpstr>
      <vt:lpstr>تأكيد الله لإرميا</vt:lpstr>
      <vt:lpstr>هدف الدرس الأول – شجرة اللوز</vt:lpstr>
      <vt:lpstr>هدف الدرس الثاني – القدر المغلي</vt:lpstr>
      <vt:lpstr> هل يحاول الله أن يعزيك  من خلال رسله الأمناء ؟</vt:lpstr>
      <vt:lpstr>كيف يعزي الله حتى أولئك الذين يؤدبهم؟</vt:lpstr>
      <vt:lpstr>1- الله يدعو الرسل الصادقين معنا (إرميا1)</vt:lpstr>
      <vt:lpstr>2- الله لديه تأديب محدود ولكن بركة غير محدودة ( إر2-45) </vt:lpstr>
      <vt:lpstr>Slides on  إرميا ٢ </vt:lpstr>
      <vt:lpstr>علاقة يهوذا مع الله</vt:lpstr>
      <vt:lpstr>Slides on  إرميا ٣ </vt:lpstr>
      <vt:lpstr>Slides on  إرميا ٤ </vt:lpstr>
      <vt:lpstr>Slides on  إرميا ٥ </vt:lpstr>
      <vt:lpstr>Slides on  إرميا ٦ </vt:lpstr>
      <vt:lpstr>إرميا ٦ : ١٦  هكذا قال الرب: قفوا على الطرق وانظروا واسألوا عن السبل القديمة: أين هو الطريق الصالح؟ وسيروا فيه فتجدوا راحة لنفوسكم ولكنهم قالوا: لا نسير فيه</vt:lpstr>
      <vt:lpstr>Slides on  إرميا ٧ </vt:lpstr>
      <vt:lpstr>عبادة عامة بلا قيمة</vt:lpstr>
      <vt:lpstr>Slides on  إرميا ٨ </vt:lpstr>
      <vt:lpstr>الدينونة وشيكة ورهيبة</vt:lpstr>
      <vt:lpstr>Slides on  إرميا ٩ </vt:lpstr>
      <vt:lpstr>Slides on  إرميا ١٠ </vt:lpstr>
      <vt:lpstr>إر 10: 7</vt:lpstr>
      <vt:lpstr>Slides on  إرميا ١١ </vt:lpstr>
      <vt:lpstr>العهد، المؤامرات والتذمرات</vt:lpstr>
      <vt:lpstr>Slides on  إرميا ١٢ </vt:lpstr>
      <vt:lpstr>Slides on  إرميا ١٣ </vt:lpstr>
      <vt:lpstr> هدف الدروس – علامات الدينونة</vt:lpstr>
      <vt:lpstr>Slides on  إرميا ١٤ </vt:lpstr>
      <vt:lpstr>أوقات صعبة لاحقة ...</vt:lpstr>
      <vt:lpstr>Slides on  إرميا ١٥ </vt:lpstr>
      <vt:lpstr>إرميا إلى الملك يهوياقيم</vt:lpstr>
      <vt:lpstr>إرميا إلى الملك يهوياقيم</vt:lpstr>
      <vt:lpstr>Slides on  إرميا ١٦ </vt:lpstr>
      <vt:lpstr>إرميا إلى الملك يهوياقيم</vt:lpstr>
      <vt:lpstr>Slides on  إرميا ١٧ </vt:lpstr>
      <vt:lpstr>Slides on  إرميا ١٨ </vt:lpstr>
      <vt:lpstr>أنا الفخاري، أنتم الطين</vt:lpstr>
      <vt:lpstr>Slides on  إرميا ١٩ </vt:lpstr>
      <vt:lpstr>موضوع الدرس #؟ ماذا..؟؟</vt:lpstr>
      <vt:lpstr>Slides on  إرميا ٢٠ </vt:lpstr>
      <vt:lpstr>مقاومة الأنبياء الكذبة والكهنة لإرميا</vt:lpstr>
      <vt:lpstr>ختم إمير</vt:lpstr>
      <vt:lpstr>Slides on  إرميا ٢١ </vt:lpstr>
      <vt:lpstr>تنبأ إرميا ضد قادة يهوذا والأنبياء الكذبة، لكنهم رفضوا الإستماع</vt:lpstr>
      <vt:lpstr>Slides on  إرميا ٢٢ </vt:lpstr>
      <vt:lpstr>Slides on  إرميا ٢٣ </vt:lpstr>
      <vt:lpstr>Slides on  إرميا ٢٤ </vt:lpstr>
      <vt:lpstr> لا توبة في أورشليم بعد نبوخدنصر</vt:lpstr>
      <vt:lpstr>تطبيق إرميا: غادروا أورشليم</vt:lpstr>
      <vt:lpstr>Slides on  إرميا ٢٥ </vt:lpstr>
      <vt:lpstr> مجيء نبوخدنصر (597 ق.م)</vt:lpstr>
      <vt:lpstr>سبيين ٧٠ سنة</vt:lpstr>
      <vt:lpstr>ترحيلات نبوخدنصر الستة إلى بابل</vt:lpstr>
      <vt:lpstr>جدول السبي</vt:lpstr>
      <vt:lpstr>حننيا (إر ٢٥: ١١-١٢) مقابل إرميا (إر ٢٨: ٢-٣)</vt:lpstr>
      <vt:lpstr>Slides on  إرميا ٢٦ </vt:lpstr>
      <vt:lpstr>Slides on  إرميا ٢٧ </vt:lpstr>
      <vt:lpstr>إرميا إلى الملك صدقيا</vt:lpstr>
      <vt:lpstr>قاوم قادة أورشليم  حكم بابل</vt:lpstr>
      <vt:lpstr>Slides on  إرميا ٢٨ </vt:lpstr>
      <vt:lpstr>حننيا (إر ٢٥: ١١-١٢) مقابل إرميا (إر ٢٨: ٢-٣)</vt:lpstr>
      <vt:lpstr>Slides on  إرميا ٢٩ </vt:lpstr>
      <vt:lpstr>كيف يختلف الأنبياء؟</vt:lpstr>
      <vt:lpstr>النبوات الكاذبة تتغير</vt:lpstr>
      <vt:lpstr>مقاومة الأنبياء الكذبة</vt:lpstr>
      <vt:lpstr>كيف يختلف الأنبياء؟</vt:lpstr>
      <vt:lpstr>كيف يختلف الأنبياء؟</vt:lpstr>
      <vt:lpstr>التناقضات بين النبوة الكتابية والوثنية</vt:lpstr>
      <vt:lpstr>Slides on  إرميا ٣٠ </vt:lpstr>
      <vt:lpstr>سفر التعزية والعهد الجديد</vt:lpstr>
      <vt:lpstr>PowerPoint Presentation</vt:lpstr>
      <vt:lpstr>نظرة عامة على المستقبل</vt:lpstr>
      <vt:lpstr>PowerPoint Presentation</vt:lpstr>
      <vt:lpstr>PowerPoint Presentation</vt:lpstr>
      <vt:lpstr>Slides on  إرميا ٣١ </vt:lpstr>
      <vt:lpstr>كيف نتخلص من اليهود ؟</vt:lpstr>
      <vt:lpstr>العهد الجديد و غصن داود</vt:lpstr>
      <vt:lpstr>العهد الجديد (إرميا 31: 31-34) </vt:lpstr>
      <vt:lpstr>أربعة عهود كتابية غير مشروطة</vt:lpstr>
      <vt:lpstr>العهد الجديد</vt:lpstr>
      <vt:lpstr>العهد الجديد</vt:lpstr>
      <vt:lpstr>الطبيعة غير المشروطة</vt:lpstr>
      <vt:lpstr>هذا الكأس هو العهد الجديد بدمي الذي يسفك عنكم</vt:lpstr>
      <vt:lpstr>كيف تمكن يسوع أن يطبق وعود العهد الجديد  على تلاميذه في حين أن الشروط الأخرى  لم تتحقق حينها؟   (ماذا عن إعادة توحيد إسرائيل ويهوذا؟  وماذا عن كل الناس الذين يعرفون الله؟)</vt:lpstr>
      <vt:lpstr>كيف نتصالح؟</vt:lpstr>
      <vt:lpstr>الأحكام</vt:lpstr>
      <vt:lpstr>آراء عن زمن التحقيق</vt:lpstr>
      <vt:lpstr>نظريات تتميم العهد الجديد</vt:lpstr>
      <vt:lpstr>نظريات تتميم العهد الجديد</vt:lpstr>
      <vt:lpstr>نظريات تتميم العهد الجديد</vt:lpstr>
      <vt:lpstr>هذه الكأس هي العهد الجديد بدمي (لوقا 22: 20)</vt:lpstr>
      <vt:lpstr>تباين العهود (2 كورنثوس 3-4)</vt:lpstr>
      <vt:lpstr>علامات العهود</vt:lpstr>
      <vt:lpstr>استبدل القديم بالجديد </vt:lpstr>
      <vt:lpstr>خط سير الملكوت والعهود</vt:lpstr>
      <vt:lpstr>هل تركز على تعزية الله غير المحدودة أو تأديبه المحدود ؟</vt:lpstr>
      <vt:lpstr>Slides on  إرميا ٣٢ </vt:lpstr>
      <vt:lpstr>لماذا يجب أن تقوم بأمور مجنونة؟</vt:lpstr>
      <vt:lpstr>Black</vt:lpstr>
      <vt:lpstr>موضوعنا</vt:lpstr>
      <vt:lpstr>التهديد البابلي</vt:lpstr>
      <vt:lpstr>إتهامات الملك صدقيا (32: 3-5)</vt:lpstr>
      <vt:lpstr>لاويين ٢٥ : ٢٥</vt:lpstr>
      <vt:lpstr>587 ق.م</vt:lpstr>
      <vt:lpstr>سنغافورة، كانون ثاني 1942</vt:lpstr>
      <vt:lpstr>1. اشترى إرميا حقلاً يبدو عديم      الفائدة عندما أخبره الله بذلك       (1-12)</vt:lpstr>
      <vt:lpstr>2. عندما يطلب منك الله        القيام بأمر مجنون … </vt:lpstr>
      <vt:lpstr>SBC Estimated Cost</vt:lpstr>
      <vt:lpstr>تعلم الإسبانية من أجل الصينيين</vt:lpstr>
      <vt:lpstr>جيمس كاناغاناياغام</vt:lpstr>
      <vt:lpstr>ICS</vt:lpstr>
      <vt:lpstr>3. القيام بأمور مجنونة يظهر أنك      تتلاءم مع خططه (13-44)</vt:lpstr>
      <vt:lpstr>التهديد البابلي</vt:lpstr>
      <vt:lpstr>SBC Estimated Cost</vt:lpstr>
      <vt:lpstr>كانت الإسبانية مفيدة جداً</vt:lpstr>
      <vt:lpstr>العودة إلى الكتاب المقدس</vt:lpstr>
      <vt:lpstr>سوزان في مدرسة المجتمع الدولية</vt:lpstr>
      <vt:lpstr>التعليم لـِ 400 + أبنائنا</vt:lpstr>
      <vt:lpstr>عندما يطلب منك الله القيام بشيء مجنون فقم به. إنه يظهر أنك تتلاءم مع خططه</vt:lpstr>
      <vt:lpstr>ما هو الحقل الذي يريدك الله أن تشتريه؟</vt:lpstr>
      <vt:lpstr>Slides on  إرميا ٣٣ </vt:lpstr>
      <vt:lpstr>PowerPoint Presentation</vt:lpstr>
      <vt:lpstr>PowerPoint Presentation</vt:lpstr>
      <vt:lpstr>Slides on  إرميا ٣٤ </vt:lpstr>
      <vt:lpstr>Slides on  إرميا ٣٥ </vt:lpstr>
      <vt:lpstr>Slides on  إرميا ٣٦ </vt:lpstr>
      <vt:lpstr>تسجيل رسالة إرميا</vt:lpstr>
      <vt:lpstr>جواب  الملك</vt:lpstr>
      <vt:lpstr>Slides on  إرميا ٣٧ </vt:lpstr>
      <vt:lpstr>حبس إرميا</vt:lpstr>
      <vt:lpstr>Slides on  إرميا ٣٨ </vt:lpstr>
      <vt:lpstr>Slides on  إرميا ٣٩ </vt:lpstr>
      <vt:lpstr>سقوط أورشليم ... حتمي</vt:lpstr>
      <vt:lpstr>تقسيم كتاب إرميا </vt:lpstr>
      <vt:lpstr>سقوط أورشليم</vt:lpstr>
      <vt:lpstr>Slides on  إرميا ٤٠ </vt:lpstr>
      <vt:lpstr>بعد سقوط أورشليم</vt:lpstr>
      <vt:lpstr>Slides on  إرميا ٤١ </vt:lpstr>
      <vt:lpstr>Slides on  إرميا ٤٢ </vt:lpstr>
      <vt:lpstr>Slides on  إرميا ٤٣ </vt:lpstr>
      <vt:lpstr>Slides on  إرميا ٤٤ </vt:lpstr>
      <vt:lpstr>Slides on  إرميا ٤٥ </vt:lpstr>
      <vt:lpstr>كيف يعزي الله حتى أولئك الذين يؤدبهم؟</vt:lpstr>
      <vt:lpstr>1- الله يدعو الرسل الصادقين معنا (إرميا 1)</vt:lpstr>
      <vt:lpstr>2- الله لديه تأديب محدود ولكن بركة غير محدودة ( إر2-45) </vt:lpstr>
      <vt:lpstr>3- الله يطبق نفس المعيار على جميع الناس  )إر46-51(</vt:lpstr>
      <vt:lpstr>Slides on  إرميا ٤٦ </vt:lpstr>
      <vt:lpstr>الدينونة على تحالف الأمم الإثني عشر (أش 13-23)</vt:lpstr>
      <vt:lpstr>الأمم التي ستدان (حز 25-32) </vt:lpstr>
      <vt:lpstr>الأمم المتنبأ ضدها (46-51)</vt:lpstr>
      <vt:lpstr>الأمم المتنبأ ضدها (46-51)</vt:lpstr>
      <vt:lpstr>هل تدرك  أن الله  كان عادلاً معك ؟</vt:lpstr>
      <vt:lpstr>Slides on  إرميا ٤٧ </vt:lpstr>
      <vt:lpstr>التطورات الآشورية</vt:lpstr>
      <vt:lpstr>الأمم المتنبأ ضدها (46-51)</vt:lpstr>
      <vt:lpstr>ترحيلات وتطورات السبي</vt:lpstr>
      <vt:lpstr>Slides on  إرميا ٤٨ </vt:lpstr>
      <vt:lpstr>الأمم المتنبأ ضدها (46-51)</vt:lpstr>
      <vt:lpstr>Slides on  إرميا ٤٩ </vt:lpstr>
      <vt:lpstr>الأمم المتنبأ ضدها (46-51)</vt:lpstr>
      <vt:lpstr>Slides on  إرميا ٥٠ </vt:lpstr>
      <vt:lpstr>الأمم المتنبأ ضدها (46-51)</vt:lpstr>
      <vt:lpstr>Slides on  إرميا ٥١ </vt:lpstr>
      <vt:lpstr>Slides on  إرميا ٥٢ </vt:lpstr>
      <vt:lpstr>4- الله يوازن بين العدالة والرحمة (إر 52)</vt:lpstr>
      <vt:lpstr>البركات و اللعنات</vt:lpstr>
      <vt:lpstr>اللعنات النبوية</vt:lpstr>
      <vt:lpstr>نهاية سيئة ليهوذا</vt:lpstr>
      <vt:lpstr>تقسيم سفر إرميا </vt:lpstr>
      <vt:lpstr>سقوط أورشليم</vt:lpstr>
      <vt:lpstr> هل تركز  على تأديب الله  بدلاً من رحمته  في حياتك ؟</vt:lpstr>
      <vt:lpstr>كيف يعزي الله حتى أولئك الذين يؤدبهم؟</vt:lpstr>
      <vt:lpstr>الفكرة الرئيسية في إرميا </vt:lpstr>
      <vt:lpstr>1- الله يدعو الرسل الصادقين معنا (إرميا 1)</vt:lpstr>
      <vt:lpstr>2- الله لديه تأديب محدود ولكن بركة غير محدودة ( إر2-45) </vt:lpstr>
      <vt:lpstr>3- الله يطبق نفس المعيار على جميع الناس  )إر 46-51(</vt:lpstr>
      <vt:lpstr>4- الله يوازن بين العدالة والرحمة (إر 52)</vt:lpstr>
      <vt:lpstr>التطبيقات</vt:lpstr>
      <vt:lpstr>التطبيق الأول هل أنت  مثل إرميا ؟ </vt:lpstr>
      <vt:lpstr>خدمة إرميا الصعبة والمضحية</vt:lpstr>
      <vt:lpstr>تأكيد الله لإرميا</vt:lpstr>
      <vt:lpstr>هل أنت مثل إرميا ؟</vt:lpstr>
      <vt:lpstr>التطبيق الثاني هل أنت مثل يهوذا؟</vt:lpstr>
      <vt:lpstr>خطية يهوذا</vt:lpstr>
      <vt:lpstr>أدّت خطية يهوذا في النهاية إلى تأديب الله</vt:lpstr>
      <vt:lpstr>هل أنت مثل يهوذا ؟</vt:lpstr>
      <vt:lpstr>التطبيق الثالث هل أنت مثل  البقية التقية؟</vt:lpstr>
      <vt:lpstr>طبيعة الدينونة في إرميا</vt:lpstr>
      <vt:lpstr>هل أنت جزء من البقية التقية؟ </vt:lpstr>
      <vt:lpstr>كيف يجب أن تعيش؟</vt:lpstr>
      <vt:lpstr>Black</vt:lpstr>
      <vt:lpstr>مسح العهد القديم   •  BibleStudyDownloads.org</vt:lpstr>
      <vt:lpstr>فيلم عظيم عن إرميا</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Dr Rick Griffith</dc:creator>
  <cp:lastModifiedBy>Rick Griffith</cp:lastModifiedBy>
  <cp:revision>373</cp:revision>
  <dcterms:created xsi:type="dcterms:W3CDTF">2012-12-22T06:07:20Z</dcterms:created>
  <dcterms:modified xsi:type="dcterms:W3CDTF">2024-01-26T10:18:27Z</dcterms:modified>
</cp:coreProperties>
</file>