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theme/theme1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5.xml" ContentType="application/vnd.openxmlformats-officedocument.theme+xml"/>
  <Override PartName="/ppt/theme/themeOverride1.xml" ContentType="application/vnd.openxmlformats-officedocument.themeOverrid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7.xml" ContentType="application/vnd.openxmlformats-officedocument.theme+xml"/>
  <Override PartName="/ppt/slideLayouts/slideLayout122.xml" ContentType="application/vnd.openxmlformats-officedocument.presentationml.slideLayout+xml"/>
  <Override PartName="/ppt/theme/theme18.xml" ContentType="application/vnd.openxmlformats-officedocument.theme+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5.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7.xml" ContentType="application/vnd.openxmlformats-officedocument.theme+xml"/>
  <Override PartName="/ppt/slideLayouts/slideLayout211.xml" ContentType="application/vnd.openxmlformats-officedocument.presentationml.slideLayout+xml"/>
  <Override PartName="/ppt/theme/theme2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3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3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3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3.xml" ContentType="application/vnd.openxmlformats-officedocument.theme+xml"/>
  <Override PartName="/ppt/slideLayouts/slideLayout276.xml" ContentType="application/vnd.openxmlformats-officedocument.presentationml.slideLayout+xml"/>
  <Override PartName="/ppt/theme/theme3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6.xml" ContentType="application/vnd.openxmlformats-officedocument.theme+xml"/>
  <Override PartName="/ppt/slideLayouts/slideLayout303.xml" ContentType="application/vnd.openxmlformats-officedocument.presentationml.slideLayout+xml"/>
  <Override PartName="/ppt/theme/theme3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4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41.xml" ContentType="application/vnd.openxmlformats-officedocument.theme+xml"/>
  <Override PartName="/ppt/slideLayouts/slideLayout340.xml" ContentType="application/vnd.openxmlformats-officedocument.presentationml.slideLayout+xml"/>
  <Override PartName="/ppt/theme/theme42.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4.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6.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7.xml" ContentType="application/vnd.openxmlformats-officedocument.themeOverride+xml"/>
  <Override PartName="/ppt/notesSlides/notesSlide77.xml" ContentType="application/vnd.openxmlformats-officedocument.presentationml.notesSlide+xml"/>
  <Override PartName="/ppt/theme/themeOverride8.xml" ContentType="application/vnd.openxmlformats-officedocument.themeOverride+xml"/>
  <Override PartName="/ppt/notesSlides/notesSlide78.xml" ContentType="application/vnd.openxmlformats-officedocument.presentationml.notesSlide+xml"/>
  <Override PartName="/ppt/theme/themeOverride9.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10.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11.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heme/themeOverride12.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7" r:id="rId3"/>
    <p:sldMasterId id="2147483679" r:id="rId4"/>
    <p:sldMasterId id="2147483686" r:id="rId5"/>
    <p:sldMasterId id="2147483700" r:id="rId6"/>
    <p:sldMasterId id="2147483710" r:id="rId7"/>
    <p:sldMasterId id="2147483736" r:id="rId8"/>
    <p:sldMasterId id="2147483775" r:id="rId9"/>
    <p:sldMasterId id="2147483812" r:id="rId10"/>
    <p:sldMasterId id="2147483872" r:id="rId11"/>
    <p:sldMasterId id="2147483874" r:id="rId12"/>
    <p:sldMasterId id="2147483880" r:id="rId13"/>
    <p:sldMasterId id="2147483892" r:id="rId14"/>
    <p:sldMasterId id="2147483905" r:id="rId15"/>
    <p:sldMasterId id="2147483917" r:id="rId16"/>
    <p:sldMasterId id="2147483929" r:id="rId17"/>
    <p:sldMasterId id="2147483941" r:id="rId18"/>
    <p:sldMasterId id="2147483945" r:id="rId19"/>
    <p:sldMasterId id="2147483947" r:id="rId20"/>
    <p:sldMasterId id="2147483959" r:id="rId21"/>
    <p:sldMasterId id="2147483971" r:id="rId22"/>
    <p:sldMasterId id="2147483983" r:id="rId23"/>
    <p:sldMasterId id="2147483995" r:id="rId24"/>
    <p:sldMasterId id="2147484006" r:id="rId25"/>
    <p:sldMasterId id="2147484018" r:id="rId26"/>
    <p:sldMasterId id="2147484030" r:id="rId27"/>
    <p:sldMasterId id="2147484042" r:id="rId28"/>
    <p:sldMasterId id="2147484044" r:id="rId29"/>
    <p:sldMasterId id="2147484058" r:id="rId30"/>
    <p:sldMasterId id="2147484086" r:id="rId31"/>
    <p:sldMasterId id="2147484127" r:id="rId32"/>
    <p:sldMasterId id="2147484141" r:id="rId33"/>
    <p:sldMasterId id="2147484153" r:id="rId34"/>
    <p:sldMasterId id="2147484155" r:id="rId35"/>
    <p:sldMasterId id="2147484168" r:id="rId36"/>
    <p:sldMasterId id="2147484183" r:id="rId37"/>
    <p:sldMasterId id="2147484185" r:id="rId38"/>
    <p:sldMasterId id="2147484188" r:id="rId39"/>
    <p:sldMasterId id="2147484200" r:id="rId40"/>
    <p:sldMasterId id="2147484213" r:id="rId41"/>
    <p:sldMasterId id="2147484225" r:id="rId42"/>
    <p:sldMasterId id="2147484227" r:id="rId43"/>
  </p:sldMasterIdLst>
  <p:notesMasterIdLst>
    <p:notesMasterId r:id="rId332"/>
  </p:notesMasterIdLst>
  <p:sldIdLst>
    <p:sldId id="1844" r:id="rId44"/>
    <p:sldId id="1845" r:id="rId45"/>
    <p:sldId id="1770" r:id="rId46"/>
    <p:sldId id="1771" r:id="rId47"/>
    <p:sldId id="5265" r:id="rId48"/>
    <p:sldId id="4744" r:id="rId49"/>
    <p:sldId id="4745" r:id="rId50"/>
    <p:sldId id="4746" r:id="rId51"/>
    <p:sldId id="4747" r:id="rId52"/>
    <p:sldId id="5262" r:id="rId53"/>
    <p:sldId id="1847" r:id="rId54"/>
    <p:sldId id="525" r:id="rId55"/>
    <p:sldId id="425" r:id="rId56"/>
    <p:sldId id="404" r:id="rId57"/>
    <p:sldId id="426" r:id="rId58"/>
    <p:sldId id="427" r:id="rId59"/>
    <p:sldId id="428" r:id="rId60"/>
    <p:sldId id="1772" r:id="rId61"/>
    <p:sldId id="487" r:id="rId62"/>
    <p:sldId id="488" r:id="rId63"/>
    <p:sldId id="258" r:id="rId64"/>
    <p:sldId id="259" r:id="rId65"/>
    <p:sldId id="260" r:id="rId66"/>
    <p:sldId id="261" r:id="rId67"/>
    <p:sldId id="262" r:id="rId68"/>
    <p:sldId id="263" r:id="rId69"/>
    <p:sldId id="264" r:id="rId70"/>
    <p:sldId id="4914" r:id="rId71"/>
    <p:sldId id="266" r:id="rId72"/>
    <p:sldId id="267" r:id="rId73"/>
    <p:sldId id="4968" r:id="rId74"/>
    <p:sldId id="4911" r:id="rId75"/>
    <p:sldId id="269" r:id="rId76"/>
    <p:sldId id="4919" r:id="rId77"/>
    <p:sldId id="272" r:id="rId78"/>
    <p:sldId id="1855" r:id="rId79"/>
    <p:sldId id="1856" r:id="rId80"/>
    <p:sldId id="275" r:id="rId81"/>
    <p:sldId id="276" r:id="rId82"/>
    <p:sldId id="277" r:id="rId83"/>
    <p:sldId id="278" r:id="rId84"/>
    <p:sldId id="279" r:id="rId85"/>
    <p:sldId id="280" r:id="rId86"/>
    <p:sldId id="281" r:id="rId87"/>
    <p:sldId id="284" r:id="rId88"/>
    <p:sldId id="285" r:id="rId89"/>
    <p:sldId id="286" r:id="rId90"/>
    <p:sldId id="5679" r:id="rId91"/>
    <p:sldId id="4948" r:id="rId92"/>
    <p:sldId id="5680" r:id="rId93"/>
    <p:sldId id="290" r:id="rId94"/>
    <p:sldId id="5681" r:id="rId95"/>
    <p:sldId id="5433" r:id="rId96"/>
    <p:sldId id="5682" r:id="rId97"/>
    <p:sldId id="491" r:id="rId98"/>
    <p:sldId id="1849" r:id="rId99"/>
    <p:sldId id="5683" r:id="rId100"/>
    <p:sldId id="1866" r:id="rId101"/>
    <p:sldId id="5684" r:id="rId102"/>
    <p:sldId id="294" r:id="rId103"/>
    <p:sldId id="295" r:id="rId104"/>
    <p:sldId id="296" r:id="rId105"/>
    <p:sldId id="297" r:id="rId106"/>
    <p:sldId id="5685" r:id="rId107"/>
    <p:sldId id="299" r:id="rId108"/>
    <p:sldId id="283" r:id="rId109"/>
    <p:sldId id="5239" r:id="rId110"/>
    <p:sldId id="1754" r:id="rId111"/>
    <p:sldId id="1755" r:id="rId112"/>
    <p:sldId id="1756" r:id="rId113"/>
    <p:sldId id="1757" r:id="rId114"/>
    <p:sldId id="1758" r:id="rId115"/>
    <p:sldId id="1854" r:id="rId116"/>
    <p:sldId id="1759" r:id="rId117"/>
    <p:sldId id="1760" r:id="rId118"/>
    <p:sldId id="1761" r:id="rId119"/>
    <p:sldId id="455" r:id="rId120"/>
    <p:sldId id="433" r:id="rId121"/>
    <p:sldId id="457" r:id="rId122"/>
    <p:sldId id="257" r:id="rId123"/>
    <p:sldId id="5240" r:id="rId124"/>
    <p:sldId id="1858" r:id="rId125"/>
    <p:sldId id="1811" r:id="rId126"/>
    <p:sldId id="1812" r:id="rId127"/>
    <p:sldId id="1813" r:id="rId128"/>
    <p:sldId id="5241" r:id="rId129"/>
    <p:sldId id="5242" r:id="rId130"/>
    <p:sldId id="5243" r:id="rId131"/>
    <p:sldId id="398" r:id="rId132"/>
    <p:sldId id="4954" r:id="rId133"/>
    <p:sldId id="4955" r:id="rId134"/>
    <p:sldId id="4956" r:id="rId135"/>
    <p:sldId id="303" r:id="rId136"/>
    <p:sldId id="304" r:id="rId137"/>
    <p:sldId id="4957" r:id="rId138"/>
    <p:sldId id="5244" r:id="rId139"/>
    <p:sldId id="5245" r:id="rId140"/>
    <p:sldId id="5246" r:id="rId141"/>
    <p:sldId id="578" r:id="rId142"/>
    <p:sldId id="4958" r:id="rId143"/>
    <p:sldId id="400" r:id="rId144"/>
    <p:sldId id="5580" r:id="rId145"/>
    <p:sldId id="5579" r:id="rId146"/>
    <p:sldId id="401" r:id="rId147"/>
    <p:sldId id="402" r:id="rId148"/>
    <p:sldId id="580" r:id="rId149"/>
    <p:sldId id="581" r:id="rId150"/>
    <p:sldId id="582" r:id="rId151"/>
    <p:sldId id="4959" r:id="rId152"/>
    <p:sldId id="405" r:id="rId153"/>
    <p:sldId id="307" r:id="rId154"/>
    <p:sldId id="406" r:id="rId155"/>
    <p:sldId id="407" r:id="rId156"/>
    <p:sldId id="338" r:id="rId157"/>
    <p:sldId id="584" r:id="rId158"/>
    <p:sldId id="4960" r:id="rId159"/>
    <p:sldId id="409" r:id="rId160"/>
    <p:sldId id="410" r:id="rId161"/>
    <p:sldId id="309" r:id="rId162"/>
    <p:sldId id="411" r:id="rId163"/>
    <p:sldId id="310" r:id="rId164"/>
    <p:sldId id="412" r:id="rId165"/>
    <p:sldId id="1750" r:id="rId166"/>
    <p:sldId id="1751" r:id="rId167"/>
    <p:sldId id="413" r:id="rId168"/>
    <p:sldId id="1752" r:id="rId169"/>
    <p:sldId id="414" r:id="rId170"/>
    <p:sldId id="415" r:id="rId171"/>
    <p:sldId id="311" r:id="rId172"/>
    <p:sldId id="416" r:id="rId173"/>
    <p:sldId id="312" r:id="rId174"/>
    <p:sldId id="417" r:id="rId175"/>
    <p:sldId id="313" r:id="rId176"/>
    <p:sldId id="1152" r:id="rId177"/>
    <p:sldId id="418" r:id="rId178"/>
    <p:sldId id="314" r:id="rId179"/>
    <p:sldId id="419" r:id="rId180"/>
    <p:sldId id="420" r:id="rId181"/>
    <p:sldId id="586" r:id="rId182"/>
    <p:sldId id="4961" r:id="rId183"/>
    <p:sldId id="456" r:id="rId184"/>
    <p:sldId id="4962" r:id="rId185"/>
    <p:sldId id="4963" r:id="rId186"/>
    <p:sldId id="5435" r:id="rId187"/>
    <p:sldId id="470" r:id="rId188"/>
    <p:sldId id="4970" r:id="rId189"/>
    <p:sldId id="1867" r:id="rId190"/>
    <p:sldId id="423" r:id="rId191"/>
    <p:sldId id="592" r:id="rId192"/>
    <p:sldId id="1753" r:id="rId193"/>
    <p:sldId id="4964" r:id="rId194"/>
    <p:sldId id="594" r:id="rId195"/>
    <p:sldId id="5436" r:id="rId196"/>
    <p:sldId id="596" r:id="rId197"/>
    <p:sldId id="1860" r:id="rId198"/>
    <p:sldId id="1861" r:id="rId199"/>
    <p:sldId id="4965" r:id="rId200"/>
    <p:sldId id="1862" r:id="rId201"/>
    <p:sldId id="1863" r:id="rId202"/>
    <p:sldId id="1864" r:id="rId203"/>
    <p:sldId id="600" r:id="rId204"/>
    <p:sldId id="4966" r:id="rId205"/>
    <p:sldId id="5439" r:id="rId206"/>
    <p:sldId id="5221" r:id="rId207"/>
    <p:sldId id="5406" r:id="rId208"/>
    <p:sldId id="5408" r:id="rId209"/>
    <p:sldId id="1776" r:id="rId210"/>
    <p:sldId id="5432" r:id="rId211"/>
    <p:sldId id="4949" r:id="rId212"/>
    <p:sldId id="4950" r:id="rId213"/>
    <p:sldId id="4951" r:id="rId214"/>
    <p:sldId id="4952" r:id="rId215"/>
    <p:sldId id="4953" r:id="rId216"/>
    <p:sldId id="5440" r:id="rId217"/>
    <p:sldId id="5678" r:id="rId218"/>
    <p:sldId id="5441" r:id="rId219"/>
    <p:sldId id="5442" r:id="rId220"/>
    <p:sldId id="5443" r:id="rId221"/>
    <p:sldId id="5450" r:id="rId222"/>
    <p:sldId id="5706" r:id="rId223"/>
    <p:sldId id="5707" r:id="rId224"/>
    <p:sldId id="5705" r:id="rId225"/>
    <p:sldId id="866" r:id="rId226"/>
    <p:sldId id="3290" r:id="rId227"/>
    <p:sldId id="871" r:id="rId228"/>
    <p:sldId id="4832" r:id="rId229"/>
    <p:sldId id="908" r:id="rId230"/>
    <p:sldId id="4967" r:id="rId231"/>
    <p:sldId id="429" r:id="rId232"/>
    <p:sldId id="323" r:id="rId233"/>
    <p:sldId id="324" r:id="rId234"/>
    <p:sldId id="325" r:id="rId235"/>
    <p:sldId id="5238" r:id="rId236"/>
    <p:sldId id="5686" r:id="rId237"/>
    <p:sldId id="328" r:id="rId238"/>
    <p:sldId id="329" r:id="rId239"/>
    <p:sldId id="330" r:id="rId240"/>
    <p:sldId id="331" r:id="rId241"/>
    <p:sldId id="332" r:id="rId242"/>
    <p:sldId id="333" r:id="rId243"/>
    <p:sldId id="334" r:id="rId244"/>
    <p:sldId id="335" r:id="rId245"/>
    <p:sldId id="336" r:id="rId246"/>
    <p:sldId id="337" r:id="rId247"/>
    <p:sldId id="5263" r:id="rId248"/>
    <p:sldId id="5687" r:id="rId249"/>
    <p:sldId id="340" r:id="rId250"/>
    <p:sldId id="341" r:id="rId251"/>
    <p:sldId id="342" r:id="rId252"/>
    <p:sldId id="343" r:id="rId253"/>
    <p:sldId id="344" r:id="rId254"/>
    <p:sldId id="345" r:id="rId255"/>
    <p:sldId id="5716" r:id="rId256"/>
    <p:sldId id="430" r:id="rId257"/>
    <p:sldId id="4688" r:id="rId258"/>
    <p:sldId id="4920" r:id="rId259"/>
    <p:sldId id="431" r:id="rId260"/>
    <p:sldId id="438" r:id="rId261"/>
    <p:sldId id="439" r:id="rId262"/>
    <p:sldId id="346" r:id="rId263"/>
    <p:sldId id="347" r:id="rId264"/>
    <p:sldId id="440" r:id="rId265"/>
    <p:sldId id="348" r:id="rId266"/>
    <p:sldId id="441" r:id="rId267"/>
    <p:sldId id="442" r:id="rId268"/>
    <p:sldId id="349" r:id="rId269"/>
    <p:sldId id="5261" r:id="rId270"/>
    <p:sldId id="1868" r:id="rId271"/>
    <p:sldId id="443" r:id="rId272"/>
    <p:sldId id="350" r:id="rId273"/>
    <p:sldId id="444" r:id="rId274"/>
    <p:sldId id="445" r:id="rId275"/>
    <p:sldId id="446" r:id="rId276"/>
    <p:sldId id="447" r:id="rId277"/>
    <p:sldId id="448" r:id="rId278"/>
    <p:sldId id="5248" r:id="rId279"/>
    <p:sldId id="5249" r:id="rId280"/>
    <p:sldId id="5250" r:id="rId281"/>
    <p:sldId id="5251" r:id="rId282"/>
    <p:sldId id="1788" r:id="rId283"/>
    <p:sldId id="4942" r:id="rId284"/>
    <p:sldId id="4943" r:id="rId285"/>
    <p:sldId id="4944" r:id="rId286"/>
    <p:sldId id="4945" r:id="rId287"/>
    <p:sldId id="4946" r:id="rId288"/>
    <p:sldId id="450" r:id="rId289"/>
    <p:sldId id="5438" r:id="rId290"/>
    <p:sldId id="4941" r:id="rId291"/>
    <p:sldId id="5264" r:id="rId292"/>
    <p:sldId id="451" r:id="rId293"/>
    <p:sldId id="4940" r:id="rId294"/>
    <p:sldId id="452" r:id="rId295"/>
    <p:sldId id="4939" r:id="rId296"/>
    <p:sldId id="453" r:id="rId297"/>
    <p:sldId id="5688" r:id="rId298"/>
    <p:sldId id="454" r:id="rId299"/>
    <p:sldId id="397" r:id="rId300"/>
    <p:sldId id="5252" r:id="rId301"/>
    <p:sldId id="4923" r:id="rId302"/>
    <p:sldId id="4924" r:id="rId303"/>
    <p:sldId id="434" r:id="rId304"/>
    <p:sldId id="5260" r:id="rId305"/>
    <p:sldId id="1869" r:id="rId306"/>
    <p:sldId id="4937" r:id="rId307"/>
    <p:sldId id="5253" r:id="rId308"/>
    <p:sldId id="5254" r:id="rId309"/>
    <p:sldId id="5255" r:id="rId310"/>
    <p:sldId id="5256" r:id="rId311"/>
    <p:sldId id="5257" r:id="rId312"/>
    <p:sldId id="5258" r:id="rId313"/>
    <p:sldId id="4925" r:id="rId314"/>
    <p:sldId id="4926" r:id="rId315"/>
    <p:sldId id="4927" r:id="rId316"/>
    <p:sldId id="1870" r:id="rId317"/>
    <p:sldId id="4928" r:id="rId318"/>
    <p:sldId id="4929" r:id="rId319"/>
    <p:sldId id="4930" r:id="rId320"/>
    <p:sldId id="4931" r:id="rId321"/>
    <p:sldId id="4932" r:id="rId322"/>
    <p:sldId id="4933" r:id="rId323"/>
    <p:sldId id="4934" r:id="rId324"/>
    <p:sldId id="5259" r:id="rId325"/>
    <p:sldId id="4936" r:id="rId326"/>
    <p:sldId id="513" r:id="rId327"/>
    <p:sldId id="1852" r:id="rId328"/>
    <p:sldId id="379" r:id="rId329"/>
    <p:sldId id="380" r:id="rId330"/>
    <p:sldId id="1853" r:id="rId3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4B920048-D5F8-354F-9365-D6CA63098A19}">
          <p14:sldIdLst>
            <p14:sldId id="1844"/>
            <p14:sldId id="1845"/>
            <p14:sldId id="1770"/>
            <p14:sldId id="1771"/>
            <p14:sldId id="5265"/>
            <p14:sldId id="4744"/>
            <p14:sldId id="4745"/>
            <p14:sldId id="4746"/>
            <p14:sldId id="4747"/>
            <p14:sldId id="5262"/>
            <p14:sldId id="1847"/>
            <p14:sldId id="525"/>
            <p14:sldId id="425"/>
            <p14:sldId id="404"/>
            <p14:sldId id="426"/>
            <p14:sldId id="427"/>
            <p14:sldId id="428"/>
            <p14:sldId id="1772"/>
            <p14:sldId id="487"/>
            <p14:sldId id="488"/>
          </p14:sldIdLst>
        </p14:section>
        <p14:section name="Introduction" id="{B310ADF1-86EB-6949-88EC-6E65479275DA}">
          <p14:sldIdLst>
            <p14:sldId id="258"/>
            <p14:sldId id="259"/>
            <p14:sldId id="260"/>
            <p14:sldId id="261"/>
            <p14:sldId id="262"/>
            <p14:sldId id="263"/>
            <p14:sldId id="264"/>
            <p14:sldId id="4914"/>
            <p14:sldId id="266"/>
            <p14:sldId id="267"/>
            <p14:sldId id="4968"/>
            <p14:sldId id="4911"/>
            <p14:sldId id="269"/>
            <p14:sldId id="4919"/>
            <p14:sldId id="272"/>
            <p14:sldId id="1855"/>
            <p14:sldId id="1856"/>
            <p14:sldId id="275"/>
            <p14:sldId id="276"/>
            <p14:sldId id="277"/>
            <p14:sldId id="278"/>
            <p14:sldId id="279"/>
            <p14:sldId id="280"/>
            <p14:sldId id="281"/>
            <p14:sldId id="284"/>
            <p14:sldId id="285"/>
            <p14:sldId id="286"/>
            <p14:sldId id="5679"/>
            <p14:sldId id="4948"/>
            <p14:sldId id="5680"/>
            <p14:sldId id="290"/>
            <p14:sldId id="5681"/>
            <p14:sldId id="5433"/>
            <p14:sldId id="5682"/>
            <p14:sldId id="491"/>
            <p14:sldId id="1849"/>
            <p14:sldId id="5683"/>
            <p14:sldId id="1866"/>
            <p14:sldId id="5684"/>
            <p14:sldId id="294"/>
            <p14:sldId id="295"/>
            <p14:sldId id="296"/>
            <p14:sldId id="297"/>
            <p14:sldId id="5685"/>
            <p14:sldId id="299"/>
            <p14:sldId id="283"/>
          </p14:sldIdLst>
        </p14:section>
        <p14:section name="Sermon" id="{BD821BFC-DDD9-4B41-BC29-43E6AC38538C}">
          <p14:sldIdLst>
            <p14:sldId id="5239"/>
            <p14:sldId id="1754"/>
            <p14:sldId id="1755"/>
            <p14:sldId id="1756"/>
            <p14:sldId id="1757"/>
            <p14:sldId id="1758"/>
            <p14:sldId id="1854"/>
            <p14:sldId id="1759"/>
            <p14:sldId id="1760"/>
            <p14:sldId id="1761"/>
            <p14:sldId id="455"/>
            <p14:sldId id="433"/>
            <p14:sldId id="457"/>
            <p14:sldId id="257"/>
            <p14:sldId id="5240"/>
            <p14:sldId id="1858"/>
            <p14:sldId id="1811"/>
            <p14:sldId id="1812"/>
            <p14:sldId id="1813"/>
            <p14:sldId id="5241"/>
            <p14:sldId id="5242"/>
            <p14:sldId id="5243"/>
          </p14:sldIdLst>
        </p14:section>
        <p14:section name="Chapters" id="{3AC3B675-19CD-BA4C-8D3A-4DDFDA2A8FF0}">
          <p14:sldIdLst>
            <p14:sldId id="398"/>
            <p14:sldId id="4954"/>
            <p14:sldId id="4955"/>
            <p14:sldId id="4956"/>
            <p14:sldId id="303"/>
            <p14:sldId id="304"/>
            <p14:sldId id="4957"/>
            <p14:sldId id="5244"/>
            <p14:sldId id="5245"/>
            <p14:sldId id="5246"/>
            <p14:sldId id="578"/>
            <p14:sldId id="4958"/>
            <p14:sldId id="400"/>
            <p14:sldId id="5580"/>
            <p14:sldId id="5579"/>
            <p14:sldId id="401"/>
            <p14:sldId id="402"/>
            <p14:sldId id="580"/>
            <p14:sldId id="581"/>
            <p14:sldId id="582"/>
            <p14:sldId id="4959"/>
            <p14:sldId id="405"/>
            <p14:sldId id="307"/>
            <p14:sldId id="406"/>
            <p14:sldId id="407"/>
            <p14:sldId id="338"/>
            <p14:sldId id="584"/>
            <p14:sldId id="4960"/>
            <p14:sldId id="409"/>
            <p14:sldId id="410"/>
            <p14:sldId id="309"/>
            <p14:sldId id="411"/>
            <p14:sldId id="310"/>
            <p14:sldId id="412"/>
            <p14:sldId id="1750"/>
            <p14:sldId id="1751"/>
            <p14:sldId id="413"/>
            <p14:sldId id="1752"/>
            <p14:sldId id="414"/>
            <p14:sldId id="415"/>
            <p14:sldId id="311"/>
            <p14:sldId id="416"/>
            <p14:sldId id="312"/>
            <p14:sldId id="417"/>
            <p14:sldId id="313"/>
            <p14:sldId id="1152"/>
            <p14:sldId id="418"/>
            <p14:sldId id="314"/>
            <p14:sldId id="419"/>
            <p14:sldId id="420"/>
            <p14:sldId id="586"/>
            <p14:sldId id="4961"/>
            <p14:sldId id="456"/>
            <p14:sldId id="4962"/>
            <p14:sldId id="4963"/>
            <p14:sldId id="5435"/>
            <p14:sldId id="470"/>
            <p14:sldId id="4970"/>
            <p14:sldId id="1867"/>
            <p14:sldId id="423"/>
            <p14:sldId id="592"/>
            <p14:sldId id="1753"/>
            <p14:sldId id="4964"/>
            <p14:sldId id="594"/>
            <p14:sldId id="5436"/>
            <p14:sldId id="596"/>
            <p14:sldId id="1860"/>
            <p14:sldId id="1861"/>
            <p14:sldId id="4965"/>
            <p14:sldId id="1862"/>
            <p14:sldId id="1863"/>
            <p14:sldId id="1864"/>
            <p14:sldId id="600"/>
            <p14:sldId id="4966"/>
            <p14:sldId id="5439"/>
            <p14:sldId id="5221"/>
            <p14:sldId id="5406"/>
            <p14:sldId id="5408"/>
            <p14:sldId id="1776"/>
            <p14:sldId id="5432"/>
            <p14:sldId id="4949"/>
            <p14:sldId id="4950"/>
            <p14:sldId id="4951"/>
            <p14:sldId id="4952"/>
            <p14:sldId id="4953"/>
            <p14:sldId id="5440"/>
            <p14:sldId id="5678"/>
            <p14:sldId id="5441"/>
            <p14:sldId id="5442"/>
            <p14:sldId id="5443"/>
            <p14:sldId id="5450"/>
            <p14:sldId id="5706"/>
            <p14:sldId id="5707"/>
            <p14:sldId id="5705"/>
            <p14:sldId id="866"/>
            <p14:sldId id="3290"/>
            <p14:sldId id="871"/>
            <p14:sldId id="4832"/>
            <p14:sldId id="908"/>
            <p14:sldId id="4967"/>
            <p14:sldId id="429"/>
            <p14:sldId id="323"/>
            <p14:sldId id="324"/>
            <p14:sldId id="325"/>
            <p14:sldId id="5238"/>
            <p14:sldId id="5686"/>
            <p14:sldId id="328"/>
            <p14:sldId id="329"/>
            <p14:sldId id="330"/>
            <p14:sldId id="331"/>
            <p14:sldId id="332"/>
            <p14:sldId id="333"/>
            <p14:sldId id="334"/>
            <p14:sldId id="335"/>
            <p14:sldId id="336"/>
            <p14:sldId id="337"/>
            <p14:sldId id="5263"/>
            <p14:sldId id="5687"/>
            <p14:sldId id="340"/>
            <p14:sldId id="341"/>
            <p14:sldId id="342"/>
            <p14:sldId id="343"/>
            <p14:sldId id="344"/>
            <p14:sldId id="345"/>
            <p14:sldId id="5716"/>
            <p14:sldId id="430"/>
            <p14:sldId id="4688"/>
            <p14:sldId id="4920"/>
            <p14:sldId id="431"/>
            <p14:sldId id="438"/>
            <p14:sldId id="439"/>
            <p14:sldId id="346"/>
            <p14:sldId id="347"/>
            <p14:sldId id="440"/>
            <p14:sldId id="348"/>
            <p14:sldId id="441"/>
            <p14:sldId id="442"/>
            <p14:sldId id="349"/>
            <p14:sldId id="5261"/>
            <p14:sldId id="1868"/>
            <p14:sldId id="443"/>
            <p14:sldId id="350"/>
            <p14:sldId id="444"/>
            <p14:sldId id="445"/>
            <p14:sldId id="446"/>
            <p14:sldId id="447"/>
            <p14:sldId id="448"/>
            <p14:sldId id="5248"/>
            <p14:sldId id="5249"/>
            <p14:sldId id="5250"/>
            <p14:sldId id="5251"/>
            <p14:sldId id="1788"/>
            <p14:sldId id="4942"/>
            <p14:sldId id="4943"/>
            <p14:sldId id="4944"/>
            <p14:sldId id="4945"/>
            <p14:sldId id="4946"/>
            <p14:sldId id="450"/>
            <p14:sldId id="5438"/>
            <p14:sldId id="4941"/>
            <p14:sldId id="5264"/>
            <p14:sldId id="451"/>
            <p14:sldId id="4940"/>
            <p14:sldId id="452"/>
            <p14:sldId id="4939"/>
            <p14:sldId id="453"/>
            <p14:sldId id="5688"/>
            <p14:sldId id="454"/>
            <p14:sldId id="397"/>
            <p14:sldId id="5252"/>
            <p14:sldId id="4923"/>
            <p14:sldId id="4924"/>
            <p14:sldId id="434"/>
            <p14:sldId id="5260"/>
            <p14:sldId id="1869"/>
            <p14:sldId id="4937"/>
          </p14:sldIdLst>
        </p14:section>
        <p14:section name="Conclusion" id="{3E7A25E9-7A94-FD4B-9A1E-32AD4F9C04A4}">
          <p14:sldIdLst>
            <p14:sldId id="5253"/>
            <p14:sldId id="5254"/>
            <p14:sldId id="5255"/>
            <p14:sldId id="5256"/>
            <p14:sldId id="5257"/>
            <p14:sldId id="5258"/>
            <p14:sldId id="4925"/>
            <p14:sldId id="4926"/>
            <p14:sldId id="4927"/>
            <p14:sldId id="1870"/>
            <p14:sldId id="4928"/>
            <p14:sldId id="4929"/>
            <p14:sldId id="4930"/>
            <p14:sldId id="4931"/>
            <p14:sldId id="4932"/>
            <p14:sldId id="4933"/>
            <p14:sldId id="4934"/>
            <p14:sldId id="5259"/>
            <p14:sldId id="4936"/>
            <p14:sldId id="513"/>
            <p14:sldId id="1852"/>
          </p14:sldIdLst>
        </p14:section>
        <p14:section name="Supplements" id="{6A01A12D-3F1B-8548-BB8B-F22C4278035F}">
          <p14:sldIdLst>
            <p14:sldId id="379"/>
            <p14:sldId id="380"/>
            <p14:sldId id="185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11" autoAdjust="0"/>
    <p:restoredTop sz="67341" autoAdjust="0"/>
  </p:normalViewPr>
  <p:slideViewPr>
    <p:cSldViewPr snapToGrid="0" snapToObjects="1">
      <p:cViewPr varScale="1">
        <p:scale>
          <a:sx n="78" d="100"/>
          <a:sy n="78" d="100"/>
        </p:scale>
        <p:origin x="184" y="680"/>
      </p:cViewPr>
      <p:guideLst>
        <p:guide orient="horz" pos="2160"/>
        <p:guide pos="2880"/>
      </p:guideLst>
    </p:cSldViewPr>
  </p:slideViewPr>
  <p:outlineViewPr>
    <p:cViewPr>
      <p:scale>
        <a:sx n="33" d="100"/>
        <a:sy n="33" d="100"/>
      </p:scale>
      <p:origin x="0" y="1290"/>
    </p:cViewPr>
  </p:outlineViewPr>
  <p:notesTextViewPr>
    <p:cViewPr>
      <p:scale>
        <a:sx n="100" d="100"/>
        <a:sy n="100" d="100"/>
      </p:scale>
      <p:origin x="0" y="0"/>
    </p:cViewPr>
  </p:notesTextViewPr>
  <p:sorterViewPr>
    <p:cViewPr varScale="1">
      <p:scale>
        <a:sx n="50" d="100"/>
        <a:sy n="50" d="100"/>
      </p:scale>
      <p:origin x="0" y="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99" Type="http://schemas.openxmlformats.org/officeDocument/2006/relationships/slide" Target="slides/slide256.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324" Type="http://schemas.openxmlformats.org/officeDocument/2006/relationships/slide" Target="slides/slide281.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335" Type="http://schemas.openxmlformats.org/officeDocument/2006/relationships/theme" Target="theme/theme1.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79" Type="http://schemas.openxmlformats.org/officeDocument/2006/relationships/slide" Target="slides/slide236.xml"/><Relationship Id="rId43" Type="http://schemas.openxmlformats.org/officeDocument/2006/relationships/slideMaster" Target="slideMasters/slideMaster43.xml"/><Relationship Id="rId139" Type="http://schemas.openxmlformats.org/officeDocument/2006/relationships/slide" Target="slides/slide96.xml"/><Relationship Id="rId290" Type="http://schemas.openxmlformats.org/officeDocument/2006/relationships/slide" Target="slides/slide247.xml"/><Relationship Id="rId304" Type="http://schemas.openxmlformats.org/officeDocument/2006/relationships/slide" Target="slides/slide261.xml"/><Relationship Id="rId85" Type="http://schemas.openxmlformats.org/officeDocument/2006/relationships/slide" Target="slides/slide42.xml"/><Relationship Id="rId150" Type="http://schemas.openxmlformats.org/officeDocument/2006/relationships/slide" Target="slides/slide107.xml"/><Relationship Id="rId192" Type="http://schemas.openxmlformats.org/officeDocument/2006/relationships/slide" Target="slides/slide149.xml"/><Relationship Id="rId206" Type="http://schemas.openxmlformats.org/officeDocument/2006/relationships/slide" Target="slides/slide163.xml"/><Relationship Id="rId248" Type="http://schemas.openxmlformats.org/officeDocument/2006/relationships/slide" Target="slides/slide205.xml"/><Relationship Id="rId12" Type="http://schemas.openxmlformats.org/officeDocument/2006/relationships/slideMaster" Target="slideMasters/slideMaster12.xml"/><Relationship Id="rId108" Type="http://schemas.openxmlformats.org/officeDocument/2006/relationships/slide" Target="slides/slide65.xml"/><Relationship Id="rId315" Type="http://schemas.openxmlformats.org/officeDocument/2006/relationships/slide" Target="slides/slide272.xml"/><Relationship Id="rId54" Type="http://schemas.openxmlformats.org/officeDocument/2006/relationships/slide" Target="slides/slide11.xml"/><Relationship Id="rId96" Type="http://schemas.openxmlformats.org/officeDocument/2006/relationships/slide" Target="slides/slide53.xml"/><Relationship Id="rId161" Type="http://schemas.openxmlformats.org/officeDocument/2006/relationships/slide" Target="slides/slide118.xml"/><Relationship Id="rId217" Type="http://schemas.openxmlformats.org/officeDocument/2006/relationships/slide" Target="slides/slide174.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326" Type="http://schemas.openxmlformats.org/officeDocument/2006/relationships/slide" Target="slides/slide283.xml"/><Relationship Id="rId65" Type="http://schemas.openxmlformats.org/officeDocument/2006/relationships/slide" Target="slides/slide22.xml"/><Relationship Id="rId130" Type="http://schemas.openxmlformats.org/officeDocument/2006/relationships/slide" Target="slides/slide87.xml"/><Relationship Id="rId172" Type="http://schemas.openxmlformats.org/officeDocument/2006/relationships/slide" Target="slides/slide129.xml"/><Relationship Id="rId228" Type="http://schemas.openxmlformats.org/officeDocument/2006/relationships/slide" Target="slides/slide185.xml"/><Relationship Id="rId281" Type="http://schemas.openxmlformats.org/officeDocument/2006/relationships/slide" Target="slides/slide238.xml"/><Relationship Id="rId34" Type="http://schemas.openxmlformats.org/officeDocument/2006/relationships/slideMaster" Target="slideMasters/slideMaster34.xml"/><Relationship Id="rId76" Type="http://schemas.openxmlformats.org/officeDocument/2006/relationships/slide" Target="slides/slide33.xml"/><Relationship Id="rId141" Type="http://schemas.openxmlformats.org/officeDocument/2006/relationships/slide" Target="slides/slide98.xml"/><Relationship Id="rId7" Type="http://schemas.openxmlformats.org/officeDocument/2006/relationships/slideMaster" Target="slideMasters/slideMaster7.xml"/><Relationship Id="rId183" Type="http://schemas.openxmlformats.org/officeDocument/2006/relationships/slide" Target="slides/slide140.xml"/><Relationship Id="rId239" Type="http://schemas.openxmlformats.org/officeDocument/2006/relationships/slide" Target="slides/slide196.xml"/><Relationship Id="rId250" Type="http://schemas.openxmlformats.org/officeDocument/2006/relationships/slide" Target="slides/slide207.xml"/><Relationship Id="rId292" Type="http://schemas.openxmlformats.org/officeDocument/2006/relationships/slide" Target="slides/slide249.xml"/><Relationship Id="rId306" Type="http://schemas.openxmlformats.org/officeDocument/2006/relationships/slide" Target="slides/slide263.xml"/><Relationship Id="rId24" Type="http://schemas.openxmlformats.org/officeDocument/2006/relationships/slideMaster" Target="slideMasters/slideMaster24.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31" Type="http://schemas.openxmlformats.org/officeDocument/2006/relationships/slide" Target="slides/slide88.xml"/><Relationship Id="rId327" Type="http://schemas.openxmlformats.org/officeDocument/2006/relationships/slide" Target="slides/slide284.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282" Type="http://schemas.openxmlformats.org/officeDocument/2006/relationships/slide" Target="slides/slide239.xml"/><Relationship Id="rId317" Type="http://schemas.openxmlformats.org/officeDocument/2006/relationships/slide" Target="slides/slide274.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slide" Target="slides/slide229.xml"/><Relationship Id="rId293" Type="http://schemas.openxmlformats.org/officeDocument/2006/relationships/slide" Target="slides/slide250.xml"/><Relationship Id="rId307" Type="http://schemas.openxmlformats.org/officeDocument/2006/relationships/slide" Target="slides/slide264.xml"/><Relationship Id="rId328" Type="http://schemas.openxmlformats.org/officeDocument/2006/relationships/slide" Target="slides/slide285.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283" Type="http://schemas.openxmlformats.org/officeDocument/2006/relationships/slide" Target="slides/slide240.xml"/><Relationship Id="rId318" Type="http://schemas.openxmlformats.org/officeDocument/2006/relationships/slide" Target="slides/slide275.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294" Type="http://schemas.openxmlformats.org/officeDocument/2006/relationships/slide" Target="slides/slide251.xml"/><Relationship Id="rId308" Type="http://schemas.openxmlformats.org/officeDocument/2006/relationships/slide" Target="slides/slide265.xml"/><Relationship Id="rId329" Type="http://schemas.openxmlformats.org/officeDocument/2006/relationships/slide" Target="slides/slide28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284" Type="http://schemas.openxmlformats.org/officeDocument/2006/relationships/slide" Target="slides/slide241.xml"/><Relationship Id="rId319" Type="http://schemas.openxmlformats.org/officeDocument/2006/relationships/slide" Target="slides/slide27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330" Type="http://schemas.openxmlformats.org/officeDocument/2006/relationships/slide" Target="slides/slide287.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slide" Target="slides/slide231.xml"/><Relationship Id="rId295" Type="http://schemas.openxmlformats.org/officeDocument/2006/relationships/slide" Target="slides/slide252.xml"/><Relationship Id="rId309" Type="http://schemas.openxmlformats.org/officeDocument/2006/relationships/slide" Target="slides/slide266.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320" Type="http://schemas.openxmlformats.org/officeDocument/2006/relationships/slide" Target="slides/slide277.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285" Type="http://schemas.openxmlformats.org/officeDocument/2006/relationships/slide" Target="slides/slide2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310" Type="http://schemas.openxmlformats.org/officeDocument/2006/relationships/slide" Target="slides/slide267.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331" Type="http://schemas.openxmlformats.org/officeDocument/2006/relationships/slide" Target="slides/slide288.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slide" Target="slides/slide232.xml"/><Relationship Id="rId296" Type="http://schemas.openxmlformats.org/officeDocument/2006/relationships/slide" Target="slides/slide253.xml"/><Relationship Id="rId300" Type="http://schemas.openxmlformats.org/officeDocument/2006/relationships/slide" Target="slides/slide257.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321" Type="http://schemas.openxmlformats.org/officeDocument/2006/relationships/slide" Target="slides/slide278.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286" Type="http://schemas.openxmlformats.org/officeDocument/2006/relationships/slide" Target="slides/slide243.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311" Type="http://schemas.openxmlformats.org/officeDocument/2006/relationships/slide" Target="slides/slide268.xml"/><Relationship Id="rId332" Type="http://schemas.openxmlformats.org/officeDocument/2006/relationships/notesMaster" Target="notesMasters/notesMaster1.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slide" Target="slides/slide233.xml"/><Relationship Id="rId297" Type="http://schemas.openxmlformats.org/officeDocument/2006/relationships/slide" Target="slides/slide254.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301" Type="http://schemas.openxmlformats.org/officeDocument/2006/relationships/slide" Target="slides/slide258.xml"/><Relationship Id="rId322" Type="http://schemas.openxmlformats.org/officeDocument/2006/relationships/slide" Target="slides/slide279.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287" Type="http://schemas.openxmlformats.org/officeDocument/2006/relationships/slide" Target="slides/slide244.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312" Type="http://schemas.openxmlformats.org/officeDocument/2006/relationships/slide" Target="slides/slide269.xml"/><Relationship Id="rId333" Type="http://schemas.openxmlformats.org/officeDocument/2006/relationships/presProps" Target="presProps.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slide" Target="slides/slide234.xml"/><Relationship Id="rId298" Type="http://schemas.openxmlformats.org/officeDocument/2006/relationships/slide" Target="slides/slide255.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302" Type="http://schemas.openxmlformats.org/officeDocument/2006/relationships/slide" Target="slides/slide259.xml"/><Relationship Id="rId323"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288" Type="http://schemas.openxmlformats.org/officeDocument/2006/relationships/slide" Target="slides/slide245.xml"/><Relationship Id="rId106" Type="http://schemas.openxmlformats.org/officeDocument/2006/relationships/slide" Target="slides/slide63.xml"/><Relationship Id="rId127" Type="http://schemas.openxmlformats.org/officeDocument/2006/relationships/slide" Target="slides/slide84.xml"/><Relationship Id="rId31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334"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slide" Target="slides/slide235.xml"/><Relationship Id="rId303" Type="http://schemas.openxmlformats.org/officeDocument/2006/relationships/slide" Target="slides/slide260.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289" Type="http://schemas.openxmlformats.org/officeDocument/2006/relationships/slide" Target="slides/slide246.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314" Type="http://schemas.openxmlformats.org/officeDocument/2006/relationships/slide" Target="slides/slide271.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 Id="rId258" Type="http://schemas.openxmlformats.org/officeDocument/2006/relationships/slide" Target="slides/slide215.xml"/><Relationship Id="rId22" Type="http://schemas.openxmlformats.org/officeDocument/2006/relationships/slideMaster" Target="slideMasters/slideMaster22.xml"/><Relationship Id="rId64" Type="http://schemas.openxmlformats.org/officeDocument/2006/relationships/slide" Target="slides/slide21.xml"/><Relationship Id="rId118" Type="http://schemas.openxmlformats.org/officeDocument/2006/relationships/slide" Target="slides/slide75.xml"/><Relationship Id="rId325" Type="http://schemas.openxmlformats.org/officeDocument/2006/relationships/slide" Target="slides/slide282.xml"/><Relationship Id="rId171" Type="http://schemas.openxmlformats.org/officeDocument/2006/relationships/slide" Target="slides/slide128.xml"/><Relationship Id="rId227" Type="http://schemas.openxmlformats.org/officeDocument/2006/relationships/slide" Target="slides/slide184.xml"/><Relationship Id="rId269" Type="http://schemas.openxmlformats.org/officeDocument/2006/relationships/slide" Target="slides/slide226.xml"/><Relationship Id="rId33" Type="http://schemas.openxmlformats.org/officeDocument/2006/relationships/slideMaster" Target="slideMasters/slideMaster33.xml"/><Relationship Id="rId129" Type="http://schemas.openxmlformats.org/officeDocument/2006/relationships/slide" Target="slides/slide86.xml"/><Relationship Id="rId280" Type="http://schemas.openxmlformats.org/officeDocument/2006/relationships/slide" Target="slides/slide237.xml"/><Relationship Id="rId336" Type="http://schemas.openxmlformats.org/officeDocument/2006/relationships/tableStyles" Target="tableStyles.xml"/><Relationship Id="rId75" Type="http://schemas.openxmlformats.org/officeDocument/2006/relationships/slide" Target="slides/slide32.xml"/><Relationship Id="rId140" Type="http://schemas.openxmlformats.org/officeDocument/2006/relationships/slide" Target="slides/slide97.xml"/><Relationship Id="rId182"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95.xml"/><Relationship Id="rId291" Type="http://schemas.openxmlformats.org/officeDocument/2006/relationships/slide" Target="slides/slide248.xml"/><Relationship Id="rId305" Type="http://schemas.openxmlformats.org/officeDocument/2006/relationships/slide" Target="slides/slide262.xml"/><Relationship Id="rId44" Type="http://schemas.openxmlformats.org/officeDocument/2006/relationships/slide" Target="slides/slide1.xml"/><Relationship Id="rId86" Type="http://schemas.openxmlformats.org/officeDocument/2006/relationships/slide" Target="slides/slide43.xml"/><Relationship Id="rId151" Type="http://schemas.openxmlformats.org/officeDocument/2006/relationships/slide" Target="slides/slide108.xml"/><Relationship Id="rId193" Type="http://schemas.openxmlformats.org/officeDocument/2006/relationships/slide" Target="slides/slide150.xml"/><Relationship Id="rId207" Type="http://schemas.openxmlformats.org/officeDocument/2006/relationships/slide" Target="slides/slide164.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16" Type="http://schemas.openxmlformats.org/officeDocument/2006/relationships/slide" Target="slides/slide273.xml"/><Relationship Id="rId55" Type="http://schemas.openxmlformats.org/officeDocument/2006/relationships/slide" Target="slides/slide12.xml"/><Relationship Id="rId97" Type="http://schemas.openxmlformats.org/officeDocument/2006/relationships/slide" Target="slides/slide54.xml"/><Relationship Id="rId120" Type="http://schemas.openxmlformats.org/officeDocument/2006/relationships/slide" Target="slides/slide77.xml"/><Relationship Id="rId162" Type="http://schemas.openxmlformats.org/officeDocument/2006/relationships/slide" Target="slides/slide119.xml"/><Relationship Id="rId218" Type="http://schemas.openxmlformats.org/officeDocument/2006/relationships/slide" Target="slides/slide175.xml"/><Relationship Id="rId271" Type="http://schemas.openxmlformats.org/officeDocument/2006/relationships/slide" Target="slides/slide2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ECCD-A0D7-4B48-83FE-BF20D8822171}" type="datetimeFigureOut">
              <a:rPr lang="en-US" smtClean="0"/>
              <a:pPr/>
              <a:t>8/18/25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E93D2-6052-9D41-95B2-9D51089F47DA}" type="slidenum">
              <a:rPr lang="en-US" smtClean="0"/>
              <a:pPr/>
              <a:t>‹#›</a:t>
            </a:fld>
            <a:endParaRPr lang="en-US"/>
          </a:p>
        </p:txBody>
      </p:sp>
    </p:spTree>
    <p:extLst>
      <p:ext uri="{BB962C8B-B14F-4D97-AF65-F5344CB8AC3E}">
        <p14:creationId xmlns:p14="http://schemas.microsoft.com/office/powerpoint/2010/main" val="5998901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br>
              <a:rPr lang="ar-EG" dirty="0"/>
            </a:br>
            <a:r>
              <a:rPr lang="ar-EG" sz="1200" b="0" i="0" kern="1200" dirty="0">
                <a:solidFill>
                  <a:schemeClr val="tx1"/>
                </a:solidFill>
                <a:latin typeface="+mn-lt"/>
                <a:ea typeface="+mn-ea"/>
                <a:cs typeface="+mn-cs"/>
              </a:rPr>
              <a:t>بحلول الوقت الذي نصل فيه إلى إرميا ، يعلن الله أن السبي سيأتي بالتأكيد. لا مفر من هذا.</a:t>
            </a:r>
            <a:endParaRPr lang="en-US" dirty="0">
              <a:latin typeface="Arial"/>
              <a:cs typeface="Arial"/>
            </a:endParaRPr>
          </a:p>
        </p:txBody>
      </p:sp>
    </p:spTree>
    <p:extLst>
      <p:ext uri="{BB962C8B-B14F-4D97-AF65-F5344CB8AC3E}">
        <p14:creationId xmlns:p14="http://schemas.microsoft.com/office/powerpoint/2010/main" val="4008927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35195551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7A053B-9C7E-8145-B1FE-98C1570AD061}"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41F4F3-470A-0A46-8475-260574475FE3}"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8C13CD-CE30-A142-B26F-49E225C35CB3}"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restoration with a new covenant (The Book of Comfort) should encourage the remnant that God has not forgotten his promises (Jer 30–33).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161</a:t>
            </a:fld>
            <a:endParaRPr lang="en-US">
              <a:solidFill>
                <a:prstClr val="black"/>
              </a:solidFill>
              <a:latin typeface="Calibri"/>
            </a:endParaRPr>
          </a:p>
        </p:txBody>
      </p:sp>
    </p:spTree>
    <p:extLst>
      <p:ext uri="{BB962C8B-B14F-4D97-AF65-F5344CB8AC3E}">
        <p14:creationId xmlns:p14="http://schemas.microsoft.com/office/powerpoint/2010/main" val="17350784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66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Scholars refer to </a:t>
            </a:r>
            <a:r>
              <a:rPr lang="ar-SA" dirty="0" err="1">
                <a:latin typeface="Arial"/>
                <a:ea typeface="ＭＳ Ｐゴシック" charset="0"/>
                <a:cs typeface="Arial"/>
              </a:rPr>
              <a:t>إرميا</a:t>
            </a:r>
            <a:r>
              <a:rPr lang="en-US" dirty="0">
                <a:latin typeface="Arial"/>
                <a:ea typeface="ＭＳ Ｐゴシック" charset="0"/>
                <a:cs typeface="Arial"/>
              </a:rPr>
              <a:t> 30–33 as the Book of Comfort or Book of Consolation. </a:t>
            </a:r>
            <a:r>
              <a:rPr lang="ar-SA" dirty="0" err="1">
                <a:latin typeface="Arial"/>
                <a:ea typeface="ＭＳ Ｐゴシック" charset="0"/>
                <a:cs typeface="Arial"/>
              </a:rPr>
              <a:t>إرميا</a:t>
            </a:r>
            <a:r>
              <a:rPr lang="mr-IN" altLang="ja-JP" dirty="0">
                <a:latin typeface="Arial"/>
                <a:ea typeface="ＭＳ Ｐゴシック" charset="0"/>
                <a:cs typeface="Arial"/>
              </a:rPr>
              <a:t>'</a:t>
            </a:r>
            <a:r>
              <a:rPr lang="en-US" dirty="0">
                <a:latin typeface="Arial"/>
                <a:ea typeface="ＭＳ Ｐゴシック" charset="0"/>
                <a:cs typeface="Arial"/>
              </a:rPr>
              <a:t>s prophecies contained strong words against God</a:t>
            </a:r>
            <a:r>
              <a:rPr lang="mr-IN" altLang="ja-JP" dirty="0">
                <a:latin typeface="Arial"/>
                <a:ea typeface="ＭＳ Ｐゴシック" charset="0"/>
                <a:cs typeface="Arial"/>
              </a:rPr>
              <a:t>'</a:t>
            </a:r>
            <a:r>
              <a:rPr lang="en-US" dirty="0">
                <a:latin typeface="Arial"/>
                <a:ea typeface="ＭＳ Ｐゴシック" charset="0"/>
                <a:cs typeface="Arial"/>
              </a:rPr>
              <a:t>s sinful people. But God has not cast aside His people nor forgotten His covenant. He promises a glorious future would follow their judgment and they will return to the land. The Lord instructs </a:t>
            </a:r>
            <a:r>
              <a:rPr lang="ar-SA" dirty="0" err="1">
                <a:latin typeface="Arial"/>
                <a:ea typeface="ＭＳ Ｐゴシック" charset="0"/>
                <a:cs typeface="Arial"/>
              </a:rPr>
              <a:t>إرميا</a:t>
            </a:r>
            <a:r>
              <a:rPr lang="en-US" dirty="0">
                <a:latin typeface="Arial"/>
                <a:ea typeface="ＭＳ Ｐゴシック" charset="0"/>
                <a:cs typeface="Arial"/>
              </a:rPr>
              <a:t> to buy a field in Jerusalem from his cousin, Hanamel, as a sign of hope. The land will once again have value and God</a:t>
            </a:r>
            <a:r>
              <a:rPr lang="mr-IN" altLang="ja-JP" dirty="0">
                <a:latin typeface="Arial"/>
                <a:ea typeface="ＭＳ Ｐゴシック" charset="0"/>
                <a:cs typeface="Arial"/>
              </a:rPr>
              <a:t>'</a:t>
            </a:r>
            <a:r>
              <a:rPr lang="en-US" dirty="0">
                <a:latin typeface="Arial"/>
                <a:ea typeface="ＭＳ Ｐゴシック" charset="0"/>
                <a:cs typeface="Arial"/>
              </a:rPr>
              <a:t>s people will return to claim it again.</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endParaRPr lang="ar-SA" dirty="0">
              <a:latin typeface="Times New Roman" charset="0"/>
              <a:ea typeface="ＭＳ Ｐゴシック" charset="0"/>
              <a:cs typeface="ＭＳ Ｐゴシック" charset="0"/>
            </a:endParaRPr>
          </a:p>
          <a:p>
            <a:pPr algn="r" rtl="1" eaLnBrk="1" hangingPunct="1"/>
            <a:r>
              <a:rPr lang="ar-SA" dirty="0">
                <a:latin typeface="Times New Roman" charset="0"/>
                <a:ea typeface="ＭＳ Ｐゴシック" charset="0"/>
                <a:cs typeface="ＭＳ Ｐゴシック" charset="0"/>
              </a:rPr>
              <a:t>منذ ما يقرب من 20 قرنًا، انتشر اليهود في جميع أقطار العالم واندمجوا في العديد من المجتمعات بينما كانوا يتحدثون لغات عديدة. كانت العودة إلى وطنهم القديم فكرة جذابة. للراحة وسائلها لإزالة حساسيتنا للتحامل على الصعوبات.</a:t>
            </a:r>
          </a:p>
          <a:p>
            <a:pPr algn="r" rtl="1" eaLnBrk="1" hangingPunct="1"/>
            <a:r>
              <a:rPr lang="en-US" dirty="0">
                <a:latin typeface="Times New Roman" charset="0"/>
                <a:ea typeface="ＭＳ Ｐゴシック" charset="0"/>
                <a:cs typeface="ＭＳ Ｐゴシック" charset="0"/>
              </a:rPr>
              <a:t>_________________</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Common-498</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ES-26-Restoration of Israel-125, 159</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OS-24-Jeremiah-160</a:t>
            </a:r>
          </a:p>
          <a:p>
            <a:pPr marL="0" marR="0" lvl="0" indent="0" algn="r" defTabSz="457200" rtl="1"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49</a:t>
            </a:r>
            <a:endParaRPr lang="ar-SA"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41559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164</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you “lay up for yourself treasures in heaven” as a result?</a:t>
            </a:r>
          </a:p>
          <a:p>
            <a:r>
              <a:rPr lang="en-US" b="0"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r>
              <a:rPr lang="en-US" b="0" dirty="0">
                <a:latin typeface="Arial" panose="020B0604020202020204" pitchFamily="34" charset="0"/>
                <a:ea typeface="ＭＳ Ｐゴシック" charset="0"/>
                <a:cs typeface="Arial" panose="020B0604020202020204" pitchFamily="34" charset="0"/>
              </a:rPr>
              <a:t>ES-26-Restoration of Israel-126, 334, 346, 362</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OS-39-Zechariah-158, 167, 184</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p:txBody>
      </p:sp>
    </p:spTree>
    <p:extLst>
      <p:ext uri="{BB962C8B-B14F-4D97-AF65-F5344CB8AC3E}">
        <p14:creationId xmlns:p14="http://schemas.microsoft.com/office/powerpoint/2010/main" val="3782673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algn="l" defTabSz="457200" rtl="0" eaLnBrk="1" latinLnBrk="0"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86182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algn="l" defTabSz="457200" rtl="0" eaLnBrk="1" latinLnBrk="0"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07628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 and Judah will be reunited in the land with a new heart under a new covenant [after Messiah’s second coming] (Jer 30–31).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929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343952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chapter 31.  Please turn in your Bibles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These wonderful chapters contain the New Covenant where God will forgive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sins,</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will be written on their hearts and His Spirit will guide them.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also prophesies restoration of Judah under the new King from the Branch of David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line and promises to bless the priesthood.</a:t>
            </a:r>
          </a:p>
        </p:txBody>
      </p:sp>
    </p:spTree>
    <p:extLst>
      <p:ext uri="{BB962C8B-B14F-4D97-AF65-F5344CB8AC3E}">
        <p14:creationId xmlns:p14="http://schemas.microsoft.com/office/powerpoint/2010/main" val="5983917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a:t>
            </a:r>
            <a:r>
              <a:rPr lang="en-US" sz="1100" b="0" dirty="0" err="1">
                <a:latin typeface="Arial" panose="020B0604020202020204" pitchFamily="34" charset="0"/>
                <a:ea typeface="ＭＳ Ｐゴシック" charset="0"/>
                <a:cs typeface="Arial" panose="020B0604020202020204" pitchFamily="34" charset="0"/>
              </a:rPr>
              <a:t>Wadi</a:t>
            </a:r>
            <a:r>
              <a:rPr lang="en-US" sz="1100" b="0" dirty="0">
                <a:latin typeface="Arial" panose="020B0604020202020204" pitchFamily="34" charset="0"/>
                <a:ea typeface="ＭＳ Ｐゴシック" charset="0"/>
                <a:cs typeface="Arial" panose="020B0604020202020204" pitchFamily="34" charset="0"/>
              </a:rPr>
              <a:t>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ar-SA" sz="1100" b="0" dirty="0" err="1">
                <a:latin typeface="Arial" panose="020B0604020202020204" pitchFamily="34" charset="0"/>
                <a:ea typeface="ＭＳ Ｐゴシック" charset="0"/>
                <a:cs typeface="Arial" panose="020B0604020202020204" pitchFamily="34" charset="0"/>
              </a:rPr>
              <a:t>إرميا</a:t>
            </a:r>
            <a:r>
              <a:rPr lang="en-US" sz="1100" b="0" dirty="0">
                <a:latin typeface="Arial" panose="020B0604020202020204" pitchFamily="34" charset="0"/>
                <a:ea typeface="ＭＳ Ｐゴシック" charset="0"/>
                <a:cs typeface="Arial" panose="020B0604020202020204" pitchFamily="34" charset="0"/>
              </a:rPr>
              <a:t>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9F2266-65EB-D74A-9F6A-FEB0913FECB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r" rtl="1">
              <a:spcBef>
                <a:spcPct val="0"/>
              </a:spcBef>
            </a:pPr>
            <a:r>
              <a:rPr lang="ar-JO" dirty="0">
                <a:latin typeface="Arial" panose="020B0604020202020204" pitchFamily="34" charset="0"/>
                <a:ea typeface="ＭＳ Ｐゴシック" charset="0"/>
                <a:cs typeface="Arial" panose="020B0604020202020204" pitchFamily="34" charset="0"/>
              </a:rPr>
              <a:t>كيف نعرف أنه كان غير مشروط؟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452040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980029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There are debates about the how far or when or to whom the covenant refers. This is because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was there two covenants? Or are these promises built upon each other?</a:t>
            </a:r>
          </a:p>
        </p:txBody>
      </p:sp>
    </p:spTree>
    <p:extLst>
      <p:ext uri="{BB962C8B-B14F-4D97-AF65-F5344CB8AC3E}">
        <p14:creationId xmlns:p14="http://schemas.microsoft.com/office/powerpoint/2010/main" val="1118553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latin typeface="Times New Roman" charset="0"/>
                <a:ea typeface="ＭＳ Ｐゴシック" charset="0"/>
                <a:cs typeface="ＭＳ Ｐゴシック" charset="0"/>
              </a:rPr>
              <a:t>سلايد عوبديا 14، وسلايد إرميا 28</a:t>
            </a:r>
          </a:p>
          <a:p>
            <a:pPr algn="r"/>
            <a:r>
              <a:rPr lang="ar-JO" dirty="0">
                <a:latin typeface="Times New Roman" charset="0"/>
                <a:ea typeface="ＭＳ Ｐゴシック" charset="0"/>
                <a:cs typeface="ＭＳ Ｐゴシック" charset="0"/>
              </a:rPr>
              <a:t>كلن لدى المملكة المتحدة الملوك شاول وداود وسليمان. ومع ذلك كانت لدى المملكة المتحدة اشارات تحذيرية مثل (أس دي أس) التي تشبه تقريباً اشارة التحذير (أس أو أس). بالتأكيد لأن المملكة المتحدة انقسمت مع إسرائيل، في خروجها في الشمال (بريكست) هذا بدأ في زمن أنبياء ما قبل السبي. </a:t>
            </a:r>
          </a:p>
          <a:p>
            <a:pPr algn="r"/>
            <a:r>
              <a:rPr lang="ar-JO" dirty="0">
                <a:latin typeface="Times New Roman" charset="0"/>
                <a:ea typeface="ＭＳ Ｐゴシック" charset="0"/>
                <a:cs typeface="ＭＳ Ｐゴシック" charset="0"/>
              </a:rPr>
              <a:t>كان إسرائيل أول من قال (آه) للرب رفضاً لذلك أرسل الله هوشع وعاموس. في هذا الأثناء كانت آشور في حال أسوأ. وبعد التوبة الأولى في زمن يونان، قالوا لاحقا (لا) فأرسل لهم الله كل من يونان وناحوم لتحذيرهم.</a:t>
            </a:r>
          </a:p>
          <a:p>
            <a:pPr algn="r"/>
            <a:r>
              <a:rPr lang="ar-JO" dirty="0">
                <a:latin typeface="Times New Roman" charset="0"/>
                <a:ea typeface="ＭＳ Ｐゴシック" charset="0"/>
                <a:cs typeface="ＭＳ Ｐゴシック" charset="0"/>
              </a:rPr>
              <a:t>بالطبع، أدوم كانوا قرابة دم لإسرائيل، وكان عليهم أن يعرفوا ذلك بشكل أفضل، لكنهم كانوا سيئين حقاً، لذلك أرسل لهم الله عوبديا.</a:t>
            </a:r>
          </a:p>
          <a:p>
            <a:pPr algn="r"/>
            <a:r>
              <a:rPr lang="ar-JO" dirty="0">
                <a:latin typeface="Times New Roman" charset="0"/>
                <a:ea typeface="ＭＳ Ｐゴシック" charset="0"/>
                <a:cs typeface="ＭＳ Ｐゴシック" charset="0"/>
              </a:rPr>
              <a:t>اليهود الذين كانوا في السبي، كان لهم النبيين حزقيال ودانيال، النبيين الوحيدين في السبي اللذين حمل أسميهما حرفان تعني السبي.</a:t>
            </a:r>
          </a:p>
          <a:p>
            <a:pPr algn="r"/>
            <a:r>
              <a:rPr lang="ar-JO" dirty="0">
                <a:latin typeface="Times New Roman" charset="0"/>
                <a:ea typeface="ＭＳ Ｐゴシック" charset="0"/>
                <a:cs typeface="ＭＳ Ｐゴシック" charset="0"/>
              </a:rPr>
              <a:t>لكن الله أعاد شعب يهوذا كيهود إلى أورشليم وأقام لهم ثلاثة أنبياء (حجي وزكريا وملاخي). </a:t>
            </a:r>
          </a:p>
          <a:p>
            <a:pPr algn="r"/>
            <a:r>
              <a:rPr lang="ar-JO" dirty="0">
                <a:latin typeface="Times New Roman" charset="0"/>
                <a:ea typeface="ＭＳ Ｐゴシック" charset="0"/>
                <a:cs typeface="ＭＳ Ｐゴシック" charset="0"/>
              </a:rPr>
              <a:t>لكننا لا يمكن أن ننسى المجموعة الكبيرة من الأنبياء في زمن ما قبل السبي، لكن كيف يمكننا تذكر جميع السبعة أنبياء منهم؟ </a:t>
            </a:r>
          </a:p>
          <a:p>
            <a:pPr algn="r"/>
            <a:r>
              <a:rPr lang="ar-JO" dirty="0">
                <a:latin typeface="Times New Roman" charset="0"/>
                <a:ea typeface="ＭＳ Ｐゴシック" charset="0"/>
                <a:cs typeface="ＭＳ Ｐゴシック" charset="0"/>
              </a:rPr>
              <a:t>لحسن الحظ توجد أغنية للأطفال تقول (متلألئ.. متلألئ) (تونكل.. تونكل باللغة الإنجليزية) تتضمن حروفاً من أسمائهم الأولى (في الإنجليزية) التي تغني مراراً وتكراراً ولا يمكن أن تنسى.</a:t>
            </a:r>
          </a:p>
          <a:p>
            <a:r>
              <a:rPr lang="en-US" baseline="0"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Slides English-147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OS-31-Obadiah-14</a:t>
            </a:r>
          </a:p>
          <a:p>
            <a:pPr algn="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r" rtl="1">
              <a:buFontTx/>
              <a:buAutoNum type="arabicParenR"/>
            </a:pPr>
            <a:r>
              <a:rPr lang="ar-SA" dirty="0">
                <a:latin typeface=""/>
                <a:ea typeface="ＭＳ Ｐゴシック" charset="0"/>
                <a:cs typeface="ＭＳ Ｐゴシック" charset="0"/>
              </a:rPr>
              <a:t>يتجاهل العهد الجديد، كلمات المسيح، وتعاليم بولس.</a:t>
            </a:r>
          </a:p>
          <a:p>
            <a:pPr marL="228600" indent="-228600" algn="r" rtl="1">
              <a:buFontTx/>
              <a:buAutoNum type="arabicParenR"/>
            </a:pPr>
            <a:r>
              <a:rPr lang="ar-SA" dirty="0">
                <a:latin typeface=""/>
                <a:ea typeface="ＭＳ Ｐゴシック" charset="0"/>
                <a:cs typeface="ＭＳ Ｐゴシック" charset="0"/>
              </a:rPr>
              <a:t>تجاهل العمل الحالي للروح القدس.</a:t>
            </a:r>
          </a:p>
          <a:p>
            <a:pPr marL="228600" indent="-228600" algn="r" rtl="1">
              <a:buFontTx/>
              <a:buAutoNum type="arabicParenR"/>
            </a:pPr>
            <a:r>
              <a:rPr lang="ar-SA">
                <a:latin typeface=""/>
                <a:ea typeface="ＭＳ Ｐゴシック" charset="0"/>
                <a:cs typeface="ＭＳ Ｐゴシック" charset="0"/>
              </a:rPr>
              <a:t>لا </a:t>
            </a:r>
            <a:r>
              <a:rPr lang="ar-SA" dirty="0">
                <a:latin typeface=""/>
                <a:ea typeface="ＭＳ Ｐゴシック" charset="0"/>
                <a:cs typeface="ＭＳ Ｐゴシック" charset="0"/>
              </a:rPr>
              <a:t>يمكن التوفيق بين نفس المصطلحات للعهدين القديم والجديد.</a:t>
            </a:r>
          </a:p>
          <a:p>
            <a:pPr marL="228600" indent="-228600" algn="r" rtl="1">
              <a:buFontTx/>
              <a:buAutoNum type="arabicParenR"/>
            </a:pPr>
            <a:r>
              <a:rPr lang="ar-SA" dirty="0">
                <a:latin typeface=""/>
                <a:ea typeface="ＭＳ Ｐゴシック" charset="0"/>
                <a:cs typeface="ＭＳ Ｐゴシック" charset="0"/>
              </a:rPr>
              <a:t>الفروقات حادة للغاية.</a:t>
            </a:r>
          </a:p>
          <a:p>
            <a:pPr marL="228600" indent="-228600"/>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Ignoring OT data between the distinctions between church and Israel </a:t>
            </a: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AE10705-8DA6-E640-8A52-A437EAD0B62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latin typeface="Arial"/>
                <a:ea typeface="ＭＳ Ｐゴシック" charset="0"/>
                <a:cs typeface="Arial"/>
              </a:rPr>
              <a:t>BE-24-Jeremiah-62?</a:t>
            </a:r>
          </a:p>
          <a:p>
            <a:r>
              <a:rPr lang="en-US" sz="1200" baseline="0" dirty="0">
                <a:latin typeface="Arial"/>
                <a:ea typeface="ＭＳ Ｐゴシック" charset="0"/>
                <a:cs typeface="Arial"/>
              </a:rPr>
              <a:t>ES-26-Restoration of Israel-196</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437893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latin typeface="Arial"/>
                <a:ea typeface="ＭＳ Ｐゴシック" charset="0"/>
                <a:cs typeface="Arial"/>
              </a:rPr>
              <a:t>BE-24-Jeremiah-62?</a:t>
            </a:r>
          </a:p>
          <a:p>
            <a:r>
              <a:rPr lang="en-US" sz="1200" baseline="0" dirty="0">
                <a:latin typeface="Arial"/>
                <a:ea typeface="ＭＳ Ｐゴシック" charset="0"/>
                <a:cs typeface="Arial"/>
              </a:rPr>
              <a:t>ES-26-Restoration of Israel-197</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943160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This view has the best support without any real problems.</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Covenants-40</a:t>
            </a:r>
            <a:endParaRPr lang="en-US" sz="1200" baseline="0" dirty="0">
              <a:latin typeface="Arial"/>
              <a:ea typeface="ＭＳ Ｐゴシック" charset="0"/>
              <a:cs typeface="Arial"/>
            </a:endParaRPr>
          </a:p>
          <a:p>
            <a:r>
              <a:rPr lang="en-US" sz="1200" baseline="0" dirty="0">
                <a:latin typeface="Arial"/>
                <a:ea typeface="ＭＳ Ｐゴシック" charset="0"/>
                <a:cs typeface="Arial"/>
              </a:rPr>
              <a:t>ES-26-Restoration of Israel-198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5565113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dirty="0"/>
              <a:t>NS-08-2Cor-85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7055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Common-398</a:t>
            </a:r>
          </a:p>
          <a:p>
            <a:r>
              <a:rPr lang="en-US" dirty="0"/>
              <a:t>OS-24-Jeremiah-178</a:t>
            </a:r>
          </a:p>
          <a:p>
            <a:r>
              <a:rPr lang="en-US" dirty="0"/>
              <a:t>NS-08-2Cor-89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838744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4640814" cy="276999"/>
          </a:xfrm>
        </p:spPr>
        <p:txBody>
          <a:bodyPr/>
          <a:lstStyle/>
          <a:p>
            <a:r>
              <a:rPr lang="en-US" sz="1200" kern="1200" dirty="0">
                <a:solidFill>
                  <a:schemeClr val="tx1"/>
                </a:solidFill>
                <a:effectLst/>
                <a:latin typeface="Times New Roman" pitchFamily="16" charset="0"/>
                <a:ea typeface="ＭＳ Ｐゴシック" charset="-128"/>
                <a:cs typeface="ＭＳ Ｐゴシック" charset="-128"/>
              </a:rPr>
              <a:t>What covenant does Jesus mediate that is far better than the old (8:6)?</a:t>
            </a:r>
            <a:r>
              <a:rPr lang="en-SG" dirty="0">
                <a:effectLst/>
              </a:rPr>
              <a:t> </a:t>
            </a:r>
          </a:p>
          <a:p>
            <a:r>
              <a:rPr lang="en-SG" dirty="0">
                <a:effectLst/>
              </a:rPr>
              <a:t>_____________</a:t>
            </a:r>
          </a:p>
          <a:p>
            <a:pPr>
              <a:spcBef>
                <a:spcPts val="0"/>
              </a:spcBef>
              <a:buNone/>
            </a:pPr>
            <a:r>
              <a:rPr lang="en-US" dirty="0"/>
              <a:t>Common English-150</a:t>
            </a:r>
          </a:p>
          <a:p>
            <a:pPr>
              <a:spcBef>
                <a:spcPts val="0"/>
              </a:spcBef>
              <a:buNone/>
            </a:pPr>
            <a:r>
              <a:rPr lang="en-US" dirty="0"/>
              <a:t>BE-05-Deut-46</a:t>
            </a:r>
          </a:p>
          <a:p>
            <a:pPr>
              <a:spcBef>
                <a:spcPts val="0"/>
              </a:spcBef>
              <a:buNone/>
            </a:pPr>
            <a:r>
              <a:rPr lang="en-US" dirty="0"/>
              <a:t>CH-02-Nature, etc.-104</a:t>
            </a:r>
          </a:p>
          <a:p>
            <a:pPr>
              <a:spcBef>
                <a:spcPts val="0"/>
              </a:spcBef>
              <a:buNone/>
            </a:pPr>
            <a:r>
              <a:rPr lang="en-US" dirty="0"/>
              <a:t>OS-02-Exodus-370, 463</a:t>
            </a:r>
          </a:p>
          <a:p>
            <a:pPr>
              <a:spcBef>
                <a:spcPts val="0"/>
              </a:spcBef>
              <a:buNone/>
            </a:pPr>
            <a:r>
              <a:rPr lang="en-US" dirty="0"/>
              <a:t>OS-05-Deut-185</a:t>
            </a:r>
          </a:p>
          <a:p>
            <a:pPr>
              <a:spcBef>
                <a:spcPts val="0"/>
              </a:spcBef>
              <a:buNone/>
            </a:pPr>
            <a:r>
              <a:rPr lang="en-US" dirty="0"/>
              <a:t>OS-24-Jeremiah-173</a:t>
            </a:r>
          </a:p>
          <a:p>
            <a:pPr>
              <a:spcBef>
                <a:spcPts val="0"/>
              </a:spcBef>
              <a:buNone/>
            </a:pPr>
            <a:r>
              <a:rPr lang="en-US" dirty="0"/>
              <a:t>NS-08-2 Corinthians-41</a:t>
            </a:r>
          </a:p>
          <a:p>
            <a:pPr>
              <a:spcBef>
                <a:spcPts val="0"/>
              </a:spcBef>
              <a:buNone/>
            </a:pPr>
            <a:r>
              <a:rPr lang="en-US" dirty="0"/>
              <a:t>NS-09-Galatians-144</a:t>
            </a:r>
          </a:p>
          <a:p>
            <a:pPr>
              <a:spcBef>
                <a:spcPts val="0"/>
              </a:spcBef>
              <a:buNone/>
            </a:pPr>
            <a:r>
              <a:rPr lang="en-US" dirty="0"/>
              <a:t>NS-19-Hebrews-298, 343</a:t>
            </a:r>
          </a:p>
          <a:p>
            <a:pPr>
              <a:spcBef>
                <a:spcPts val="0"/>
              </a:spcBef>
              <a:buNone/>
            </a:pPr>
            <a:r>
              <a:rPr lang="en-US" dirty="0"/>
              <a:t>FU-05-Bliblical Covenants-34</a:t>
            </a:r>
          </a:p>
          <a:p>
            <a:endParaRPr lang="en-US" dirty="0"/>
          </a:p>
        </p:txBody>
      </p:sp>
      <p:sp>
        <p:nvSpPr>
          <p:cNvPr id="4" name="Slide Number Placeholder 3"/>
          <p:cNvSpPr>
            <a:spLocks noGrp="1"/>
          </p:cNvSpPr>
          <p:nvPr>
            <p:ph type="sldNum" sz="quarter" idx="10"/>
          </p:nvPr>
        </p:nvSpPr>
        <p:spPr>
          <a:xfrm>
            <a:off x="8881338" y="6581001"/>
            <a:ext cx="262662" cy="27699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7473425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a:t>
            </a:r>
            <a:r>
              <a:rPr lang="ar-SA" altLang="zh-CN" b="1" dirty="0" err="1">
                <a:latin typeface="Arial" charset="0"/>
                <a:ea typeface="SimSun" charset="0"/>
                <a:cs typeface="SimSun" charset="0"/>
              </a:rPr>
              <a:t>إرميا</a:t>
            </a:r>
            <a:r>
              <a:rPr lang="en-US" altLang="zh-CN" b="1" dirty="0">
                <a:latin typeface="Arial" charset="0"/>
                <a:ea typeface="SimSun" charset="0"/>
                <a:cs typeface="SimSun" charset="0"/>
              </a:rPr>
              <a:t>-174-p337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95931426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You might ask, “Well which should I focus on? God has both, right?”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Yes, he does. Whatever your concern today, he offers you his unlimited comfort in this Book of Comfort. He cannot care for you more than he does right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he also offers you his limited discipline. He will hold you accountable for how you live—not for salvation, since that is by faith in our Lord Jesus Christ—but accountable for your actions that lead to reward in the coming kingdom. Like the farmer who prunes his plant for greater yield later, he may be trimming you down in discipline for your glorious future. </a:t>
            </a:r>
            <a:endParaRPr lang="en-SG" sz="1400" dirty="0">
              <a:effectLst/>
              <a:latin typeface="Arial"/>
              <a:ea typeface="ＭＳ 明朝"/>
              <a:cs typeface="Arial"/>
            </a:endParaRPr>
          </a:p>
          <a:p>
            <a:endParaRPr lang="en-US" dirty="0">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ar-SA" sz="1200" dirty="0" err="1">
                <a:effectLst/>
                <a:latin typeface="Arial"/>
                <a:ea typeface="Times New Roman"/>
                <a:cs typeface="Arial"/>
              </a:rPr>
              <a:t>إرميا</a:t>
            </a:r>
            <a:r>
              <a:rPr lang="en-US" sz="1200" dirty="0">
                <a:effectLst/>
                <a:latin typeface="Arial"/>
                <a:ea typeface="Times New Roman"/>
                <a:cs typeface="Arial"/>
              </a:rPr>
              <a:t>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0080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1F42D0-FA19-5148-9F01-C5C79057D999}" type="slidenum">
              <a:rPr lang="en-US" sz="1200">
                <a:solidFill>
                  <a:srgbClr val="000000"/>
                </a:solidFill>
                <a:latin typeface="Calibri" charset="0"/>
              </a:rPr>
              <a:pPr eaLnBrk="1" hangingPunct="1"/>
              <a:t>190</a:t>
            </a:fld>
            <a:endParaRPr lang="en-US" sz="1200">
              <a:solidFill>
                <a:srgbClr val="000000"/>
              </a:solidFill>
              <a:latin typeface="Calibri" charset="0"/>
            </a:endParaRPr>
          </a:p>
        </p:txBody>
      </p:sp>
      <p:sp>
        <p:nvSpPr>
          <p:cNvPr id="160770" name="Rectangle 2"/>
          <p:cNvSpPr>
            <a:spLocks noGrp="1" noRot="1" noChangeAspect="1" noChangeArrowheads="1" noTextEdit="1"/>
          </p:cNvSpPr>
          <p:nvPr>
            <p:ph type="sldImg"/>
          </p:nvPr>
        </p:nvSpPr>
        <p:spPr bwMode="auto">
          <a:xfrm>
            <a:off x="1158875" y="698500"/>
            <a:ext cx="4540250" cy="34051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112288" tIns="56144" rIns="112288" bIns="56144"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6DBB79-610B-2C4E-BA6D-6FFAED597E7B}" type="slidenum">
              <a:rPr lang="en-US" sz="1200">
                <a:solidFill>
                  <a:srgbClr val="000000"/>
                </a:solidFill>
                <a:latin typeface="Calibri" charset="0"/>
              </a:rPr>
              <a:pPr eaLnBrk="1" hangingPunct="1"/>
              <a:t>191</a:t>
            </a:fld>
            <a:endParaRPr lang="en-US" sz="1200">
              <a:solidFill>
                <a:srgbClr val="000000"/>
              </a:solidFill>
              <a:latin typeface="Calibri"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850115-B098-164C-A4B6-250A02061B9A}" type="slidenum">
              <a:rPr lang="en-US" sz="1200">
                <a:solidFill>
                  <a:srgbClr val="000000"/>
                </a:solidFill>
                <a:latin typeface="Calibri" charset="0"/>
              </a:rPr>
              <a:pPr eaLnBrk="1" hangingPunct="1"/>
              <a:t>192</a:t>
            </a:fld>
            <a:endParaRPr lang="en-US" sz="1200">
              <a:solidFill>
                <a:srgbClr val="000000"/>
              </a:solidFill>
              <a:latin typeface="Calibri" charset="0"/>
            </a:endParaRPr>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Common Slides Arabic-237</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OS-27-Daniel-151</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CC8E0-1758-9E41-9B34-7CF0261D22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600" b="0" kern="1200" dirty="0">
                <a:solidFill>
                  <a:schemeClr val="tx1"/>
                </a:solidFill>
                <a:effectLst/>
                <a:latin typeface="+mn-lt"/>
                <a:ea typeface="+mn-ea"/>
                <a:cs typeface="+mn-cs"/>
              </a:rPr>
              <a:t>God commanded the people of Jerusalem in Jeremiah 24 to leave Jerusalem. Those who were godly left the city under judgment and turned themselves over to the Babylonians. Some 600 years later, we find ourselves in</a:t>
            </a:r>
            <a:r>
              <a:rPr lang="en-SG" sz="2000" b="0" kern="1200" dirty="0">
                <a:solidFill>
                  <a:schemeClr val="tx1"/>
                </a:solidFill>
                <a:effectLst/>
                <a:latin typeface="+mn-lt"/>
                <a:ea typeface="+mn-ea"/>
                <a:cs typeface="+mn-cs"/>
              </a:rPr>
              <a:t> Hebrews 13:12-13. God commanded the same thing—to leave the city—as it was also under judgment and would be destroyed again in AD 70.</a:t>
            </a:r>
          </a:p>
          <a:p>
            <a:pPr eaLnBrk="1" hangingPunct="1">
              <a:defRPr/>
            </a:pPr>
            <a:r>
              <a:rPr lang="en-SG" sz="2000" b="0" kern="1200" dirty="0">
                <a:solidFill>
                  <a:schemeClr val="tx1"/>
                </a:solidFill>
                <a:effectLst/>
                <a:latin typeface="+mn-lt"/>
                <a:ea typeface="+mn-ea"/>
                <a:cs typeface="+mn-cs"/>
              </a:rPr>
              <a:t>__________________</a:t>
            </a:r>
          </a:p>
          <a:p>
            <a:pPr eaLnBrk="1" hangingPunct="1">
              <a:defRPr/>
            </a:pPr>
            <a:r>
              <a:rPr lang="en-SG" sz="2000" b="0" kern="1200" dirty="0">
                <a:solidFill>
                  <a:schemeClr val="tx1"/>
                </a:solidFill>
                <a:effectLst/>
                <a:latin typeface="+mn-lt"/>
                <a:ea typeface="+mn-ea"/>
                <a:cs typeface="+mn-cs"/>
              </a:rPr>
              <a:t>OS-24-Jeremiah-138</a:t>
            </a:r>
          </a:p>
          <a:p>
            <a:pPr eaLnBrk="1" hangingPunct="1">
              <a:defRPr/>
            </a:pPr>
            <a:r>
              <a:rPr lang="en-SG" sz="2000" b="0" kern="1200" dirty="0">
                <a:solidFill>
                  <a:schemeClr val="tx1"/>
                </a:solidFill>
                <a:effectLst/>
                <a:latin typeface="+mn-lt"/>
                <a:ea typeface="+mn-ea"/>
                <a:cs typeface="+mn-cs"/>
              </a:rPr>
              <a:t>NS-19-Hebrews-425</a:t>
            </a:r>
            <a:endParaRPr lang="en-US" sz="2000" b="0" dirty="0"/>
          </a:p>
        </p:txBody>
      </p:sp>
    </p:spTree>
    <p:extLst>
      <p:ext uri="{BB962C8B-B14F-4D97-AF65-F5344CB8AC3E}">
        <p14:creationId xmlns:p14="http://schemas.microsoft.com/office/powerpoint/2010/main" val="25517160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2F3F19-9AE8-944E-9C2B-B4FD771DC565}" type="slidenum">
              <a:rPr lang="en-US" sz="1200">
                <a:solidFill>
                  <a:srgbClr val="000000"/>
                </a:solidFill>
                <a:latin typeface="Calibri" charset="0"/>
              </a:rPr>
              <a:pPr eaLnBrk="1" hangingPunct="1"/>
              <a:t>195</a:t>
            </a:fld>
            <a:endParaRPr lang="en-US" sz="1200">
              <a:solidFill>
                <a:srgbClr val="000000"/>
              </a:solidFill>
              <a:latin typeface="Calibri" charset="0"/>
            </a:endParaRPr>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Times New Roman" charset="0"/>
                <a:ea typeface="ＭＳ Ｐゴシック" charset="0"/>
                <a:cs typeface="ＭＳ Ｐゴシック" charset="0"/>
              </a:rPr>
              <a:t>What is the significance of buying a field?</a:t>
            </a:r>
          </a:p>
          <a:p>
            <a:pPr eaLnBrk="1" hangingPunct="1"/>
            <a:r>
              <a:rPr lang="en-US" dirty="0">
                <a:latin typeface="Times New Roman" charset="0"/>
                <a:ea typeface="ＭＳ Ｐゴシック" charset="0"/>
                <a:cs typeface="ＭＳ Ｐゴシック" charset="0"/>
              </a:rPr>
              <a:t>Leviticus 25:25 says that if a person becomes so poor that he has to sell his land, his nearest relative must buy it.</a:t>
            </a:r>
          </a:p>
          <a:p>
            <a:pPr eaLnBrk="1" hangingPunct="1"/>
            <a:r>
              <a:rPr lang="en-US" dirty="0">
                <a:latin typeface="Times New Roman" charset="0"/>
                <a:ea typeface="ＭＳ Ｐゴシック" charset="0"/>
                <a:cs typeface="ＭＳ Ｐゴシック" charset="0"/>
              </a:rPr>
              <a:t>Anathoth was </a:t>
            </a:r>
            <a:r>
              <a:rPr lang="ar-SA" dirty="0" err="1">
                <a:latin typeface="Times New Roman" charset="0"/>
                <a:ea typeface="ＭＳ Ｐゴシック" charset="0"/>
                <a:cs typeface="ＭＳ Ｐゴシック" charset="0"/>
              </a:rPr>
              <a:t>إرميا</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hometown four kilometers north of Jerusalem. Since he was the closest relative, God</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will was for him to buy the land.</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AB7ADA-60FF-724D-B2AD-FF9EAF033A65}" type="slidenum">
              <a:rPr lang="en-US" sz="1200">
                <a:solidFill>
                  <a:srgbClr val="000000"/>
                </a:solidFill>
                <a:latin typeface="Calibri" charset="0"/>
              </a:rPr>
              <a:pPr eaLnBrk="1" hangingPunct="1"/>
              <a:t>196</a:t>
            </a:fld>
            <a:endParaRPr lang="en-US" sz="1200">
              <a:solidFill>
                <a:srgbClr val="000000"/>
              </a:solidFill>
              <a:latin typeface="Calibri" charset="0"/>
            </a:endParaRPr>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But what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really significant is he needed to buy the field at this time!  Why?</a:t>
            </a:r>
          </a:p>
          <a:p>
            <a:pPr eaLnBrk="1" hangingPunct="1"/>
            <a:r>
              <a:rPr lang="en-US" dirty="0" err="1">
                <a:latin typeface="Arial" panose="020B0604020202020204" pitchFamily="34" charset="0"/>
                <a:ea typeface="ＭＳ Ｐゴシック" charset="0"/>
                <a:cs typeface="Arial" panose="020B0604020202020204" pitchFamily="34" charset="0"/>
              </a:rPr>
              <a:t>Anathoth</a:t>
            </a:r>
            <a:r>
              <a:rPr lang="en-US" dirty="0">
                <a:latin typeface="Arial" panose="020B0604020202020204" pitchFamily="34" charset="0"/>
                <a:ea typeface="ＭＳ Ｐゴシック" charset="0"/>
                <a:cs typeface="Arial" panose="020B0604020202020204" pitchFamily="34" charset="0"/>
              </a:rPr>
              <a:t> was in Babylonian hands!  Waste money to buy enemy land?!</a:t>
            </a:r>
          </a:p>
          <a:p>
            <a:pPr eaLnBrk="1" hangingPunct="1"/>
            <a:r>
              <a:rPr lang="en-US" dirty="0">
                <a:latin typeface="Arial" panose="020B0604020202020204" pitchFamily="34" charset="0"/>
                <a:ea typeface="ＭＳ Ｐゴシック" charset="0"/>
                <a:cs typeface="Arial" panose="020B0604020202020204" pitchFamily="34" charset="0"/>
              </a:rPr>
              <a:t>I bet King Zedekiah was sitting there thinking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was a lunatic to even consider this bad debt loss!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A3EC5-4C8C-4748-A550-6716A3F40390}" type="slidenum">
              <a:rPr lang="en-US" sz="1200">
                <a:solidFill>
                  <a:srgbClr val="000000"/>
                </a:solidFill>
                <a:latin typeface="Calibri" charset="0"/>
              </a:rPr>
              <a:pPr eaLnBrk="1" hangingPunct="1"/>
              <a:t>197</a:t>
            </a:fld>
            <a:endParaRPr lang="en-US" sz="1200">
              <a:solidFill>
                <a:srgbClr val="000000"/>
              </a:solidFill>
              <a:latin typeface="Calibri" charset="0"/>
            </a:endParaRPr>
          </a:p>
        </p:txBody>
      </p:sp>
      <p:sp>
        <p:nvSpPr>
          <p:cNvPr id="175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C2D28A-58F4-934A-8AA7-AFA2921CBC28}" type="slidenum">
              <a:rPr lang="en-US" sz="1200">
                <a:solidFill>
                  <a:srgbClr val="000000"/>
                </a:solidFill>
                <a:latin typeface="Calibri" charset="0"/>
              </a:rPr>
              <a:pPr eaLnBrk="1" hangingPunct="1"/>
              <a:t>198</a:t>
            </a:fld>
            <a:endParaRPr lang="en-US" sz="1200">
              <a:solidFill>
                <a:srgbClr val="000000"/>
              </a:solidFill>
              <a:latin typeface="Calibri"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592206-3B6B-4042-AC48-E89D3B23EC52}" type="slidenum">
              <a:rPr lang="en-US" sz="1200">
                <a:solidFill>
                  <a:srgbClr val="000000"/>
                </a:solidFill>
                <a:latin typeface="Calibri" charset="0"/>
              </a:rPr>
              <a:pPr eaLnBrk="1" hangingPunct="1"/>
              <a:t>199</a:t>
            </a:fld>
            <a:endParaRPr lang="en-US" sz="1200">
              <a:solidFill>
                <a:srgbClr val="000000"/>
              </a:solidFill>
              <a:latin typeface="Calibri"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D84BFE-AFB2-F746-8119-EE8C5A194559}" type="slidenum">
              <a:rPr lang="en-US" sz="1200">
                <a:solidFill>
                  <a:srgbClr val="000000"/>
                </a:solidFill>
                <a:latin typeface="Calibri" charset="0"/>
              </a:rPr>
              <a:pPr eaLnBrk="1" hangingPunct="1"/>
              <a:t>200</a:t>
            </a:fld>
            <a:endParaRPr lang="en-US" sz="1200">
              <a:solidFill>
                <a:srgbClr val="000000"/>
              </a:solidFill>
              <a:latin typeface="Calibri" charset="0"/>
            </a:endParaRPr>
          </a:p>
        </p:txBody>
      </p:sp>
      <p:sp>
        <p:nvSpPr>
          <p:cNvPr id="181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Years ago at </a:t>
            </a:r>
            <a:r>
              <a:rPr lang="en-US" sz="1200" u="sng" kern="1200" dirty="0">
                <a:solidFill>
                  <a:schemeClr val="tx1"/>
                </a:solidFill>
                <a:effectLst/>
                <a:latin typeface="Arial" panose="020B0604020202020204" pitchFamily="34" charset="0"/>
                <a:ea typeface="+mn-ea"/>
                <a:cs typeface="Arial" panose="020B0604020202020204" pitchFamily="34" charset="0"/>
              </a:rPr>
              <a:t>SBC</a:t>
            </a:r>
            <a:r>
              <a:rPr lang="en-US" sz="1200" kern="1200" dirty="0">
                <a:solidFill>
                  <a:schemeClr val="tx1"/>
                </a:solidFill>
                <a:effectLst/>
                <a:latin typeface="Arial" panose="020B0604020202020204" pitchFamily="34" charset="0"/>
                <a:ea typeface="+mn-ea"/>
                <a:cs typeface="Arial" panose="020B0604020202020204" pitchFamily="34" charset="0"/>
              </a:rPr>
              <a:t> we embarked on an aggressive building project called Project Nehemiah during the huge 1998 economic downturn.  People said, </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crazy!  How in the world can you raise the needed S$8.5 million?</a:t>
            </a:r>
            <a:r>
              <a:rPr lang="mr-IN" sz="1200" kern="1200" dirty="0">
                <a:solidFill>
                  <a:schemeClr val="tx1"/>
                </a:solidFill>
                <a:effectLst/>
                <a:latin typeface="Arial" panose="020B0604020202020204" pitchFamily="34" charset="0"/>
                <a:ea typeface="+mn-ea"/>
                <a:cs typeface="+mn-cs"/>
              </a:rPr>
              <a:t>"</a:t>
            </a:r>
            <a:r>
              <a:rPr lang="en-SG" dirty="0">
                <a:effectLst/>
                <a:latin typeface="Arial" panose="020B0604020202020204" pitchFamily="34" charset="0"/>
                <a:cs typeface="Arial" panose="020B0604020202020204" pitchFamily="34" charset="0"/>
              </a:rPr>
              <a:t> </a:t>
            </a:r>
          </a:p>
          <a:p>
            <a:pPr eaLnBrk="1" hangingPunct="1"/>
            <a:r>
              <a:rPr lang="en-SG" dirty="0">
                <a:latin typeface="Arial" panose="020B0604020202020204" pitchFamily="34" charset="0"/>
                <a:ea typeface="ＭＳ Ｐゴシック" charset="0"/>
                <a:cs typeface="Arial" panose="020B0604020202020204" pitchFamily="34" charset="0"/>
              </a:rPr>
              <a:t>We replied, </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training 403 students now, but God wants us to train more students and train them better.  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confident that to do this we need a new academic block.  Like the biblical Nehemiah, we too must expand.</a:t>
            </a:r>
            <a:r>
              <a:rPr lang="mr-IN" dirty="0">
                <a:latin typeface="Arial" panose="020B0604020202020204" pitchFamily="34" charset="0"/>
                <a:ea typeface="ＭＳ Ｐゴシック" charset="0"/>
                <a:cs typeface="ＭＳ Ｐゴシック" charset="0"/>
              </a:rPr>
              <a:t>"</a:t>
            </a:r>
            <a:endParaRPr lang="en-SG" dirty="0">
              <a:latin typeface="Arial" panose="020B0604020202020204" pitchFamily="34" charset="0"/>
              <a:ea typeface="ＭＳ Ｐゴシック" charset="0"/>
              <a:cs typeface="Arial" panose="020B0604020202020204" pitchFamily="34" charset="0"/>
            </a:endParaRPr>
          </a:p>
          <a:p>
            <a:pPr eaLnBrk="1" hangingPunct="1"/>
            <a:r>
              <a:rPr lang="en-SG" dirty="0">
                <a:latin typeface="Arial" panose="020B0604020202020204" pitchFamily="34" charset="0"/>
                <a:ea typeface="ＭＳ Ｐゴシック" charset="0"/>
                <a:cs typeface="Arial" panose="020B0604020202020204" pitchFamily="34" charset="0"/>
              </a:rPr>
              <a:t>So even though some said it was a dumb time to build, we built in His name.</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F09B1-4397-4A45-8633-9AE4C86C6523}" type="slidenum">
              <a:rPr lang="en-US" sz="1200">
                <a:solidFill>
                  <a:srgbClr val="000000"/>
                </a:solidFill>
                <a:latin typeface="Calibri" charset="0"/>
              </a:rPr>
              <a:pPr eaLnBrk="1" hangingPunct="1"/>
              <a:t>201</a:t>
            </a:fld>
            <a:endParaRPr lang="en-US" sz="1200">
              <a:solidFill>
                <a:srgbClr val="000000"/>
              </a:solidFill>
              <a:latin typeface="Calibri" charset="0"/>
            </a:endParaRPr>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32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Learn </a:t>
            </a:r>
            <a:r>
              <a:rPr lang="en-US" sz="1200" u="sng" kern="1200" dirty="0">
                <a:solidFill>
                  <a:schemeClr val="tx1"/>
                </a:solidFill>
                <a:effectLst/>
                <a:latin typeface="Arial" panose="020B0604020202020204" pitchFamily="34" charset="0"/>
                <a:ea typeface="+mn-ea"/>
                <a:cs typeface="Arial" panose="020B0604020202020204" pitchFamily="34" charset="0"/>
              </a:rPr>
              <a:t>Spanish</a:t>
            </a:r>
            <a:r>
              <a:rPr lang="en-US" sz="1200" kern="1200" dirty="0">
                <a:solidFill>
                  <a:schemeClr val="tx1"/>
                </a:solidFill>
                <a:effectLst/>
                <a:latin typeface="Arial" panose="020B0604020202020204" pitchFamily="34" charset="0"/>
                <a:ea typeface="+mn-ea"/>
                <a:cs typeface="Arial" panose="020B0604020202020204" pitchFamily="34" charset="0"/>
              </a:rPr>
              <a:t> in school and then minister to Chinese</a:t>
            </a:r>
            <a:r>
              <a:rPr lang="en-SG" sz="1200" kern="1200" dirty="0">
                <a:solidFill>
                  <a:schemeClr val="tx1"/>
                </a:solidFill>
                <a:effectLst/>
                <a:latin typeface="Arial" panose="020B0604020202020204" pitchFamily="34" charset="0"/>
                <a:ea typeface="+mn-ea"/>
                <a:cs typeface="Arial" panose="020B0604020202020204" pitchFamily="34" charset="0"/>
              </a:rPr>
              <a: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1B6BEF-D1EE-2A45-8414-B7B88150F722}" type="slidenum">
              <a:rPr lang="en-US" sz="1200">
                <a:solidFill>
                  <a:srgbClr val="000000"/>
                </a:solidFill>
                <a:latin typeface="Calibri" charset="0"/>
              </a:rPr>
              <a:pPr eaLnBrk="1" hangingPunct="1"/>
              <a:t>202</a:t>
            </a:fld>
            <a:endParaRPr lang="en-US" sz="1200">
              <a:solidFill>
                <a:srgbClr val="000000"/>
              </a:solidFill>
              <a:latin typeface="Calibri"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[Work in a menial job that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below your abilities.]</a:t>
            </a:r>
          </a:p>
          <a:p>
            <a:pPr eaLnBrk="1" hangingPunct="1"/>
            <a:r>
              <a:rPr lang="en-US" dirty="0">
                <a:latin typeface="Arial" panose="020B0604020202020204" pitchFamily="34" charset="0"/>
                <a:ea typeface="ＭＳ Ｐゴシック" charset="0"/>
                <a:cs typeface="Arial" panose="020B0604020202020204" pitchFamily="34" charset="0"/>
              </a:rPr>
              <a:t>One of our Sri Lankan students a few years back was James Kanaganayagam.  He married a woman named Shevanthi Senanayaki Kanaganayagam who was a year behind him in school, so he needed to find work for a year until she graduated.</a:t>
            </a:r>
          </a:p>
          <a:p>
            <a:pPr eaLnBrk="1" hangingPunct="1"/>
            <a:r>
              <a:rPr lang="en-US" dirty="0">
                <a:latin typeface="Arial" panose="020B0604020202020204" pitchFamily="34" charset="0"/>
                <a:ea typeface="ＭＳ Ｐゴシック" charset="0"/>
                <a:cs typeface="Arial" panose="020B0604020202020204" pitchFamily="34" charset="0"/>
              </a:rPr>
              <a:t>The only job available was to duplicate cassettes for a Christian tape ministry.  He was paid pitiful wages, was treated unethically, and had to learn all kinds of things about audio-visual ministry that he didn't want to learn.  After all, he was trained and qualified to be a pastor, not a cassette duplicator!</a:t>
            </a:r>
          </a:p>
          <a:p>
            <a:pPr eaLnBrk="1" hangingPunct="1"/>
            <a:r>
              <a:rPr lang="en-US" dirty="0">
                <a:latin typeface="Arial" panose="020B0604020202020204" pitchFamily="34" charset="0"/>
                <a:ea typeface="ＭＳ Ｐゴシック" charset="0"/>
                <a:cs typeface="Arial" panose="020B0604020202020204" pitchFamily="34" charset="0"/>
              </a:rPr>
              <a:t>Though humanly James considered this plan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He also knew it was God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will since he knew God called him to live with his wife (1 Pet. 3:7), so he did it.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E48048-B9DE-7D4A-B24D-1ACDFA3F5339}" type="slidenum">
              <a:rPr lang="en-US" sz="1200">
                <a:solidFill>
                  <a:srgbClr val="000000"/>
                </a:solidFill>
                <a:latin typeface="Calibri" charset="0"/>
              </a:rPr>
              <a:pPr eaLnBrk="1" hangingPunct="1"/>
              <a:t>203</a:t>
            </a:fld>
            <a:endParaRPr lang="en-US" sz="1200">
              <a:solidFill>
                <a:srgbClr val="000000"/>
              </a:solidFill>
              <a:latin typeface="Calibri" charset="0"/>
            </a:endParaRPr>
          </a:p>
        </p:txBody>
      </p:sp>
      <p:sp>
        <p:nvSpPr>
          <p:cNvPr id="187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FE35DC-764B-2C46-9A15-EE0B0A5E0329}" type="slidenum">
              <a:rPr lang="en-US" sz="1200">
                <a:solidFill>
                  <a:srgbClr val="000000"/>
                </a:solidFill>
                <a:latin typeface="Calibri" charset="0"/>
              </a:rPr>
              <a:pPr eaLnBrk="1" hangingPunct="1"/>
              <a:t>204</a:t>
            </a:fld>
            <a:endParaRPr lang="en-US" sz="1200">
              <a:solidFill>
                <a:srgbClr val="000000"/>
              </a:solidFill>
              <a:latin typeface="Calibri" charset="0"/>
            </a:endParaRPr>
          </a:p>
        </p:txBody>
      </p:sp>
      <p:sp>
        <p:nvSpPr>
          <p:cNvPr id="189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94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Common Slides Arabic-237</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OS-27-Daniel-151</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D84BFE-AFB2-F746-8119-EE8C5A19455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1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Years ago at </a:t>
            </a:r>
            <a:r>
              <a:rPr lang="en-US" sz="1200" u="sng" kern="1200" dirty="0">
                <a:solidFill>
                  <a:schemeClr val="tx1"/>
                </a:solidFill>
                <a:effectLst/>
                <a:latin typeface="Arial" panose="020B0604020202020204" pitchFamily="34" charset="0"/>
                <a:ea typeface="+mn-ea"/>
                <a:cs typeface="Arial" panose="020B0604020202020204" pitchFamily="34" charset="0"/>
              </a:rPr>
              <a:t>SBC</a:t>
            </a:r>
            <a:r>
              <a:rPr lang="en-US" sz="1200" kern="1200" dirty="0">
                <a:solidFill>
                  <a:schemeClr val="tx1"/>
                </a:solidFill>
                <a:effectLst/>
                <a:latin typeface="Arial" panose="020B0604020202020204" pitchFamily="34" charset="0"/>
                <a:ea typeface="+mn-ea"/>
                <a:cs typeface="Arial" panose="020B0604020202020204" pitchFamily="34" charset="0"/>
              </a:rPr>
              <a:t> we embarked on an aggressive building project called Project Nehemiah during the huge 1998 economic downturn.  People said, </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crazy!  How in the world can you raise the needed S$8.5 million?</a:t>
            </a:r>
            <a:r>
              <a:rPr lang="mr-IN" sz="1200" kern="1200" dirty="0">
                <a:solidFill>
                  <a:schemeClr val="tx1"/>
                </a:solidFill>
                <a:effectLst/>
                <a:latin typeface="Arial" panose="020B0604020202020204" pitchFamily="34" charset="0"/>
                <a:ea typeface="+mn-ea"/>
                <a:cs typeface="+mn-cs"/>
              </a:rPr>
              <a:t>"</a:t>
            </a:r>
            <a:r>
              <a:rPr lang="en-SG" dirty="0">
                <a:effectLst/>
                <a:latin typeface="Arial" panose="020B0604020202020204" pitchFamily="34" charset="0"/>
                <a:cs typeface="Arial" panose="020B0604020202020204" pitchFamily="34" charset="0"/>
              </a:rPr>
              <a:t> </a:t>
            </a:r>
          </a:p>
          <a:p>
            <a:pPr eaLnBrk="1" hangingPunct="1"/>
            <a:r>
              <a:rPr lang="en-SG" dirty="0">
                <a:latin typeface="Arial" panose="020B0604020202020204" pitchFamily="34" charset="0"/>
                <a:ea typeface="ＭＳ Ｐゴシック" charset="0"/>
                <a:cs typeface="Arial" panose="020B0604020202020204" pitchFamily="34" charset="0"/>
              </a:rPr>
              <a:t>We replied, </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training 403 students now, but God wants us to train more students and train them better.  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confident that to do this we need a new academic block.  Like the biblical Nehemiah, we too must expand.</a:t>
            </a:r>
            <a:r>
              <a:rPr lang="mr-IN" dirty="0">
                <a:latin typeface="Arial" panose="020B0604020202020204" pitchFamily="34" charset="0"/>
                <a:ea typeface="ＭＳ Ｐゴシック" charset="0"/>
                <a:cs typeface="ＭＳ Ｐゴシック" charset="0"/>
              </a:rPr>
              <a:t>"</a:t>
            </a:r>
            <a:endParaRPr lang="en-SG" dirty="0">
              <a:latin typeface="Arial" panose="020B0604020202020204" pitchFamily="34" charset="0"/>
              <a:ea typeface="ＭＳ Ｐゴシック" charset="0"/>
              <a:cs typeface="Arial" panose="020B0604020202020204" pitchFamily="34" charset="0"/>
            </a:endParaRPr>
          </a:p>
          <a:p>
            <a:pPr eaLnBrk="1" hangingPunct="1"/>
            <a:r>
              <a:rPr lang="en-SG" dirty="0">
                <a:latin typeface="Arial" panose="020B0604020202020204" pitchFamily="34" charset="0"/>
                <a:ea typeface="ＭＳ Ｐゴシック" charset="0"/>
                <a:cs typeface="Arial" panose="020B0604020202020204" pitchFamily="34" charset="0"/>
              </a:rPr>
              <a:t>So even though some said it was a dumb time to build, we built in His name.</a:t>
            </a:r>
          </a:p>
        </p:txBody>
      </p:sp>
    </p:spTree>
    <p:extLst>
      <p:ext uri="{BB962C8B-B14F-4D97-AF65-F5344CB8AC3E}">
        <p14:creationId xmlns:p14="http://schemas.microsoft.com/office/powerpoint/2010/main" val="10272564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A48299-432F-944F-9F5F-16775512235F}" type="slidenum">
              <a:rPr lang="en-US" sz="1200">
                <a:solidFill>
                  <a:srgbClr val="000000"/>
                </a:solidFill>
                <a:latin typeface="Calibri" charset="0"/>
              </a:rPr>
              <a:pPr eaLnBrk="1" hangingPunct="1"/>
              <a:t>207</a:t>
            </a:fld>
            <a:endParaRPr lang="en-US" sz="1200">
              <a:solidFill>
                <a:srgbClr val="000000"/>
              </a:solidFill>
              <a:latin typeface="Calibri" charset="0"/>
            </a:endParaRPr>
          </a:p>
        </p:txBody>
      </p:sp>
      <p:sp>
        <p:nvSpPr>
          <p:cNvPr id="195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What about my learning Spanish?  This helped me learn French, German, Greek, and Hebrew to make it through my seven-year tribulation at Dallas Seminary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E613DD-B007-AD4B-A717-4138DB198146}" type="slidenum">
              <a:rPr lang="en-US" sz="1200">
                <a:solidFill>
                  <a:srgbClr val="000000"/>
                </a:solidFill>
                <a:latin typeface="Calibri" charset="0"/>
              </a:rPr>
              <a:pPr eaLnBrk="1" hangingPunct="1"/>
              <a:t>208</a:t>
            </a:fld>
            <a:endParaRPr lang="en-US" sz="1200">
              <a:solidFill>
                <a:srgbClr val="000000"/>
              </a:solidFill>
              <a:latin typeface="Calibri"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And what happened to James Kanaganayagam after returning to Sri Lanka?  There was an opening for director of Back to the Bible Radio Ministry in Colombo.  They were looking for a native Sri Lankan with both biblical training and broad experience in multimedia ministry!  James told me that had he not worked for 3M (Miserable Media Ministry—not the real name!), he would never know how to direct his staff of 36 production engineers, announcers, script writers, and the like</a:t>
            </a:r>
            <a:r>
              <a:rPr lang="en-SG" sz="1200" kern="1200" dirty="0">
                <a:solidFill>
                  <a:schemeClr val="tx1"/>
                </a:solidFill>
                <a:effectLst/>
                <a:latin typeface="Arial" panose="020B0604020202020204" pitchFamily="34" charset="0"/>
                <a:ea typeface="+mn-ea"/>
                <a:cs typeface="Arial" panose="020B0604020202020204" pitchFamily="34" charset="0"/>
              </a:rPr>
              <a:t>.  He is now</a:t>
            </a:r>
            <a:r>
              <a:rPr lang="en-SG" sz="1200" kern="1200" baseline="0" dirty="0">
                <a:solidFill>
                  <a:schemeClr val="tx1"/>
                </a:solidFill>
                <a:effectLst/>
                <a:latin typeface="Arial" panose="020B0604020202020204" pitchFamily="34" charset="0"/>
                <a:ea typeface="+mn-ea"/>
                <a:cs typeface="Arial" panose="020B0604020202020204" pitchFamily="34" charset="0"/>
              </a:rPr>
              <a:t> the International Director of BBTB for the entire world!</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7F0BD4-EB18-014F-A2E7-661B6739FAFE}" type="slidenum">
              <a:rPr lang="en-US" sz="1200">
                <a:solidFill>
                  <a:srgbClr val="000000"/>
                </a:solidFill>
                <a:latin typeface="Calibri" charset="0"/>
              </a:rPr>
              <a:pPr eaLnBrk="1" hangingPunct="1"/>
              <a:t>209</a:t>
            </a:fld>
            <a:endParaRPr lang="en-US" sz="1200">
              <a:solidFill>
                <a:srgbClr val="000000"/>
              </a:solidFill>
              <a:latin typeface="Calibri" charset="0"/>
            </a:endParaRPr>
          </a:p>
        </p:txBody>
      </p:sp>
      <p:sp>
        <p:nvSpPr>
          <p:cNvPr id="1996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But at times we don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know why God has us do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things.  </a:t>
            </a:r>
          </a:p>
          <a:p>
            <a:pPr eaLnBrk="1" hangingPunct="1"/>
            <a:r>
              <a:rPr lang="en-US" dirty="0">
                <a:latin typeface="Arial" panose="020B0604020202020204" pitchFamily="34" charset="0"/>
                <a:ea typeface="ＭＳ Ｐゴシック" charset="0"/>
                <a:cs typeface="Arial" panose="020B0604020202020204" pitchFamily="34" charset="0"/>
              </a:rPr>
              <a:t>I don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know why God called me to help start International Community School, but now ICS has 460 students and it provided Susan ministry opportunities for years—plus trained our sons.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slide in:</a:t>
            </a:r>
          </a:p>
          <a:p>
            <a:r>
              <a:rPr lang="en-US" dirty="0"/>
              <a:t>OS-24-Jeremiah-34</a:t>
            </a:r>
          </a:p>
          <a:p>
            <a:r>
              <a:rPr lang="en-US"/>
              <a:t>OS-25-Lamentations-7</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893697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762D77-6E22-E348-B733-D1AD68E8A6E6}" type="slidenum">
              <a:rPr lang="en-US" sz="1200">
                <a:solidFill>
                  <a:srgbClr val="000000"/>
                </a:solidFill>
                <a:latin typeface="Calibri" charset="0"/>
              </a:rPr>
              <a:pPr eaLnBrk="1" hangingPunct="1"/>
              <a:t>210</a:t>
            </a:fld>
            <a:endParaRPr lang="en-US" sz="1200">
              <a:solidFill>
                <a:srgbClr val="000000"/>
              </a:solidFill>
              <a:latin typeface="Calibri" charset="0"/>
            </a:endParaRPr>
          </a:p>
        </p:txBody>
      </p:sp>
      <p:sp>
        <p:nvSpPr>
          <p:cNvPr id="201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162E4F-4EC1-3349-9233-E00C53A1211A}" type="slidenum">
              <a:rPr lang="en-US" sz="1200">
                <a:solidFill>
                  <a:srgbClr val="000000"/>
                </a:solidFill>
                <a:latin typeface="Calibri" charset="0"/>
              </a:rPr>
              <a:pPr eaLnBrk="1" hangingPunct="1"/>
              <a:t>211</a:t>
            </a:fld>
            <a:endParaRPr lang="en-US" sz="1200">
              <a:solidFill>
                <a:srgbClr val="000000"/>
              </a:solidFill>
              <a:latin typeface="Calibri" charset="0"/>
            </a:endParaRPr>
          </a:p>
        </p:txBody>
      </p:sp>
      <p:sp>
        <p:nvSpPr>
          <p:cNvPr id="203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So the point of this passage is still clear: When God asks you to do something </a:t>
            </a:r>
            <a:r>
              <a:rPr lang="mr-IN" sz="1200" kern="1200" dirty="0">
                <a:solidFill>
                  <a:schemeClr val="tx1"/>
                </a:solidFill>
                <a:effectLst/>
                <a:latin typeface="Arial" panose="020B0604020202020204" pitchFamily="34" charset="0"/>
                <a:ea typeface="+mn-ea"/>
                <a:cs typeface="+mn-cs"/>
              </a:rPr>
              <a:t>"</a:t>
            </a:r>
            <a:r>
              <a:rPr lang="en-US" sz="1200" u="sng" kern="1200" dirty="0">
                <a:solidFill>
                  <a:schemeClr val="tx1"/>
                </a:solidFill>
                <a:effectLst/>
                <a:latin typeface="Arial" panose="020B0604020202020204" pitchFamily="34" charset="0"/>
                <a:ea typeface="+mn-ea"/>
                <a:cs typeface="Arial" panose="020B0604020202020204" pitchFamily="34" charset="0"/>
              </a:rPr>
              <a:t>crazy</a:t>
            </a:r>
            <a:r>
              <a:rPr lang="en-US" sz="1200" kern="1200" dirty="0">
                <a:solidFill>
                  <a:schemeClr val="tx1"/>
                </a:solidFill>
                <a:effectLst/>
                <a:latin typeface="Arial" panose="020B0604020202020204" pitchFamily="34" charset="0"/>
                <a:ea typeface="+mn-ea"/>
                <a:cs typeface="Arial" panose="020B0604020202020204" pitchFamily="34" charset="0"/>
              </a:rPr>
              <a:t>,</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u="sng" kern="1200" dirty="0">
                <a:solidFill>
                  <a:schemeClr val="tx1"/>
                </a:solidFill>
                <a:effectLst/>
                <a:latin typeface="Arial" panose="020B0604020202020204" pitchFamily="34" charset="0"/>
                <a:ea typeface="+mn-ea"/>
                <a:cs typeface="Arial" panose="020B0604020202020204" pitchFamily="34" charset="0"/>
              </a:rPr>
              <a:t>do</a:t>
            </a:r>
            <a:r>
              <a:rPr lang="en-US" sz="1200" kern="1200" dirty="0">
                <a:solidFill>
                  <a:schemeClr val="tx1"/>
                </a:solidFill>
                <a:effectLst/>
                <a:latin typeface="Arial" panose="020B0604020202020204" pitchFamily="34" charset="0"/>
                <a:ea typeface="+mn-ea"/>
                <a:cs typeface="Arial" panose="020B0604020202020204" pitchFamily="34" charset="0"/>
              </a:rPr>
              <a:t> it!  It shows 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fitting into His </a:t>
            </a:r>
            <a:r>
              <a:rPr lang="en-US" sz="1200" u="sng" kern="1200" dirty="0">
                <a:solidFill>
                  <a:schemeClr val="tx1"/>
                </a:solidFill>
                <a:effectLst/>
                <a:latin typeface="Arial" panose="020B0604020202020204" pitchFamily="34" charset="0"/>
                <a:ea typeface="+mn-ea"/>
                <a:cs typeface="Arial" panose="020B0604020202020204" pitchFamily="34" charset="0"/>
              </a:rPr>
              <a:t>plans</a:t>
            </a:r>
            <a:r>
              <a:rPr lang="en-US" sz="1200" kern="1200" dirty="0">
                <a:solidFill>
                  <a:schemeClr val="tx1"/>
                </a:solidFill>
                <a:effectLst/>
                <a:latin typeface="Arial" panose="020B0604020202020204" pitchFamily="34" charset="0"/>
                <a:ea typeface="+mn-ea"/>
                <a:cs typeface="Arial" panose="020B0604020202020204" pitchFamily="34" charset="0"/>
              </a:rPr>
              <a:t> (Main Idea).  Don</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t misunderstand me.  Not </a:t>
            </a:r>
            <a:r>
              <a:rPr lang="en-US" sz="1200" i="1" kern="1200" dirty="0">
                <a:solidFill>
                  <a:schemeClr val="tx1"/>
                </a:solidFill>
                <a:effectLst/>
                <a:latin typeface="Arial" panose="020B0604020202020204" pitchFamily="34" charset="0"/>
                <a:ea typeface="+mn-ea"/>
                <a:cs typeface="Arial" panose="020B0604020202020204" pitchFamily="34" charset="0"/>
              </a:rPr>
              <a:t>every</a:t>
            </a:r>
            <a:r>
              <a:rPr lang="en-US" sz="1200" kern="1200" dirty="0">
                <a:solidFill>
                  <a:schemeClr val="tx1"/>
                </a:solidFill>
                <a:effectLst/>
                <a:latin typeface="Arial" panose="020B0604020202020204" pitchFamily="34" charset="0"/>
                <a:ea typeface="+mn-ea"/>
                <a:cs typeface="Arial" panose="020B0604020202020204" pitchFamily="34" charset="0"/>
              </a:rPr>
              <a:t> crazy idea is God</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s will, but only those in line with His Word</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4DF52-730F-4C49-872F-E9FDEFB38524}" type="slidenum">
              <a:rPr lang="en-US" sz="1200">
                <a:solidFill>
                  <a:srgbClr val="000000"/>
                </a:solidFill>
                <a:latin typeface="Calibri" charset="0"/>
              </a:rPr>
              <a:pPr eaLnBrk="1" hangingPunct="1"/>
              <a:t>212</a:t>
            </a:fld>
            <a:endParaRPr lang="en-US" sz="1200">
              <a:solidFill>
                <a:srgbClr val="000000"/>
              </a:solidFill>
              <a:latin typeface="Calibri" charset="0"/>
            </a:endParaRPr>
          </a:p>
        </p:txBody>
      </p:sp>
      <p:sp>
        <p:nvSpPr>
          <p:cNvPr id="205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8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What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field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is God telling you to buy?  What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demand is He making of you?  Let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bow together and consider what He</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asking us to do…</a:t>
            </a:r>
          </a:p>
          <a:p>
            <a:pPr eaLnBrk="1" hangingPunct="1"/>
            <a:r>
              <a:rPr lang="en-US" dirty="0">
                <a:latin typeface="Arial" panose="020B0604020202020204" pitchFamily="34" charset="0"/>
                <a:ea typeface="ＭＳ Ｐゴシック" charset="0"/>
                <a:cs typeface="Arial" panose="020B0604020202020204" pitchFamily="34" charset="0"/>
              </a:rPr>
              <a:t>Trust a crucified man who died for you 2000 years ago?</a:t>
            </a:r>
          </a:p>
          <a:p>
            <a:pPr eaLnBrk="1" hangingPunct="1"/>
            <a:r>
              <a:rPr lang="en-US" dirty="0">
                <a:latin typeface="Arial" panose="020B0604020202020204" pitchFamily="34" charset="0"/>
                <a:ea typeface="ＭＳ Ｐゴシック" charset="0"/>
                <a:cs typeface="Arial" panose="020B0604020202020204" pitchFamily="34" charset="0"/>
              </a:rPr>
              <a:t>Share the gospel with that person whom you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just know won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respond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a:t>
            </a:r>
          </a:p>
          <a:p>
            <a:pPr eaLnBrk="1" hangingPunct="1"/>
            <a:r>
              <a:rPr lang="en-US" dirty="0">
                <a:latin typeface="Arial" panose="020B0604020202020204" pitchFamily="34" charset="0"/>
                <a:ea typeface="ＭＳ Ｐゴシック" charset="0"/>
                <a:cs typeface="Arial" panose="020B0604020202020204" pitchFamily="34" charset="0"/>
              </a:rPr>
              <a:t>Learn one language and then witness in another?</a:t>
            </a:r>
          </a:p>
          <a:p>
            <a:pPr eaLnBrk="1" hangingPunct="1"/>
            <a:r>
              <a:rPr lang="en-US" dirty="0">
                <a:latin typeface="Arial" panose="020B0604020202020204" pitchFamily="34" charset="0"/>
                <a:ea typeface="ＭＳ Ｐゴシック" charset="0"/>
                <a:cs typeface="Arial" panose="020B0604020202020204" pitchFamily="34" charset="0"/>
              </a:rPr>
              <a:t>Start a new ministry—or stay in your ministry—that others may think ludicrous?</a:t>
            </a:r>
          </a:p>
          <a:p>
            <a:pPr eaLnBrk="1" hangingPunct="1"/>
            <a:r>
              <a:rPr lang="en-US" dirty="0">
                <a:latin typeface="Arial" panose="020B0604020202020204" pitchFamily="34" charset="0"/>
                <a:ea typeface="ＭＳ Ｐゴシック" charset="0"/>
                <a:cs typeface="Arial" panose="020B0604020202020204" pitchFamily="34" charset="0"/>
              </a:rPr>
              <a:t>Spend your money on what others may think stupid?</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5481434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5990025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78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Flashback !! During </a:t>
            </a:r>
            <a:r>
              <a:rPr lang="en-US" dirty="0" err="1">
                <a:latin typeface="Arial" panose="020B0604020202020204" pitchFamily="34" charset="0"/>
                <a:ea typeface="ＭＳ Ｐゴシック" charset="0"/>
                <a:cs typeface="Arial" panose="020B0604020202020204" pitchFamily="34" charset="0"/>
              </a:rPr>
              <a:t>Jehoiakim</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days, God had instructed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to prepare a scroll that contained all the prophetic words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had received. Baruch read the scroll to many of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officials who insisted the king heard the message.</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99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 king showed his utter contempt for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words by cutting the scroll into pieces and casting them into the fire. Unfazed,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rewrites an expanded prophecy to show how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 cannot be thwarted.</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1B722C-DEA5-B74F-A977-1CE2C7B30CBD}" type="slidenum">
              <a:rPr lang="en-US" sz="1200">
                <a:solidFill>
                  <a:prstClr val="black"/>
                </a:solidFill>
                <a:latin typeface="Calibri" charset="0"/>
                <a:cs typeface="Arial" charset="0"/>
              </a:rPr>
              <a:pPr eaLnBrk="1" hangingPunct="1"/>
              <a:t>223</a:t>
            </a:fld>
            <a:endParaRPr lang="en-US" sz="1200">
              <a:solidFill>
                <a:prstClr val="black"/>
              </a:solidFill>
              <a:latin typeface="Calibri" charset="0"/>
              <a:cs typeface="Arial" charset="0"/>
            </a:endParaRPr>
          </a:p>
        </p:txBody>
      </p:sp>
      <p:sp>
        <p:nvSpPr>
          <p:cNvPr id="211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continues to proclaim faithfully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 of judgment to Zedekiah who refuses to listen to his message. He is accused of defecting to the Babylonians, put into a dungeon, and later a cistern. But he is rescued by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foreign servant, Ebed-Melech, who is later spared for protecting </a:t>
            </a:r>
            <a:r>
              <a:rPr lang="ar-SA" dirty="0" err="1">
                <a:latin typeface="Arial" panose="020B0604020202020204" pitchFamily="34" charset="0"/>
                <a:ea typeface="ＭＳ Ｐゴシック" charset="0"/>
                <a:cs typeface="Arial" panose="020B0604020202020204" pitchFamily="34" charset="0"/>
              </a:rPr>
              <a:t>إرميا</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life, showing benefits of obedience.</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B612C-8860-4649-B558-486539C5E757}" type="slidenum">
              <a:rPr lang="en-US" sz="1200">
                <a:solidFill>
                  <a:prstClr val="black"/>
                </a:solidFill>
                <a:latin typeface="Calibri" charset="0"/>
                <a:cs typeface="Arial" charset="0"/>
              </a:rPr>
              <a:pPr eaLnBrk="1" hangingPunct="1"/>
              <a:t>226</a:t>
            </a:fld>
            <a:endParaRPr lang="en-US" sz="1200">
              <a:solidFill>
                <a:prstClr val="black"/>
              </a:solidFill>
              <a:latin typeface="Calibri" charset="0"/>
              <a:cs typeface="Arial" charset="0"/>
            </a:endParaRPr>
          </a:p>
        </p:txBody>
      </p:sp>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The terrible hour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had prophesied finally came. Babylonians breach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walls and capture the city.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fall fulfils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promise of destruction upon disobedient Israelites. It is inevitable!! Zedekiah and his officials are captured and Zedekiah blinded. The last thing Zedekiah ever saw was the death of his sons.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OS-12-2Kings-214</a:t>
            </a:r>
          </a:p>
          <a:p>
            <a:r>
              <a:rPr lang="en-US" dirty="0">
                <a:cs typeface="ＭＳ Ｐゴシック" charset="0"/>
              </a:rPr>
              <a:t>OS-14-2Chron-282</a:t>
            </a:r>
          </a:p>
          <a:p>
            <a:r>
              <a:rPr lang="en-US" dirty="0">
                <a:cs typeface="ＭＳ Ｐゴシック" charset="0"/>
              </a:rPr>
              <a:t>OS-24-</a:t>
            </a:r>
            <a:r>
              <a:rPr lang="ar-SA" dirty="0" err="1">
                <a:cs typeface="ＭＳ Ｐゴシック" charset="0"/>
              </a:rPr>
              <a:t>إرميا</a:t>
            </a:r>
            <a:r>
              <a:rPr lang="en-US" dirty="0">
                <a:cs typeface="ＭＳ Ｐゴシック" charset="0"/>
              </a:rPr>
              <a:t>-36</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ar-EG" sz="1200" kern="1200" dirty="0">
                <a:solidFill>
                  <a:schemeClr val="tx1"/>
                </a:solidFill>
                <a:latin typeface="+mn-lt"/>
                <a:ea typeface="+mn-ea"/>
                <a:cs typeface="+mn-cs"/>
              </a:rPr>
              <a:t>الكتاب مقسم إلى 4 أقسام رئيسية. بعد القسم الأول من الفصل الأول حول دعوة إرميا وشخصه وهويته ، بدأ إرميا العمل بسرعة كبيرة في الفصل الثاني. تمر العديد من دروس الأشياء في الجزء الثاني حيث يطلب الله من إرميا أن يفعل أشياء غير عادية. يعطي هؤلاء اليهود تذكيرًا واضحًا بما لم يفعلوه وفشلهم في العودة والتوبة أمام الله. ومع ذلك ، فإن المدفون بين هذا الجزء في الفصول 30-33 هو رسالة أمل في استعادة مستقبلية ، تسمى غالبًا كتاب الراحة. جزء لا يتجزأ هنا هو أيضا العهد الجديد. بعد ذلك بدءًا من الفصل 34 فصاعدًا نحذر بعد التحذير من العصيان. ولكن من المثير للاهتمام أن الفصل 45 يسجل حادثة تم فيها تشجيع باروش قبل 20 عامًا ولكن تم وضعه هنا لتشجيع وإظهار سيادة الله. هذا أيضًا تذكير بالتشجيع الذي أعطاه الله لإرميا في 1:19 .. المقطع التالي يتضمن نبوءات ضد الأمم التي اضطهدت يهوذا ، والتي تم تحقيق الكثير منها بينما لا يزال البعض في المستقبل. تنتهي النبوءات ببابل ، مما يؤكد كيف سيقضي عليها الله بالتأكيد. جلب هذا الأمل إلى بني إسرائيل في ذلك الوقت عندما لم يتمكنوا من رؤية ما وراء معاناتهم واستعبادهم. لذا فإن حقيقة أن الدينونة المستقبلية تنتظر بابل كانت أيضًا تشجيعًا مهمًا لهم لمعرفة أن إلههم كان إلهًا عادلًا.</a:t>
            </a:r>
            <a:endParaRPr lang="en-US" sz="1200" kern="1200" dirty="0">
              <a:solidFill>
                <a:schemeClr val="tx1"/>
              </a:solidFill>
              <a:latin typeface="+mn-lt"/>
              <a:ea typeface="+mn-ea"/>
              <a:cs typeface="+mn-cs"/>
            </a:endParaRPr>
          </a:p>
          <a:p>
            <a:pPr algn="just"/>
            <a:r>
              <a:rPr lang="en-US" sz="1200" dirty="0">
                <a:latin typeface="Arial"/>
                <a:ea typeface="ＭＳ Ｐゴシック" charset="0"/>
                <a:cs typeface="+mj-cs"/>
              </a:rPr>
              <a:t>________</a:t>
            </a:r>
          </a:p>
          <a:p>
            <a:pPr algn="just"/>
            <a:r>
              <a:rPr lang="en-US" sz="1200" dirty="0">
                <a:latin typeface="Arial"/>
                <a:ea typeface="ＭＳ Ｐゴシック" charset="0"/>
                <a:cs typeface="+mj-cs"/>
              </a:rPr>
              <a:t>OS-24-</a:t>
            </a:r>
            <a:r>
              <a:rPr lang="ar-SA" sz="1200" dirty="0" err="1">
                <a:latin typeface="Arial"/>
                <a:ea typeface="ＭＳ Ｐゴシック" charset="0"/>
                <a:cs typeface="+mj-cs"/>
              </a:rPr>
              <a:t>إرميا</a:t>
            </a:r>
            <a:r>
              <a:rPr lang="en-US" sz="1200" dirty="0">
                <a:latin typeface="Arial"/>
                <a:ea typeface="ＭＳ Ｐゴシック" charset="0"/>
                <a:cs typeface="+mj-cs"/>
              </a:rPr>
              <a:t>,10, 211, 235</a:t>
            </a:r>
          </a:p>
        </p:txBody>
      </p:sp>
    </p:spTree>
    <p:extLst>
      <p:ext uri="{BB962C8B-B14F-4D97-AF65-F5344CB8AC3E}">
        <p14:creationId xmlns:p14="http://schemas.microsoft.com/office/powerpoint/2010/main" val="131721347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OS-12-2Kings-219</a:t>
            </a:r>
          </a:p>
          <a:p>
            <a:r>
              <a:rPr lang="en-US" dirty="0">
                <a:cs typeface="ＭＳ Ｐゴシック" charset="0"/>
              </a:rPr>
              <a:t>OS-14-2Chron-282</a:t>
            </a:r>
          </a:p>
          <a:p>
            <a:r>
              <a:rPr lang="en-US">
                <a:cs typeface="ＭＳ Ｐゴシック" charset="0"/>
              </a:rPr>
              <a:t>OS-24-Jeremiah-37, 212</a:t>
            </a:r>
            <a:endParaRPr lang="en-US" dirty="0">
              <a:cs typeface="ＭＳ Ｐゴシック" charset="0"/>
            </a:endParaRP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60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Nebuchadnezzar appoints Gedaliah as governor of Judah. He is murdered within 2 months. The people seek </a:t>
            </a:r>
            <a:r>
              <a:rPr lang="ar-SA" dirty="0" err="1">
                <a:latin typeface="Arial" panose="020B0604020202020204" pitchFamily="34" charset="0"/>
                <a:ea typeface="ＭＳ Ｐゴシック" charset="0"/>
                <a:cs typeface="Arial" panose="020B0604020202020204" pitchFamily="34" charset="0"/>
              </a:rPr>
              <a:t>إرميا</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advice, who tells them to stay in the land and not run off to Egypt, but they ignore him and force him to go to Egypt with them.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continues to rebuke the remnant in Egypt. </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351955512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So, for 11 chapters, God tells Judah not to trust in…</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r>
              <a:rPr lang="en-US" altLang="zh-CN" dirty="0">
                <a:latin typeface="Arial" panose="020B0604020202020204" pitchFamily="34" charset="0"/>
                <a:ea typeface="ＭＳ Ｐゴシック" charset="0"/>
                <a:cs typeface="Arial" panose="020B0604020202020204" pitchFamily="34" charset="0"/>
              </a:rPr>
              <a:t>___________</a:t>
            </a:r>
          </a:p>
          <a:p>
            <a:pPr eaLnBrk="1" hangingPunct="1"/>
            <a:r>
              <a:rPr lang="en-US" altLang="zh-CN" dirty="0">
                <a:latin typeface="Arial" panose="020B0604020202020204" pitchFamily="34" charset="0"/>
                <a:ea typeface="ＭＳ Ｐゴシック" charset="0"/>
                <a:cs typeface="Arial" panose="020B0604020202020204" pitchFamily="34" charset="0"/>
              </a:rPr>
              <a:t>OS-23-Isa13-23--slide 1</a:t>
            </a:r>
          </a:p>
          <a:p>
            <a:pPr eaLnBrk="1" hangingPunct="1"/>
            <a:r>
              <a:rPr lang="en-US" altLang="zh-CN" dirty="0">
                <a:latin typeface="Arial" panose="020B0604020202020204" pitchFamily="34" charset="0"/>
                <a:ea typeface="ＭＳ Ｐゴシック" charset="0"/>
                <a:cs typeface="Arial" panose="020B0604020202020204" pitchFamily="34" charset="0"/>
              </a:rPr>
              <a:t>OS-24-Jeremiah-227</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r>
              <a:rPr lang="en-US" dirty="0">
                <a:latin typeface="Arial" panose="020B0604020202020204" pitchFamily="34" charset="0"/>
                <a:cs typeface="Arial" panose="020B0604020202020204" pitchFamily="34" charset="0"/>
              </a:rPr>
              <a:t>________</a:t>
            </a:r>
          </a:p>
          <a:p>
            <a:r>
              <a:rPr lang="en-US" dirty="0">
                <a:latin typeface="Arial" panose="020B0604020202020204" pitchFamily="34" charset="0"/>
                <a:cs typeface="Arial" panose="020B0604020202020204" pitchFamily="34" charset="0"/>
              </a:rPr>
              <a:t>BE-26-Ezekiel-47</a:t>
            </a:r>
          </a:p>
          <a:p>
            <a:r>
              <a:rPr lang="en-US" dirty="0">
                <a:latin typeface="Arial" panose="020B0604020202020204" pitchFamily="34" charset="0"/>
                <a:cs typeface="Arial" panose="020B0604020202020204" pitchFamily="34" charset="0"/>
              </a:rPr>
              <a:t>OS-24-Jeremiah-228</a:t>
            </a:r>
          </a:p>
          <a:p>
            <a:r>
              <a:rPr lang="en-US">
                <a:latin typeface="Arial" panose="020B0604020202020204" pitchFamily="34" charset="0"/>
                <a:cs typeface="Arial" panose="020B0604020202020204" pitchFamily="34" charset="0"/>
              </a:rPr>
              <a:t>OS-26-Ezekiel-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28424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81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held accountable more than just the people of Judah alone. Jeremiah also addresses prophecies to the other non-Israelite cities during his time around 600 BC. </a:t>
            </a:r>
          </a:p>
          <a:p>
            <a:r>
              <a:rPr lang="en-US" dirty="0">
                <a:latin typeface="Arial"/>
                <a:ea typeface="ＭＳ Ｐゴシック" charset="0"/>
                <a:cs typeface="Arial"/>
              </a:rPr>
              <a:t>_________</a:t>
            </a:r>
          </a:p>
          <a:p>
            <a:r>
              <a:rPr lang="en-US" dirty="0">
                <a:latin typeface="Arial"/>
                <a:ea typeface="ＭＳ Ｐゴシック" charset="0"/>
                <a:cs typeface="Arial"/>
              </a:rPr>
              <a:t>BE-24-Jeremiah-71</a:t>
            </a:r>
          </a:p>
          <a:p>
            <a:r>
              <a:rPr lang="en-US" dirty="0">
                <a:latin typeface="Arial"/>
                <a:ea typeface="ＭＳ Ｐゴシック" charset="0"/>
                <a:cs typeface="Arial"/>
              </a:rPr>
              <a:t>OS-23-Isa13-23-slide 2</a:t>
            </a:r>
          </a:p>
          <a:p>
            <a:r>
              <a:rPr lang="en-US" dirty="0">
                <a:latin typeface="Arial"/>
                <a:ea typeface="ＭＳ Ｐゴシック" charset="0"/>
                <a:cs typeface="Arial"/>
              </a:rPr>
              <a:t>OS-24-Jeremiah-44, 229</a:t>
            </a:r>
          </a:p>
          <a:p>
            <a:endParaRPr lang="en-US" dirty="0">
              <a:latin typeface="Arial"/>
              <a:ea typeface="ＭＳ Ｐゴシック" charset="0"/>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OS-12-2Kings-219</a:t>
            </a:r>
          </a:p>
          <a:p>
            <a:r>
              <a:rPr lang="en-US" dirty="0">
                <a:cs typeface="ＭＳ Ｐゴシック" charset="0"/>
              </a:rPr>
              <a:t>OS-14-2Chron-282</a:t>
            </a:r>
          </a:p>
          <a:p>
            <a:r>
              <a:rPr lang="en-US" dirty="0">
                <a:cs typeface="ＭＳ Ｐゴシック" charset="0"/>
              </a:rPr>
              <a:t>OS-24-</a:t>
            </a:r>
            <a:r>
              <a:rPr lang="ar-SA" dirty="0" err="1">
                <a:cs typeface="ＭＳ Ｐゴシック" charset="0"/>
              </a:rPr>
              <a:t>إرميا</a:t>
            </a:r>
            <a:r>
              <a:rPr lang="en-US" dirty="0">
                <a:cs typeface="ＭＳ Ｐゴシック" charset="0"/>
              </a:rPr>
              <a:t>-37</a:t>
            </a: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430102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None of these nations received the same level of revelation that Israel got, but they still were responsible based on the moral law that God has put into the heart of every person. They should not have persecuted Israel.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Likewise, God has been and will be fair to you. Now “fair” doesn’t mean that every one of us has had the same experiences in life. It only means that the way God has dealt with you is just—as he dealt fairly with these nations who refused him. </a:t>
            </a:r>
            <a:endParaRPr lang="en-US" dirty="0">
              <a:latin typeface="Arial"/>
              <a:cs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Fall of Samaria: Assyria conquered in all directions, but especially westward, including Israel when Samaria fell in 722 BC.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"Finally..." (17:6): Most of the people were deported to other lands, but a few remained.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Rise of Samaritans: Assyrians brought other conquered peoples into Israel’s territory.</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"And the king..." (17:24): Intermarriage between the few remaining Jews and these pagan peoples brought about a mixed race of half-Jews and half-Gentiles. They were named after the former capital and thus called Samaritans. Full-blooded Jews despised them.</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654733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dirty="0">
                <a:effectLst/>
                <a:latin typeface="Arial"/>
                <a:cs typeface="Arial"/>
              </a:rPr>
              <a:t> </a:t>
            </a:r>
            <a:endParaRPr lang="en-US" dirty="0">
              <a:latin typeface="Arial"/>
              <a:ea typeface="ＭＳ Ｐゴシック" charset="0"/>
              <a:cs typeface="Arial"/>
            </a:endParaRPr>
          </a:p>
          <a:p>
            <a:endParaRPr lang="en-US"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dirty="0">
                <a:effectLst/>
                <a:latin typeface="Arial"/>
                <a:cs typeface="Arial"/>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 Arabic-306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OS-35-Haggai-33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963929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401028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927316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balanced Jerusalem’s fall with Jehoiachin’s elevation so the exiles would see that they also would be elevated in a return to the land (Jer 52).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13403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3439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47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people in Israel were not too concerned about Babylon, in fact they thought they were secure in their successes</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BE-05-Deuteronomy-89</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latin typeface="Times" charset="0"/>
                <a:ea typeface="宋体" charset="0"/>
                <a:cs typeface="ＭＳ Ｐゴシック" charset="0"/>
              </a:rPr>
              <a:t>OS-24-Jeremiah-243</a:t>
            </a:r>
            <a:endParaRPr lang="en-US" b="0" dirty="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454910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8805445" y="6581002"/>
            <a:ext cx="338555"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1219200" y="3257551"/>
            <a:ext cx="76628675" cy="5296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1100" b="0" dirty="0">
                <a:solidFill>
                  <a:schemeClr val="tx1"/>
                </a:solidFill>
                <a:latin typeface="Arial"/>
                <a:ea typeface="宋体" charset="0"/>
                <a:cs typeface="Arial"/>
              </a:rPr>
              <a:t>Later in the OT we see justification for God</a:t>
            </a:r>
            <a:r>
              <a:rPr lang="fr-FR" altLang="zh-CN" sz="1100" b="0" dirty="0">
                <a:solidFill>
                  <a:schemeClr val="tx1"/>
                </a:solidFill>
                <a:latin typeface="Arial"/>
                <a:ea typeface="宋体" charset="0"/>
                <a:cs typeface="Arial"/>
              </a:rPr>
              <a:t>'</a:t>
            </a:r>
            <a:r>
              <a:rPr lang="en-US" altLang="zh-CN" sz="11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1100" b="0" baseline="0" dirty="0">
                <a:solidFill>
                  <a:schemeClr val="tx1"/>
                </a:solidFill>
                <a:latin typeface="Arial"/>
                <a:ea typeface="宋体" charset="0"/>
                <a:cs typeface="Arial"/>
              </a:rPr>
              <a:t> by exiling them to Babylon.</a:t>
            </a:r>
          </a:p>
          <a:p>
            <a:pPr eaLnBrk="1" hangingPunct="1">
              <a:lnSpc>
                <a:spcPct val="90000"/>
              </a:lnSpc>
              <a:spcBef>
                <a:spcPct val="20000"/>
              </a:spcBef>
              <a:buFont typeface="Wingdings" charset="0"/>
              <a:buNone/>
            </a:pPr>
            <a:endParaRPr lang="en-US" altLang="zh-CN" sz="1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1100" b="0" dirty="0">
                <a:solidFill>
                  <a:srgbClr val="FFFF00"/>
                </a:solidFill>
                <a:latin typeface="Times" charset="0"/>
                <a:ea typeface="宋体" charset="0"/>
                <a:cs typeface="宋体" charset="0"/>
              </a:rPr>
              <a:t>Jeremiah</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prophecy and Lamentations record his eyewitness account of Babylon</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siege and destruction of Jerusalem for the nation</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en-US" sz="1100" b="0" dirty="0">
                <a:solidFill>
                  <a:srgbClr val="FFFF00"/>
                </a:solidFill>
                <a:latin typeface="Times" charset="0"/>
                <a:ea typeface="宋体" charset="0"/>
                <a:cs typeface="ＭＳ Ｐゴシック"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1100" baseline="0" dirty="0">
                <a:latin typeface="Arial"/>
                <a:cs typeface="Arial"/>
              </a:rPr>
              <a:t>BE-05-Deuteronomy-90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1100" baseline="0" dirty="0">
                <a:latin typeface="Arial"/>
                <a:cs typeface="Arial"/>
              </a:rPr>
              <a:t>OS-05-Deuteronomy-252</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1100" baseline="0" dirty="0">
                <a:latin typeface="Arial"/>
                <a:cs typeface="Arial"/>
              </a:rPr>
              <a:t>OS-12-2 Kings-98</a:t>
            </a:r>
          </a:p>
          <a:p>
            <a:pPr eaLnBrk="1" hangingPunct="1">
              <a:lnSpc>
                <a:spcPct val="90000"/>
              </a:lnSpc>
              <a:spcBef>
                <a:spcPct val="20000"/>
              </a:spcBef>
              <a:buFont typeface="Wingdings" charset="0"/>
              <a:buNone/>
            </a:pPr>
            <a:r>
              <a:rPr lang="en-US" sz="1100" b="0" dirty="0">
                <a:solidFill>
                  <a:srgbClr val="FFFF00"/>
                </a:solidFill>
                <a:latin typeface="Times" charset="0"/>
                <a:ea typeface="宋体" charset="0"/>
                <a:cs typeface="ＭＳ Ｐゴシック" charset="0"/>
              </a:rPr>
              <a:t>OS-23-Prophets Intro-26</a:t>
            </a:r>
          </a:p>
          <a:p>
            <a:pPr eaLnBrk="1" hangingPunct="1">
              <a:lnSpc>
                <a:spcPct val="90000"/>
              </a:lnSpc>
              <a:spcBef>
                <a:spcPct val="20000"/>
              </a:spcBef>
              <a:buFont typeface="Wingdings" charset="0"/>
              <a:buNone/>
            </a:pPr>
            <a:r>
              <a:rPr lang="en-US" sz="1100" b="0" dirty="0">
                <a:solidFill>
                  <a:srgbClr val="FFFF00"/>
                </a:solidFill>
                <a:latin typeface="Times" charset="0"/>
                <a:ea typeface="宋体" charset="0"/>
                <a:cs typeface="ＭＳ Ｐゴシック" charset="0"/>
              </a:rPr>
              <a:t>OS-24-Jeremiah-244</a:t>
            </a:r>
            <a:endParaRPr lang="en-US" sz="1100" b="0" dirty="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OS-12-2Kings-214</a:t>
            </a:r>
          </a:p>
          <a:p>
            <a:r>
              <a:rPr lang="en-US" dirty="0">
                <a:cs typeface="ＭＳ Ｐゴシック" charset="0"/>
              </a:rPr>
              <a:t>OS-14-2Chron-282</a:t>
            </a:r>
          </a:p>
          <a:p>
            <a:r>
              <a:rPr lang="en-US">
                <a:cs typeface="ＭＳ Ｐゴシック" charset="0"/>
              </a:rPr>
              <a:t>OS-24-Jeremiah-36, 234</a:t>
            </a:r>
            <a:endParaRPr lang="en-US" dirty="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ar-EG" sz="1200" kern="1200" dirty="0">
                <a:solidFill>
                  <a:schemeClr val="tx1"/>
                </a:solidFill>
                <a:latin typeface="+mn-lt"/>
                <a:ea typeface="+mn-ea"/>
                <a:cs typeface="+mn-cs"/>
              </a:rPr>
              <a:t>الكتاب مقسم إلى 4 أقسام رئيسية. بعد القسم الأول من الفصل الأول حول دعوة إرميا وشخصه وهويته ، بدأ إرميا العمل بسرعة كبيرة في الفصل الثاني. تمر العديد من دروس الأشياء في الجزء الثاني حيث يطلب الله من إرميا أن يفعل أشياء غير عادية. يعطي هؤلاء اليهود تذكيرًا واضحًا بما لم يفعلوه وفشلهم في العودة والتوبة أمام الله. ومع ذلك ، فإن المدفون بين هذا الجزء في الفصول 30-33 هو رسالة أمل في استعادة مستقبلية ، تسمى غالبًا كتاب الراحة. جزء لا يتجزأ هنا هو أيضا العهد الجديد. بعد ذلك بدءًا من الفصل 34 فصاعدًا نحذر بعد التحذير من العصيان. ولكن من المثير للاهتمام أن الفصل 45 يسجل حادثة تم فيها تشجيع باروش قبل 20 عامًا ولكن تم وضعه هنا لتشجيع وإظهار سيادة الله. هذا أيضًا تذكير بالتشجيع الذي أعطاه الله لإرميا في 1:19 .. المقطع التالي يتضمن نبوءات ضد الأمم التي اضطهدت يهوذا ، والتي تم تحقيق الكثير منها بينما لا يزال البعض في المستقبل. تنتهي النبوءات ببابل ، مما يؤكد كيف سيقضي عليها الله بالتأكيد. جلب هذا الأمل إلى بني إسرائيل في ذلك الوقت عندما لم يتمكنوا من رؤية ما وراء معاناتهم واستعبادهم. لذا فإن حقيقة أن الدينونة المستقبلية تنتظر بابل كانت أيضًا تشجيعًا مهمًا لهم لمعرفة أن إلههم كان إلهًا عادلًا.</a:t>
            </a:r>
            <a:endParaRPr lang="en-US" sz="1200" kern="1200" dirty="0">
              <a:solidFill>
                <a:schemeClr val="tx1"/>
              </a:solidFill>
              <a:latin typeface="+mn-lt"/>
              <a:ea typeface="+mn-ea"/>
              <a:cs typeface="+mn-cs"/>
            </a:endParaRPr>
          </a:p>
          <a:p>
            <a:pPr algn="just"/>
            <a:r>
              <a:rPr lang="en-US" sz="1200" dirty="0">
                <a:latin typeface="Arial"/>
                <a:ea typeface="ＭＳ Ｐゴシック" charset="0"/>
                <a:cs typeface="+mj-cs"/>
              </a:rPr>
              <a:t>________</a:t>
            </a:r>
          </a:p>
          <a:p>
            <a:pPr algn="just"/>
            <a:r>
              <a:rPr lang="en-US" sz="1200" dirty="0">
                <a:latin typeface="Arial"/>
                <a:ea typeface="ＭＳ Ｐゴシック" charset="0"/>
                <a:cs typeface="+mj-cs"/>
              </a:rPr>
              <a:t>OS-24-</a:t>
            </a:r>
            <a:r>
              <a:rPr lang="ar-SA" sz="1200" dirty="0" err="1">
                <a:latin typeface="Arial"/>
                <a:ea typeface="ＭＳ Ｐゴシック" charset="0"/>
                <a:cs typeface="+mj-cs"/>
              </a:rPr>
              <a:t>إرميا</a:t>
            </a:r>
            <a:r>
              <a:rPr lang="en-US" sz="1200" dirty="0">
                <a:latin typeface="Arial"/>
                <a:ea typeface="ＭＳ Ｐゴシック" charset="0"/>
                <a:cs typeface="+mj-cs"/>
              </a:rPr>
              <a:t>,10, 211, 235</a:t>
            </a:r>
          </a:p>
        </p:txBody>
      </p:sp>
    </p:spTree>
    <p:extLst>
      <p:ext uri="{BB962C8B-B14F-4D97-AF65-F5344CB8AC3E}">
        <p14:creationId xmlns:p14="http://schemas.microsoft.com/office/powerpoint/2010/main" val="131721347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OS-12-2Kings-219</a:t>
            </a:r>
          </a:p>
          <a:p>
            <a:r>
              <a:rPr lang="en-US" dirty="0">
                <a:cs typeface="ＭＳ Ｐゴシック" charset="0"/>
              </a:rPr>
              <a:t>OS-14-2Chron-282</a:t>
            </a:r>
          </a:p>
          <a:p>
            <a:r>
              <a:rPr lang="en-US" dirty="0">
                <a:cs typeface="ＭＳ Ｐゴシック" charset="0"/>
              </a:rPr>
              <a:t>OS-24-Jeremiah-37</a:t>
            </a:r>
            <a:r>
              <a:rPr lang="en-US">
                <a:cs typeface="ＭＳ Ｐゴシック" charset="0"/>
              </a:rPr>
              <a:t>, 212, 236</a:t>
            </a:r>
            <a:endParaRPr lang="en-US" dirty="0">
              <a:cs typeface="ＭＳ Ｐゴシック" charset="0"/>
            </a:endParaRP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Few, if any, of us has had our country totally destroyed, though this still happens today in places like Iraq, Syria, Lebanon, and even closer to home like Jakarta in 1998 when a fourth of the city was destroyed. Yet even in these situations, God has shown his mercy. Many have trusted Christ by being expulse from their country.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on a more personal level, do you think more of God’s judgment or his grace in your own life? Do you realize have much he has blessed you? The old song tells us to “count your many blessings, count them one by one.” Do you? </a:t>
            </a:r>
            <a:endParaRPr lang="en-US" dirty="0">
              <a:latin typeface="Arial"/>
              <a:cs typeface="Arial"/>
            </a:endParaRPr>
          </a:p>
        </p:txBody>
      </p:sp>
    </p:spTree>
    <p:extLst>
      <p:ext uri="{BB962C8B-B14F-4D97-AF65-F5344CB8AC3E}">
        <p14:creationId xmlns:p14="http://schemas.microsoft.com/office/powerpoint/2010/main" val="346151508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175852136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351955512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3439528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Where does </a:t>
            </a:r>
            <a:r>
              <a:rPr lang="ar-SA" dirty="0" err="1">
                <a:latin typeface="Arial" panose="020B0604020202020204" pitchFamily="34" charset="0"/>
                <a:cs typeface="Arial" panose="020B0604020202020204" pitchFamily="34" charset="0"/>
              </a:rPr>
              <a:t>إرميا</a:t>
            </a:r>
            <a:r>
              <a:rPr lang="en-US" dirty="0">
                <a:latin typeface="Arial" panose="020B0604020202020204" pitchFamily="34" charset="0"/>
                <a:cs typeface="Arial" panose="020B0604020202020204" pitchFamily="34" charset="0"/>
              </a:rPr>
              <a:t> show up in our lives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7055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Arial"/>
                <a:ea typeface="ＭＳ Ｐゴシック" charset="0"/>
                <a:cs typeface="Arial"/>
              </a:rPr>
              <a:t>• He remained faithful over the long haul—are you?</a:t>
            </a:r>
          </a:p>
          <a:p>
            <a:r>
              <a:rPr lang="en-US" b="0" dirty="0">
                <a:latin typeface="Arial"/>
                <a:ea typeface="ＭＳ Ｐゴシック" charset="0"/>
                <a:cs typeface="Arial"/>
              </a:rPr>
              <a:t>• He did not shy away or reinterpret God’s difficult words to those who needed to see he was fair (just) to them for their sins</a:t>
            </a:r>
          </a:p>
          <a:p>
            <a:r>
              <a:rPr lang="en-US" b="0" dirty="0">
                <a:latin typeface="Arial"/>
                <a:ea typeface="ＭＳ Ｐゴシック" charset="0"/>
                <a:cs typeface="Arial"/>
              </a:rPr>
              <a:t>• His message was so out-of-the-ordinary that he even told his people to give up during war</a:t>
            </a:r>
          </a:p>
          <a:p>
            <a:r>
              <a:rPr lang="en-US" b="0" dirty="0">
                <a:latin typeface="Arial"/>
                <a:ea typeface="ＭＳ Ｐゴシック" charset="0"/>
                <a:cs typeface="Arial"/>
              </a:rPr>
              <a:t>• Singleness may not have been his preference, but he submitted to God’s will here</a:t>
            </a:r>
          </a:p>
          <a:p>
            <a:r>
              <a:rPr lang="en-US" b="0" dirty="0">
                <a:latin typeface="Arial"/>
                <a:ea typeface="ＭＳ Ｐゴシック" charset="0"/>
                <a:cs typeface="Arial"/>
              </a:rPr>
              <a:t>• His family rejected him, as did his hometown people. - Therefore thus says the LORD concerning the men of Anathoth, who seek your life, and say, </a:t>
            </a:r>
            <a:r>
              <a:rPr lang="mr-IN" b="0" dirty="0">
                <a:latin typeface="Arial"/>
                <a:ea typeface="ＭＳ Ｐゴシック" charset="0"/>
                <a:cs typeface="Arial"/>
              </a:rPr>
              <a:t>"</a:t>
            </a:r>
            <a:r>
              <a:rPr lang="en-US" b="0" dirty="0">
                <a:latin typeface="Arial"/>
                <a:ea typeface="ＭＳ Ｐゴシック" charset="0"/>
                <a:cs typeface="Arial"/>
              </a:rPr>
              <a:t>Do not prophesy in the name of the LORD, or you will die by our hand</a:t>
            </a:r>
            <a:r>
              <a:rPr lang="mr-IN" altLang="ja-JP" b="0" dirty="0">
                <a:latin typeface="Arial"/>
                <a:ea typeface="ＭＳ Ｐゴシック" charset="0"/>
                <a:cs typeface="Arial"/>
              </a:rPr>
              <a:t>"</a:t>
            </a:r>
            <a:endParaRPr lang="en-US" altLang="ja-JP" b="0" dirty="0">
              <a:latin typeface="Arial"/>
              <a:ea typeface="ＭＳ Ｐゴシック" charset="0"/>
              <a:cs typeface="Arial"/>
            </a:endParaRPr>
          </a:p>
          <a:p>
            <a:r>
              <a:rPr lang="en-US" b="0" dirty="0">
                <a:latin typeface="Arial"/>
                <a:ea typeface="ＭＳ Ｐゴシック" charset="0"/>
                <a:cs typeface="Arial"/>
              </a:rPr>
              <a:t>• He was thrown into prison after being accused of being in league with the enemy</a:t>
            </a:r>
            <a:r>
              <a:rPr lang="en-US" b="0" baseline="0" dirty="0">
                <a:latin typeface="Arial"/>
                <a:ea typeface="ＭＳ Ｐゴシック" charset="0"/>
                <a:cs typeface="Arial"/>
              </a:rPr>
              <a:t> by </a:t>
            </a:r>
            <a:r>
              <a:rPr lang="en-US" b="0" dirty="0">
                <a:latin typeface="Arial"/>
                <a:ea typeface="ＭＳ Ｐゴシック" charset="0"/>
                <a:cs typeface="Arial"/>
              </a:rPr>
              <a:t>Zedekiah </a:t>
            </a:r>
          </a:p>
          <a:p>
            <a:r>
              <a:rPr lang="en-US" b="0" dirty="0">
                <a:latin typeface="Arial"/>
                <a:ea typeface="ＭＳ Ｐゴシック" charset="0"/>
                <a:cs typeface="Arial"/>
              </a:rPr>
              <a:t>• He was forced to go to Egypt. How would you feel if you were forced to do something against your own will?</a:t>
            </a:r>
          </a:p>
          <a:p>
            <a:r>
              <a:rPr lang="en-US" b="0" dirty="0">
                <a:latin typeface="Arial"/>
                <a:ea typeface="ＭＳ Ｐゴシック" charset="0"/>
                <a:cs typeface="Arial"/>
              </a:rPr>
              <a:t>After the fall, facing the prospect of real trouble from Babylon, the people sought </a:t>
            </a:r>
            <a:r>
              <a:rPr lang="ar-SA" b="0" dirty="0" err="1">
                <a:latin typeface="Arial"/>
                <a:ea typeface="ＭＳ Ｐゴシック" charset="0"/>
                <a:cs typeface="Arial"/>
              </a:rPr>
              <a:t>إرميا</a:t>
            </a:r>
            <a:r>
              <a:rPr lang="mr-IN" altLang="ja-JP" b="0" dirty="0">
                <a:latin typeface="Arial"/>
                <a:ea typeface="ＭＳ Ｐゴシック" charset="0"/>
                <a:cs typeface="Arial"/>
              </a:rPr>
              <a:t>'</a:t>
            </a:r>
            <a:r>
              <a:rPr lang="en-US" b="0" dirty="0">
                <a:latin typeface="Arial"/>
                <a:ea typeface="ＭＳ Ｐゴシック" charset="0"/>
                <a:cs typeface="Arial"/>
              </a:rPr>
              <a:t>s advice. </a:t>
            </a:r>
          </a:p>
          <a:p>
            <a:r>
              <a:rPr lang="ar-SA" b="0" dirty="0" err="1">
                <a:latin typeface="Arial"/>
                <a:cs typeface="Arial"/>
              </a:rPr>
              <a:t>إرميا</a:t>
            </a:r>
            <a:r>
              <a:rPr lang="en-US" b="0" dirty="0">
                <a:latin typeface="Arial"/>
                <a:cs typeface="Arial"/>
              </a:rPr>
              <a:t> told God wanted them to stay in the land but they rejected his counsel. </a:t>
            </a:r>
          </a:p>
          <a:p>
            <a:r>
              <a:rPr lang="en-US" b="0" dirty="0">
                <a:latin typeface="Arial"/>
                <a:cs typeface="Arial"/>
              </a:rPr>
              <a:t>A large group still fled to Egypt, taking </a:t>
            </a:r>
            <a:r>
              <a:rPr lang="ar-SA" b="0" dirty="0" err="1">
                <a:latin typeface="Arial"/>
                <a:cs typeface="Arial"/>
              </a:rPr>
              <a:t>إرميا</a:t>
            </a:r>
            <a:r>
              <a:rPr lang="en-US" b="0" dirty="0">
                <a:latin typeface="Arial"/>
                <a:cs typeface="Arial"/>
              </a:rPr>
              <a:t> and Baruch.</a:t>
            </a:r>
          </a:p>
          <a:p>
            <a:r>
              <a:rPr lang="en-US" b="0" dirty="0">
                <a:latin typeface="Arial"/>
                <a:cs typeface="Arial"/>
              </a:rPr>
              <a:t>Even in Egypt, </a:t>
            </a:r>
            <a:r>
              <a:rPr lang="ar-SA" b="0" dirty="0" err="1">
                <a:latin typeface="Arial"/>
                <a:cs typeface="Arial"/>
              </a:rPr>
              <a:t>إرميا</a:t>
            </a:r>
            <a:r>
              <a:rPr lang="en-US" b="0" dirty="0">
                <a:latin typeface="Arial"/>
                <a:cs typeface="Arial"/>
              </a:rPr>
              <a:t> continued to prophesy that God would use Babylon to judge Egypt.</a:t>
            </a:r>
          </a:p>
          <a:p>
            <a:endParaRPr lang="en-US" b="0" dirty="0">
              <a:latin typeface="Arial"/>
              <a:ea typeface="ＭＳ Ｐゴシック" charset="0"/>
              <a:cs typeface="Arial"/>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331AA-DF1B-104F-87DE-3B8AEC5E67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7700496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a:t>
            </a:r>
            <a:r>
              <a:rPr lang="ar-SA" dirty="0" err="1">
                <a:latin typeface="Arial"/>
                <a:ea typeface="ＭＳ Ｐゴシック" charset="0"/>
                <a:cs typeface="Arial"/>
              </a:rPr>
              <a:t>إرميا</a:t>
            </a:r>
            <a:r>
              <a:rPr lang="en-US" dirty="0">
                <a:latin typeface="Arial"/>
                <a:ea typeface="ＭＳ Ｐゴシック" charset="0"/>
                <a:cs typeface="Arial"/>
              </a:rPr>
              <a:t>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ar-SA" dirty="0" err="1">
                <a:latin typeface="Arial"/>
                <a:ea typeface="ＭＳ Ｐゴシック" charset="0"/>
                <a:cs typeface="Arial"/>
              </a:rPr>
              <a:t>إرميا</a:t>
            </a:r>
            <a:r>
              <a:rPr lang="en-US" dirty="0">
                <a:latin typeface="Arial"/>
                <a:ea typeface="ＭＳ Ｐゴシック" charset="0"/>
                <a:cs typeface="Arial"/>
              </a:rPr>
              <a:t>’s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extLst>
      <p:ext uri="{BB962C8B-B14F-4D97-AF65-F5344CB8AC3E}">
        <p14:creationId xmlns:p14="http://schemas.microsoft.com/office/powerpoint/2010/main" val="399267988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29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Judah’s sin focused on “I” priorities: ingratitude, idolatry, immorality, irrationality</a:t>
            </a:r>
          </a:p>
          <a:p>
            <a:endParaRPr lang="en-US" dirty="0">
              <a:latin typeface="Calibri" charset="0"/>
              <a:ea typeface="ＭＳ Ｐゴシック" charset="0"/>
              <a:cs typeface="ＭＳ Ｐゴシック" charset="0"/>
            </a:endParaRPr>
          </a:p>
        </p:txBody>
      </p:sp>
      <p:sp>
        <p:nvSpPr>
          <p:cNvPr id="2529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8CB2A8-A355-E549-9577-5406C9DB01D3}"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3851274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49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Jehoahaz will be judged through his death in exile (22:10-12).</a:t>
            </a:r>
          </a:p>
          <a:p>
            <a:r>
              <a:rPr lang="en-US" dirty="0">
                <a:latin typeface="Arial"/>
                <a:ea typeface="ＭＳ Ｐゴシック" charset="0"/>
                <a:cs typeface="Arial"/>
              </a:rPr>
              <a:t>Jehoiakim will be judged through a terrible death without burial (22:13-23).</a:t>
            </a:r>
          </a:p>
          <a:p>
            <a:r>
              <a:rPr lang="en-US" dirty="0">
                <a:latin typeface="Arial"/>
                <a:ea typeface="ＭＳ Ｐゴシック" charset="0"/>
                <a:cs typeface="Arial"/>
              </a:rPr>
              <a:t>Jehoiachin will be judged by not having any of his immediate descendants sit upon the throne</a:t>
            </a:r>
            <a:r>
              <a:rPr lang="en-US" baseline="0" dirty="0">
                <a:latin typeface="Arial"/>
                <a:ea typeface="ＭＳ Ｐゴシック" charset="0"/>
                <a:cs typeface="Arial"/>
              </a:rPr>
              <a:t> (</a:t>
            </a:r>
            <a:r>
              <a:rPr lang="en-US" dirty="0">
                <a:latin typeface="Arial"/>
                <a:ea typeface="ＭＳ Ｐゴシック" charset="0"/>
                <a:cs typeface="Arial"/>
              </a:rPr>
              <a:t>22:24-30)</a:t>
            </a:r>
          </a:p>
          <a:p>
            <a:endParaRPr lang="en-US" dirty="0">
              <a:latin typeface="Arial"/>
              <a:ea typeface="ＭＳ Ｐゴシック" charset="0"/>
              <a:cs typeface="Arial"/>
            </a:endParaRPr>
          </a:p>
        </p:txBody>
      </p:sp>
      <p:sp>
        <p:nvSpPr>
          <p:cNvPr id="2549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A5C991-0D15-8648-B6F0-5404C670CB39}"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64302346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2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Review at http://</a:t>
            </a:r>
            <a:r>
              <a:rPr lang="en-US" b="1" dirty="0" err="1">
                <a:latin typeface="Calibri" charset="0"/>
                <a:ea typeface="ＭＳ Ｐゴシック" charset="0"/>
                <a:cs typeface="ＭＳ Ｐゴシック" charset="0"/>
              </a:rPr>
              <a:t>www.tower.com</a:t>
            </a:r>
            <a:r>
              <a:rPr lang="en-US" b="1" dirty="0">
                <a:latin typeface="Calibri" charset="0"/>
                <a:ea typeface="ＭＳ Ｐゴシック" charset="0"/>
                <a:cs typeface="ＭＳ Ｐゴシック" charset="0"/>
              </a:rPr>
              <a:t>/bible-</a:t>
            </a:r>
            <a:r>
              <a:rPr lang="ar-SA" b="1" dirty="0" err="1">
                <a:latin typeface="Calibri" charset="0"/>
                <a:ea typeface="ＭＳ Ｐゴシック" charset="0"/>
                <a:cs typeface="ＭＳ Ｐゴシック" charset="0"/>
              </a:rPr>
              <a:t>إرميا</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patrick-dempsey-dvd</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wapi</a:t>
            </a:r>
            <a:r>
              <a:rPr lang="en-US" b="1" dirty="0">
                <a:latin typeface="Calibri" charset="0"/>
                <a:ea typeface="ＭＳ Ｐゴシック" charset="0"/>
                <a:cs typeface="ＭＳ Ｐゴシック" charset="0"/>
              </a:rPr>
              <a:t>/107038227</a:t>
            </a:r>
          </a:p>
          <a:p>
            <a:r>
              <a:rPr lang="en-US" dirty="0">
                <a:latin typeface="Calibri" charset="0"/>
                <a:ea typeface="ＭＳ Ｐゴシック" charset="0"/>
                <a:cs typeface="ＭＳ Ｐゴシック" charset="0"/>
              </a:rPr>
              <a:t>The overwhelming conclusion of this 94-minute movie is that being a prophet is tough. </a:t>
            </a:r>
            <a:r>
              <a:rPr lang="ar-SA" dirty="0" err="1">
                <a:latin typeface="Calibri" charset="0"/>
                <a:ea typeface="ＭＳ Ｐゴシック" charset="0"/>
                <a:cs typeface="ＭＳ Ｐゴシック" charset="0"/>
              </a:rPr>
              <a:t>إرميا</a:t>
            </a:r>
            <a:r>
              <a:rPr lang="en-US" dirty="0">
                <a:latin typeface="Calibri" charset="0"/>
                <a:ea typeface="ＭＳ Ｐゴシック" charset="0"/>
                <a:cs typeface="ＭＳ Ｐゴシック" charset="0"/>
              </a:rPr>
              <a:t> (Patrick Dempsey) is repeatedly imprisoned and beaten, dropped into a muddy well face first, and forced to witness the stabbing death of his fiancée. And all for repeating messages from God, most of them urging the Judeans to submit to Babylon</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King Nebuchadnezzar (Klaus Maria </a:t>
            </a:r>
            <a:r>
              <a:rPr lang="en-US" dirty="0" err="1">
                <a:latin typeface="Calibri" charset="0"/>
                <a:ea typeface="ＭＳ Ｐゴシック" charset="0"/>
                <a:cs typeface="ＭＳ Ｐゴシック" charset="0"/>
              </a:rPr>
              <a:t>Brandauer</a:t>
            </a:r>
            <a:r>
              <a:rPr lang="en-US" dirty="0">
                <a:latin typeface="Calibri" charset="0"/>
                <a:ea typeface="ＭＳ Ｐゴシック" charset="0"/>
                <a:cs typeface="ＭＳ Ｐゴシック" charset="0"/>
              </a:rPr>
              <a:t>). Dempsey gives an earnest performance, ably assisted by a strong supporting cast. Writer-director Harry Winer spends the first part of the film on </a:t>
            </a:r>
            <a:r>
              <a:rPr lang="ar-SA" dirty="0" err="1">
                <a:latin typeface="Calibri" charset="0"/>
                <a:ea typeface="ＭＳ Ｐゴシック" charset="0"/>
                <a:cs typeface="ＭＳ Ｐゴシック" charset="0"/>
              </a:rPr>
              <a:t>إرميا</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formative years of visions, moving on to his contentious relationship with King Zedekiah, who ultimately--and tragically--listened to his general (Oliver Reed) rather than the prophet. This bleak film ends with the fall of Jerusalem to the Babylonians and </a:t>
            </a:r>
            <a:r>
              <a:rPr lang="ar-SA" dirty="0" err="1">
                <a:latin typeface="Calibri" charset="0"/>
                <a:ea typeface="ＭＳ Ｐゴシック" charset="0"/>
                <a:cs typeface="ＭＳ Ｐゴシック" charset="0"/>
              </a:rPr>
              <a:t>إرميا</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self-comforting thought that the city will rise again. Parents should be aware of some disturbing violence: in addition to </a:t>
            </a:r>
            <a:r>
              <a:rPr lang="ar-SA" dirty="0" err="1">
                <a:latin typeface="Calibri" charset="0"/>
                <a:ea typeface="ＭＳ Ｐゴシック" charset="0"/>
                <a:cs typeface="ＭＳ Ｐゴシック" charset="0"/>
              </a:rPr>
              <a:t>إرميا</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fiancée</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murder, Zedekiah sees his sons fatally stabbed before he</a:t>
            </a:r>
            <a:r>
              <a:rPr lang="en-US" baseline="0" dirty="0">
                <a:latin typeface="Calibri" charset="0"/>
                <a:ea typeface="ＭＳ Ｐゴシック" charset="0"/>
                <a:cs typeface="ＭＳ Ｐゴシック" charset="0"/>
              </a:rPr>
              <a:t> has his eyes blinded</a:t>
            </a:r>
            <a:r>
              <a:rPr lang="en-US" dirty="0">
                <a:latin typeface="Calibri" charset="0"/>
                <a:ea typeface="ＭＳ Ｐゴシック" charset="0"/>
                <a:cs typeface="ＭＳ Ｐゴシック" charset="0"/>
              </a:rPr>
              <a:t>. </a:t>
            </a:r>
            <a:r>
              <a:rPr lang="en-US" i="1" dirty="0">
                <a:latin typeface="Calibri" charset="0"/>
                <a:ea typeface="ＭＳ Ｐゴシック" charset="0"/>
                <a:cs typeface="ＭＳ Ｐゴシック" charset="0"/>
              </a:rPr>
              <a:t>–adapted from Kimberly </a:t>
            </a:r>
            <a:r>
              <a:rPr lang="en-US" i="1" dirty="0" err="1">
                <a:latin typeface="Calibri" charset="0"/>
                <a:ea typeface="ＭＳ Ｐゴシック" charset="0"/>
                <a:cs typeface="ＭＳ Ｐゴシック" charset="0"/>
              </a:rPr>
              <a:t>Heinrichs</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262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603FC8-6024-3544-B516-EEA7DBBDB976}" type="slidenum">
              <a:rPr lang="en-US" sz="1200">
                <a:solidFill>
                  <a:prstClr val="black"/>
                </a:solidFill>
                <a:latin typeface="Calibri" charset="0"/>
              </a:rPr>
              <a:pPr eaLnBrk="1" hangingPunct="1"/>
              <a:t>286</a:t>
            </a:fld>
            <a:endParaRPr lang="en-US" sz="1200">
              <a:solidFill>
                <a:prstClr val="black"/>
              </a:solidFill>
              <a:latin typeface="Calibri"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95363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kern="1200" dirty="0" err="1">
                <a:solidFill>
                  <a:schemeClr val="tx1"/>
                </a:solidFill>
                <a:effectLst/>
                <a:latin typeface="Arial"/>
                <a:ea typeface="+mn-ea"/>
                <a:cs typeface="Arial"/>
              </a:rPr>
              <a:t>إرميا</a:t>
            </a:r>
            <a:r>
              <a:rPr lang="en-US" sz="1200" kern="1200" dirty="0">
                <a:solidFill>
                  <a:schemeClr val="tx1"/>
                </a:solidFill>
                <a:effectLst/>
                <a:latin typeface="Arial"/>
                <a:ea typeface="+mn-ea"/>
                <a:cs typeface="Arial"/>
              </a:rPr>
              <a:t>’s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072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Brown arrows from bottom represent the Egyptian campaign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recap of which books were written to whom, as we see from this chart, </a:t>
            </a:r>
            <a:r>
              <a:rPr lang="ar-SA" dirty="0" err="1">
                <a:latin typeface="Calibri" charset="0"/>
                <a:ea typeface="ＭＳ Ｐゴシック" charset="0"/>
                <a:cs typeface="ＭＳ Ｐゴシック" charset="0"/>
              </a:rPr>
              <a:t>إرميا</a:t>
            </a:r>
            <a:r>
              <a:rPr lang="en-US" dirty="0">
                <a:latin typeface="Calibri" charset="0"/>
                <a:ea typeface="ＭＳ Ｐゴシック" charset="0"/>
                <a:cs typeface="ＭＳ Ｐゴシック" charset="0"/>
              </a:rPr>
              <a:t> is written to Judah. Let</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take a closer look.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Calibri" charset="0"/>
                <a:ea typeface="ＭＳ Ｐゴシック" charset="0"/>
                <a:cs typeface="ＭＳ Ｐゴシック" charset="0"/>
              </a:rPr>
              <a:t>إرميا</a:t>
            </a:r>
            <a:r>
              <a:rPr lang="en-US" dirty="0">
                <a:latin typeface="Calibri" charset="0"/>
                <a:ea typeface="ＭＳ Ｐゴシック" charset="0"/>
                <a:cs typeface="ＭＳ Ｐゴシック" charset="0"/>
              </a:rPr>
              <a:t> addressed the people of Judah: (1) as a warning before the Fall, (2) as an encouragement to Exiles before the Fall, and (3) to Exiles after the Fall. The different widths of the circles represent the relative numbers of people.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However, more than just the people of Judah alone, there were prophecies addressed to the other non-Israelite cities in those days.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chapter 31.  Please turn in your Bibles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03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Calibri" charset="0"/>
                <a:ea typeface="ＭＳ Ｐゴシック" charset="0"/>
                <a:cs typeface="ＭＳ Ｐゴシック" charset="0"/>
              </a:rPr>
              <a:t>إرميا</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prophecies were written down not in chronological order, but rather in a seemingly haphazard way, as shown in this chart.  However, as we read the book of </a:t>
            </a:r>
            <a:r>
              <a:rPr lang="ar-SA" dirty="0" err="1">
                <a:latin typeface="Calibri" charset="0"/>
                <a:ea typeface="ＭＳ Ｐゴシック" charset="0"/>
                <a:cs typeface="ＭＳ Ｐゴシック" charset="0"/>
              </a:rPr>
              <a:t>إرميا</a:t>
            </a:r>
            <a:r>
              <a:rPr lang="en-US" dirty="0">
                <a:latin typeface="Calibri" charset="0"/>
                <a:ea typeface="ＭＳ Ｐゴシック" charset="0"/>
                <a:cs typeface="ＭＳ Ｐゴシック" charset="0"/>
              </a:rPr>
              <a:t> we can see that there is a logical flow in what and who it was trying to address.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charset="0"/>
                <a:ea typeface="ＭＳ Ｐゴシック" charset="0"/>
                <a:cs typeface="ＭＳ Ｐゴシック" charset="0"/>
              </a:rPr>
              <a:t>Common Arabic Slides-363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cs typeface="ＭＳ Ｐゴシック" charset="0"/>
              </a:rPr>
              <a:t>OS-Esther</a:t>
            </a:r>
          </a:p>
          <a:p>
            <a:r>
              <a:rPr lang="en-US" b="1"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a:p>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44" name="Shape 10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014682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ar-EG" sz="1200" kern="1200" dirty="0">
                <a:solidFill>
                  <a:schemeClr val="tx1"/>
                </a:solidFill>
                <a:latin typeface="+mn-lt"/>
                <a:ea typeface="+mn-ea"/>
                <a:cs typeface="+mn-cs"/>
              </a:rPr>
              <a:t>الكتاب مقسم إلى 4 أقسام رئيسية. بعد القسم الأول من الفصل الأول حول دعوة إرميا وشخصه وهويته ، بدأ إرميا العمل بسرعة كبيرة في الفصل الثاني. تمر العديد من دروس الأشياء في الجزء الثاني حيث يطلب الله من إرميا أن يفعل أشياء غير عادية. يعطي هؤلاء اليهود تذكيرًا واضحًا بما لم يفعلوه وفشلهم في العودة والتوبة أمام الله. ومع ذلك ، فإن المدفون بين هذا الجزء في الفصول 30-33 هو رسالة أمل في استعادة مستقبلية ، تسمى غالبًا كتاب الراحة. جزء لا يتجزأ هنا هو أيضا العهد الجديد. بعد ذلك بدءًا من الفصل 34 فصاعدًا نحذر بعد التحذير من العصيان. ولكن من المثير للاهتمام أن الفصل 45 يسجل حادثة تم فيها تشجيع باروش قبل 20 عامًا ولكن تم وضعه هنا لتشجيع وإظهار سيادة الله. هذا أيضًا تذكير بالتشجيع الذي أعطاه الله لإرميا في 1:19 .. المقطع التالي يتضمن نبوءات ضد الأمم التي اضطهدت يهوذا ، والتي تم تحقيق الكثير منها بينما لا يزال البعض في المستقبل. تنتهي النبوءات ببابل ، مما يؤكد كيف سيقضي عليها الله بالتأكيد. جلب هذا الأمل إلى بني إسرائيل في ذلك الوقت عندما لم يتمكنوا من رؤية ما وراء معاناتهم واستعبادهم. لذا فإن حقيقة أن الدينونة المستقبلية تنتظر بابل كانت أيضًا تشجيعًا مهمًا لهم لمعرفة أن إلههم كان إلهًا عادلًا.</a:t>
            </a:r>
            <a:endParaRPr lang="en-US" sz="1200" kern="1200" dirty="0">
              <a:solidFill>
                <a:schemeClr val="tx1"/>
              </a:solidFill>
              <a:latin typeface="+mn-lt"/>
              <a:ea typeface="+mn-ea"/>
              <a:cs typeface="+mn-cs"/>
            </a:endParaRPr>
          </a:p>
          <a:p>
            <a:pPr algn="just"/>
            <a:r>
              <a:rPr lang="en-US" sz="1200" dirty="0">
                <a:latin typeface="Arial"/>
                <a:ea typeface="ＭＳ Ｐゴシック" charset="0"/>
                <a:cs typeface="+mj-cs"/>
              </a:rPr>
              <a:t>________</a:t>
            </a:r>
          </a:p>
          <a:p>
            <a:pPr algn="just"/>
            <a:r>
              <a:rPr lang="en-US" sz="1200" dirty="0">
                <a:latin typeface="Arial"/>
                <a:ea typeface="ＭＳ Ｐゴシック" charset="0"/>
                <a:cs typeface="+mj-cs"/>
              </a:rPr>
              <a:t>OS-24-</a:t>
            </a:r>
            <a:r>
              <a:rPr lang="ar-SA" sz="1200" dirty="0" err="1">
                <a:latin typeface="Arial"/>
                <a:ea typeface="ＭＳ Ｐゴシック" charset="0"/>
                <a:cs typeface="+mj-cs"/>
              </a:rPr>
              <a:t>إرميا</a:t>
            </a:r>
            <a:r>
              <a:rPr lang="en-US" sz="1200" dirty="0">
                <a:latin typeface="Arial"/>
                <a:ea typeface="ＭＳ Ｐゴシック" charset="0"/>
                <a:cs typeface="+mj-cs"/>
              </a:rPr>
              <a:t>,10, 211, 235</a:t>
            </a:r>
          </a:p>
        </p:txBody>
      </p:sp>
    </p:spTree>
    <p:extLst>
      <p:ext uri="{BB962C8B-B14F-4D97-AF65-F5344CB8AC3E}">
        <p14:creationId xmlns:p14="http://schemas.microsoft.com/office/powerpoint/2010/main" val="130805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91983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OS-12-2Kings-220</a:t>
            </a:r>
          </a:p>
          <a:p>
            <a:r>
              <a:rPr lang="en-US" dirty="0">
                <a:cs typeface="ＭＳ Ｐゴシック" charset="0"/>
              </a:rPr>
              <a:t>OS-14-2Chron-283</a:t>
            </a:r>
          </a:p>
          <a:p>
            <a:r>
              <a:rPr lang="en-US">
                <a:cs typeface="ＭＳ Ｐゴシック" charset="0"/>
              </a:rPr>
              <a:t>OS-24-Jeremiah-58, 82</a:t>
            </a:r>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161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11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Dr. Rick Griffith • Crossroads International Church Singapore</a:t>
            </a:r>
          </a:p>
          <a:p>
            <a:r>
              <a:rPr lang="en-US" dirty="0">
                <a:cs typeface="ＭＳ Ｐゴシック" charset="0"/>
              </a:rPr>
              <a:t>CICFamily.com • BibleStudyDownloads.org</a:t>
            </a:r>
          </a:p>
          <a:p>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It is wonderful to be with you all again after taking a week off to be with my family in the USA. This is a first for us—three days of flying to have four and half days with my family—but when a $4000 trip costs only $100 now since our son is a pilot, we had little excuse not to go!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524231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had special times with our</a:t>
            </a:r>
            <a:r>
              <a:rPr lang="en-US" sz="1200" kern="1200" baseline="0" dirty="0">
                <a:solidFill>
                  <a:schemeClr val="tx1"/>
                </a:solidFill>
                <a:effectLst/>
                <a:latin typeface="Arial"/>
                <a:ea typeface="+mn-ea"/>
                <a:cs typeface="Arial"/>
              </a:rPr>
              <a:t> youngest son John and Susan's mother.</a:t>
            </a:r>
            <a:endParaRPr lang="en-US" dirty="0">
              <a:latin typeface="Arial"/>
              <a:cs typeface="Arial"/>
            </a:endParaRPr>
          </a:p>
        </p:txBody>
      </p:sp>
    </p:spTree>
    <p:extLst>
      <p:ext uri="{BB962C8B-B14F-4D97-AF65-F5344CB8AC3E}">
        <p14:creationId xmlns:p14="http://schemas.microsoft.com/office/powerpoint/2010/main" val="3347737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John even showed off his climbing skills.</a:t>
            </a:r>
            <a:endParaRPr lang="en-US" dirty="0">
              <a:latin typeface="Arial"/>
              <a:cs typeface="Arial"/>
            </a:endParaRPr>
          </a:p>
        </p:txBody>
      </p:sp>
    </p:spTree>
    <p:extLst>
      <p:ext uri="{BB962C8B-B14F-4D97-AF65-F5344CB8AC3E}">
        <p14:creationId xmlns:p14="http://schemas.microsoft.com/office/powerpoint/2010/main" val="165376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got in some hiking</a:t>
            </a:r>
            <a:r>
              <a:rPr lang="mr-IN"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65421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This</a:t>
            </a:r>
            <a:r>
              <a:rPr lang="en-US" sz="1200" kern="1200" baseline="0" dirty="0">
                <a:solidFill>
                  <a:schemeClr val="tx1"/>
                </a:solidFill>
                <a:effectLst/>
                <a:latin typeface="Arial"/>
                <a:ea typeface="+mn-ea"/>
                <a:cs typeface="Arial"/>
              </a:rPr>
              <a:t> was due to our United pilot son, Stephen.</a:t>
            </a:r>
            <a:endParaRPr lang="en-US" dirty="0">
              <a:latin typeface="Arial"/>
              <a:cs typeface="Arial"/>
            </a:endParaRPr>
          </a:p>
        </p:txBody>
      </p:sp>
    </p:spTree>
    <p:extLst>
      <p:ext uri="{BB962C8B-B14F-4D97-AF65-F5344CB8AC3E}">
        <p14:creationId xmlns:p14="http://schemas.microsoft.com/office/powerpoint/2010/main" val="2402604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ar-EG" sz="1200" kern="1200" dirty="0">
                <a:solidFill>
                  <a:schemeClr val="tx1"/>
                </a:solidFill>
                <a:latin typeface="+mn-lt"/>
                <a:ea typeface="+mn-ea"/>
                <a:cs typeface="+mn-cs"/>
              </a:rPr>
              <a:t>الكتاب مقسم إلى 4 أقسام رئيسية. بعد القسم الأول من الفصل الأول حول دعوة إرميا وشخصه وهويته ، بدأ إرميا العمل بسرعة كبيرة في الفصل الثاني. تمر العديد من دروس الأشياء في الجزء الثاني حيث يطلب الله من إرميا أن يفعل أشياء غير عادية. يعطي هؤلاء اليهود تذكيرًا واضحًا بما لم يفعلوه وفشلهم في العودة والتوبة أمام الله. ومع ذلك ، فإن المدفون بين هذا الجزء في الفصول 30-33 هو رسالة أمل في استعادة مستقبلية ، تسمى غالبًا كتاب الراحة. جزء لا يتجزأ هنا هو أيضا العهد الجديد. بعد ذلك بدءًا من الفصل 34 فصاعدًا نحذر بعد التحذير من العصيان. ولكن من المثير للاهتمام أن الفصل 45 يسجل حادثة تم فيها تشجيع باروش قبل 20 عامًا ولكن تم وضعه هنا لتشجيع وإظهار سيادة الله. هذا أيضًا تذكير بالتشجيع الذي أعطاه الله لإرميا في 1:19 .. المقطع التالي يتضمن نبوءات ضد الأمم التي اضطهدت يهوذا ، والتي تم تحقيق الكثير منها بينما لا يزال البعض في المستقبل. تنتهي النبوءات ببابل ، مما يؤكد كيف سيقضي عليها الله بالتأكيد. جلب هذا الأمل إلى بني إسرائيل في ذلك الوقت عندما لم يتمكنوا من رؤية ما وراء معاناتهم واستعبادهم. لذا فإن حقيقة أن الدينونة المستقبلية تنتظر بابل كانت أيضًا تشجيعًا مهمًا لهم لمعرفة أن إلههم كان إلهًا عادلًا.</a:t>
            </a:r>
            <a:endParaRPr lang="en-US" sz="1200" kern="1200" dirty="0">
              <a:solidFill>
                <a:schemeClr val="tx1"/>
              </a:solidFill>
              <a:latin typeface="+mn-lt"/>
              <a:ea typeface="+mn-ea"/>
              <a:cs typeface="+mn-cs"/>
            </a:endParaRPr>
          </a:p>
          <a:p>
            <a:pPr algn="just"/>
            <a:r>
              <a:rPr lang="en-US" sz="1200" dirty="0">
                <a:latin typeface="Arial"/>
                <a:ea typeface="ＭＳ Ｐゴシック" charset="0"/>
                <a:cs typeface="+mj-cs"/>
              </a:rPr>
              <a:t>________</a:t>
            </a:r>
          </a:p>
          <a:p>
            <a:pPr algn="just"/>
            <a:r>
              <a:rPr lang="en-US" sz="1200" dirty="0">
                <a:latin typeface="Arial"/>
                <a:ea typeface="ＭＳ Ｐゴシック" charset="0"/>
                <a:cs typeface="+mj-cs"/>
              </a:rPr>
              <a:t>OS-24-</a:t>
            </a:r>
            <a:r>
              <a:rPr lang="ar-SA" sz="1200" dirty="0" err="1">
                <a:latin typeface="Arial"/>
                <a:ea typeface="ＭＳ Ｐゴシック" charset="0"/>
                <a:cs typeface="+mj-cs"/>
              </a:rPr>
              <a:t>إرميا</a:t>
            </a:r>
            <a:r>
              <a:rPr lang="en-US" sz="1200" dirty="0">
                <a:latin typeface="Arial"/>
                <a:ea typeface="ＭＳ Ｐゴシック" charset="0"/>
                <a:cs typeface="+mj-cs"/>
              </a:rPr>
              <a:t>,10, 211, 235</a:t>
            </a:r>
          </a:p>
        </p:txBody>
      </p:sp>
    </p:spTree>
    <p:extLst>
      <p:ext uri="{BB962C8B-B14F-4D97-AF65-F5344CB8AC3E}">
        <p14:creationId xmlns:p14="http://schemas.microsoft.com/office/powerpoint/2010/main" val="1317213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sz="1200" kern="1200" dirty="0" err="1">
                <a:solidFill>
                  <a:schemeClr val="tx1"/>
                </a:solidFill>
                <a:effectLst/>
                <a:latin typeface="Arial"/>
                <a:ea typeface="+mn-ea"/>
                <a:cs typeface="Arial"/>
              </a:rPr>
              <a:t>إرميا</a:t>
            </a:r>
            <a:r>
              <a:rPr lang="en-US" sz="1200" kern="1200" dirty="0">
                <a:solidFill>
                  <a:schemeClr val="tx1"/>
                </a:solidFill>
                <a:effectLst/>
                <a:latin typeface="Arial"/>
                <a:ea typeface="+mn-ea"/>
                <a:cs typeface="Arial"/>
              </a:rPr>
              <a:t> was the only prophet to live through the 586 BC fall of Jerusalem. God called him to show God’s compassion even in Judah’s darkest hours.</a:t>
            </a:r>
            <a:r>
              <a:rPr lang="en-SG" dirty="0">
                <a:effectLst/>
                <a:latin typeface="Arial"/>
                <a:cs typeface="Arial"/>
              </a:rPr>
              <a:t> </a:t>
            </a:r>
            <a:r>
              <a:rPr lang="ar-SA" dirty="0" err="1">
                <a:latin typeface="Arial"/>
                <a:cs typeface="Arial"/>
              </a:rPr>
              <a:t>إرميا</a:t>
            </a:r>
            <a:r>
              <a:rPr lang="en-US" dirty="0">
                <a:latin typeface="Arial"/>
                <a:cs typeface="Arial"/>
              </a:rPr>
              <a:t> is</a:t>
            </a:r>
            <a:r>
              <a:rPr lang="en-US" baseline="0" dirty="0">
                <a:latin typeface="Arial"/>
                <a:cs typeface="Arial"/>
              </a:rPr>
              <a:t> known as "The Weeping Prophet." I suspect you would weep also if you saw your country ravaged and destroyed before your very eyes and you were powerless to stop it. It actually makes sense that God would call one like him who experienced such loss to be one who teaches us the need to be comforted.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440447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That’s because we all need to be comforted at various times of our lives. This is true for women, of course, but not only for women. </a:t>
            </a:r>
            <a:endParaRPr lang="en-US" dirty="0">
              <a:latin typeface="Arial"/>
              <a:cs typeface="Arial"/>
            </a:endParaRPr>
          </a:p>
        </p:txBody>
      </p:sp>
    </p:spTree>
    <p:extLst>
      <p:ext uri="{BB962C8B-B14F-4D97-AF65-F5344CB8AC3E}">
        <p14:creationId xmlns:p14="http://schemas.microsoft.com/office/powerpoint/2010/main" val="2482183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Men also need comfort many times. </a:t>
            </a:r>
            <a:endParaRPr lang="en-US" dirty="0">
              <a:latin typeface="Arial"/>
              <a:cs typeface="Arial"/>
            </a:endParaRPr>
          </a:p>
        </p:txBody>
      </p:sp>
    </p:spTree>
    <p:extLst>
      <p:ext uri="{BB962C8B-B14F-4D97-AF65-F5344CB8AC3E}">
        <p14:creationId xmlns:p14="http://schemas.microsoft.com/office/powerpoint/2010/main" val="1252462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As one who often gives comfort, I found myself as one needing to be on the receiving end in January. It was challenging to be both the son and the officiating minister at my father’s memorial service, </a:t>
            </a:r>
          </a:p>
          <a:p>
            <a:r>
              <a:rPr lang="en-US" sz="1200" kern="1200" dirty="0">
                <a:solidFill>
                  <a:schemeClr val="tx1"/>
                </a:solidFill>
                <a:effectLst/>
                <a:latin typeface="Arial"/>
                <a:ea typeface="+mn-ea"/>
                <a:cs typeface="Arial"/>
              </a:rPr>
              <a:t>• but God granted comfort from this same son, Stephen, who made the effort to fly to be there as a support.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361357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we all know that life is not only about comfort. </a:t>
            </a:r>
            <a:r>
              <a:rPr lang="en-US" dirty="0">
                <a:latin typeface="Arial"/>
                <a:cs typeface="Arial"/>
              </a:rPr>
              <a:t>One of the signs of growing up is to realize that we must balance discipline with comfort.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Discipline shows us when we are off track and need to realign. </a:t>
            </a:r>
          </a:p>
        </p:txBody>
      </p:sp>
    </p:spTree>
    <p:extLst>
      <p:ext uri="{BB962C8B-B14F-4D97-AF65-F5344CB8AC3E}">
        <p14:creationId xmlns:p14="http://schemas.microsoft.com/office/powerpoint/2010/main" val="342442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comfort helps us feel appreciated and loved. </a:t>
            </a:r>
          </a:p>
        </p:txBody>
      </p:sp>
    </p:spTree>
    <p:extLst>
      <p:ext uri="{BB962C8B-B14F-4D97-AF65-F5344CB8AC3E}">
        <p14:creationId xmlns:p14="http://schemas.microsoft.com/office/powerpoint/2010/main" val="4097046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images</a:t>
            </a:r>
            <a:r>
              <a:rPr lang="en-US" baseline="0" dirty="0">
                <a:latin typeface="Arial"/>
                <a:cs typeface="Arial"/>
              </a:rPr>
              <a:t> or memories come to your mind when you hear the word "discipline"?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you were growing up, were you disciplined in a balanced way?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Did you receive mostly harsh discipline?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your parents give you no discipline at all?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 experience a good balance where standards (the principle of the thing) were matched with support? Did you receive comfort along with the discipline? </a:t>
            </a:r>
          </a:p>
        </p:txBody>
      </p:sp>
    </p:spTree>
    <p:extLst>
      <p:ext uri="{BB962C8B-B14F-4D97-AF65-F5344CB8AC3E}">
        <p14:creationId xmlns:p14="http://schemas.microsoft.com/office/powerpoint/2010/main" val="1432992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OS-12-2Kings-220</a:t>
            </a:r>
          </a:p>
          <a:p>
            <a:r>
              <a:rPr lang="en-US" dirty="0">
                <a:cs typeface="ＭＳ Ｐゴシック" charset="0"/>
              </a:rPr>
              <a:t>OS-14-2Chron-283</a:t>
            </a:r>
          </a:p>
          <a:p>
            <a:r>
              <a:rPr lang="en-US" dirty="0">
                <a:cs typeface="ＭＳ Ｐゴシック" charset="0"/>
              </a:rPr>
              <a:t>OS-24-</a:t>
            </a:r>
            <a:r>
              <a:rPr lang="ar-SA" dirty="0" err="1">
                <a:cs typeface="ＭＳ Ｐゴシック" charset="0"/>
              </a:rPr>
              <a:t>إرميا</a:t>
            </a:r>
            <a:r>
              <a:rPr lang="en-US" dirty="0">
                <a:cs typeface="ＭＳ Ｐゴシック" charset="0"/>
              </a:rPr>
              <a:t>-82</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br>
              <a:rPr lang="ar-EG" dirty="0"/>
            </a:br>
            <a:r>
              <a:rPr lang="ar-EG" sz="1200" b="0" i="0" kern="1200" dirty="0">
                <a:solidFill>
                  <a:schemeClr val="tx1"/>
                </a:solidFill>
                <a:latin typeface="+mn-lt"/>
                <a:ea typeface="+mn-ea"/>
                <a:cs typeface="+mn-cs"/>
              </a:rPr>
              <a:t>بحلول الوقت الذي نصل فيه إلى إرميا ، يعلن الله أن السبي سيأتي بالتأكيد. لا مفر من هذا.</a:t>
            </a:r>
            <a:endParaRPr lang="en-US" dirty="0">
              <a:latin typeface="Arial"/>
              <a:cs typeface="Arial"/>
            </a:endParaRPr>
          </a:p>
        </p:txBody>
      </p:sp>
    </p:spTree>
    <p:extLst>
      <p:ext uri="{BB962C8B-B14F-4D97-AF65-F5344CB8AC3E}">
        <p14:creationId xmlns:p14="http://schemas.microsoft.com/office/powerpoint/2010/main" val="3603382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Dr. Rick Griffith • Crossroads International Church Singapore</a:t>
            </a:r>
          </a:p>
          <a:p>
            <a:r>
              <a:rPr lang="en-US" dirty="0">
                <a:cs typeface="ＭＳ Ｐゴシック" charset="0"/>
              </a:rPr>
              <a:t>CICFamily.com • BibleStudyDownloads.org</a:t>
            </a:r>
          </a:p>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kern="1200" dirty="0" err="1">
                <a:solidFill>
                  <a:schemeClr val="tx1"/>
                </a:solidFill>
                <a:effectLst/>
                <a:latin typeface="Arial"/>
                <a:ea typeface="+mn-ea"/>
                <a:cs typeface="Arial"/>
              </a:rPr>
              <a:t>إرميا</a:t>
            </a:r>
            <a:r>
              <a:rPr lang="en-US" sz="1200" kern="1200" dirty="0">
                <a:solidFill>
                  <a:schemeClr val="tx1"/>
                </a:solidFill>
                <a:effectLst/>
                <a:latin typeface="Arial"/>
                <a:ea typeface="+mn-ea"/>
                <a:cs typeface="Arial"/>
              </a:rPr>
              <a:t>’s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8687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52047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Dr. Rick Griffith • Crossroads International Church Singapore</a:t>
            </a:r>
          </a:p>
          <a:p>
            <a:r>
              <a:rPr lang="en-US" dirty="0">
                <a:cs typeface="ＭＳ Ｐゴシック" charset="0"/>
              </a:rPr>
              <a:t>CICFamily.com • BibleStudyDownloads.org</a:t>
            </a:r>
          </a:p>
          <a:p>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17585213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ar-SA" sz="1200" dirty="0" err="1">
                <a:effectLst/>
                <a:latin typeface="Arial"/>
                <a:ea typeface="Times New Roman"/>
                <a:cs typeface="Arial"/>
              </a:rPr>
              <a:t>إرميا</a:t>
            </a:r>
            <a:r>
              <a:rPr lang="en-US" sz="1200" dirty="0">
                <a:effectLst/>
                <a:latin typeface="Arial"/>
                <a:ea typeface="Times New Roman"/>
                <a:cs typeface="Arial"/>
              </a:rPr>
              <a:t>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328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297FB0-F6D1-9B40-9DCC-AB859AB0127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When God called and commissioned him to be a prophet </a:t>
            </a:r>
            <a:r>
              <a:rPr lang="ar-SA" dirty="0" err="1">
                <a:latin typeface="Arial"/>
                <a:ea typeface="ＭＳ Ｐゴシック" charset="0"/>
                <a:cs typeface="Arial"/>
              </a:rPr>
              <a:t>إرميا</a:t>
            </a:r>
            <a:r>
              <a:rPr lang="en-GB" dirty="0">
                <a:latin typeface="Arial"/>
                <a:ea typeface="ＭＳ Ｐゴシック" charset="0"/>
                <a:cs typeface="Arial"/>
              </a:rPr>
              <a:t> was a young man, maybe a teenager, in the thirteenth year of King Josiah</a:t>
            </a:r>
            <a:r>
              <a:rPr lang="mr-IN" dirty="0">
                <a:latin typeface="Arial"/>
                <a:ea typeface="ＭＳ Ｐゴシック" charset="0"/>
                <a:cs typeface="Arial"/>
              </a:rPr>
              <a:t>'</a:t>
            </a:r>
            <a:r>
              <a:rPr lang="en-GB" dirty="0">
                <a:latin typeface="Arial"/>
                <a:ea typeface="ＭＳ Ｐゴシック" charset="0"/>
                <a:cs typeface="Arial"/>
              </a:rPr>
              <a:t>s reign. But he protests that he is too young for such a big job.</a:t>
            </a:r>
          </a:p>
        </p:txBody>
      </p:sp>
    </p:spTree>
    <p:extLst>
      <p:ext uri="{BB962C8B-B14F-4D97-AF65-F5344CB8AC3E}">
        <p14:creationId xmlns:p14="http://schemas.microsoft.com/office/powerpoint/2010/main" val="20899947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a:t>
            </a:r>
            <a:r>
              <a:rPr lang="ar-SA" dirty="0" err="1">
                <a:latin typeface="Arial"/>
                <a:ea typeface="ＭＳ Ｐゴシック" charset="0"/>
                <a:cs typeface="Arial"/>
              </a:rPr>
              <a:t>إرميا</a:t>
            </a:r>
            <a:r>
              <a:rPr lang="en-US" dirty="0">
                <a:latin typeface="Arial"/>
                <a:ea typeface="ＭＳ Ｐゴシック" charset="0"/>
                <a:cs typeface="Arial"/>
              </a:rPr>
              <a:t>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ar-SA" dirty="0" err="1">
                <a:latin typeface="Arial"/>
                <a:ea typeface="ＭＳ Ｐゴシック" charset="0"/>
                <a:cs typeface="Arial"/>
              </a:rPr>
              <a:t>إرميا</a:t>
            </a:r>
            <a:r>
              <a:rPr lang="en-US" dirty="0">
                <a:latin typeface="Arial"/>
                <a:ea typeface="ＭＳ Ｐゴシック" charset="0"/>
                <a:cs typeface="Arial"/>
              </a:rPr>
              <a:t>’s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extLst>
      <p:ext uri="{BB962C8B-B14F-4D97-AF65-F5344CB8AC3E}">
        <p14:creationId xmlns:p14="http://schemas.microsoft.com/office/powerpoint/2010/main" val="39926798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84BFBC-3540-4F45-954C-EB30CFEF0D32}" type="slidenum">
              <a:rPr lang="en-US" sz="1200">
                <a:solidFill>
                  <a:prstClr val="black"/>
                </a:solidFill>
                <a:latin typeface="Calibri" charset="0"/>
                <a:cs typeface="Arial" charset="0"/>
              </a:rPr>
              <a:pPr eaLnBrk="1" hangingPunct="1"/>
              <a:t>93</a:t>
            </a:fld>
            <a:endParaRPr lang="en-US" sz="1200">
              <a:solidFill>
                <a:prstClr val="black"/>
              </a:solidFill>
              <a:latin typeface="Calibri" charset="0"/>
              <a:cs typeface="Arial"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God uses many object lessons to teach </a:t>
            </a:r>
            <a:r>
              <a:rPr lang="ar-SA" dirty="0" err="1">
                <a:latin typeface="Calibri" charset="0"/>
                <a:ea typeface="ＭＳ Ｐゴシック" charset="0"/>
                <a:cs typeface="ＭＳ Ｐゴシック" charset="0"/>
              </a:rPr>
              <a:t>إرميا</a:t>
            </a:r>
            <a:r>
              <a:rPr lang="en-GB" dirty="0">
                <a:latin typeface="Calibri" charset="0"/>
                <a:ea typeface="ＭＳ Ｐゴシック" charset="0"/>
                <a:cs typeface="ＭＳ Ｐゴシック" charset="0"/>
              </a:rPr>
              <a:t> and the people. God shows him the branch of an almond tree. The sign was a play on words. The word for almond tree sounds like God is watching over the fulfilment of His Word, thus assuring </a:t>
            </a:r>
            <a:r>
              <a:rPr lang="ar-SA" dirty="0" err="1">
                <a:latin typeface="Calibri" charset="0"/>
                <a:ea typeface="ＭＳ Ｐゴシック" charset="0"/>
                <a:cs typeface="ＭＳ Ｐゴシック" charset="0"/>
              </a:rPr>
              <a:t>إرميا</a:t>
            </a:r>
            <a:r>
              <a:rPr lang="en-GB" dirty="0">
                <a:latin typeface="Calibri" charset="0"/>
                <a:ea typeface="ＭＳ Ｐゴシック" charset="0"/>
                <a:cs typeface="ＭＳ Ｐゴシック" charset="0"/>
              </a:rPr>
              <a:t> that God will accomplish His word.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04EBBB-E75B-A349-8A5C-33584CC939BE}" type="slidenum">
              <a:rPr lang="en-US" sz="1200">
                <a:solidFill>
                  <a:prstClr val="black"/>
                </a:solidFill>
                <a:latin typeface="Calibri" charset="0"/>
                <a:cs typeface="Arial" charset="0"/>
              </a:rPr>
              <a:pPr eaLnBrk="1" hangingPunct="1"/>
              <a:t>94</a:t>
            </a:fld>
            <a:endParaRPr lang="en-US" sz="1200">
              <a:solidFill>
                <a:prstClr val="black"/>
              </a:solidFill>
              <a:latin typeface="Calibri" charset="0"/>
              <a:cs typeface="Arial" charset="0"/>
            </a:endParaRPr>
          </a:p>
        </p:txBody>
      </p:sp>
      <p:sp>
        <p:nvSpPr>
          <p:cNvPr id="121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Next, God shows a boiling pot, overflowing, </a:t>
            </a:r>
            <a:r>
              <a:rPr lang="en-GB" dirty="0" err="1">
                <a:latin typeface="Calibri" charset="0"/>
                <a:ea typeface="ＭＳ Ｐゴシック" charset="0"/>
                <a:cs typeface="ＭＳ Ｐゴシック" charset="0"/>
              </a:rPr>
              <a:t>tiliting</a:t>
            </a:r>
            <a:r>
              <a:rPr lang="en-GB" dirty="0">
                <a:latin typeface="Calibri" charset="0"/>
                <a:ea typeface="ＭＳ Ｐゴシック" charset="0"/>
                <a:cs typeface="ＭＳ Ｐゴシック" charset="0"/>
              </a:rPr>
              <a:t> from the north, symbolizing the disaster God would pour onto the land using invaders from the north to destroy Jerusalem and Judah. But God assures </a:t>
            </a:r>
            <a:r>
              <a:rPr lang="ar-SA" dirty="0" err="1">
                <a:latin typeface="Calibri" charset="0"/>
                <a:ea typeface="ＭＳ Ｐゴシック" charset="0"/>
                <a:cs typeface="ＭＳ Ｐゴシック" charset="0"/>
              </a:rPr>
              <a:t>إرميا</a:t>
            </a:r>
            <a:r>
              <a:rPr lang="en-GB" dirty="0">
                <a:latin typeface="Calibri" charset="0"/>
                <a:ea typeface="ＭＳ Ｐゴシック" charset="0"/>
                <a:cs typeface="ＭＳ Ｐゴシック" charset="0"/>
              </a:rPr>
              <a:t> of His presence and encourages him to speak without fear of God</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message.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Aft>
                <a:spcPts val="0"/>
              </a:spcAft>
            </a:pPr>
            <a:r>
              <a:rPr lang="en-US" sz="1200" dirty="0">
                <a:effectLst/>
                <a:latin typeface="Arial" panose="020B0604020202020204" pitchFamily="34" charset="0"/>
                <a:ea typeface="ＭＳ 明朝"/>
                <a:cs typeface="Arial" panose="020B0604020202020204" pitchFamily="34" charset="0"/>
              </a:rPr>
              <a:t>I will be honest with you—my main goal is to be honest with you!</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That honest truth includes both the things we like to hear and those things that we do not like.</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 St. Augustine said, “The truth is like a lion. You don’t have to defend it. Let it loose. It will defend itself.”</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My prayer is that those of us who need comfort will find it here today. God is, after, the “God of all comfort” (2 Cor). That is the “building up” aspect of pastoral ministry. I have come to build you up.</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But God has also called me to “tear down.” That means that God’s primary goal in your life is not to make you comfortable. It is to make you like his son Jesus. That will take some tearing down of patterns that hinder Christlikeness in us.</a:t>
            </a:r>
            <a:endParaRPr lang="en-SG" sz="1200" dirty="0">
              <a:effectLst/>
              <a:latin typeface="Arial" panose="020B0604020202020204" pitchFamily="34" charset="0"/>
              <a:ea typeface="ＭＳ 明朝"/>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comforted Judah throughout Jerusalem's fall that the 70-year exile would result in a new covenant (Jer 2–45).</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SG"/>
              <a:t>God indicts the nation for its sinful treatment of God seen in its ingratitude, idolatry, immorality, and irrationality (Jer 2; see esp. 2:10-11).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99</a:t>
            </a:fld>
            <a:endParaRPr lang="en-US">
              <a:solidFill>
                <a:prstClr val="black"/>
              </a:solidFill>
              <a:latin typeface="Calibri"/>
            </a:endParaRPr>
          </a:p>
        </p:txBody>
      </p:sp>
    </p:spTree>
    <p:extLst>
      <p:ext uri="{BB962C8B-B14F-4D97-AF65-F5344CB8AC3E}">
        <p14:creationId xmlns:p14="http://schemas.microsoft.com/office/powerpoint/2010/main" val="1969611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7C0CF5-299A-B042-9B82-35ED7920B534}"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So, </a:t>
            </a:r>
            <a:r>
              <a:rPr lang="ar-SA" dirty="0" err="1">
                <a:latin typeface="Arial"/>
                <a:ea typeface="ＭＳ Ｐゴシック" charset="0"/>
                <a:cs typeface="Arial"/>
              </a:rPr>
              <a:t>إرميا</a:t>
            </a:r>
            <a:r>
              <a:rPr lang="en-GB" dirty="0">
                <a:latin typeface="Arial"/>
                <a:ea typeface="ＭＳ Ｐゴシック" charset="0"/>
                <a:cs typeface="Arial"/>
              </a:rPr>
              <a:t> prophesies before the fall of Jerusalem. He proclaims God has just reasons for judging the nation – its punishment is deserved! God reminds them of the days He blessed them. But they have been idolatrous and spiritually rebellious. </a:t>
            </a:r>
          </a:p>
          <a:p>
            <a:pPr eaLnBrk="1" hangingPunct="1">
              <a:spcBef>
                <a:spcPct val="0"/>
              </a:spcBef>
            </a:pPr>
            <a:r>
              <a:rPr lang="en-GB" dirty="0">
                <a:latin typeface="Arial"/>
                <a:ea typeface="ＭＳ Ｐゴシック" charset="0"/>
                <a:cs typeface="Arial"/>
              </a:rPr>
              <a:t>• Judah is like an unfaithful wife who defiled herself with her lovers, to follow Baal and many other gods. He likens Israel and Judah to two sisters. Judah did not learn anything from Israel</a:t>
            </a:r>
            <a:r>
              <a:rPr lang="mr-IN" dirty="0">
                <a:latin typeface="Arial"/>
                <a:ea typeface="ＭＳ Ｐゴシック" charset="0"/>
                <a:cs typeface="Arial"/>
              </a:rPr>
              <a:t>'</a:t>
            </a:r>
            <a:r>
              <a:rPr lang="en-GB" dirty="0">
                <a:latin typeface="Arial"/>
                <a:ea typeface="ＭＳ Ｐゴシック" charset="0"/>
                <a:cs typeface="Arial"/>
              </a:rPr>
              <a:t>s judgment!  Judgment will come from Babylon, so repent!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Jeremiah knew that the people would return to the land after 70 years, but he also predicted another return far into the future when Israel would be respected worldwide under the leadership of Messiah.</a:t>
            </a:r>
          </a:p>
          <a:p>
            <a:pPr eaLnBrk="1" hangingPunct="1"/>
            <a:r>
              <a:rPr lang="en-US" dirty="0">
                <a:latin typeface="Times New Roman" charset="0"/>
                <a:ea typeface="ＭＳ Ｐゴシック" charset="0"/>
                <a:cs typeface="ＭＳ Ｐゴシック" charset="0"/>
              </a:rPr>
              <a:t>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ES-26-Restoration of Israel-175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OS-24-Jeremiah-102</a:t>
            </a:r>
          </a:p>
        </p:txBody>
      </p:sp>
    </p:spTree>
    <p:extLst>
      <p:ext uri="{BB962C8B-B14F-4D97-AF65-F5344CB8AC3E}">
        <p14:creationId xmlns:p14="http://schemas.microsoft.com/office/powerpoint/2010/main" val="22615707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Jeremiah knew that the people would return to the land after 70 years, but he also predicted another return far into the future when Israel would be respected worldwide under the leadership of Messiah.</a:t>
            </a:r>
          </a:p>
          <a:p>
            <a:pPr eaLnBrk="1" hangingPunct="1"/>
            <a:r>
              <a:rPr lang="en-US" dirty="0">
                <a:latin typeface="Times New Roman" charset="0"/>
                <a:ea typeface="ＭＳ Ｐゴシック" charset="0"/>
                <a:cs typeface="ＭＳ Ｐゴシック" charset="0"/>
              </a:rPr>
              <a:t>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ES-26-Restoration of Israel-17</a:t>
            </a:r>
            <a:r>
              <a:rPr lang="el-GR" b="0" dirty="0">
                <a:latin typeface="Arial" panose="020B0604020202020204" pitchFamily="34" charset="0"/>
                <a:ea typeface="ＭＳ Ｐゴシック" charset="0"/>
                <a:cs typeface="Arial" panose="020B0604020202020204" pitchFamily="34" charset="0"/>
              </a:rPr>
              <a:t>6</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OS-24-Jeremiah-10</a:t>
            </a:r>
            <a:r>
              <a:rPr lang="el-GR" b="0" dirty="0">
                <a:latin typeface="Arial" panose="020B0604020202020204" pitchFamily="34" charset="0"/>
                <a:ea typeface="ＭＳ Ｐゴシック" charset="0"/>
                <a:cs typeface="Arial" panose="020B0604020202020204" pitchFamily="34" charset="0"/>
              </a:rPr>
              <a:t>3</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4118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calls the nation to repent from </a:t>
            </a:r>
            <a:r>
              <a:rPr lang="en-US" sz="1200" b="1" i="1" kern="1200">
                <a:solidFill>
                  <a:schemeClr val="tx1"/>
                </a:solidFill>
                <a:effectLst/>
                <a:latin typeface="+mn-lt"/>
                <a:ea typeface="+mn-ea"/>
                <a:cs typeface="+mn-cs"/>
              </a:rPr>
              <a:t>spiritual adultery</a:t>
            </a:r>
            <a:r>
              <a:rPr lang="en-US" sz="1200" kern="1200">
                <a:solidFill>
                  <a:schemeClr val="tx1"/>
                </a:solidFill>
                <a:effectLst/>
                <a:latin typeface="+mn-lt"/>
                <a:ea typeface="+mn-ea"/>
                <a:cs typeface="+mn-cs"/>
              </a:rPr>
              <a:t> to motivate the people to escape the impending judgment of the Babylonians (Jer 3–6).</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106</a:t>
            </a:fld>
            <a:endParaRPr lang="en-US">
              <a:solidFill>
                <a:prstClr val="black"/>
              </a:solidFill>
              <a:latin typeface="Calibri"/>
            </a:endParaRPr>
          </a:p>
        </p:txBody>
      </p:sp>
    </p:spTree>
    <p:extLst>
      <p:ext uri="{BB962C8B-B14F-4D97-AF65-F5344CB8AC3E}">
        <p14:creationId xmlns:p14="http://schemas.microsoft.com/office/powerpoint/2010/main" val="16137848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This verse reminds us of some of our key priorities</a:t>
            </a:r>
            <a:r>
              <a:rPr lang="en-US" baseline="0" dirty="0">
                <a:latin typeface="Arial"/>
                <a:cs typeface="Arial"/>
              </a:rPr>
              <a:t> based on this theme verse for Crossroads International Church:</a:t>
            </a:r>
            <a:endParaRPr lang="en-US" dirty="0">
              <a:latin typeface="Arial"/>
              <a:cs typeface="Arial"/>
            </a:endParaRPr>
          </a:p>
          <a:p>
            <a:r>
              <a:rPr lang="en-US" dirty="0">
                <a:latin typeface="Arial"/>
                <a:cs typeface="Arial"/>
              </a:rPr>
              <a:t>1.</a:t>
            </a:r>
            <a:r>
              <a:rPr lang="en-US" baseline="0" dirty="0">
                <a:latin typeface="Arial"/>
                <a:cs typeface="Arial"/>
              </a:rPr>
              <a:t> </a:t>
            </a:r>
            <a:r>
              <a:rPr lang="en-US" dirty="0">
                <a:latin typeface="Arial"/>
                <a:cs typeface="Arial"/>
              </a:rPr>
              <a:t>We must look out for people in need going through various crossroads in their lives.</a:t>
            </a:r>
          </a:p>
          <a:p>
            <a:r>
              <a:rPr lang="en-US" dirty="0">
                <a:latin typeface="Arial"/>
                <a:cs typeface="Arial"/>
              </a:rPr>
              <a:t>2. We must prioritize that which is proven and not be pursuing every new fad that comes down the road.</a:t>
            </a:r>
          </a:p>
          <a:p>
            <a:r>
              <a:rPr lang="en-US" dirty="0">
                <a:latin typeface="Arial"/>
                <a:cs typeface="Arial"/>
              </a:rPr>
              <a:t>3. We must instead pursue the Word of God, making the Bible central to all we do—and obey it.</a:t>
            </a:r>
          </a:p>
          <a:p>
            <a:r>
              <a:rPr lang="en-US" dirty="0">
                <a:latin typeface="Arial"/>
                <a:cs typeface="Arial"/>
              </a:rPr>
              <a:t>4. We must be a place of rest for people in the very stressed out country of Singapore.</a:t>
            </a:r>
          </a:p>
          <a:p>
            <a:endParaRPr lang="en-US" dirty="0">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1758521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ar-SA" sz="1200" kern="1200" dirty="0" err="1">
                <a:solidFill>
                  <a:schemeClr val="tx1"/>
                </a:solidFill>
                <a:effectLst/>
                <a:latin typeface="+mn-lt"/>
                <a:ea typeface="+mn-ea"/>
                <a:cs typeface="+mn-cs"/>
              </a:rPr>
              <a:t>إرميا</a:t>
            </a:r>
            <a:r>
              <a:rPr lang="en-US" sz="1200" kern="1200" dirty="0">
                <a:solidFill>
                  <a:schemeClr val="tx1"/>
                </a:solidFill>
                <a:effectLst/>
                <a:latin typeface="+mn-lt"/>
                <a:ea typeface="+mn-ea"/>
                <a:cs typeface="+mn-cs"/>
              </a:rPr>
              <a:t>'s temple address aims to convince the people to turn from their </a:t>
            </a:r>
            <a:r>
              <a:rPr lang="en-US" sz="1200" b="1" i="1" kern="1200" dirty="0">
                <a:solidFill>
                  <a:schemeClr val="tx1"/>
                </a:solidFill>
                <a:effectLst/>
                <a:latin typeface="+mn-lt"/>
                <a:ea typeface="+mn-ea"/>
                <a:cs typeface="+mn-cs"/>
              </a:rPr>
              <a:t>false reliance on the temple</a:t>
            </a:r>
            <a:r>
              <a:rPr lang="en-US" sz="1200" kern="1200" dirty="0">
                <a:solidFill>
                  <a:schemeClr val="tx1"/>
                </a:solidFill>
                <a:effectLst/>
                <a:latin typeface="+mn-lt"/>
                <a:ea typeface="+mn-ea"/>
                <a:cs typeface="+mn-cs"/>
              </a:rPr>
              <a:t> and idolatry to avoid impending judgment (Jer 7–10).</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108</a:t>
            </a:fld>
            <a:endParaRPr lang="en-US">
              <a:solidFill>
                <a:prstClr val="black"/>
              </a:solidFill>
              <a:latin typeface="Calibri"/>
            </a:endParaRPr>
          </a:p>
        </p:txBody>
      </p:sp>
    </p:spTree>
    <p:extLst>
      <p:ext uri="{BB962C8B-B14F-4D97-AF65-F5344CB8AC3E}">
        <p14:creationId xmlns:p14="http://schemas.microsoft.com/office/powerpoint/2010/main" val="36067096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DD3A02-2120-0346-BC01-4DC2763C665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to stop praying for the people. Their evil had become unthinkable and were even sacrificing their children to pagan gods.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is shocked at Judah. Animals observed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but not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people. God details the coming judgment for the nation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idolatry. It will be imminent and terrible. The enemy will devastate the land.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mourns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sad spiritual state and his lament models the kind of repentance God wants of the entire nation.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A6EF37-33EE-CA41-B777-8B9C9B652D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God is unique and thus due proper worship.</a:t>
            </a:r>
          </a:p>
          <a:p>
            <a:pPr eaLnBrk="1" hangingPunct="1"/>
            <a:r>
              <a:rPr lang="en-US" dirty="0">
                <a:latin typeface="Arial" charset="0"/>
                <a:ea typeface="ＭＳ Ｐゴシック" charset="0"/>
                <a:cs typeface="ＭＳ Ｐゴシック" charset="0"/>
              </a:rPr>
              <a:t>_____________________</a:t>
            </a:r>
          </a:p>
          <a:p>
            <a:pPr eaLnBrk="1" hangingPunct="1"/>
            <a:r>
              <a:rPr lang="en-US" dirty="0">
                <a:latin typeface="Arial" charset="0"/>
                <a:ea typeface="ＭＳ Ｐゴシック" charset="0"/>
                <a:cs typeface="ＭＳ Ｐゴシック" charset="0"/>
              </a:rPr>
              <a:t>HS-03-The_Spirit_Ministries_to_the_Unbeliever-47</a:t>
            </a:r>
          </a:p>
          <a:p>
            <a:pPr eaLnBrk="1" hangingPunct="1"/>
            <a:r>
              <a:rPr lang="en-US" dirty="0">
                <a:latin typeface="Arial" charset="0"/>
                <a:ea typeface="ＭＳ Ｐゴシック" charset="0"/>
                <a:cs typeface="ＭＳ Ｐゴシック" charset="0"/>
              </a:rPr>
              <a:t>OS-24-Jeremiah-112</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Arial"/>
                <a:ea typeface="ＭＳ Ｐゴシック" charset="0"/>
                <a:cs typeface="Arial"/>
              </a:rPr>
              <a:t>إرميا</a:t>
            </a:r>
            <a:r>
              <a:rPr lang="en-US" dirty="0">
                <a:latin typeface="Arial"/>
                <a:ea typeface="ＭＳ Ｐゴシック" charset="0"/>
                <a:cs typeface="Arial"/>
              </a:rPr>
              <a:t> preaches the covenant sermon to proclaim that Judah has violated God</a:t>
            </a:r>
            <a:r>
              <a:rPr lang="mr-IN" altLang="ja-JP" dirty="0">
                <a:latin typeface="Arial"/>
                <a:ea typeface="ＭＳ Ｐゴシック" charset="0"/>
                <a:cs typeface="Arial"/>
              </a:rPr>
              <a:t>'</a:t>
            </a:r>
            <a:r>
              <a:rPr lang="en-US" dirty="0">
                <a:latin typeface="Arial"/>
                <a:ea typeface="ＭＳ Ｐゴシック" charset="0"/>
                <a:cs typeface="Arial"/>
              </a:rPr>
              <a:t>s covenant through its idolatry. What is their response? The men of Anathoth, </a:t>
            </a:r>
            <a:r>
              <a:rPr lang="ar-SA" dirty="0" err="1">
                <a:latin typeface="Arial"/>
                <a:ea typeface="ＭＳ Ｐゴシック" charset="0"/>
                <a:cs typeface="Arial"/>
              </a:rPr>
              <a:t>إرميا</a:t>
            </a:r>
            <a:r>
              <a:rPr lang="mr-IN" altLang="ja-JP" dirty="0">
                <a:latin typeface="Arial"/>
                <a:ea typeface="ＭＳ Ｐゴシック" charset="0"/>
                <a:cs typeface="Arial"/>
              </a:rPr>
              <a:t>'</a:t>
            </a:r>
            <a:r>
              <a:rPr lang="en-US" dirty="0">
                <a:latin typeface="Arial"/>
                <a:ea typeface="ＭＳ Ｐゴシック" charset="0"/>
                <a:cs typeface="Arial"/>
              </a:rPr>
              <a:t>s own home town, plot against his life because they do not like what they hear. </a:t>
            </a:r>
            <a:r>
              <a:rPr lang="ar-SA" dirty="0" err="1">
                <a:latin typeface="Arial"/>
                <a:ea typeface="ＭＳ Ｐゴシック" charset="0"/>
                <a:cs typeface="Arial"/>
              </a:rPr>
              <a:t>إرميا</a:t>
            </a:r>
            <a:r>
              <a:rPr lang="en-US" dirty="0">
                <a:latin typeface="Arial"/>
                <a:ea typeface="ＭＳ Ｐゴシック" charset="0"/>
                <a:cs typeface="Arial"/>
              </a:rPr>
              <a:t> struggles from their mocking and persecution. He complains to God about the prosperity of the wicked but God encourages him and warns him to continue. God says, Worse events are coming, but the destruction will bring Judah to repent.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20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More object lessons !  God shows signs of judgment. He instructs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to purchase a linen waistband and hide in some rocks by the river. After some time,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went to retrieve the waistband which had rotted. God said the people were like the waistband. He had bound them to Himself, but they had strayed away after other gods. Through their exposure to such pagan influences, they are now spiritually worthless to Him.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also commands the people to </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drink it up!</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Lord will bring spiritual drunkenness to Judah – He will not have compassion on them when they suffer sin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consequences.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41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sends a drought to turn the people back to him. The ground cracked, and water became so scarce that animals deserted their young.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prays for the people, but God tells him not to. He has to deal severely with them so they would know the seriousness of their sin. Did God reject Judah forever,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wonders. Also, God restricts marriage, attendance to funerals or parties upon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because of the impending disasters.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DDE88C-F906-2B4B-BAD6-141ADB5EDE28}"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dirty="0">
                <a:solidFill>
                  <a:srgbClr val="6699FF"/>
                </a:solidFill>
                <a:latin typeface="Arial" panose="020B0604020202020204" pitchFamily="34" charset="0"/>
                <a:ea typeface="宋体" charset="0"/>
                <a:cs typeface="Arial" panose="020B0604020202020204" pitchFamily="34" charset="0"/>
              </a:rPr>
              <a:t>"</a:t>
            </a:r>
            <a:r>
              <a:rPr lang="en-US" altLang="zh-CN" b="0" i="0" dirty="0">
                <a:solidFill>
                  <a:srgbClr val="6699FF"/>
                </a:solidFill>
                <a:latin typeface="Arial" panose="020B0604020202020204" pitchFamily="34" charset="0"/>
                <a:ea typeface="宋体" charset="0"/>
                <a:cs typeface="Arial" panose="020B0604020202020204" pitchFamily="34" charset="0"/>
              </a:rPr>
              <a:t>Even if Moses and Samuel were to stand before Me, My heart would not go out to this people. Send them away from My presence! Let them go!</a:t>
            </a:r>
            <a:r>
              <a:rPr lang="ru-RU" altLang="zh-CN" b="0" i="0" dirty="0">
                <a:solidFill>
                  <a:srgbClr val="6699FF"/>
                </a:solidFill>
                <a:latin typeface="Arial" panose="020B0604020202020204" pitchFamily="34" charset="0"/>
                <a:ea typeface="宋体" charset="0"/>
                <a:cs typeface="Arial" panose="020B0604020202020204" pitchFamily="34" charset="0"/>
              </a:rPr>
              <a:t>"</a:t>
            </a:r>
            <a:r>
              <a:rPr lang="en-US" altLang="zh-CN" b="0" i="0" dirty="0">
                <a:solidFill>
                  <a:srgbClr val="6699FF"/>
                </a:solidFill>
                <a:latin typeface="Arial" panose="020B0604020202020204" pitchFamily="34" charset="0"/>
                <a:ea typeface="宋体" charset="0"/>
                <a:cs typeface="Arial" panose="020B0604020202020204" pitchFamily="34" charset="0"/>
              </a:rPr>
              <a:t> </a:t>
            </a:r>
            <a:endParaRPr lang="en-US" altLang="ja-JP" b="0" i="0" dirty="0">
              <a:solidFill>
                <a:srgbClr val="6699FF"/>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0171025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60C66C-C3EF-3944-B02B-CE91A69A28EE}"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dirty="0">
                <a:latin typeface="Arial" panose="020B0604020202020204" pitchFamily="34" charset="0"/>
                <a:ea typeface="宋体" charset="0"/>
                <a:cs typeface="Arial" panose="020B0604020202020204" pitchFamily="34" charset="0"/>
              </a:rPr>
              <a:t>"</a:t>
            </a:r>
            <a:r>
              <a:rPr lang="en-US" altLang="zh-CN" b="0" i="0" dirty="0">
                <a:latin typeface="Arial" panose="020B0604020202020204" pitchFamily="34" charset="0"/>
                <a:ea typeface="宋体" charset="0"/>
                <a:cs typeface="Arial" panose="020B0604020202020204" pitchFamily="34" charset="0"/>
              </a:rPr>
              <a:t>I will make them abhorrent to all the kingdoms of the earth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because of what Manasseh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latin typeface="Arial" panose="020B0604020202020204" pitchFamily="34" charset="0"/>
                <a:ea typeface="宋体" charset="0"/>
                <a:cs typeface="Arial" panose="020B0604020202020204" pitchFamily="34" charset="0"/>
              </a:rPr>
              <a:t>son of Hezekiah king of Judah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did in Jerusalem.</a:t>
            </a:r>
            <a:r>
              <a:rPr lang="ru-RU" altLang="zh-CN" b="0" i="0" dirty="0">
                <a:solidFill>
                  <a:srgbClr val="0000FF"/>
                </a:solidFill>
                <a:latin typeface="Arial" panose="020B0604020202020204" pitchFamily="34" charset="0"/>
                <a:ea typeface="宋体" charset="0"/>
                <a:cs typeface="Arial" panose="020B0604020202020204" pitchFamily="34" charset="0"/>
              </a:rPr>
              <a:t>"</a:t>
            </a:r>
            <a:endParaRPr lang="en-US" altLang="ja-JP" b="0" i="0" dirty="0">
              <a:solidFill>
                <a:srgbClr val="0000FF"/>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6040573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DC8383-DFA8-AE44-B806-939A9F5F35C4}"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dirty="0">
                <a:solidFill>
                  <a:schemeClr val="hlink"/>
                </a:solidFill>
                <a:latin typeface="Arial" panose="020B0604020202020204" pitchFamily="34" charset="0"/>
                <a:ea typeface="宋体" charset="0"/>
                <a:cs typeface="Arial" panose="020B0604020202020204" pitchFamily="34" charset="0"/>
              </a:rPr>
              <a:t>"</a:t>
            </a:r>
            <a:r>
              <a:rPr lang="en-US" altLang="zh-CN" b="0" i="0" dirty="0">
                <a:solidFill>
                  <a:schemeClr val="hlink"/>
                </a:solidFill>
                <a:latin typeface="Arial" panose="020B0604020202020204" pitchFamily="34" charset="0"/>
                <a:ea typeface="宋体" charset="0"/>
                <a:cs typeface="Arial" panose="020B0604020202020204" pitchFamily="34" charset="0"/>
              </a:rPr>
              <a:t>...Your fathers forsook me… and did not keep my law. But</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you have behaved more wickedly than your fathers… instead of obeying Me. So I will throw you out of this land into a land</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chemeClr val="hlink"/>
                </a:solidFill>
                <a:latin typeface="Arial" panose="020B0604020202020204" pitchFamily="34" charset="0"/>
                <a:ea typeface="宋体" charset="0"/>
                <a:cs typeface="Arial" panose="020B0604020202020204" pitchFamily="34" charset="0"/>
              </a:rPr>
              <a:t>neither you nor your fathers have known, and</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there you will serve other gods</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chemeClr val="hlink"/>
                </a:solidFill>
                <a:latin typeface="Arial" panose="020B0604020202020204" pitchFamily="34" charset="0"/>
                <a:ea typeface="宋体" charset="0"/>
                <a:cs typeface="Arial" panose="020B0604020202020204" pitchFamily="34" charset="0"/>
              </a:rPr>
              <a:t>day and night, for I will show you no </a:t>
            </a:r>
            <a:r>
              <a:rPr lang="en-US" altLang="zh-CN" b="0" i="0" dirty="0" err="1">
                <a:solidFill>
                  <a:schemeClr val="hlink"/>
                </a:solidFill>
                <a:latin typeface="Arial" panose="020B0604020202020204" pitchFamily="34" charset="0"/>
                <a:ea typeface="宋体" charset="0"/>
                <a:cs typeface="Arial" panose="020B0604020202020204" pitchFamily="34" charset="0"/>
              </a:rPr>
              <a:t>favour</a:t>
            </a:r>
            <a:r>
              <a:rPr lang="en-US" altLang="zh-CN" b="0" i="0" dirty="0">
                <a:solidFill>
                  <a:schemeClr val="hlink"/>
                </a:solidFill>
                <a:latin typeface="Arial" panose="020B0604020202020204" pitchFamily="34" charset="0"/>
                <a:ea typeface="宋体" charset="0"/>
                <a:cs typeface="Arial" panose="020B0604020202020204" pitchFamily="34" charset="0"/>
              </a:rPr>
              <a:t>.</a:t>
            </a:r>
            <a:r>
              <a:rPr lang="ru-RU" altLang="zh-CN" b="0" i="0" dirty="0">
                <a:solidFill>
                  <a:schemeClr val="hlink"/>
                </a:solidFill>
                <a:latin typeface="Arial" panose="020B0604020202020204" pitchFamily="34" charset="0"/>
                <a:ea typeface="宋体" charset="0"/>
                <a:cs typeface="Arial" panose="020B0604020202020204" pitchFamily="34" charset="0"/>
              </a:rPr>
              <a:t>"</a:t>
            </a:r>
            <a:endParaRPr lang="en-US" altLang="ja-JP" b="0" i="0" dirty="0">
              <a:solidFill>
                <a:schemeClr val="hlink"/>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8501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B21EF7-BB08-4643-AA1B-F2641065B621}" type="slidenum">
              <a:rPr lang="en-US" sz="1200">
                <a:solidFill>
                  <a:prstClr val="black"/>
                </a:solidFill>
                <a:latin typeface="Calibri" charset="0"/>
                <a:cs typeface="Arial" charset="0"/>
              </a:rPr>
              <a:pPr eaLnBrk="1" hangingPunct="1"/>
              <a:t>129</a:t>
            </a:fld>
            <a:endParaRPr lang="en-US" sz="1200">
              <a:solidFill>
                <a:prstClr val="black"/>
              </a:solidFill>
              <a:latin typeface="Calibri"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God sends </a:t>
            </a:r>
            <a:r>
              <a:rPr lang="ar-SA" dirty="0" err="1">
                <a:latin typeface="Calibri" charset="0"/>
                <a:ea typeface="ＭＳ Ｐゴシック" charset="0"/>
                <a:cs typeface="ＭＳ Ｐゴシック" charset="0"/>
              </a:rPr>
              <a:t>إرميا</a:t>
            </a:r>
            <a:r>
              <a:rPr lang="en-GB" dirty="0">
                <a:latin typeface="Calibri" charset="0"/>
                <a:ea typeface="ＭＳ Ｐゴシック" charset="0"/>
                <a:cs typeface="ＭＳ Ｐゴシック" charset="0"/>
              </a:rPr>
              <a:t> to the potter</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house and gives a message there. The Lord shapes the nations according to His sovereign purpose. God is sovereign like a potter with the clay. People should not be presumptuous. God promises blessing to a nation, but will cancel the blessing if the nation turns against Him. But if the nation repents of its evil, He will relent of the disaster.</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EBE59A-95D7-EE40-BFD1-E7B2941F76D5}" type="slidenum">
              <a:rPr lang="en-US" sz="1200">
                <a:solidFill>
                  <a:prstClr val="black"/>
                </a:solidFill>
                <a:latin typeface="Calibri" charset="0"/>
                <a:cs typeface="Arial" charset="0"/>
              </a:rPr>
              <a:pPr eaLnBrk="1" hangingPunct="1"/>
              <a:t>131</a:t>
            </a:fld>
            <a:endParaRPr lang="en-US" sz="1200">
              <a:solidFill>
                <a:prstClr val="black"/>
              </a:solidFill>
              <a:latin typeface="Calibri" charset="0"/>
              <a:cs typeface="Arial"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takes an earthenware jar from the potter</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house to the Hinnom Valley in Jerusalem. He warns Judah of the terrible disaster that will come for they people abandoned the Lord to worship idols. They shed innocent blood and sacrificed their children. He describes the inevitable judgment to come – people will run out of food and turn to cannibalism. Corpses would lie everywhere and become food for wild animals.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smashes the jar, symbolizing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seemingly irreversible destruction.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E0FF47-52C4-D149-A885-25F5F608417B}" type="slidenum">
              <a:rPr lang="en-US" sz="1200">
                <a:solidFill>
                  <a:prstClr val="black"/>
                </a:solidFill>
                <a:latin typeface="Calibri" charset="0"/>
                <a:cs typeface="Arial" charset="0"/>
              </a:rPr>
              <a:pPr eaLnBrk="1" hangingPunct="1"/>
              <a:t>133</a:t>
            </a:fld>
            <a:endParaRPr lang="en-US" sz="1200">
              <a:solidFill>
                <a:prstClr val="black"/>
              </a:solidFill>
              <a:latin typeface="Calibri" charset="0"/>
              <a:cs typeface="Arial" charset="0"/>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Pashhur reacts angrily to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s</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 words against Jerusalem and Judah. He has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beaten and locked in the public stocks. But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is released, and pronounces judgment against Pashhur and his family.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laments to God for his suffering. Eventually, Baruch, a young scribe offers to help him.</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Picture &amp; Article: https://</a:t>
            </a:r>
            <a:r>
              <a:rPr lang="en-US" dirty="0" err="1"/>
              <a:t>www.jewishpress.com</a:t>
            </a:r>
            <a:r>
              <a:rPr lang="en-US" dirty="0"/>
              <a:t>/news/</a:t>
            </a:r>
            <a:r>
              <a:rPr lang="en-US" dirty="0" err="1"/>
              <a:t>israel</a:t>
            </a:r>
            <a:r>
              <a:rPr lang="en-US" dirty="0"/>
              <a:t>/kingdom-of-</a:t>
            </a:r>
            <a:r>
              <a:rPr lang="en-US" dirty="0" err="1"/>
              <a:t>judahs</a:t>
            </a:r>
            <a:r>
              <a:rPr lang="en-US" dirty="0"/>
              <a:t>-temple-and-royal-treasuries-revealed/2022/01/09/</a:t>
            </a:r>
          </a:p>
          <a:p>
            <a:endParaRPr lang="en-US" dirty="0"/>
          </a:p>
          <a:p>
            <a:r>
              <a:rPr lang="en-US"/>
              <a:t>Another Article</a:t>
            </a:r>
            <a:r>
              <a:rPr lang="en-US" dirty="0"/>
              <a:t>: https://</a:t>
            </a:r>
            <a:r>
              <a:rPr lang="en-US" dirty="0" err="1"/>
              <a:t>patternsofevidence.com</a:t>
            </a:r>
            <a:r>
              <a:rPr lang="en-US" dirty="0"/>
              <a:t>/2022/03/04/clay-seals-with-biblical-names-found/?</a:t>
            </a:r>
            <a:r>
              <a:rPr lang="en-US" dirty="0" err="1"/>
              <a:t>utm_campaign</a:t>
            </a:r>
            <a:r>
              <a:rPr lang="en-US" dirty="0"/>
              <a:t>=Thinker%20Update-%20Clay%20Seals%20Inscribed%20with%20Biblical%20Names%20Found%20in%20Jerusalem%20%28QWZ8rd%29&amp;utm_medium=</a:t>
            </a:r>
            <a:r>
              <a:rPr lang="en-US" dirty="0" err="1"/>
              <a:t>email&amp;utm_source</a:t>
            </a:r>
            <a:r>
              <a:rPr lang="en-US" dirty="0"/>
              <a:t>=Email%20List%20-%20120%20day%20engaged&amp;_kx=YXo9ToML2ZYOgon6TelWR-8ViwFBWyLgU5_VbrbI4qIK9K_Zu4S0ObP0z8EYm_4b.WEfJdA</a:t>
            </a:r>
          </a:p>
        </p:txBody>
      </p:sp>
    </p:spTree>
    <p:extLst>
      <p:ext uri="{BB962C8B-B14F-4D97-AF65-F5344CB8AC3E}">
        <p14:creationId xmlns:p14="http://schemas.microsoft.com/office/powerpoint/2010/main" val="27796824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E90F7C-CAE5-6A4C-9D70-A21EE362C686}" type="slidenum">
              <a:rPr lang="en-US" sz="1200">
                <a:solidFill>
                  <a:prstClr val="black"/>
                </a:solidFill>
                <a:latin typeface="Calibri" charset="0"/>
                <a:cs typeface="Arial" charset="0"/>
              </a:rPr>
              <a:pPr eaLnBrk="1" hangingPunct="1"/>
              <a:t>136</a:t>
            </a:fld>
            <a:endParaRPr lang="en-US" sz="1200">
              <a:solidFill>
                <a:prstClr val="black"/>
              </a:solidFill>
              <a:latin typeface="Calibri" charset="0"/>
              <a:cs typeface="Arial" charset="0"/>
            </a:endParaRPr>
          </a:p>
        </p:txBody>
      </p:sp>
      <p:sp>
        <p:nvSpPr>
          <p:cNvPr id="142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continues to preach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messages. He prophesies judgments against Judah</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kings and leaders and false prophets, but promises that the Messiah will come to lead the nation justly. (Zedekiah will be judged and God will reject his request to save them from Babylon; Jehoahaz will die in exile, Jehoiakim will die a terrible death without burial, Jehoiachin will be judged by not having any immediate descendants on the throne). The false prophets and priests have disgraced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temple and spoken lies.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A631FB-D701-E44C-967D-5DFC455D4BD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God uses another object lesson of two baskets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CC8E0-1758-9E41-9B34-7CF0261D22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600" b="0" kern="1200" dirty="0">
                <a:solidFill>
                  <a:schemeClr val="tx1"/>
                </a:solidFill>
                <a:effectLst/>
                <a:latin typeface="+mn-lt"/>
                <a:ea typeface="+mn-ea"/>
                <a:cs typeface="+mn-cs"/>
              </a:rPr>
              <a:t>God commanded the people of Jerusalem in Jeremiah 24 to leave Jerusalem. Those who were godly left the city under judgment and turned themselves over to the Babylonians. Some 600 years later, we find ourselves in</a:t>
            </a:r>
            <a:r>
              <a:rPr lang="en-SG" sz="2000" b="0" kern="1200" dirty="0">
                <a:solidFill>
                  <a:schemeClr val="tx1"/>
                </a:solidFill>
                <a:effectLst/>
                <a:latin typeface="+mn-lt"/>
                <a:ea typeface="+mn-ea"/>
                <a:cs typeface="+mn-cs"/>
              </a:rPr>
              <a:t> Hebrews 13:12-13. God commanded the same thing—to leave the city—as it was also under judgment and would be destroyed again in AD 70.</a:t>
            </a:r>
          </a:p>
          <a:p>
            <a:pPr eaLnBrk="1" hangingPunct="1">
              <a:defRPr/>
            </a:pPr>
            <a:r>
              <a:rPr lang="en-SG" sz="2000" b="0" kern="1200" dirty="0">
                <a:solidFill>
                  <a:schemeClr val="tx1"/>
                </a:solidFill>
                <a:effectLst/>
                <a:latin typeface="+mn-lt"/>
                <a:ea typeface="+mn-ea"/>
                <a:cs typeface="+mn-cs"/>
              </a:rPr>
              <a:t>__________________</a:t>
            </a:r>
          </a:p>
          <a:p>
            <a:pPr eaLnBrk="1" hangingPunct="1">
              <a:defRPr/>
            </a:pPr>
            <a:r>
              <a:rPr lang="en-SG" sz="2000" b="0" kern="1200" dirty="0">
                <a:solidFill>
                  <a:schemeClr val="tx1"/>
                </a:solidFill>
                <a:effectLst/>
                <a:latin typeface="+mn-lt"/>
                <a:ea typeface="+mn-ea"/>
                <a:cs typeface="+mn-cs"/>
              </a:rPr>
              <a:t>OS-24-Jeremiah-138</a:t>
            </a:r>
          </a:p>
          <a:p>
            <a:pPr eaLnBrk="1" hangingPunct="1">
              <a:defRPr/>
            </a:pPr>
            <a:r>
              <a:rPr lang="en-SG" sz="2000" b="0" kern="1200" dirty="0">
                <a:solidFill>
                  <a:schemeClr val="tx1"/>
                </a:solidFill>
                <a:effectLst/>
                <a:latin typeface="+mn-lt"/>
                <a:ea typeface="+mn-ea"/>
                <a:cs typeface="+mn-cs"/>
              </a:rPr>
              <a:t>NS-19-Hebrews-425</a:t>
            </a:r>
            <a:endParaRPr lang="en-US" sz="2000" b="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197C01-0E2A-EF49-BEC8-0433B996981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Now 8 years after </a:t>
            </a:r>
            <a:r>
              <a:rPr lang="ar-SA" dirty="0" err="1">
                <a:latin typeface="Arial"/>
                <a:ea typeface="ＭＳ Ｐゴシック" charset="0"/>
                <a:cs typeface="Arial"/>
              </a:rPr>
              <a:t>إرميا</a:t>
            </a:r>
            <a:r>
              <a:rPr lang="en-GB" dirty="0">
                <a:latin typeface="Arial"/>
                <a:ea typeface="ＭＳ Ｐゴシック" charset="0"/>
                <a:cs typeface="Arial"/>
              </a:rPr>
              <a:t>'s prophecy about Nebuchadnezzar, Nebuchadnezzar came and took King Jehoiachin away with many other exiles. He placed his uncle, Zedekiah (Josiah</a:t>
            </a:r>
            <a:r>
              <a:rPr lang="mr-IN" dirty="0">
                <a:latin typeface="Arial"/>
                <a:ea typeface="ＭＳ Ｐゴシック" charset="0"/>
                <a:cs typeface="Arial"/>
              </a:rPr>
              <a:t>'</a:t>
            </a:r>
            <a:r>
              <a:rPr lang="en-GB" dirty="0">
                <a:latin typeface="Arial"/>
                <a:ea typeface="ＭＳ Ｐゴシック" charset="0"/>
                <a:cs typeface="Arial"/>
              </a:rPr>
              <a:t>s other son) in charge and gave Judah one more chance to submit to Babylon</a:t>
            </a:r>
            <a:r>
              <a:rPr lang="mr-IN" dirty="0">
                <a:latin typeface="Arial"/>
                <a:ea typeface="ＭＳ Ｐゴシック" charset="0"/>
                <a:cs typeface="Arial"/>
              </a:rPr>
              <a:t>'</a:t>
            </a:r>
            <a:r>
              <a:rPr lang="en-GB" dirty="0">
                <a:latin typeface="Arial"/>
                <a:ea typeface="ＭＳ Ｐゴシック" charset="0"/>
                <a:cs typeface="Arial"/>
              </a:rPr>
              <a:t>s rule.</a:t>
            </a:r>
          </a:p>
          <a:p>
            <a:pPr eaLnBrk="1" hangingPunct="1">
              <a:spcBef>
                <a:spcPct val="0"/>
              </a:spcBef>
            </a:pPr>
            <a:r>
              <a:rPr lang="en-GB" dirty="0">
                <a:latin typeface="Arial"/>
                <a:ea typeface="ＭＳ Ｐゴシック" charset="0"/>
                <a:cs typeface="Arial"/>
              </a:rPr>
              <a:t>• Here God</a:t>
            </a:r>
            <a:r>
              <a:rPr lang="en-GB" baseline="0" dirty="0">
                <a:latin typeface="Arial"/>
                <a:ea typeface="ＭＳ Ｐゴシック" charset="0"/>
                <a:cs typeface="Arial"/>
              </a:rPr>
              <a:t> revealed to </a:t>
            </a:r>
            <a:r>
              <a:rPr lang="ar-SA" baseline="0" dirty="0" err="1">
                <a:latin typeface="Arial"/>
                <a:ea typeface="ＭＳ Ｐゴシック" charset="0"/>
                <a:cs typeface="Arial"/>
              </a:rPr>
              <a:t>إرميا</a:t>
            </a:r>
            <a:r>
              <a:rPr lang="en-GB" baseline="0" dirty="0">
                <a:latin typeface="Arial"/>
                <a:ea typeface="ＭＳ Ｐゴシック" charset="0"/>
                <a:cs typeface="Arial"/>
              </a:rPr>
              <a:t> the </a:t>
            </a:r>
            <a:r>
              <a:rPr lang="en-GB" dirty="0">
                <a:latin typeface="Arial"/>
                <a:ea typeface="ＭＳ Ｐゴシック" charset="0"/>
                <a:cs typeface="Arial"/>
              </a:rPr>
              <a:t>70 years captivity.</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charset="0"/>
                <a:ea typeface="ＭＳ Ｐゴシック" charset="0"/>
                <a:cs typeface="ＭＳ Ｐゴシック" charset="0"/>
              </a:rPr>
              <a:t>Common Arabic Slides-363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endParaRPr lang="ar-SA"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cs typeface="ＭＳ Ｐゴシック" charset="0"/>
              </a:rPr>
              <a:t>OS-Esther</a:t>
            </a:r>
          </a:p>
          <a:p>
            <a:r>
              <a:rPr lang="en-US" b="1"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a:p>
            <a:endParaRPr lang="en-US" dirty="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cs typeface="ＭＳ Ｐゴシック" charset="0"/>
              </a:rPr>
              <a:t>This slide shows the Nebuchadnezzar</a:t>
            </a:r>
            <a:r>
              <a:rPr lang="uk-UA" altLang="ja-JP" dirty="0">
                <a:latin typeface="Calibri" charset="0"/>
                <a:cs typeface="ＭＳ Ｐゴシック" charset="0"/>
              </a:rPr>
              <a:t>'</a:t>
            </a:r>
            <a:r>
              <a:rPr lang="en-US" dirty="0">
                <a:latin typeface="Calibri" charset="0"/>
                <a:cs typeface="ＭＳ Ｐゴシック" charset="0"/>
              </a:rPr>
              <a:t>s 6 deportations to Babylon. The 597 BC deportation was the third of the six and the first of 2 major deportations, with 10,000 people deported.</a:t>
            </a:r>
          </a:p>
          <a:p>
            <a:r>
              <a:rPr lang="en-US" dirty="0">
                <a:latin typeface="Calibri" charset="0"/>
                <a:cs typeface="ＭＳ Ｐゴシック" charset="0"/>
              </a:rPr>
              <a:t>______</a:t>
            </a:r>
          </a:p>
          <a:p>
            <a:endParaRPr lang="en-US" dirty="0">
              <a:cs typeface="ＭＳ Ｐゴシック" charset="0"/>
            </a:endParaRPr>
          </a:p>
          <a:p>
            <a:r>
              <a:rPr lang="en-US" dirty="0">
                <a:cs typeface="ＭＳ Ｐゴシック" charset="0"/>
              </a:rPr>
              <a:t>OS-24-Jeremiah-53</a:t>
            </a:r>
            <a:r>
              <a:rPr lang="en-US">
                <a:cs typeface="ＭＳ Ｐゴシック" charset="0"/>
              </a:rPr>
              <a:t>, 140</a:t>
            </a:r>
            <a:endParaRPr lang="en-US" dirty="0">
              <a:latin typeface="Calibri"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77DA3-8E02-FC43-87AB-271F295BCED6}"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Jerusalem’s leaders reject </a:t>
            </a:r>
            <a:r>
              <a:rPr lang="ar-SA" sz="1200" kern="1200" dirty="0" err="1">
                <a:solidFill>
                  <a:schemeClr val="tx1"/>
                </a:solidFill>
                <a:effectLst/>
                <a:latin typeface="+mn-lt"/>
                <a:ea typeface="+mn-ea"/>
                <a:cs typeface="+mn-cs"/>
              </a:rPr>
              <a:t>إرميا</a:t>
            </a:r>
            <a:r>
              <a:rPr lang="en-US" sz="1200" kern="1200" dirty="0">
                <a:solidFill>
                  <a:schemeClr val="tx1"/>
                </a:solidFill>
                <a:effectLst/>
                <a:latin typeface="+mn-lt"/>
                <a:ea typeface="+mn-ea"/>
                <a:cs typeface="+mn-cs"/>
              </a:rPr>
              <a:t> and lead to captivity as unavoidable (Jer 26–29).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149</a:t>
            </a:fld>
            <a:endParaRPr lang="en-US">
              <a:solidFill>
                <a:prstClr val="black"/>
              </a:solidFill>
              <a:latin typeface="Calibri"/>
            </a:endParaRPr>
          </a:p>
        </p:txBody>
      </p:sp>
    </p:spTree>
    <p:extLst>
      <p:ext uri="{BB962C8B-B14F-4D97-AF65-F5344CB8AC3E}">
        <p14:creationId xmlns:p14="http://schemas.microsoft.com/office/powerpoint/2010/main" val="42627513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E6B5D7-659F-8C49-97D2-21DDBCE408A6}"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tLang="zh-CN" sz="1300" b="0" i="0" dirty="0">
                <a:solidFill>
                  <a:schemeClr val="bg2"/>
                </a:solidFill>
                <a:latin typeface="Arial" panose="020B0604020202020204" pitchFamily="34" charset="0"/>
                <a:ea typeface="宋体" charset="0"/>
                <a:cs typeface="Arial" panose="020B0604020202020204" pitchFamily="34" charset="0"/>
              </a:rPr>
              <a:t>"</a:t>
            </a:r>
            <a:r>
              <a:rPr lang="en-US" altLang="zh-CN" sz="1300" b="0" i="0" dirty="0">
                <a:solidFill>
                  <a:schemeClr val="bg2"/>
                </a:solidFill>
                <a:latin typeface="Arial" panose="020B0604020202020204" pitchFamily="34" charset="0"/>
                <a:ea typeface="宋体" charset="0"/>
                <a:cs typeface="Arial" panose="020B0604020202020204" pitchFamily="34" charset="0"/>
              </a:rPr>
              <a:t>I gave the same message to Zedekiah king of Judah. I said, </a:t>
            </a:r>
            <a:r>
              <a:rPr lang="ru-RU" altLang="zh-CN" sz="1300" b="0" i="0" dirty="0">
                <a:solidFill>
                  <a:schemeClr val="bg2"/>
                </a:solidFill>
                <a:latin typeface="Arial" panose="020B0604020202020204" pitchFamily="34" charset="0"/>
                <a:ea typeface="宋体" charset="0"/>
                <a:cs typeface="Arial" panose="020B0604020202020204" pitchFamily="34" charset="0"/>
              </a:rPr>
              <a:t>"</a:t>
            </a:r>
            <a:r>
              <a:rPr lang="en-US" altLang="zh-CN" sz="1300" b="0" i="0" dirty="0">
                <a:solidFill>
                  <a:srgbClr val="0000FF"/>
                </a:solidFill>
                <a:latin typeface="Arial" panose="020B0604020202020204" pitchFamily="34" charset="0"/>
                <a:ea typeface="宋体" charset="0"/>
                <a:cs typeface="Arial" panose="020B0604020202020204" pitchFamily="34" charset="0"/>
              </a:rPr>
              <a:t>Bow your neck under the yoke of the king of Babylon; serve him and his people, and you will live.</a:t>
            </a:r>
            <a:r>
              <a:rPr lang="en-US" altLang="zh-CN" sz="1300" b="0" i="0" dirty="0">
                <a:solidFill>
                  <a:srgbClr val="66FFFF"/>
                </a:solidFill>
                <a:latin typeface="Arial" panose="020B0604020202020204" pitchFamily="34" charset="0"/>
                <a:ea typeface="宋体" charset="0"/>
                <a:cs typeface="Arial" panose="020B0604020202020204" pitchFamily="34" charset="0"/>
              </a:rPr>
              <a:t> </a:t>
            </a:r>
            <a:r>
              <a:rPr lang="en-US" altLang="zh-CN" sz="1300" b="0" i="0" dirty="0">
                <a:solidFill>
                  <a:srgbClr val="FFFF00"/>
                </a:solidFill>
                <a:latin typeface="Arial" panose="020B0604020202020204" pitchFamily="34" charset="0"/>
                <a:ea typeface="宋体" charset="0"/>
                <a:cs typeface="Arial" panose="020B0604020202020204" pitchFamily="34" charset="0"/>
              </a:rPr>
              <a:t> </a:t>
            </a:r>
            <a:r>
              <a:rPr lang="en-US" altLang="zh-CN" sz="1300" b="0" i="0" dirty="0">
                <a:solidFill>
                  <a:schemeClr val="bg2"/>
                </a:solidFill>
                <a:latin typeface="Arial" panose="020B0604020202020204" pitchFamily="34" charset="0"/>
                <a:ea typeface="宋体" charset="0"/>
                <a:cs typeface="Arial" panose="020B0604020202020204" pitchFamily="34" charset="0"/>
              </a:rPr>
              <a:t>Why will you and your people die by the sword, famine, and plague with which the Lord has threatened any nation that will not serve the King of Babylon?</a:t>
            </a:r>
            <a:r>
              <a:rPr lang="ru-RU" altLang="zh-CN" sz="1300" b="0" i="0" dirty="0">
                <a:solidFill>
                  <a:schemeClr val="bg2"/>
                </a:solidFill>
                <a:latin typeface="Arial" panose="020B0604020202020204" pitchFamily="34" charset="0"/>
                <a:ea typeface="宋体" charset="0"/>
                <a:cs typeface="Arial" panose="020B0604020202020204" pitchFamily="34" charset="0"/>
              </a:rPr>
              <a:t>"</a:t>
            </a:r>
            <a:endParaRPr lang="en-US" altLang="zh-CN" sz="1300" b="0" i="0" dirty="0">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8585147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7373D4-73BA-6741-844B-589D1F79FA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At the beginning of Zedekiah</a:t>
            </a:r>
            <a:r>
              <a:rPr lang="mr-IN" dirty="0">
                <a:latin typeface="Arial"/>
                <a:ea typeface="ＭＳ Ｐゴシック" charset="0"/>
                <a:cs typeface="Arial"/>
              </a:rPr>
              <a:t>'</a:t>
            </a:r>
            <a:r>
              <a:rPr lang="en-GB" dirty="0">
                <a:latin typeface="Arial"/>
                <a:ea typeface="ＭＳ Ｐゴシック" charset="0"/>
                <a:cs typeface="Arial"/>
              </a:rPr>
              <a:t>s reign, there is talk of revolt against Babylon. As animals wore a yoke to inndicate their submissions, • so God instructs </a:t>
            </a:r>
            <a:r>
              <a:rPr lang="ar-SA" dirty="0" err="1">
                <a:latin typeface="Arial"/>
                <a:ea typeface="ＭＳ Ｐゴシック" charset="0"/>
                <a:cs typeface="Arial"/>
              </a:rPr>
              <a:t>إرميا</a:t>
            </a:r>
            <a:r>
              <a:rPr lang="en-GB" dirty="0">
                <a:latin typeface="Arial"/>
                <a:ea typeface="ＭＳ Ｐゴシック" charset="0"/>
                <a:cs typeface="Arial"/>
              </a:rPr>
              <a:t> to wear a yoke to symbolize Judah</a:t>
            </a:r>
            <a:r>
              <a:rPr lang="mr-IN" dirty="0">
                <a:latin typeface="Arial"/>
                <a:ea typeface="ＭＳ Ｐゴシック" charset="0"/>
                <a:cs typeface="Arial"/>
              </a:rPr>
              <a:t>'</a:t>
            </a:r>
            <a:r>
              <a:rPr lang="en-GB" dirty="0">
                <a:latin typeface="Arial"/>
                <a:ea typeface="ＭＳ Ｐゴシック" charset="0"/>
                <a:cs typeface="Arial"/>
              </a:rPr>
              <a:t>s future submission to Babylon. God will place all nations under Nebuchadnezzar</a:t>
            </a:r>
            <a:r>
              <a:rPr lang="mr-IN" dirty="0">
                <a:latin typeface="Arial"/>
                <a:ea typeface="ＭＳ Ｐゴシック" charset="0"/>
                <a:cs typeface="Arial"/>
              </a:rPr>
              <a:t>'</a:t>
            </a:r>
            <a:r>
              <a:rPr lang="en-GB" dirty="0">
                <a:latin typeface="Arial"/>
                <a:ea typeface="ＭＳ Ｐゴシック" charset="0"/>
                <a:cs typeface="Arial"/>
              </a:rPr>
              <a:t>s yoke; any nation that resisted would perish. He urges the king not to listen to the false prophets.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false prophets continued</a:t>
            </a:r>
            <a:r>
              <a:rPr lang="en-US" baseline="0"/>
              <a:t> to predict peace for the rebellious people in chapter 28.</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152</a:t>
            </a:fld>
            <a:endParaRPr lang="en-US">
              <a:solidFill>
                <a:prstClr val="black"/>
              </a:solidFill>
              <a:latin typeface="Calibri"/>
            </a:endParaRPr>
          </a:p>
        </p:txBody>
      </p:sp>
    </p:spTree>
    <p:extLst>
      <p:ext uri="{BB962C8B-B14F-4D97-AF65-F5344CB8AC3E}">
        <p14:creationId xmlns:p14="http://schemas.microsoft.com/office/powerpoint/2010/main" val="1953495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77DA3-8E02-FC43-87AB-271F295BCED6}"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649893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0F5D1F-8B00-E645-B7B1-3A8B33019CBB}"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0E0DF7-9D98-9841-8600-2D33256A9FAF}"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Arial"/>
                <a:ea typeface="ＭＳ Ｐゴシック" charset="0"/>
                <a:cs typeface="Arial"/>
              </a:rPr>
              <a:t>إرميا</a:t>
            </a:r>
            <a:r>
              <a:rPr lang="en-US" dirty="0">
                <a:latin typeface="Arial"/>
                <a:ea typeface="ＭＳ Ｐゴシック" charset="0"/>
                <a:cs typeface="Arial"/>
              </a:rPr>
              <a:t> faces serious opposition from false prophets. Hananiah seizes </a:t>
            </a:r>
            <a:r>
              <a:rPr lang="ar-SA" dirty="0" err="1">
                <a:latin typeface="Arial"/>
                <a:ea typeface="ＭＳ Ｐゴシック" charset="0"/>
                <a:cs typeface="Arial"/>
              </a:rPr>
              <a:t>إرميا</a:t>
            </a:r>
            <a:r>
              <a:rPr lang="mr-IN" altLang="ja-JP" dirty="0">
                <a:latin typeface="Arial"/>
                <a:ea typeface="ＭＳ Ｐゴシック" charset="0"/>
                <a:cs typeface="Arial"/>
              </a:rPr>
              <a:t>'</a:t>
            </a:r>
            <a:r>
              <a:rPr lang="en-US" dirty="0">
                <a:latin typeface="Arial"/>
                <a:ea typeface="ＭＳ Ｐゴシック" charset="0"/>
                <a:cs typeface="Arial"/>
              </a:rPr>
              <a:t>s yoke and breaks it, claiming God would break Babylon</a:t>
            </a:r>
            <a:r>
              <a:rPr lang="mr-IN" altLang="ja-JP" dirty="0">
                <a:latin typeface="Arial"/>
                <a:ea typeface="ＭＳ Ｐゴシック" charset="0"/>
                <a:cs typeface="Arial"/>
              </a:rPr>
              <a:t>'</a:t>
            </a:r>
            <a:r>
              <a:rPr lang="en-US" dirty="0">
                <a:latin typeface="Arial"/>
                <a:ea typeface="ＭＳ Ｐゴシック" charset="0"/>
                <a:cs typeface="Arial"/>
              </a:rPr>
              <a:t>s power and the captivity is not 70 years, but only 2 years. Well, he pays for his lies with his own life. He dies 2 months later. After him, Shemaiah the false prophet also opposes </a:t>
            </a:r>
            <a:r>
              <a:rPr lang="ar-SA" dirty="0" err="1">
                <a:latin typeface="Arial"/>
                <a:ea typeface="ＭＳ Ｐゴシック" charset="0"/>
                <a:cs typeface="Arial"/>
              </a:rPr>
              <a:t>إرميا</a:t>
            </a:r>
            <a:r>
              <a:rPr lang="en-US" dirty="0">
                <a:latin typeface="Arial"/>
                <a:ea typeface="ＭＳ Ｐゴシック" charset="0"/>
                <a:cs typeface="Arial"/>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1766419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8/18/25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49451414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200186"/>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97242"/>
      </p:ext>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586083"/>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63925"/>
      </p:ext>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850599"/>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095890"/>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477247"/>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685858"/>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33360"/>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729440"/>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8E94ABB-4D0F-5941-8CCB-004C11EC7FA3}" type="slidenum">
              <a:rPr lang="en-US"/>
              <a:pPr>
                <a:defRPr/>
              </a:pPr>
              <a:t>‹#›</a:t>
            </a:fld>
            <a:endParaRPr lang="en-US"/>
          </a:p>
        </p:txBody>
      </p:sp>
    </p:spTree>
    <p:extLst>
      <p:ext uri="{BB962C8B-B14F-4D97-AF65-F5344CB8AC3E}">
        <p14:creationId xmlns:p14="http://schemas.microsoft.com/office/powerpoint/2010/main" val="2541997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7327212"/>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0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5392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241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739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7035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2019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124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7132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57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8/18/25</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30429305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6734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748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indent="0" algn="ctr" rtl="0">
              <a:spcBef>
                <a:spcPts val="0"/>
              </a:spcBef>
              <a:buClr>
                <a:schemeClr val="dk2"/>
              </a:buClr>
              <a:buFont typeface="Georgia"/>
              <a:buNone/>
              <a:defRPr sz="1600" b="1" cap="none" baseline="0">
                <a:solidFill>
                  <a:schemeClr val="dk2"/>
                </a:solidFill>
              </a:defRPr>
            </a:lvl1pPr>
            <a:lvl2pPr rtl="0">
              <a:spcBef>
                <a:spcPts val="0"/>
              </a:spcBef>
              <a:buClr>
                <a:srgbClr val="888888"/>
              </a:buClr>
              <a:buFont typeface="Georgia"/>
              <a:buNone/>
              <a:defRPr sz="1800">
                <a:solidFill>
                  <a:srgbClr val="888888"/>
                </a:solidFill>
              </a:defRPr>
            </a:lvl2pPr>
            <a:lvl3pPr rtl="0">
              <a:spcBef>
                <a:spcPts val="0"/>
              </a:spcBef>
              <a:buClr>
                <a:srgbClr val="888888"/>
              </a:buClr>
              <a:buFont typeface="Georgia"/>
              <a:buNone/>
              <a:defRPr sz="1600">
                <a:solidFill>
                  <a:srgbClr val="888888"/>
                </a:solidFill>
              </a:defRPr>
            </a:lvl3pPr>
            <a:lvl4pPr rtl="0">
              <a:spcBef>
                <a:spcPts val="0"/>
              </a:spcBef>
              <a:buClr>
                <a:srgbClr val="888888"/>
              </a:buClr>
              <a:buFont typeface="Georgia"/>
              <a:buNone/>
              <a:defRPr sz="1400">
                <a:solidFill>
                  <a:srgbClr val="888888"/>
                </a:solidFill>
              </a:defRPr>
            </a:lvl4pPr>
            <a:lvl5pPr rtl="0">
              <a:spcBef>
                <a:spcPts val="0"/>
              </a:spcBef>
              <a:buClr>
                <a:srgbClr val="888888"/>
              </a:buClr>
              <a:buFont typeface="Georgia"/>
              <a:buNone/>
              <a:defRPr sz="1400">
                <a:solidFill>
                  <a:srgbClr val="888888"/>
                </a:solidFill>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199" name="Shape 199"/>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algn="ctr" rtl="0">
              <a:spcBef>
                <a:spcPts val="0"/>
              </a:spcBef>
              <a:buClr>
                <a:srgbClr val="FFFFFF"/>
              </a:buClr>
              <a:buFont typeface="Georgia"/>
              <a:buNone/>
              <a:defRPr sz="4200" b="0" cap="none" baseline="0">
                <a:solidFill>
                  <a:srgbClr val="FFFFFF"/>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200" name="Shape 200"/>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01" name="Shape 20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02" name="Shape 202"/>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pPr marL="0" marR="0" lvl="0" indent="0" algn="ctr" rtl="0">
                <a:lnSpc>
                  <a:spcPct val="100000"/>
                </a:lnSpc>
                <a:spcBef>
                  <a:spcPts val="0"/>
                </a:spcBef>
                <a:spcAft>
                  <a:spcPts val="0"/>
                </a:spcAft>
                <a:buClr>
                  <a:srgbClr val="7B9899"/>
                </a:buClr>
                <a:buSzPct val="25000"/>
                <a:buFont typeface="Georgia"/>
                <a:buNone/>
              </a:p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10566859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212009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40998998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464140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27329216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20667496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7755546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1980963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3502145865"/>
      </p:ext>
    </p:extLst>
  </p:cSld>
  <p:clrMapOvr>
    <a:masterClrMapping/>
  </p:clrMapOvr>
  <p:transition>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7170606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36856325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495977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579709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6091342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4303289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14919398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41571640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13324514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1491835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2917890190"/>
      </p:ext>
    </p:extLst>
  </p:cSld>
  <p:clrMapOvr>
    <a:masterClrMapping/>
  </p:clrMapOvr>
  <p:transition>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28901364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9674785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3273380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13134527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35474751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27824269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22838724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29749734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6803103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2969697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31706484"/>
      </p:ext>
    </p:extLst>
  </p:cSld>
  <p:clrMapOvr>
    <a:masterClrMapping/>
  </p:clrMapOvr>
  <p:transitio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4248122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1121481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19825388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294982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9898322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8853810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8075230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43B0286-B10A-7C44-8D2C-276D3FB2E470}" type="slidenum">
              <a:rPr lang="en-US"/>
              <a:pPr>
                <a:defRPr/>
              </a:pPr>
              <a:t>‹#›</a:t>
            </a:fld>
            <a:endParaRPr lang="en-US"/>
          </a:p>
        </p:txBody>
      </p:sp>
    </p:spTree>
    <p:extLst>
      <p:ext uri="{BB962C8B-B14F-4D97-AF65-F5344CB8AC3E}">
        <p14:creationId xmlns:p14="http://schemas.microsoft.com/office/powerpoint/2010/main" val="22709353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5DA7E91E-6243-B345-8052-44CDCA8F9FFD}" type="slidenum">
              <a:rPr lang="en-US"/>
              <a:pPr>
                <a:defRPr/>
              </a:pPr>
              <a:t>‹#›</a:t>
            </a:fld>
            <a:endParaRPr lang="en-US"/>
          </a:p>
        </p:txBody>
      </p:sp>
    </p:spTree>
    <p:extLst>
      <p:ext uri="{BB962C8B-B14F-4D97-AF65-F5344CB8AC3E}">
        <p14:creationId xmlns:p14="http://schemas.microsoft.com/office/powerpoint/2010/main" val="31573313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3A98EF4-54F5-9646-A1CD-B57FE09DDD3D}" type="slidenum">
              <a:rPr lang="en-US"/>
              <a:pPr>
                <a:defRPr/>
              </a:pPr>
              <a:t>‹#›</a:t>
            </a:fld>
            <a:endParaRPr lang="en-US"/>
          </a:p>
        </p:txBody>
      </p:sp>
    </p:spTree>
    <p:extLst>
      <p:ext uri="{BB962C8B-B14F-4D97-AF65-F5344CB8AC3E}">
        <p14:creationId xmlns:p14="http://schemas.microsoft.com/office/powerpoint/2010/main" val="1426409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48D766C-5282-CA41-8F08-5D746405989F}" type="slidenum">
              <a:rPr lang="en-US"/>
              <a:pPr>
                <a:defRPr/>
              </a:pPr>
              <a:t>‹#›</a:t>
            </a:fld>
            <a:endParaRPr lang="en-US"/>
          </a:p>
        </p:txBody>
      </p:sp>
    </p:spTree>
    <p:extLst>
      <p:ext uri="{BB962C8B-B14F-4D97-AF65-F5344CB8AC3E}">
        <p14:creationId xmlns:p14="http://schemas.microsoft.com/office/powerpoint/2010/main" val="7131738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45D2EBC-58F5-5A43-850A-F94E08E9996C}" type="slidenum">
              <a:rPr lang="en-US"/>
              <a:pPr>
                <a:defRPr/>
              </a:pPr>
              <a:t>‹#›</a:t>
            </a:fld>
            <a:endParaRPr lang="en-US"/>
          </a:p>
        </p:txBody>
      </p:sp>
    </p:spTree>
    <p:extLst>
      <p:ext uri="{BB962C8B-B14F-4D97-AF65-F5344CB8AC3E}">
        <p14:creationId xmlns:p14="http://schemas.microsoft.com/office/powerpoint/2010/main" val="28954225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93311403-8A36-E14E-9695-3BCA6AF1C4D0}" type="slidenum">
              <a:rPr lang="en-US"/>
              <a:pPr>
                <a:defRPr/>
              </a:pPr>
              <a:t>‹#›</a:t>
            </a:fld>
            <a:endParaRPr lang="en-US"/>
          </a:p>
        </p:txBody>
      </p:sp>
    </p:spTree>
    <p:extLst>
      <p:ext uri="{BB962C8B-B14F-4D97-AF65-F5344CB8AC3E}">
        <p14:creationId xmlns:p14="http://schemas.microsoft.com/office/powerpoint/2010/main" val="28426625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DB29171-4990-4E44-98D5-A0AC3CBA9423}" type="slidenum">
              <a:rPr lang="en-US"/>
              <a:pPr>
                <a:defRPr/>
              </a:pPr>
              <a:t>‹#›</a:t>
            </a:fld>
            <a:endParaRPr lang="en-US"/>
          </a:p>
        </p:txBody>
      </p:sp>
    </p:spTree>
    <p:extLst>
      <p:ext uri="{BB962C8B-B14F-4D97-AF65-F5344CB8AC3E}">
        <p14:creationId xmlns:p14="http://schemas.microsoft.com/office/powerpoint/2010/main" val="6785836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E781913F-E156-E943-9C94-E3B0D189E3FD}" type="slidenum">
              <a:rPr lang="en-US"/>
              <a:pPr>
                <a:defRPr/>
              </a:pPr>
              <a:t>‹#›</a:t>
            </a:fld>
            <a:endParaRPr lang="en-US"/>
          </a:p>
        </p:txBody>
      </p:sp>
    </p:spTree>
    <p:extLst>
      <p:ext uri="{BB962C8B-B14F-4D97-AF65-F5344CB8AC3E}">
        <p14:creationId xmlns:p14="http://schemas.microsoft.com/office/powerpoint/2010/main" val="11732131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19EFCF4-3C5E-3D42-8B7B-93AF6FD19CE6}" type="slidenum">
              <a:rPr lang="en-US"/>
              <a:pPr>
                <a:defRPr/>
              </a:pPr>
              <a:t>‹#›</a:t>
            </a:fld>
            <a:endParaRPr lang="en-US"/>
          </a:p>
        </p:txBody>
      </p:sp>
    </p:spTree>
    <p:extLst>
      <p:ext uri="{BB962C8B-B14F-4D97-AF65-F5344CB8AC3E}">
        <p14:creationId xmlns:p14="http://schemas.microsoft.com/office/powerpoint/2010/main" val="23471320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CA45EEA-D200-064E-98F6-AC2318E23FC9}" type="slidenum">
              <a:rPr lang="en-US"/>
              <a:pPr>
                <a:defRPr/>
              </a:pPr>
              <a:t>‹#›</a:t>
            </a:fld>
            <a:endParaRPr lang="en-US"/>
          </a:p>
        </p:txBody>
      </p:sp>
    </p:spTree>
    <p:extLst>
      <p:ext uri="{BB962C8B-B14F-4D97-AF65-F5344CB8AC3E}">
        <p14:creationId xmlns:p14="http://schemas.microsoft.com/office/powerpoint/2010/main" val="4018661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EC42F96-BA02-3747-9B20-983D1768DAF7}" type="slidenum">
              <a:rPr lang="en-US"/>
              <a:pPr>
                <a:defRPr/>
              </a:pPr>
              <a:t>‹#›</a:t>
            </a:fld>
            <a:endParaRPr lang="en-US"/>
          </a:p>
        </p:txBody>
      </p:sp>
    </p:spTree>
    <p:extLst>
      <p:ext uri="{BB962C8B-B14F-4D97-AF65-F5344CB8AC3E}">
        <p14:creationId xmlns:p14="http://schemas.microsoft.com/office/powerpoint/2010/main" val="24704084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EFBA72E-3C79-6E48-8F5D-C12D345D6581}" type="slidenum">
              <a:rPr lang="en-US"/>
              <a:pPr>
                <a:defRPr/>
              </a:pPr>
              <a:t>‹#›</a:t>
            </a:fld>
            <a:endParaRPr lang="en-US"/>
          </a:p>
        </p:txBody>
      </p:sp>
    </p:spTree>
    <p:extLst>
      <p:ext uri="{BB962C8B-B14F-4D97-AF65-F5344CB8AC3E}">
        <p14:creationId xmlns:p14="http://schemas.microsoft.com/office/powerpoint/2010/main" val="4017246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1805958133"/>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8/18/25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406306744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47EA7B9-8B77-8643-8065-A069A4444EF9}" type="slidenum">
              <a:rPr lang="en-US"/>
              <a:pPr>
                <a:defRPr/>
              </a:pPr>
              <a:t>‹#›</a:t>
            </a:fld>
            <a:endParaRPr lang="en-US"/>
          </a:p>
        </p:txBody>
      </p:sp>
    </p:spTree>
    <p:extLst>
      <p:ext uri="{BB962C8B-B14F-4D97-AF65-F5344CB8AC3E}">
        <p14:creationId xmlns:p14="http://schemas.microsoft.com/office/powerpoint/2010/main" val="1755999968"/>
      </p:ext>
    </p:extLst>
  </p:cSld>
  <p:clrMapOvr>
    <a:masterClrMapping/>
  </p:clrMapOvr>
  <p:transition>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8/18/25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1249675616"/>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8/18/25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29216608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8/18/25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31991865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29584064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3633777830"/>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8/18/25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36821840"/>
      </p:ext>
    </p:extLst>
  </p:cSld>
  <p:clrMapOvr>
    <a:overrideClrMapping bg1="lt1" tx1="dk1" bg2="lt2" tx2="dk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8/18/25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603436282"/>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8/18/25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714934521"/>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1552491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1707494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6205098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25464271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7532874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4673877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29293929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30478006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42944941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25662469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39733898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27059204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dirty="0"/>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dirty="0"/>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pPr>
                <a:defRPr/>
              </a:pPr>
              <a:t>‹#›</a:t>
            </a:fld>
            <a:endParaRPr lang="en-US" dirty="0"/>
          </a:p>
        </p:txBody>
      </p:sp>
    </p:spTree>
    <p:extLst>
      <p:ext uri="{BB962C8B-B14F-4D97-AF65-F5344CB8AC3E}">
        <p14:creationId xmlns:p14="http://schemas.microsoft.com/office/powerpoint/2010/main" val="1605972459"/>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6459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pPr>
                <a:defRPr/>
              </a:pPr>
              <a:t>‹#›</a:t>
            </a:fld>
            <a:endParaRPr lang="en-US" dirty="0"/>
          </a:p>
        </p:txBody>
      </p:sp>
    </p:spTree>
    <p:extLst>
      <p:ext uri="{BB962C8B-B14F-4D97-AF65-F5344CB8AC3E}">
        <p14:creationId xmlns:p14="http://schemas.microsoft.com/office/powerpoint/2010/main" val="538303082"/>
      </p:ext>
    </p:extLst>
  </p:cSld>
  <p:clrMapOvr>
    <a:masterClrMapping/>
  </p:clrMapOvr>
  <p:transition>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pPr>
                <a:defRPr/>
              </a:pPr>
              <a:t>‹#›</a:t>
            </a:fld>
            <a:endParaRPr lang="en-US" dirty="0"/>
          </a:p>
        </p:txBody>
      </p:sp>
    </p:spTree>
    <p:extLst>
      <p:ext uri="{BB962C8B-B14F-4D97-AF65-F5344CB8AC3E}">
        <p14:creationId xmlns:p14="http://schemas.microsoft.com/office/powerpoint/2010/main" val="2368361250"/>
      </p:ext>
    </p:extLst>
  </p:cSld>
  <p:clrMapOvr>
    <a:masterClrMapping/>
  </p:clrMapOvr>
  <p:transition>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pPr>
                <a:defRPr/>
              </a:pPr>
              <a:t>‹#›</a:t>
            </a:fld>
            <a:endParaRPr lang="en-US" dirty="0"/>
          </a:p>
        </p:txBody>
      </p:sp>
    </p:spTree>
    <p:extLst>
      <p:ext uri="{BB962C8B-B14F-4D97-AF65-F5344CB8AC3E}">
        <p14:creationId xmlns:p14="http://schemas.microsoft.com/office/powerpoint/2010/main" val="4132809100"/>
      </p:ext>
    </p:extLst>
  </p:cSld>
  <p:clrMapOvr>
    <a:masterClrMapping/>
  </p:clrMapOvr>
  <p:transition>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pPr>
                <a:defRPr/>
              </a:pPr>
              <a:t>‹#›</a:t>
            </a:fld>
            <a:endParaRPr lang="en-US" dirty="0"/>
          </a:p>
        </p:txBody>
      </p:sp>
    </p:spTree>
    <p:extLst>
      <p:ext uri="{BB962C8B-B14F-4D97-AF65-F5344CB8AC3E}">
        <p14:creationId xmlns:p14="http://schemas.microsoft.com/office/powerpoint/2010/main" val="2824046362"/>
      </p:ext>
    </p:extLst>
  </p:cSld>
  <p:clrMapOvr>
    <a:masterClrMapping/>
  </p:clrMapOvr>
  <p:transition>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pPr>
                <a:defRPr/>
              </a:pPr>
              <a:t>‹#›</a:t>
            </a:fld>
            <a:endParaRPr lang="en-US" dirty="0"/>
          </a:p>
        </p:txBody>
      </p:sp>
    </p:spTree>
    <p:extLst>
      <p:ext uri="{BB962C8B-B14F-4D97-AF65-F5344CB8AC3E}">
        <p14:creationId xmlns:p14="http://schemas.microsoft.com/office/powerpoint/2010/main" val="848977183"/>
      </p:ext>
    </p:extLst>
  </p:cSld>
  <p:clrMapOvr>
    <a:masterClrMapping/>
  </p:clrMapOvr>
  <p:transition>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pPr>
                <a:defRPr/>
              </a:pPr>
              <a:t>‹#›</a:t>
            </a:fld>
            <a:endParaRPr lang="en-US" dirty="0"/>
          </a:p>
        </p:txBody>
      </p:sp>
    </p:spTree>
    <p:extLst>
      <p:ext uri="{BB962C8B-B14F-4D97-AF65-F5344CB8AC3E}">
        <p14:creationId xmlns:p14="http://schemas.microsoft.com/office/powerpoint/2010/main" val="396380668"/>
      </p:ext>
    </p:extLst>
  </p:cSld>
  <p:clrMapOvr>
    <a:masterClrMapping/>
  </p:clrMapOvr>
  <p:transition>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pPr>
                <a:defRPr/>
              </a:pPr>
              <a:t>‹#›</a:t>
            </a:fld>
            <a:endParaRPr lang="en-US" dirty="0"/>
          </a:p>
        </p:txBody>
      </p:sp>
    </p:spTree>
    <p:extLst>
      <p:ext uri="{BB962C8B-B14F-4D97-AF65-F5344CB8AC3E}">
        <p14:creationId xmlns:p14="http://schemas.microsoft.com/office/powerpoint/2010/main" val="929403478"/>
      </p:ext>
    </p:extLst>
  </p:cSld>
  <p:clrMapOvr>
    <a:masterClrMapping/>
  </p:clrMapOvr>
  <p:transition>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pPr>
                <a:defRPr/>
              </a:pPr>
              <a:t>‹#›</a:t>
            </a:fld>
            <a:endParaRPr lang="en-US" dirty="0"/>
          </a:p>
        </p:txBody>
      </p:sp>
    </p:spTree>
    <p:extLst>
      <p:ext uri="{BB962C8B-B14F-4D97-AF65-F5344CB8AC3E}">
        <p14:creationId xmlns:p14="http://schemas.microsoft.com/office/powerpoint/2010/main" val="2812896588"/>
      </p:ext>
    </p:extLst>
  </p:cSld>
  <p:clrMapOvr>
    <a:masterClrMapping/>
  </p:clrMapOvr>
  <p:transition>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pPr>
                <a:defRPr/>
              </a:pPr>
              <a:t>‹#›</a:t>
            </a:fld>
            <a:endParaRPr lang="en-US" dirty="0"/>
          </a:p>
        </p:txBody>
      </p:sp>
    </p:spTree>
    <p:extLst>
      <p:ext uri="{BB962C8B-B14F-4D97-AF65-F5344CB8AC3E}">
        <p14:creationId xmlns:p14="http://schemas.microsoft.com/office/powerpoint/2010/main" val="1967751898"/>
      </p:ext>
    </p:extLst>
  </p:cSld>
  <p:clrMapOvr>
    <a:masterClrMapping/>
  </p:clrMapOvr>
  <p:transition>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pPr>
                <a:defRPr/>
              </a:pPr>
              <a:t>‹#›</a:t>
            </a:fld>
            <a:endParaRPr lang="en-US" dirty="0"/>
          </a:p>
        </p:txBody>
      </p:sp>
    </p:spTree>
    <p:extLst>
      <p:ext uri="{BB962C8B-B14F-4D97-AF65-F5344CB8AC3E}">
        <p14:creationId xmlns:p14="http://schemas.microsoft.com/office/powerpoint/2010/main" val="14903311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8/18/25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45870449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74717224"/>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2AA2C9B-4DAF-A94E-909D-8DA2CB6B1CD2}" type="slidenum">
              <a:rPr lang="en-US"/>
              <a:pPr>
                <a:defRPr/>
              </a:pPr>
              <a:t>‹#›</a:t>
            </a:fld>
            <a:endParaRPr lang="en-US" dirty="0"/>
          </a:p>
        </p:txBody>
      </p:sp>
    </p:spTree>
    <p:extLst>
      <p:ext uri="{BB962C8B-B14F-4D97-AF65-F5344CB8AC3E}">
        <p14:creationId xmlns:p14="http://schemas.microsoft.com/office/powerpoint/2010/main" val="596095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F755E7B6-398F-CA49-A617-2FFB09DA7CAA}" type="slidenum">
              <a:rPr lang="en-US"/>
              <a:pPr>
                <a:defRPr/>
              </a:pPr>
              <a:t>‹#›</a:t>
            </a:fld>
            <a:endParaRPr lang="en-US" dirty="0"/>
          </a:p>
        </p:txBody>
      </p:sp>
    </p:spTree>
    <p:extLst>
      <p:ext uri="{BB962C8B-B14F-4D97-AF65-F5344CB8AC3E}">
        <p14:creationId xmlns:p14="http://schemas.microsoft.com/office/powerpoint/2010/main" val="21846030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129F1FC0-8EA7-E545-9413-42A57BA183CC}" type="slidenum">
              <a:rPr lang="en-US"/>
              <a:pPr>
                <a:defRPr/>
              </a:pPr>
              <a:t>‹#›</a:t>
            </a:fld>
            <a:endParaRPr lang="en-US" dirty="0"/>
          </a:p>
        </p:txBody>
      </p:sp>
    </p:spTree>
    <p:extLst>
      <p:ext uri="{BB962C8B-B14F-4D97-AF65-F5344CB8AC3E}">
        <p14:creationId xmlns:p14="http://schemas.microsoft.com/office/powerpoint/2010/main" val="28339341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ECCFB3F0-3B93-4847-86B5-82F6E736F324}" type="slidenum">
              <a:rPr lang="en-US"/>
              <a:pPr>
                <a:defRPr/>
              </a:pPr>
              <a:t>‹#›</a:t>
            </a:fld>
            <a:endParaRPr lang="en-US" dirty="0"/>
          </a:p>
        </p:txBody>
      </p:sp>
    </p:spTree>
    <p:extLst>
      <p:ext uri="{BB962C8B-B14F-4D97-AF65-F5344CB8AC3E}">
        <p14:creationId xmlns:p14="http://schemas.microsoft.com/office/powerpoint/2010/main" val="34161384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a:lvl1pPr>
          </a:lstStyle>
          <a:p>
            <a:pPr>
              <a:defRPr/>
            </a:pPr>
            <a:fld id="{5D397B10-611C-8141-9774-51D03FC5D67A}" type="slidenum">
              <a:rPr lang="en-US"/>
              <a:pPr>
                <a:defRPr/>
              </a:pPr>
              <a:t>‹#›</a:t>
            </a:fld>
            <a:endParaRPr lang="en-US" dirty="0"/>
          </a:p>
        </p:txBody>
      </p:sp>
    </p:spTree>
    <p:extLst>
      <p:ext uri="{BB962C8B-B14F-4D97-AF65-F5344CB8AC3E}">
        <p14:creationId xmlns:p14="http://schemas.microsoft.com/office/powerpoint/2010/main" val="2737099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a:lvl1pPr>
          </a:lstStyle>
          <a:p>
            <a:pPr>
              <a:defRPr/>
            </a:pPr>
            <a:fld id="{9CFB6B4B-54B3-2F41-AC34-096A5660648D}" type="slidenum">
              <a:rPr lang="en-US"/>
              <a:pPr>
                <a:defRPr/>
              </a:pPr>
              <a:t>‹#›</a:t>
            </a:fld>
            <a:endParaRPr lang="en-US" dirty="0"/>
          </a:p>
        </p:txBody>
      </p:sp>
    </p:spTree>
    <p:extLst>
      <p:ext uri="{BB962C8B-B14F-4D97-AF65-F5344CB8AC3E}">
        <p14:creationId xmlns:p14="http://schemas.microsoft.com/office/powerpoint/2010/main" val="2183148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a:lvl1pPr>
          </a:lstStyle>
          <a:p>
            <a:pPr>
              <a:defRPr/>
            </a:pPr>
            <a:fld id="{3D2276DE-479E-C248-9BA5-BFE9E65C5CEB}" type="slidenum">
              <a:rPr lang="en-US"/>
              <a:pPr>
                <a:defRPr/>
              </a:pPr>
              <a:t>‹#›</a:t>
            </a:fld>
            <a:endParaRPr lang="en-US" dirty="0"/>
          </a:p>
        </p:txBody>
      </p:sp>
    </p:spTree>
    <p:extLst>
      <p:ext uri="{BB962C8B-B14F-4D97-AF65-F5344CB8AC3E}">
        <p14:creationId xmlns:p14="http://schemas.microsoft.com/office/powerpoint/2010/main" val="1341059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F73FCBF-2E7B-9044-9860-5D702A29E531}" type="slidenum">
              <a:rPr lang="en-US"/>
              <a:pPr>
                <a:defRPr/>
              </a:pPr>
              <a:t>‹#›</a:t>
            </a:fld>
            <a:endParaRPr lang="en-US" dirty="0"/>
          </a:p>
        </p:txBody>
      </p:sp>
    </p:spTree>
    <p:extLst>
      <p:ext uri="{BB962C8B-B14F-4D97-AF65-F5344CB8AC3E}">
        <p14:creationId xmlns:p14="http://schemas.microsoft.com/office/powerpoint/2010/main" val="26306295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60A792D-47F2-8D4C-8E38-889A1DA58337}" type="slidenum">
              <a:rPr lang="en-US"/>
              <a:pPr>
                <a:defRPr/>
              </a:pPr>
              <a:t>‹#›</a:t>
            </a:fld>
            <a:endParaRPr lang="en-US" dirty="0"/>
          </a:p>
        </p:txBody>
      </p:sp>
    </p:spTree>
    <p:extLst>
      <p:ext uri="{BB962C8B-B14F-4D97-AF65-F5344CB8AC3E}">
        <p14:creationId xmlns:p14="http://schemas.microsoft.com/office/powerpoint/2010/main" val="29174716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42A26E6-222A-C543-A247-965731E75807}" type="slidenum">
              <a:rPr lang="en-US"/>
              <a:pPr>
                <a:defRPr/>
              </a:pPr>
              <a:t>‹#›</a:t>
            </a:fld>
            <a:endParaRPr lang="en-US" dirty="0"/>
          </a:p>
        </p:txBody>
      </p:sp>
    </p:spTree>
    <p:extLst>
      <p:ext uri="{BB962C8B-B14F-4D97-AF65-F5344CB8AC3E}">
        <p14:creationId xmlns:p14="http://schemas.microsoft.com/office/powerpoint/2010/main" val="3974060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76575263"/>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C3A2DB72-7ADB-A748-9EF2-1836529D2406}" type="slidenum">
              <a:rPr lang="en-US"/>
              <a:pPr>
                <a:defRPr/>
              </a:pPr>
              <a:t>‹#›</a:t>
            </a:fld>
            <a:endParaRPr lang="en-US" dirty="0"/>
          </a:p>
        </p:txBody>
      </p:sp>
    </p:spTree>
    <p:extLst>
      <p:ext uri="{BB962C8B-B14F-4D97-AF65-F5344CB8AC3E}">
        <p14:creationId xmlns:p14="http://schemas.microsoft.com/office/powerpoint/2010/main" val="8331283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572230219"/>
      </p:ext>
    </p:extLst>
  </p:cSld>
  <p:clrMapOvr>
    <a:masterClrMapping/>
  </p:clrMapOvr>
  <p:transition spd="med">
    <p:zoom dir="in"/>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046137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981762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014658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019632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681172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925053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9419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50324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715879"/>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894431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403999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264235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406723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824003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115538615"/>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67586170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69867761"/>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4257482205"/>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17213266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236657"/>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933376798"/>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2920126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313826851"/>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824513476"/>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904480098"/>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896323749"/>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4827773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41069867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29131199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1224503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3379479"/>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8103871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29157538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39466305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29571131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24444417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8936242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41221109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31966503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31543377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750202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193953"/>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17048994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2322813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929265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5939655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16036591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3159405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24937162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5492167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15181060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798036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7051171"/>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1157666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37353550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2229733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352041773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17910733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pPr>
                <a:defRPr/>
              </a:pPr>
              <a:t>‹#›</a:t>
            </a:fld>
            <a:endParaRPr lang="en-US"/>
          </a:p>
        </p:txBody>
      </p:sp>
    </p:spTree>
    <p:extLst>
      <p:ext uri="{BB962C8B-B14F-4D97-AF65-F5344CB8AC3E}">
        <p14:creationId xmlns:p14="http://schemas.microsoft.com/office/powerpoint/2010/main" val="38972521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pPr>
                <a:defRPr/>
              </a:pPr>
              <a:t>‹#›</a:t>
            </a:fld>
            <a:endParaRPr lang="en-US"/>
          </a:p>
        </p:txBody>
      </p:sp>
    </p:spTree>
    <p:extLst>
      <p:ext uri="{BB962C8B-B14F-4D97-AF65-F5344CB8AC3E}">
        <p14:creationId xmlns:p14="http://schemas.microsoft.com/office/powerpoint/2010/main" val="14295688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pPr>
                <a:defRPr/>
              </a:pPr>
              <a:t>‹#›</a:t>
            </a:fld>
            <a:endParaRPr lang="en-US"/>
          </a:p>
        </p:txBody>
      </p:sp>
    </p:spTree>
    <p:extLst>
      <p:ext uri="{BB962C8B-B14F-4D97-AF65-F5344CB8AC3E}">
        <p14:creationId xmlns:p14="http://schemas.microsoft.com/office/powerpoint/2010/main" val="30909144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pPr>
                <a:defRPr/>
              </a:pPr>
              <a:t>‹#›</a:t>
            </a:fld>
            <a:endParaRPr lang="en-US"/>
          </a:p>
        </p:txBody>
      </p:sp>
    </p:spTree>
    <p:extLst>
      <p:ext uri="{BB962C8B-B14F-4D97-AF65-F5344CB8AC3E}">
        <p14:creationId xmlns:p14="http://schemas.microsoft.com/office/powerpoint/2010/main" val="8578947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pPr>
                <a:defRPr/>
              </a:pPr>
              <a:t>‹#›</a:t>
            </a:fld>
            <a:endParaRPr lang="en-US"/>
          </a:p>
        </p:txBody>
      </p:sp>
    </p:spTree>
    <p:extLst>
      <p:ext uri="{BB962C8B-B14F-4D97-AF65-F5344CB8AC3E}">
        <p14:creationId xmlns:p14="http://schemas.microsoft.com/office/powerpoint/2010/main" val="1292827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88049820"/>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pPr>
                <a:defRPr/>
              </a:pPr>
              <a:t>‹#›</a:t>
            </a:fld>
            <a:endParaRPr lang="en-US"/>
          </a:p>
        </p:txBody>
      </p:sp>
    </p:spTree>
    <p:extLst>
      <p:ext uri="{BB962C8B-B14F-4D97-AF65-F5344CB8AC3E}">
        <p14:creationId xmlns:p14="http://schemas.microsoft.com/office/powerpoint/2010/main" val="9647626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pPr>
                <a:defRPr/>
              </a:pPr>
              <a:t>‹#›</a:t>
            </a:fld>
            <a:endParaRPr lang="en-US"/>
          </a:p>
        </p:txBody>
      </p:sp>
    </p:spTree>
    <p:extLst>
      <p:ext uri="{BB962C8B-B14F-4D97-AF65-F5344CB8AC3E}">
        <p14:creationId xmlns:p14="http://schemas.microsoft.com/office/powerpoint/2010/main" val="2665738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pPr>
                <a:defRPr/>
              </a:pPr>
              <a:t>‹#›</a:t>
            </a:fld>
            <a:endParaRPr lang="en-US"/>
          </a:p>
        </p:txBody>
      </p:sp>
    </p:spTree>
    <p:extLst>
      <p:ext uri="{BB962C8B-B14F-4D97-AF65-F5344CB8AC3E}">
        <p14:creationId xmlns:p14="http://schemas.microsoft.com/office/powerpoint/2010/main" val="11756182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pPr>
                <a:defRPr/>
              </a:pPr>
              <a:t>‹#›</a:t>
            </a:fld>
            <a:endParaRPr lang="en-US"/>
          </a:p>
        </p:txBody>
      </p:sp>
    </p:spTree>
    <p:extLst>
      <p:ext uri="{BB962C8B-B14F-4D97-AF65-F5344CB8AC3E}">
        <p14:creationId xmlns:p14="http://schemas.microsoft.com/office/powerpoint/2010/main" val="1250336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pPr>
                <a:defRPr/>
              </a:pPr>
              <a:t>‹#›</a:t>
            </a:fld>
            <a:endParaRPr lang="en-US"/>
          </a:p>
        </p:txBody>
      </p:sp>
    </p:spTree>
    <p:extLst>
      <p:ext uri="{BB962C8B-B14F-4D97-AF65-F5344CB8AC3E}">
        <p14:creationId xmlns:p14="http://schemas.microsoft.com/office/powerpoint/2010/main" val="12754678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pPr>
                <a:defRPr/>
              </a:pPr>
              <a:t>‹#›</a:t>
            </a:fld>
            <a:endParaRPr lang="en-US"/>
          </a:p>
        </p:txBody>
      </p:sp>
    </p:spTree>
    <p:extLst>
      <p:ext uri="{BB962C8B-B14F-4D97-AF65-F5344CB8AC3E}">
        <p14:creationId xmlns:p14="http://schemas.microsoft.com/office/powerpoint/2010/main" val="26308234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9204932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71340658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4456517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372072921"/>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5181083"/>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4263898934"/>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624855405"/>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817723558"/>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329768804"/>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627291344"/>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451740173"/>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511638991"/>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602486382"/>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180971297"/>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5490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33474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5696512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862317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791769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136407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949513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1504033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2498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649552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180340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3066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8/18/25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79349941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9518793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5721117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8096618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941820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215013179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atin typeface="Arial" charset="0"/>
                <a:ea typeface="ＭＳ Ｐゴシック" charset="0"/>
                <a:cs typeface="ＭＳ Ｐゴシック" charset="0"/>
              </a:defRPr>
            </a:lvl1pPr>
          </a:lstStyle>
          <a:p>
            <a:pPr>
              <a:defRPr/>
            </a:pPr>
            <a:fld id="{53431CBC-B409-458E-A6B2-931237B8C79F}" type="slidenum">
              <a:rPr lang="en-US"/>
              <a:pPr>
                <a:defRPr/>
              </a:pPr>
              <a:t>‹#›</a:t>
            </a:fld>
            <a:endParaRPr lang="en-US"/>
          </a:p>
        </p:txBody>
      </p:sp>
    </p:spTree>
    <p:extLst>
      <p:ext uri="{BB962C8B-B14F-4D97-AF65-F5344CB8AC3E}">
        <p14:creationId xmlns:p14="http://schemas.microsoft.com/office/powerpoint/2010/main" val="28411994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40990624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6158311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0083256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9659892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2102936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21252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10598877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2118256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28439517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29567921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31500192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86737255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24558475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211475023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399932292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3986418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239786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5212105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143723667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18130101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42480552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20730909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40805102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6978949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40331057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154774187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67548760-9B25-194C-AB2C-5171CB0F29D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9754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099438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80C963-9031-4B4C-B679-EC1D4076D4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109082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BEFF5B-1F25-4F49-8050-9C5087B116B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6933157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6F89DB-ECAA-C64A-BBDC-95FD2353DC9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466022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672268D-6917-F94A-8F11-C9590ED561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9029576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EF595E-5027-BC4D-803C-87659A25C3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5963732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D832DA2-1EC2-CA4E-AB07-35493DB77A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217591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4F71025-1B6C-6B4F-9C57-30AB248525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2623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15CF6D1-FBCB-0D4D-9FAF-F1566A501A6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438483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28CEFFE-A7E2-2846-BDBA-9B4B725D3B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366811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7BC12EE-689E-F444-97A3-0FF0C9CE9A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82806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220449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29A9FC-CC83-EE45-8457-4932991C7D04}" type="slidenum">
              <a:rPr lang="en-US"/>
              <a:pPr>
                <a:defRPr/>
              </a:pPr>
              <a:t>‹#›</a:t>
            </a:fld>
            <a:endParaRPr lang="en-US"/>
          </a:p>
        </p:txBody>
      </p:sp>
    </p:spTree>
    <p:extLst>
      <p:ext uri="{BB962C8B-B14F-4D97-AF65-F5344CB8AC3E}">
        <p14:creationId xmlns:p14="http://schemas.microsoft.com/office/powerpoint/2010/main" val="19935717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4A608-E57F-AC4C-9819-3068F90DE604}" type="slidenum">
              <a:rPr lang="en-US"/>
              <a:pPr>
                <a:defRPr/>
              </a:pPr>
              <a:t>‹#›</a:t>
            </a:fld>
            <a:endParaRPr lang="en-US"/>
          </a:p>
        </p:txBody>
      </p:sp>
    </p:spTree>
    <p:extLst>
      <p:ext uri="{BB962C8B-B14F-4D97-AF65-F5344CB8AC3E}">
        <p14:creationId xmlns:p14="http://schemas.microsoft.com/office/powerpoint/2010/main" val="15239215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49CF8-7331-7B42-A140-354C8E505CE1}" type="slidenum">
              <a:rPr lang="en-US"/>
              <a:pPr>
                <a:defRPr/>
              </a:pPr>
              <a:t>‹#›</a:t>
            </a:fld>
            <a:endParaRPr lang="en-US"/>
          </a:p>
        </p:txBody>
      </p:sp>
    </p:spTree>
    <p:extLst>
      <p:ext uri="{BB962C8B-B14F-4D97-AF65-F5344CB8AC3E}">
        <p14:creationId xmlns:p14="http://schemas.microsoft.com/office/powerpoint/2010/main" val="15181989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0C71F-8D6B-6C48-A6C5-EB1BC6583B1D}" type="slidenum">
              <a:rPr lang="en-US"/>
              <a:pPr>
                <a:defRPr/>
              </a:pPr>
              <a:t>‹#›</a:t>
            </a:fld>
            <a:endParaRPr lang="en-US"/>
          </a:p>
        </p:txBody>
      </p:sp>
    </p:spTree>
    <p:extLst>
      <p:ext uri="{BB962C8B-B14F-4D97-AF65-F5344CB8AC3E}">
        <p14:creationId xmlns:p14="http://schemas.microsoft.com/office/powerpoint/2010/main" val="163923579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EB3AE-D66F-0549-B023-7385089941BF}" type="slidenum">
              <a:rPr lang="en-US"/>
              <a:pPr>
                <a:defRPr/>
              </a:pPr>
              <a:t>‹#›</a:t>
            </a:fld>
            <a:endParaRPr lang="en-US"/>
          </a:p>
        </p:txBody>
      </p:sp>
    </p:spTree>
    <p:extLst>
      <p:ext uri="{BB962C8B-B14F-4D97-AF65-F5344CB8AC3E}">
        <p14:creationId xmlns:p14="http://schemas.microsoft.com/office/powerpoint/2010/main" val="291016695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3C8045-CF35-3F43-B773-6CF81C63B81B}" type="slidenum">
              <a:rPr lang="en-US"/>
              <a:pPr>
                <a:defRPr/>
              </a:pPr>
              <a:t>‹#›</a:t>
            </a:fld>
            <a:endParaRPr lang="en-US"/>
          </a:p>
        </p:txBody>
      </p:sp>
    </p:spTree>
    <p:extLst>
      <p:ext uri="{BB962C8B-B14F-4D97-AF65-F5344CB8AC3E}">
        <p14:creationId xmlns:p14="http://schemas.microsoft.com/office/powerpoint/2010/main" val="6089913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F407D6-B088-174D-BD7B-4307A2622DE1}" type="slidenum">
              <a:rPr lang="en-US"/>
              <a:pPr>
                <a:defRPr/>
              </a:pPr>
              <a:t>‹#›</a:t>
            </a:fld>
            <a:endParaRPr lang="en-US"/>
          </a:p>
        </p:txBody>
      </p:sp>
    </p:spTree>
    <p:extLst>
      <p:ext uri="{BB962C8B-B14F-4D97-AF65-F5344CB8AC3E}">
        <p14:creationId xmlns:p14="http://schemas.microsoft.com/office/powerpoint/2010/main" val="131006482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7D363-614B-7E4C-83D9-B68AF0EAC386}" type="slidenum">
              <a:rPr lang="en-US"/>
              <a:pPr>
                <a:defRPr/>
              </a:pPr>
              <a:t>‹#›</a:t>
            </a:fld>
            <a:endParaRPr lang="en-US"/>
          </a:p>
        </p:txBody>
      </p:sp>
    </p:spTree>
    <p:extLst>
      <p:ext uri="{BB962C8B-B14F-4D97-AF65-F5344CB8AC3E}">
        <p14:creationId xmlns:p14="http://schemas.microsoft.com/office/powerpoint/2010/main" val="107688712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B6E9F-09C4-4741-B396-A2BCB45BCD54}" type="slidenum">
              <a:rPr lang="en-US"/>
              <a:pPr>
                <a:defRPr/>
              </a:pPr>
              <a:t>‹#›</a:t>
            </a:fld>
            <a:endParaRPr lang="en-US"/>
          </a:p>
        </p:txBody>
      </p:sp>
    </p:spTree>
    <p:extLst>
      <p:ext uri="{BB962C8B-B14F-4D97-AF65-F5344CB8AC3E}">
        <p14:creationId xmlns:p14="http://schemas.microsoft.com/office/powerpoint/2010/main" val="208903359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411CCC-2AEB-BE4F-B1B5-D8312DF5C3AC}" type="slidenum">
              <a:rPr lang="en-US"/>
              <a:pPr>
                <a:defRPr/>
              </a:pPr>
              <a:t>‹#›</a:t>
            </a:fld>
            <a:endParaRPr lang="en-US"/>
          </a:p>
        </p:txBody>
      </p:sp>
    </p:spTree>
    <p:extLst>
      <p:ext uri="{BB962C8B-B14F-4D97-AF65-F5344CB8AC3E}">
        <p14:creationId xmlns:p14="http://schemas.microsoft.com/office/powerpoint/2010/main" val="3122141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516659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1C904-8E82-414E-A281-5052B51C86FE}" type="slidenum">
              <a:rPr lang="en-US"/>
              <a:pPr>
                <a:defRPr/>
              </a:pPr>
              <a:t>‹#›</a:t>
            </a:fld>
            <a:endParaRPr lang="en-US"/>
          </a:p>
        </p:txBody>
      </p:sp>
    </p:spTree>
    <p:extLst>
      <p:ext uri="{BB962C8B-B14F-4D97-AF65-F5344CB8AC3E}">
        <p14:creationId xmlns:p14="http://schemas.microsoft.com/office/powerpoint/2010/main" val="25127827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8FF98-DC3B-6048-A641-F38E042683F6}" type="slidenum">
              <a:rPr lang="en-US"/>
              <a:pPr>
                <a:defRPr/>
              </a:pPr>
              <a:t>‹#›</a:t>
            </a:fld>
            <a:endParaRPr lang="en-US"/>
          </a:p>
        </p:txBody>
      </p:sp>
    </p:spTree>
    <p:extLst>
      <p:ext uri="{BB962C8B-B14F-4D97-AF65-F5344CB8AC3E}">
        <p14:creationId xmlns:p14="http://schemas.microsoft.com/office/powerpoint/2010/main" val="3230653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4338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77191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8826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142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8/18/25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054221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3751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0876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81889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40E3EC-F814-D649-91C9-813881D120C9}"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4B2106E2-D369-BA49-B27A-5C884071BB2A}" type="slidenum">
              <a:rPr lang="en-US"/>
              <a:pPr>
                <a:defRPr/>
              </a:pPr>
              <a:t>‹#›</a:t>
            </a:fld>
            <a:endParaRPr lang="en-US"/>
          </a:p>
        </p:txBody>
      </p:sp>
    </p:spTree>
    <p:extLst>
      <p:ext uri="{BB962C8B-B14F-4D97-AF65-F5344CB8AC3E}">
        <p14:creationId xmlns:p14="http://schemas.microsoft.com/office/powerpoint/2010/main" val="347404915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9E229BE-5C4E-8B47-8EA3-96957514AED7}" type="datetime1">
              <a:rPr lang="en-US"/>
              <a:pPr>
                <a:defRPr/>
              </a:pPr>
              <a:t>8/18/25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9A244659-0E72-2640-A0D6-7632298B18A5}" type="slidenum">
              <a:rPr lang="en-US"/>
              <a:pPr>
                <a:defRPr/>
              </a:pPr>
              <a:t>‹#›</a:t>
            </a:fld>
            <a:endParaRPr lang="en-US"/>
          </a:p>
        </p:txBody>
      </p:sp>
    </p:spTree>
    <p:extLst>
      <p:ext uri="{BB962C8B-B14F-4D97-AF65-F5344CB8AC3E}">
        <p14:creationId xmlns:p14="http://schemas.microsoft.com/office/powerpoint/2010/main" val="248961106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E37BF41E-CC4B-2941-ABAB-7F0577907224}" type="datetime1">
              <a:rPr lang="en-US"/>
              <a:pPr>
                <a:defRPr/>
              </a:pPr>
              <a:t>8/18/25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23B1B7-15CC-4349-809C-A4DC5BF59F25}" type="slidenum">
              <a:rPr lang="en-US"/>
              <a:pPr>
                <a:defRPr/>
              </a:pPr>
              <a:t>‹#›</a:t>
            </a:fld>
            <a:endParaRPr lang="en-US"/>
          </a:p>
        </p:txBody>
      </p:sp>
    </p:spTree>
    <p:extLst>
      <p:ext uri="{BB962C8B-B14F-4D97-AF65-F5344CB8AC3E}">
        <p14:creationId xmlns:p14="http://schemas.microsoft.com/office/powerpoint/2010/main" val="225187762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3846CEF-99E0-D74C-83AA-C613584859D3}" type="datetime1">
              <a:rPr lang="en-US"/>
              <a:pPr>
                <a:defRPr/>
              </a:pPr>
              <a:t>8/18/25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8F36BFD0-8D96-EE46-966F-BA8F04104C95}" type="slidenum">
              <a:rPr lang="en-US"/>
              <a:pPr>
                <a:defRPr/>
              </a:pPr>
              <a:t>‹#›</a:t>
            </a:fld>
            <a:endParaRPr lang="en-US"/>
          </a:p>
        </p:txBody>
      </p:sp>
    </p:spTree>
    <p:extLst>
      <p:ext uri="{BB962C8B-B14F-4D97-AF65-F5344CB8AC3E}">
        <p14:creationId xmlns:p14="http://schemas.microsoft.com/office/powerpoint/2010/main" val="3033649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EB7A08F2-F84B-B54A-878D-8124D9B91668}" type="datetime1">
              <a:rPr lang="en-US"/>
              <a:pPr>
                <a:defRPr/>
              </a:pPr>
              <a:t>8/18/25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0DB016B5-C6A7-BB4D-B491-47A91DAEED11}" type="slidenum">
              <a:rPr lang="en-US"/>
              <a:pPr>
                <a:defRPr/>
              </a:pPr>
              <a:t>‹#›</a:t>
            </a:fld>
            <a:endParaRPr lang="en-US"/>
          </a:p>
        </p:txBody>
      </p:sp>
    </p:spTree>
    <p:extLst>
      <p:ext uri="{BB962C8B-B14F-4D97-AF65-F5344CB8AC3E}">
        <p14:creationId xmlns:p14="http://schemas.microsoft.com/office/powerpoint/2010/main" val="1054686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6E35E26-1365-4A42-9A13-C940D2B83399}" type="slidenum">
              <a:rPr lang="en-US"/>
              <a:pPr>
                <a:defRPr/>
              </a:pPr>
              <a:t>‹#›</a:t>
            </a:fld>
            <a:endParaRPr lang="en-US"/>
          </a:p>
        </p:txBody>
      </p:sp>
    </p:spTree>
    <p:extLst>
      <p:ext uri="{BB962C8B-B14F-4D97-AF65-F5344CB8AC3E}">
        <p14:creationId xmlns:p14="http://schemas.microsoft.com/office/powerpoint/2010/main" val="1848677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26863D-5461-1A45-8221-8B4D76968BE9}"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93151A-8A4D-3141-B9A4-5C226AD33BB4}" type="slidenum">
              <a:rPr lang="en-US"/>
              <a:pPr>
                <a:defRPr/>
              </a:pPr>
              <a:t>‹#›</a:t>
            </a:fld>
            <a:endParaRPr lang="en-US"/>
          </a:p>
        </p:txBody>
      </p:sp>
    </p:spTree>
    <p:extLst>
      <p:ext uri="{BB962C8B-B14F-4D97-AF65-F5344CB8AC3E}">
        <p14:creationId xmlns:p14="http://schemas.microsoft.com/office/powerpoint/2010/main" val="110484935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8/18/25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2440837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5597CB85-4DCF-7B4C-A2B2-E52E1B108FEA}"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D15CA7CD-C886-AB48-BA87-4939F4822342}" type="datetime1">
              <a:rPr lang="en-US"/>
              <a:pPr>
                <a:defRPr/>
              </a:pPr>
              <a:t>8/18/25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5827658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24C50212-3892-F54A-927A-90F00C343F54}"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99568EE3-2B4E-4B4E-BDD4-706D65EEF837}" type="datetime1">
              <a:rPr lang="en-US"/>
              <a:pPr>
                <a:defRPr/>
              </a:pPr>
              <a:t>8/18/25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17654153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9862ACDB-86C1-6440-86D2-6AA220952332}" type="datetime1">
              <a:rPr lang="en-US"/>
              <a:pPr>
                <a:defRPr/>
              </a:pPr>
              <a:t>8/18/25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88C43224-63E3-0247-B8CD-AD210B82B9C9}" type="slidenum">
              <a:rPr lang="en-US"/>
              <a:pPr>
                <a:defRPr/>
              </a:pPr>
              <a:t>‹#›</a:t>
            </a:fld>
            <a:endParaRPr lang="en-US"/>
          </a:p>
        </p:txBody>
      </p:sp>
    </p:spTree>
    <p:extLst>
      <p:ext uri="{BB962C8B-B14F-4D97-AF65-F5344CB8AC3E}">
        <p14:creationId xmlns:p14="http://schemas.microsoft.com/office/powerpoint/2010/main" val="342350891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9771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5259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8279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2810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2510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428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8528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983045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3161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40180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3132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9382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8357386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pPr>
              <a:defRPr/>
            </a:pPr>
            <a:fld id="{A45FD52C-383C-B149-BC9E-9FB2E019D161}" type="slidenum">
              <a:rPr lang="en-US"/>
              <a:pPr>
                <a:defRPr/>
              </a:pPr>
              <a:t>‹#›</a:t>
            </a:fld>
            <a:endParaRPr lang="en-US"/>
          </a:p>
        </p:txBody>
      </p:sp>
    </p:spTree>
    <p:extLst>
      <p:ext uri="{BB962C8B-B14F-4D97-AF65-F5344CB8AC3E}">
        <p14:creationId xmlns:p14="http://schemas.microsoft.com/office/powerpoint/2010/main" val="2281285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106960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78306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872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8/18/25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6975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231449963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8/18/25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324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8/18/25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99863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8/18/25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782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8/18/25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36739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8/18/25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23550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0712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4185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0065855"/>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326132"/>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733186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8/18/25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24468119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756663"/>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5321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76585779"/>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91674"/>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3746677"/>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0097633"/>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998176"/>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303447"/>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652099883"/>
      </p:ext>
    </p:extLst>
  </p:cSld>
  <p:clrMapOvr>
    <a:masterClrMapping/>
  </p:clrMapOvr>
  <p:transition spd="med">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18/08/2025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8526057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8/18/25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22558990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18/08/2025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922966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18/08/2025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5102333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18/08/2025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620630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18/08/2025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861123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18/08/2025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633165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18/08/2025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037200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18/08/2025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26182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18/08/2025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52116558"/>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18/08/2025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946045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18/08/2025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56521296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10.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3.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1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7.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6.xml"/><Relationship Id="rId2" Type="http://schemas.openxmlformats.org/officeDocument/2006/relationships/slideLayout" Target="../slideLayouts/slideLayout101.xml"/><Relationship Id="rId16" Type="http://schemas.openxmlformats.org/officeDocument/2006/relationships/image" Target="../media/image10.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9.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2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2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1.emf"/><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2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2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theme" Target="../theme/theme24.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5.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7.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6.xml"/><Relationship Id="rId2" Type="http://schemas.openxmlformats.org/officeDocument/2006/relationships/slideLayout" Target="../slideLayouts/slideLayout190.xml"/><Relationship Id="rId16" Type="http://schemas.openxmlformats.org/officeDocument/2006/relationships/image" Target="../media/image10.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9.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8.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7.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1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30.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6" Type="http://schemas.openxmlformats.org/officeDocument/2006/relationships/theme" Target="../theme/theme31.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33.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5.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theme" Target="../theme/theme36.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03.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05.xml"/><Relationship Id="rId1" Type="http://schemas.openxmlformats.org/officeDocument/2006/relationships/slideLayout" Target="../slideLayouts/slideLayout30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40.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image" Target="../media/image12.png"/><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4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34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43.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7.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9.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8/18/25</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05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4621042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832743800"/>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8496046"/>
      </p:ext>
    </p:extLst>
  </p:cSld>
  <p:clrMap bg1="dk2" tx1="lt1" bg2="dk1" tx2="lt2" accent1="accent1" accent2="accent2" accent3="accent3" accent4="accent4" accent5="accent5" accent6="accent6" hlink="hlink" folHlink="folHlink"/>
  <p:sldLayoutIdLst>
    <p:sldLayoutId id="214748387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8/18/25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65165261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517769226"/>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18/08/2025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03263265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3614571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defTabSz="914400" fontAlgn="base">
              <a:spcBef>
                <a:spcPct val="0"/>
              </a:spcBef>
              <a:spcAft>
                <a:spcPct val="0"/>
              </a:spcAft>
              <a:defRPr/>
            </a:pPr>
            <a:fld id="{BE56B896-51B0-1446-AACC-319E5D0CC77D}" type="slidenum">
              <a:rPr lang="en-US">
                <a:solidFill>
                  <a:srgbClr val="000000"/>
                </a:solidFill>
                <a:ea typeface="宋体" charset="0"/>
                <a:cs typeface="宋体" charset="0"/>
              </a:rPr>
              <a:pPr defTabSz="914400" fontAlgn="base">
                <a:spcBef>
                  <a:spcPct val="0"/>
                </a:spcBef>
                <a:spcAft>
                  <a:spcPct val="0"/>
                </a:spcAft>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182276020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Shape 181"/>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2" name="Shape 182"/>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3" name="Shape 183"/>
          <p:cNvSpPr txBox="1"/>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4" name="Shape 184"/>
          <p:cNvSpPr txBox="1"/>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5" name="Shape 185"/>
          <p:cNvSpPr txBox="1"/>
          <p:nvPr/>
        </p:nvSpPr>
        <p:spPr>
          <a:xfrm>
            <a:off x="152400" y="2286000"/>
            <a:ext cx="8832849" cy="3047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6" name="Shape 186"/>
          <p:cNvSpPr txBox="1"/>
          <p:nvPr/>
        </p:nvSpPr>
        <p:spPr>
          <a:xfrm>
            <a:off x="155575" y="142875"/>
            <a:ext cx="8832849" cy="2139950"/>
          </a:xfrm>
          <a:prstGeom prst="rect">
            <a:avLst/>
          </a:prstGeom>
          <a:solidFill>
            <a:srgbClr val="8000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7" name="Shape 187"/>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8" name="Shape 188"/>
          <p:cNvSpPr txBox="1"/>
          <p:nvPr/>
        </p:nvSpPr>
        <p:spPr>
          <a:xfrm>
            <a:off x="152400" y="15240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189" name="Shape 189"/>
          <p:cNvCxnSpPr/>
          <p:nvPr/>
        </p:nvCxnSpPr>
        <p:spPr>
          <a:xfrm>
            <a:off x="152400" y="2438400"/>
            <a:ext cx="8832849" cy="0"/>
          </a:xfrm>
          <a:prstGeom prst="straightConnector1">
            <a:avLst/>
          </a:prstGeom>
          <a:noFill/>
          <a:ln w="11425" cap="flat" cmpd="sng">
            <a:solidFill>
              <a:srgbClr val="7B9899"/>
            </a:solidFill>
            <a:prstDash val="solid"/>
            <a:miter/>
            <a:headEnd type="none" w="med" len="med"/>
            <a:tailEnd type="none" w="med" len="med"/>
          </a:ln>
        </p:spPr>
      </p:cxnSp>
      <p:sp>
        <p:nvSpPr>
          <p:cNvPr id="190" name="Shape 190"/>
          <p:cNvSpPr/>
          <p:nvPr/>
        </p:nvSpPr>
        <p:spPr>
          <a:xfrm>
            <a:off x="4267200" y="2114550"/>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1" name="Shape 191"/>
          <p:cNvSpPr/>
          <p:nvPr/>
        </p:nvSpPr>
        <p:spPr>
          <a:xfrm>
            <a:off x="4362450" y="2209800"/>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2" name="Shape 19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193" name="Shape 193"/>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194" name="Shape 19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5" name="Shape 195"/>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pPr marL="0" marR="0" lvl="0" indent="0" algn="ctr" rtl="0">
                <a:lnSpc>
                  <a:spcPct val="100000"/>
                </a:lnSpc>
                <a:spcBef>
                  <a:spcPts val="0"/>
                </a:spcBef>
                <a:spcAft>
                  <a:spcPts val="0"/>
                </a:spcAft>
                <a:buClr>
                  <a:srgbClr val="7B9899"/>
                </a:buClr>
                <a:buSzPct val="25000"/>
                <a:buFont typeface="Georgia"/>
                <a:buNone/>
              </a:p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2631976438"/>
      </p:ext>
    </p:extLst>
  </p:cSld>
  <p:clrMap bg1="lt1" tx1="dk1" bg2="dk2" tx2="lt2" accent1="accent1" accent2="accent2" accent3="accent3" accent4="accent4" accent5="accent5" accent6="accent6" hlink="hlink" folHlink="folHlink"/>
  <p:sldLayoutIdLst>
    <p:sldLayoutId id="2147483942"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711423"/>
      </p:ext>
    </p:extLst>
  </p:cSld>
  <p:clrMap bg1="dk2" tx1="lt1" bg2="dk1" tx2="lt2" accent1="accent1" accent2="accent2" accent3="accent3" accent4="accent4" accent5="accent5" accent6="accent6" hlink="hlink" folHlink="folHlink"/>
  <p:sldLayoutIdLst>
    <p:sldLayoutId id="214748394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03E9851-DF11-9149-A6EE-FCAE45B3C26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0104899"/>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882509245"/>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3067129174"/>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119998"/>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0" y="0"/>
            <a:ext cx="8839200" cy="6858000"/>
            <a:chOff x="0" y="0"/>
            <a:chExt cx="5568" cy="4320"/>
          </a:xfrm>
        </p:grpSpPr>
        <p:grpSp>
          <p:nvGrpSpPr>
            <p:cNvPr id="147464" name="Group 3"/>
            <p:cNvGrpSpPr>
              <a:grpSpLocks/>
            </p:cNvGrpSpPr>
            <p:nvPr userDrawn="1"/>
          </p:nvGrpSpPr>
          <p:grpSpPr bwMode="auto">
            <a:xfrm>
              <a:off x="0" y="0"/>
              <a:ext cx="3216" cy="3072"/>
              <a:chOff x="0" y="0"/>
              <a:chExt cx="2928" cy="2784"/>
            </a:xfrm>
          </p:grpSpPr>
          <p:sp>
            <p:nvSpPr>
              <p:cNvPr id="14747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5" name="Group 9"/>
            <p:cNvGrpSpPr>
              <a:grpSpLocks/>
            </p:cNvGrpSpPr>
            <p:nvPr userDrawn="1"/>
          </p:nvGrpSpPr>
          <p:grpSpPr bwMode="auto">
            <a:xfrm>
              <a:off x="2016" y="2016"/>
              <a:ext cx="2448" cy="2304"/>
              <a:chOff x="0" y="0"/>
              <a:chExt cx="2928" cy="2784"/>
            </a:xfrm>
          </p:grpSpPr>
          <p:sp>
            <p:nvSpPr>
              <p:cNvPr id="14747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6" name="Group 15"/>
            <p:cNvGrpSpPr>
              <a:grpSpLocks/>
            </p:cNvGrpSpPr>
            <p:nvPr userDrawn="1"/>
          </p:nvGrpSpPr>
          <p:grpSpPr bwMode="auto">
            <a:xfrm>
              <a:off x="2832" y="96"/>
              <a:ext cx="2736" cy="2592"/>
              <a:chOff x="0" y="0"/>
              <a:chExt cx="2928" cy="2784"/>
            </a:xfrm>
          </p:grpSpPr>
          <p:sp>
            <p:nvSpPr>
              <p:cNvPr id="14746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4745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6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0C166AC-0CD4-A44C-B972-0F2BC28AD730}" type="slidenum">
              <a:rPr lang="en-US"/>
              <a:pPr>
                <a:defRPr/>
              </a:pPr>
              <a:t>‹#›</a:t>
            </a:fld>
            <a:endParaRPr lang="en-US"/>
          </a:p>
        </p:txBody>
      </p:sp>
    </p:spTree>
    <p:extLst>
      <p:ext uri="{BB962C8B-B14F-4D97-AF65-F5344CB8AC3E}">
        <p14:creationId xmlns:p14="http://schemas.microsoft.com/office/powerpoint/2010/main" val="1683208420"/>
      </p:ext>
    </p:extLst>
  </p:cSld>
  <p:clrMap bg1="dk2" tx1="lt1" bg2="dk1" tx2="lt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8/18/25</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98479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327046266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a:defRPr/>
            </a:pPr>
            <a:endParaRPr lang="en-US" dirty="0"/>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dirty="0"/>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a:defRPr/>
            </a:pPr>
            <a:fld id="{009F7E4D-9E2A-0243-9D6B-3C450602AD42}" type="slidenum">
              <a:rPr lang="en-US"/>
              <a:pPr>
                <a:defRPr/>
              </a:pPr>
              <a:t>‹#›</a:t>
            </a:fld>
            <a:endParaRPr lang="en-US" dirty="0"/>
          </a:p>
        </p:txBody>
      </p:sp>
    </p:spTree>
    <p:extLst>
      <p:ext uri="{BB962C8B-B14F-4D97-AF65-F5344CB8AC3E}">
        <p14:creationId xmlns:p14="http://schemas.microsoft.com/office/powerpoint/2010/main" val="229761085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pitchFamily="-111" charset="0"/>
                <a:ea typeface="+mn-ea"/>
                <a:cs typeface="+mn-cs"/>
              </a:defRPr>
            </a:lvl1pPr>
          </a:lstStyle>
          <a:p>
            <a:pPr>
              <a:defRPr/>
            </a:pPr>
            <a:endParaRPr lang="en-US" dirty="0"/>
          </a:p>
        </p:txBody>
      </p:sp>
      <p:sp>
        <p:nvSpPr>
          <p:cNvPr id="317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pitchFamily="-111" charset="0"/>
                <a:ea typeface="+mn-ea"/>
                <a:cs typeface="+mn-cs"/>
              </a:defRPr>
            </a:lvl1pPr>
          </a:lstStyle>
          <a:p>
            <a:pPr>
              <a:defRPr/>
            </a:pPr>
            <a:endParaRPr lang="en-US" dirty="0"/>
          </a:p>
        </p:txBody>
      </p:sp>
      <p:sp>
        <p:nvSpPr>
          <p:cNvPr id="317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charset="0"/>
                <a:cs typeface="Osaka" charset="0"/>
              </a:defRPr>
            </a:lvl1pPr>
          </a:lstStyle>
          <a:p>
            <a:pPr>
              <a:defRPr/>
            </a:pPr>
            <a:fld id="{9A5F5C15-D590-5447-BDB4-880693D3692F}" type="slidenum">
              <a:rPr lang="en-US"/>
              <a:pPr>
                <a:defRPr/>
              </a:pPr>
              <a:t>‹#›</a:t>
            </a:fld>
            <a:endParaRPr lang="en-US" dirty="0"/>
          </a:p>
        </p:txBody>
      </p:sp>
    </p:spTree>
    <p:extLst>
      <p:ext uri="{BB962C8B-B14F-4D97-AF65-F5344CB8AC3E}">
        <p14:creationId xmlns:p14="http://schemas.microsoft.com/office/powerpoint/2010/main" val="3767780186"/>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476285123"/>
      </p:ext>
    </p:extLst>
  </p:cSld>
  <p:clrMap bg1="dk2" tx1="lt1" bg2="dk1" tx2="lt2" accent1="accent1" accent2="accent2" accent3="accent3" accent4="accent4" accent5="accent5" accent6="accent6" hlink="hlink" folHlink="folHlink"/>
  <p:sldLayoutIdLst>
    <p:sldLayoutId id="2147484043"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28255294"/>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8787933"/>
      </p:ext>
    </p:extLst>
  </p:cSld>
  <p:clrMap bg1="dk2" tx1="lt1" bg2="dk1" tx2="lt2" accent1="accent1" accent2="accent2" accent3="accent3" accent4="accent4" accent5="accent5" accent6="accent6" hlink="hlink" folHlink="folHlink"/>
  <p:sldLayoutIdLst>
    <p:sldLayoutId id="2147483678"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278186957"/>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968178"/>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2061235371"/>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A941074-0F23-9640-BA01-C33DEBAA9D6C}" type="slidenum">
              <a:rPr lang="en-US"/>
              <a:pPr>
                <a:defRPr/>
              </a:pPr>
              <a:t>‹#›</a:t>
            </a:fld>
            <a:endParaRPr lang="en-US"/>
          </a:p>
        </p:txBody>
      </p:sp>
    </p:spTree>
    <p:extLst>
      <p:ext uri="{BB962C8B-B14F-4D97-AF65-F5344CB8AC3E}">
        <p14:creationId xmlns:p14="http://schemas.microsoft.com/office/powerpoint/2010/main" val="660345898"/>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eaLnBrk="0" hangingPunct="0"/>
            <a:fld id="{93062AAE-9281-6140-81AC-E49190D72174}" type="slidenum">
              <a:rPr lang="en-US">
                <a:latin typeface="Arial" charset="0"/>
              </a:rPr>
              <a:pPr eaLnBrk="0" hangingPunct="0"/>
              <a:t>‹#›</a:t>
            </a:fld>
            <a:endParaRPr lang="en-US">
              <a:latin typeface="Arial" charset="0"/>
            </a:endParaRPr>
          </a:p>
        </p:txBody>
      </p:sp>
    </p:spTree>
    <p:extLst>
      <p:ext uri="{BB962C8B-B14F-4D97-AF65-F5344CB8AC3E}">
        <p14:creationId xmlns:p14="http://schemas.microsoft.com/office/powerpoint/2010/main" val="656038073"/>
      </p:ext>
    </p:extLst>
  </p:cSld>
  <p:clrMap bg1="lt1" tx1="dk1" bg2="lt2" tx2="dk2" accent1="accent1" accent2="accent2" accent3="accent3" accent4="accent4" accent5="accent5" accent6="accent6" hlink="hlink" folHlink="folHlink"/>
  <p:sldLayoutIdLst>
    <p:sldLayoutId id="214748415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1768118781"/>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771059667"/>
      </p:ext>
    </p:extLst>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204030965"/>
      </p:ext>
    </p:extLst>
  </p:cSld>
  <p:clrMap bg1="lt1" tx1="dk1" bg2="lt2" tx2="dk2" accent1="accent1" accent2="accent2" accent3="accent3" accent4="accent4" accent5="accent5" accent6="accent6" hlink="hlink" folHlink="folHlink"/>
  <p:sldLayoutIdLst>
    <p:sldLayoutId id="21474841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4274193760"/>
      </p:ext>
    </p:extLst>
  </p:cSld>
  <p:clrMap bg1="dk2" tx1="lt1" bg2="dk1" tx2="lt2" accent1="accent1" accent2="accent2" accent3="accent3" accent4="accent4" accent5="accent5" accent6="accent6" hlink="hlink" folHlink="folHlink"/>
  <p:sldLayoutIdLst>
    <p:sldLayoutId id="2147484186" r:id="rId1"/>
    <p:sldLayoutId id="2147484187"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2768804014"/>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462175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541355"/>
      </p:ext>
    </p:extLst>
  </p:cSld>
  <p:clrMap bg1="dk2" tx1="lt1" bg2="dk1" tx2="lt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CCFA023-445C-7A47-A900-527E22B4034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82250666"/>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30C4273B-DE5B-9647-BB48-DD205EE6EA3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58619108"/>
      </p:ext>
    </p:extLst>
  </p:cSld>
  <p:clrMap bg1="dk2" tx1="lt1" bg2="dk1" tx2="lt2" accent1="accent1" accent2="accent2" accent3="accent3" accent4="accent4" accent5="accent5" accent6="accent6" hlink="hlink" folHlink="folHlink"/>
  <p:sldLayoutIdLst>
    <p:sldLayoutId id="21474842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86181C7-7D38-3149-BEDD-50F99853AC01}" type="slidenum">
              <a:rPr lang="en-US"/>
              <a:pPr>
                <a:defRPr/>
              </a:pPr>
              <a:t>‹#›</a:t>
            </a:fld>
            <a:endParaRPr lang="en-US"/>
          </a:p>
        </p:txBody>
      </p:sp>
    </p:spTree>
    <p:extLst>
      <p:ext uri="{BB962C8B-B14F-4D97-AF65-F5344CB8AC3E}">
        <p14:creationId xmlns:p14="http://schemas.microsoft.com/office/powerpoint/2010/main" val="4211307487"/>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3EA69E1A-C27F-2E48-8E8B-D2207242C3D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50574002"/>
      </p:ext>
    </p:extLst>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213DA3F1-5C3A-C14C-BC3A-67C2B55299F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8040917"/>
      </p:ext>
    </p:extLst>
  </p:cSld>
  <p:clrMap bg1="lt1" tx1="dk1" bg2="lt2" tx2="dk2" accent1="accent1" accent2="accent2" accent3="accent3" accent4="accent4" accent5="accent5" accent6="accent6" hlink="hlink" folHlink="folHlink"/>
  <p:sldLayoutIdLst>
    <p:sldLayoutId id="2147483701"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0838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9446039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698"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699"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0"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1"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4C0A8FEE-FB2C-BC4C-9CE5-9245D350FBF4}" type="datetime1">
              <a:rPr lang="en-US">
                <a:ea typeface="ＭＳ Ｐゴシック" charset="0"/>
                <a:cs typeface="ＭＳ Ｐゴシック" charset="0"/>
              </a:rPr>
              <a:pPr defTabSz="914400" fontAlgn="base">
                <a:spcBef>
                  <a:spcPct val="0"/>
                </a:spcBef>
                <a:spcAft>
                  <a:spcPct val="0"/>
                </a:spcAft>
                <a:defRPr/>
              </a:pPr>
              <a:t>8/18/25</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defTabSz="9144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FE98140C-BA37-A945-AB09-BA022D2357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7710"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11"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0324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5.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84.wmf"/><Relationship Id="rId4" Type="http://schemas.openxmlformats.org/officeDocument/2006/relationships/image" Target="../media/image8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36.xml"/><Relationship Id="rId5" Type="http://schemas.openxmlformats.org/officeDocument/2006/relationships/hyperlink" Target="https://commons.wikimedia.org/wiki/Language" TargetMode="External"/><Relationship Id="rId4" Type="http://schemas.microsoft.com/office/2007/relationships/hdphoto" Target="../media/hdphoto2.wdp"/></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36.xml"/><Relationship Id="rId5" Type="http://schemas.openxmlformats.org/officeDocument/2006/relationships/hyperlink" Target="https://commons.wikimedia.org/wiki/Language" TargetMode="External"/><Relationship Id="rId4" Type="http://schemas.microsoft.com/office/2007/relationships/hdphoto" Target="../media/hdphoto2.wdp"/></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88.wm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34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9.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97.w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12.xml"/><Relationship Id="rId1" Type="http://schemas.openxmlformats.org/officeDocument/2006/relationships/themeOverride" Target="../theme/themeOverride7.xml"/><Relationship Id="rId4" Type="http://schemas.openxmlformats.org/officeDocument/2006/relationships/image" Target="../media/image98.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12.xml"/><Relationship Id="rId1" Type="http://schemas.openxmlformats.org/officeDocument/2006/relationships/themeOverride" Target="../theme/themeOverride8.xml"/><Relationship Id="rId4" Type="http://schemas.openxmlformats.org/officeDocument/2006/relationships/image" Target="../media/image9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12.xml"/><Relationship Id="rId1" Type="http://schemas.openxmlformats.org/officeDocument/2006/relationships/themeOverride" Target="../theme/themeOverride9.xml"/><Relationship Id="rId4" Type="http://schemas.openxmlformats.org/officeDocument/2006/relationships/image" Target="../media/image9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9.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hyperlink" Target="https://www.jewishpress.com/wp-content/uploads/The-clay-sealing-Bulla-of-Hizilyahu-son-of-Immer-a-member-of-the-priestly-Immer-family-who-served-in-the-administration-of-the-Temple-treasury.jpg" TargetMode="External"/><Relationship Id="rId2" Type="http://schemas.openxmlformats.org/officeDocument/2006/relationships/notesSlide" Target="../notesSlides/notesSlide83.xml"/><Relationship Id="rId1" Type="http://schemas.openxmlformats.org/officeDocument/2006/relationships/slideLayout" Target="../slideLayouts/slideLayout212.xml"/><Relationship Id="rId4" Type="http://schemas.openxmlformats.org/officeDocument/2006/relationships/image" Target="../media/image102.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14.xml"/><Relationship Id="rId4" Type="http://schemas.openxmlformats.org/officeDocument/2006/relationships/image" Target="../media/image10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1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8.xml"/><Relationship Id="rId1" Type="http://schemas.openxmlformats.org/officeDocument/2006/relationships/slideLayout" Target="../slideLayouts/slideLayout14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72.xml"/></Relationships>
</file>

<file path=ppt/slides/_rels/slide1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0.xml"/><Relationship Id="rId1" Type="http://schemas.openxmlformats.org/officeDocument/2006/relationships/slideLayout" Target="../slideLayouts/slideLayout211.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1.xml"/><Relationship Id="rId1" Type="http://schemas.openxmlformats.org/officeDocument/2006/relationships/slideLayout" Target="../slideLayouts/slideLayout18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12.xml"/><Relationship Id="rId1" Type="http://schemas.openxmlformats.org/officeDocument/2006/relationships/themeOverride" Target="../theme/themeOverride10.xml"/><Relationship Id="rId4" Type="http://schemas.openxmlformats.org/officeDocument/2006/relationships/image" Target="../media/image10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9.xml"/></Relationships>
</file>

<file path=ppt/slides/_rels/slide1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6.xml"/><Relationship Id="rId1" Type="http://schemas.openxmlformats.org/officeDocument/2006/relationships/slideLayout" Target="../slideLayouts/slideLayout18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7.xml"/><Relationship Id="rId1" Type="http://schemas.openxmlformats.org/officeDocument/2006/relationships/slideLayout" Target="../slideLayouts/slideLayout18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8.xml"/><Relationship Id="rId1" Type="http://schemas.openxmlformats.org/officeDocument/2006/relationships/slideLayout" Target="../slideLayouts/slideLayout195.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0.xml"/><Relationship Id="rId1" Type="http://schemas.openxmlformats.org/officeDocument/2006/relationships/slideLayout" Target="../slideLayouts/slideLayout184.xml"/><Relationship Id="rId4" Type="http://schemas.microsoft.com/office/2007/relationships/hdphoto" Target="../media/hdphoto3.wdp"/></Relationships>
</file>

<file path=ppt/slides/_rels/slide1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1.xml"/><Relationship Id="rId1" Type="http://schemas.openxmlformats.org/officeDocument/2006/relationships/slideLayout" Target="../slideLayouts/slideLayout20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2.xml"/><Relationship Id="rId1" Type="http://schemas.openxmlformats.org/officeDocument/2006/relationships/slideLayout" Target="../slideLayouts/slideLayout184.xml"/><Relationship Id="rId4" Type="http://schemas.openxmlformats.org/officeDocument/2006/relationships/image" Target="../media/image112.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9.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5.xml"/><Relationship Id="rId1" Type="http://schemas.openxmlformats.org/officeDocument/2006/relationships/slideLayout" Target="../slideLayouts/slideLayout36.xml"/><Relationship Id="rId5" Type="http://schemas.openxmlformats.org/officeDocument/2006/relationships/hyperlink" Target="https://commons.wikimedia.org/wiki/Language" TargetMode="External"/><Relationship Id="rId4" Type="http://schemas.microsoft.com/office/2007/relationships/hdphoto" Target="../media/hdphoto2.wdp"/></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03.xml"/></Relationships>
</file>

<file path=ppt/slides/_rels/slide1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7.xml"/><Relationship Id="rId1" Type="http://schemas.openxmlformats.org/officeDocument/2006/relationships/slideLayout" Target="../slideLayouts/slideLayout3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8.xml"/><Relationship Id="rId1" Type="http://schemas.openxmlformats.org/officeDocument/2006/relationships/slideLayout" Target="../slideLayouts/slideLayout3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9.xml"/></Relationships>
</file>

<file path=ppt/slides/_rels/slide1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30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7.xml"/><Relationship Id="rId1" Type="http://schemas.openxmlformats.org/officeDocument/2006/relationships/slideLayout" Target="../slideLayouts/slideLayout6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5.xml"/></Relationships>
</file>

<file path=ppt/slides/_rels/slide1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35.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3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35.xml"/></Relationships>
</file>

<file path=ppt/slides/_rels/slide1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4.xml"/><Relationship Id="rId1" Type="http://schemas.openxmlformats.org/officeDocument/2006/relationships/slideLayout" Target="../slideLayouts/slideLayout34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3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35.xml"/></Relationships>
</file>

<file path=ppt/slides/_rels/slide1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7.xml"/><Relationship Id="rId1" Type="http://schemas.openxmlformats.org/officeDocument/2006/relationships/slideLayout" Target="../slideLayouts/slideLayout276.xml"/><Relationship Id="rId4" Type="http://schemas.openxmlformats.org/officeDocument/2006/relationships/image" Target="../media/image133.jpeg"/></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8.xml"/><Relationship Id="rId1" Type="http://schemas.openxmlformats.org/officeDocument/2006/relationships/slideLayout" Target="../slideLayouts/slideLayout123.xml"/><Relationship Id="rId4" Type="http://schemas.openxmlformats.org/officeDocument/2006/relationships/image" Target="../media/image134.emf"/></Relationships>
</file>

<file path=ppt/slides/_rels/slide1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9.xml"/><Relationship Id="rId1" Type="http://schemas.openxmlformats.org/officeDocument/2006/relationships/slideLayout" Target="../slideLayouts/slideLayout3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1.xml"/><Relationship Id="rId1" Type="http://schemas.openxmlformats.org/officeDocument/2006/relationships/slideLayout" Target="../slideLayouts/slideLayout14.xml"/><Relationship Id="rId5" Type="http://schemas.openxmlformats.org/officeDocument/2006/relationships/image" Target="../media/image139.jpeg"/><Relationship Id="rId4" Type="http://schemas.openxmlformats.org/officeDocument/2006/relationships/image" Target="../media/image138.jpeg"/></Relationships>
</file>

<file path=ppt/slides/_rels/slide19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2.xml"/><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05.xml"/></Relationships>
</file>

<file path=ppt/slides/_rels/slide1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4.xml"/><Relationship Id="rId1" Type="http://schemas.openxmlformats.org/officeDocument/2006/relationships/slideLayout" Target="../slideLayouts/slideLayout14.xml"/><Relationship Id="rId4" Type="http://schemas.openxmlformats.org/officeDocument/2006/relationships/image" Target="../media/image104.jpeg"/></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6.xml"/><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7.xml"/><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8.xml"/><Relationship Id="rId1" Type="http://schemas.openxmlformats.org/officeDocument/2006/relationships/slideLayout" Target="../slideLayouts/slideLayout14.xml"/><Relationship Id="rId4" Type="http://schemas.openxmlformats.org/officeDocument/2006/relationships/image" Target="../media/image144.png"/></Relationships>
</file>

<file path=ppt/slides/_rels/slide19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0.xml"/><Relationship Id="rId1" Type="http://schemas.openxmlformats.org/officeDocument/2006/relationships/slideLayout" Target="../slideLayouts/slideLayout14.xml"/><Relationship Id="rId5" Type="http://schemas.openxmlformats.org/officeDocument/2006/relationships/image" Target="../media/image147.emf"/><Relationship Id="rId4" Type="http://schemas.openxmlformats.org/officeDocument/2006/relationships/oleObject" Target="../embeddings/oleObject3.bin"/></Relationships>
</file>

<file path=ppt/slides/_rels/slide20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05.xml"/></Relationships>
</file>

<file path=ppt/slides/_rels/slide20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14.xml"/><Relationship Id="rId6" Type="http://schemas.openxmlformats.org/officeDocument/2006/relationships/oleObject" Target="../embeddings/oleObject4.bin"/><Relationship Id="rId5" Type="http://schemas.openxmlformats.org/officeDocument/2006/relationships/image" Target="../media/image147.emf"/><Relationship Id="rId4" Type="http://schemas.openxmlformats.org/officeDocument/2006/relationships/oleObject" Target="../embeddings/oleObject3.bin"/></Relationships>
</file>

<file path=ppt/slides/_rels/slide20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7.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8.xml"/><Relationship Id="rId1" Type="http://schemas.openxmlformats.org/officeDocument/2006/relationships/slideLayout" Target="../slideLayouts/slideLayout14.xml"/><Relationship Id="rId5" Type="http://schemas.openxmlformats.org/officeDocument/2006/relationships/image" Target="../media/image154.jpeg"/><Relationship Id="rId4" Type="http://schemas.openxmlformats.org/officeDocument/2006/relationships/image" Target="../media/image153.jpeg"/></Relationships>
</file>

<file path=ppt/slides/_rels/slide20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0.xml"/><Relationship Id="rId1" Type="http://schemas.openxmlformats.org/officeDocument/2006/relationships/slideLayout" Target="../slideLayouts/slideLayout14.xml"/><Relationship Id="rId4" Type="http://schemas.openxmlformats.org/officeDocument/2006/relationships/image" Target="../media/image157.jpeg"/></Relationships>
</file>

<file path=ppt/slides/_rels/slide21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1.xml"/><Relationship Id="rId1" Type="http://schemas.openxmlformats.org/officeDocument/2006/relationships/slideLayout" Target="../slideLayouts/slideLayout15.xml"/><Relationship Id="rId4" Type="http://schemas.openxmlformats.org/officeDocument/2006/relationships/image" Target="../media/image136.jpeg"/></Relationships>
</file>

<file path=ppt/slides/_rels/slide21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9.xml"/><Relationship Id="rId1" Type="http://schemas.openxmlformats.org/officeDocument/2006/relationships/slideLayout" Target="../slideLayouts/slideLayout1.xml"/><Relationship Id="rId4" Type="http://schemas.openxmlformats.org/officeDocument/2006/relationships/image" Target="../media/image164.jpe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95.xml"/><Relationship Id="rId1" Type="http://schemas.openxmlformats.org/officeDocument/2006/relationships/themeOverride" Target="../theme/themeOverride1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3.xml"/><Relationship Id="rId1" Type="http://schemas.openxmlformats.org/officeDocument/2006/relationships/slideLayout" Target="../slideLayouts/slideLayout53.xml"/></Relationships>
</file>

<file path=ppt/slides/_rels/slide2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4.xml"/><Relationship Id="rId1" Type="http://schemas.openxmlformats.org/officeDocument/2006/relationships/slideLayout" Target="../slideLayouts/slideLayout53.xml"/></Relationships>
</file>

<file path=ppt/slides/_rels/slide2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5.xml"/><Relationship Id="rId1" Type="http://schemas.openxmlformats.org/officeDocument/2006/relationships/slideLayout" Target="../slideLayouts/slideLayout53.xml"/></Relationships>
</file>

<file path=ppt/slides/_rels/slide2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6.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7.xml"/><Relationship Id="rId1" Type="http://schemas.openxmlformats.org/officeDocument/2006/relationships/slideLayout" Target="../slideLayouts/slideLayout225.xml"/></Relationships>
</file>

<file path=ppt/slides/_rels/slide24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8.xml"/><Relationship Id="rId1" Type="http://schemas.openxmlformats.org/officeDocument/2006/relationships/slideLayout" Target="../slideLayouts/slideLayout294.xml"/><Relationship Id="rId4" Type="http://schemas.openxmlformats.org/officeDocument/2006/relationships/image" Target="../media/image168.png"/></Relationships>
</file>

<file path=ppt/slides/_rels/slide2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0.xml"/><Relationship Id="rId1" Type="http://schemas.openxmlformats.org/officeDocument/2006/relationships/slideLayout" Target="../slideLayouts/slideLayout277.xml"/></Relationships>
</file>

<file path=ppt/slides/_rels/slide24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1.xml"/><Relationship Id="rId1" Type="http://schemas.openxmlformats.org/officeDocument/2006/relationships/slideLayout" Target="../slideLayouts/slideLayout3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4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2.xml"/><Relationship Id="rId1" Type="http://schemas.openxmlformats.org/officeDocument/2006/relationships/slideLayout" Target="../slideLayouts/slideLayout238.xml"/></Relationships>
</file>

<file path=ppt/slides/_rels/slide24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3.xml"/><Relationship Id="rId1" Type="http://schemas.openxmlformats.org/officeDocument/2006/relationships/slideLayout" Target="../slideLayouts/slideLayout277.xml"/></Relationships>
</file>

<file path=ppt/slides/_rels/slide24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4.xml"/><Relationship Id="rId1" Type="http://schemas.openxmlformats.org/officeDocument/2006/relationships/slideLayout" Target="../slideLayouts/slideLayout328.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5.xml"/><Relationship Id="rId1" Type="http://schemas.openxmlformats.org/officeDocument/2006/relationships/slideLayout" Target="../slideLayouts/slideLayout27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6.xml"/><Relationship Id="rId1" Type="http://schemas.openxmlformats.org/officeDocument/2006/relationships/slideLayout" Target="../slideLayouts/slideLayout27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7.xml"/><Relationship Id="rId1" Type="http://schemas.openxmlformats.org/officeDocument/2006/relationships/slideLayout" Target="../slideLayouts/slideLayout27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59.xml"/></Relationships>
</file>

<file path=ppt/slides/_rels/slide2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9.xml"/><Relationship Id="rId1" Type="http://schemas.openxmlformats.org/officeDocument/2006/relationships/slideLayout" Target="../slideLayouts/slideLayout5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70.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6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181.xml"/><Relationship Id="rId1" Type="http://schemas.openxmlformats.org/officeDocument/2006/relationships/slideLayout" Target="../slideLayouts/slideLayout25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24.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95.xml"/><Relationship Id="rId1" Type="http://schemas.openxmlformats.org/officeDocument/2006/relationships/themeOverride" Target="../theme/themeOverride1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35.xml"/></Relationships>
</file>

<file path=ppt/slides/_rels/slide2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5.xml"/><Relationship Id="rId1" Type="http://schemas.openxmlformats.org/officeDocument/2006/relationships/slideLayout" Target="../slideLayouts/slideLayout30.xml"/></Relationships>
</file>

<file path=ppt/slides/_rels/slide2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6.xml"/><Relationship Id="rId1" Type="http://schemas.openxmlformats.org/officeDocument/2006/relationships/slideLayout" Target="../slideLayouts/slideLayout53.xml"/></Relationships>
</file>

<file path=ppt/slides/_rels/slide2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7.xml"/><Relationship Id="rId1" Type="http://schemas.openxmlformats.org/officeDocument/2006/relationships/slideLayout" Target="../slideLayouts/slideLayout30.xml"/></Relationships>
</file>

<file path=ppt/slides/_rels/slide2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8.xml"/><Relationship Id="rId1" Type="http://schemas.openxmlformats.org/officeDocument/2006/relationships/slideLayout" Target="../slideLayouts/slideLayout53.xml"/></Relationships>
</file>

<file path=ppt/slides/_rels/slide2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9.xml"/><Relationship Id="rId1" Type="http://schemas.openxmlformats.org/officeDocument/2006/relationships/slideLayout" Target="../slideLayouts/slideLayout53.xml"/></Relationships>
</file>

<file path=ppt/slides/_rels/slide2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0.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1.xml"/><Relationship Id="rId1" Type="http://schemas.openxmlformats.org/officeDocument/2006/relationships/slideLayout" Target="../slideLayouts/slideLayout53.xml"/></Relationships>
</file>

<file path=ppt/slides/_rels/slide27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9.xml"/></Relationships>
</file>

<file path=ppt/slides/_rels/slide2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94.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wmf"/></Relationships>
</file>

<file path=ppt/slides/_rels/slide27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9.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8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9.xml"/></Relationships>
</file>

<file path=ppt/slides/_rels/slide28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7.xml"/><Relationship Id="rId1" Type="http://schemas.openxmlformats.org/officeDocument/2006/relationships/slideLayout" Target="../slideLayouts/slideLayout30.xml"/><Relationship Id="rId4" Type="http://schemas.openxmlformats.org/officeDocument/2006/relationships/image" Target="../media/image184.png"/></Relationships>
</file>

<file path=ppt/slides/_rels/slide28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98.xml"/><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9.xml"/><Relationship Id="rId1" Type="http://schemas.openxmlformats.org/officeDocument/2006/relationships/slideLayout" Target="../slideLayouts/slideLayout30.xml"/><Relationship Id="rId4" Type="http://schemas.openxmlformats.org/officeDocument/2006/relationships/image" Target="../media/image18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1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6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70.jpe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Layout" Target="../slideLayouts/slideLayout66.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0.xml"/><Relationship Id="rId1" Type="http://schemas.openxmlformats.org/officeDocument/2006/relationships/themeOverride" Target="../theme/themeOverride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wmf"/></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9.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2"/>
          <p:cNvSpPr>
            <a:spLocks noGrp="1"/>
          </p:cNvSpPr>
          <p:nvPr>
            <p:ph type="ctrTitle"/>
          </p:nvPr>
        </p:nvSpPr>
        <p:spPr>
          <a:xfrm>
            <a:off x="685800" y="71438"/>
            <a:ext cx="7772400" cy="1752600"/>
          </a:xfrm>
        </p:spPr>
        <p:txBody>
          <a:bodyPr/>
          <a:lstStyle/>
          <a:p>
            <a:r>
              <a:rPr lang="ar-EG" sz="9600" b="1" dirty="0">
                <a:latin typeface="Arial" panose="020B0604020202020204" pitchFamily="34" charset="0"/>
                <a:ea typeface="ＭＳ Ｐゴシック" charset="0"/>
                <a:cs typeface="Arial" panose="020B0604020202020204" pitchFamily="34" charset="0"/>
              </a:rPr>
              <a:t>إرميا</a:t>
            </a:r>
            <a:endParaRPr lang="en-US" sz="9600" b="1" dirty="0">
              <a:latin typeface="Arial" panose="020B0604020202020204" pitchFamily="34" charset="0"/>
              <a:ea typeface="ＭＳ Ｐゴシック" charset="0"/>
              <a:cs typeface="Arial" panose="020B0604020202020204" pitchFamily="34" charset="0"/>
            </a:endParaRPr>
          </a:p>
        </p:txBody>
      </p:sp>
      <p:pic>
        <p:nvPicPr>
          <p:cNvPr id="52226"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8750" y="2643188"/>
            <a:ext cx="2611438" cy="358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7"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0688" y="2603500"/>
            <a:ext cx="2643187" cy="361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Subtitle 1"/>
          <p:cNvSpPr txBox="1">
            <a:spLocks/>
          </p:cNvSpPr>
          <p:nvPr/>
        </p:nvSpPr>
        <p:spPr bwMode="auto">
          <a:xfrm>
            <a:off x="0" y="1676400"/>
            <a:ext cx="914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ar-EG"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النبي الباكي أم نبي ال</a:t>
            </a:r>
            <a:r>
              <a:rPr lang="ar-JO" sz="4000" b="1" dirty="0">
                <a:solidFill>
                  <a:prstClr val="black"/>
                </a:solidFill>
                <a:latin typeface="Arial" panose="020B0604020202020204" pitchFamily="34" charset="0"/>
                <a:cs typeface="Arial" panose="020B0604020202020204" pitchFamily="34" charset="0"/>
              </a:rPr>
              <a:t>رجاء</a:t>
            </a:r>
            <a:r>
              <a:rPr kumimoji="0" lang="ar-EG"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 Box 5">
            <a:extLst>
              <a:ext uri="{FF2B5EF4-FFF2-40B4-BE49-F238E27FC236}">
                <a16:creationId xmlns:a16="http://schemas.microsoft.com/office/drawing/2014/main" id="{BDB6CDE8-AA34-EC48-BB8D-55AD2FE5BF38}"/>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58982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blinds(horizontal)">
                                      <p:cBhvr>
                                        <p:cTn id="7"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9144000" cy="539750"/>
          </a:xfrm>
          <a:noFill/>
        </p:spPr>
        <p:txBody>
          <a:bodyPr/>
          <a:lstStyle/>
          <a:p>
            <a:pPr algn="ctr"/>
            <a:r>
              <a:rPr lang="ar-EG" sz="3600" b="1" dirty="0">
                <a:solidFill>
                  <a:schemeClr val="bg1"/>
                </a:solidFill>
                <a:latin typeface="Arial"/>
                <a:ea typeface="ＭＳ Ｐゴシック" charset="0"/>
                <a:cs typeface="Arial"/>
              </a:rPr>
              <a:t>تقسيم كتاب إرميا </a:t>
            </a:r>
            <a:endParaRPr lang="en-US" sz="3600" b="1" dirty="0">
              <a:solidFill>
                <a:schemeClr val="bg1"/>
              </a:solidFill>
              <a:latin typeface="Arial"/>
              <a:ea typeface="ＭＳ Ｐゴシック" charset="0"/>
              <a:cs typeface="Arial"/>
            </a:endParaRPr>
          </a:p>
        </p:txBody>
      </p:sp>
      <p:graphicFrame>
        <p:nvGraphicFramePr>
          <p:cNvPr id="3" name="Group 2"/>
          <p:cNvGraphicFramePr>
            <a:graphicFrameLocks noGrp="1"/>
          </p:cNvGraphicFramePr>
          <p:nvPr>
            <p:extLst>
              <p:ext uri="{D42A27DB-BD31-4B8C-83A1-F6EECF244321}">
                <p14:modId xmlns:p14="http://schemas.microsoft.com/office/powerpoint/2010/main" val="435665145"/>
              </p:ext>
            </p:extLst>
          </p:nvPr>
        </p:nvGraphicFramePr>
        <p:xfrm>
          <a:off x="1" y="563563"/>
          <a:ext cx="9156697" cy="6254814"/>
        </p:xfrm>
        <a:graphic>
          <a:graphicData uri="http://schemas.openxmlformats.org/drawingml/2006/table">
            <a:tbl>
              <a:tblPr/>
              <a:tblGrid>
                <a:gridCol w="915027">
                  <a:extLst>
                    <a:ext uri="{9D8B030D-6E8A-4147-A177-3AD203B41FA5}">
                      <a16:colId xmlns:a16="http://schemas.microsoft.com/office/drawing/2014/main" val="20000"/>
                    </a:ext>
                  </a:extLst>
                </a:gridCol>
                <a:gridCol w="1012372">
                  <a:extLst>
                    <a:ext uri="{9D8B030D-6E8A-4147-A177-3AD203B41FA5}">
                      <a16:colId xmlns:a16="http://schemas.microsoft.com/office/drawing/2014/main" val="1140319387"/>
                    </a:ext>
                  </a:extLst>
                </a:gridCol>
                <a:gridCol w="837154">
                  <a:extLst>
                    <a:ext uri="{9D8B030D-6E8A-4147-A177-3AD203B41FA5}">
                      <a16:colId xmlns:a16="http://schemas.microsoft.com/office/drawing/2014/main" val="20001"/>
                    </a:ext>
                  </a:extLst>
                </a:gridCol>
                <a:gridCol w="778748">
                  <a:extLst>
                    <a:ext uri="{9D8B030D-6E8A-4147-A177-3AD203B41FA5}">
                      <a16:colId xmlns:a16="http://schemas.microsoft.com/office/drawing/2014/main" val="20002"/>
                    </a:ext>
                  </a:extLst>
                </a:gridCol>
                <a:gridCol w="739811">
                  <a:extLst>
                    <a:ext uri="{9D8B030D-6E8A-4147-A177-3AD203B41FA5}">
                      <a16:colId xmlns:a16="http://schemas.microsoft.com/office/drawing/2014/main" val="20003"/>
                    </a:ext>
                  </a:extLst>
                </a:gridCol>
                <a:gridCol w="700872">
                  <a:extLst>
                    <a:ext uri="{9D8B030D-6E8A-4147-A177-3AD203B41FA5}">
                      <a16:colId xmlns:a16="http://schemas.microsoft.com/office/drawing/2014/main" val="20004"/>
                    </a:ext>
                  </a:extLst>
                </a:gridCol>
                <a:gridCol w="603530">
                  <a:extLst>
                    <a:ext uri="{9D8B030D-6E8A-4147-A177-3AD203B41FA5}">
                      <a16:colId xmlns:a16="http://schemas.microsoft.com/office/drawing/2014/main" val="2797584348"/>
                    </a:ext>
                  </a:extLst>
                </a:gridCol>
                <a:gridCol w="807951">
                  <a:extLst>
                    <a:ext uri="{9D8B030D-6E8A-4147-A177-3AD203B41FA5}">
                      <a16:colId xmlns:a16="http://schemas.microsoft.com/office/drawing/2014/main" val="20006"/>
                    </a:ext>
                  </a:extLst>
                </a:gridCol>
                <a:gridCol w="778747">
                  <a:extLst>
                    <a:ext uri="{9D8B030D-6E8A-4147-A177-3AD203B41FA5}">
                      <a16:colId xmlns:a16="http://schemas.microsoft.com/office/drawing/2014/main" val="20007"/>
                    </a:ext>
                  </a:extLst>
                </a:gridCol>
                <a:gridCol w="681404">
                  <a:extLst>
                    <a:ext uri="{9D8B030D-6E8A-4147-A177-3AD203B41FA5}">
                      <a16:colId xmlns:a16="http://schemas.microsoft.com/office/drawing/2014/main" val="20008"/>
                    </a:ext>
                  </a:extLst>
                </a:gridCol>
                <a:gridCol w="1301081">
                  <a:extLst>
                    <a:ext uri="{9D8B030D-6E8A-4147-A177-3AD203B41FA5}">
                      <a16:colId xmlns:a16="http://schemas.microsoft.com/office/drawing/2014/main" val="20009"/>
                    </a:ext>
                  </a:extLst>
                </a:gridCol>
              </a:tblGrid>
              <a:tr h="1060320">
                <a:tc gridSpan="1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600" b="1" i="0" u="none" strike="noStrike" cap="none" normalizeH="0" baseline="0" dirty="0">
                          <a:ln>
                            <a:noFill/>
                          </a:ln>
                          <a:solidFill>
                            <a:schemeClr val="bg1"/>
                          </a:solidFill>
                          <a:effectLst/>
                          <a:latin typeface="Arial" charset="0"/>
                          <a:ea typeface="ＭＳ Ｐゴシック" charset="0"/>
                          <a:cs typeface="Arial" charset="0"/>
                        </a:rPr>
                        <a:t>السبي المستحق وال</a:t>
                      </a:r>
                      <a:r>
                        <a:rPr kumimoji="0" lang="ar-JO" sz="3600" b="1" i="0" u="none" strike="noStrike" cap="none" normalizeH="0" baseline="0" dirty="0">
                          <a:ln>
                            <a:noFill/>
                          </a:ln>
                          <a:solidFill>
                            <a:schemeClr val="bg1"/>
                          </a:solidFill>
                          <a:effectLst/>
                          <a:latin typeface="Arial" charset="0"/>
                          <a:ea typeface="ＭＳ Ｐゴシック" charset="0"/>
                          <a:cs typeface="Arial" charset="0"/>
                        </a:rPr>
                        <a:t>إ</a:t>
                      </a:r>
                      <a:r>
                        <a:rPr kumimoji="0" lang="ar-EG" sz="3600" b="1" i="0" u="none" strike="noStrike" cap="none" normalizeH="0" baseline="0" dirty="0">
                          <a:ln>
                            <a:noFill/>
                          </a:ln>
                          <a:solidFill>
                            <a:schemeClr val="bg1"/>
                          </a:solidFill>
                          <a:effectLst/>
                          <a:latin typeface="Arial" charset="0"/>
                          <a:ea typeface="ＭＳ Ｐゴシック" charset="0"/>
                          <a:cs typeface="Arial" charset="0"/>
                        </a:rPr>
                        <a:t>سترداد غير المستحق</a:t>
                      </a:r>
                      <a:endParaRPr kumimoji="0" lang="en-US" sz="3600" b="1" i="0" u="none" strike="noStrike" cap="none" normalizeH="0" baseline="0" dirty="0">
                        <a:ln>
                          <a:noFill/>
                        </a:ln>
                        <a:solidFill>
                          <a:schemeClr val="bg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سقوط أورشليم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الأمم المستحقة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يهوذا المستحقة </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kern="1200" cap="none" normalizeH="0" baseline="0" dirty="0">
                          <a:ln>
                            <a:noFill/>
                          </a:ln>
                          <a:solidFill>
                            <a:schemeClr val="tx1"/>
                          </a:solidFill>
                          <a:effectLst/>
                          <a:latin typeface="Arial" charset="0"/>
                          <a:ea typeface="ＭＳ Ｐゴシック" charset="0"/>
                          <a:cs typeface="Arial" charset="0"/>
                        </a:rPr>
                        <a:t>نداء نبوي </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4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52</a:t>
                      </a:r>
                      <a:r>
                        <a:rPr kumimoji="0" lang="ar-EG"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2-4</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0952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السبي</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دينونة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وال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حكم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دانة والراحة</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تفويض</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82294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الأرتفاع</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31:52-34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 1:52-30</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200" b="1" i="0" u="none" strike="noStrike" cap="none" normalizeH="0" baseline="0" dirty="0">
                          <a:ln>
                            <a:noFill/>
                          </a:ln>
                          <a:solidFill>
                            <a:schemeClr val="tx1"/>
                          </a:solidFill>
                          <a:effectLst/>
                          <a:latin typeface="Arial" charset="0"/>
                          <a:ea typeface="ＭＳ Ｐゴシック" charset="0"/>
                          <a:cs typeface="Arial" charset="0"/>
                        </a:rPr>
                        <a:t>ا</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لشمال الشرقي</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34:49-</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64:51</a:t>
                      </a: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الشمال</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JO" sz="1600" b="1" i="0" u="none" strike="noStrike" cap="none" normalizeH="0" baseline="0" dirty="0">
                          <a:ln>
                            <a:noFill/>
                          </a:ln>
                          <a:solidFill>
                            <a:schemeClr val="tx1"/>
                          </a:solidFill>
                          <a:effectLst/>
                          <a:latin typeface="Arial" charset="0"/>
                          <a:ea typeface="ＭＳ Ｐゴシック" charset="0"/>
                          <a:cs typeface="Arial" charset="0"/>
                        </a:rPr>
                        <a:t>49: 23-33</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الشرق 1:48- 22:49</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الجنوب الغربي </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46-47</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باروخ 45</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بعد السقوط 40-44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EG" sz="1600" b="1" i="0" u="none" strike="noStrike" cap="none" normalizeH="0" baseline="0" dirty="0">
                          <a:ln>
                            <a:noFill/>
                          </a:ln>
                          <a:solidFill>
                            <a:schemeClr val="tx1"/>
                          </a:solidFill>
                          <a:effectLst/>
                          <a:latin typeface="Arial" charset="0"/>
                          <a:ea typeface="ＭＳ Ｐゴシック" charset="0"/>
                          <a:cs typeface="Arial" charset="0"/>
                        </a:rPr>
                        <a:t>39</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قبل السقوط 2-38</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دينونة (حكم</a:t>
                      </a:r>
                      <a:r>
                        <a:rPr kumimoji="0" lang="ar-JO" sz="1600" b="1" i="0" u="none" strike="noStrike" cap="none" normalizeH="0" baseline="0" dirty="0">
                          <a:ln>
                            <a:noFill/>
                          </a:ln>
                          <a:solidFill>
                            <a:schemeClr val="tx1"/>
                          </a:solidFill>
                          <a:effectLst/>
                          <a:latin typeface="Arial" charset="0"/>
                          <a:ea typeface="ＭＳ Ｐゴシック" charset="0"/>
                          <a:cs typeface="Arial" charset="0"/>
                        </a:rPr>
                        <a:t>) </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لكن حضور الله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الخاتمة</a:t>
                      </a:r>
                      <a:endParaRPr lang="en-US" sz="3200" dirty="0"/>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الكهنوت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مقدمة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6349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4">
                  <a:txBody>
                    <a:bodyPr/>
                    <a:lstStyle/>
                    <a:p>
                      <a:r>
                        <a:rPr kumimoji="0" lang="ar-EG" sz="3200" b="1" i="0" u="none" strike="noStrike" cap="none" normalizeH="0" baseline="0" dirty="0">
                          <a:ln>
                            <a:noFill/>
                          </a:ln>
                          <a:solidFill>
                            <a:schemeClr val="tx1"/>
                          </a:solidFill>
                          <a:effectLst/>
                          <a:latin typeface="Arial" charset="0"/>
                          <a:ea typeface="ＭＳ Ｐゴシック" charset="0"/>
                          <a:cs typeface="Arial" charset="0"/>
                        </a:rPr>
                        <a:t>الأمم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627-580 ق.م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474</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2" name="Lightning Bolt 1">
            <a:extLst>
              <a:ext uri="{FF2B5EF4-FFF2-40B4-BE49-F238E27FC236}">
                <a16:creationId xmlns:a16="http://schemas.microsoft.com/office/drawing/2014/main" id="{05336FC3-48CA-9A4B-98CE-CF55641505F9}"/>
              </a:ext>
            </a:extLst>
          </p:cNvPr>
          <p:cNvSpPr/>
          <p:nvPr/>
        </p:nvSpPr>
        <p:spPr>
          <a:xfrm rot="4350739">
            <a:off x="1640151"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rot="4350739">
            <a:off x="6967512"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832928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علاقة يهوذا مع الله</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22882" name="Picture 3" descr="MPj04230800000[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90600" y="1714500"/>
            <a:ext cx="2601913" cy="3519488"/>
          </a:xfrm>
          <a:ln w="101600">
            <a:solidFill>
              <a:schemeClr val="bg1"/>
            </a:solidFill>
            <a:miter lim="800000"/>
            <a:headEnd/>
            <a:tailEnd/>
          </a:ln>
        </p:spPr>
      </p:pic>
      <p:sp>
        <p:nvSpPr>
          <p:cNvPr id="122883" name="Text Box 4"/>
          <p:cNvSpPr txBox="1">
            <a:spLocks noChangeArrowheads="1"/>
          </p:cNvSpPr>
          <p:nvPr/>
        </p:nvSpPr>
        <p:spPr bwMode="auto">
          <a:xfrm>
            <a:off x="1066800" y="5294313"/>
            <a:ext cx="165782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عروس شابة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26309" name="Picture 5" descr="MPj022762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322638"/>
            <a:ext cx="2895600" cy="19113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26310" name="Picture 6" descr="MCj0116320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25" y="1143000"/>
            <a:ext cx="2424113"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ext Box 7"/>
          <p:cNvSpPr txBox="1">
            <a:spLocks noChangeArrowheads="1"/>
          </p:cNvSpPr>
          <p:nvPr/>
        </p:nvSpPr>
        <p:spPr bwMode="auto">
          <a:xfrm>
            <a:off x="3924300" y="5294313"/>
            <a:ext cx="46863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غير أمينة ... محبون كثيرون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أحدهم يدعى بعل</a:t>
            </a:r>
            <a:endParaRPr kumimoji="0" lang="en-US" sz="2800" b="1" i="0" u="none" strike="noStrike" kern="1200" cap="none" spc="0" normalizeH="0" baseline="0" noProof="0" dirty="0">
              <a:ln>
                <a:noFill/>
              </a:ln>
              <a:solidFill>
                <a:srgbClr val="D16349"/>
              </a:solidFill>
              <a:effectLst/>
              <a:uLnTx/>
              <a:uFillTx/>
              <a:latin typeface="Arial" panose="020B0604020202020204" pitchFamily="34" charset="0"/>
              <a:cs typeface="Arial" panose="020B0604020202020204" pitchFamily="34" charset="0"/>
            </a:endParaRPr>
          </a:p>
        </p:txBody>
      </p:sp>
      <p:sp>
        <p:nvSpPr>
          <p:cNvPr id="226312" name="AutoShape 8"/>
          <p:cNvSpPr>
            <a:spLocks noChangeArrowheads="1"/>
          </p:cNvSpPr>
          <p:nvPr/>
        </p:nvSpPr>
        <p:spPr bwMode="auto">
          <a:xfrm>
            <a:off x="1828800" y="1295400"/>
            <a:ext cx="914400" cy="3886200"/>
          </a:xfrm>
          <a:prstGeom prst="lightningBolt">
            <a:avLst/>
          </a:prstGeom>
          <a:solidFill>
            <a:srgbClr val="8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22888" name="Rectangle 8"/>
          <p:cNvSpPr>
            <a:spLocks noChangeArrowheads="1"/>
          </p:cNvSpPr>
          <p:nvPr/>
        </p:nvSpPr>
        <p:spPr bwMode="auto">
          <a:xfrm>
            <a:off x="7524750" y="6257925"/>
            <a:ext cx="1042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إر 2-4</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3619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6312"/>
                                        </p:tgtEl>
                                        <p:attrNameLst>
                                          <p:attrName>style.visibility</p:attrName>
                                        </p:attrNameLst>
                                      </p:cBhvr>
                                      <p:to>
                                        <p:strVal val="visible"/>
                                      </p:to>
                                    </p:set>
                                    <p:anim calcmode="lin" valueType="num">
                                      <p:cBhvr additive="base">
                                        <p:cTn id="7" dur="500" fill="hold"/>
                                        <p:tgtEl>
                                          <p:spTgt spid="226312"/>
                                        </p:tgtEl>
                                        <p:attrNameLst>
                                          <p:attrName>ppt_x</p:attrName>
                                        </p:attrNameLst>
                                      </p:cBhvr>
                                      <p:tavLst>
                                        <p:tav tm="0">
                                          <p:val>
                                            <p:strVal val="#ppt_x"/>
                                          </p:val>
                                        </p:tav>
                                        <p:tav tm="100000">
                                          <p:val>
                                            <p:strVal val="#ppt_x"/>
                                          </p:val>
                                        </p:tav>
                                      </p:tavLst>
                                    </p:anim>
                                    <p:anim calcmode="lin" valueType="num">
                                      <p:cBhvr additive="base">
                                        <p:cTn id="8" dur="500" fill="hold"/>
                                        <p:tgtEl>
                                          <p:spTgt spid="226312"/>
                                        </p:tgtEl>
                                        <p:attrNameLst>
                                          <p:attrName>ppt_y</p:attrName>
                                        </p:attrNameLst>
                                      </p:cBhvr>
                                      <p:tavLst>
                                        <p:tav tm="0">
                                          <p:val>
                                            <p:strVal val="0-#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26310"/>
                                        </p:tgtEl>
                                        <p:attrNameLst>
                                          <p:attrName>style.visibility</p:attrName>
                                        </p:attrNameLst>
                                      </p:cBhvr>
                                      <p:to>
                                        <p:strVal val="visible"/>
                                      </p:to>
                                    </p:set>
                                    <p:animEffect transition="in" filter="dissolve">
                                      <p:cBhvr>
                                        <p:cTn id="11" dur="500"/>
                                        <p:tgtEl>
                                          <p:spTgt spid="226310"/>
                                        </p:tgtEl>
                                      </p:cBhvr>
                                    </p:animEffect>
                                  </p:childTnLst>
                                </p:cTn>
                              </p:par>
                              <p:par>
                                <p:cTn id="12" presetID="9" presetClass="entr" presetSubtype="0" fill="hold" nodeType="withEffect">
                                  <p:stCondLst>
                                    <p:cond delay="0"/>
                                  </p:stCondLst>
                                  <p:childTnLst>
                                    <p:set>
                                      <p:cBhvr>
                                        <p:cTn id="13" dur="1" fill="hold">
                                          <p:stCondLst>
                                            <p:cond delay="0"/>
                                          </p:stCondLst>
                                        </p:cTn>
                                        <p:tgtEl>
                                          <p:spTgt spid="226309"/>
                                        </p:tgtEl>
                                        <p:attrNameLst>
                                          <p:attrName>style.visibility</p:attrName>
                                        </p:attrNameLst>
                                      </p:cBhvr>
                                      <p:to>
                                        <p:strVal val="visible"/>
                                      </p:to>
                                    </p:set>
                                    <p:animEffect transition="in" filter="dissolve">
                                      <p:cBhvr>
                                        <p:cTn id="14" dur="500"/>
                                        <p:tgtEl>
                                          <p:spTgt spid="22630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 calcmode="lin" valueType="num">
                                      <p:cBhvr additive="base">
                                        <p:cTn id="17" dur="500" fill="hold"/>
                                        <p:tgtEl>
                                          <p:spTgt spid="21510"/>
                                        </p:tgtEl>
                                        <p:attrNameLst>
                                          <p:attrName>ppt_x</p:attrName>
                                        </p:attrNameLst>
                                      </p:cBhvr>
                                      <p:tavLst>
                                        <p:tav tm="0">
                                          <p:val>
                                            <p:strVal val="#ppt_x"/>
                                          </p:val>
                                        </p:tav>
                                        <p:tav tm="100000">
                                          <p:val>
                                            <p:strVal val="#ppt_x"/>
                                          </p:val>
                                        </p:tav>
                                      </p:tavLst>
                                    </p:anim>
                                    <p:anim calcmode="lin" valueType="num">
                                      <p:cBhvr additive="base">
                                        <p:cTn id="1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263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462310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guage - Wikimedia Commons">
            <a:extLst>
              <a:ext uri="{FF2B5EF4-FFF2-40B4-BE49-F238E27FC236}">
                <a16:creationId xmlns:a16="http://schemas.microsoft.com/office/drawing/2014/main" id="{684B659C-2C23-3ACF-A6ED-6583BEAFC25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rcRect l="5005" r="10252"/>
          <a:stretch/>
        </p:blipFill>
        <p:spPr>
          <a:xfrm>
            <a:off x="0" y="547890"/>
            <a:ext cx="9153249" cy="6446600"/>
          </a:xfrm>
          <a:prstGeom prst="rect">
            <a:avLst/>
          </a:prstGeom>
        </p:spPr>
      </p:pic>
      <p:sp>
        <p:nvSpPr>
          <p:cNvPr id="4" name="TextBox 3">
            <a:extLst>
              <a:ext uri="{FF2B5EF4-FFF2-40B4-BE49-F238E27FC236}">
                <a16:creationId xmlns:a16="http://schemas.microsoft.com/office/drawing/2014/main" id="{12443D2A-65FE-5F21-B378-425422248DD9}"/>
              </a:ext>
            </a:extLst>
          </p:cNvPr>
          <p:cNvSpPr txBox="1"/>
          <p:nvPr/>
        </p:nvSpPr>
        <p:spPr>
          <a:xfrm>
            <a:off x="4177457" y="2663937"/>
            <a:ext cx="1389910"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Israel</a:t>
            </a:r>
          </a:p>
        </p:txBody>
      </p:sp>
      <p:sp>
        <p:nvSpPr>
          <p:cNvPr id="5" name="Right Arrow 4">
            <a:extLst>
              <a:ext uri="{FF2B5EF4-FFF2-40B4-BE49-F238E27FC236}">
                <a16:creationId xmlns:a16="http://schemas.microsoft.com/office/drawing/2014/main" id="{FF513931-3F32-BC2F-9247-0C5FC60ED233}"/>
              </a:ext>
            </a:extLst>
          </p:cNvPr>
          <p:cNvSpPr/>
          <p:nvPr/>
        </p:nvSpPr>
        <p:spPr bwMode="auto">
          <a:xfrm>
            <a:off x="1691680" y="266393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ight Arrow 5">
            <a:extLst>
              <a:ext uri="{FF2B5EF4-FFF2-40B4-BE49-F238E27FC236}">
                <a16:creationId xmlns:a16="http://schemas.microsoft.com/office/drawing/2014/main" id="{5F3E7062-1DED-4778-9305-25DE56CC032F}"/>
              </a:ext>
            </a:extLst>
          </p:cNvPr>
          <p:cNvSpPr/>
          <p:nvPr/>
        </p:nvSpPr>
        <p:spPr bwMode="auto">
          <a:xfrm rot="20228279">
            <a:off x="1996480" y="390161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ight Arrow 6">
            <a:extLst>
              <a:ext uri="{FF2B5EF4-FFF2-40B4-BE49-F238E27FC236}">
                <a16:creationId xmlns:a16="http://schemas.microsoft.com/office/drawing/2014/main" id="{50B14C7D-1F77-0D2E-7A2D-261D22E6F4EB}"/>
              </a:ext>
            </a:extLst>
          </p:cNvPr>
          <p:cNvSpPr/>
          <p:nvPr/>
        </p:nvSpPr>
        <p:spPr bwMode="auto">
          <a:xfrm rot="17056013">
            <a:off x="3571296" y="4211591"/>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ight Arrow 7">
            <a:extLst>
              <a:ext uri="{FF2B5EF4-FFF2-40B4-BE49-F238E27FC236}">
                <a16:creationId xmlns:a16="http://schemas.microsoft.com/office/drawing/2014/main" id="{6D999151-0997-1563-A11E-0059B0F0D07E}"/>
              </a:ext>
            </a:extLst>
          </p:cNvPr>
          <p:cNvSpPr/>
          <p:nvPr/>
        </p:nvSpPr>
        <p:spPr bwMode="auto">
          <a:xfrm rot="14082854">
            <a:off x="4854774" y="404500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ight Arrow 8">
            <a:extLst>
              <a:ext uri="{FF2B5EF4-FFF2-40B4-BE49-F238E27FC236}">
                <a16:creationId xmlns:a16="http://schemas.microsoft.com/office/drawing/2014/main" id="{94557D24-6495-A63E-24A9-EF8C62374635}"/>
              </a:ext>
            </a:extLst>
          </p:cNvPr>
          <p:cNvSpPr/>
          <p:nvPr/>
        </p:nvSpPr>
        <p:spPr bwMode="auto">
          <a:xfrm rot="3019310">
            <a:off x="3388926" y="1715263"/>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ight Arrow 9">
            <a:extLst>
              <a:ext uri="{FF2B5EF4-FFF2-40B4-BE49-F238E27FC236}">
                <a16:creationId xmlns:a16="http://schemas.microsoft.com/office/drawing/2014/main" id="{70063313-6BAD-1FF1-DE95-5E317C87EA59}"/>
              </a:ext>
            </a:extLst>
          </p:cNvPr>
          <p:cNvSpPr/>
          <p:nvPr/>
        </p:nvSpPr>
        <p:spPr bwMode="auto">
          <a:xfrm rot="7636799">
            <a:off x="5127787" y="174851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ight Arrow 10">
            <a:extLst>
              <a:ext uri="{FF2B5EF4-FFF2-40B4-BE49-F238E27FC236}">
                <a16:creationId xmlns:a16="http://schemas.microsoft.com/office/drawing/2014/main" id="{792AA30F-4CA6-3EBA-3FA7-38D5AFB296EC}"/>
              </a:ext>
            </a:extLst>
          </p:cNvPr>
          <p:cNvSpPr/>
          <p:nvPr/>
        </p:nvSpPr>
        <p:spPr bwMode="auto">
          <a:xfrm rot="9801882">
            <a:off x="6047185" y="243404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ight Arrow 11">
            <a:extLst>
              <a:ext uri="{FF2B5EF4-FFF2-40B4-BE49-F238E27FC236}">
                <a16:creationId xmlns:a16="http://schemas.microsoft.com/office/drawing/2014/main" id="{A2809887-7625-2A5A-58EA-E48516278DA0}"/>
              </a:ext>
            </a:extLst>
          </p:cNvPr>
          <p:cNvSpPr/>
          <p:nvPr/>
        </p:nvSpPr>
        <p:spPr bwMode="auto">
          <a:xfrm rot="12164631">
            <a:off x="5970529" y="3739835"/>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ectangle 15">
            <a:extLst>
              <a:ext uri="{FF2B5EF4-FFF2-40B4-BE49-F238E27FC236}">
                <a16:creationId xmlns:a16="http://schemas.microsoft.com/office/drawing/2014/main" id="{FAFCAD70-3966-2246-FDDB-2FFADE657A4E}"/>
              </a:ext>
            </a:extLst>
          </p:cNvPr>
          <p:cNvSpPr/>
          <p:nvPr/>
        </p:nvSpPr>
        <p:spPr bwMode="auto">
          <a:xfrm>
            <a:off x="0" y="548680"/>
            <a:ext cx="9153249" cy="6400800"/>
          </a:xfrm>
          <a:prstGeom prst="rect">
            <a:avLst/>
          </a:prstGeom>
          <a:solidFill>
            <a:schemeClr val="tx1">
              <a:alpha val="52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85B4CCEB-0FE4-3CE0-240E-51A9C7F0FFAF}"/>
              </a:ext>
            </a:extLst>
          </p:cNvPr>
          <p:cNvSpPr txBox="1">
            <a:spLocks noChangeArrowheads="1"/>
          </p:cNvSpPr>
          <p:nvPr/>
        </p:nvSpPr>
        <p:spPr bwMode="auto">
          <a:xfrm>
            <a:off x="-36512" y="1484784"/>
            <a:ext cx="9144000"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defTabSz="449263">
              <a:defRPr/>
            </a:pPr>
            <a:r>
              <a:rPr lang="ar-SA" sz="3200" dirty="0">
                <a:solidFill>
                  <a:srgbClr val="FFFFFF"/>
                </a:solidFill>
                <a:effectLst>
                  <a:glow rad="127000">
                    <a:srgbClr val="000000"/>
                  </a:glow>
                </a:effectLst>
                <a:latin typeface="Arial" panose="020B0604020202020204" pitchFamily="34" charset="0"/>
                <a:cs typeface="Arial" panose="020B0604020202020204" pitchFamily="34" charset="0"/>
              </a:rPr>
              <a:t>ارجعوا أيها البنون العصاة، يقول الرب، لأني سدت عليكم فآخذكم واحدا من المدينة، واثنين من العشيرة، وآتي بكم إلى صهيون،</a:t>
            </a:r>
            <a:br>
              <a:rPr lang="ar-SA" sz="3200" dirty="0">
                <a:solidFill>
                  <a:srgbClr val="FFFFFF"/>
                </a:solidFill>
                <a:effectLst>
                  <a:glow rad="127000">
                    <a:srgbClr val="000000"/>
                  </a:glow>
                </a:effectLst>
                <a:latin typeface="Arial" panose="020B0604020202020204" pitchFamily="34" charset="0"/>
                <a:cs typeface="Arial" panose="020B0604020202020204" pitchFamily="34" charset="0"/>
              </a:rPr>
            </a:br>
            <a:r>
              <a:rPr lang="ar-SA" sz="3200" dirty="0">
                <a:solidFill>
                  <a:srgbClr val="FFFFFF"/>
                </a:solidFill>
                <a:effectLst>
                  <a:glow rad="127000">
                    <a:srgbClr val="000000"/>
                  </a:glow>
                </a:effectLst>
                <a:latin typeface="Arial" panose="020B0604020202020204" pitchFamily="34" charset="0"/>
                <a:cs typeface="Arial" panose="020B0604020202020204" pitchFamily="34" charset="0"/>
              </a:rPr>
              <a:t>15 وأعطيكم رعاة حسب قلبي، فيرعونكم بالمعرفة والفهم.</a:t>
            </a:r>
            <a:endParaRPr lang="en-US" sz="2800" dirty="0">
              <a:solidFill>
                <a:srgbClr val="FFFFFF"/>
              </a:solidFill>
              <a:effectLst>
                <a:glow rad="127000">
                  <a:srgbClr val="000000"/>
                </a:glow>
              </a:effectLst>
              <a:latin typeface="Arial" panose="020B0604020202020204" pitchFamily="34" charset="0"/>
              <a:cs typeface="Arial" panose="020B0604020202020204" pitchFamily="34" charset="0"/>
            </a:endParaRPr>
          </a:p>
          <a:p>
            <a:pPr lvl="0" defTabSz="449263">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rtl="1"/>
            <a:r>
              <a:rPr lang="ar-SA" sz="2800" dirty="0">
                <a:latin typeface="Arial" panose="020B0604020202020204" pitchFamily="34" charset="0"/>
                <a:cs typeface="Arial" panose="020B0604020202020204" pitchFamily="34" charset="0"/>
              </a:rPr>
              <a:t>ارميا ٣ : ١٤-١٥</a:t>
            </a:r>
          </a:p>
        </p:txBody>
      </p:sp>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13850"/>
            <a:ext cx="9144000" cy="6689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dirty="0">
                <a:solidFill>
                  <a:srgbClr val="FAFBF9"/>
                </a:solidFill>
                <a:effectLst>
                  <a:glow rad="228600">
                    <a:schemeClr val="accent4">
                      <a:satMod val="175000"/>
                      <a:alpha val="77000"/>
                    </a:schemeClr>
                  </a:glow>
                </a:effectLst>
                <a:ea typeface="ＭＳ Ｐゴシック" charset="0"/>
              </a:rPr>
              <a:t>كيف ستكون العودة الثانية؟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93820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guage - Wikimedia Commons">
            <a:extLst>
              <a:ext uri="{FF2B5EF4-FFF2-40B4-BE49-F238E27FC236}">
                <a16:creationId xmlns:a16="http://schemas.microsoft.com/office/drawing/2014/main" id="{684B659C-2C23-3ACF-A6ED-6583BEAFC25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rcRect l="5005" r="10252"/>
          <a:stretch/>
        </p:blipFill>
        <p:spPr>
          <a:xfrm>
            <a:off x="0" y="620688"/>
            <a:ext cx="9153249" cy="6373801"/>
          </a:xfrm>
          <a:prstGeom prst="rect">
            <a:avLst/>
          </a:prstGeom>
        </p:spPr>
      </p:pic>
      <p:sp>
        <p:nvSpPr>
          <p:cNvPr id="4" name="TextBox 3">
            <a:extLst>
              <a:ext uri="{FF2B5EF4-FFF2-40B4-BE49-F238E27FC236}">
                <a16:creationId xmlns:a16="http://schemas.microsoft.com/office/drawing/2014/main" id="{12443D2A-65FE-5F21-B378-425422248DD9}"/>
              </a:ext>
            </a:extLst>
          </p:cNvPr>
          <p:cNvSpPr txBox="1"/>
          <p:nvPr/>
        </p:nvSpPr>
        <p:spPr>
          <a:xfrm>
            <a:off x="4177457" y="2663937"/>
            <a:ext cx="1389910"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Israel</a:t>
            </a:r>
          </a:p>
        </p:txBody>
      </p:sp>
      <p:sp>
        <p:nvSpPr>
          <p:cNvPr id="5" name="Right Arrow 4">
            <a:extLst>
              <a:ext uri="{FF2B5EF4-FFF2-40B4-BE49-F238E27FC236}">
                <a16:creationId xmlns:a16="http://schemas.microsoft.com/office/drawing/2014/main" id="{FF513931-3F32-BC2F-9247-0C5FC60ED233}"/>
              </a:ext>
            </a:extLst>
          </p:cNvPr>
          <p:cNvSpPr/>
          <p:nvPr/>
        </p:nvSpPr>
        <p:spPr bwMode="auto">
          <a:xfrm>
            <a:off x="1691680" y="266393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ight Arrow 5">
            <a:extLst>
              <a:ext uri="{FF2B5EF4-FFF2-40B4-BE49-F238E27FC236}">
                <a16:creationId xmlns:a16="http://schemas.microsoft.com/office/drawing/2014/main" id="{5F3E7062-1DED-4778-9305-25DE56CC032F}"/>
              </a:ext>
            </a:extLst>
          </p:cNvPr>
          <p:cNvSpPr/>
          <p:nvPr/>
        </p:nvSpPr>
        <p:spPr bwMode="auto">
          <a:xfrm rot="20228279">
            <a:off x="1996480" y="390161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ight Arrow 6">
            <a:extLst>
              <a:ext uri="{FF2B5EF4-FFF2-40B4-BE49-F238E27FC236}">
                <a16:creationId xmlns:a16="http://schemas.microsoft.com/office/drawing/2014/main" id="{50B14C7D-1F77-0D2E-7A2D-261D22E6F4EB}"/>
              </a:ext>
            </a:extLst>
          </p:cNvPr>
          <p:cNvSpPr/>
          <p:nvPr/>
        </p:nvSpPr>
        <p:spPr bwMode="auto">
          <a:xfrm rot="17056013">
            <a:off x="3571296" y="4211591"/>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ight Arrow 7">
            <a:extLst>
              <a:ext uri="{FF2B5EF4-FFF2-40B4-BE49-F238E27FC236}">
                <a16:creationId xmlns:a16="http://schemas.microsoft.com/office/drawing/2014/main" id="{6D999151-0997-1563-A11E-0059B0F0D07E}"/>
              </a:ext>
            </a:extLst>
          </p:cNvPr>
          <p:cNvSpPr/>
          <p:nvPr/>
        </p:nvSpPr>
        <p:spPr bwMode="auto">
          <a:xfrm rot="14082854">
            <a:off x="4854774" y="404500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ight Arrow 8">
            <a:extLst>
              <a:ext uri="{FF2B5EF4-FFF2-40B4-BE49-F238E27FC236}">
                <a16:creationId xmlns:a16="http://schemas.microsoft.com/office/drawing/2014/main" id="{94557D24-6495-A63E-24A9-EF8C62374635}"/>
              </a:ext>
            </a:extLst>
          </p:cNvPr>
          <p:cNvSpPr/>
          <p:nvPr/>
        </p:nvSpPr>
        <p:spPr bwMode="auto">
          <a:xfrm rot="3019310">
            <a:off x="3388926" y="1715263"/>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ight Arrow 9">
            <a:extLst>
              <a:ext uri="{FF2B5EF4-FFF2-40B4-BE49-F238E27FC236}">
                <a16:creationId xmlns:a16="http://schemas.microsoft.com/office/drawing/2014/main" id="{70063313-6BAD-1FF1-DE95-5E317C87EA59}"/>
              </a:ext>
            </a:extLst>
          </p:cNvPr>
          <p:cNvSpPr/>
          <p:nvPr/>
        </p:nvSpPr>
        <p:spPr bwMode="auto">
          <a:xfrm rot="7636799">
            <a:off x="5127787" y="174851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ight Arrow 10">
            <a:extLst>
              <a:ext uri="{FF2B5EF4-FFF2-40B4-BE49-F238E27FC236}">
                <a16:creationId xmlns:a16="http://schemas.microsoft.com/office/drawing/2014/main" id="{792AA30F-4CA6-3EBA-3FA7-38D5AFB296EC}"/>
              </a:ext>
            </a:extLst>
          </p:cNvPr>
          <p:cNvSpPr/>
          <p:nvPr/>
        </p:nvSpPr>
        <p:spPr bwMode="auto">
          <a:xfrm rot="9801882">
            <a:off x="6047185" y="243404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ight Arrow 11">
            <a:extLst>
              <a:ext uri="{FF2B5EF4-FFF2-40B4-BE49-F238E27FC236}">
                <a16:creationId xmlns:a16="http://schemas.microsoft.com/office/drawing/2014/main" id="{A2809887-7625-2A5A-58EA-E48516278DA0}"/>
              </a:ext>
            </a:extLst>
          </p:cNvPr>
          <p:cNvSpPr/>
          <p:nvPr/>
        </p:nvSpPr>
        <p:spPr bwMode="auto">
          <a:xfrm rot="12164631">
            <a:off x="5970529" y="3739835"/>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Rectangle 1">
            <a:extLst>
              <a:ext uri="{FF2B5EF4-FFF2-40B4-BE49-F238E27FC236}">
                <a16:creationId xmlns:a16="http://schemas.microsoft.com/office/drawing/2014/main" id="{EF9E6AFD-DC2B-361F-E197-AAC9E38F6FCF}"/>
              </a:ext>
            </a:extLst>
          </p:cNvPr>
          <p:cNvSpPr/>
          <p:nvPr/>
        </p:nvSpPr>
        <p:spPr bwMode="auto">
          <a:xfrm>
            <a:off x="0" y="620687"/>
            <a:ext cx="9153249" cy="6400800"/>
          </a:xfrm>
          <a:prstGeom prst="rect">
            <a:avLst/>
          </a:prstGeom>
          <a:solidFill>
            <a:schemeClr val="tx1">
              <a:alpha val="52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85B4CCEB-0FE4-3CE0-240E-51A9C7F0FFAF}"/>
              </a:ext>
            </a:extLst>
          </p:cNvPr>
          <p:cNvSpPr txBox="1">
            <a:spLocks noChangeArrowheads="1"/>
          </p:cNvSpPr>
          <p:nvPr/>
        </p:nvSpPr>
        <p:spPr bwMode="auto">
          <a:xfrm>
            <a:off x="-27263" y="836851"/>
            <a:ext cx="9180512" cy="596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defTabSz="449263">
              <a:defRPr/>
            </a:pPr>
            <a:r>
              <a:rPr lang="ar-SA" sz="2800" dirty="0">
                <a:solidFill>
                  <a:srgbClr val="FFFFFF"/>
                </a:solidFill>
                <a:effectLst>
                  <a:glow rad="127000">
                    <a:srgbClr val="000000"/>
                  </a:glow>
                </a:effectLst>
                <a:latin typeface="Arial" panose="020B0604020202020204" pitchFamily="34" charset="0"/>
                <a:cs typeface="Arial" panose="020B0604020202020204" pitchFamily="34" charset="0"/>
              </a:rPr>
              <a:t>ويكون إذ تكثرون وتثمرون في الأرض في تلك الأيام، يقول الرب، أنهم لا يقولون بعد: تابوت عهد الرب، ولا يخطر على بال، ولا يذكرونه ولا يتعهدونه ولا يصنع بعد.</a:t>
            </a:r>
            <a:br>
              <a:rPr lang="ar-SA" sz="2800" dirty="0">
                <a:solidFill>
                  <a:srgbClr val="FFFFFF"/>
                </a:solidFill>
                <a:effectLst>
                  <a:glow rad="127000">
                    <a:srgbClr val="000000"/>
                  </a:glow>
                </a:effectLst>
                <a:latin typeface="Arial" panose="020B0604020202020204" pitchFamily="34" charset="0"/>
                <a:cs typeface="Arial" panose="020B0604020202020204" pitchFamily="34" charset="0"/>
              </a:rPr>
            </a:br>
            <a:r>
              <a:rPr lang="ar-SA" sz="2800" dirty="0">
                <a:solidFill>
                  <a:srgbClr val="FFFFFF"/>
                </a:solidFill>
                <a:effectLst>
                  <a:glow rad="127000">
                    <a:srgbClr val="000000"/>
                  </a:glow>
                </a:effectLst>
                <a:latin typeface="Arial" panose="020B0604020202020204" pitchFamily="34" charset="0"/>
                <a:cs typeface="Arial" panose="020B0604020202020204" pitchFamily="34" charset="0"/>
              </a:rPr>
              <a:t>17 في ذلك الزمان يسمون أورشليم كرسي الرب، ويجتمع إليها كل الأمم، إلى اسم الرب، إلى أورشليم، ولا يذهبون بعد وراء عناد قلبهم الشرير.</a:t>
            </a:r>
            <a:br>
              <a:rPr lang="ar-SA" sz="2800" dirty="0">
                <a:solidFill>
                  <a:srgbClr val="FFFFFF"/>
                </a:solidFill>
                <a:effectLst>
                  <a:glow rad="127000">
                    <a:srgbClr val="000000"/>
                  </a:glow>
                </a:effectLst>
                <a:latin typeface="Arial" panose="020B0604020202020204" pitchFamily="34" charset="0"/>
                <a:cs typeface="Arial" panose="020B0604020202020204" pitchFamily="34" charset="0"/>
              </a:rPr>
            </a:br>
            <a:r>
              <a:rPr lang="ar-SA" sz="2800" dirty="0">
                <a:solidFill>
                  <a:srgbClr val="FFFFFF"/>
                </a:solidFill>
                <a:effectLst>
                  <a:glow rad="127000">
                    <a:srgbClr val="000000"/>
                  </a:glow>
                </a:effectLst>
                <a:latin typeface="Arial" panose="020B0604020202020204" pitchFamily="34" charset="0"/>
                <a:cs typeface="Arial" panose="020B0604020202020204" pitchFamily="34" charset="0"/>
              </a:rPr>
              <a:t>18 في تلك الأيام يذهب بيت يهوذا مع بيت إسرائيل، ويأتيان معا من أرض الشمال إلى الأرض التي ملكت آباءكم إياها.</a:t>
            </a:r>
            <a:endParaRPr lang="en-US" sz="2800" dirty="0">
              <a:solidFill>
                <a:srgbClr val="FFFFFF"/>
              </a:solidFill>
              <a:effectLst>
                <a:glow rad="127000">
                  <a:srgbClr val="000000"/>
                </a:glow>
              </a:effectLst>
              <a:latin typeface="Arial" panose="020B0604020202020204" pitchFamily="34" charset="0"/>
              <a:cs typeface="Arial" panose="020B0604020202020204" pitchFamily="34" charset="0"/>
            </a:endParaRPr>
          </a:p>
          <a:p>
            <a:pPr lvl="0" defTabSz="449263">
              <a:defRPr/>
            </a:pP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rtl="1"/>
            <a:r>
              <a:rPr lang="ar-SA" sz="2400" dirty="0">
                <a:latin typeface="Arial" panose="020B0604020202020204" pitchFamily="34" charset="0"/>
                <a:cs typeface="Arial" panose="020B0604020202020204" pitchFamily="34" charset="0"/>
              </a:rPr>
              <a:t>ارميا ٣ : ١٦-١٨</a:t>
            </a:r>
          </a:p>
        </p:txBody>
      </p:sp>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13851"/>
            <a:ext cx="9144000" cy="65194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dirty="0">
                <a:solidFill>
                  <a:srgbClr val="FAFBF9"/>
                </a:solidFill>
                <a:effectLst>
                  <a:glow rad="228600">
                    <a:schemeClr val="accent4">
                      <a:satMod val="175000"/>
                      <a:alpha val="77000"/>
                    </a:schemeClr>
                  </a:glow>
                </a:effectLst>
                <a:ea typeface="ＭＳ Ｐゴシック" charset="0"/>
              </a:rPr>
              <a:t>كيف ستكون العودة الثانية؟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4370565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493717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214951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6881218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59216"/>
            <a:ext cx="9144000" cy="3371052"/>
          </a:xfrm>
          <a:prstGeom prst="rect">
            <a:avLst/>
          </a:prstGeom>
        </p:spPr>
      </p:pic>
      <p:sp>
        <p:nvSpPr>
          <p:cNvPr id="900098" name="Rectangle 2"/>
          <p:cNvSpPr>
            <a:spLocks noGrp="1" noChangeArrowheads="1"/>
          </p:cNvSpPr>
          <p:nvPr>
            <p:ph type="ctrTitle"/>
          </p:nvPr>
        </p:nvSpPr>
        <p:spPr>
          <a:xfrm>
            <a:off x="0" y="29469"/>
            <a:ext cx="9144000" cy="3457479"/>
          </a:xfrm>
          <a:solidFill>
            <a:schemeClr val="tx1"/>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رميا ٦ : ١٦</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هكذا قال الرب: قفوا على الطرق وانظروا واسألوا عن السبل القديمة: أين هو الطريق الصالح؟ وسيروا فيه فتجدوا راحة لنفوسكم ولكنهم قالوا: لا نسير فيه</a:t>
            </a:r>
          </a:p>
        </p:txBody>
      </p:sp>
    </p:spTree>
    <p:extLst>
      <p:ext uri="{BB962C8B-B14F-4D97-AF65-F5344CB8AC3E}">
        <p14:creationId xmlns:p14="http://schemas.microsoft.com/office/powerpoint/2010/main" val="151605553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376575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323850" y="322980"/>
            <a:ext cx="8534400" cy="758825"/>
          </a:xfrm>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عبادة عامة بلا قيمة</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4930" name="Text Box 4"/>
          <p:cNvSpPr txBox="1">
            <a:spLocks noChangeArrowheads="1"/>
          </p:cNvSpPr>
          <p:nvPr/>
        </p:nvSpPr>
        <p:spPr bwMode="auto">
          <a:xfrm>
            <a:off x="413936" y="4202218"/>
            <a:ext cx="583723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طلب الله من إرميا أن</a:t>
            </a: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يتوقف عن الصلاة ليهوذا</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شرهم صار عظيماً</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قدموا أولادهم محرقات</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124931" name="Picture 5" descr="MCj031035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75" y="1571625"/>
            <a:ext cx="1762125"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Text Box 6"/>
          <p:cNvSpPr txBox="1">
            <a:spLocks noChangeArrowheads="1"/>
          </p:cNvSpPr>
          <p:nvPr/>
        </p:nvSpPr>
        <p:spPr bwMode="auto">
          <a:xfrm>
            <a:off x="2362200" y="2286000"/>
            <a:ext cx="64960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يثقون في كلمات فارغة</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ولن يدمر الله الهيكل</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124933" name="Group 8"/>
          <p:cNvGrpSpPr>
            <a:grpSpLocks/>
          </p:cNvGrpSpPr>
          <p:nvPr/>
        </p:nvGrpSpPr>
        <p:grpSpPr bwMode="auto">
          <a:xfrm>
            <a:off x="6218238" y="3733800"/>
            <a:ext cx="2239962" cy="2119313"/>
            <a:chOff x="5786446" y="4143380"/>
            <a:chExt cx="2466695" cy="2333620"/>
          </a:xfrm>
        </p:grpSpPr>
        <p:pic>
          <p:nvPicPr>
            <p:cNvPr id="124935" name="Picture 3" descr="MCBD07798_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1" y="4143380"/>
              <a:ext cx="2004740" cy="2333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6" name="AutoShape 7"/>
            <p:cNvSpPr>
              <a:spLocks noChangeArrowheads="1"/>
            </p:cNvSpPr>
            <p:nvPr/>
          </p:nvSpPr>
          <p:spPr bwMode="auto">
            <a:xfrm>
              <a:off x="5786446" y="4143380"/>
              <a:ext cx="2295790" cy="21145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8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124934" name="Rectangle 9"/>
          <p:cNvSpPr>
            <a:spLocks noChangeArrowheads="1"/>
          </p:cNvSpPr>
          <p:nvPr/>
        </p:nvSpPr>
        <p:spPr bwMode="auto">
          <a:xfrm>
            <a:off x="7572375" y="5857875"/>
            <a:ext cx="115768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7-8</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67024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6D7DE44-78F6-8848-82A3-690B358A3FB7}"/>
              </a:ext>
            </a:extLst>
          </p:cNvPr>
          <p:cNvGrpSpPr/>
          <p:nvPr/>
        </p:nvGrpSpPr>
        <p:grpSpPr>
          <a:xfrm>
            <a:off x="-17678" y="1073138"/>
            <a:ext cx="9169400" cy="5647894"/>
            <a:chOff x="-17678" y="768338"/>
            <a:chExt cx="9169400" cy="5647894"/>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7724" t="9030" r="2849" b="15997"/>
            <a:stretch/>
          </p:blipFill>
          <p:spPr>
            <a:xfrm>
              <a:off x="-17678" y="836944"/>
              <a:ext cx="9169400" cy="5579288"/>
            </a:xfrm>
            <a:prstGeom prst="rect">
              <a:avLst/>
            </a:prstGeom>
          </p:spPr>
        </p:pic>
        <p:grpSp>
          <p:nvGrpSpPr>
            <p:cNvPr id="18" name="Group 17">
              <a:extLst>
                <a:ext uri="{FF2B5EF4-FFF2-40B4-BE49-F238E27FC236}">
                  <a16:creationId xmlns:a16="http://schemas.microsoft.com/office/drawing/2014/main" id="{A93A6A42-B1B5-9345-848B-0FE455754DA2}"/>
                </a:ext>
              </a:extLst>
            </p:cNvPr>
            <p:cNvGrpSpPr/>
            <p:nvPr/>
          </p:nvGrpSpPr>
          <p:grpSpPr>
            <a:xfrm>
              <a:off x="132553" y="768338"/>
              <a:ext cx="8933244" cy="3267677"/>
              <a:chOff x="121920" y="842769"/>
              <a:chExt cx="8933244" cy="3267677"/>
            </a:xfrm>
          </p:grpSpPr>
          <p:sp>
            <p:nvSpPr>
              <p:cNvPr id="19" name="Rectangle 18">
                <a:extLst>
                  <a:ext uri="{FF2B5EF4-FFF2-40B4-BE49-F238E27FC236}">
                    <a16:creationId xmlns:a16="http://schemas.microsoft.com/office/drawing/2014/main" id="{F1FB4CF9-791B-494D-BCFE-4D3101112580}"/>
                  </a:ext>
                </a:extLst>
              </p:cNvPr>
              <p:cNvSpPr/>
              <p:nvPr/>
            </p:nvSpPr>
            <p:spPr>
              <a:xfrm>
                <a:off x="121920" y="921146"/>
                <a:ext cx="2002971" cy="318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AF5F388-7471-2C4E-A4BE-AE61C0D58634}"/>
                  </a:ext>
                </a:extLst>
              </p:cNvPr>
              <p:cNvSpPr/>
              <p:nvPr/>
            </p:nvSpPr>
            <p:spPr>
              <a:xfrm>
                <a:off x="2218769" y="921146"/>
                <a:ext cx="2225640" cy="249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7894D23-2D6D-3F4E-9F92-E0AE302BD8D0}"/>
                  </a:ext>
                </a:extLst>
              </p:cNvPr>
              <p:cNvSpPr/>
              <p:nvPr/>
            </p:nvSpPr>
            <p:spPr>
              <a:xfrm>
                <a:off x="4361077" y="842769"/>
                <a:ext cx="4694087" cy="204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848897" name="Picture 1" descr="C:\Users\Basem\Desktop\photo_2020-10-31_16-00-48.jpg"/>
          <p:cNvPicPr>
            <a:picLocks noChangeAspect="1" noChangeArrowheads="1"/>
          </p:cNvPicPr>
          <p:nvPr/>
        </p:nvPicPr>
        <p:blipFill>
          <a:blip r:embed="rId3"/>
          <a:srcRect/>
          <a:stretch>
            <a:fillRect/>
          </a:stretch>
        </p:blipFill>
        <p:spPr bwMode="auto">
          <a:xfrm>
            <a:off x="-208568" y="7720587"/>
            <a:ext cx="9108410" cy="5724525"/>
          </a:xfrm>
          <a:prstGeom prst="rect">
            <a:avLst/>
          </a:prstGeom>
          <a:noFill/>
        </p:spPr>
      </p:pic>
      <p:sp>
        <p:nvSpPr>
          <p:cNvPr id="12" name="Title 1"/>
          <p:cNvSpPr txBox="1">
            <a:spLocks/>
          </p:cNvSpPr>
          <p:nvPr/>
        </p:nvSpPr>
        <p:spPr bwMode="auto">
          <a:xfrm>
            <a:off x="-7416" y="3025213"/>
            <a:ext cx="2326399"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إرميا</a:t>
            </a:r>
          </a:p>
        </p:txBody>
      </p:sp>
      <p:sp>
        <p:nvSpPr>
          <p:cNvPr id="22" name="Content Placeholder 3">
            <a:extLst>
              <a:ext uri="{FF2B5EF4-FFF2-40B4-BE49-F238E27FC236}">
                <a16:creationId xmlns:a16="http://schemas.microsoft.com/office/drawing/2014/main" id="{B6C64043-21F7-4D47-9F3C-910E7AAC6F59}"/>
              </a:ext>
            </a:extLst>
          </p:cNvPr>
          <p:cNvSpPr txBox="1">
            <a:spLocks/>
          </p:cNvSpPr>
          <p:nvPr/>
        </p:nvSpPr>
        <p:spPr>
          <a:xfrm>
            <a:off x="6840157" y="-5662"/>
            <a:ext cx="2112129" cy="3962400"/>
          </a:xfrm>
          <a:prstGeom prst="rect">
            <a:avLst/>
          </a:prstGeom>
        </p:spPr>
        <p:txBody>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1-دعوة إرميا</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2-مراجعة </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رتداد أورشليم </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3-عرض لعفو الله</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4-التنبؤ بخراب يهوذا</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5-رعب عقاب يهوذا</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6-العدو يأتي فاتحاً من  الشمال </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7-عبادة مزيف</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ة </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لله</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8-عدم الحساسية تجاة خطية يهوذا </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9-إ</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نب</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اء بالسبي والخراب </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10-عبثية عبادة الأوثان </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11-نتائج عصيان يهوذا  </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12-أمانة دينونة الله </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13-أرميا يخفي حزام الكتان </a:t>
            </a: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Content Placeholder 5">
            <a:extLst>
              <a:ext uri="{FF2B5EF4-FFF2-40B4-BE49-F238E27FC236}">
                <a16:creationId xmlns:a16="http://schemas.microsoft.com/office/drawing/2014/main" id="{865A5366-5E0D-9F44-BBB2-ED6E1B1D1594}"/>
              </a:ext>
            </a:extLst>
          </p:cNvPr>
          <p:cNvSpPr txBox="1">
            <a:spLocks/>
          </p:cNvSpPr>
          <p:nvPr/>
        </p:nvSpPr>
        <p:spPr>
          <a:xfrm>
            <a:off x="4742076" y="-5662"/>
            <a:ext cx="2172522" cy="4679576"/>
          </a:xfrm>
          <a:prstGeom prst="rect">
            <a:avLst/>
          </a:prstGeom>
        </p:spPr>
        <p:txBody>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14-الجفاف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التوبة لم تعد خيارا</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التنب</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ؤ</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بالسبي والعودة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17—</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إ</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تجا</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 </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الخاطيء لقلب الإنسان</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توضيح مثال من بيت الخزاف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19-</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تدمير إناء الخزاف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اليأس الذي شعر به إرميا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21-</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سقوط وشيك 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أورشليم</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تحذير أمة يهوذا</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23-</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رعاة حقيقيون وزائفون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عودة القلوب لله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25-</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القضاء عل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الأنبياء الكاذبيين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مؤامرة لقتل إرميا</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التشجيع عل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الولاء للملك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Content Placeholder 2">
            <a:extLst>
              <a:ext uri="{FF2B5EF4-FFF2-40B4-BE49-F238E27FC236}">
                <a16:creationId xmlns:a16="http://schemas.microsoft.com/office/drawing/2014/main" id="{DD2FA8D2-CFB2-9746-B4AE-960151DD88E7}"/>
              </a:ext>
            </a:extLst>
          </p:cNvPr>
          <p:cNvSpPr txBox="1">
            <a:spLocks/>
          </p:cNvSpPr>
          <p:nvPr/>
        </p:nvSpPr>
        <p:spPr>
          <a:xfrm>
            <a:off x="2356961" y="-5662"/>
            <a:ext cx="2478992" cy="6096000"/>
          </a:xfrm>
          <a:prstGeom prst="rect">
            <a:avLst/>
          </a:prstGeom>
        </p:spPr>
        <p:txBody>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إ</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دانة النبي حن</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ن</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يا</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29-زمن </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ستعادة إسرائيل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30-الوعد بإنقاذ إسرائيل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31-التعبير عن العهد الجديد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32-إرميا يصلي داخل السجن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33-عرش غصن داود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34-لمحة عن سنوات حكم صدقيا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35-قبول الركابيين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36- كتابة درج جديد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37-إيقاف في السجن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38-الفرصة الاخيرة 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ص</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دقيا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39-إعلان سقوط أورشليم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 ارميا المخلص يبقي في المكان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41-الجرائم المنحطة التي </a:t>
            </a:r>
            <a:r>
              <a:rPr lang="ar-JO" sz="1100" b="1" dirty="0">
                <a:solidFill>
                  <a:prstClr val="black"/>
                </a:solidFill>
                <a:latin typeface="Arial" panose="020B0604020202020204" pitchFamily="34" charset="0"/>
                <a:cs typeface="Arial" panose="020B0604020202020204" pitchFamily="34" charset="0"/>
              </a:rPr>
              <a:t>ار</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تكبها أولاد إسماعيل</a:t>
            </a:r>
          </a:p>
        </p:txBody>
      </p:sp>
      <p:sp>
        <p:nvSpPr>
          <p:cNvPr id="25" name="Content Placeholder 4">
            <a:extLst>
              <a:ext uri="{FF2B5EF4-FFF2-40B4-BE49-F238E27FC236}">
                <a16:creationId xmlns:a16="http://schemas.microsoft.com/office/drawing/2014/main" id="{F2F51DDE-8B63-4C48-BCEA-618569848E58}"/>
              </a:ext>
            </a:extLst>
          </p:cNvPr>
          <p:cNvSpPr txBox="1">
            <a:spLocks/>
          </p:cNvSpPr>
          <p:nvPr/>
        </p:nvSpPr>
        <p:spPr>
          <a:xfrm>
            <a:off x="-16378" y="-8977"/>
            <a:ext cx="2245779" cy="3034190"/>
          </a:xfrm>
          <a:prstGeom prst="rect">
            <a:avLst/>
          </a:prstGeom>
        </p:spPr>
        <p:txBody>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42-خطية الثقة بمصر</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43-</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لهروب إل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 </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مصر كان خطأ</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 تهديد اليهود في مصر</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45- </a:t>
            </a:r>
            <a:r>
              <a:rPr lang="ar-JO" sz="1100" b="1" dirty="0">
                <a:solidFill>
                  <a:prstClr val="black"/>
                </a:solidFill>
                <a:latin typeface="Arial" panose="020B0604020202020204" pitchFamily="34" charset="0"/>
                <a:cs typeface="Arial" panose="020B0604020202020204" pitchFamily="34" charset="0"/>
              </a:rPr>
              <a:t>أنانية</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ب</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اروخ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46-إنباء بخراب مصر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47-إنباء بإضطراب الفلسطينيين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48- التنب</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ؤ </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بحصار مؤأب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49- هجمات عل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الأمم ال</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حيطة</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50-بابل الشامخة ستسقط</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1"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51-الأنباء بإنقراض الأمم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19088" marR="0" lvl="0" indent="-319088" algn="r" defTabSz="914400" rtl="0" eaLnBrk="1" fontAlgn="base" latinLnBrk="0" hangingPunct="1">
              <a:lnSpc>
                <a:spcPct val="100000"/>
              </a:lnSpc>
              <a:spcBef>
                <a:spcPts val="700"/>
              </a:spcBef>
              <a:spcAft>
                <a:spcPct val="0"/>
              </a:spcAft>
              <a:buClr>
                <a:srgbClr val="DD8047"/>
              </a:buClr>
              <a:buSzPct val="60000"/>
              <a:buFont typeface="Wingdings" charset="0"/>
              <a:buNone/>
              <a:tabLst/>
              <a:defRPr/>
            </a:pP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52-ذكر</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سقوط أورشليم </a:t>
            </a:r>
            <a:endParaRPr kumimoji="0" lang="ar-EG"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04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8965228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6"/>
          <p:cNvSpPr>
            <a:spLocks noGrp="1" noChangeArrowheads="1"/>
          </p:cNvSpPr>
          <p:nvPr>
            <p:ph type="title"/>
          </p:nvPr>
        </p:nvSpPr>
        <p:spPr>
          <a:xfrm>
            <a:off x="285750" y="500063"/>
            <a:ext cx="8534400" cy="758825"/>
          </a:xfrm>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الدينونة وشيكة ورهيبة</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6978" name="Text Box 7"/>
          <p:cNvSpPr txBox="1">
            <a:spLocks noChangeArrowheads="1"/>
          </p:cNvSpPr>
          <p:nvPr/>
        </p:nvSpPr>
        <p:spPr bwMode="auto">
          <a:xfrm>
            <a:off x="457200" y="1981200"/>
            <a:ext cx="4114800" cy="236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3600" b="1" dirty="0">
                <a:solidFill>
                  <a:prstClr val="black"/>
                </a:solidFill>
                <a:latin typeface="Arial" panose="020B0604020202020204" pitchFamily="34" charset="0"/>
                <a:cs typeface="Arial" panose="020B0604020202020204" pitchFamily="34" charset="0"/>
              </a:rPr>
              <a:t>هو بكى .....</a:t>
            </a:r>
            <a:endParaRPr lang="en-US" sz="3600"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sz="2800" b="1" dirty="0">
              <a:solidFill>
                <a:prstClr val="black"/>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رثائه يصور نوع التوبة التي يريدها الله من الأمة كاملة</a:t>
            </a:r>
            <a:endParaRPr lang="en-US" sz="2800"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sz="2800" b="1" dirty="0">
              <a:solidFill>
                <a:prstClr val="black"/>
              </a:solidFill>
              <a:latin typeface="Arial" panose="020B0604020202020204" pitchFamily="34" charset="0"/>
              <a:cs typeface="Arial" panose="020B0604020202020204" pitchFamily="34" charset="0"/>
            </a:endParaRPr>
          </a:p>
        </p:txBody>
      </p:sp>
      <p:sp>
        <p:nvSpPr>
          <p:cNvPr id="126979" name="Rectangle 4"/>
          <p:cNvSpPr>
            <a:spLocks noChangeArrowheads="1"/>
          </p:cNvSpPr>
          <p:nvPr/>
        </p:nvSpPr>
        <p:spPr bwMode="auto">
          <a:xfrm>
            <a:off x="928688" y="5214938"/>
            <a:ext cx="124425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800" b="1" dirty="0">
                <a:solidFill>
                  <a:srgbClr val="800000"/>
                </a:solidFill>
                <a:latin typeface="Arial" panose="020B0604020202020204" pitchFamily="34" charset="0"/>
                <a:ea typeface="ＭＳ Ｐゴシック" charset="0"/>
                <a:cs typeface="Arial" panose="020B0604020202020204" pitchFamily="34" charset="0"/>
              </a:rPr>
              <a:t>إر 8-10</a:t>
            </a:r>
            <a:endParaRPr lang="en-US" sz="2800" b="1" dirty="0">
              <a:solidFill>
                <a:srgbClr val="800000"/>
              </a:solidFill>
              <a:latin typeface="Arial" panose="020B0604020202020204" pitchFamily="34" charset="0"/>
              <a:ea typeface="ＭＳ Ｐゴシック" charset="0"/>
              <a:cs typeface="Arial" panose="020B0604020202020204" pitchFamily="34" charset="0"/>
            </a:endParaRPr>
          </a:p>
        </p:txBody>
      </p:sp>
      <p:pic>
        <p:nvPicPr>
          <p:cNvPr id="126980" name="Picture 7" descr="See full siz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2349500"/>
            <a:ext cx="360045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61205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090393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162266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4"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5" name="Rectangle 2"/>
          <p:cNvSpPr>
            <a:spLocks noGrp="1" noChangeArrowheads="1"/>
          </p:cNvSpPr>
          <p:nvPr>
            <p:ph type="ctrTitle"/>
          </p:nvPr>
        </p:nvSpPr>
        <p:spPr>
          <a:xfrm>
            <a:off x="5879468" y="5715000"/>
            <a:ext cx="3264532" cy="1143000"/>
          </a:xfrm>
          <a:solidFill>
            <a:schemeClr val="tx1"/>
          </a:solidFill>
        </p:spPr>
        <p:txBody>
          <a:bodyPr/>
          <a:lstStyle/>
          <a:p>
            <a:pPr eaLnBrk="1" hangingPunct="1"/>
            <a:r>
              <a:rPr lang="ar-JO" sz="2400" b="1" dirty="0">
                <a:solidFill>
                  <a:schemeClr val="bg1"/>
                </a:solidFill>
                <a:latin typeface="Arial" panose="020B0604020202020204" pitchFamily="34" charset="0"/>
                <a:ea typeface="ＭＳ Ｐゴシック" charset="0"/>
                <a:cs typeface="Arial" panose="020B0604020202020204" pitchFamily="34" charset="0"/>
              </a:rPr>
              <a:t>إر 10: 7</a:t>
            </a:r>
            <a:endParaRPr lang="en-US" sz="2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64866" name="Rectangle 3"/>
          <p:cNvSpPr>
            <a:spLocks noGrp="1" noChangeArrowheads="1"/>
          </p:cNvSpPr>
          <p:nvPr>
            <p:ph type="subTitle" idx="1"/>
          </p:nvPr>
        </p:nvSpPr>
        <p:spPr>
          <a:xfrm>
            <a:off x="5868144" y="381"/>
            <a:ext cx="3264532" cy="5948899"/>
          </a:xfrm>
          <a:solidFill>
            <a:schemeClr val="tx1"/>
          </a:solidFill>
          <a:ln>
            <a:noFill/>
          </a:ln>
        </p:spPr>
        <p:txBody>
          <a:bodyPr vert="horz" wrap="square" lIns="91440" tIns="45720" rIns="91440" bIns="45720" numCol="1" anchor="ctr" anchorCtr="0" compatLnSpc="1">
            <a:prstTxWarp prst="textNoShape">
              <a:avLst/>
            </a:prstTxWarp>
          </a:bodyPr>
          <a:lstStyle/>
          <a:p>
            <a:pPr eaLnBrk="1" hangingPunct="1">
              <a:spcBef>
                <a:spcPct val="0"/>
              </a:spcBef>
            </a:pPr>
            <a:r>
              <a:rPr lang="ar-JO" sz="2800" b="1" dirty="0">
                <a:solidFill>
                  <a:schemeClr val="bg1"/>
                </a:solidFill>
                <a:latin typeface="Arial" panose="020B0604020202020204" pitchFamily="34" charset="0"/>
                <a:ea typeface="ＭＳ Ｐゴシック" charset="0"/>
                <a:cs typeface="Arial" panose="020B0604020202020204" pitchFamily="34" charset="0"/>
              </a:rPr>
              <a:t>من لا يخافك                يا ملك الشعوب؟         لأنه بك يليق.            لأنه في جميع         حكماء الشعوب           وفي كل ممالكهم        ليس مثلك.</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3448796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3519" y="2617875"/>
            <a:ext cx="3688843" cy="2411197"/>
          </a:xfrm>
          <a:prstGeom prst="rect">
            <a:avLst/>
          </a:prstGeom>
        </p:spPr>
      </p:pic>
      <p:sp>
        <p:nvSpPr>
          <p:cNvPr id="129025" name="Rectangle 2"/>
          <p:cNvSpPr>
            <a:spLocks noGrp="1" noChangeArrowheads="1"/>
          </p:cNvSpPr>
          <p:nvPr>
            <p:ph type="title"/>
          </p:nvPr>
        </p:nvSpPr>
        <p:spPr>
          <a:xfrm>
            <a:off x="0" y="228600"/>
            <a:ext cx="9144000" cy="758825"/>
          </a:xfrm>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المؤامرات والتذمرات</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2216949" y="1689780"/>
            <a:ext cx="4423105" cy="4561299"/>
            <a:chOff x="2216949" y="1689780"/>
            <a:chExt cx="4423105" cy="4561299"/>
          </a:xfrm>
        </p:grpSpPr>
        <p:pic>
          <p:nvPicPr>
            <p:cNvPr id="5" name="Picture 4"/>
            <p:cNvPicPr>
              <a:picLocks noChangeAspect="1"/>
            </p:cNvPicPr>
            <p:nvPr/>
          </p:nvPicPr>
          <p:blipFill>
            <a:blip r:embed="rId4"/>
            <a:stretch>
              <a:fillRect/>
            </a:stretch>
          </p:blipFill>
          <p:spPr>
            <a:xfrm>
              <a:off x="2216949" y="1827974"/>
              <a:ext cx="4423105" cy="4423105"/>
            </a:xfrm>
            <a:prstGeom prst="rect">
              <a:avLst/>
            </a:prstGeom>
          </p:spPr>
        </p:pic>
        <p:sp>
          <p:nvSpPr>
            <p:cNvPr id="129035" name="Text Box 11"/>
            <p:cNvSpPr txBox="1">
              <a:spLocks noChangeArrowheads="1"/>
            </p:cNvSpPr>
            <p:nvPr/>
          </p:nvSpPr>
          <p:spPr bwMode="auto">
            <a:xfrm>
              <a:off x="2502807" y="1689780"/>
              <a:ext cx="262283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رجال من عناثوث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يتآمرون لقتله</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9"/>
          <p:cNvGrpSpPr>
            <a:grpSpLocks/>
          </p:cNvGrpSpPr>
          <p:nvPr/>
        </p:nvGrpSpPr>
        <p:grpSpPr bwMode="auto">
          <a:xfrm>
            <a:off x="76200" y="1828800"/>
            <a:ext cx="2743200" cy="4059556"/>
            <a:chOff x="76200" y="1828800"/>
            <a:chExt cx="2743246" cy="4060339"/>
          </a:xfrm>
        </p:grpSpPr>
        <p:pic>
          <p:nvPicPr>
            <p:cNvPr id="129032" name="Picture 15" descr="MPj0440300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058" y="1828800"/>
              <a:ext cx="2117725"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3" name="Text Box 16"/>
            <p:cNvSpPr txBox="1">
              <a:spLocks noChangeArrowheads="1"/>
            </p:cNvSpPr>
            <p:nvPr/>
          </p:nvSpPr>
          <p:spPr bwMode="auto">
            <a:xfrm>
              <a:off x="76200" y="4811713"/>
              <a:ext cx="2743246" cy="107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يعظ إرميا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بالعهد المكسور</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129031" name="Text Box 17"/>
          <p:cNvSpPr txBox="1">
            <a:spLocks noChangeArrowheads="1"/>
          </p:cNvSpPr>
          <p:nvPr/>
        </p:nvSpPr>
        <p:spPr bwMode="auto">
          <a:xfrm>
            <a:off x="5638800" y="5029073"/>
            <a:ext cx="35052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إرميا يشكو 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الله يشجعه</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29029" name="Rectangle 9"/>
          <p:cNvSpPr>
            <a:spLocks noChangeArrowheads="1"/>
          </p:cNvSpPr>
          <p:nvPr/>
        </p:nvSpPr>
        <p:spPr bwMode="auto">
          <a:xfrm>
            <a:off x="3200400" y="5679510"/>
            <a:ext cx="2438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11-12</a:t>
            </a:r>
            <a:endParaRPr kumimoji="0" lang="en-US"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1853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6131265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874061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0" y="228600"/>
            <a:ext cx="9144000" cy="758825"/>
          </a:xfrm>
        </p:spPr>
        <p:txBody>
          <a:bodyPr/>
          <a:lstStyle/>
          <a:p>
            <a:pPr eaLnBrk="1" hangingPunct="1"/>
            <a:br>
              <a:rPr lang="en-US" sz="4000" b="1" dirty="0">
                <a:solidFill>
                  <a:schemeClr val="tx1"/>
                </a:solidFill>
                <a:latin typeface="Arial" charset="0"/>
                <a:ea typeface="ＭＳ Ｐゴシック" charset="0"/>
                <a:cs typeface="Arial" charset="0"/>
              </a:rPr>
            </a:br>
            <a:r>
              <a:rPr lang="ar-JO" sz="4000" b="1" dirty="0">
                <a:solidFill>
                  <a:schemeClr val="tx1"/>
                </a:solidFill>
                <a:latin typeface="Arial" charset="0"/>
                <a:ea typeface="ＭＳ Ｐゴシック" charset="0"/>
                <a:cs typeface="Arial" charset="0"/>
              </a:rPr>
              <a:t>هدف الدروس – علامات الدينونة</a:t>
            </a:r>
            <a:endParaRPr lang="en-US" sz="4000" b="1" dirty="0">
              <a:solidFill>
                <a:schemeClr val="tx1"/>
              </a:solidFill>
              <a:latin typeface="Arial" charset="0"/>
              <a:ea typeface="ＭＳ Ｐゴシック" charset="0"/>
              <a:cs typeface="Arial" charset="0"/>
            </a:endParaRPr>
          </a:p>
        </p:txBody>
      </p:sp>
      <p:pic>
        <p:nvPicPr>
          <p:cNvPr id="131074" name="Picture 4" descr="MCHH01377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76400"/>
            <a:ext cx="3419475" cy="260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5" name="Text Box 5"/>
          <p:cNvSpPr txBox="1">
            <a:spLocks noChangeArrowheads="1"/>
          </p:cNvSpPr>
          <p:nvPr/>
        </p:nvSpPr>
        <p:spPr bwMode="auto">
          <a:xfrm>
            <a:off x="381000" y="4495800"/>
            <a:ext cx="3733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000" b="1" dirty="0">
                <a:solidFill>
                  <a:prstClr val="black"/>
                </a:solidFill>
                <a:latin typeface="Arial" panose="020B0604020202020204" pitchFamily="34" charset="0"/>
                <a:cs typeface="Arial" panose="020B0604020202020204" pitchFamily="34" charset="0"/>
              </a:rPr>
              <a:t>مثل حزام خراب متعفن في شق صخري، انحرف يهوذا عن الله، وتعرض للتأثيرات الوثنية، وأصبح الآن بلا قيمة روحية.</a:t>
            </a:r>
            <a:endParaRPr lang="en-US" sz="2000" b="1" dirty="0">
              <a:solidFill>
                <a:prstClr val="black"/>
              </a:solidFill>
              <a:latin typeface="Arial" panose="020B0604020202020204" pitchFamily="34" charset="0"/>
              <a:cs typeface="Arial" panose="020B0604020202020204" pitchFamily="34" charset="0"/>
            </a:endParaRPr>
          </a:p>
        </p:txBody>
      </p:sp>
      <p:pic>
        <p:nvPicPr>
          <p:cNvPr id="131076" name="Picture 12" descr="MPj043838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38700" y="1524000"/>
            <a:ext cx="35052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7" name="Text Box 13"/>
          <p:cNvSpPr txBox="1">
            <a:spLocks noChangeArrowheads="1"/>
          </p:cNvSpPr>
          <p:nvPr/>
        </p:nvSpPr>
        <p:spPr bwMode="auto">
          <a:xfrm>
            <a:off x="5021263" y="4724400"/>
            <a:ext cx="366553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000" b="1" dirty="0">
                <a:solidFill>
                  <a:prstClr val="black"/>
                </a:solidFill>
                <a:latin typeface="Arial" panose="020B0604020202020204" pitchFamily="34" charset="0"/>
                <a:cs typeface="Arial" panose="020B0604020202020204" pitchFamily="34" charset="0"/>
              </a:rPr>
              <a:t>املأوا الأباريق بالنبيذ واسكروا – الله لن يرحمهم ولا يشفق عليهم عندما يعانون.</a:t>
            </a:r>
            <a:endParaRPr lang="en-US" sz="2000" b="1" dirty="0">
              <a:solidFill>
                <a:prstClr val="black"/>
              </a:solidFill>
              <a:latin typeface="Arial" panose="020B0604020202020204" pitchFamily="34" charset="0"/>
              <a:cs typeface="Arial" panose="020B0604020202020204" pitchFamily="34" charset="0"/>
            </a:endParaRPr>
          </a:p>
        </p:txBody>
      </p:sp>
      <p:sp>
        <p:nvSpPr>
          <p:cNvPr id="131078" name="Rectangle 7"/>
          <p:cNvSpPr>
            <a:spLocks noChangeArrowheads="1"/>
          </p:cNvSpPr>
          <p:nvPr/>
        </p:nvSpPr>
        <p:spPr bwMode="auto">
          <a:xfrm>
            <a:off x="3654425" y="5857875"/>
            <a:ext cx="9220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800" b="1" dirty="0">
                <a:solidFill>
                  <a:srgbClr val="800000"/>
                </a:solidFill>
                <a:latin typeface="Arial" panose="020B0604020202020204" pitchFamily="34" charset="0"/>
                <a:ea typeface="ＭＳ Ｐゴシック" charset="0"/>
                <a:cs typeface="Arial" panose="020B0604020202020204" pitchFamily="34" charset="0"/>
              </a:rPr>
              <a:t>إر 13</a:t>
            </a:r>
            <a:endParaRPr lang="en-US" sz="2800" b="1" dirty="0">
              <a:solidFill>
                <a:srgbClr val="8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455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13539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 </a:t>
            </a:r>
            <a:endParaRPr lang="en-US"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defTabSz="914400">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dirty="0">
                <a:effectLst>
                  <a:glow rad="127000">
                    <a:schemeClr val="tx1"/>
                  </a:glow>
                </a:effectLst>
                <a:latin typeface="Arial" panose="020B0604020202020204" pitchFamily="34" charset="0"/>
                <a:ea typeface="ＭＳ Ｐゴシック" charset="0"/>
                <a:cs typeface="Arial" panose="020B0604020202020204" pitchFamily="34" charset="0"/>
              </a:rPr>
              <a:t> متعزيا</a:t>
            </a: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EAEDD1F9-0769-AB42-BFE2-9628F56DB539}"/>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
        <p:nvSpPr>
          <p:cNvPr id="6" name="Rectangle 2">
            <a:extLst>
              <a:ext uri="{FF2B5EF4-FFF2-40B4-BE49-F238E27FC236}">
                <a16:creationId xmlns:a16="http://schemas.microsoft.com/office/drawing/2014/main" id="{B4B21C09-B3FC-3CB0-3E0B-0D27BED5204F}"/>
              </a:ext>
            </a:extLst>
          </p:cNvPr>
          <p:cNvSpPr txBox="1">
            <a:spLocks noChangeArrowheads="1"/>
          </p:cNvSpPr>
          <p:nvPr/>
        </p:nvSpPr>
        <p:spPr bwMode="auto">
          <a:xfrm>
            <a:off x="-39313" y="-1258902"/>
            <a:ext cx="59549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ar-EG"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a:t>
            </a:r>
            <a:r>
              <a:rPr lang="en-US"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EG" sz="6600" b="1" dirty="0">
                <a:effectLst>
                  <a:glow rad="127000">
                    <a:schemeClr val="tx1"/>
                  </a:glow>
                </a:effectLst>
                <a:latin typeface="Arial" panose="020B0604020202020204" pitchFamily="34" charset="0"/>
                <a:ea typeface="ＭＳ Ｐゴシック" charset="0"/>
                <a:cs typeface="Arial" panose="020B0604020202020204" pitchFamily="34" charset="0"/>
              </a:rPr>
              <a:t>كونوا مُتعزين</a:t>
            </a:r>
            <a:r>
              <a:rPr lang="ar-EG"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endParaRPr lang="en-US"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07CC768-48C6-AA2F-A6E2-E4A30D72E8DF}"/>
              </a:ext>
            </a:extLst>
          </p:cNvPr>
          <p:cNvSpPr txBox="1">
            <a:spLocks noChangeArrowheads="1"/>
          </p:cNvSpPr>
          <p:nvPr/>
        </p:nvSpPr>
        <p:spPr bwMode="auto">
          <a:xfrm>
            <a:off x="6186437" y="-1466867"/>
            <a:ext cx="406790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b="1" kern="0"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kern="0" dirty="0">
                <a:effectLst>
                  <a:glow rad="127000">
                    <a:schemeClr val="tx1"/>
                  </a:glow>
                </a:effectLst>
                <a:latin typeface="Arial" panose="020B0604020202020204" pitchFamily="34" charset="0"/>
                <a:ea typeface="ＭＳ Ｐゴシック" charset="0"/>
                <a:cs typeface="Arial" panose="020B0604020202020204" pitchFamily="34" charset="0"/>
              </a:rPr>
              <a:t> مُتعزين</a:t>
            </a:r>
            <a:endParaRPr lang="en-US" sz="8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19641367-16E8-A916-81E0-8502275F40C8}"/>
              </a:ext>
            </a:extLst>
          </p:cNvPr>
          <p:cNvSpPr txBox="1">
            <a:spLocks noChangeArrowheads="1"/>
          </p:cNvSpPr>
          <p:nvPr/>
        </p:nvSpPr>
        <p:spPr bwMode="auto">
          <a:xfrm>
            <a:off x="-398384" y="-3046476"/>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8000" b="1" kern="0">
                <a:effectLst>
                  <a:glow rad="127000">
                    <a:schemeClr val="tx1"/>
                  </a:glow>
                </a:effectLst>
                <a:latin typeface="Arial" panose="020B0604020202020204" pitchFamily="34" charset="0"/>
                <a:ea typeface="ＭＳ Ｐゴシック" charset="0"/>
                <a:cs typeface="Arial" panose="020B0604020202020204" pitchFamily="34" charset="0"/>
              </a:rPr>
              <a:t>كونوا مُتعزين</a:t>
            </a:r>
            <a:endParaRPr lang="en-US" sz="8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1639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3120624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p:cNvSpPr>
          <p:nvPr>
            <p:ph type="title" idx="4294967295"/>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أوقات صعبة لاحقة ...</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33122" name="Picture 4" descr="MPj0437341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188" y="1839913"/>
            <a:ext cx="2913062"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Text Box 5"/>
          <p:cNvSpPr txBox="1">
            <a:spLocks noChangeArrowheads="1"/>
          </p:cNvSpPr>
          <p:nvPr/>
        </p:nvSpPr>
        <p:spPr bwMode="auto">
          <a:xfrm>
            <a:off x="3851275" y="1828800"/>
            <a:ext cx="482441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أرسل الله الجفاف لينذر يهوذا بخصوص الدينونة والحاجة للتوبة</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أخبر الله إرميا أن لا يصلي لأجلهم</a:t>
            </a:r>
            <a:endParaRPr lang="en-US" b="1" dirty="0">
              <a:solidFill>
                <a:prstClr val="black"/>
              </a:solidFill>
              <a:latin typeface="Arial" panose="020B0604020202020204" pitchFamily="34" charset="0"/>
              <a:cs typeface="Arial" panose="020B0604020202020204" pitchFamily="34" charset="0"/>
            </a:endParaRPr>
          </a:p>
        </p:txBody>
      </p:sp>
      <p:pic>
        <p:nvPicPr>
          <p:cNvPr id="133124" name="Picture 6" descr="MCj0334376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4095750"/>
            <a:ext cx="1941512"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5" name="Text Box 7"/>
          <p:cNvSpPr txBox="1">
            <a:spLocks noChangeArrowheads="1"/>
          </p:cNvSpPr>
          <p:nvPr/>
        </p:nvSpPr>
        <p:spPr bwMode="auto">
          <a:xfrm>
            <a:off x="6443663" y="4219575"/>
            <a:ext cx="2193229"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لا زواج</a:t>
            </a:r>
          </a:p>
          <a:p>
            <a:pPr algn="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لا جنازات</a:t>
            </a:r>
          </a:p>
          <a:p>
            <a:pPr algn="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لا احتفالات لإرميا</a:t>
            </a:r>
            <a:endParaRPr lang="en-US" sz="2800" b="1" dirty="0">
              <a:solidFill>
                <a:prstClr val="black"/>
              </a:solidFill>
              <a:latin typeface="Arial" panose="020B0604020202020204" pitchFamily="34" charset="0"/>
              <a:cs typeface="Arial" panose="020B0604020202020204" pitchFamily="34" charset="0"/>
            </a:endParaRPr>
          </a:p>
        </p:txBody>
      </p:sp>
      <p:sp>
        <p:nvSpPr>
          <p:cNvPr id="133126" name="Rectangle 7"/>
          <p:cNvSpPr>
            <a:spLocks noChangeArrowheads="1"/>
          </p:cNvSpPr>
          <p:nvPr/>
        </p:nvSpPr>
        <p:spPr bwMode="auto">
          <a:xfrm>
            <a:off x="1476375" y="4941888"/>
            <a:ext cx="144623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800" b="1" dirty="0">
                <a:solidFill>
                  <a:srgbClr val="800000"/>
                </a:solidFill>
                <a:latin typeface="Arial" panose="020B0604020202020204" pitchFamily="34" charset="0"/>
                <a:ea typeface="ＭＳ Ｐゴシック" charset="0"/>
                <a:cs typeface="Arial" panose="020B0604020202020204" pitchFamily="34" charset="0"/>
              </a:rPr>
              <a:t>إر 14-16</a:t>
            </a:r>
            <a:endParaRPr lang="en-US" sz="2800" b="1" dirty="0">
              <a:solidFill>
                <a:srgbClr val="8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45796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775838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algn="ctr" eaLnBrk="1" hangingPunct="1"/>
            <a:r>
              <a:rPr lang="ar-JO" dirty="0">
                <a:latin typeface="Arial" panose="020B0604020202020204" pitchFamily="34" charset="0"/>
                <a:cs typeface="Arial" panose="020B0604020202020204" pitchFamily="34" charset="0"/>
              </a:rPr>
              <a:t>إرميا إلى الملك يهوياقيم</a:t>
            </a:r>
            <a:endParaRPr lang="en-US" dirty="0">
              <a:latin typeface="Arial" panose="020B0604020202020204" pitchFamily="34" charset="0"/>
              <a:cs typeface="Arial" panose="020B0604020202020204" pitchFamily="34" charset="0"/>
            </a:endParaRPr>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1801812"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إر 15: 1</a:t>
            </a:r>
            <a:endParaRPr kumimoji="0" lang="en-US"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0838" name="Text Box 8"/>
            <p:cNvSpPr txBox="1">
              <a:spLocks noChangeArrowheads="1"/>
            </p:cNvSpPr>
            <p:nvPr/>
          </p:nvSpPr>
          <p:spPr bwMode="auto">
            <a:xfrm>
              <a:off x="2290" y="1661"/>
              <a:ext cx="272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وإن وقف موسى وصموئيل أمامي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تكون نفسي نحو هذا الشعب.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اطرحهم من أمامي فيخرجوا.</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67530805"/>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algn="ctr" eaLnBrk="1" hangingPunct="1"/>
            <a:r>
              <a:rPr lang="ar-JO" dirty="0">
                <a:latin typeface="Arial" panose="020B0604020202020204" pitchFamily="34" charset="0"/>
                <a:cs typeface="Arial" panose="020B0604020202020204" pitchFamily="34" charset="0"/>
              </a:rPr>
              <a:t>إرميا إلى الملك يهوياقيم</a:t>
            </a:r>
            <a:endParaRPr lang="en-US" dirty="0">
              <a:latin typeface="Arial" panose="020B0604020202020204" pitchFamily="34" charset="0"/>
              <a:cs typeface="Arial" panose="020B0604020202020204" pitchFamily="34" charset="0"/>
            </a:endParaRPr>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188256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إر 15: 4</a:t>
            </a:r>
            <a:endParaRPr kumimoji="0" lang="en-US"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2885" name="Text Box 7"/>
          <p:cNvSpPr txBox="1">
            <a:spLocks noChangeArrowheads="1"/>
          </p:cNvSpPr>
          <p:nvPr/>
        </p:nvSpPr>
        <p:spPr bwMode="auto">
          <a:xfrm>
            <a:off x="3708400" y="1916113"/>
            <a:ext cx="50419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effectLst/>
                <a:uLnTx/>
                <a:uFillTx/>
                <a:latin typeface="Arial" panose="020B0604020202020204" pitchFamily="34" charset="0"/>
                <a:cs typeface="Arial" panose="020B0604020202020204" pitchFamily="34" charset="0"/>
              </a:rPr>
              <a:t>وأدفعهم للقلق في كل ممالك الأرض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من أجل منسى </a:t>
            </a:r>
            <a:r>
              <a:rPr kumimoji="0" lang="ar-JO" b="1" u="none" strike="noStrike" kern="1200" cap="none" spc="0" normalizeH="0" baseline="0" noProof="0" dirty="0">
                <a:ln>
                  <a:noFill/>
                </a:ln>
                <a:effectLst/>
                <a:uLnTx/>
                <a:uFillTx/>
                <a:latin typeface="Arial" panose="020B0604020202020204" pitchFamily="34" charset="0"/>
                <a:cs typeface="Arial" panose="020B0604020202020204" pitchFamily="34" charset="0"/>
              </a:rPr>
              <a:t>بن حزقيا ملك يهوذا</a:t>
            </a:r>
            <a:endParaRPr lang="ar-JO" b="1" dirty="0">
              <a:solidFill>
                <a:srgbClr val="0000FF"/>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من أجل ما صنع في أورشليم.</a:t>
            </a:r>
            <a:endParaRPr kumimoji="0" lang="en-US"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481370"/>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8800515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4931" name="Rectangle 2"/>
          <p:cNvSpPr>
            <a:spLocks noGrp="1" noChangeArrowheads="1"/>
          </p:cNvSpPr>
          <p:nvPr>
            <p:ph type="title"/>
          </p:nvPr>
        </p:nvSpPr>
        <p:spPr>
          <a:noFill/>
        </p:spPr>
        <p:txBody>
          <a:bodyPr/>
          <a:lstStyle/>
          <a:p>
            <a:pPr algn="ctr" eaLnBrk="1" hangingPunct="1"/>
            <a:r>
              <a:rPr lang="ar-JO" dirty="0">
                <a:latin typeface="Arial" panose="020B0604020202020204" pitchFamily="34" charset="0"/>
                <a:cs typeface="Arial" panose="020B0604020202020204" pitchFamily="34" charset="0"/>
              </a:rPr>
              <a:t>إرميا إلى الملك يهوياقيم</a:t>
            </a:r>
            <a:endParaRPr lang="en-US" dirty="0">
              <a:latin typeface="Arial" panose="020B0604020202020204" pitchFamily="34" charset="0"/>
              <a:cs typeface="Arial" panose="020B0604020202020204" pitchFamily="34" charset="0"/>
            </a:endParaRPr>
          </a:p>
        </p:txBody>
      </p:sp>
      <p:sp>
        <p:nvSpPr>
          <p:cNvPr id="124932" name="Text Box 4"/>
          <p:cNvSpPr txBox="1">
            <a:spLocks noChangeArrowheads="1"/>
          </p:cNvSpPr>
          <p:nvPr/>
        </p:nvSpPr>
        <p:spPr bwMode="auto">
          <a:xfrm>
            <a:off x="6156325" y="836613"/>
            <a:ext cx="194075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إر 16: 11-13</a:t>
            </a:r>
            <a:endParaRPr kumimoji="0" lang="en-US" sz="2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24933" name="Text Box 7"/>
          <p:cNvSpPr txBox="1">
            <a:spLocks noChangeArrowheads="1"/>
          </p:cNvSpPr>
          <p:nvPr/>
        </p:nvSpPr>
        <p:spPr bwMode="auto">
          <a:xfrm>
            <a:off x="3659187" y="2455019"/>
            <a:ext cx="49942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b="1" dirty="0">
                <a:solidFill>
                  <a:srgbClr val="996666"/>
                </a:solidFill>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996666"/>
                </a:solidFill>
                <a:effectLst/>
                <a:uLnTx/>
                <a:uFillTx/>
                <a:latin typeface="Arial" panose="020B0604020202020204" pitchFamily="34" charset="0"/>
                <a:cs typeface="Arial" panose="020B0604020202020204" pitchFamily="34" charset="0"/>
              </a:rPr>
              <a:t>من أجل أن آباءكم قد تركوني ... وشريعتي لم يحفظوها. </a:t>
            </a:r>
            <a:r>
              <a:rPr kumimoji="0" lang="ar-JO" sz="24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وأنتم أسأتم في عملكم أكثر من آبائكم ... حتى لا تسمعوا لي فأطردكم من هذه الأرض إلى أرض</a:t>
            </a:r>
            <a:r>
              <a:rPr kumimoji="0" lang="ar-JO" sz="2400" b="1" u="none" strike="noStrike" kern="1200" cap="none" spc="0" normalizeH="0" baseline="0" noProof="0" dirty="0">
                <a:ln>
                  <a:noFill/>
                </a:ln>
                <a:solidFill>
                  <a:srgbClr val="996666"/>
                </a:solidFill>
                <a:effectLst/>
                <a:uLnTx/>
                <a:uFillTx/>
                <a:latin typeface="Arial" panose="020B0604020202020204" pitchFamily="34" charset="0"/>
                <a:cs typeface="Arial" panose="020B0604020202020204" pitchFamily="34" charset="0"/>
              </a:rPr>
              <a:t> لم تعرفوها أنتم ولا آباؤكم </a:t>
            </a:r>
            <a:r>
              <a:rPr kumimoji="0" lang="ar-JO" sz="24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فتعبدون هناك آلهة أخرى</a:t>
            </a:r>
            <a:r>
              <a:rPr kumimoji="0" lang="ar-JO" sz="2400" b="1" u="none" strike="noStrike" kern="1200" cap="none" spc="0" normalizeH="0" baseline="0" noProof="0" dirty="0">
                <a:ln>
                  <a:noFill/>
                </a:ln>
                <a:solidFill>
                  <a:srgbClr val="996666"/>
                </a:solidFill>
                <a:effectLst/>
                <a:uLnTx/>
                <a:uFillTx/>
                <a:latin typeface="Arial" panose="020B0604020202020204" pitchFamily="34" charset="0"/>
                <a:cs typeface="Arial" panose="020B0604020202020204" pitchFamily="34" charset="0"/>
              </a:rPr>
              <a:t> نهاراً وليلاً حيث لا أعطيكم نعمة.</a:t>
            </a:r>
            <a:endParaRPr kumimoji="0" lang="en-US" sz="2400" b="1" u="none" strike="noStrike" kern="1200" cap="none" spc="0" normalizeH="0" baseline="0" noProof="0" dirty="0">
              <a:ln>
                <a:noFill/>
              </a:ln>
              <a:solidFill>
                <a:srgbClr val="9966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822707"/>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963358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6291169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ar-JO" b="1" dirty="0">
                <a:solidFill>
                  <a:schemeClr val="tx1"/>
                </a:solidFill>
                <a:latin typeface="Arial" charset="0"/>
                <a:ea typeface="ＭＳ Ｐゴシック" charset="0"/>
                <a:cs typeface="Arial" charset="0"/>
              </a:rPr>
              <a:t>أنا الفخاري، أنتم الطين</a:t>
            </a:r>
            <a:endParaRPr lang="en-US" b="1" dirty="0">
              <a:solidFill>
                <a:schemeClr val="tx1"/>
              </a:solidFill>
              <a:latin typeface="Arial" charset="0"/>
              <a:ea typeface="ＭＳ Ｐゴシック" charset="0"/>
              <a:cs typeface="Arial" charset="0"/>
            </a:endParaRPr>
          </a:p>
        </p:txBody>
      </p:sp>
      <p:pic>
        <p:nvPicPr>
          <p:cNvPr id="135170" name="Picture 3" descr="MCj03539490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4817" t="6966" r="6422" b="8707"/>
          <a:stretch>
            <a:fillRect/>
          </a:stretch>
        </p:blipFill>
        <p:spPr>
          <a:xfrm>
            <a:off x="638175" y="1928813"/>
            <a:ext cx="4149725" cy="3500437"/>
          </a:xfrm>
          <a:ln w="101600">
            <a:solidFill>
              <a:schemeClr val="bg1"/>
            </a:solidFill>
            <a:miter lim="800000"/>
            <a:headEnd/>
            <a:tailEnd/>
          </a:ln>
        </p:spPr>
      </p:pic>
      <p:sp>
        <p:nvSpPr>
          <p:cNvPr id="135171" name="Text Box 4"/>
          <p:cNvSpPr txBox="1">
            <a:spLocks noChangeArrowheads="1"/>
          </p:cNvSpPr>
          <p:nvPr/>
        </p:nvSpPr>
        <p:spPr bwMode="auto">
          <a:xfrm>
            <a:off x="5210175" y="1928813"/>
            <a:ext cx="35052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أما أستطيع أن أصنع بكم كهذا الفخاري يا بيت إسرائيل؟ (ع 6)</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فترجع تلك الأمة التي تكلمت عليها عن شرها، فأندم عن الشر الذي قصدت أن أصنعه بها.</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r>
              <a:rPr lang="en-US" b="1" dirty="0">
                <a:solidFill>
                  <a:prstClr val="black"/>
                </a:solidFill>
                <a:latin typeface="Arial" panose="020B0604020202020204" pitchFamily="34" charset="0"/>
                <a:cs typeface="Arial" panose="020B0604020202020204" pitchFamily="34" charset="0"/>
              </a:rPr>
              <a:t> (</a:t>
            </a:r>
            <a:r>
              <a:rPr lang="ar-JO" b="1" dirty="0">
                <a:solidFill>
                  <a:prstClr val="black"/>
                </a:solidFill>
                <a:latin typeface="Arial" panose="020B0604020202020204" pitchFamily="34" charset="0"/>
                <a:cs typeface="Arial" panose="020B0604020202020204" pitchFamily="34" charset="0"/>
              </a:rPr>
              <a:t>ع 8</a:t>
            </a:r>
            <a:r>
              <a:rPr lang="en-US" b="1" dirty="0">
                <a:solidFill>
                  <a:prstClr val="black"/>
                </a:solidFill>
                <a:latin typeface="Arial" panose="020B0604020202020204" pitchFamily="34" charset="0"/>
                <a:cs typeface="Arial" panose="020B0604020202020204" pitchFamily="34" charset="0"/>
              </a:rPr>
              <a:t>)</a:t>
            </a: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en-US" b="1" dirty="0">
                <a:solidFill>
                  <a:srgbClr val="D16349"/>
                </a:solidFill>
                <a:latin typeface="Arial" panose="020B0604020202020204" pitchFamily="34" charset="0"/>
                <a:cs typeface="Arial" panose="020B0604020202020204" pitchFamily="34" charset="0"/>
              </a:rPr>
              <a:t>		    </a:t>
            </a:r>
            <a:r>
              <a:rPr lang="ar-JO" b="1" dirty="0">
                <a:solidFill>
                  <a:srgbClr val="800000"/>
                </a:solidFill>
                <a:latin typeface="Arial" panose="020B0604020202020204" pitchFamily="34" charset="0"/>
                <a:cs typeface="Arial" panose="020B0604020202020204" pitchFamily="34" charset="0"/>
              </a:rPr>
              <a:t>إر 18</a:t>
            </a:r>
            <a:endParaRPr lang="en-US" b="1" dirty="0">
              <a:solidFill>
                <a:srgbClr val="800000"/>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71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689401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853393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404813" y="-142875"/>
            <a:ext cx="8382000" cy="1143000"/>
          </a:xfrm>
        </p:spPr>
        <p:txBody>
          <a:bodyPr/>
          <a:lstStyle/>
          <a:p>
            <a:pPr eaLnBrk="1" hangingPunct="1"/>
            <a:r>
              <a:rPr lang="ar-JO" sz="3600" b="1" dirty="0">
                <a:solidFill>
                  <a:schemeClr val="tx1"/>
                </a:solidFill>
                <a:latin typeface="Arial" charset="0"/>
                <a:ea typeface="ＭＳ Ｐゴシック" charset="0"/>
                <a:cs typeface="Arial" charset="0"/>
              </a:rPr>
              <a:t>موضوع الدرس #؟ ماذا..؟؟</a:t>
            </a:r>
            <a:endParaRPr lang="en-US" sz="3600" b="1" dirty="0">
              <a:solidFill>
                <a:schemeClr val="tx1"/>
              </a:solidFill>
              <a:latin typeface="Arial" charset="0"/>
              <a:ea typeface="ＭＳ Ｐゴシック" charset="0"/>
              <a:cs typeface="Arial" charset="0"/>
            </a:endParaRPr>
          </a:p>
        </p:txBody>
      </p:sp>
      <p:pic>
        <p:nvPicPr>
          <p:cNvPr id="232451" name="Picture 3" descr="Pict-2"/>
          <p:cNvPicPr>
            <a:picLocks noGrp="1" noChangeAspect="1" noChangeArrowheads="1"/>
          </p:cNvPicPr>
          <p:nvPr>
            <p:ph idx="1"/>
          </p:nvPr>
        </p:nvPicPr>
        <p:blipFill>
          <a:blip r:embed="rId3"/>
          <a:srcRect/>
          <a:stretch>
            <a:fillRect/>
          </a:stretch>
        </p:blipFill>
        <p:spPr>
          <a:xfrm>
            <a:off x="2000250" y="1643063"/>
            <a:ext cx="5143500" cy="3716337"/>
          </a:xfrm>
          <a:ln w="101600">
            <a:solidFill>
              <a:schemeClr val="bg2">
                <a:lumMod val="90000"/>
              </a:schemeClr>
            </a:solidFill>
          </a:ln>
        </p:spPr>
      </p:pic>
      <p:sp>
        <p:nvSpPr>
          <p:cNvPr id="137219" name="Text Box 4"/>
          <p:cNvSpPr txBox="1">
            <a:spLocks noChangeArrowheads="1"/>
          </p:cNvSpPr>
          <p:nvPr/>
        </p:nvSpPr>
        <p:spPr bwMode="auto">
          <a:xfrm>
            <a:off x="145775" y="5456238"/>
            <a:ext cx="88524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لقد تركتموني من أجل آلهة أخرى وسفكتم دماً بريئاً سأحطمكم مثل القدر على يد عدوكم.</a:t>
            </a:r>
            <a:endParaRPr lang="en-US" b="1" dirty="0">
              <a:solidFill>
                <a:srgbClr val="D16349"/>
              </a:solidFill>
              <a:latin typeface="Arial" panose="020B0604020202020204" pitchFamily="34" charset="0"/>
              <a:cs typeface="Arial" panose="020B0604020202020204" pitchFamily="34" charset="0"/>
            </a:endParaRPr>
          </a:p>
        </p:txBody>
      </p:sp>
      <p:sp>
        <p:nvSpPr>
          <p:cNvPr id="137220" name="Rectangle 5"/>
          <p:cNvSpPr>
            <a:spLocks noChangeArrowheads="1"/>
          </p:cNvSpPr>
          <p:nvPr/>
        </p:nvSpPr>
        <p:spPr bwMode="auto">
          <a:xfrm>
            <a:off x="7848600" y="6319838"/>
            <a:ext cx="8162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400" b="1" dirty="0">
                <a:solidFill>
                  <a:srgbClr val="800000"/>
                </a:solidFill>
                <a:latin typeface="Arial" panose="020B0604020202020204" pitchFamily="34" charset="0"/>
                <a:ea typeface="ＭＳ Ｐゴシック" charset="0"/>
                <a:cs typeface="Arial" panose="020B0604020202020204" pitchFamily="34" charset="0"/>
              </a:rPr>
              <a:t>إر 19</a:t>
            </a:r>
            <a:endParaRPr lang="en-US" sz="24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137221" name="Text Box 6"/>
          <p:cNvSpPr txBox="1">
            <a:spLocks noChangeArrowheads="1"/>
          </p:cNvSpPr>
          <p:nvPr/>
        </p:nvSpPr>
        <p:spPr bwMode="auto">
          <a:xfrm>
            <a:off x="468313" y="6453188"/>
            <a:ext cx="28376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800" b="1" dirty="0">
                <a:solidFill>
                  <a:prstClr val="black"/>
                </a:solidFill>
                <a:latin typeface="Arial" panose="020B0604020202020204" pitchFamily="34" charset="0"/>
                <a:cs typeface="Arial" panose="020B0604020202020204" pitchFamily="34" charset="0"/>
              </a:rPr>
              <a:t>مصدر الصورة: الكتاب المقدس للأطفال في 365 قصة، منشورات ليون، 1985</a:t>
            </a:r>
            <a:endParaRPr lang="en-US" sz="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33576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2081385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0" y="214313"/>
            <a:ext cx="9144000" cy="762000"/>
          </a:xfrm>
        </p:spPr>
        <p:txBody>
          <a:bodyPr/>
          <a:lstStyle/>
          <a:p>
            <a:pPr eaLnBrk="1" hangingPunct="1"/>
            <a:r>
              <a:rPr lang="ar-JO" sz="3400" b="1" dirty="0">
                <a:solidFill>
                  <a:schemeClr val="tx1"/>
                </a:solidFill>
                <a:latin typeface="Arial" charset="0"/>
                <a:ea typeface="ＭＳ Ｐゴシック" charset="0"/>
                <a:cs typeface="Arial" charset="0"/>
              </a:rPr>
              <a:t>مقاومة الأنبياء الكذبة والكهنة لإرميا</a:t>
            </a:r>
            <a:endParaRPr lang="en-US" sz="3400" b="1" dirty="0">
              <a:solidFill>
                <a:schemeClr val="tx1"/>
              </a:solidFill>
              <a:latin typeface="Arial" charset="0"/>
              <a:ea typeface="ＭＳ Ｐゴシック" charset="0"/>
              <a:cs typeface="Arial" charset="0"/>
            </a:endParaRPr>
          </a:p>
        </p:txBody>
      </p:sp>
      <p:pic>
        <p:nvPicPr>
          <p:cNvPr id="139266" name="Picture 3" descr="Pict-10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75" y="1857375"/>
            <a:ext cx="4822825" cy="3971925"/>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39267" name="Text Box 4"/>
          <p:cNvSpPr txBox="1">
            <a:spLocks noChangeArrowheads="1"/>
          </p:cNvSpPr>
          <p:nvPr/>
        </p:nvSpPr>
        <p:spPr bwMode="auto">
          <a:xfrm>
            <a:off x="5857875" y="2071688"/>
            <a:ext cx="311384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تم ضرب إرميا ووضع في المقطرة من قبل فشحور رئيس جند الهيكل</a:t>
            </a:r>
            <a:r>
              <a:rPr lang="en-US" b="1" dirty="0">
                <a:solidFill>
                  <a:prstClr val="black"/>
                </a:solidFill>
                <a:latin typeface="Arial" panose="020B0604020202020204" pitchFamily="34" charset="0"/>
                <a:cs typeface="Arial" panose="020B0604020202020204" pitchFamily="34" charset="0"/>
              </a:rPr>
              <a:t> </a:t>
            </a:r>
          </a:p>
          <a:p>
            <a:pPr defTabSz="914400" eaLnBrk="1" fontAlgn="base" hangingPunct="1">
              <a:spcBef>
                <a:spcPct val="0"/>
              </a:spcBef>
              <a:spcAft>
                <a:spcPct val="0"/>
              </a:spcAft>
            </a:pPr>
            <a:r>
              <a:rPr lang="en-US" b="1" dirty="0">
                <a:solidFill>
                  <a:srgbClr val="D16349"/>
                </a:solidFill>
                <a:latin typeface="Arial" panose="020B0604020202020204" pitchFamily="34" charset="0"/>
                <a:cs typeface="Arial" panose="020B0604020202020204" pitchFamily="34" charset="0"/>
              </a:rPr>
              <a:t>       </a:t>
            </a:r>
          </a:p>
          <a:p>
            <a:pPr defTabSz="914400" eaLnBrk="1" fontAlgn="base" hangingPunct="1">
              <a:spcBef>
                <a:spcPct val="0"/>
              </a:spcBef>
              <a:spcAft>
                <a:spcPct val="0"/>
              </a:spcAft>
            </a:pPr>
            <a:r>
              <a:rPr lang="en-US" b="1" dirty="0">
                <a:solidFill>
                  <a:srgbClr val="D16349"/>
                </a:solidFill>
                <a:latin typeface="Arial" panose="020B0604020202020204" pitchFamily="34" charset="0"/>
                <a:cs typeface="Arial" panose="020B0604020202020204" pitchFamily="34" charset="0"/>
              </a:rPr>
              <a:t>        </a:t>
            </a:r>
            <a:r>
              <a:rPr lang="ar-JO" b="1" dirty="0">
                <a:solidFill>
                  <a:srgbClr val="800000"/>
                </a:solidFill>
                <a:latin typeface="Arial" panose="020B0604020202020204" pitchFamily="34" charset="0"/>
                <a:cs typeface="Arial" panose="020B0604020202020204" pitchFamily="34" charset="0"/>
              </a:rPr>
              <a:t>إر 20: 1-3</a:t>
            </a:r>
            <a:endParaRPr lang="en-US" b="1" dirty="0">
              <a:solidFill>
                <a:srgbClr val="800000"/>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بعد إطلاق سراحه عرض باروخ الكاتب الشاب المساعدة</a:t>
            </a:r>
            <a:endParaRPr lang="en-US" b="1" dirty="0">
              <a:solidFill>
                <a:prstClr val="black"/>
              </a:solidFill>
              <a:latin typeface="Arial" panose="020B0604020202020204" pitchFamily="34" charset="0"/>
              <a:cs typeface="Arial" panose="020B0604020202020204" pitchFamily="34" charset="0"/>
            </a:endParaRPr>
          </a:p>
        </p:txBody>
      </p:sp>
      <p:sp>
        <p:nvSpPr>
          <p:cNvPr id="139268" name="Text Box 6"/>
          <p:cNvSpPr txBox="1">
            <a:spLocks noChangeArrowheads="1"/>
          </p:cNvSpPr>
          <p:nvPr/>
        </p:nvSpPr>
        <p:spPr bwMode="auto">
          <a:xfrm>
            <a:off x="468313" y="6381750"/>
            <a:ext cx="28376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800" b="1" dirty="0">
                <a:solidFill>
                  <a:prstClr val="black"/>
                </a:solidFill>
                <a:latin typeface="Arial" panose="020B0604020202020204" pitchFamily="34" charset="0"/>
                <a:cs typeface="Arial" panose="020B0604020202020204" pitchFamily="34" charset="0"/>
              </a:rPr>
              <a:t>مصدر الصورة: الكتاب المقدس للأطفال في 365 قصة، منشورات ليون، 1985</a:t>
            </a:r>
            <a:endParaRPr lang="en-US" sz="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7772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4708" name="Picture 4">
            <a:hlinkClick r:id="rId3"/>
            <a:extLst>
              <a:ext uri="{FF2B5EF4-FFF2-40B4-BE49-F238E27FC236}">
                <a16:creationId xmlns:a16="http://schemas.microsoft.com/office/drawing/2014/main" id="{1F424CF3-A141-3948-B617-53D432470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4" y="0"/>
            <a:ext cx="8839198" cy="58546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 y="-1"/>
            <a:ext cx="4888088" cy="800101"/>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ختم إمير</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88C33A1A-1CB2-CC48-BB3E-FA113FC2AC5F}"/>
              </a:ext>
            </a:extLst>
          </p:cNvPr>
          <p:cNvSpPr txBox="1">
            <a:spLocks noChangeArrowheads="1"/>
          </p:cNvSpPr>
          <p:nvPr/>
        </p:nvSpPr>
        <p:spPr bwMode="auto">
          <a:xfrm>
            <a:off x="4914107" y="402492"/>
            <a:ext cx="4229892" cy="5452207"/>
          </a:xfrm>
          <a:prstGeom prst="rect">
            <a:avLst/>
          </a:prstGeom>
          <a:solidFill>
            <a:srgbClr val="FBFDFA"/>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400"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هذا الختم استخدمه إمير أبو فشحور في إرميا 20: 1 وسمع فشحور بن إمير الكاهن وهو ناظر أول في بيت الرب إرميا يتنبأ بهذه الكلمات. فضرب فشحور إرميا النبي وجعله في المقطرة التي في باب بنيامين الأعلى الذي عند بيت الرب.</a:t>
            </a:r>
            <a:endParaRPr kumimoji="0" lang="en-US" sz="2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829C848-4360-E14C-BEE3-AE70080E08AE}"/>
              </a:ext>
            </a:extLst>
          </p:cNvPr>
          <p:cNvSpPr txBox="1">
            <a:spLocks noChangeArrowheads="1"/>
          </p:cNvSpPr>
          <p:nvPr/>
        </p:nvSpPr>
        <p:spPr bwMode="auto">
          <a:xfrm>
            <a:off x="1027011" y="5072063"/>
            <a:ext cx="4373664" cy="16941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الختم الطيني (بولا) </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الخاص بهصيلياهو بن إمير </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أحد أفراد عائلة إمري الكهنوتية </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الذي خدم في إدارة خزانة الهيكل.</a:t>
            </a:r>
            <a:endParaRPr kumimoji="0" lang="en-US" sz="20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3152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08618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Pict-9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265238"/>
            <a:ext cx="8991600" cy="538003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41314" name="Rectangle 2"/>
          <p:cNvSpPr>
            <a:spLocks noGrp="1" noChangeArrowheads="1"/>
          </p:cNvSpPr>
          <p:nvPr>
            <p:ph type="title"/>
          </p:nvPr>
        </p:nvSpPr>
        <p:spPr>
          <a:xfrm>
            <a:off x="0" y="260350"/>
            <a:ext cx="9144000" cy="640798"/>
          </a:xfrm>
        </p:spPr>
        <p:txBody>
          <a:bodyPr/>
          <a:lstStyle/>
          <a:p>
            <a:pPr algn="r" eaLnBrk="1" hangingPunct="1"/>
            <a:r>
              <a:rPr lang="ar-JO" sz="3200" b="1" dirty="0">
                <a:solidFill>
                  <a:schemeClr val="tx1"/>
                </a:solidFill>
                <a:latin typeface="Arial" charset="0"/>
                <a:ea typeface="ＭＳ Ｐゴシック" charset="0"/>
                <a:cs typeface="Arial" charset="0"/>
              </a:rPr>
              <a:t>تنبأ إرميا ضد قادة يهوذا والأنبياء الكذبة، لكنهم رفضوا الإستماع</a:t>
            </a:r>
            <a:endParaRPr lang="en-US" sz="3200" b="1" dirty="0">
              <a:solidFill>
                <a:schemeClr val="tx1"/>
              </a:solidFill>
              <a:latin typeface="Arial" charset="0"/>
              <a:ea typeface="ＭＳ Ｐゴシック" charset="0"/>
              <a:cs typeface="Arial" charset="0"/>
            </a:endParaRPr>
          </a:p>
        </p:txBody>
      </p:sp>
      <p:sp>
        <p:nvSpPr>
          <p:cNvPr id="141315" name="Text Box 4"/>
          <p:cNvSpPr txBox="1">
            <a:spLocks noChangeArrowheads="1"/>
          </p:cNvSpPr>
          <p:nvPr/>
        </p:nvSpPr>
        <p:spPr bwMode="auto">
          <a:xfrm>
            <a:off x="3987800" y="1219200"/>
            <a:ext cx="3175000" cy="382588"/>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prstClr val="black"/>
                </a:solidFill>
                <a:latin typeface="Arial" panose="020B0604020202020204" pitchFamily="34" charset="0"/>
                <a:cs typeface="Arial" panose="020B0604020202020204" pitchFamily="34" charset="0"/>
              </a:rPr>
              <a:t>تحذير  تحذير</a:t>
            </a:r>
            <a:endParaRPr lang="en-US" sz="1800" b="1" dirty="0">
              <a:solidFill>
                <a:prstClr val="black"/>
              </a:solidFill>
              <a:latin typeface="Arial" panose="020B0604020202020204" pitchFamily="34" charset="0"/>
              <a:cs typeface="Arial" panose="020B0604020202020204" pitchFamily="34" charset="0"/>
            </a:endParaRPr>
          </a:p>
        </p:txBody>
      </p:sp>
      <p:sp>
        <p:nvSpPr>
          <p:cNvPr id="141316" name="Rectangle 5"/>
          <p:cNvSpPr>
            <a:spLocks noChangeArrowheads="1"/>
          </p:cNvSpPr>
          <p:nvPr/>
        </p:nvSpPr>
        <p:spPr bwMode="auto">
          <a:xfrm>
            <a:off x="6705600" y="6243638"/>
            <a:ext cx="243840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ar-JO" sz="2400" b="1" dirty="0">
                <a:solidFill>
                  <a:srgbClr val="800000"/>
                </a:solidFill>
                <a:latin typeface="Arial" panose="020B0604020202020204" pitchFamily="34" charset="0"/>
                <a:ea typeface="ＭＳ Ｐゴシック" charset="0"/>
                <a:cs typeface="Arial" panose="020B0604020202020204" pitchFamily="34" charset="0"/>
              </a:rPr>
              <a:t>إر 21-23</a:t>
            </a:r>
            <a:endParaRPr lang="en-US" sz="24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141317" name="Text Box 6"/>
          <p:cNvSpPr txBox="1">
            <a:spLocks noChangeArrowheads="1"/>
          </p:cNvSpPr>
          <p:nvPr/>
        </p:nvSpPr>
        <p:spPr bwMode="auto">
          <a:xfrm>
            <a:off x="377825" y="6642100"/>
            <a:ext cx="331946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800" b="1" dirty="0">
                <a:solidFill>
                  <a:prstClr val="black"/>
                </a:solidFill>
                <a:latin typeface="Arial" panose="020B0604020202020204" pitchFamily="34" charset="0"/>
                <a:cs typeface="Arial" panose="020B0604020202020204" pitchFamily="34" charset="0"/>
              </a:rPr>
              <a:t>المصدر: الكتاب المقدس المصور، كتب شاريوت، ديفيد سي كوك، 1978</a:t>
            </a:r>
            <a:endParaRPr lang="en-US" sz="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2166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18584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8554397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2757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إرميا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0"/>
            <a:ext cx="9144000" cy="2286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EG"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يعمل الله في حدوده الخاصة لذلك</a:t>
            </a:r>
          </a:p>
          <a:p>
            <a:pPr marL="0" marR="0" lvl="0" indent="0" algn="ctr" defTabSz="457200" rtl="0" eaLnBrk="0" fontAlgn="base" latinLnBrk="0" hangingPunct="0">
              <a:lnSpc>
                <a:spcPct val="100000"/>
              </a:lnSpc>
              <a:spcBef>
                <a:spcPct val="0"/>
              </a:spcBef>
              <a:spcAft>
                <a:spcPct val="0"/>
              </a:spcAft>
              <a:buClrTx/>
              <a:buSzTx/>
              <a:buFontTx/>
              <a:buNone/>
              <a:tabLst/>
              <a:defRPr/>
            </a:pPr>
            <a:r>
              <a:rPr lang="ar-EG"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سنخضع لتأديبه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36514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71438" y="104136"/>
            <a:ext cx="9215438" cy="530900"/>
          </a:xfrm>
        </p:spPr>
        <p:txBody>
          <a:bodyPr/>
          <a:lstStyle/>
          <a:p>
            <a:pPr eaLnBrk="1" hangingPunct="1"/>
            <a:br>
              <a:rPr lang="en-US" sz="3200" b="1" dirty="0">
                <a:solidFill>
                  <a:schemeClr val="tx1"/>
                </a:solidFill>
                <a:latin typeface="Arial" panose="020B0604020202020204" pitchFamily="34" charset="0"/>
                <a:ea typeface="ＭＳ Ｐゴシック" charset="0"/>
                <a:cs typeface="Arial" panose="020B0604020202020204" pitchFamily="34" charset="0"/>
              </a:rPr>
            </a:br>
            <a:r>
              <a:rPr lang="ar-JO" sz="3200" b="1" dirty="0">
                <a:solidFill>
                  <a:schemeClr val="tx1"/>
                </a:solidFill>
                <a:latin typeface="Arial" panose="020B0604020202020204" pitchFamily="34" charset="0"/>
                <a:ea typeface="ＭＳ Ｐゴシック" charset="0"/>
                <a:cs typeface="Arial" panose="020B0604020202020204" pitchFamily="34" charset="0"/>
              </a:rPr>
              <a:t>لا توبة في أورشليم بعد نبوخدنصر</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36547" name="Picture 3" descr="Pict-3"/>
          <p:cNvPicPr>
            <a:picLocks noGrp="1" noChangeAspect="1" noChangeArrowheads="1"/>
          </p:cNvPicPr>
          <p:nvPr>
            <p:ph idx="1"/>
          </p:nvPr>
        </p:nvPicPr>
        <p:blipFill>
          <a:blip r:embed="rId3"/>
          <a:srcRect/>
          <a:stretch>
            <a:fillRect/>
          </a:stretch>
        </p:blipFill>
        <p:spPr>
          <a:xfrm>
            <a:off x="4857750" y="1922463"/>
            <a:ext cx="3890963" cy="2578100"/>
          </a:xfrm>
          <a:ln w="101600">
            <a:solidFill>
              <a:schemeClr val="bg2">
                <a:lumMod val="90000"/>
              </a:schemeClr>
            </a:solidFill>
          </a:ln>
        </p:spPr>
      </p:pic>
      <p:sp>
        <p:nvSpPr>
          <p:cNvPr id="149507" name="Text Box 4"/>
          <p:cNvSpPr txBox="1">
            <a:spLocks noChangeArrowheads="1"/>
          </p:cNvSpPr>
          <p:nvPr/>
        </p:nvSpPr>
        <p:spPr bwMode="auto">
          <a:xfrm>
            <a:off x="381000" y="1492092"/>
            <a:ext cx="44481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التين الجيد</a:t>
            </a:r>
            <a:endParaRPr kumimoji="0" lang="en-US" sz="2800" b="1" i="0" u="sng"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D16349"/>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مسبيي بابل الذين بدأوا بالتوبة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سيعتني الله بهم ويرجعهم</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9508" name="Text Box 5"/>
          <p:cNvSpPr txBox="1">
            <a:spLocks noChangeArrowheads="1"/>
          </p:cNvSpPr>
          <p:nvPr/>
        </p:nvSpPr>
        <p:spPr bwMode="auto">
          <a:xfrm>
            <a:off x="158592" y="3888826"/>
            <a:ext cx="8628221" cy="2593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التين الفاسد</a:t>
            </a:r>
            <a:endParaRPr kumimoji="0" lang="en-US" sz="2800" b="1" i="0" u="sng"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الملك صدقيا وحاشيته وكل شعب أورشليم</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لا يزال يتآمر ويحارب ضد بابل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ليس جيداً للحفظ</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9509" name="Text Box 6"/>
          <p:cNvSpPr txBox="1">
            <a:spLocks noChangeArrowheads="1"/>
          </p:cNvSpPr>
          <p:nvPr/>
        </p:nvSpPr>
        <p:spPr bwMode="auto">
          <a:xfrm>
            <a:off x="155744" y="598220"/>
            <a:ext cx="88534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تصوير الناس من خلال التين في الهيكل</a:t>
            </a:r>
            <a:endParaRPr kumimoji="0" lang="en-US" sz="32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149510" name="Rectangle 7"/>
          <p:cNvSpPr>
            <a:spLocks noChangeArrowheads="1"/>
          </p:cNvSpPr>
          <p:nvPr/>
        </p:nvSpPr>
        <p:spPr bwMode="auto">
          <a:xfrm>
            <a:off x="7643813" y="6355389"/>
            <a:ext cx="1143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٢٤</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149511" name="Text Box 6"/>
          <p:cNvSpPr txBox="1">
            <a:spLocks noChangeArrowheads="1"/>
          </p:cNvSpPr>
          <p:nvPr/>
        </p:nvSpPr>
        <p:spPr bwMode="auto">
          <a:xfrm>
            <a:off x="611188" y="6453188"/>
            <a:ext cx="259077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المصدر: الكتاب المقدس المصور، كتب شاريوت، ديفيد سي كوك، 1978</a:t>
            </a:r>
          </a:p>
        </p:txBody>
      </p:sp>
    </p:spTree>
    <p:extLst>
      <p:ext uri="{BB962C8B-B14F-4D97-AF65-F5344CB8AC3E}">
        <p14:creationId xmlns:p14="http://schemas.microsoft.com/office/powerpoint/2010/main" val="2957176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P spid="149508"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تطبيق إرميا: غادروا أورشليم</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اليهود مثل</a:t>
            </a:r>
            <a:r>
              <a:rPr kumimoji="0" lang="ar-JO" sz="3200" b="1" i="0" u="none" strike="noStrike" kern="1200" cap="none" spc="0" normalizeH="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 التين</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البابليون</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جيد</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رديء</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تين إرميا 24</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cs typeface="Arial" panose="020B0604020202020204" pitchFamily="34" charset="0"/>
              </a:rPr>
              <a:t>يصور إرميا 24 كل اليهود كنوعين من التين خلال الحصار البابلي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R="0" lvl="0" algn="ctr" defTabSz="914400" rtl="0" eaLnBrk="1" fontAlgn="base" latinLnBrk="0" hangingPunct="1">
              <a:lnSpc>
                <a:spcPct val="100000"/>
              </a:lnSpc>
              <a:spcBef>
                <a:spcPct val="0"/>
              </a:spcBef>
              <a:spcAft>
                <a:spcPct val="0"/>
              </a:spcAft>
              <a:buClrTx/>
              <a:buSzTx/>
              <a:tabLst/>
              <a:defRPr/>
            </a:pPr>
            <a:r>
              <a:rPr lang="ar-JO" sz="2400" b="1" dirty="0">
                <a:solidFill>
                  <a:srgbClr val="FFFF00"/>
                </a:solidFill>
                <a:latin typeface="Arial" panose="020B0604020202020204" pitchFamily="34" charset="0"/>
                <a:cs typeface="Arial" panose="020B0604020202020204" pitchFamily="34" charset="0"/>
              </a:rPr>
              <a:t>1. التين الرديء: الذين رفضوا الخضوع لتأديب الله من خلال البابليين سيعصون الله بالبقاء في المدينة والموت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R="0" lvl="0" algn="ctr" defTabSz="914400" rtl="0" eaLnBrk="1" fontAlgn="base" latinLnBrk="0" hangingPunct="1">
              <a:lnSpc>
                <a:spcPct val="100000"/>
              </a:lnSpc>
              <a:spcBef>
                <a:spcPct val="0"/>
              </a:spcBef>
              <a:spcAft>
                <a:spcPct val="0"/>
              </a:spcAft>
              <a:buClrTx/>
              <a:buSzTx/>
              <a:tabLst/>
              <a:defRPr/>
            </a:pPr>
            <a:r>
              <a:rPr lang="ar-JO" sz="2400" b="1" dirty="0">
                <a:solidFill>
                  <a:srgbClr val="FFFFFF"/>
                </a:solidFill>
                <a:latin typeface="Arial" panose="020B0604020202020204" pitchFamily="34" charset="0"/>
                <a:cs typeface="Arial" panose="020B0604020202020204" pitchFamily="34" charset="0"/>
              </a:rPr>
              <a:t>2. التين الجيد سيحافظون على حياتهم من خلال مغادرة المدينة ليستسلموا للبابليين خارجها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لم يكن 70 م مختلفاً</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12762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٢٥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5623641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642938" y="152400"/>
            <a:ext cx="7772400" cy="733425"/>
          </a:xfrm>
        </p:spPr>
        <p:txBody>
          <a:bodyPr/>
          <a:lstStyle/>
          <a:p>
            <a:pPr eaLnBrk="1" hangingPunct="1"/>
            <a:br>
              <a:rPr lang="en-US" sz="4400" b="1" dirty="0">
                <a:solidFill>
                  <a:schemeClr val="tx1"/>
                </a:solidFill>
                <a:latin typeface="Arial" panose="020B0604020202020204" pitchFamily="34" charset="0"/>
                <a:ea typeface="ＭＳ Ｐゴシック" charset="0"/>
                <a:cs typeface="Arial" panose="020B0604020202020204" pitchFamily="34" charset="0"/>
              </a:rPr>
            </a:br>
            <a:r>
              <a:rPr lang="ar-JO" sz="4400" b="1" dirty="0">
                <a:solidFill>
                  <a:schemeClr val="tx1"/>
                </a:solidFill>
                <a:latin typeface="Arial" panose="020B0604020202020204" pitchFamily="34" charset="0"/>
                <a:ea typeface="ＭＳ Ｐゴシック" charset="0"/>
                <a:cs typeface="Arial" panose="020B0604020202020204" pitchFamily="34" charset="0"/>
              </a:rPr>
              <a:t>مجيء نبوخدنصر (597 ق.م)</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38595" name="Picture 3" descr="Pict-4"/>
          <p:cNvPicPr>
            <a:picLocks noGrp="1" noChangeAspect="1" noChangeArrowheads="1"/>
          </p:cNvPicPr>
          <p:nvPr>
            <p:ph idx="1"/>
          </p:nvPr>
        </p:nvPicPr>
        <p:blipFill>
          <a:blip r:embed="rId3"/>
          <a:srcRect/>
          <a:stretch>
            <a:fillRect/>
          </a:stretch>
        </p:blipFill>
        <p:spPr>
          <a:xfrm>
            <a:off x="762000" y="1066800"/>
            <a:ext cx="7704138" cy="4527550"/>
          </a:xfrm>
          <a:ln w="101600">
            <a:solidFill>
              <a:schemeClr val="bg2">
                <a:lumMod val="90000"/>
              </a:schemeClr>
            </a:solidFill>
          </a:ln>
        </p:spPr>
      </p:pic>
      <p:sp>
        <p:nvSpPr>
          <p:cNvPr id="143363" name="Text Box 4"/>
          <p:cNvSpPr txBox="1">
            <a:spLocks noChangeArrowheads="1"/>
          </p:cNvSpPr>
          <p:nvPr/>
        </p:nvSpPr>
        <p:spPr bwMode="auto">
          <a:xfrm>
            <a:off x="285750" y="5517781"/>
            <a:ext cx="85725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يأخذ المسبيين والملك يهوياكين بعيداً.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وضع صدقيا على العرش يعطي فرصة أخرى ليهوذا للخضوع لبابل.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364" name="Text Box 5"/>
          <p:cNvSpPr txBox="1">
            <a:spLocks noChangeArrowheads="1"/>
          </p:cNvSpPr>
          <p:nvPr/>
        </p:nvSpPr>
        <p:spPr bwMode="auto">
          <a:xfrm>
            <a:off x="7143750" y="6319838"/>
            <a:ext cx="12650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إر 24-25</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40965" name="TextBox 5"/>
          <p:cNvSpPr txBox="1">
            <a:spLocks noChangeArrowheads="1"/>
          </p:cNvSpPr>
          <p:nvPr/>
        </p:nvSpPr>
        <p:spPr bwMode="auto">
          <a:xfrm>
            <a:off x="1796015" y="1916113"/>
            <a:ext cx="182293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نبوة السبي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70 سنة</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43366" name="Text Box 6"/>
          <p:cNvSpPr txBox="1">
            <a:spLocks noChangeArrowheads="1"/>
          </p:cNvSpPr>
          <p:nvPr/>
        </p:nvSpPr>
        <p:spPr bwMode="auto">
          <a:xfrm>
            <a:off x="468313" y="6453188"/>
            <a:ext cx="283443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مصدر الصورة: الكتاب المقدس للأطفال في 365 قصة، منشورات ليون، 1985</a:t>
            </a: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43367" name="Picture 3" descr="Pict-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5000" y="1052513"/>
            <a:ext cx="3871913" cy="452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6400957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0" fill="hold"/>
                                        <p:tgtEl>
                                          <p:spTgt spid="40965"/>
                                        </p:tgtEl>
                                        <p:attrNameLst>
                                          <p:attrName>ppt_x</p:attrName>
                                        </p:attrNameLst>
                                      </p:cBhvr>
                                      <p:tavLst>
                                        <p:tav tm="0">
                                          <p:val>
                                            <p:strVal val="#ppt_x"/>
                                          </p:val>
                                        </p:tav>
                                        <p:tav tm="100000">
                                          <p:val>
                                            <p:strVal val="#ppt_x"/>
                                          </p:val>
                                        </p:tav>
                                      </p:tavLst>
                                    </p:anim>
                                    <p:anim calcmode="lin" valueType="num">
                                      <p:cBhvr additive="base">
                                        <p:cTn id="8" dur="50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0" y="4114800"/>
            <a:ext cx="91440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2183145312"/>
              </p:ext>
            </p:extLst>
          </p:nvPr>
        </p:nvGraphicFramePr>
        <p:xfrm>
          <a:off x="0" y="857250"/>
          <a:ext cx="9112250" cy="5862639"/>
        </p:xfrm>
        <a:graphic>
          <a:graphicData uri="http://schemas.openxmlformats.org/drawingml/2006/table">
            <a:tbl>
              <a:tblPr/>
              <a:tblGrid>
                <a:gridCol w="1518991">
                  <a:extLst>
                    <a:ext uri="{9D8B030D-6E8A-4147-A177-3AD203B41FA5}">
                      <a16:colId xmlns:a16="http://schemas.microsoft.com/office/drawing/2014/main" val="20000"/>
                    </a:ext>
                  </a:extLst>
                </a:gridCol>
                <a:gridCol w="1066527">
                  <a:extLst>
                    <a:ext uri="{9D8B030D-6E8A-4147-A177-3AD203B41FA5}">
                      <a16:colId xmlns:a16="http://schemas.microsoft.com/office/drawing/2014/main" val="20001"/>
                    </a:ext>
                  </a:extLst>
                </a:gridCol>
                <a:gridCol w="1568666">
                  <a:extLst>
                    <a:ext uri="{9D8B030D-6E8A-4147-A177-3AD203B41FA5}">
                      <a16:colId xmlns:a16="http://schemas.microsoft.com/office/drawing/2014/main" val="20002"/>
                    </a:ext>
                  </a:extLst>
                </a:gridCol>
                <a:gridCol w="1569677">
                  <a:extLst>
                    <a:ext uri="{9D8B030D-6E8A-4147-A177-3AD203B41FA5}">
                      <a16:colId xmlns:a16="http://schemas.microsoft.com/office/drawing/2014/main" val="20003"/>
                    </a:ext>
                  </a:extLst>
                </a:gridCol>
                <a:gridCol w="1607444">
                  <a:extLst>
                    <a:ext uri="{9D8B030D-6E8A-4147-A177-3AD203B41FA5}">
                      <a16:colId xmlns:a16="http://schemas.microsoft.com/office/drawing/2014/main" val="20004"/>
                    </a:ext>
                  </a:extLst>
                </a:gridCol>
                <a:gridCol w="1780945">
                  <a:extLst>
                    <a:ext uri="{9D8B030D-6E8A-4147-A177-3AD203B41FA5}">
                      <a16:colId xmlns:a16="http://schemas.microsoft.com/office/drawing/2014/main" val="20005"/>
                    </a:ext>
                  </a:extLst>
                </a:gridCol>
              </a:tblGrid>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الحجم</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ملك يهوذا</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عدد المسبيين</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الأسرى الرئيسيين</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النتائج/الملاحظات</a:t>
                      </a:r>
                      <a:endParaRPr kumimoji="0" lang="en-US" sz="17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605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قليل</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دا 1 : 3</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دانيال ، 3 أصدقاء ونبلاء وملوك</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فرض الجزية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مصر قوية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متوسطة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598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3023</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28</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ترحيلات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كبرى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597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10000</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مل 24 : 14</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          حزقيال             مردخاي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نبوخد نصر يرحل الكثيرين ويثبت 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صغيرة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587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832</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29</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الدمار</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 كبرى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586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10400</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مل 25 : 11</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تدمير أورشليم والهيكل</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 صغرى</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582 ق.م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745</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 52 : 30</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سنوات بعد دمار أورشليم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eaLnBrk="1" hangingPunct="1"/>
            <a:r>
              <a:rPr lang="ar-JO" sz="3600" b="1" dirty="0">
                <a:solidFill>
                  <a:schemeClr val="bg1"/>
                </a:solidFill>
                <a:latin typeface="Arial" charset="0"/>
                <a:ea typeface="ＭＳ Ｐゴシック" charset="0"/>
                <a:cs typeface="Arial" charset="0"/>
              </a:rPr>
              <a:t>ترحيلات نبوخدنصر الستة إلى بابل</a:t>
            </a:r>
            <a:endParaRPr lang="en-US" sz="3600" b="1" dirty="0">
              <a:solidFill>
                <a:schemeClr val="bg1"/>
              </a:solidFill>
              <a:latin typeface="Arial" charset="0"/>
              <a:ea typeface="ＭＳ Ｐゴシック" charset="0"/>
              <a:cs typeface="Arial" charset="0"/>
            </a:endParaRPr>
          </a:p>
        </p:txBody>
      </p:sp>
      <p:sp>
        <p:nvSpPr>
          <p:cNvPr id="457788" name="Text Box 56"/>
          <p:cNvSpPr txBox="1">
            <a:spLocks noChangeArrowheads="1"/>
          </p:cNvSpPr>
          <p:nvPr/>
        </p:nvSpPr>
        <p:spPr bwMode="auto">
          <a:xfrm>
            <a:off x="8316416" y="159023"/>
            <a:ext cx="6511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492</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43070" name="AutoShape 62"/>
          <p:cNvSpPr>
            <a:spLocks noChangeArrowheads="1"/>
          </p:cNvSpPr>
          <p:nvPr/>
        </p:nvSpPr>
        <p:spPr bwMode="auto">
          <a:xfrm>
            <a:off x="1214414" y="312896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AutoShape 62"/>
          <p:cNvSpPr>
            <a:spLocks noChangeArrowheads="1"/>
          </p:cNvSpPr>
          <p:nvPr/>
        </p:nvSpPr>
        <p:spPr bwMode="auto">
          <a:xfrm>
            <a:off x="1214414" y="467201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232و342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i="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السبي البابلي</a:t>
            </a:r>
            <a:endParaRPr kumimoji="0" lang="en-US" sz="1000" b="1" i="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i="0" u="none" strike="noStrike" kern="1200" cap="none" spc="0" normalizeH="0" baseline="30000" noProof="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153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453849" y="3684881"/>
            <a:ext cx="2590800" cy="1628865"/>
          </a:xfrm>
          <a:prstGeom prst="wedgeRoundRectCallout">
            <a:avLst>
              <a:gd name="adj1" fmla="val 91707"/>
              <a:gd name="adj2" fmla="val 74944"/>
              <a:gd name="adj3" fmla="val 16667"/>
            </a:avLst>
          </a:prstGeom>
          <a:solidFill>
            <a:srgbClr val="FF0000"/>
          </a:solidFill>
          <a:ln w="9525">
            <a:solidFill>
              <a:schemeClr val="tx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52" name="AutoShape 12"/>
          <p:cNvSpPr>
            <a:spLocks noChangeArrowheads="1"/>
          </p:cNvSpPr>
          <p:nvPr/>
        </p:nvSpPr>
        <p:spPr bwMode="auto">
          <a:xfrm rot="10800000">
            <a:off x="89940" y="3923582"/>
            <a:ext cx="2776750" cy="1442471"/>
          </a:xfrm>
          <a:prstGeom prst="wedgeRoundRectCallout">
            <a:avLst>
              <a:gd name="adj1" fmla="val -53535"/>
              <a:gd name="adj2" fmla="val 138547"/>
              <a:gd name="adj3" fmla="val 16667"/>
            </a:avLst>
          </a:prstGeom>
          <a:gradFill rotWithShape="0">
            <a:gsLst>
              <a:gs pos="0">
                <a:srgbClr val="0000A9"/>
              </a:gs>
              <a:gs pos="100000">
                <a:srgbClr val="00004E"/>
              </a:gs>
            </a:gsLst>
            <a:path path="rect">
              <a:fillToRect r="100000" b="100000"/>
            </a:path>
          </a:gradFill>
          <a:ln w="38100">
            <a:solidFill>
              <a:schemeClr val="bg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4" name="Text Box 4"/>
          <p:cNvSpPr txBox="1">
            <a:spLocks noChangeArrowheads="1"/>
          </p:cNvSpPr>
          <p:nvPr/>
        </p:nvSpPr>
        <p:spPr bwMode="auto">
          <a:xfrm>
            <a:off x="6749249" y="2439518"/>
            <a:ext cx="1345363"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effectLst/>
                <a:uLnTx/>
                <a:uFillTx/>
                <a:latin typeface="Arial" panose="020B0604020202020204" pitchFamily="34" charset="0"/>
                <a:cs typeface="Arial" panose="020B0604020202020204" pitchFamily="34" charset="0"/>
              </a:rPr>
              <a:t>خاطئ</a:t>
            </a:r>
            <a:endParaRPr kumimoji="0" lang="en-US" sz="3200" b="1" i="1" u="sng"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5845" name="Text Box 5"/>
          <p:cNvSpPr txBox="1">
            <a:spLocks noChangeArrowheads="1"/>
          </p:cNvSpPr>
          <p:nvPr/>
        </p:nvSpPr>
        <p:spPr bwMode="auto">
          <a:xfrm>
            <a:off x="5377649" y="3778076"/>
            <a:ext cx="2667000"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ستعودون بعد سنتين</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75" name="Rectangle 6"/>
          <p:cNvSpPr>
            <a:spLocks noGrp="1" noChangeArrowheads="1"/>
          </p:cNvSpPr>
          <p:nvPr>
            <p:ph type="ctrTitle"/>
          </p:nvPr>
        </p:nvSpPr>
        <p:spPr>
          <a:xfrm>
            <a:off x="0" y="526346"/>
            <a:ext cx="9144000" cy="630942"/>
          </a:xfrm>
          <a:solidFill>
            <a:schemeClr val="bg2"/>
          </a:solidFill>
        </p:spPr>
        <p:txBody>
          <a:bodyPr/>
          <a:lstStyle/>
          <a:p>
            <a:pPr rtl="1" eaLnBrk="1" hangingPunct="1">
              <a:defRPr/>
            </a:pP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حننيا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 ٢٥: ١١-١٢</a:t>
            </a: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مقابل إرميا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a:t>
            </a:r>
            <a:r>
              <a:rPr lang="en-US"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٢٨: ٢-٣</a:t>
            </a: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7" name="Text Box 7"/>
          <p:cNvSpPr txBox="1">
            <a:spLocks noChangeArrowheads="1"/>
          </p:cNvSpPr>
          <p:nvPr/>
        </p:nvSpPr>
        <p:spPr bwMode="auto">
          <a:xfrm>
            <a:off x="0" y="2439518"/>
            <a:ext cx="1803746"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defPPr>
              <a:defRPr lang="en-US"/>
            </a:defPPr>
            <a:lvl1pPr marL="914400" marR="0" lvl="0" indent="-914400" algn="r" defTabSz="914400" rtl="1" fontAlgn="base">
              <a:lnSpc>
                <a:spcPct val="100000"/>
              </a:lnSpc>
              <a:spcBef>
                <a:spcPct val="0"/>
              </a:spcBef>
              <a:spcAft>
                <a:spcPct val="0"/>
              </a:spcAft>
              <a:buClrTx/>
              <a:buSzTx/>
              <a:buFontTx/>
              <a:buNone/>
              <a:tabLst/>
              <a:defRPr kumimoji="0" sz="4000" b="1" i="0" u="sng" strike="noStrike" cap="none" spc="0" normalizeH="0" baseline="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r>
              <a:rPr lang="ar-JO" dirty="0">
                <a:latin typeface="Arial" panose="020B0604020202020204" pitchFamily="34" charset="0"/>
                <a:cs typeface="Arial" panose="020B0604020202020204" pitchFamily="34" charset="0"/>
              </a:rPr>
              <a:t>صحيح</a:t>
            </a:r>
            <a:endParaRPr lang="en-US" dirty="0">
              <a:latin typeface="Arial" panose="020B0604020202020204" pitchFamily="34" charset="0"/>
              <a:cs typeface="Arial" panose="020B0604020202020204" pitchFamily="34" charset="0"/>
            </a:endParaRPr>
          </a:p>
        </p:txBody>
      </p:sp>
      <p:sp>
        <p:nvSpPr>
          <p:cNvPr id="35848" name="Text Box 8"/>
          <p:cNvSpPr txBox="1">
            <a:spLocks noChangeArrowheads="1"/>
          </p:cNvSpPr>
          <p:nvPr/>
        </p:nvSpPr>
        <p:spPr bwMode="auto">
          <a:xfrm>
            <a:off x="89940" y="3923582"/>
            <a:ext cx="2776750" cy="646331"/>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ستبقون 70 عاماً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4691849" y="5520023"/>
            <a:ext cx="4343400" cy="1200329"/>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توفي بعد شهرين</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 ٢٨: ١٧)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1" name="Text Box 11"/>
          <p:cNvSpPr txBox="1">
            <a:spLocks noChangeArrowheads="1"/>
          </p:cNvSpPr>
          <p:nvPr/>
        </p:nvSpPr>
        <p:spPr bwMode="auto">
          <a:xfrm>
            <a:off x="202006" y="5589017"/>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38100">
            <a:solidFill>
              <a:schemeClr val="bg1"/>
            </a:solid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عاش ٢٣ سنة أكثر</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(٥١: ٦٤)</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2251389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594438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1- الله يدعو الرسل الصادقين معنا (إرميا</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كيف ي</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عزي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 الله</a:t>
            </a:r>
            <a:r>
              <a:rPr kumimoji="0" lang="ar-EG" sz="3600" b="1" i="0" u="none" strike="noStrike" kern="1200" cap="none" spc="0" normalizeH="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 حت</a:t>
            </a:r>
            <a:r>
              <a:rPr lang="ar-JO" sz="3600" b="1" dirty="0">
                <a:solidFill>
                  <a:srgbClr val="FFFFFF"/>
                </a:solidFill>
                <a:effectLst>
                  <a:glow rad="228600">
                    <a:srgbClr val="000000"/>
                  </a:glow>
                </a:effectLst>
                <a:latin typeface="Arial" panose="020B0604020202020204" pitchFamily="34" charset="0"/>
                <a:ea typeface="Osaka"/>
                <a:cs typeface="Arial" panose="020B0604020202020204" pitchFamily="34" charset="0"/>
              </a:rPr>
              <a:t>ى</a:t>
            </a:r>
            <a:r>
              <a:rPr kumimoji="0" lang="ar-EG" sz="3600" b="1" i="0" u="none" strike="noStrike" kern="1200" cap="none" spc="0" normalizeH="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907557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6979" name="Rectangle 2"/>
          <p:cNvSpPr>
            <a:spLocks noGrp="1" noChangeArrowheads="1"/>
          </p:cNvSpPr>
          <p:nvPr>
            <p:ph type="title"/>
          </p:nvPr>
        </p:nvSpPr>
        <p:spPr/>
        <p:txBody>
          <a:bodyPr/>
          <a:lstStyle/>
          <a:p>
            <a:pPr algn="ctr" eaLnBrk="1" hangingPunct="1"/>
            <a:r>
              <a:rPr lang="ar-JO" sz="4400" dirty="0">
                <a:latin typeface="Arial" panose="020B0604020202020204" pitchFamily="34" charset="0"/>
                <a:cs typeface="Arial" panose="020B0604020202020204" pitchFamily="34" charset="0"/>
              </a:rPr>
              <a:t>إرميا إلى الملك صدقيا</a:t>
            </a:r>
            <a:endParaRPr lang="en-US" sz="4400" dirty="0">
              <a:latin typeface="Arial" panose="020B0604020202020204" pitchFamily="34" charset="0"/>
              <a:cs typeface="Arial" panose="020B0604020202020204" pitchFamily="34" charset="0"/>
            </a:endParaRPr>
          </a:p>
        </p:txBody>
      </p:sp>
      <p:sp>
        <p:nvSpPr>
          <p:cNvPr id="126980" name="Rectangle 3"/>
          <p:cNvSpPr>
            <a:spLocks noGrp="1" noChangeArrowheads="1"/>
          </p:cNvSpPr>
          <p:nvPr>
            <p:ph type="body" idx="1"/>
          </p:nvPr>
        </p:nvSpPr>
        <p:spPr>
          <a:xfrm>
            <a:off x="739739" y="2065106"/>
            <a:ext cx="4677721" cy="3469562"/>
          </a:xfrm>
        </p:spPr>
        <p:txBody>
          <a:bodyPr/>
          <a:lstStyle/>
          <a:p>
            <a:pPr algn="r" eaLnBrk="1" hangingPunct="1">
              <a:buFont typeface="Wingdings" charset="0"/>
              <a:buNone/>
            </a:pPr>
            <a:r>
              <a:rPr lang="ar-JO" altLang="zh-CN" sz="2800" b="1" dirty="0">
                <a:latin typeface="Arial" panose="020B0604020202020204" pitchFamily="34" charset="0"/>
                <a:ea typeface="宋体" charset="0"/>
                <a:cs typeface="Arial" panose="020B0604020202020204" pitchFamily="34" charset="0"/>
              </a:rPr>
              <a:t>وكلمت صدقيا ملك يهوذا بكل هذا الكلام قائلاً: </a:t>
            </a:r>
            <a:r>
              <a:rPr lang="ar-JO" altLang="zh-CN" sz="2800" b="1" dirty="0">
                <a:solidFill>
                  <a:srgbClr val="0070C0"/>
                </a:solidFill>
                <a:latin typeface="Arial" panose="020B0604020202020204" pitchFamily="34" charset="0"/>
                <a:ea typeface="宋体" charset="0"/>
                <a:cs typeface="Arial" panose="020B0604020202020204" pitchFamily="34" charset="0"/>
              </a:rPr>
              <a:t>أدخلوا أعناقكم تحت نير ملك بابل واخدموه وشعبه واحيوا. </a:t>
            </a:r>
            <a:r>
              <a:rPr lang="ar-JO" altLang="zh-CN" sz="2800" b="1" dirty="0">
                <a:latin typeface="Arial" panose="020B0604020202020204" pitchFamily="34" charset="0"/>
                <a:ea typeface="宋体" charset="0"/>
                <a:cs typeface="Arial" panose="020B0604020202020204" pitchFamily="34" charset="0"/>
              </a:rPr>
              <a:t>لماذا تموتون أنت وشعبك بالسيف بالجوع والوبأ كما تكلم الرب عن الأمة التي لا تخدم ملك بابل؟</a:t>
            </a:r>
            <a:endParaRPr lang="en-US" altLang="zh-CN" sz="2800" b="1" dirty="0">
              <a:latin typeface="Arial" panose="020B0604020202020204" pitchFamily="34" charset="0"/>
              <a:ea typeface="宋体" charset="0"/>
              <a:cs typeface="Arial" panose="020B0604020202020204" pitchFamily="34" charset="0"/>
            </a:endParaRPr>
          </a:p>
        </p:txBody>
      </p:sp>
      <p:sp>
        <p:nvSpPr>
          <p:cNvPr id="126981" name="Text Box 8"/>
          <p:cNvSpPr txBox="1">
            <a:spLocks noChangeArrowheads="1"/>
          </p:cNvSpPr>
          <p:nvPr/>
        </p:nvSpPr>
        <p:spPr bwMode="auto">
          <a:xfrm>
            <a:off x="6084888" y="836613"/>
            <a:ext cx="20955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إرميا 27: 12-13</a:t>
            </a:r>
            <a:endParaRPr kumimoji="0" lang="en-US"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607195"/>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5715000" y="55700"/>
            <a:ext cx="3429000" cy="1374329"/>
          </a:xfrm>
          <a:solidFill>
            <a:srgbClr val="FFFFFF"/>
          </a:solidFill>
        </p:spPr>
        <p:txBody>
          <a:bodyPr/>
          <a:lstStyle/>
          <a:p>
            <a:pPr eaLnBrk="1" hangingPunct="1"/>
            <a:r>
              <a:rPr lang="ar-JO" sz="3200" b="1" dirty="0">
                <a:solidFill>
                  <a:schemeClr val="tx1"/>
                </a:solidFill>
                <a:latin typeface="Arial" charset="0"/>
                <a:ea typeface="ＭＳ Ｐゴシック" charset="0"/>
                <a:cs typeface="Arial" charset="0"/>
              </a:rPr>
              <a:t>قاوم قادة أورشليم </a:t>
            </a:r>
            <a:br>
              <a:rPr lang="ar-JO" sz="3200" b="1" dirty="0">
                <a:solidFill>
                  <a:schemeClr val="tx1"/>
                </a:solidFill>
                <a:latin typeface="Arial" charset="0"/>
                <a:ea typeface="ＭＳ Ｐゴシック" charset="0"/>
                <a:cs typeface="Arial" charset="0"/>
              </a:rPr>
            </a:br>
            <a:r>
              <a:rPr lang="ar-JO" sz="3200" b="1" dirty="0">
                <a:solidFill>
                  <a:schemeClr val="tx1"/>
                </a:solidFill>
                <a:latin typeface="Arial" charset="0"/>
                <a:ea typeface="ＭＳ Ｐゴシック" charset="0"/>
                <a:cs typeface="Arial" charset="0"/>
              </a:rPr>
              <a:t>حكم بابل</a:t>
            </a:r>
            <a:endParaRPr lang="en-US" sz="3200" b="1" dirty="0">
              <a:solidFill>
                <a:schemeClr val="tx1"/>
              </a:solidFill>
              <a:latin typeface="Arial" charset="0"/>
              <a:ea typeface="ＭＳ Ｐゴシック" charset="0"/>
              <a:cs typeface="Arial" charset="0"/>
            </a:endParaRPr>
          </a:p>
        </p:txBody>
      </p:sp>
      <p:sp>
        <p:nvSpPr>
          <p:cNvPr id="151555" name="Text Box 4"/>
          <p:cNvSpPr txBox="1">
            <a:spLocks noChangeArrowheads="1"/>
          </p:cNvSpPr>
          <p:nvPr/>
        </p:nvSpPr>
        <p:spPr bwMode="auto">
          <a:xfrm>
            <a:off x="5943600" y="2251075"/>
            <a:ext cx="3048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يلبس إرميا نيراً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ليمثل مستقبل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خضوع يهوذا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لبابل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1556" name="Rectangle 4"/>
          <p:cNvSpPr>
            <a:spLocks noChangeArrowheads="1"/>
          </p:cNvSpPr>
          <p:nvPr/>
        </p:nvSpPr>
        <p:spPr bwMode="auto">
          <a:xfrm>
            <a:off x="7215188" y="5967413"/>
            <a:ext cx="12650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27-28</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961320" y="222112"/>
            <a:ext cx="4486644" cy="6090959"/>
          </a:xfrm>
          <a:prstGeom prst="rect">
            <a:avLst/>
          </a:prstGeom>
        </p:spPr>
      </p:pic>
      <p:pic>
        <p:nvPicPr>
          <p:cNvPr id="2" name="Picture 1"/>
          <p:cNvPicPr>
            <a:picLocks noChangeAspect="1"/>
          </p:cNvPicPr>
          <p:nvPr/>
        </p:nvPicPr>
        <p:blipFill>
          <a:blip r:embed="rId4"/>
          <a:stretch>
            <a:fillRect/>
          </a:stretch>
        </p:blipFill>
        <p:spPr>
          <a:xfrm>
            <a:off x="152400" y="1374329"/>
            <a:ext cx="8839199" cy="5077326"/>
          </a:xfrm>
          <a:prstGeom prst="rect">
            <a:avLst/>
          </a:prstGeom>
        </p:spPr>
      </p:pic>
    </p:spTree>
    <p:extLst>
      <p:ext uri="{BB962C8B-B14F-4D97-AF65-F5344CB8AC3E}">
        <p14:creationId xmlns:p14="http://schemas.microsoft.com/office/powerpoint/2010/main" val="3797185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41207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153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453849" y="3684881"/>
            <a:ext cx="2590800" cy="1628865"/>
          </a:xfrm>
          <a:prstGeom prst="wedgeRoundRectCallout">
            <a:avLst>
              <a:gd name="adj1" fmla="val 91707"/>
              <a:gd name="adj2" fmla="val 74944"/>
              <a:gd name="adj3" fmla="val 16667"/>
            </a:avLst>
          </a:prstGeom>
          <a:solidFill>
            <a:srgbClr val="FF0000"/>
          </a:solidFill>
          <a:ln w="9525">
            <a:solidFill>
              <a:schemeClr val="tx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52" name="AutoShape 12"/>
          <p:cNvSpPr>
            <a:spLocks noChangeArrowheads="1"/>
          </p:cNvSpPr>
          <p:nvPr/>
        </p:nvSpPr>
        <p:spPr bwMode="auto">
          <a:xfrm rot="10800000">
            <a:off x="89940" y="3923582"/>
            <a:ext cx="2776750" cy="1442471"/>
          </a:xfrm>
          <a:prstGeom prst="wedgeRoundRectCallout">
            <a:avLst>
              <a:gd name="adj1" fmla="val -53535"/>
              <a:gd name="adj2" fmla="val 138547"/>
              <a:gd name="adj3" fmla="val 16667"/>
            </a:avLst>
          </a:prstGeom>
          <a:gradFill rotWithShape="0">
            <a:gsLst>
              <a:gs pos="0">
                <a:srgbClr val="0000A9"/>
              </a:gs>
              <a:gs pos="100000">
                <a:srgbClr val="00004E"/>
              </a:gs>
            </a:gsLst>
            <a:path path="rect">
              <a:fillToRect r="100000" b="100000"/>
            </a:path>
          </a:gradFill>
          <a:ln w="38100">
            <a:solidFill>
              <a:schemeClr val="bg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4" name="Text Box 4"/>
          <p:cNvSpPr txBox="1">
            <a:spLocks noChangeArrowheads="1"/>
          </p:cNvSpPr>
          <p:nvPr/>
        </p:nvSpPr>
        <p:spPr bwMode="auto">
          <a:xfrm>
            <a:off x="6749249" y="2439518"/>
            <a:ext cx="1345363"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effectLst/>
                <a:uLnTx/>
                <a:uFillTx/>
                <a:latin typeface="Arial" panose="020B0604020202020204" pitchFamily="34" charset="0"/>
                <a:cs typeface="Arial" panose="020B0604020202020204" pitchFamily="34" charset="0"/>
              </a:rPr>
              <a:t>خاطئ</a:t>
            </a:r>
            <a:endParaRPr kumimoji="0" lang="en-US" sz="3200" b="1" i="1" u="sng"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5845" name="Text Box 5"/>
          <p:cNvSpPr txBox="1">
            <a:spLocks noChangeArrowheads="1"/>
          </p:cNvSpPr>
          <p:nvPr/>
        </p:nvSpPr>
        <p:spPr bwMode="auto">
          <a:xfrm>
            <a:off x="5377649" y="3778076"/>
            <a:ext cx="2667000"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ستعودون بعد سنتين</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75" name="Rectangle 6"/>
          <p:cNvSpPr>
            <a:spLocks noGrp="1" noChangeArrowheads="1"/>
          </p:cNvSpPr>
          <p:nvPr>
            <p:ph type="ctrTitle"/>
          </p:nvPr>
        </p:nvSpPr>
        <p:spPr>
          <a:xfrm>
            <a:off x="0" y="526346"/>
            <a:ext cx="9144000" cy="630942"/>
          </a:xfrm>
          <a:solidFill>
            <a:schemeClr val="bg2"/>
          </a:solidFill>
        </p:spPr>
        <p:txBody>
          <a:bodyPr/>
          <a:lstStyle/>
          <a:p>
            <a:pPr rtl="1" eaLnBrk="1" hangingPunct="1">
              <a:defRPr/>
            </a:pP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حننيا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 ٢٥: ١١-١٢</a:t>
            </a: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مقابل إرميا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a:t>
            </a:r>
            <a:r>
              <a:rPr lang="en-US"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a:t>
            </a:r>
            <a:r>
              <a:rPr lang="ar-JO" sz="35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٢٨: ٢-٣</a:t>
            </a: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7" name="Text Box 7"/>
          <p:cNvSpPr txBox="1">
            <a:spLocks noChangeArrowheads="1"/>
          </p:cNvSpPr>
          <p:nvPr/>
        </p:nvSpPr>
        <p:spPr bwMode="auto">
          <a:xfrm>
            <a:off x="0" y="2439518"/>
            <a:ext cx="1803746"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defPPr>
              <a:defRPr lang="en-US"/>
            </a:defPPr>
            <a:lvl1pPr marL="914400" marR="0" lvl="0" indent="-914400" algn="r" defTabSz="914400" rtl="1" fontAlgn="base">
              <a:lnSpc>
                <a:spcPct val="100000"/>
              </a:lnSpc>
              <a:spcBef>
                <a:spcPct val="0"/>
              </a:spcBef>
              <a:spcAft>
                <a:spcPct val="0"/>
              </a:spcAft>
              <a:buClrTx/>
              <a:buSzTx/>
              <a:buFontTx/>
              <a:buNone/>
              <a:tabLst/>
              <a:defRPr kumimoji="0" sz="4000" b="1" i="0" u="sng" strike="noStrike" cap="none" spc="0" normalizeH="0" baseline="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r>
              <a:rPr lang="ar-JO" dirty="0">
                <a:latin typeface="Arial" panose="020B0604020202020204" pitchFamily="34" charset="0"/>
                <a:cs typeface="Arial" panose="020B0604020202020204" pitchFamily="34" charset="0"/>
              </a:rPr>
              <a:t>صحيح</a:t>
            </a:r>
            <a:endParaRPr lang="en-US" dirty="0">
              <a:latin typeface="Arial" panose="020B0604020202020204" pitchFamily="34" charset="0"/>
              <a:cs typeface="Arial" panose="020B0604020202020204" pitchFamily="34" charset="0"/>
            </a:endParaRPr>
          </a:p>
        </p:txBody>
      </p:sp>
      <p:sp>
        <p:nvSpPr>
          <p:cNvPr id="35848" name="Text Box 8"/>
          <p:cNvSpPr txBox="1">
            <a:spLocks noChangeArrowheads="1"/>
          </p:cNvSpPr>
          <p:nvPr/>
        </p:nvSpPr>
        <p:spPr bwMode="auto">
          <a:xfrm>
            <a:off x="0" y="3923582"/>
            <a:ext cx="2866690" cy="646331"/>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ستبقون ٧٠</a:t>
            </a:r>
            <a:r>
              <a:rPr kumimoji="0" lang="ar-JO" altLang="ja-JP" sz="36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4691849" y="5520023"/>
            <a:ext cx="4343400" cy="1200329"/>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توفي بعد شهرين</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 ٢٨: ١٧)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1" name="Text Box 11"/>
          <p:cNvSpPr txBox="1">
            <a:spLocks noChangeArrowheads="1"/>
          </p:cNvSpPr>
          <p:nvPr/>
        </p:nvSpPr>
        <p:spPr bwMode="auto">
          <a:xfrm>
            <a:off x="202006" y="5589017"/>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38100">
            <a:solidFill>
              <a:schemeClr val="bg1"/>
            </a:solid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عاش ٢٣ سنة أكثر</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(٥١: ٦٤)</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52614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404577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DSS"/>
          <p:cNvPicPr>
            <a:picLocks noChangeAspect="1" noChangeArrowheads="1"/>
          </p:cNvPicPr>
          <p:nvPr/>
        </p:nvPicPr>
        <p:blipFill>
          <a:blip r:embed="rId3" cstate="print">
            <a:lum bright="-48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228600" y="1628775"/>
            <a:ext cx="4343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الكتابيين</a:t>
            </a:r>
            <a:endParaRPr kumimoji="0" lang="en-US" sz="3200" b="1" i="1"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57" name="Rectangle 5"/>
          <p:cNvSpPr>
            <a:spLocks noGrp="1" noChangeArrowheads="1"/>
          </p:cNvSpPr>
          <p:nvPr>
            <p:ph type="title" idx="4294967295"/>
          </p:nvPr>
        </p:nvSpPr>
        <p:spPr>
          <a:xfrm>
            <a:off x="-228600" y="501650"/>
            <a:ext cx="9296400" cy="914400"/>
          </a:xfrm>
          <a:gradFill rotWithShape="0">
            <a:gsLst>
              <a:gs pos="0">
                <a:schemeClr val="tx2">
                  <a:alpha val="3999"/>
                </a:schemeClr>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rtl="1" eaLnBrk="1" hangingPunct="1">
              <a:defRPr/>
            </a:pPr>
            <a:r>
              <a:rPr lang="ar-JO" sz="4800" b="1" dirty="0">
                <a:solidFill>
                  <a:schemeClr val="bg1"/>
                </a:solidFill>
                <a:latin typeface="Times New Roman" panose="02020603050405020304" pitchFamily="18" charset="0"/>
                <a:ea typeface="ＭＳ Ｐゴシック" charset="0"/>
                <a:cs typeface="Times New Roman" panose="02020603050405020304" pitchFamily="18" charset="0"/>
              </a:rPr>
              <a:t>كيف يختلف الأنبياء؟</a:t>
            </a:r>
            <a:endParaRPr lang="en-US" sz="4800" dirty="0">
              <a:latin typeface="Times New Roman" panose="02020603050405020304" pitchFamily="18" charset="0"/>
              <a:ea typeface="ＭＳ Ｐゴシック" charset="0"/>
              <a:cs typeface="Times New Roman" panose="02020603050405020304" pitchFamily="18" charset="0"/>
            </a:endParaRPr>
          </a:p>
        </p:txBody>
      </p:sp>
      <p:sp>
        <p:nvSpPr>
          <p:cNvPr id="23558" name="Text Box 6"/>
          <p:cNvSpPr txBox="1">
            <a:spLocks noChangeArrowheads="1"/>
          </p:cNvSpPr>
          <p:nvPr/>
        </p:nvSpPr>
        <p:spPr bwMode="auto">
          <a:xfrm>
            <a:off x="4572000" y="16287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الوثنيين</a:t>
            </a:r>
            <a:endParaRPr kumimoji="0" lang="en-US" sz="3200" b="1" i="1"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59" name="Text Box 7"/>
          <p:cNvSpPr txBox="1">
            <a:spLocks noChangeArrowheads="1"/>
          </p:cNvSpPr>
          <p:nvPr/>
        </p:nvSpPr>
        <p:spPr bwMode="auto">
          <a:xfrm>
            <a:off x="-228600" y="2635250"/>
            <a:ext cx="4343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غير مرغوب فيها</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0" name="Text Box 8"/>
          <p:cNvSpPr txBox="1">
            <a:spLocks noChangeArrowheads="1"/>
          </p:cNvSpPr>
          <p:nvPr/>
        </p:nvSpPr>
        <p:spPr bwMode="auto">
          <a:xfrm>
            <a:off x="4572000" y="26352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عرافة</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1" name="Text Box 9"/>
          <p:cNvSpPr txBox="1">
            <a:spLocks noChangeArrowheads="1"/>
          </p:cNvSpPr>
          <p:nvPr/>
        </p:nvSpPr>
        <p:spPr bwMode="auto">
          <a:xfrm>
            <a:off x="-228600" y="3625850"/>
            <a:ext cx="4343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دعوة إلهية</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2" name="Text Box 10"/>
          <p:cNvSpPr txBox="1">
            <a:spLocks noChangeArrowheads="1"/>
          </p:cNvSpPr>
          <p:nvPr/>
        </p:nvSpPr>
        <p:spPr bwMode="auto">
          <a:xfrm>
            <a:off x="4572000" y="36258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أنبياء من ذاتهم</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4" name="Text Box 12"/>
          <p:cNvSpPr txBox="1">
            <a:spLocks noChangeArrowheads="1"/>
          </p:cNvSpPr>
          <p:nvPr/>
        </p:nvSpPr>
        <p:spPr bwMode="auto">
          <a:xfrm>
            <a:off x="-228600" y="4616450"/>
            <a:ext cx="4343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في أي مكان</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5" name="Text Box 13"/>
          <p:cNvSpPr txBox="1">
            <a:spLocks noChangeArrowheads="1"/>
          </p:cNvSpPr>
          <p:nvPr/>
        </p:nvSpPr>
        <p:spPr bwMode="auto">
          <a:xfrm>
            <a:off x="4572000" y="461645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مكان العبادة</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6" name="Text Box 14"/>
          <p:cNvSpPr txBox="1">
            <a:spLocks noChangeArrowheads="1"/>
          </p:cNvSpPr>
          <p:nvPr/>
        </p:nvSpPr>
        <p:spPr bwMode="auto">
          <a:xfrm>
            <a:off x="-228600" y="5607050"/>
            <a:ext cx="43434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كلام علم (الكشف الفوري)</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7" name="Text Box 15"/>
          <p:cNvSpPr txBox="1">
            <a:spLocks noChangeArrowheads="1"/>
          </p:cNvSpPr>
          <p:nvPr/>
        </p:nvSpPr>
        <p:spPr bwMode="auto">
          <a:xfrm>
            <a:off x="4572000" y="56070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تنجيم</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9" name="Text Box 17"/>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186أ-ب</a:t>
            </a:r>
            <a:endPar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6673" name="Group 2"/>
          <p:cNvGrpSpPr>
            <a:grpSpLocks/>
          </p:cNvGrpSpPr>
          <p:nvPr/>
        </p:nvGrpSpPr>
        <p:grpSpPr bwMode="auto">
          <a:xfrm>
            <a:off x="0" y="-33338"/>
            <a:ext cx="9144000" cy="6807201"/>
            <a:chOff x="0" y="-33338"/>
            <a:chExt cx="9144000" cy="6807201"/>
          </a:xfrm>
        </p:grpSpPr>
        <p:pic>
          <p:nvPicPr>
            <p:cNvPr id="156676" name="Picture 2" descr="End of the world -- certain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38"/>
              <a:ext cx="9144000" cy="680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7" name="Rectangle 1"/>
            <p:cNvSpPr>
              <a:spLocks noChangeArrowheads="1"/>
            </p:cNvSpPr>
            <p:nvPr/>
          </p:nvSpPr>
          <p:spPr bwMode="auto">
            <a:xfrm>
              <a:off x="3059832" y="2564904"/>
              <a:ext cx="3240360" cy="1656184"/>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6674" name="Rectangle 3"/>
          <p:cNvSpPr>
            <a:spLocks noGrp="1" noChangeArrowheads="1"/>
          </p:cNvSpPr>
          <p:nvPr>
            <p:ph type="title" idx="4294967295"/>
          </p:nvPr>
        </p:nvSpPr>
        <p:spPr>
          <a:xfrm>
            <a:off x="0" y="6262335"/>
            <a:ext cx="8594725" cy="630942"/>
          </a:xfrm>
        </p:spPr>
        <p:txBody>
          <a:bodyPr/>
          <a:lstStyle/>
          <a:p>
            <a:pPr algn="ctr" rtl="1" eaLnBrk="1" hangingPunct="1"/>
            <a:r>
              <a:rPr lang="ar-JO" sz="3500" dirty="0">
                <a:latin typeface="Arial" panose="020B0604020202020204" pitchFamily="34" charset="0"/>
                <a:ea typeface="ＭＳ Ｐゴシック" charset="0"/>
                <a:cs typeface="Arial" panose="020B0604020202020204" pitchFamily="34" charset="0"/>
              </a:rPr>
              <a:t>النبوات الكاذبة تتغير</a:t>
            </a:r>
            <a:endParaRPr lang="en-US" sz="3500" dirty="0">
              <a:latin typeface="Arial" panose="020B0604020202020204" pitchFamily="34" charset="0"/>
              <a:ea typeface="ＭＳ Ｐゴシック" charset="0"/>
              <a:cs typeface="Arial" panose="020B0604020202020204" pitchFamily="34" charset="0"/>
            </a:endParaRPr>
          </a:p>
        </p:txBody>
      </p:sp>
      <p:sp>
        <p:nvSpPr>
          <p:cNvPr id="156675" name="Rectangle 3"/>
          <p:cNvSpPr txBox="1">
            <a:spLocks noChangeArrowheads="1"/>
          </p:cNvSpPr>
          <p:nvPr/>
        </p:nvSpPr>
        <p:spPr bwMode="auto">
          <a:xfrm>
            <a:off x="2916238" y="2590020"/>
            <a:ext cx="3384550"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متأكد تماماً أن العالم سينتهي </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اليوم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Pict-9e"/>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3429000" cy="6869113"/>
          </a:xfrm>
          <a:ln w="101600">
            <a:solidFill>
              <a:schemeClr val="bg1"/>
            </a:solidFill>
            <a:miter lim="800000"/>
            <a:headEnd/>
            <a:tailEnd/>
          </a:ln>
        </p:spPr>
      </p:pic>
      <p:sp>
        <p:nvSpPr>
          <p:cNvPr id="153602" name="Text Box 3"/>
          <p:cNvSpPr txBox="1">
            <a:spLocks noChangeArrowheads="1"/>
          </p:cNvSpPr>
          <p:nvPr/>
        </p:nvSpPr>
        <p:spPr bwMode="auto">
          <a:xfrm>
            <a:off x="4038600" y="1700213"/>
            <a:ext cx="478155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marR="0" lvl="0" indent="-228600" algn="r" defTabSz="914400" rtl="1" eaLnBrk="1" fontAlgn="base" latinLnBrk="0" hangingPunct="1">
              <a:lnSpc>
                <a:spcPct val="100000"/>
              </a:lnSpc>
              <a:spcBef>
                <a:spcPct val="0"/>
              </a:spcBef>
              <a:spcAft>
                <a:spcPct val="0"/>
              </a:spcAft>
              <a:buClrTx/>
              <a:buSzTx/>
              <a:buFont typeface="Arial"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كسر النبي الكاذب حننيا نير إرميا ليصور كسر الله لقوة بابل وادعى أن السبي سينتهي خلال سنتين ومات بعد شهرين</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r" defTabSz="914400" rtl="1" eaLnBrk="1" fontAlgn="base" latinLnBrk="0" hangingPunct="1">
              <a:lnSpc>
                <a:spcPct val="100000"/>
              </a:lnSpc>
              <a:spcBef>
                <a:spcPct val="0"/>
              </a:spcBef>
              <a:spcAft>
                <a:spcPct val="0"/>
              </a:spcAft>
              <a:buClrTx/>
              <a:buSzTx/>
              <a:buFont typeface="Arial"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وعظ النبي الكاذب شمعيا ضد إرميا</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3603" name="Rectangle 6"/>
          <p:cNvSpPr>
            <a:spLocks noGrp="1" noChangeArrowheads="1"/>
          </p:cNvSpPr>
          <p:nvPr>
            <p:ph type="title"/>
          </p:nvPr>
        </p:nvSpPr>
        <p:spPr>
          <a:xfrm>
            <a:off x="4419600" y="152400"/>
            <a:ext cx="4267200" cy="1143000"/>
          </a:xfrm>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مقاومة الأنبياء الكذبة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3604" name="Rectangle 4"/>
          <p:cNvSpPr>
            <a:spLocks noChangeArrowheads="1"/>
          </p:cNvSpPr>
          <p:nvPr/>
        </p:nvSpPr>
        <p:spPr bwMode="auto">
          <a:xfrm>
            <a:off x="7019925" y="5876925"/>
            <a:ext cx="144623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28-29</a:t>
            </a:r>
            <a:endParaRPr kumimoji="0" lang="en-US"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5000321"/>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20CBC803-89E7-79CF-7DCA-779BE4ABFC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3" name="Text Box 13"/>
          <p:cNvSpPr txBox="1">
            <a:spLocks noChangeArrowheads="1"/>
          </p:cNvSpPr>
          <p:nvPr/>
        </p:nvSpPr>
        <p:spPr bwMode="auto">
          <a:xfrm>
            <a:off x="7575104" y="0"/>
            <a:ext cx="13716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186b</a:t>
            </a:r>
            <a:endPar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5" name="Text Box 15"/>
          <p:cNvSpPr txBox="1">
            <a:spLocks noChangeArrowheads="1"/>
          </p:cNvSpPr>
          <p:nvPr/>
        </p:nvSpPr>
        <p:spPr bwMode="auto">
          <a:xfrm>
            <a:off x="-228599" y="1628775"/>
            <a:ext cx="4374702" cy="707886"/>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الكتابيين</a:t>
            </a:r>
            <a:endParaRPr kumimoji="0" lang="en-US" sz="3200" b="1" i="1"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6" name="Text Box 16"/>
          <p:cNvSpPr txBox="1">
            <a:spLocks noChangeArrowheads="1"/>
          </p:cNvSpPr>
          <p:nvPr/>
        </p:nvSpPr>
        <p:spPr bwMode="auto">
          <a:xfrm>
            <a:off x="4374704" y="1628775"/>
            <a:ext cx="4769296"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الوثنيين</a:t>
            </a:r>
            <a:endParaRPr kumimoji="0" lang="en-US" sz="3200" b="1" i="1"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7" name="Text Box 17"/>
          <p:cNvSpPr txBox="1">
            <a:spLocks noChangeArrowheads="1"/>
          </p:cNvSpPr>
          <p:nvPr/>
        </p:nvSpPr>
        <p:spPr bwMode="auto">
          <a:xfrm>
            <a:off x="-197296" y="26352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شخصية تقية (إلهية)</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8" name="Text Box 18"/>
          <p:cNvSpPr txBox="1">
            <a:spLocks noChangeArrowheads="1"/>
          </p:cNvSpPr>
          <p:nvPr/>
        </p:nvSpPr>
        <p:spPr bwMode="auto">
          <a:xfrm>
            <a:off x="4374704" y="2635250"/>
            <a:ext cx="4769296"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عديم الاخلاق</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39" name="Text Box 19"/>
          <p:cNvSpPr txBox="1">
            <a:spLocks noChangeArrowheads="1"/>
          </p:cNvSpPr>
          <p:nvPr/>
        </p:nvSpPr>
        <p:spPr bwMode="auto">
          <a:xfrm>
            <a:off x="-197296" y="36258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معظمهم من الرجال</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0" name="Text Box 20"/>
          <p:cNvSpPr txBox="1">
            <a:spLocks noChangeArrowheads="1"/>
          </p:cNvSpPr>
          <p:nvPr/>
        </p:nvSpPr>
        <p:spPr bwMode="auto">
          <a:xfrm>
            <a:off x="4374704" y="3625850"/>
            <a:ext cx="4800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معظمهم من النساء</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1" name="Text Box 21"/>
          <p:cNvSpPr txBox="1">
            <a:spLocks noChangeArrowheads="1"/>
          </p:cNvSpPr>
          <p:nvPr/>
        </p:nvSpPr>
        <p:spPr bwMode="auto">
          <a:xfrm>
            <a:off x="-197296" y="46164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مُوحى بها</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2" name="Text Box 22"/>
          <p:cNvSpPr txBox="1">
            <a:spLocks noChangeArrowheads="1"/>
          </p:cNvSpPr>
          <p:nvPr/>
        </p:nvSpPr>
        <p:spPr bwMode="auto">
          <a:xfrm>
            <a:off x="4374704" y="4616450"/>
            <a:ext cx="4769296"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أفكارهم الخاصة</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3" name="Text Box 23"/>
          <p:cNvSpPr txBox="1">
            <a:spLocks noChangeArrowheads="1"/>
          </p:cNvSpPr>
          <p:nvPr/>
        </p:nvSpPr>
        <p:spPr bwMode="auto">
          <a:xfrm>
            <a:off x="-197296" y="56070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يمتلك أسلوبه الخاص</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0744" name="Text Box 24"/>
          <p:cNvSpPr txBox="1">
            <a:spLocks noChangeArrowheads="1"/>
          </p:cNvSpPr>
          <p:nvPr/>
        </p:nvSpPr>
        <p:spPr bwMode="auto">
          <a:xfrm>
            <a:off x="4374704" y="5607050"/>
            <a:ext cx="4769296"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مملوك من الشيطان</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18" name="Title 17"/>
          <p:cNvSpPr>
            <a:spLocks noGrp="1"/>
          </p:cNvSpPr>
          <p:nvPr>
            <p:ph type="title" idx="4294967295"/>
          </p:nvPr>
        </p:nvSpPr>
        <p:spPr>
          <a:xfrm>
            <a:off x="-304800" y="457200"/>
            <a:ext cx="9448800" cy="960438"/>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rtl="1" eaLnBrk="1" hangingPunct="1">
              <a:defRPr/>
            </a:pPr>
            <a:r>
              <a:rPr lang="ar-JO" b="1" dirty="0">
                <a:solidFill>
                  <a:schemeClr val="bg1"/>
                </a:solidFill>
                <a:latin typeface="Times New Roman" panose="02020603050405020304" pitchFamily="18" charset="0"/>
                <a:ea typeface="+mj-ea"/>
                <a:cs typeface="Times New Roman" panose="02020603050405020304" pitchFamily="18" charset="0"/>
              </a:rPr>
              <a:t>كيف يختلف الأنبياء؟</a:t>
            </a:r>
            <a:endParaRPr lang="en-US" b="1" dirty="0">
              <a:solidFill>
                <a:schemeClr val="bg1"/>
              </a:solidFill>
              <a:latin typeface="Times New Roman" panose="02020603050405020304" pitchFamily="18" charset="0"/>
              <a:ea typeface="+mj-ea"/>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37"/>
                                        </p:tgtEl>
                                        <p:attrNameLst>
                                          <p:attrName>style.visibility</p:attrName>
                                        </p:attrNameLst>
                                      </p:cBhvr>
                                      <p:to>
                                        <p:strVal val="visible"/>
                                      </p:to>
                                    </p:set>
                                    <p:anim calcmode="lin" valueType="num">
                                      <p:cBhvr>
                                        <p:cTn id="7" dur="1000" fill="hold"/>
                                        <p:tgtEl>
                                          <p:spTgt spid="30737"/>
                                        </p:tgtEl>
                                        <p:attrNameLst>
                                          <p:attrName>ppt_w</p:attrName>
                                        </p:attrNameLst>
                                      </p:cBhvr>
                                      <p:tavLst>
                                        <p:tav tm="0">
                                          <p:val>
                                            <p:fltVal val="0"/>
                                          </p:val>
                                        </p:tav>
                                        <p:tav tm="100000">
                                          <p:val>
                                            <p:strVal val="#ppt_w"/>
                                          </p:val>
                                        </p:tav>
                                      </p:tavLst>
                                    </p:anim>
                                    <p:anim calcmode="lin" valueType="num">
                                      <p:cBhvr>
                                        <p:cTn id="8" dur="1000" fill="hold"/>
                                        <p:tgtEl>
                                          <p:spTgt spid="30737"/>
                                        </p:tgtEl>
                                        <p:attrNameLst>
                                          <p:attrName>ppt_h</p:attrName>
                                        </p:attrNameLst>
                                      </p:cBhvr>
                                      <p:tavLst>
                                        <p:tav tm="0">
                                          <p:val>
                                            <p:fltVal val="0"/>
                                          </p:val>
                                        </p:tav>
                                        <p:tav tm="100000">
                                          <p:val>
                                            <p:strVal val="#ppt_h"/>
                                          </p:val>
                                        </p:tav>
                                      </p:tavLst>
                                    </p:anim>
                                    <p:anim calcmode="lin" valueType="num">
                                      <p:cBhvr>
                                        <p:cTn id="9" dur="1000" fill="hold"/>
                                        <p:tgtEl>
                                          <p:spTgt spid="307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738"/>
                                        </p:tgtEl>
                                        <p:attrNameLst>
                                          <p:attrName>style.visibility</p:attrName>
                                        </p:attrNameLst>
                                      </p:cBhvr>
                                      <p:to>
                                        <p:strVal val="visible"/>
                                      </p:to>
                                    </p:set>
                                    <p:anim calcmode="lin" valueType="num">
                                      <p:cBhvr>
                                        <p:cTn id="15" dur="1000" fill="hold"/>
                                        <p:tgtEl>
                                          <p:spTgt spid="30738"/>
                                        </p:tgtEl>
                                        <p:attrNameLst>
                                          <p:attrName>ppt_w</p:attrName>
                                        </p:attrNameLst>
                                      </p:cBhvr>
                                      <p:tavLst>
                                        <p:tav tm="0">
                                          <p:val>
                                            <p:fltVal val="0"/>
                                          </p:val>
                                        </p:tav>
                                        <p:tav tm="100000">
                                          <p:val>
                                            <p:strVal val="#ppt_w"/>
                                          </p:val>
                                        </p:tav>
                                      </p:tavLst>
                                    </p:anim>
                                    <p:anim calcmode="lin" valueType="num">
                                      <p:cBhvr>
                                        <p:cTn id="16" dur="1000" fill="hold"/>
                                        <p:tgtEl>
                                          <p:spTgt spid="30738"/>
                                        </p:tgtEl>
                                        <p:attrNameLst>
                                          <p:attrName>ppt_h</p:attrName>
                                        </p:attrNameLst>
                                      </p:cBhvr>
                                      <p:tavLst>
                                        <p:tav tm="0">
                                          <p:val>
                                            <p:fltVal val="0"/>
                                          </p:val>
                                        </p:tav>
                                        <p:tav tm="100000">
                                          <p:val>
                                            <p:strVal val="#ppt_h"/>
                                          </p:val>
                                        </p:tav>
                                      </p:tavLst>
                                    </p:anim>
                                    <p:anim calcmode="lin" valueType="num">
                                      <p:cBhvr>
                                        <p:cTn id="17" dur="1000" fill="hold"/>
                                        <p:tgtEl>
                                          <p:spTgt spid="3073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739"/>
                                        </p:tgtEl>
                                        <p:attrNameLst>
                                          <p:attrName>style.visibility</p:attrName>
                                        </p:attrNameLst>
                                      </p:cBhvr>
                                      <p:to>
                                        <p:strVal val="visible"/>
                                      </p:to>
                                    </p:set>
                                    <p:anim calcmode="lin" valueType="num">
                                      <p:cBhvr>
                                        <p:cTn id="23" dur="1000" fill="hold"/>
                                        <p:tgtEl>
                                          <p:spTgt spid="30739"/>
                                        </p:tgtEl>
                                        <p:attrNameLst>
                                          <p:attrName>ppt_w</p:attrName>
                                        </p:attrNameLst>
                                      </p:cBhvr>
                                      <p:tavLst>
                                        <p:tav tm="0">
                                          <p:val>
                                            <p:fltVal val="0"/>
                                          </p:val>
                                        </p:tav>
                                        <p:tav tm="100000">
                                          <p:val>
                                            <p:strVal val="#ppt_w"/>
                                          </p:val>
                                        </p:tav>
                                      </p:tavLst>
                                    </p:anim>
                                    <p:anim calcmode="lin" valueType="num">
                                      <p:cBhvr>
                                        <p:cTn id="24" dur="1000" fill="hold"/>
                                        <p:tgtEl>
                                          <p:spTgt spid="30739"/>
                                        </p:tgtEl>
                                        <p:attrNameLst>
                                          <p:attrName>ppt_h</p:attrName>
                                        </p:attrNameLst>
                                      </p:cBhvr>
                                      <p:tavLst>
                                        <p:tav tm="0">
                                          <p:val>
                                            <p:fltVal val="0"/>
                                          </p:val>
                                        </p:tav>
                                        <p:tav tm="100000">
                                          <p:val>
                                            <p:strVal val="#ppt_h"/>
                                          </p:val>
                                        </p:tav>
                                      </p:tavLst>
                                    </p:anim>
                                    <p:anim calcmode="lin" valueType="num">
                                      <p:cBhvr>
                                        <p:cTn id="25" dur="1000" fill="hold"/>
                                        <p:tgtEl>
                                          <p:spTgt spid="307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740"/>
                                        </p:tgtEl>
                                        <p:attrNameLst>
                                          <p:attrName>style.visibility</p:attrName>
                                        </p:attrNameLst>
                                      </p:cBhvr>
                                      <p:to>
                                        <p:strVal val="visible"/>
                                      </p:to>
                                    </p:set>
                                    <p:anim calcmode="lin" valueType="num">
                                      <p:cBhvr>
                                        <p:cTn id="31" dur="1000" fill="hold"/>
                                        <p:tgtEl>
                                          <p:spTgt spid="30740"/>
                                        </p:tgtEl>
                                        <p:attrNameLst>
                                          <p:attrName>ppt_w</p:attrName>
                                        </p:attrNameLst>
                                      </p:cBhvr>
                                      <p:tavLst>
                                        <p:tav tm="0">
                                          <p:val>
                                            <p:fltVal val="0"/>
                                          </p:val>
                                        </p:tav>
                                        <p:tav tm="100000">
                                          <p:val>
                                            <p:strVal val="#ppt_w"/>
                                          </p:val>
                                        </p:tav>
                                      </p:tavLst>
                                    </p:anim>
                                    <p:anim calcmode="lin" valueType="num">
                                      <p:cBhvr>
                                        <p:cTn id="32" dur="1000" fill="hold"/>
                                        <p:tgtEl>
                                          <p:spTgt spid="30740"/>
                                        </p:tgtEl>
                                        <p:attrNameLst>
                                          <p:attrName>ppt_h</p:attrName>
                                        </p:attrNameLst>
                                      </p:cBhvr>
                                      <p:tavLst>
                                        <p:tav tm="0">
                                          <p:val>
                                            <p:fltVal val="0"/>
                                          </p:val>
                                        </p:tav>
                                        <p:tav tm="100000">
                                          <p:val>
                                            <p:strVal val="#ppt_h"/>
                                          </p:val>
                                        </p:tav>
                                      </p:tavLst>
                                    </p:anim>
                                    <p:anim calcmode="lin" valueType="num">
                                      <p:cBhvr>
                                        <p:cTn id="33" dur="1000" fill="hold"/>
                                        <p:tgtEl>
                                          <p:spTgt spid="307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741"/>
                                        </p:tgtEl>
                                        <p:attrNameLst>
                                          <p:attrName>style.visibility</p:attrName>
                                        </p:attrNameLst>
                                      </p:cBhvr>
                                      <p:to>
                                        <p:strVal val="visible"/>
                                      </p:to>
                                    </p:set>
                                    <p:anim calcmode="lin" valueType="num">
                                      <p:cBhvr>
                                        <p:cTn id="39" dur="1000" fill="hold"/>
                                        <p:tgtEl>
                                          <p:spTgt spid="30741"/>
                                        </p:tgtEl>
                                        <p:attrNameLst>
                                          <p:attrName>ppt_w</p:attrName>
                                        </p:attrNameLst>
                                      </p:cBhvr>
                                      <p:tavLst>
                                        <p:tav tm="0">
                                          <p:val>
                                            <p:fltVal val="0"/>
                                          </p:val>
                                        </p:tav>
                                        <p:tav tm="100000">
                                          <p:val>
                                            <p:strVal val="#ppt_w"/>
                                          </p:val>
                                        </p:tav>
                                      </p:tavLst>
                                    </p:anim>
                                    <p:anim calcmode="lin" valueType="num">
                                      <p:cBhvr>
                                        <p:cTn id="40" dur="1000" fill="hold"/>
                                        <p:tgtEl>
                                          <p:spTgt spid="30741"/>
                                        </p:tgtEl>
                                        <p:attrNameLst>
                                          <p:attrName>ppt_h</p:attrName>
                                        </p:attrNameLst>
                                      </p:cBhvr>
                                      <p:tavLst>
                                        <p:tav tm="0">
                                          <p:val>
                                            <p:fltVal val="0"/>
                                          </p:val>
                                        </p:tav>
                                        <p:tav tm="100000">
                                          <p:val>
                                            <p:strVal val="#ppt_h"/>
                                          </p:val>
                                        </p:tav>
                                      </p:tavLst>
                                    </p:anim>
                                    <p:anim calcmode="lin" valueType="num">
                                      <p:cBhvr>
                                        <p:cTn id="41" dur="1000" fill="hold"/>
                                        <p:tgtEl>
                                          <p:spTgt spid="3074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742"/>
                                        </p:tgtEl>
                                        <p:attrNameLst>
                                          <p:attrName>style.visibility</p:attrName>
                                        </p:attrNameLst>
                                      </p:cBhvr>
                                      <p:to>
                                        <p:strVal val="visible"/>
                                      </p:to>
                                    </p:set>
                                    <p:anim calcmode="lin" valueType="num">
                                      <p:cBhvr>
                                        <p:cTn id="47" dur="1000" fill="hold"/>
                                        <p:tgtEl>
                                          <p:spTgt spid="30742"/>
                                        </p:tgtEl>
                                        <p:attrNameLst>
                                          <p:attrName>ppt_w</p:attrName>
                                        </p:attrNameLst>
                                      </p:cBhvr>
                                      <p:tavLst>
                                        <p:tav tm="0">
                                          <p:val>
                                            <p:fltVal val="0"/>
                                          </p:val>
                                        </p:tav>
                                        <p:tav tm="100000">
                                          <p:val>
                                            <p:strVal val="#ppt_w"/>
                                          </p:val>
                                        </p:tav>
                                      </p:tavLst>
                                    </p:anim>
                                    <p:anim calcmode="lin" valueType="num">
                                      <p:cBhvr>
                                        <p:cTn id="48" dur="1000" fill="hold"/>
                                        <p:tgtEl>
                                          <p:spTgt spid="30742"/>
                                        </p:tgtEl>
                                        <p:attrNameLst>
                                          <p:attrName>ppt_h</p:attrName>
                                        </p:attrNameLst>
                                      </p:cBhvr>
                                      <p:tavLst>
                                        <p:tav tm="0">
                                          <p:val>
                                            <p:fltVal val="0"/>
                                          </p:val>
                                        </p:tav>
                                        <p:tav tm="100000">
                                          <p:val>
                                            <p:strVal val="#ppt_h"/>
                                          </p:val>
                                        </p:tav>
                                      </p:tavLst>
                                    </p:anim>
                                    <p:anim calcmode="lin" valueType="num">
                                      <p:cBhvr>
                                        <p:cTn id="49" dur="1000" fill="hold"/>
                                        <p:tgtEl>
                                          <p:spTgt spid="3074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7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743"/>
                                        </p:tgtEl>
                                        <p:attrNameLst>
                                          <p:attrName>style.visibility</p:attrName>
                                        </p:attrNameLst>
                                      </p:cBhvr>
                                      <p:to>
                                        <p:strVal val="visible"/>
                                      </p:to>
                                    </p:set>
                                    <p:anim calcmode="lin" valueType="num">
                                      <p:cBhvr>
                                        <p:cTn id="55" dur="1000" fill="hold"/>
                                        <p:tgtEl>
                                          <p:spTgt spid="30743"/>
                                        </p:tgtEl>
                                        <p:attrNameLst>
                                          <p:attrName>ppt_w</p:attrName>
                                        </p:attrNameLst>
                                      </p:cBhvr>
                                      <p:tavLst>
                                        <p:tav tm="0">
                                          <p:val>
                                            <p:fltVal val="0"/>
                                          </p:val>
                                        </p:tav>
                                        <p:tav tm="100000">
                                          <p:val>
                                            <p:strVal val="#ppt_w"/>
                                          </p:val>
                                        </p:tav>
                                      </p:tavLst>
                                    </p:anim>
                                    <p:anim calcmode="lin" valueType="num">
                                      <p:cBhvr>
                                        <p:cTn id="56" dur="1000" fill="hold"/>
                                        <p:tgtEl>
                                          <p:spTgt spid="30743"/>
                                        </p:tgtEl>
                                        <p:attrNameLst>
                                          <p:attrName>ppt_h</p:attrName>
                                        </p:attrNameLst>
                                      </p:cBhvr>
                                      <p:tavLst>
                                        <p:tav tm="0">
                                          <p:val>
                                            <p:fltVal val="0"/>
                                          </p:val>
                                        </p:tav>
                                        <p:tav tm="100000">
                                          <p:val>
                                            <p:strVal val="#ppt_h"/>
                                          </p:val>
                                        </p:tav>
                                      </p:tavLst>
                                    </p:anim>
                                    <p:anim calcmode="lin" valueType="num">
                                      <p:cBhvr>
                                        <p:cTn id="57" dur="1000" fill="hold"/>
                                        <p:tgtEl>
                                          <p:spTgt spid="3074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7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744"/>
                                        </p:tgtEl>
                                        <p:attrNameLst>
                                          <p:attrName>style.visibility</p:attrName>
                                        </p:attrNameLst>
                                      </p:cBhvr>
                                      <p:to>
                                        <p:strVal val="visible"/>
                                      </p:to>
                                    </p:set>
                                    <p:anim calcmode="lin" valueType="num">
                                      <p:cBhvr>
                                        <p:cTn id="63" dur="1000" fill="hold"/>
                                        <p:tgtEl>
                                          <p:spTgt spid="30744"/>
                                        </p:tgtEl>
                                        <p:attrNameLst>
                                          <p:attrName>ppt_w</p:attrName>
                                        </p:attrNameLst>
                                      </p:cBhvr>
                                      <p:tavLst>
                                        <p:tav tm="0">
                                          <p:val>
                                            <p:fltVal val="0"/>
                                          </p:val>
                                        </p:tav>
                                        <p:tav tm="100000">
                                          <p:val>
                                            <p:strVal val="#ppt_w"/>
                                          </p:val>
                                        </p:tav>
                                      </p:tavLst>
                                    </p:anim>
                                    <p:anim calcmode="lin" valueType="num">
                                      <p:cBhvr>
                                        <p:cTn id="64" dur="1000" fill="hold"/>
                                        <p:tgtEl>
                                          <p:spTgt spid="30744"/>
                                        </p:tgtEl>
                                        <p:attrNameLst>
                                          <p:attrName>ppt_h</p:attrName>
                                        </p:attrNameLst>
                                      </p:cBhvr>
                                      <p:tavLst>
                                        <p:tav tm="0">
                                          <p:val>
                                            <p:fltVal val="0"/>
                                          </p:val>
                                        </p:tav>
                                        <p:tav tm="100000">
                                          <p:val>
                                            <p:strVal val="#ppt_h"/>
                                          </p:val>
                                        </p:tav>
                                      </p:tavLst>
                                    </p:anim>
                                    <p:anim calcmode="lin" valueType="num">
                                      <p:cBhvr>
                                        <p:cTn id="65" dur="1000" fill="hold"/>
                                        <p:tgtEl>
                                          <p:spTgt spid="3074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7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P spid="30738" grpId="0"/>
      <p:bldP spid="30739" grpId="0"/>
      <p:bldP spid="30740" grpId="0"/>
      <p:bldP spid="30741" grpId="0"/>
      <p:bldP spid="30742" grpId="0"/>
      <p:bldP spid="30743" grpId="0"/>
      <p:bldP spid="3074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40"/>
          <p:cNvSpPr>
            <a:spLocks noChangeArrowheads="1"/>
          </p:cNvSpPr>
          <p:nvPr/>
        </p:nvSpPr>
        <p:spPr bwMode="auto">
          <a:xfrm>
            <a:off x="4608512" y="0"/>
            <a:ext cx="4572000" cy="6858000"/>
          </a:xfrm>
          <a:prstGeom prst="rect">
            <a:avLst/>
          </a:prstGeom>
          <a:gradFill rotWithShape="0">
            <a:gsLst>
              <a:gs pos="0">
                <a:srgbClr val="545454"/>
              </a:gs>
              <a:gs pos="100000">
                <a:srgbClr val="121212"/>
              </a:gs>
            </a:gsLst>
            <a:path path="shape">
              <a:fillToRect l="50000" t="50000" r="50000" b="50000"/>
            </a:path>
          </a:gra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162818" name="Picture 1039" descr="ms187"/>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39688" y="-152400"/>
            <a:ext cx="4572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 Box 1027"/>
          <p:cNvSpPr txBox="1">
            <a:spLocks noChangeArrowheads="1"/>
          </p:cNvSpPr>
          <p:nvPr/>
        </p:nvSpPr>
        <p:spPr bwMode="auto">
          <a:xfrm>
            <a:off x="-115888" y="1628775"/>
            <a:ext cx="46482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الكتابيين</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33" name="Text Box 1029"/>
          <p:cNvSpPr txBox="1">
            <a:spLocks noChangeArrowheads="1"/>
          </p:cNvSpPr>
          <p:nvPr/>
        </p:nvSpPr>
        <p:spPr bwMode="auto">
          <a:xfrm>
            <a:off x="4608512" y="1628775"/>
            <a:ext cx="4535488" cy="701675"/>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الوثنيين</a:t>
            </a:r>
            <a:endParaRPr kumimoji="0" lang="en-US" sz="3200" b="1" i="1" u="sng"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34" name="Text Box 1030"/>
          <p:cNvSpPr txBox="1">
            <a:spLocks noChangeArrowheads="1"/>
          </p:cNvSpPr>
          <p:nvPr/>
        </p:nvSpPr>
        <p:spPr bwMode="auto">
          <a:xfrm>
            <a:off x="0" y="2635250"/>
            <a:ext cx="4532312"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rPr>
              <a:t>دافع إلهي</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endParaRPr>
          </a:p>
        </p:txBody>
      </p:sp>
      <p:sp>
        <p:nvSpPr>
          <p:cNvPr id="22535" name="Text Box 1031"/>
          <p:cNvSpPr txBox="1">
            <a:spLocks noChangeArrowheads="1"/>
          </p:cNvSpPr>
          <p:nvPr/>
        </p:nvSpPr>
        <p:spPr bwMode="auto">
          <a:xfrm>
            <a:off x="4608512" y="26352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مكاسب مالية</a:t>
            </a:r>
            <a:endParaRPr kumimoji="0" lang="en-US" sz="28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36" name="Text Box 1032"/>
          <p:cNvSpPr txBox="1">
            <a:spLocks noChangeArrowheads="1"/>
          </p:cNvSpPr>
          <p:nvPr/>
        </p:nvSpPr>
        <p:spPr bwMode="auto">
          <a:xfrm>
            <a:off x="-115888" y="3625850"/>
            <a:ext cx="46482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rPr>
              <a:t>رسائل أصلية</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endParaRPr>
          </a:p>
        </p:txBody>
      </p:sp>
      <p:sp>
        <p:nvSpPr>
          <p:cNvPr id="22537" name="Text Box 1033"/>
          <p:cNvSpPr txBox="1">
            <a:spLocks noChangeArrowheads="1"/>
          </p:cNvSpPr>
          <p:nvPr/>
        </p:nvSpPr>
        <p:spPr bwMode="auto">
          <a:xfrm>
            <a:off x="4608512" y="36258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انتحال وغش</a:t>
            </a:r>
            <a:endParaRPr kumimoji="0" lang="en-US" sz="28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38" name="Text Box 1034"/>
          <p:cNvSpPr txBox="1">
            <a:spLocks noChangeArrowheads="1"/>
          </p:cNvSpPr>
          <p:nvPr/>
        </p:nvSpPr>
        <p:spPr bwMode="auto">
          <a:xfrm>
            <a:off x="-115888" y="4616450"/>
            <a:ext cx="46482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rPr>
              <a:t>دقيقة 100٪</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endParaRPr>
          </a:p>
        </p:txBody>
      </p:sp>
      <p:sp>
        <p:nvSpPr>
          <p:cNvPr id="22539" name="Text Box 1035"/>
          <p:cNvSpPr txBox="1">
            <a:spLocks noChangeArrowheads="1"/>
          </p:cNvSpPr>
          <p:nvPr/>
        </p:nvSpPr>
        <p:spPr bwMode="auto">
          <a:xfrm>
            <a:off x="4608512" y="46164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أخطاء عند التنفيذ</a:t>
            </a:r>
            <a:endParaRPr kumimoji="0" lang="en-US" sz="28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40" name="Text Box 1036"/>
          <p:cNvSpPr txBox="1">
            <a:spLocks noChangeArrowheads="1"/>
          </p:cNvSpPr>
          <p:nvPr/>
        </p:nvSpPr>
        <p:spPr bwMode="auto">
          <a:xfrm>
            <a:off x="-115888" y="5607050"/>
            <a:ext cx="46482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rPr>
              <a:t>اضطهاد</a:t>
            </a:r>
            <a:endParaRPr kumimoji="0" lang="en-US"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a:cs typeface="Arial" panose="020B0604020202020204" pitchFamily="34" charset="0"/>
            </a:endParaRPr>
          </a:p>
        </p:txBody>
      </p:sp>
      <p:sp>
        <p:nvSpPr>
          <p:cNvPr id="22541" name="Text Box 1037"/>
          <p:cNvSpPr txBox="1">
            <a:spLocks noChangeArrowheads="1"/>
          </p:cNvSpPr>
          <p:nvPr/>
        </p:nvSpPr>
        <p:spPr bwMode="auto">
          <a:xfrm>
            <a:off x="4608512" y="56070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ترفيع وتعالي</a:t>
            </a:r>
            <a:endParaRPr kumimoji="0" lang="en-US" sz="28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42" name="Text Box 1038"/>
          <p:cNvSpPr txBox="1">
            <a:spLocks noChangeArrowheads="1"/>
          </p:cNvSpPr>
          <p:nvPr/>
        </p:nvSpPr>
        <p:spPr bwMode="auto">
          <a:xfrm>
            <a:off x="7656512" y="0"/>
            <a:ext cx="13716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rPr>
              <a:t>186س-د</a:t>
            </a:r>
            <a:endParaRPr kumimoji="0" lang="en-US" sz="2400" b="1" i="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Osaka" charset="0"/>
              <a:cs typeface="Arial" panose="020B0604020202020204" pitchFamily="34" charset="0"/>
            </a:endParaRPr>
          </a:p>
        </p:txBody>
      </p:sp>
      <p:sp>
        <p:nvSpPr>
          <p:cNvPr id="22545" name="Rectangle 1041"/>
          <p:cNvSpPr>
            <a:spLocks noGrp="1" noChangeArrowheads="1"/>
          </p:cNvSpPr>
          <p:nvPr>
            <p:ph type="title" idx="4294967295"/>
          </p:nvPr>
        </p:nvSpPr>
        <p:spPr>
          <a:xfrm>
            <a:off x="-115888"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rtl="1" eaLnBrk="1" hangingPunct="1">
              <a:defRPr/>
            </a:pPr>
            <a:r>
              <a:rPr lang="ar-JO" b="1" dirty="0">
                <a:solidFill>
                  <a:schemeClr val="bg1"/>
                </a:solidFill>
                <a:latin typeface="Arial" panose="020B0604020202020204" pitchFamily="34" charset="0"/>
                <a:cs typeface="Arial" panose="020B0604020202020204" pitchFamily="34" charset="0"/>
              </a:rPr>
              <a:t>كيف يختلف الأنبياء؟</a:t>
            </a:r>
            <a:endParaRPr lang="en-US" sz="1800" b="1" dirty="0">
              <a:solidFill>
                <a:schemeClr val="bg1"/>
              </a:solidFill>
              <a:effectLst>
                <a:outerShdw blurRad="50800" dist="76200" dir="2700000" algn="tl" rotWithShape="0">
                  <a:srgbClr val="000000"/>
                </a:outerShdw>
              </a:effectLst>
              <a:latin typeface="Arial" panose="020B0604020202020204" pitchFamily="34" charset="0"/>
              <a:ea typeface="Osaka"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p:cTn id="7" dur="1000" fill="hold"/>
                                        <p:tgtEl>
                                          <p:spTgt spid="22534"/>
                                        </p:tgtEl>
                                        <p:attrNameLst>
                                          <p:attrName>ppt_w</p:attrName>
                                        </p:attrNameLst>
                                      </p:cBhvr>
                                      <p:tavLst>
                                        <p:tav tm="0">
                                          <p:val>
                                            <p:fltVal val="0"/>
                                          </p:val>
                                        </p:tav>
                                        <p:tav tm="100000">
                                          <p:val>
                                            <p:strVal val="#ppt_w"/>
                                          </p:val>
                                        </p:tav>
                                      </p:tavLst>
                                    </p:anim>
                                    <p:anim calcmode="lin" valueType="num">
                                      <p:cBhvr>
                                        <p:cTn id="8" dur="1000" fill="hold"/>
                                        <p:tgtEl>
                                          <p:spTgt spid="22534"/>
                                        </p:tgtEl>
                                        <p:attrNameLst>
                                          <p:attrName>ppt_h</p:attrName>
                                        </p:attrNameLst>
                                      </p:cBhvr>
                                      <p:tavLst>
                                        <p:tav tm="0">
                                          <p:val>
                                            <p:fltVal val="0"/>
                                          </p:val>
                                        </p:tav>
                                        <p:tav tm="100000">
                                          <p:val>
                                            <p:strVal val="#ppt_h"/>
                                          </p:val>
                                        </p:tav>
                                      </p:tavLst>
                                    </p:anim>
                                    <p:anim calcmode="lin" valueType="num">
                                      <p:cBhvr>
                                        <p:cTn id="9" dur="1000" fill="hold"/>
                                        <p:tgtEl>
                                          <p:spTgt spid="225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35"/>
                                        </p:tgtEl>
                                        <p:attrNameLst>
                                          <p:attrName>style.visibility</p:attrName>
                                        </p:attrNameLst>
                                      </p:cBhvr>
                                      <p:to>
                                        <p:strVal val="visible"/>
                                      </p:to>
                                    </p:set>
                                    <p:anim calcmode="lin" valueType="num">
                                      <p:cBhvr>
                                        <p:cTn id="15" dur="1000" fill="hold"/>
                                        <p:tgtEl>
                                          <p:spTgt spid="22535"/>
                                        </p:tgtEl>
                                        <p:attrNameLst>
                                          <p:attrName>ppt_w</p:attrName>
                                        </p:attrNameLst>
                                      </p:cBhvr>
                                      <p:tavLst>
                                        <p:tav tm="0">
                                          <p:val>
                                            <p:fltVal val="0"/>
                                          </p:val>
                                        </p:tav>
                                        <p:tav tm="100000">
                                          <p:val>
                                            <p:strVal val="#ppt_w"/>
                                          </p:val>
                                        </p:tav>
                                      </p:tavLst>
                                    </p:anim>
                                    <p:anim calcmode="lin" valueType="num">
                                      <p:cBhvr>
                                        <p:cTn id="16" dur="1000" fill="hold"/>
                                        <p:tgtEl>
                                          <p:spTgt spid="22535"/>
                                        </p:tgtEl>
                                        <p:attrNameLst>
                                          <p:attrName>ppt_h</p:attrName>
                                        </p:attrNameLst>
                                      </p:cBhvr>
                                      <p:tavLst>
                                        <p:tav tm="0">
                                          <p:val>
                                            <p:fltVal val="0"/>
                                          </p:val>
                                        </p:tav>
                                        <p:tav tm="100000">
                                          <p:val>
                                            <p:strVal val="#ppt_h"/>
                                          </p:val>
                                        </p:tav>
                                      </p:tavLst>
                                    </p:anim>
                                    <p:anim calcmode="lin" valueType="num">
                                      <p:cBhvr>
                                        <p:cTn id="17" dur="1000" fill="hold"/>
                                        <p:tgtEl>
                                          <p:spTgt spid="2253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36"/>
                                        </p:tgtEl>
                                        <p:attrNameLst>
                                          <p:attrName>style.visibility</p:attrName>
                                        </p:attrNameLst>
                                      </p:cBhvr>
                                      <p:to>
                                        <p:strVal val="visible"/>
                                      </p:to>
                                    </p:set>
                                    <p:anim calcmode="lin" valueType="num">
                                      <p:cBhvr>
                                        <p:cTn id="23" dur="1000" fill="hold"/>
                                        <p:tgtEl>
                                          <p:spTgt spid="22536"/>
                                        </p:tgtEl>
                                        <p:attrNameLst>
                                          <p:attrName>ppt_w</p:attrName>
                                        </p:attrNameLst>
                                      </p:cBhvr>
                                      <p:tavLst>
                                        <p:tav tm="0">
                                          <p:val>
                                            <p:fltVal val="0"/>
                                          </p:val>
                                        </p:tav>
                                        <p:tav tm="100000">
                                          <p:val>
                                            <p:strVal val="#ppt_w"/>
                                          </p:val>
                                        </p:tav>
                                      </p:tavLst>
                                    </p:anim>
                                    <p:anim calcmode="lin" valueType="num">
                                      <p:cBhvr>
                                        <p:cTn id="24" dur="1000" fill="hold"/>
                                        <p:tgtEl>
                                          <p:spTgt spid="22536"/>
                                        </p:tgtEl>
                                        <p:attrNameLst>
                                          <p:attrName>ppt_h</p:attrName>
                                        </p:attrNameLst>
                                      </p:cBhvr>
                                      <p:tavLst>
                                        <p:tav tm="0">
                                          <p:val>
                                            <p:fltVal val="0"/>
                                          </p:val>
                                        </p:tav>
                                        <p:tav tm="100000">
                                          <p:val>
                                            <p:strVal val="#ppt_h"/>
                                          </p:val>
                                        </p:tav>
                                      </p:tavLst>
                                    </p:anim>
                                    <p:anim calcmode="lin" valueType="num">
                                      <p:cBhvr>
                                        <p:cTn id="25" dur="1000" fill="hold"/>
                                        <p:tgtEl>
                                          <p:spTgt spid="2253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537"/>
                                        </p:tgtEl>
                                        <p:attrNameLst>
                                          <p:attrName>style.visibility</p:attrName>
                                        </p:attrNameLst>
                                      </p:cBhvr>
                                      <p:to>
                                        <p:strVal val="visible"/>
                                      </p:to>
                                    </p:set>
                                    <p:anim calcmode="lin" valueType="num">
                                      <p:cBhvr>
                                        <p:cTn id="31" dur="1000" fill="hold"/>
                                        <p:tgtEl>
                                          <p:spTgt spid="22537"/>
                                        </p:tgtEl>
                                        <p:attrNameLst>
                                          <p:attrName>ppt_w</p:attrName>
                                        </p:attrNameLst>
                                      </p:cBhvr>
                                      <p:tavLst>
                                        <p:tav tm="0">
                                          <p:val>
                                            <p:fltVal val="0"/>
                                          </p:val>
                                        </p:tav>
                                        <p:tav tm="100000">
                                          <p:val>
                                            <p:strVal val="#ppt_w"/>
                                          </p:val>
                                        </p:tav>
                                      </p:tavLst>
                                    </p:anim>
                                    <p:anim calcmode="lin" valueType="num">
                                      <p:cBhvr>
                                        <p:cTn id="32" dur="1000" fill="hold"/>
                                        <p:tgtEl>
                                          <p:spTgt spid="22537"/>
                                        </p:tgtEl>
                                        <p:attrNameLst>
                                          <p:attrName>ppt_h</p:attrName>
                                        </p:attrNameLst>
                                      </p:cBhvr>
                                      <p:tavLst>
                                        <p:tav tm="0">
                                          <p:val>
                                            <p:fltVal val="0"/>
                                          </p:val>
                                        </p:tav>
                                        <p:tav tm="100000">
                                          <p:val>
                                            <p:strVal val="#ppt_h"/>
                                          </p:val>
                                        </p:tav>
                                      </p:tavLst>
                                    </p:anim>
                                    <p:anim calcmode="lin" valueType="num">
                                      <p:cBhvr>
                                        <p:cTn id="33" dur="1000" fill="hold"/>
                                        <p:tgtEl>
                                          <p:spTgt spid="2253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5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538"/>
                                        </p:tgtEl>
                                        <p:attrNameLst>
                                          <p:attrName>style.visibility</p:attrName>
                                        </p:attrNameLst>
                                      </p:cBhvr>
                                      <p:to>
                                        <p:strVal val="visible"/>
                                      </p:to>
                                    </p:set>
                                    <p:anim calcmode="lin" valueType="num">
                                      <p:cBhvr>
                                        <p:cTn id="39" dur="1000" fill="hold"/>
                                        <p:tgtEl>
                                          <p:spTgt spid="22538"/>
                                        </p:tgtEl>
                                        <p:attrNameLst>
                                          <p:attrName>ppt_w</p:attrName>
                                        </p:attrNameLst>
                                      </p:cBhvr>
                                      <p:tavLst>
                                        <p:tav tm="0">
                                          <p:val>
                                            <p:fltVal val="0"/>
                                          </p:val>
                                        </p:tav>
                                        <p:tav tm="100000">
                                          <p:val>
                                            <p:strVal val="#ppt_w"/>
                                          </p:val>
                                        </p:tav>
                                      </p:tavLst>
                                    </p:anim>
                                    <p:anim calcmode="lin" valueType="num">
                                      <p:cBhvr>
                                        <p:cTn id="40" dur="1000" fill="hold"/>
                                        <p:tgtEl>
                                          <p:spTgt spid="22538"/>
                                        </p:tgtEl>
                                        <p:attrNameLst>
                                          <p:attrName>ppt_h</p:attrName>
                                        </p:attrNameLst>
                                      </p:cBhvr>
                                      <p:tavLst>
                                        <p:tav tm="0">
                                          <p:val>
                                            <p:fltVal val="0"/>
                                          </p:val>
                                        </p:tav>
                                        <p:tav tm="100000">
                                          <p:val>
                                            <p:strVal val="#ppt_h"/>
                                          </p:val>
                                        </p:tav>
                                      </p:tavLst>
                                    </p:anim>
                                    <p:anim calcmode="lin" valueType="num">
                                      <p:cBhvr>
                                        <p:cTn id="41" dur="1000" fill="hold"/>
                                        <p:tgtEl>
                                          <p:spTgt spid="2253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5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 calcmode="lin" valueType="num">
                                      <p:cBhvr>
                                        <p:cTn id="47" dur="1000" fill="hold"/>
                                        <p:tgtEl>
                                          <p:spTgt spid="22539"/>
                                        </p:tgtEl>
                                        <p:attrNameLst>
                                          <p:attrName>ppt_w</p:attrName>
                                        </p:attrNameLst>
                                      </p:cBhvr>
                                      <p:tavLst>
                                        <p:tav tm="0">
                                          <p:val>
                                            <p:fltVal val="0"/>
                                          </p:val>
                                        </p:tav>
                                        <p:tav tm="100000">
                                          <p:val>
                                            <p:strVal val="#ppt_w"/>
                                          </p:val>
                                        </p:tav>
                                      </p:tavLst>
                                    </p:anim>
                                    <p:anim calcmode="lin" valueType="num">
                                      <p:cBhvr>
                                        <p:cTn id="48" dur="1000" fill="hold"/>
                                        <p:tgtEl>
                                          <p:spTgt spid="22539"/>
                                        </p:tgtEl>
                                        <p:attrNameLst>
                                          <p:attrName>ppt_h</p:attrName>
                                        </p:attrNameLst>
                                      </p:cBhvr>
                                      <p:tavLst>
                                        <p:tav tm="0">
                                          <p:val>
                                            <p:fltVal val="0"/>
                                          </p:val>
                                        </p:tav>
                                        <p:tav tm="100000">
                                          <p:val>
                                            <p:strVal val="#ppt_h"/>
                                          </p:val>
                                        </p:tav>
                                      </p:tavLst>
                                    </p:anim>
                                    <p:anim calcmode="lin" valueType="num">
                                      <p:cBhvr>
                                        <p:cTn id="49" dur="1000" fill="hold"/>
                                        <p:tgtEl>
                                          <p:spTgt spid="2253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5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540"/>
                                        </p:tgtEl>
                                        <p:attrNameLst>
                                          <p:attrName>style.visibility</p:attrName>
                                        </p:attrNameLst>
                                      </p:cBhvr>
                                      <p:to>
                                        <p:strVal val="visible"/>
                                      </p:to>
                                    </p:set>
                                    <p:anim calcmode="lin" valueType="num">
                                      <p:cBhvr>
                                        <p:cTn id="55" dur="1000" fill="hold"/>
                                        <p:tgtEl>
                                          <p:spTgt spid="22540"/>
                                        </p:tgtEl>
                                        <p:attrNameLst>
                                          <p:attrName>ppt_w</p:attrName>
                                        </p:attrNameLst>
                                      </p:cBhvr>
                                      <p:tavLst>
                                        <p:tav tm="0">
                                          <p:val>
                                            <p:fltVal val="0"/>
                                          </p:val>
                                        </p:tav>
                                        <p:tav tm="100000">
                                          <p:val>
                                            <p:strVal val="#ppt_w"/>
                                          </p:val>
                                        </p:tav>
                                      </p:tavLst>
                                    </p:anim>
                                    <p:anim calcmode="lin" valueType="num">
                                      <p:cBhvr>
                                        <p:cTn id="56" dur="1000" fill="hold"/>
                                        <p:tgtEl>
                                          <p:spTgt spid="22540"/>
                                        </p:tgtEl>
                                        <p:attrNameLst>
                                          <p:attrName>ppt_h</p:attrName>
                                        </p:attrNameLst>
                                      </p:cBhvr>
                                      <p:tavLst>
                                        <p:tav tm="0">
                                          <p:val>
                                            <p:fltVal val="0"/>
                                          </p:val>
                                        </p:tav>
                                        <p:tav tm="100000">
                                          <p:val>
                                            <p:strVal val="#ppt_h"/>
                                          </p:val>
                                        </p:tav>
                                      </p:tavLst>
                                    </p:anim>
                                    <p:anim calcmode="lin" valueType="num">
                                      <p:cBhvr>
                                        <p:cTn id="57" dur="1000" fill="hold"/>
                                        <p:tgtEl>
                                          <p:spTgt spid="2254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541"/>
                                        </p:tgtEl>
                                        <p:attrNameLst>
                                          <p:attrName>style.visibility</p:attrName>
                                        </p:attrNameLst>
                                      </p:cBhvr>
                                      <p:to>
                                        <p:strVal val="visible"/>
                                      </p:to>
                                    </p:set>
                                    <p:anim calcmode="lin" valueType="num">
                                      <p:cBhvr>
                                        <p:cTn id="63" dur="1000" fill="hold"/>
                                        <p:tgtEl>
                                          <p:spTgt spid="22541"/>
                                        </p:tgtEl>
                                        <p:attrNameLst>
                                          <p:attrName>ppt_w</p:attrName>
                                        </p:attrNameLst>
                                      </p:cBhvr>
                                      <p:tavLst>
                                        <p:tav tm="0">
                                          <p:val>
                                            <p:fltVal val="0"/>
                                          </p:val>
                                        </p:tav>
                                        <p:tav tm="100000">
                                          <p:val>
                                            <p:strVal val="#ppt_w"/>
                                          </p:val>
                                        </p:tav>
                                      </p:tavLst>
                                    </p:anim>
                                    <p:anim calcmode="lin" valueType="num">
                                      <p:cBhvr>
                                        <p:cTn id="64" dur="1000" fill="hold"/>
                                        <p:tgtEl>
                                          <p:spTgt spid="22541"/>
                                        </p:tgtEl>
                                        <p:attrNameLst>
                                          <p:attrName>ppt_h</p:attrName>
                                        </p:attrNameLst>
                                      </p:cBhvr>
                                      <p:tavLst>
                                        <p:tav tm="0">
                                          <p:val>
                                            <p:fltVal val="0"/>
                                          </p:val>
                                        </p:tav>
                                        <p:tav tm="100000">
                                          <p:val>
                                            <p:strVal val="#ppt_h"/>
                                          </p:val>
                                        </p:tav>
                                      </p:tavLst>
                                    </p:anim>
                                    <p:anim calcmode="lin" valueType="num">
                                      <p:cBhvr>
                                        <p:cTn id="65" dur="1000" fill="hold"/>
                                        <p:tgtEl>
                                          <p:spTgt spid="2254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5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22536" grpId="0"/>
      <p:bldP spid="22537" grpId="0"/>
      <p:bldP spid="22538" grpId="0"/>
      <p:bldP spid="22539" grpId="0"/>
      <p:bldP spid="22540" grpId="0"/>
      <p:bldP spid="225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lgn="r" rtl="1">
              <a:defRPr/>
            </a:pP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2- الله لديه تأديب محدود، ولكن بركة غير </a:t>
            </a:r>
            <a:b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محدودة ( إر2-</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45</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EG" sz="3600" b="1" dirty="0">
                <a:solidFill>
                  <a:srgbClr val="FFFFFF"/>
                </a:solidFill>
                <a:effectLst>
                  <a:glow rad="228600">
                    <a:srgbClr val="000000"/>
                  </a:glow>
                </a:effectLst>
                <a:latin typeface="Arial"/>
                <a:ea typeface="Osaka"/>
                <a:cs typeface="Arial"/>
              </a:rPr>
              <a:t>كيف ي</a:t>
            </a:r>
            <a:r>
              <a:rPr lang="ar-JO" sz="3600" b="1" dirty="0">
                <a:solidFill>
                  <a:srgbClr val="FFFFFF"/>
                </a:solidFill>
                <a:effectLst>
                  <a:glow rad="228600">
                    <a:srgbClr val="000000"/>
                  </a:glow>
                </a:effectLst>
                <a:latin typeface="Arial"/>
                <a:ea typeface="Osaka"/>
                <a:cs typeface="Arial"/>
              </a:rPr>
              <a:t>عزي</a:t>
            </a:r>
            <a:r>
              <a:rPr lang="ar-EG" sz="3600" b="1" dirty="0">
                <a:solidFill>
                  <a:srgbClr val="FFFFFF"/>
                </a:solidFill>
                <a:effectLst>
                  <a:glow rad="228600">
                    <a:srgbClr val="000000"/>
                  </a:glow>
                </a:effectLst>
                <a:latin typeface="Arial"/>
                <a:ea typeface="Osaka"/>
                <a:cs typeface="Arial"/>
              </a:rPr>
              <a:t> الله حت</a:t>
            </a:r>
            <a:r>
              <a:rPr lang="ar-JO" sz="3600" b="1" dirty="0">
                <a:solidFill>
                  <a:srgbClr val="FFFFFF"/>
                </a:solidFill>
                <a:effectLst>
                  <a:glow rad="228600">
                    <a:srgbClr val="000000"/>
                  </a:glow>
                </a:effectLst>
                <a:latin typeface="Arial"/>
                <a:ea typeface="Osaka"/>
                <a:cs typeface="Arial"/>
              </a:rPr>
              <a:t>ى</a:t>
            </a:r>
            <a:r>
              <a:rPr lang="ar-EG" sz="3600" b="1" dirty="0">
                <a:solidFill>
                  <a:srgbClr val="FFFFFF"/>
                </a:solidFill>
                <a:effectLst>
                  <a:glow rad="228600">
                    <a:srgbClr val="000000"/>
                  </a:glow>
                </a:effectLst>
                <a:latin typeface="Arial"/>
                <a:ea typeface="Osaka"/>
                <a:cs typeface="Arial"/>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70399158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descr="Paper bag"/>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4866" name="Picture 3" descr="D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Text Box 6"/>
          <p:cNvSpPr txBox="1">
            <a:spLocks noChangeArrowheads="1"/>
          </p:cNvSpPr>
          <p:nvPr/>
        </p:nvSpPr>
        <p:spPr bwMode="auto">
          <a:xfrm>
            <a:off x="7924800" y="115888"/>
            <a:ext cx="12192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186ب-د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176" name="Text Box 8"/>
          <p:cNvSpPr txBox="1">
            <a:spLocks noChangeArrowheads="1"/>
          </p:cNvSpPr>
          <p:nvPr/>
        </p:nvSpPr>
        <p:spPr bwMode="auto">
          <a:xfrm>
            <a:off x="685800" y="1828800"/>
            <a:ext cx="7620000" cy="3785652"/>
          </a:xfrm>
          <a:prstGeom prst="rect">
            <a:avLst/>
          </a:prstGeom>
          <a:solidFill>
            <a:schemeClr val="tx1">
              <a:lumMod val="95000"/>
              <a:lumOff val="5000"/>
              <a:alpha val="34000"/>
            </a:schemeClr>
          </a:solidFill>
          <a:ln w="9525">
            <a:noFill/>
            <a:miter lim="800000"/>
            <a:headEnd/>
            <a:tailEnd/>
          </a:ln>
          <a:effectLst>
            <a:outerShdw blurRad="50800" dist="50800" dir="5400000" algn="ctr" rotWithShape="0">
              <a:srgbClr val="000000">
                <a:alpha val="87000"/>
              </a:srgbClr>
            </a:outerShdw>
          </a:effectLst>
        </p:spPr>
        <p:txBody>
          <a:bodyPr>
            <a:spAutoFit/>
          </a:bodyPr>
          <a:lstStyle/>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r>
              <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أسئلة للتفكير:</a:t>
            </a:r>
          </a:p>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r>
              <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أي اختلاف بين هذين النوعين تراه الأكثر أهمية بالنسبة لك؟</a:t>
            </a:r>
          </a:p>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endPar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95338" marR="0" lvl="0" indent="-795338" algn="r" defTabSz="914400" rtl="1" eaLnBrk="1" fontAlgn="base" latinLnBrk="0" hangingPunct="1">
              <a:lnSpc>
                <a:spcPct val="100000"/>
              </a:lnSpc>
              <a:spcBef>
                <a:spcPct val="0"/>
              </a:spcBef>
              <a:spcAft>
                <a:spcPct val="0"/>
              </a:spcAft>
              <a:buClr>
                <a:srgbClr val="000000"/>
              </a:buClr>
              <a:buSzTx/>
              <a:buFontTx/>
              <a:buNone/>
              <a:tabLst/>
              <a:defRPr/>
            </a:pPr>
            <a:r>
              <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لماذا؟</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7" name="Rectangle 9"/>
          <p:cNvSpPr>
            <a:spLocks noGrp="1" noChangeArrowheads="1"/>
          </p:cNvSpPr>
          <p:nvPr>
            <p:ph type="title" idx="4294967295"/>
          </p:nvPr>
        </p:nvSpPr>
        <p:spPr>
          <a:xfrm>
            <a:off x="0" y="0"/>
            <a:ext cx="7467600" cy="769441"/>
          </a:xfrm>
          <a:solidFill>
            <a:schemeClr val="tx2"/>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b="1" dirty="0">
                <a:solidFill>
                  <a:schemeClr val="bg1"/>
                </a:solidFill>
                <a:latin typeface="Arial" panose="020B0604020202020204" pitchFamily="34" charset="0"/>
                <a:ea typeface="+mj-ea"/>
                <a:cs typeface="Arial" panose="020B0604020202020204" pitchFamily="34" charset="0"/>
              </a:rPr>
              <a:t>التناقضات بين النبوة الكتابية والوثنية</a:t>
            </a:r>
            <a:endParaRPr lang="en-US" b="1" dirty="0">
              <a:solidFill>
                <a:schemeClr val="bg1"/>
              </a:solidFill>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4319713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سفر التعزية والعهد الجديد</a:t>
            </a:r>
            <a:endParaRPr lang="en-GB"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55650" name="Picture 4" descr="MPj043642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3" y="1928813"/>
            <a:ext cx="5257800" cy="395128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55651" name="Rectangle 4"/>
          <p:cNvSpPr>
            <a:spLocks noChangeArrowheads="1"/>
          </p:cNvSpPr>
          <p:nvPr/>
        </p:nvSpPr>
        <p:spPr bwMode="auto">
          <a:xfrm>
            <a:off x="7010400" y="838200"/>
            <a:ext cx="143981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30-33</a:t>
            </a:r>
            <a:endParaRPr kumimoji="0" lang="en-US"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155652" name="Rectangle 3"/>
          <p:cNvSpPr txBox="1">
            <a:spLocks noChangeArrowheads="1"/>
          </p:cNvSpPr>
          <p:nvPr/>
        </p:nvSpPr>
        <p:spPr bwMode="auto">
          <a:xfrm>
            <a:off x="5795441" y="1597025"/>
            <a:ext cx="3124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اشترى إرميا حقلاً </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b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(إر 32) كعلامة رجاء</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 يطرد الله شعبه جانباً</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مستقبل مجيد سوف يتبع دينونتهم</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سوف يعودون إلى الأرض</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333034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31742"/>
            <a:ext cx="9144000" cy="221197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كيف يمكن لله أن يعيد</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15 مليون يهودي إلى الأرض؟</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 name="Picture 2" descr="Language - Wikimedia Commons">
            <a:extLst>
              <a:ext uri="{FF2B5EF4-FFF2-40B4-BE49-F238E27FC236}">
                <a16:creationId xmlns:a16="http://schemas.microsoft.com/office/drawing/2014/main" id="{684B659C-2C23-3ACF-A6ED-6583BEAFC2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tretch>
            <a:fillRect/>
          </a:stretch>
        </p:blipFill>
        <p:spPr>
          <a:xfrm>
            <a:off x="0" y="2620609"/>
            <a:ext cx="9144000" cy="4373880"/>
          </a:xfrm>
          <a:prstGeom prst="rect">
            <a:avLst/>
          </a:prstGeom>
        </p:spPr>
      </p:pic>
      <p:sp>
        <p:nvSpPr>
          <p:cNvPr id="4" name="TextBox 3">
            <a:extLst>
              <a:ext uri="{FF2B5EF4-FFF2-40B4-BE49-F238E27FC236}">
                <a16:creationId xmlns:a16="http://schemas.microsoft.com/office/drawing/2014/main" id="{12443D2A-65FE-5F21-B378-425422248DD9}"/>
              </a:ext>
            </a:extLst>
          </p:cNvPr>
          <p:cNvSpPr txBox="1"/>
          <p:nvPr/>
        </p:nvSpPr>
        <p:spPr>
          <a:xfrm>
            <a:off x="4211121" y="3802316"/>
            <a:ext cx="1322585"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إسرائيل</a:t>
            </a:r>
            <a:endPar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5" name="Right Arrow 4">
            <a:extLst>
              <a:ext uri="{FF2B5EF4-FFF2-40B4-BE49-F238E27FC236}">
                <a16:creationId xmlns:a16="http://schemas.microsoft.com/office/drawing/2014/main" id="{FF513931-3F32-BC2F-9247-0C5FC60ED233}"/>
              </a:ext>
            </a:extLst>
          </p:cNvPr>
          <p:cNvSpPr/>
          <p:nvPr/>
        </p:nvSpPr>
        <p:spPr bwMode="auto">
          <a:xfrm>
            <a:off x="1691680" y="3802316"/>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ight Arrow 5">
            <a:extLst>
              <a:ext uri="{FF2B5EF4-FFF2-40B4-BE49-F238E27FC236}">
                <a16:creationId xmlns:a16="http://schemas.microsoft.com/office/drawing/2014/main" id="{5F3E7062-1DED-4778-9305-25DE56CC032F}"/>
              </a:ext>
            </a:extLst>
          </p:cNvPr>
          <p:cNvSpPr/>
          <p:nvPr/>
        </p:nvSpPr>
        <p:spPr bwMode="auto">
          <a:xfrm rot="20228279">
            <a:off x="1996480" y="4831311"/>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ight Arrow 6">
            <a:extLst>
              <a:ext uri="{FF2B5EF4-FFF2-40B4-BE49-F238E27FC236}">
                <a16:creationId xmlns:a16="http://schemas.microsoft.com/office/drawing/2014/main" id="{50B14C7D-1F77-0D2E-7A2D-261D22E6F4EB}"/>
              </a:ext>
            </a:extLst>
          </p:cNvPr>
          <p:cNvSpPr/>
          <p:nvPr/>
        </p:nvSpPr>
        <p:spPr bwMode="auto">
          <a:xfrm rot="17056013">
            <a:off x="3571296" y="5141292"/>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ight Arrow 7">
            <a:extLst>
              <a:ext uri="{FF2B5EF4-FFF2-40B4-BE49-F238E27FC236}">
                <a16:creationId xmlns:a16="http://schemas.microsoft.com/office/drawing/2014/main" id="{6D999151-0997-1563-A11E-0059B0F0D07E}"/>
              </a:ext>
            </a:extLst>
          </p:cNvPr>
          <p:cNvSpPr/>
          <p:nvPr/>
        </p:nvSpPr>
        <p:spPr bwMode="auto">
          <a:xfrm rot="14082854">
            <a:off x="4854774" y="4974701"/>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ight Arrow 8">
            <a:extLst>
              <a:ext uri="{FF2B5EF4-FFF2-40B4-BE49-F238E27FC236}">
                <a16:creationId xmlns:a16="http://schemas.microsoft.com/office/drawing/2014/main" id="{94557D24-6495-A63E-24A9-EF8C62374635}"/>
              </a:ext>
            </a:extLst>
          </p:cNvPr>
          <p:cNvSpPr/>
          <p:nvPr/>
        </p:nvSpPr>
        <p:spPr bwMode="auto">
          <a:xfrm rot="3019310">
            <a:off x="3388926" y="2644964"/>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ight Arrow 9">
            <a:extLst>
              <a:ext uri="{FF2B5EF4-FFF2-40B4-BE49-F238E27FC236}">
                <a16:creationId xmlns:a16="http://schemas.microsoft.com/office/drawing/2014/main" id="{70063313-6BAD-1FF1-DE95-5E317C87EA59}"/>
              </a:ext>
            </a:extLst>
          </p:cNvPr>
          <p:cNvSpPr/>
          <p:nvPr/>
        </p:nvSpPr>
        <p:spPr bwMode="auto">
          <a:xfrm rot="7636799">
            <a:off x="5127787" y="2678218"/>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ight Arrow 10">
            <a:extLst>
              <a:ext uri="{FF2B5EF4-FFF2-40B4-BE49-F238E27FC236}">
                <a16:creationId xmlns:a16="http://schemas.microsoft.com/office/drawing/2014/main" id="{792AA30F-4CA6-3EBA-3FA7-38D5AFB296EC}"/>
              </a:ext>
            </a:extLst>
          </p:cNvPr>
          <p:cNvSpPr/>
          <p:nvPr/>
        </p:nvSpPr>
        <p:spPr bwMode="auto">
          <a:xfrm rot="9801882">
            <a:off x="6047185" y="3363748"/>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ight Arrow 11">
            <a:extLst>
              <a:ext uri="{FF2B5EF4-FFF2-40B4-BE49-F238E27FC236}">
                <a16:creationId xmlns:a16="http://schemas.microsoft.com/office/drawing/2014/main" id="{A2809887-7625-2A5A-58EA-E48516278DA0}"/>
              </a:ext>
            </a:extLst>
          </p:cNvPr>
          <p:cNvSpPr/>
          <p:nvPr/>
        </p:nvSpPr>
        <p:spPr bwMode="auto">
          <a:xfrm rot="12164631">
            <a:off x="5970529" y="4669536"/>
            <a:ext cx="1584176" cy="921412"/>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246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ja-JP" sz="2800" dirty="0">
                <a:solidFill>
                  <a:srgbClr val="FFFFFF"/>
                </a:solidFill>
                <a:latin typeface="Arial" panose="020B0604020202020204" pitchFamily="34" charset="0"/>
                <a:cs typeface="Arial" panose="020B0604020202020204" pitchFamily="34" charset="0"/>
              </a:rPr>
              <a:t>إ</a:t>
            </a:r>
            <a:r>
              <a:rPr kumimoji="0" lang="ar-SA" altLang="ja-JP"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 FAITHFUL UNTO DEATH - Lucia's Blog">
            <a:extLst>
              <a:ext uri="{FF2B5EF4-FFF2-40B4-BE49-F238E27FC236}">
                <a16:creationId xmlns:a16="http://schemas.microsoft.com/office/drawing/2014/main" id="{D69D232B-6F1F-DEFD-4F02-9AF2C1B25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9" y="779489"/>
            <a:ext cx="9135966" cy="607851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144159" y="-31743"/>
            <a:ext cx="8879918" cy="2490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uLnTx/>
                <a:uFillTx/>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8 ويكون في ذلك اليوم يقول رب الجنود أني أكسر نيره عن عنقك وأقطع ربطك ولا يستعبده بعد الغرباء 9 بل يخدمون الرب إلههم وداود ملكهم الذي أقيمه لهم.</a:t>
            </a:r>
            <a:endParaRPr lang="en-US" sz="32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AC68EF02-5025-58B6-62B2-585A57BBF316}"/>
              </a:ext>
            </a:extLst>
          </p:cNvPr>
          <p:cNvSpPr txBox="1">
            <a:spLocks noChangeArrowheads="1"/>
          </p:cNvSpPr>
          <p:nvPr/>
        </p:nvSpPr>
        <p:spPr bwMode="auto">
          <a:xfrm>
            <a:off x="144159" y="2234273"/>
            <a:ext cx="3273599" cy="9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uLnTx/>
                <a:uFillTx/>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3200" b="1" dirty="0">
                <a:latin typeface="Arial" panose="020B0604020202020204" pitchFamily="34" charset="0"/>
                <a:cs typeface="Arial" panose="020B0604020202020204" pitchFamily="34" charset="0"/>
              </a:rPr>
              <a:t>إ</a:t>
            </a:r>
            <a:r>
              <a:rPr lang="ar-SA" sz="3200" b="1" dirty="0">
                <a:latin typeface="Arial" panose="020B0604020202020204" pitchFamily="34" charset="0"/>
                <a:cs typeface="Arial" panose="020B0604020202020204" pitchFamily="34" charset="0"/>
              </a:rPr>
              <a:t>رميا ٣٠ : ٨-٩</a:t>
            </a:r>
          </a:p>
        </p:txBody>
      </p:sp>
    </p:spTree>
    <p:extLst>
      <p:ext uri="{BB962C8B-B14F-4D97-AF65-F5344CB8AC3E}">
        <p14:creationId xmlns:p14="http://schemas.microsoft.com/office/powerpoint/2010/main" val="410117476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it Mean That Jesus is King of the Jews?">
            <a:extLst>
              <a:ext uri="{FF2B5EF4-FFF2-40B4-BE49-F238E27FC236}">
                <a16:creationId xmlns:a16="http://schemas.microsoft.com/office/drawing/2014/main" id="{406D91E9-1EA1-00A3-8B95-7552B3A1F3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68"/>
          <a:stretch/>
        </p:blipFill>
        <p:spPr bwMode="auto">
          <a:xfrm>
            <a:off x="0" y="1039813"/>
            <a:ext cx="3761117" cy="477837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3950898" y="273113"/>
            <a:ext cx="4548526" cy="631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sz="3200" dirty="0"/>
              <a:t>21 ويكون حاكمهم منهم ويخرج واليهم من وسطهم وأقربه فيدنو إلي لأنه من هو هذا الذي أرهن قلبه ليدنو إلي يقول الرب؟</a:t>
            </a:r>
          </a:p>
          <a:p>
            <a:r>
              <a:rPr lang="ar-SA" sz="3200" dirty="0"/>
              <a:t>22 وتكونون لي شعبا وأنا أكون لكم إلها.</a:t>
            </a:r>
            <a:endParaRPr lang="en-US" sz="3200" dirty="0"/>
          </a:p>
        </p:txBody>
      </p:sp>
      <p:sp>
        <p:nvSpPr>
          <p:cNvPr id="2" name="Rectangle 2">
            <a:extLst>
              <a:ext uri="{FF2B5EF4-FFF2-40B4-BE49-F238E27FC236}">
                <a16:creationId xmlns:a16="http://schemas.microsoft.com/office/drawing/2014/main" id="{7ABEBC66-D523-5293-5A8B-998DB3903A8F}"/>
              </a:ext>
            </a:extLst>
          </p:cNvPr>
          <p:cNvSpPr txBox="1">
            <a:spLocks noChangeArrowheads="1"/>
          </p:cNvSpPr>
          <p:nvPr/>
        </p:nvSpPr>
        <p:spPr bwMode="auto">
          <a:xfrm>
            <a:off x="0" y="5624039"/>
            <a:ext cx="3273599" cy="9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uLnTx/>
                <a:uFillTx/>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3200" dirty="0">
                <a:latin typeface="Arial" panose="020B0604020202020204" pitchFamily="34" charset="0"/>
                <a:cs typeface="Arial" panose="020B0604020202020204" pitchFamily="34" charset="0"/>
              </a:rPr>
              <a:t>إ</a:t>
            </a:r>
            <a:r>
              <a:rPr lang="ar-SA" sz="3200" b="1" dirty="0">
                <a:latin typeface="Arial" panose="020B0604020202020204" pitchFamily="34" charset="0"/>
                <a:cs typeface="Arial" panose="020B0604020202020204" pitchFamily="34" charset="0"/>
              </a:rPr>
              <a:t>رميا ٣٠ : ٢١-٢٢</a:t>
            </a:r>
          </a:p>
        </p:txBody>
      </p:sp>
    </p:spTree>
    <p:extLst>
      <p:ext uri="{BB962C8B-B14F-4D97-AF65-F5344CB8AC3E}">
        <p14:creationId xmlns:p14="http://schemas.microsoft.com/office/powerpoint/2010/main" val="26178511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567260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Arial" panose="020B0604020202020204" pitchFamily="34" charset="0"/>
                <a:ea typeface="Osaka" charset="0"/>
                <a:cs typeface="Arial" panose="020B0604020202020204" pitchFamily="34" charset="0"/>
              </a:rPr>
              <a:t>كيف نتخلص من اليهود ؟</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٣٥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وفرائض القمر والنجوم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رب الجنود اسمه</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٣٦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٣٧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وتفحص أساسات الأرض من أسفل</a:t>
            </a: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(إر ٣١: ٣٥-٣٧)</a:t>
            </a: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8572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العهد الجديد و غصن داود</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57698" name="Picture 6" descr="MPj0430877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1981200"/>
            <a:ext cx="4419600"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9" name="Picture 17" descr="MPj044483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1563" y="1866900"/>
            <a:ext cx="2678112"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0" name="Picture 18" descr="MPj040926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381000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Text Box 19"/>
          <p:cNvSpPr txBox="1">
            <a:spLocks noChangeArrowheads="1"/>
          </p:cNvSpPr>
          <p:nvPr/>
        </p:nvSpPr>
        <p:spPr bwMode="auto">
          <a:xfrm>
            <a:off x="381000" y="5546725"/>
            <a:ext cx="42291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العهد الجديد – الناموس مكتوب على قلوبنا وأرواحنا ليقودنا </a:t>
            </a:r>
            <a:r>
              <a:rPr kumimoji="0" lang="ar-JO"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إر 31</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157702" name="Text Box 21"/>
          <p:cNvSpPr txBox="1">
            <a:spLocks noChangeArrowheads="1"/>
          </p:cNvSpPr>
          <p:nvPr/>
        </p:nvSpPr>
        <p:spPr bwMode="auto">
          <a:xfrm>
            <a:off x="4876800" y="5072063"/>
            <a:ext cx="28568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غصن داود – ملك وكاهن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جديد </a:t>
            </a:r>
            <a:r>
              <a:rPr kumimoji="0" lang="ar-JO"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إر 33</a:t>
            </a:r>
            <a:endParaRPr kumimoji="0" lang="en-US" sz="2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2734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3- الله يطبق نفس المعيار على جميع الناس </a:t>
            </a:r>
            <a:b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إر46-51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EG" sz="3600" b="1" dirty="0">
                <a:solidFill>
                  <a:srgbClr val="FFFFFF"/>
                </a:solidFill>
                <a:effectLst>
                  <a:glow rad="228600">
                    <a:srgbClr val="000000"/>
                  </a:glow>
                </a:effectLst>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8519815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71438"/>
            <a:ext cx="51816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العهد الجديد</a:t>
            </a:r>
            <a:br>
              <a:rPr lang="en-US" b="1" dirty="0">
                <a:solidFill>
                  <a:schemeClr val="bg1"/>
                </a:solidFill>
                <a:effectLst>
                  <a:outerShdw blurRad="38100" dist="38100" dir="2700000" algn="tl">
                    <a:srgbClr val="000000"/>
                  </a:outerShdw>
                </a:effectLst>
                <a:latin typeface="Arial" charset="0"/>
                <a:ea typeface="ＭＳ Ｐゴシック" charset="0"/>
                <a:cs typeface="Arial" charset="0"/>
              </a:rPr>
            </a:b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ar-SA" b="1" dirty="0">
                <a:solidFill>
                  <a:schemeClr val="bg1"/>
                </a:solidFill>
                <a:effectLst>
                  <a:outerShdw blurRad="38100" dist="38100" dir="2700000" algn="tl">
                    <a:srgbClr val="000000"/>
                  </a:outerShdw>
                </a:effectLst>
                <a:latin typeface="Arial" charset="0"/>
                <a:ea typeface="ＭＳ Ｐゴシック" charset="0"/>
                <a:cs typeface="Arial" charset="0"/>
              </a:rPr>
              <a:t>إرميا</a:t>
            </a: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 31: 31-34</a:t>
            </a: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 </a:t>
            </a:r>
          </a:p>
        </p:txBody>
      </p:sp>
    </p:spTree>
    <p:extLst>
      <p:ext uri="{BB962C8B-B14F-4D97-AF65-F5344CB8AC3E}">
        <p14:creationId xmlns:p14="http://schemas.microsoft.com/office/powerpoint/2010/main" val="406120307"/>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الإبراهيمي</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تك 12: 1-3</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الأرض</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النسل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الأرض</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تث 30: 1-10</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الداوودي</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صم 7 : 12-16</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الجديد</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إر 31: 31-34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1190" name="Text Box 25"/>
          <p:cNvSpPr txBox="1">
            <a:spLocks noChangeArrowheads="1"/>
          </p:cNvSpPr>
          <p:nvPr/>
        </p:nvSpPr>
        <p:spPr bwMode="auto">
          <a:xfrm>
            <a:off x="8429625"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476</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944" name="Title 14"/>
          <p:cNvSpPr>
            <a:spLocks noGrp="1"/>
          </p:cNvSpPr>
          <p:nvPr>
            <p:ph type="title"/>
          </p:nvPr>
        </p:nvSpPr>
        <p:spPr>
          <a:xfrm>
            <a:off x="609600" y="76200"/>
            <a:ext cx="8011886" cy="758825"/>
          </a:xfrm>
        </p:spPr>
        <p:txBody>
          <a:bodyPr>
            <a:normAutofit/>
          </a:bodyPr>
          <a:lstStyle/>
          <a:p>
            <a:pPr>
              <a:defRPr/>
            </a:pPr>
            <a:r>
              <a:rPr lang="ar-JO" sz="3600" b="1" dirty="0">
                <a:solidFill>
                  <a:schemeClr val="tx1"/>
                </a:solidFill>
                <a:latin typeface="Arial" panose="020B0604020202020204" pitchFamily="34" charset="0"/>
                <a:ea typeface="+mj-ea"/>
                <a:cs typeface="Arial" panose="020B0604020202020204" pitchFamily="34" charset="0"/>
              </a:rPr>
              <a:t>أربعة عهود كتابية غير مشروطة</a:t>
            </a:r>
            <a:endParaRPr lang="en-US" sz="3600" b="1" dirty="0">
              <a:solidFill>
                <a:schemeClr val="tx1"/>
              </a:solidFill>
              <a:latin typeface="Arial" panose="020B0604020202020204" pitchFamily="34" charset="0"/>
              <a:ea typeface="+mj-ea"/>
              <a:cs typeface="Arial" panose="020B0604020202020204" pitchFamily="34" charset="0"/>
            </a:endParaRPr>
          </a:p>
        </p:txBody>
      </p:sp>
      <p:sp>
        <p:nvSpPr>
          <p:cNvPr id="221192" name="Rectangle 16"/>
          <p:cNvSpPr>
            <a:spLocks noChangeArrowheads="1"/>
          </p:cNvSpPr>
          <p:nvPr/>
        </p:nvSpPr>
        <p:spPr bwMode="auto">
          <a:xfrm>
            <a:off x="457200" y="5391150"/>
            <a:ext cx="8458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العهد الجديد هو تضخيم الله غير المشروط لوعد البركة في العهد الإبراهيمي حيث ستختبر يهوذا وإسرائيل الفداء القومي والروحي.</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1414769"/>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31</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ها أيام تأتي يقول الرب وأقطع </a:t>
            </a:r>
            <a:r>
              <a:rPr kumimoji="0" lang="ar-JO"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مع بيت إسرائيل ومع بيت يهوذا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97890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33ب أجعل شريعتي في داخلهم وأكتبها على قلوبهم وأكون لهم إلهاً وهم يكونون لي شعباً 34 ولا يعلمون بعد كل واحد صاحبه وكل واحد أخاه قائلين اعرفوا الرب لأنهم كلهم سيعرفونني من صغيرهم إلى كبيرهم يقول الرب لأني أصفح عن إثمهم ولا أذكر خطيتهم بعد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91841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ar-JO" sz="4400" b="1" dirty="0">
                <a:solidFill>
                  <a:schemeClr val="tx1"/>
                </a:solidFill>
                <a:latin typeface="Arial" panose="020B0604020202020204" pitchFamily="34" charset="0"/>
                <a:ea typeface="+mj-ea"/>
                <a:cs typeface="Arial" panose="020B0604020202020204" pitchFamily="34" charset="0"/>
              </a:rPr>
              <a:t>الطبيعة غير المشروطة</a:t>
            </a:r>
            <a:endParaRPr lang="en-US" sz="4400" b="1" dirty="0">
              <a:solidFill>
                <a:schemeClr val="tx1"/>
              </a:solidFill>
              <a:latin typeface="Arial" panose="020B0604020202020204" pitchFamily="34" charset="0"/>
              <a:ea typeface="+mj-ea"/>
              <a:cs typeface="Arial" panose="020B0604020202020204" pitchFamily="34" charset="0"/>
            </a:endParaRP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067301" y="1905000"/>
            <a:ext cx="37719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lang="ar-JO" sz="2800" b="1" dirty="0">
                <a:solidFill>
                  <a:prstClr val="black"/>
                </a:solidFill>
                <a:latin typeface="Arial" panose="020B0604020202020204" pitchFamily="34" charset="0"/>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أبدي (إر 31: 36، 40؛ 32: 40؛ 50: 5؛ إش 61: 2. 8- 9؛ 24: 5؛ حز 37: 26).</a:t>
            </a:r>
          </a:p>
          <a:p>
            <a:pPr marL="0" marR="0" lvl="0" indent="0" algn="r" defTabSz="914400" rtl="1" eaLnBrk="1" fontAlgn="base" latinLnBrk="0" hangingPunct="1">
              <a:lnSpc>
                <a:spcPct val="100000"/>
              </a:lnSpc>
              <a:spcBef>
                <a:spcPct val="50000"/>
              </a:spcBef>
              <a:spcAft>
                <a:spcPct val="0"/>
              </a:spcAft>
              <a:buClrTx/>
              <a:buSzTx/>
              <a:buFontTx/>
              <a:buNone/>
              <a:tabLst/>
              <a:defRPr/>
            </a:pPr>
            <a:r>
              <a:rPr lang="ar-JO" sz="2800" b="1" dirty="0">
                <a:solidFill>
                  <a:prstClr val="black"/>
                </a:solidFill>
                <a:latin typeface="Arial" panose="020B0604020202020204" pitchFamily="34" charset="0"/>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تفخيم العهد الإبراهيمي غير المشروط.</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تصريحات الله سأفعل غير المشروطة. </a:t>
            </a:r>
          </a:p>
        </p:txBody>
      </p:sp>
      <p:sp>
        <p:nvSpPr>
          <p:cNvPr id="227332" name="Text Box 6"/>
          <p:cNvSpPr txBox="1">
            <a:spLocks noChangeArrowheads="1"/>
          </p:cNvSpPr>
          <p:nvPr/>
        </p:nvSpPr>
        <p:spPr bwMode="auto">
          <a:xfrm>
            <a:off x="8286750" y="1428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477</a:t>
            </a:r>
          </a:p>
        </p:txBody>
      </p:sp>
      <p:sp>
        <p:nvSpPr>
          <p:cNvPr id="6" name="Text Box 5"/>
          <p:cNvSpPr txBox="1">
            <a:spLocks noChangeArrowheads="1"/>
          </p:cNvSpPr>
          <p:nvPr/>
        </p:nvSpPr>
        <p:spPr bwMode="auto">
          <a:xfrm>
            <a:off x="228600" y="5486400"/>
            <a:ext cx="4800600" cy="106368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1" eaLnBrk="0" fontAlgn="base" latinLnBrk="0" hangingPunct="0">
              <a:lnSpc>
                <a:spcPct val="107000"/>
              </a:lnSpc>
              <a:spcBef>
                <a:spcPts val="0"/>
              </a:spcBef>
              <a:spcAft>
                <a:spcPts val="80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 محبة الله غير مشروطة لكن يجب عليك أن تتصرف الآن فالعرض يمكن أن يسحب في أي وقت ويكون باطلاً عندما يحظره القانون. </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4088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Title 1"/>
          <p:cNvSpPr>
            <a:spLocks noGrp="1"/>
          </p:cNvSpPr>
          <p:nvPr>
            <p:ph type="ctrTitle"/>
          </p:nvPr>
        </p:nvSpPr>
        <p:spPr>
          <a:xfrm>
            <a:off x="0" y="2493963"/>
            <a:ext cx="9144000" cy="3455987"/>
          </a:xfrm>
          <a:noFill/>
          <a:ln>
            <a:noFill/>
          </a:ln>
        </p:spPr>
        <p:txBody>
          <a:bodyPr vert="horz" wrap="square" lIns="91440" tIns="45720" rIns="91440" bIns="45720" numCol="1" anchor="ctr" anchorCtr="0" compatLnSpc="1">
            <a:prstTxWarp prst="textNoShape">
              <a:avLst/>
            </a:prstTxWarp>
          </a:bodyPr>
          <a:lstStyle/>
          <a:p>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هذا الكأس هو</a:t>
            </a:r>
            <a:br>
              <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b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العهد الجديد</a:t>
            </a:r>
            <a:br>
              <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b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بدمي الذي</a:t>
            </a:r>
            <a:b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b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يسفك</a:t>
            </a:r>
            <a:br>
              <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b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عنكم</a:t>
            </a:r>
            <a:endPar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rgbClr val="FFFFFF"/>
                </a:solidFill>
                <a:effectLst>
                  <a:glow rad="101600">
                    <a:schemeClr val="tx1">
                      <a:alpha val="75000"/>
                    </a:schemeClr>
                  </a:glow>
                </a:effectLst>
                <a:latin typeface="Arial" panose="020B0604020202020204" pitchFamily="34" charset="0"/>
                <a:ea typeface="+mj-ea"/>
                <a:cs typeface="Arial" panose="020B0604020202020204" pitchFamily="34" charset="0"/>
              </a:defRPr>
            </a:lvl1pPr>
            <a:lvl2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fontAlgn="base">
              <a:spcBef>
                <a:spcPct val="0"/>
              </a:spcBef>
              <a:spcAft>
                <a:spcPct val="0"/>
              </a:spcAft>
              <a:defRPr sz="4400">
                <a:solidFill>
                  <a:schemeClr val="tx2"/>
                </a:solidFill>
                <a:latin typeface="Arial" charset="0"/>
                <a:ea typeface="ヒラギノ角ゴ Pro W3" pitchFamily="80" charset="-128"/>
              </a:defRPr>
            </a:lvl6pPr>
            <a:lvl7pPr marL="914085" algn="ctr" fontAlgn="base">
              <a:spcBef>
                <a:spcPct val="0"/>
              </a:spcBef>
              <a:spcAft>
                <a:spcPct val="0"/>
              </a:spcAft>
              <a:defRPr sz="4400">
                <a:solidFill>
                  <a:schemeClr val="tx2"/>
                </a:solidFill>
                <a:latin typeface="Arial" charset="0"/>
                <a:ea typeface="ヒラギノ角ゴ Pro W3" pitchFamily="80" charset="-128"/>
              </a:defRPr>
            </a:lvl7pPr>
            <a:lvl8pPr marL="1371124" algn="ctr" fontAlgn="base">
              <a:spcBef>
                <a:spcPct val="0"/>
              </a:spcBef>
              <a:spcAft>
                <a:spcPct val="0"/>
              </a:spcAft>
              <a:defRPr sz="4400">
                <a:solidFill>
                  <a:schemeClr val="tx2"/>
                </a:solidFill>
                <a:latin typeface="Arial" charset="0"/>
                <a:ea typeface="ヒラギノ角ゴ Pro W3" pitchFamily="80" charset="-128"/>
              </a:defRPr>
            </a:lvl8pPr>
            <a:lvl9pPr marL="1828170" algn="ctr" fontAlgn="base">
              <a:spcBef>
                <a:spcPct val="0"/>
              </a:spcBef>
              <a:spcAft>
                <a:spcPct val="0"/>
              </a:spcAft>
              <a:defRPr sz="4400">
                <a:solidFill>
                  <a:schemeClr val="tx2"/>
                </a:solidFill>
                <a:latin typeface="Arial" charset="0"/>
                <a:ea typeface="ヒラギノ角ゴ Pro W3" pitchFamily="80" charset="-128"/>
              </a:defRPr>
            </a:lvl9pPr>
          </a:lstStyle>
          <a:p>
            <a:r>
              <a:rPr lang="ar-JO" dirty="0"/>
              <a:t>لوقا 22: 20</a:t>
            </a:r>
            <a:endParaRPr lang="en-US" dirty="0"/>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الكأس (ليس المعمودية)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هي علامة العهد الجديد</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75892885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كيف تمكن يسوع أن يطبق وعود العهد الجديد</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 على تلاميذه في حين أن الشروط الأخرى</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 لم تتحقق حينها؟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(ماذا عن إعادة توحيد إسرائيل ويهوذا؟ </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وماذا عن كل الناس الذين يعرفون الله؟)</a:t>
            </a:r>
            <a:endParaRPr lang="en-US"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30621633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إرميا 31: 31- 34 (لإسرائيل)</a:t>
            </a:r>
            <a:endParaRPr kumimoji="0" lang="en-US"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8" name="Text Box 4"/>
          <p:cNvSpPr txBox="1">
            <a:spLocks noChangeArrowheads="1"/>
          </p:cNvSpPr>
          <p:nvPr/>
        </p:nvSpPr>
        <p:spPr bwMode="auto">
          <a:xfrm>
            <a:off x="838200" y="3048000"/>
            <a:ext cx="7543800" cy="59531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أبدي</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قلباً جديداً</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روحاً جديدة</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سلام</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لوقا 22: 20 (للكنيسة)</a:t>
            </a:r>
            <a:endParaRPr kumimoji="0" lang="en-US"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ar-JO" sz="5000" dirty="0">
                <a:solidFill>
                  <a:srgbClr val="FFFF00"/>
                </a:solidFill>
                <a:latin typeface="Arial" panose="020B0604020202020204" pitchFamily="34" charset="0"/>
                <a:ea typeface="ＭＳ Ｐゴシック" charset="0"/>
                <a:cs typeface="Arial" panose="020B0604020202020204" pitchFamily="34" charset="0"/>
              </a:rPr>
              <a:t>كيف نتصالح؟</a:t>
            </a:r>
            <a:endParaRPr lang="en-US" sz="5000"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2428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0"/>
            <a:ext cx="8524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477</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0" name="Text Box 17"/>
          <p:cNvSpPr txBox="1">
            <a:spLocks noChangeArrowheads="1"/>
          </p:cNvSpPr>
          <p:nvPr/>
        </p:nvSpPr>
        <p:spPr bwMode="auto">
          <a:xfrm>
            <a:off x="228600" y="1428750"/>
            <a:ext cx="4800600" cy="283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تمّت</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سكنى الروح القدس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مع حز 36: 27)</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طبيعة، قلب وفكر جديد</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أش 59: 21)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غفران الخطايا</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34ب</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232451" name="Text Box 18"/>
          <p:cNvSpPr txBox="1">
            <a:spLocks noChangeArrowheads="1"/>
          </p:cNvSpPr>
          <p:nvPr/>
        </p:nvSpPr>
        <p:spPr bwMode="auto">
          <a:xfrm>
            <a:off x="228600" y="4429125"/>
            <a:ext cx="4652963" cy="2041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لم تتم بعد</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كل شخص سيعرف الرب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34أ)</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ستتحد إسرائيل ويهوذا ثانية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2" name="Title 6"/>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الأحكام</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290266404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آراء عن زمن التحقيق</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4499" name="Text Box 17"/>
          <p:cNvSpPr txBox="1">
            <a:spLocks noChangeArrowheads="1"/>
          </p:cNvSpPr>
          <p:nvPr/>
        </p:nvSpPr>
        <p:spPr bwMode="auto">
          <a:xfrm>
            <a:off x="228600" y="5786438"/>
            <a:ext cx="6719664"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sng" strike="noStrike" kern="1200" cap="none" spc="0" normalizeH="0" baseline="0" noProof="0" dirty="0">
                <a:ln>
                  <a:noFill/>
                </a:ln>
                <a:solidFill>
                  <a:srgbClr val="660066"/>
                </a:solidFill>
                <a:effectLst/>
                <a:uLnTx/>
                <a:uFillTx/>
                <a:latin typeface="Arial" charset="0"/>
                <a:ea typeface="ＭＳ Ｐゴシック" charset="0"/>
                <a:cs typeface="Arial" panose="020B0604020202020204" pitchFamily="34" charset="0"/>
              </a:rPr>
              <a:t>2. التحقيق الكامل بعد عودة المسيح.</a:t>
            </a:r>
            <a:endParaRPr kumimoji="0" lang="en-US" sz="2400" b="1" i="0"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234500" name="Text Box 17"/>
          <p:cNvSpPr txBox="1">
            <a:spLocks noChangeArrowheads="1"/>
          </p:cNvSpPr>
          <p:nvPr/>
        </p:nvSpPr>
        <p:spPr bwMode="auto">
          <a:xfrm>
            <a:off x="657225" y="3354388"/>
            <a:ext cx="79533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 عهد جديد واحد فقط لإسرائيل (داربي).</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 عهدان جديدان: واحد لإسرائيل والآخر للكنيسة (شيفر)</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 عهد واحد جديد ذو تطبيقين: أولاً لإسرائيل وثانياً للكنيسة.</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34501" name="Text Box 17"/>
          <p:cNvSpPr txBox="1">
            <a:spLocks noChangeArrowheads="1"/>
          </p:cNvSpPr>
          <p:nvPr/>
        </p:nvSpPr>
        <p:spPr bwMode="auto">
          <a:xfrm>
            <a:off x="228600" y="1447800"/>
            <a:ext cx="8610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ar-SA"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غالب</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a:t>
            </a:r>
            <a:r>
              <a:rPr kumimoji="0" lang="ar-SA"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ما يقول أتباع اللاألفية أن جميع شروط العهد الجديد يتم تنفيذها الان في الكنيسة التي يعتبرونها إسرائيل الجديدة. لكن هل هم كذلك؟</a:t>
            </a:r>
          </a:p>
          <a:p>
            <a:pPr marL="342900" marR="0" lvl="0" indent="-342900" algn="r" defTabSz="914400" rtl="1"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1.	</a:t>
            </a:r>
            <a:r>
              <a:rPr kumimoji="0" lang="ar-SA" sz="2400" b="1" i="0" u="sng"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تحقيق جزئي في عصر الكنيسة الحالي</a:t>
            </a: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Tree>
    <p:extLst>
      <p:ext uri="{BB962C8B-B14F-4D97-AF65-F5344CB8AC3E}">
        <p14:creationId xmlns:p14="http://schemas.microsoft.com/office/powerpoint/2010/main" val="414702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4- الله يوازن بين العدالة والرحمة (أر</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52)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32AF27F7-9FD3-AA4C-89D1-E5B259D99B1C}"/>
              </a:ext>
            </a:extLst>
          </p:cNvPr>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EG" sz="3600" b="1" dirty="0">
                <a:solidFill>
                  <a:srgbClr val="FFFFFF"/>
                </a:solidFill>
                <a:effectLst>
                  <a:glow rad="228600">
                    <a:srgbClr val="000000"/>
                  </a:glow>
                </a:effectLst>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891402029"/>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EE3E6C-8BEC-EE60-EB8A-20C699CC15A9}"/>
              </a:ext>
            </a:extLst>
          </p:cNvPr>
          <p:cNvGraphicFramePr>
            <a:graphicFrameLocks noGrp="1"/>
          </p:cNvGraphicFramePr>
          <p:nvPr/>
        </p:nvGraphicFramePr>
        <p:xfrm>
          <a:off x="0" y="-27384"/>
          <a:ext cx="9144000" cy="6885384"/>
        </p:xfrm>
        <a:graphic>
          <a:graphicData uri="http://schemas.openxmlformats.org/drawingml/2006/table">
            <a:tbl>
              <a:tblPr firstRow="1" bandRow="1">
                <a:tableStyleId>{AF606853-7671-496A-8E4F-DF71F8EC918B}</a:tableStyleId>
              </a:tblPr>
              <a:tblGrid>
                <a:gridCol w="3563888">
                  <a:extLst>
                    <a:ext uri="{9D8B030D-6E8A-4147-A177-3AD203B41FA5}">
                      <a16:colId xmlns:a16="http://schemas.microsoft.com/office/drawing/2014/main" val="88747383"/>
                    </a:ext>
                  </a:extLst>
                </a:gridCol>
                <a:gridCol w="2016224">
                  <a:extLst>
                    <a:ext uri="{9D8B030D-6E8A-4147-A177-3AD203B41FA5}">
                      <a16:colId xmlns:a16="http://schemas.microsoft.com/office/drawing/2014/main" val="3049474633"/>
                    </a:ext>
                  </a:extLst>
                </a:gridCol>
                <a:gridCol w="1800200">
                  <a:extLst>
                    <a:ext uri="{9D8B030D-6E8A-4147-A177-3AD203B41FA5}">
                      <a16:colId xmlns:a16="http://schemas.microsoft.com/office/drawing/2014/main" val="3769034033"/>
                    </a:ext>
                  </a:extLst>
                </a:gridCol>
                <a:gridCol w="1763688">
                  <a:extLst>
                    <a:ext uri="{9D8B030D-6E8A-4147-A177-3AD203B41FA5}">
                      <a16:colId xmlns:a16="http://schemas.microsoft.com/office/drawing/2014/main" val="3688749921"/>
                    </a:ext>
                  </a:extLst>
                </a:gridCol>
              </a:tblGrid>
              <a:tr h="996889">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المشكلات</a:t>
                      </a:r>
                      <a:endParaRPr lang="en-US" sz="2400" dirty="0">
                        <a:solidFill>
                          <a:srgbClr val="FFFFFF"/>
                        </a:solidFill>
                      </a:endParaRPr>
                    </a:p>
                  </a:txBody>
                  <a:tcPr anchor="ctr"/>
                </a:tc>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المدارس والعلماء</a:t>
                      </a:r>
                      <a:endParaRPr lang="en-US" sz="2400" dirty="0">
                        <a:solidFill>
                          <a:srgbClr val="FFFFFF"/>
                        </a:solidFill>
                      </a:endParaRPr>
                    </a:p>
                  </a:txBody>
                  <a:tcPr anchor="ctr"/>
                </a:tc>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التفسير</a:t>
                      </a:r>
                      <a:endParaRPr lang="en-US" sz="2400" dirty="0">
                        <a:solidFill>
                          <a:srgbClr val="FFFFFF"/>
                        </a:solidFill>
                      </a:endParaRPr>
                    </a:p>
                  </a:txBody>
                  <a:tcPr anchor="ctr"/>
                </a:tc>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النظرة</a:t>
                      </a:r>
                      <a:endParaRPr lang="en-US" sz="2400" dirty="0">
                        <a:solidFill>
                          <a:srgbClr val="FFFFFF"/>
                        </a:solidFill>
                      </a:endParaRPr>
                    </a:p>
                  </a:txBody>
                  <a:tcPr anchor="ctr"/>
                </a:tc>
                <a:extLst>
                  <a:ext uri="{0D108BD9-81ED-4DB2-BD59-A6C34878D82A}">
                    <a16:rowId xmlns:a16="http://schemas.microsoft.com/office/drawing/2014/main" val="2963857117"/>
                  </a:ext>
                </a:extLst>
              </a:tr>
              <a:tr h="3116541">
                <a:tc>
                  <a:txBody>
                    <a:bodyPr/>
                    <a:lstStyle/>
                    <a:p>
                      <a:pPr marL="457200" marR="0" lvl="0" indent="-457200"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رفض التمايزات النصيَّة في العهدين</a:t>
                      </a:r>
                      <a:endParaRPr kumimoji="0" lang="fr-FR"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5113" marR="0" lvl="0" indent="-265113"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2. العهد القديم = مشروط</a:t>
                      </a:r>
                    </a:p>
                    <a:p>
                      <a:pPr marL="265113" marR="0" lvl="0" indent="-265113"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العهد الجديد = غير مشروط</a:t>
                      </a:r>
                    </a:p>
                    <a:p>
                      <a:pPr marL="265113" marR="0" lvl="0" indent="-265113"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3. العهد القديم = مؤقت، العهد الجديد = أبدي</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5113" marR="0" lvl="0" indent="-265113" algn="r" defTabSz="457200" rtl="1"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4. العهد القديم = خارجي، العهد الجديد =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65113" marR="0" lvl="0" indent="-265113" algn="r" defTabSz="457200" rtl="1"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داخلي</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5113" marR="0" lvl="0" indent="-265113"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5. العهد القديم = لا يوجد تمكين</a:t>
                      </a:r>
                    </a:p>
                    <a:p>
                      <a:pPr marL="265113" marR="0" lvl="0" indent="-265113"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العهد الجديد = تمكين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265113" marR="0" lvl="0" indent="-265113"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6. العهد الجديد = السلام والإزدهار والملاذ   </a:t>
                      </a:r>
                    </a:p>
                    <a:p>
                      <a:pPr marL="265113" marR="0" lvl="0" indent="-265113"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والروح (مقاطع متوازية) </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النقديَّة :</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كوتيورير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دوم</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شميدت</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بوتر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tc>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لا يوجد عهد جديد</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إعادة صياغة العهد الموسوي</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extLst>
                  <a:ext uri="{0D108BD9-81ED-4DB2-BD59-A6C34878D82A}">
                    <a16:rowId xmlns:a16="http://schemas.microsoft.com/office/drawing/2014/main" val="2450554344"/>
                  </a:ext>
                </a:extLst>
              </a:tr>
              <a:tr h="2771954">
                <a:tc>
                  <a:txBody>
                    <a:bodyPr/>
                    <a:lstStyle/>
                    <a:p>
                      <a:pPr marL="457200" marR="0" lvl="0" indent="-457200"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يرفض معلومات العهد القديم عن مساواة </a:t>
                      </a: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p>
                    <a:p>
                      <a:pPr marL="457200" marR="0" lvl="0" indent="-45720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إسرائيل والكنيسة</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9875" marR="0" lvl="0" indent="-269875"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2. قدم العهد الجديد لإسرائيل ولكنه لم يتم لهم</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9875" marR="0" lvl="0" indent="-269875"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3. الحاجة الحاليَّة لمعرفة يهوه (لا زلنا نحتاج </a:t>
                      </a:r>
                    </a:p>
                    <a:p>
                      <a:pPr marL="269875" marR="0" lvl="0" indent="-269875"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لطاعة المأموريَّة العظمى)</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9875" marR="0" lvl="0" indent="-269875"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4. أورشليم في 70م مقابل إر 31: 40</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اللاألفيَّة / بعد الألفيَّة :</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أليس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كوكس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سميك</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بويتنر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لا مشاركة لإسرائيل</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الكنيسة فقط</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extLst>
                  <a:ext uri="{0D108BD9-81ED-4DB2-BD59-A6C34878D82A}">
                    <a16:rowId xmlns:a16="http://schemas.microsoft.com/office/drawing/2014/main" val="297449131"/>
                  </a:ext>
                </a:extLst>
              </a:tr>
            </a:tbl>
          </a:graphicData>
        </a:graphic>
      </p:graphicFrame>
      <p:sp>
        <p:nvSpPr>
          <p:cNvPr id="4" name="Title 6">
            <a:extLst>
              <a:ext uri="{FF2B5EF4-FFF2-40B4-BE49-F238E27FC236}">
                <a16:creationId xmlns:a16="http://schemas.microsoft.com/office/drawing/2014/main" id="{F1429933-8F68-08E1-5925-0E1B947C68A4}"/>
              </a:ext>
            </a:extLst>
          </p:cNvPr>
          <p:cNvSpPr txBox="1">
            <a:spLocks/>
          </p:cNvSpPr>
          <p:nvPr/>
        </p:nvSpPr>
        <p:spPr bwMode="auto">
          <a:xfrm>
            <a:off x="4427984" y="5661248"/>
            <a:ext cx="4509246" cy="779048"/>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نظريات تتميم العهد الجديد</a:t>
            </a:r>
            <a:endParaRPr kumimoji="0" lang="en-US" sz="4400" b="0" i="0" u="none" strike="noStrike" kern="0" cap="none" spc="0" normalizeH="0" baseline="0" noProof="0" dirty="0">
              <a:ln>
                <a:noFill/>
              </a:ln>
              <a:solidFill>
                <a:srgbClr val="22130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685108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EE3E6C-8BEC-EE60-EB8A-20C699CC15A9}"/>
              </a:ext>
            </a:extLst>
          </p:cNvPr>
          <p:cNvGraphicFramePr>
            <a:graphicFrameLocks noGrp="1"/>
          </p:cNvGraphicFramePr>
          <p:nvPr/>
        </p:nvGraphicFramePr>
        <p:xfrm>
          <a:off x="0" y="-27384"/>
          <a:ext cx="9144000" cy="6885384"/>
        </p:xfrm>
        <a:graphic>
          <a:graphicData uri="http://schemas.openxmlformats.org/drawingml/2006/table">
            <a:tbl>
              <a:tblPr firstRow="1" bandRow="1">
                <a:tableStyleId>{AF606853-7671-496A-8E4F-DF71F8EC918B}</a:tableStyleId>
              </a:tblPr>
              <a:tblGrid>
                <a:gridCol w="3563888">
                  <a:extLst>
                    <a:ext uri="{9D8B030D-6E8A-4147-A177-3AD203B41FA5}">
                      <a16:colId xmlns:a16="http://schemas.microsoft.com/office/drawing/2014/main" val="88747383"/>
                    </a:ext>
                  </a:extLst>
                </a:gridCol>
                <a:gridCol w="2016224">
                  <a:extLst>
                    <a:ext uri="{9D8B030D-6E8A-4147-A177-3AD203B41FA5}">
                      <a16:colId xmlns:a16="http://schemas.microsoft.com/office/drawing/2014/main" val="3049474633"/>
                    </a:ext>
                  </a:extLst>
                </a:gridCol>
                <a:gridCol w="1800200">
                  <a:extLst>
                    <a:ext uri="{9D8B030D-6E8A-4147-A177-3AD203B41FA5}">
                      <a16:colId xmlns:a16="http://schemas.microsoft.com/office/drawing/2014/main" val="3769034033"/>
                    </a:ext>
                  </a:extLst>
                </a:gridCol>
                <a:gridCol w="1763688">
                  <a:extLst>
                    <a:ext uri="{9D8B030D-6E8A-4147-A177-3AD203B41FA5}">
                      <a16:colId xmlns:a16="http://schemas.microsoft.com/office/drawing/2014/main" val="3688749921"/>
                    </a:ext>
                  </a:extLst>
                </a:gridCol>
              </a:tblGrid>
              <a:tr h="996889">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المشكلات</a:t>
                      </a:r>
                      <a:endParaRPr lang="en-US" sz="2400" dirty="0">
                        <a:solidFill>
                          <a:srgbClr val="FFFFFF"/>
                        </a:solidFill>
                      </a:endParaRPr>
                    </a:p>
                  </a:txBody>
                  <a:tcPr anchor="ctr"/>
                </a:tc>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المدارس والعلماء</a:t>
                      </a:r>
                      <a:endParaRPr lang="en-US" sz="2400" dirty="0">
                        <a:solidFill>
                          <a:srgbClr val="FFFFFF"/>
                        </a:solidFill>
                      </a:endParaRPr>
                    </a:p>
                  </a:txBody>
                  <a:tcPr anchor="ctr"/>
                </a:tc>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التفسير</a:t>
                      </a:r>
                      <a:endParaRPr lang="en-US" sz="2400" dirty="0">
                        <a:solidFill>
                          <a:srgbClr val="FFFFFF"/>
                        </a:solidFill>
                      </a:endParaRPr>
                    </a:p>
                  </a:txBody>
                  <a:tcPr anchor="ctr"/>
                </a:tc>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النظرة</a:t>
                      </a:r>
                      <a:endParaRPr lang="en-US" sz="2400" dirty="0">
                        <a:solidFill>
                          <a:srgbClr val="FFFFFF"/>
                        </a:solidFill>
                      </a:endParaRPr>
                    </a:p>
                  </a:txBody>
                  <a:tcPr anchor="ctr"/>
                </a:tc>
                <a:extLst>
                  <a:ext uri="{0D108BD9-81ED-4DB2-BD59-A6C34878D82A}">
                    <a16:rowId xmlns:a16="http://schemas.microsoft.com/office/drawing/2014/main" val="2963857117"/>
                  </a:ext>
                </a:extLst>
              </a:tr>
              <a:tr h="3116541">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يرفض معلومات العهد الجديد</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 كلمات المسيح في العشاء الأخير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 عبارات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 تطبيق عبرانيِّين على الكنيسة</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itchFamily="34" charset="0"/>
                          <a:ea typeface="SimSun" charset="0"/>
                          <a:cs typeface="Arial" pitchFamily="34" charset="0"/>
                        </a:rPr>
                        <a:t>2. يرفض العمل الحالي للروح القدس</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algn="r" rtl="1"/>
                      <a:endParaRPr lang="en-US" dirty="0">
                        <a:solidFill>
                          <a:srgbClr val="FFFFFF"/>
                        </a:solidFill>
                      </a:endParaRPr>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التدبيرية الكلاسيكية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داربي</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ثومبسون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فون راد</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لا مشاركة للكنيسة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إسرائيل فقط</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extLst>
                  <a:ext uri="{0D108BD9-81ED-4DB2-BD59-A6C34878D82A}">
                    <a16:rowId xmlns:a16="http://schemas.microsoft.com/office/drawing/2014/main" val="2450554344"/>
                  </a:ext>
                </a:extLst>
              </a:tr>
              <a:tr h="2771954">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نفس منهجيَّة العهد الجديد في كل </a:t>
                      </a: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من عهدي الكتاب المقدَّس</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2. هناك تمايز واضح بين إسرائيل </a:t>
                      </a: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والكنيسة</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3. أساس الغفران متشابه</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4. إذا كان هناك عهدين جديدين فلا </a:t>
                      </a: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يوجد عهد قديم للكنيسة</a:t>
                      </a:r>
                      <a:endParaRPr kumimoji="0" lang="en-US" altLang="ja-JP"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5. لا تحصل الكنيسة على وعود </a:t>
                      </a: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إسرائيل</a:t>
                      </a:r>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التدبيرية بداية 1900 :</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شافير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والفورد (قديم)</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رايري (قديم)</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عهد جديد لإسرائيل وعهد جديد للكنيسة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عهدين  </a:t>
                      </a:r>
                    </a:p>
                    <a:p>
                      <a:pPr marL="457200" marR="0" lvl="0" indent="-457200" algn="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جديدين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extLst>
                  <a:ext uri="{0D108BD9-81ED-4DB2-BD59-A6C34878D82A}">
                    <a16:rowId xmlns:a16="http://schemas.microsoft.com/office/drawing/2014/main" val="297449131"/>
                  </a:ext>
                </a:extLst>
              </a:tr>
            </a:tbl>
          </a:graphicData>
        </a:graphic>
      </p:graphicFrame>
      <p:sp>
        <p:nvSpPr>
          <p:cNvPr id="3" name="Title 6">
            <a:extLst>
              <a:ext uri="{FF2B5EF4-FFF2-40B4-BE49-F238E27FC236}">
                <a16:creationId xmlns:a16="http://schemas.microsoft.com/office/drawing/2014/main" id="{0F6824C1-5447-40A2-AC5D-B5C75C08D0E1}"/>
              </a:ext>
            </a:extLst>
          </p:cNvPr>
          <p:cNvSpPr txBox="1">
            <a:spLocks/>
          </p:cNvSpPr>
          <p:nvPr/>
        </p:nvSpPr>
        <p:spPr bwMode="auto">
          <a:xfrm>
            <a:off x="4427984" y="5661248"/>
            <a:ext cx="4509246" cy="779048"/>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نظريات تتميم العهد الجديد</a:t>
            </a:r>
            <a:endParaRPr kumimoji="0" lang="en-US" sz="4400" b="0" i="0" u="none" strike="noStrike" kern="0" cap="none" spc="0" normalizeH="0" baseline="0" noProof="0" dirty="0">
              <a:ln>
                <a:noFill/>
              </a:ln>
              <a:solidFill>
                <a:srgbClr val="22130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9900117"/>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EE3E6C-8BEC-EE60-EB8A-20C699CC15A9}"/>
              </a:ext>
            </a:extLst>
          </p:cNvPr>
          <p:cNvGraphicFramePr>
            <a:graphicFrameLocks noGrp="1"/>
          </p:cNvGraphicFramePr>
          <p:nvPr/>
        </p:nvGraphicFramePr>
        <p:xfrm>
          <a:off x="0" y="-27384"/>
          <a:ext cx="9144000" cy="6984776"/>
        </p:xfrm>
        <a:graphic>
          <a:graphicData uri="http://schemas.openxmlformats.org/drawingml/2006/table">
            <a:tbl>
              <a:tblPr firstRow="1" bandRow="1">
                <a:tableStyleId>{AF606853-7671-496A-8E4F-DF71F8EC918B}</a:tableStyleId>
              </a:tblPr>
              <a:tblGrid>
                <a:gridCol w="3563888">
                  <a:extLst>
                    <a:ext uri="{9D8B030D-6E8A-4147-A177-3AD203B41FA5}">
                      <a16:colId xmlns:a16="http://schemas.microsoft.com/office/drawing/2014/main" val="88747383"/>
                    </a:ext>
                  </a:extLst>
                </a:gridCol>
                <a:gridCol w="2016224">
                  <a:extLst>
                    <a:ext uri="{9D8B030D-6E8A-4147-A177-3AD203B41FA5}">
                      <a16:colId xmlns:a16="http://schemas.microsoft.com/office/drawing/2014/main" val="3049474633"/>
                    </a:ext>
                  </a:extLst>
                </a:gridCol>
                <a:gridCol w="1800200">
                  <a:extLst>
                    <a:ext uri="{9D8B030D-6E8A-4147-A177-3AD203B41FA5}">
                      <a16:colId xmlns:a16="http://schemas.microsoft.com/office/drawing/2014/main" val="3769034033"/>
                    </a:ext>
                  </a:extLst>
                </a:gridCol>
                <a:gridCol w="1763688">
                  <a:extLst>
                    <a:ext uri="{9D8B030D-6E8A-4147-A177-3AD203B41FA5}">
                      <a16:colId xmlns:a16="http://schemas.microsoft.com/office/drawing/2014/main" val="3688749921"/>
                    </a:ext>
                  </a:extLst>
                </a:gridCol>
              </a:tblGrid>
              <a:tr h="974961">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المشكلات</a:t>
                      </a:r>
                      <a:endParaRPr lang="en-US" sz="2400" dirty="0">
                        <a:solidFill>
                          <a:srgbClr val="FFFFFF"/>
                        </a:solidFill>
                      </a:endParaRPr>
                    </a:p>
                  </a:txBody>
                  <a:tcPr anchor="ctr"/>
                </a:tc>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المدارس والعلماء</a:t>
                      </a:r>
                      <a:endParaRPr lang="en-US" sz="2400" dirty="0">
                        <a:solidFill>
                          <a:srgbClr val="FFFFFF"/>
                        </a:solidFill>
                      </a:endParaRPr>
                    </a:p>
                  </a:txBody>
                  <a:tcPr anchor="ctr"/>
                </a:tc>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التفسير</a:t>
                      </a:r>
                      <a:endParaRPr lang="en-US" sz="2400" dirty="0">
                        <a:solidFill>
                          <a:srgbClr val="FFFFFF"/>
                        </a:solidFill>
                      </a:endParaRPr>
                    </a:p>
                  </a:txBody>
                  <a:tcPr anchor="ctr"/>
                </a:tc>
                <a:tc>
                  <a:txBody>
                    <a:bodyPr/>
                    <a:lstStyle/>
                    <a:p>
                      <a:pPr algn="ctr" rtl="1"/>
                      <a:r>
                        <a:rPr kumimoji="0" lang="ar-JO"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النظرة</a:t>
                      </a:r>
                      <a:endParaRPr lang="en-US" sz="2400" dirty="0">
                        <a:solidFill>
                          <a:srgbClr val="FFFFFF"/>
                        </a:solidFill>
                      </a:endParaRPr>
                    </a:p>
                  </a:txBody>
                  <a:tcPr anchor="ctr"/>
                </a:tc>
                <a:extLst>
                  <a:ext uri="{0D108BD9-81ED-4DB2-BD59-A6C34878D82A}">
                    <a16:rowId xmlns:a16="http://schemas.microsoft.com/office/drawing/2014/main" val="2963857117"/>
                  </a:ext>
                </a:extLst>
              </a:tr>
              <a:tr h="600981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الدعم:</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التتميم الأساسي مستقبلي رو 11</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2. يتعامل مع معلومات كل من العهد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القديم والعهد الجديد</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3. الغفران والروح القدس هي بركات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يتم اختبارها حالياً</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4. العهد الجديد يمتلك ناموس جديد</a:t>
                      </a:r>
                      <a:endPar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5. تفنيدات الآراء أعلاه</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التدبيريَّة الحاليَّة: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كيل</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لامكي</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برايت</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سكوفيلد</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والفورد(كلِّيَّة دالاس)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رايري(كلِّيَّة دالاس)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آرتشر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كايسر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بشكل أساسي لإسرائيل وبشكل ثانوي للكنيسة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مساهمة الكنيسة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algn="r" rtl="1"/>
                      <a:endParaRPr lang="en-US" dirty="0">
                        <a:solidFill>
                          <a:srgbClr val="FFFFFF"/>
                        </a:solidFill>
                      </a:endParaRPr>
                    </a:p>
                  </a:txBody>
                  <a:tcPr/>
                </a:tc>
                <a:extLst>
                  <a:ext uri="{0D108BD9-81ED-4DB2-BD59-A6C34878D82A}">
                    <a16:rowId xmlns:a16="http://schemas.microsoft.com/office/drawing/2014/main" val="2450554344"/>
                  </a:ext>
                </a:extLst>
              </a:tr>
            </a:tbl>
          </a:graphicData>
        </a:graphic>
      </p:graphicFrame>
      <p:sp>
        <p:nvSpPr>
          <p:cNvPr id="8" name="Title 6">
            <a:extLst>
              <a:ext uri="{FF2B5EF4-FFF2-40B4-BE49-F238E27FC236}">
                <a16:creationId xmlns:a16="http://schemas.microsoft.com/office/drawing/2014/main" id="{5F45A241-8318-BF4E-571A-72664AB76675}"/>
              </a:ext>
            </a:extLst>
          </p:cNvPr>
          <p:cNvSpPr txBox="1">
            <a:spLocks/>
          </p:cNvSpPr>
          <p:nvPr/>
        </p:nvSpPr>
        <p:spPr bwMode="auto">
          <a:xfrm>
            <a:off x="4427984" y="5661248"/>
            <a:ext cx="4509246" cy="779048"/>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نظريات تتميم العهد الجديد</a:t>
            </a:r>
            <a:endParaRPr kumimoji="0" lang="en-US" sz="4400" b="0" i="0" u="none" strike="noStrike" kern="0" cap="none" spc="0" normalizeH="0" baseline="0" noProof="0" dirty="0">
              <a:ln>
                <a:noFill/>
              </a:ln>
              <a:solidFill>
                <a:srgbClr val="22130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224998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هذه الكأس هي العهد الجديد بدمي</a:t>
            </a:r>
            <a:b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b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(لوقا 22: 20)</a:t>
            </a:r>
            <a:endParaRPr lang="en-US" sz="40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يشير رجوعاً إلى إرميا 31: 31-34</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العهد الجديد يستبدل العهد القديم</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تشارك الكنيسة في العهد الموعود لإسرائيل</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لم يقل الكتاب المقدس مطلقاً أن الكنيسة هي بديل لإسرائيل كون الله لم يرفض الأمة (رو 11: 1، إر 31: 35-37)</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2986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r>
              <a:rPr lang="ar-JO" sz="2800" b="1" dirty="0">
                <a:solidFill>
                  <a:schemeClr val="bg1"/>
                </a:solidFill>
              </a:rPr>
              <a:t>تباين العهود (2 كورنثوس 3-4)</a:t>
            </a:r>
            <a:endParaRPr lang="en-US" sz="2800" b="1" dirty="0">
              <a:solidFill>
                <a:schemeClr val="bg1"/>
              </a:solidFill>
              <a:latin typeface="Arial" charset="0"/>
              <a:ea typeface="ＭＳ Ｐゴシック"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937661618"/>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القديم</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الجديد</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موسى (3: 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المسيح (3: 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بالحرف (3: 6أ)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بالروح (3: 6أ، 18ب)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يقتل (3: 6ب،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يحي (3: 6ب)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الحجر (3: 3 ب ، 7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القلوب (3: 3 ب ؛ ارميا 31:33)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مجيد (3: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أكثر مجداً (3: 8، 10)</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تلاشى المجد (3: 7 ب ، 11 أ ،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يزداد المجد باستمرار (3: 11 ب ،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يدين الإنسان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يأتي بالبر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الخداع</a:t>
                      </a:r>
                      <a:r>
                        <a:rPr lang="ar-JO" sz="2000" b="1" baseline="0"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الجرأة (3: 12)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وجه موسى المحجوب (3: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وجوه مكشوفة (3: 13 أ ، 18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محجوبة (3: 14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مكشوفة (3: 14 ب ؛ 4: 3-6)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محجوبة (3: 15)</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غير محجوبة (3: 16)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بلادة (3: 14أ)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حرية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موسى يعكس مجد الله</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المؤمنين يعكسون مجد الإبن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متغيرين (3: 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متغيرين (3: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قلة الغيرة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ثقة وثبات (3: 4-5 ؛ 4: 1)</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الخداع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الصدق (4: 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12368" y="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166ت</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181250" name="Text Box 2"/>
          <p:cNvSpPr txBox="1">
            <a:spLocks noChangeArrowheads="1"/>
          </p:cNvSpPr>
          <p:nvPr/>
        </p:nvSpPr>
        <p:spPr bwMode="auto">
          <a:xfrm>
            <a:off x="8088527"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charset="0"/>
                <a:ea typeface="ＭＳ Ｐゴシック" charset="0"/>
                <a:cs typeface="Arial" charset="0"/>
              </a:rPr>
              <a:t>166ج</a:t>
            </a: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7172" name="Group 4"/>
          <p:cNvGraphicFramePr>
            <a:graphicFrameLocks noGrp="1"/>
          </p:cNvGraphicFramePr>
          <p:nvPr>
            <p:extLst>
              <p:ext uri="{D42A27DB-BD31-4B8C-83A1-F6EECF244321}">
                <p14:modId xmlns:p14="http://schemas.microsoft.com/office/powerpoint/2010/main" val="2786143336"/>
              </p:ext>
            </p:extLst>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469571">
                  <a:extLst>
                    <a:ext uri="{9D8B030D-6E8A-4147-A177-3AD203B41FA5}">
                      <a16:colId xmlns:a16="http://schemas.microsoft.com/office/drawing/2014/main" val="20002"/>
                    </a:ext>
                  </a:extLst>
                </a:gridCol>
                <a:gridCol w="1730829">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العهد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التعريف</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الوعد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التتميم</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العلامة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النوحي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وعد غير مشروط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بعدم إغراق الأرض ثانية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البحر لا يوجد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رؤ 21: 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قوس قزح</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الإبراهيمي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بمنح إسرائيل أرض وحكم وبركة روحية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12: 1-3،      15: 13-18</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600" b="1" i="0" dirty="0">
                          <a:latin typeface="Arial" panose="020B0604020202020204" pitchFamily="34" charset="0"/>
                          <a:cs typeface="Arial" panose="020B0604020202020204" pitchFamily="34" charset="0"/>
                        </a:rPr>
                        <a:t>يستمر في الوقت الحاضر (غل 3:17) ولكن لا يزال لإسرائيل مستقبل (رو 11: 25-27)</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الختان</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17: 11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الموسوي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بركات مشروطة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خر 19-31،          تث 28</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موت المسيح</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7: 4-6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السبت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خر 31: 13</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بأرض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مادية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من وادي مصر إلى نهر الفرات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تث 30: 1-10</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مباركة الأرض</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13-15</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يوجد علامات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حسب علمي</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الداوودي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بحكم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سياسي</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أبدي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لنسل داود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صم 7: 12-17</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تجديد الحكم</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11-12</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جلوس المسيح عن يمين الله</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أع 2: 34-36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الجديد</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بسكنى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روحية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للروح القدس (كتابة الناموس على القلب)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الغفران وكرازة كاملة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إر 31: 31-34</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 والرسل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 3-4</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خلاص جميع إسرائيل</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11: 26-27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كأس عشاء الرب</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(لو 22: 20،</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 11: 25)</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1301" name="Title 5"/>
          <p:cNvSpPr>
            <a:spLocks noGrp="1"/>
          </p:cNvSpPr>
          <p:nvPr>
            <p:ph type="title" idx="4294967295"/>
          </p:nvPr>
        </p:nvSpPr>
        <p:spPr>
          <a:xfrm>
            <a:off x="685800" y="0"/>
            <a:ext cx="7696200" cy="609600"/>
          </a:xfrm>
        </p:spPr>
        <p:txBody>
          <a:bodyPr/>
          <a:lstStyle/>
          <a:p>
            <a:r>
              <a:rPr lang="ar-JO" sz="2800" b="1" dirty="0">
                <a:latin typeface="Arial" charset="0"/>
                <a:ea typeface="ＭＳ Ｐゴシック" charset="0"/>
              </a:rPr>
              <a:t>علامات العهود</a:t>
            </a:r>
            <a:endParaRPr lang="en-US" sz="2800" b="1" dirty="0">
              <a:latin typeface="Arial" charset="0"/>
              <a:ea typeface="ＭＳ Ｐゴシック" charset="0"/>
            </a:endParaRPr>
          </a:p>
        </p:txBody>
      </p:sp>
    </p:spTree>
    <p:extLst>
      <p:ext uri="{BB962C8B-B14F-4D97-AF65-F5344CB8AC3E}">
        <p14:creationId xmlns:p14="http://schemas.microsoft.com/office/powerpoint/2010/main" val="332850977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استبدل القديم بالجديد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ما هو إذن العهد القديم بالتباين مع العهد الجديد في المسيح؟</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هو ليس كتاب العهد القديم بكامله لأن العهدين مع إبراهيم وداود لم يطلق عليهما أبداً قديمان في كتاب العهد الجديد.</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بل فقط العهد الذي تم في زمن موسى، العهد الذي قطع على جبل سيناء</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(خر 19-24) يسمى العهد القديم (2كو 3: 14؛ قارن مع عب 8: 6، 1)، ليتم استبداله مع العهد الجديد في المسيح (لوقا 22: 20؛</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1كو 11: 25؛ 2كو 3: 6؛ عب 8: 8، 13؛ 9: 15؛ 12: 24).</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a:cs typeface="Arial" panose="020B0604020202020204" pitchFamily="34" charset="0"/>
              </a:rPr>
              <a:t>واين جرودم، اللاهوت النظامي، 521</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 ع ج 266دد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910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 فكر و طبيعة جديدة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 يهوذا</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خط سير الملكوت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 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1D0DE12F-B6B9-A743-84AB-8246348C3AEF}"/>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8283083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3892"/>
            <a:ext cx="9144000" cy="5715000"/>
          </a:xfrm>
          <a:prstGeom prst="rect">
            <a:avLst/>
          </a:prstGeom>
        </p:spPr>
      </p:pic>
      <p:sp>
        <p:nvSpPr>
          <p:cNvPr id="900098" name="Rectangle 2"/>
          <p:cNvSpPr>
            <a:spLocks noGrp="1" noChangeArrowheads="1"/>
          </p:cNvSpPr>
          <p:nvPr>
            <p:ph type="ctrTitle"/>
          </p:nvPr>
        </p:nvSpPr>
        <p:spPr>
          <a:xfrm>
            <a:off x="0" y="397680"/>
            <a:ext cx="9144000" cy="315039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تركز على تعزية الله غير المحدودة أو تأديبه المحدود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278529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75259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62561" y="2000250"/>
            <a:ext cx="4769203"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20000"/>
              </a:spcBef>
              <a:spcAft>
                <a:spcPct val="0"/>
              </a:spcAft>
              <a:buClr>
                <a:schemeClr val="tx1"/>
              </a:buClr>
              <a:buSzPct val="103000"/>
              <a:buFont typeface="Wingdings" pitchFamily="2" charset="2"/>
              <a:buChar char="§"/>
            </a:pPr>
            <a:endParaRPr lang="en-US" sz="1100" b="1" dirty="0">
              <a:solidFill>
                <a:prstClr val="black"/>
              </a:solidFill>
              <a:latin typeface="Arial" panose="020B0604020202020204" pitchFamily="34" charset="0"/>
              <a:cs typeface="Arial" panose="020B0604020202020204" pitchFamily="34" charset="0"/>
            </a:endParaRPr>
          </a:p>
          <a:p>
            <a:pPr marL="571500" lvl="1" indent="-571500" algn="r" defTabSz="914400" rtl="1" eaLnBrk="1" fontAlgn="base" hangingPunct="1">
              <a:spcBef>
                <a:spcPct val="20000"/>
              </a:spcBef>
              <a:spcAft>
                <a:spcPct val="0"/>
              </a:spcAft>
              <a:buClr>
                <a:schemeClr val="tx1"/>
              </a:buClr>
              <a:buSzPct val="103000"/>
              <a:buFont typeface="Wingdings" pitchFamily="2" charset="2"/>
              <a:buChar char="§"/>
            </a:pPr>
            <a:r>
              <a:rPr lang="ar-EG" sz="3600" b="1" dirty="0">
                <a:solidFill>
                  <a:prstClr val="black"/>
                </a:solidFill>
                <a:latin typeface="Arial" panose="020B0604020202020204" pitchFamily="34" charset="0"/>
                <a:cs typeface="Arial" panose="020B0604020202020204" pitchFamily="34" charset="0"/>
              </a:rPr>
              <a:t>هل تضع رجا</a:t>
            </a:r>
            <a:r>
              <a:rPr lang="ar-JO" sz="3600" b="1" dirty="0">
                <a:solidFill>
                  <a:prstClr val="black"/>
                </a:solidFill>
                <a:latin typeface="Arial" panose="020B0604020202020204" pitchFamily="34" charset="0"/>
                <a:cs typeface="Arial" panose="020B0604020202020204" pitchFamily="34" charset="0"/>
              </a:rPr>
              <a:t>ئ</a:t>
            </a:r>
            <a:r>
              <a:rPr lang="ar-EG" sz="3600" b="1" dirty="0">
                <a:solidFill>
                  <a:prstClr val="black"/>
                </a:solidFill>
                <a:latin typeface="Arial" panose="020B0604020202020204" pitchFamily="34" charset="0"/>
                <a:cs typeface="Arial" panose="020B0604020202020204" pitchFamily="34" charset="0"/>
              </a:rPr>
              <a:t>ك في إلهك الأمين والرحيم؟</a:t>
            </a:r>
            <a:endParaRPr lang="en-US" sz="3600" b="1" dirty="0">
              <a:solidFill>
                <a:prstClr val="black"/>
              </a:solidFill>
              <a:latin typeface="Arial" panose="020B0604020202020204" pitchFamily="34" charset="0"/>
              <a:cs typeface="Arial" panose="020B0604020202020204" pitchFamily="34" charset="0"/>
            </a:endParaRPr>
          </a:p>
          <a:p>
            <a:pPr lvl="1" algn="r" defTabSz="914400" rtl="1" eaLnBrk="1" fontAlgn="base" hangingPunct="1">
              <a:spcBef>
                <a:spcPct val="20000"/>
              </a:spcBef>
              <a:spcAft>
                <a:spcPct val="0"/>
              </a:spcAft>
              <a:buClr>
                <a:schemeClr val="tx1"/>
              </a:buClr>
              <a:buSzPct val="103000"/>
              <a:buFont typeface="Wingdings" pitchFamily="2" charset="2"/>
              <a:buChar char="§"/>
            </a:pPr>
            <a:endParaRPr lang="en-US" b="1" dirty="0">
              <a:solidFill>
                <a:prstClr val="black"/>
              </a:solidFill>
              <a:latin typeface="Arial" panose="020B0604020202020204" pitchFamily="34" charset="0"/>
              <a:cs typeface="Arial" panose="020B0604020202020204" pitchFamily="34" charset="0"/>
            </a:endParaRPr>
          </a:p>
          <a:p>
            <a:pPr marL="571500" lvl="1" indent="-571500" algn="r" defTabSz="914400" rtl="1" eaLnBrk="1" fontAlgn="base" hangingPunct="1">
              <a:spcBef>
                <a:spcPct val="20000"/>
              </a:spcBef>
              <a:spcAft>
                <a:spcPct val="0"/>
              </a:spcAft>
              <a:buClr>
                <a:schemeClr val="tx1"/>
              </a:buClr>
              <a:buSzPct val="103000"/>
              <a:buFont typeface="Wingdings" pitchFamily="2" charset="2"/>
              <a:buChar char="§"/>
            </a:pPr>
            <a:r>
              <a:rPr lang="ar-EG" sz="3600" b="1" dirty="0">
                <a:solidFill>
                  <a:prstClr val="black"/>
                </a:solidFill>
                <a:latin typeface="Arial" panose="020B0604020202020204" pitchFamily="34" charset="0"/>
                <a:cs typeface="Arial" panose="020B0604020202020204" pitchFamily="34" charset="0"/>
              </a:rPr>
              <a:t>هل تتطلع إل</a:t>
            </a:r>
            <a:r>
              <a:rPr lang="ar-JO" sz="3600" b="1" dirty="0">
                <a:solidFill>
                  <a:prstClr val="black"/>
                </a:solidFill>
                <a:latin typeface="Arial" panose="020B0604020202020204" pitchFamily="34" charset="0"/>
                <a:cs typeface="Arial" panose="020B0604020202020204" pitchFamily="34" charset="0"/>
              </a:rPr>
              <a:t>ى</a:t>
            </a:r>
            <a:r>
              <a:rPr lang="ar-EG" sz="3600" b="1" dirty="0">
                <a:solidFill>
                  <a:prstClr val="black"/>
                </a:solidFill>
                <a:latin typeface="Arial" panose="020B0604020202020204" pitchFamily="34" charset="0"/>
                <a:cs typeface="Arial" panose="020B0604020202020204" pitchFamily="34" charset="0"/>
              </a:rPr>
              <a:t> يوم الرب والإسترداد الكامل الذي يعد به؟</a:t>
            </a:r>
            <a:endParaRPr lang="en-GB" sz="3600" b="1" dirty="0">
              <a:solidFill>
                <a:prstClr val="black"/>
              </a:solidFill>
              <a:latin typeface="Arial" panose="020B0604020202020204" pitchFamily="34" charset="0"/>
              <a:cs typeface="Arial" panose="020B0604020202020204" pitchFamily="34"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3943659"/>
            <a:ext cx="3429000" cy="25717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9075" name="Title 4"/>
          <p:cNvSpPr>
            <a:spLocks noGrp="1"/>
          </p:cNvSpPr>
          <p:nvPr>
            <p:ph type="title"/>
          </p:nvPr>
        </p:nvSpPr>
        <p:spPr/>
        <p:txBody>
          <a:bodyPr/>
          <a:lstStyle/>
          <a:p>
            <a:r>
              <a:rPr lang="ar-EG" sz="4800" b="1" dirty="0">
                <a:solidFill>
                  <a:schemeClr val="tx1"/>
                </a:solidFill>
                <a:latin typeface="Arial" panose="020B0604020202020204" pitchFamily="34" charset="0"/>
                <a:ea typeface="ＭＳ Ｐゴシック" charset="0"/>
                <a:cs typeface="Arial" panose="020B0604020202020204" pitchFamily="34" charset="0"/>
              </a:rPr>
              <a:t>هل أنت جزء من البقية الأمينة؟ </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5135880" y="1296650"/>
            <a:ext cx="3429000" cy="922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ar-EG" sz="3600" b="1" dirty="0">
                <a:solidFill>
                  <a:prstClr val="black"/>
                </a:solidFill>
                <a:latin typeface="Arial" panose="020B0604020202020204" pitchFamily="34" charset="0"/>
                <a:cs typeface="Arial" panose="020B0604020202020204" pitchFamily="34" charset="0"/>
              </a:rPr>
              <a:t>لا رجاء</a:t>
            </a:r>
            <a:r>
              <a:rPr lang="ar-JO" sz="3600" b="1" dirty="0">
                <a:solidFill>
                  <a:prstClr val="black"/>
                </a:solidFill>
                <a:latin typeface="Arial" panose="020B0604020202020204" pitchFamily="34" charset="0"/>
                <a:cs typeface="Arial" panose="020B0604020202020204" pitchFamily="34" charset="0"/>
              </a:rPr>
              <a:t>؟</a:t>
            </a:r>
            <a:endParaRPr lang="en-GB" sz="6000" b="1" dirty="0">
              <a:solidFill>
                <a:prstClr val="black"/>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931764" y="2277260"/>
            <a:ext cx="3904261"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ar-EG" sz="4400" b="1" dirty="0">
                <a:solidFill>
                  <a:prstClr val="black"/>
                </a:solidFill>
                <a:latin typeface="Arial" panose="020B0604020202020204" pitchFamily="34" charset="0"/>
                <a:cs typeface="Arial" panose="020B0604020202020204" pitchFamily="34" charset="0"/>
              </a:rPr>
              <a:t>أم؟</a:t>
            </a:r>
          </a:p>
          <a:p>
            <a:pPr algn="ctr" defTabSz="914400" eaLnBrk="1" fontAlgn="base" hangingPunct="1">
              <a:spcBef>
                <a:spcPct val="20000"/>
              </a:spcBef>
              <a:spcAft>
                <a:spcPct val="0"/>
              </a:spcAft>
              <a:buClr>
                <a:srgbClr val="D16349"/>
              </a:buClr>
              <a:buSzPct val="85000"/>
            </a:pPr>
            <a:r>
              <a:rPr lang="ar-EG" sz="4400" b="1" dirty="0">
                <a:solidFill>
                  <a:prstClr val="black"/>
                </a:solidFill>
                <a:latin typeface="Arial" panose="020B0604020202020204" pitchFamily="34" charset="0"/>
                <a:cs typeface="Arial" panose="020B0604020202020204" pitchFamily="34" charset="0"/>
              </a:rPr>
              <a:t>معرفة الرجاء</a:t>
            </a:r>
            <a:endParaRPr lang="en-GB" sz="4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96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1295400" y="1727200"/>
            <a:ext cx="6105525" cy="812800"/>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defRPr/>
            </a:pPr>
            <a:r>
              <a:rPr lang="en-US" sz="4800" b="1">
                <a:solidFill>
                  <a:schemeClr val="bg1"/>
                </a:solidFill>
                <a:ea typeface="+mn-ea"/>
              </a:rPr>
              <a:t>Dr. Rick Griffith</a:t>
            </a:r>
          </a:p>
        </p:txBody>
      </p:sp>
      <p:sp>
        <p:nvSpPr>
          <p:cNvPr id="80902" name="Rectangle 6"/>
          <p:cNvSpPr>
            <a:spLocks noChangeArrowheads="1"/>
          </p:cNvSpPr>
          <p:nvPr/>
        </p:nvSpPr>
        <p:spPr bwMode="auto">
          <a:xfrm>
            <a:off x="1371600" y="2616200"/>
            <a:ext cx="6105525" cy="812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lgn="ctr" defTabSz="914400" fontAlgn="base">
              <a:spcBef>
                <a:spcPct val="20000"/>
              </a:spcBef>
              <a:spcAft>
                <a:spcPct val="0"/>
              </a:spcAft>
              <a:defRPr/>
            </a:pPr>
            <a:r>
              <a:rPr lang="en-US" sz="4400" b="1" i="1" dirty="0">
                <a:solidFill>
                  <a:srgbClr val="CCFF33"/>
                </a:solidFill>
                <a:latin typeface="Arial"/>
                <a:ea typeface="ＭＳ Ｐゴシック" charset="-128"/>
                <a:cs typeface="Arial"/>
              </a:rPr>
              <a:t>Singapore Bible College</a:t>
            </a:r>
          </a:p>
        </p:txBody>
      </p:sp>
      <p:pic>
        <p:nvPicPr>
          <p:cNvPr id="15974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Rectangle 2"/>
          <p:cNvSpPr>
            <a:spLocks noGrp="1" noChangeArrowheads="1"/>
          </p:cNvSpPr>
          <p:nvPr>
            <p:ph type="ctrTitle"/>
          </p:nvPr>
        </p:nvSpPr>
        <p:spPr>
          <a:xfrm>
            <a:off x="533400" y="228600"/>
            <a:ext cx="8153400" cy="1219200"/>
          </a:xfrm>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latin typeface="Arial" charset="0"/>
                <a:ea typeface="ＭＳ Ｐゴシック" charset="0"/>
              </a:rPr>
              <a:t>لماذا يجب أن تقوم</a:t>
            </a:r>
            <a:br>
              <a:rPr lang="ar-JO" sz="5400" b="1" dirty="0">
                <a:solidFill>
                  <a:schemeClr val="bg1"/>
                </a:solidFill>
                <a:latin typeface="Arial" charset="0"/>
                <a:ea typeface="ＭＳ Ｐゴシック" charset="0"/>
              </a:rPr>
            </a:br>
            <a:r>
              <a:rPr lang="ar-JO" sz="5400" b="1" dirty="0">
                <a:solidFill>
                  <a:schemeClr val="bg1"/>
                </a:solidFill>
                <a:latin typeface="Arial" charset="0"/>
                <a:ea typeface="ＭＳ Ｐゴシック" charset="0"/>
              </a:rPr>
              <a:t>بأمور </a:t>
            </a:r>
            <a:r>
              <a:rPr lang="ar-JO" sz="5400" b="1" dirty="0">
                <a:solidFill>
                  <a:srgbClr val="92D050"/>
                </a:solidFill>
                <a:latin typeface="Arial" charset="0"/>
                <a:ea typeface="ＭＳ Ｐゴシック" charset="0"/>
              </a:rPr>
              <a:t>مجنونة</a:t>
            </a:r>
            <a:r>
              <a:rPr lang="ar-JO" sz="5400" b="1" dirty="0">
                <a:solidFill>
                  <a:schemeClr val="bg1"/>
                </a:solidFill>
                <a:latin typeface="Arial" charset="0"/>
                <a:ea typeface="ＭＳ Ｐゴシック" charset="0"/>
              </a:rPr>
              <a:t>؟</a:t>
            </a:r>
            <a:endParaRPr lang="en-US" sz="6600" b="1" dirty="0">
              <a:solidFill>
                <a:schemeClr val="bg1"/>
              </a:solidFill>
              <a:latin typeface="Arial" charset="0"/>
              <a:ea typeface="ＭＳ Ｐゴシック" charset="0"/>
            </a:endParaRPr>
          </a:p>
        </p:txBody>
      </p:sp>
      <p:sp>
        <p:nvSpPr>
          <p:cNvPr id="6" name="Rectangle 2"/>
          <p:cNvSpPr txBox="1">
            <a:spLocks noChangeArrowheads="1"/>
          </p:cNvSpPr>
          <p:nvPr/>
        </p:nvSpPr>
        <p:spPr bwMode="auto">
          <a:xfrm>
            <a:off x="221911" y="4901446"/>
            <a:ext cx="2641392" cy="1219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b="1" dirty="0">
                <a:solidFill>
                  <a:schemeClr val="bg1"/>
                </a:solidFill>
                <a:latin typeface="Arial" charset="0"/>
                <a:ea typeface="ＭＳ Ｐゴシック" charset="0"/>
              </a:rPr>
              <a:t>إر 32</a:t>
            </a:r>
            <a:endParaRPr lang="en-US" sz="54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978028433"/>
      </p:ext>
    </p:extLst>
  </p:cSld>
  <p:clrMapOvr>
    <a:masterClrMapping/>
  </p:clrMapOvr>
  <p:transition>
    <p:dissolv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idx="4294967295"/>
          </p:nvPr>
        </p:nvSpPr>
        <p:spPr/>
        <p:txBody>
          <a:bodyPr/>
          <a:lstStyle/>
          <a:p>
            <a:r>
              <a:rPr lang="en-US">
                <a:latin typeface="Arial" charset="0"/>
                <a:ea typeface="ＭＳ Ｐゴシック" charset="0"/>
                <a:cs typeface="ＭＳ Ｐゴシック" charset="0"/>
              </a:rPr>
              <a:t>Black</a:t>
            </a:r>
          </a:p>
        </p:txBody>
      </p:sp>
      <p:grpSp>
        <p:nvGrpSpPr>
          <p:cNvPr id="2" name="Group 10"/>
          <p:cNvGrpSpPr>
            <a:grpSpLocks/>
          </p:cNvGrpSpPr>
          <p:nvPr/>
        </p:nvGrpSpPr>
        <p:grpSpPr bwMode="auto">
          <a:xfrm>
            <a:off x="2690190" y="152400"/>
            <a:ext cx="3617845" cy="2165013"/>
            <a:chOff x="2690206" y="152400"/>
            <a:chExt cx="3618418" cy="2165529"/>
          </a:xfrm>
        </p:grpSpPr>
        <p:pic>
          <p:nvPicPr>
            <p:cNvPr id="161801" name="Picture 2" descr="jud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37876" y="152400"/>
              <a:ext cx="20320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690206" y="1302024"/>
              <a:ext cx="3618418" cy="1015905"/>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6000" b="1" dirty="0">
                  <a:solidFill>
                    <a:srgbClr val="FFFFFF"/>
                  </a:solidFill>
                  <a:effectLst>
                    <a:outerShdw blurRad="38100" dist="38100" dir="2700000" algn="tl">
                      <a:srgbClr val="808080"/>
                    </a:outerShdw>
                  </a:effectLst>
                  <a:cs typeface="Arial" charset="0"/>
                </a:rPr>
                <a:t>السلطات</a:t>
              </a:r>
              <a:endParaRPr lang="en-US" sz="6000" b="1" dirty="0">
                <a:solidFill>
                  <a:srgbClr val="FFFFFF"/>
                </a:solidFill>
                <a:effectLst>
                  <a:outerShdw blurRad="38100" dist="38100" dir="2700000" algn="tl">
                    <a:srgbClr val="808080"/>
                  </a:outerShdw>
                </a:effectLst>
                <a:cs typeface="Arial" charset="0"/>
              </a:endParaRPr>
            </a:p>
          </p:txBody>
        </p:sp>
      </p:grpSp>
      <p:grpSp>
        <p:nvGrpSpPr>
          <p:cNvPr id="3" name="Group 11"/>
          <p:cNvGrpSpPr>
            <a:grpSpLocks/>
          </p:cNvGrpSpPr>
          <p:nvPr/>
        </p:nvGrpSpPr>
        <p:grpSpPr bwMode="auto">
          <a:xfrm>
            <a:off x="3240087" y="2362200"/>
            <a:ext cx="2604121" cy="2241213"/>
            <a:chOff x="3240466" y="2362200"/>
            <a:chExt cx="2603060" cy="2241729"/>
          </a:xfrm>
        </p:grpSpPr>
        <p:pic>
          <p:nvPicPr>
            <p:cNvPr id="161799" name="Picture 5" descr="money -  bills wealth clock gears 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2362200"/>
              <a:ext cx="2097352" cy="211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3240466" y="3588032"/>
              <a:ext cx="2603060" cy="1015897"/>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6000" b="1" dirty="0">
                  <a:solidFill>
                    <a:srgbClr val="FFFFFF"/>
                  </a:solidFill>
                  <a:effectLst>
                    <a:outerShdw blurRad="38100" dist="38100" dir="2700000" algn="tl">
                      <a:srgbClr val="808080"/>
                    </a:outerShdw>
                  </a:effectLst>
                  <a:cs typeface="Arial" charset="0"/>
                </a:rPr>
                <a:t>المال</a:t>
              </a:r>
              <a:endParaRPr lang="en-US" sz="6000" b="1" dirty="0">
                <a:solidFill>
                  <a:srgbClr val="FFFFFF"/>
                </a:solidFill>
                <a:effectLst>
                  <a:outerShdw blurRad="38100" dist="38100" dir="2700000" algn="tl">
                    <a:srgbClr val="808080"/>
                  </a:outerShdw>
                </a:effectLst>
                <a:cs typeface="Arial" charset="0"/>
              </a:endParaRPr>
            </a:p>
          </p:txBody>
        </p:sp>
      </p:grpSp>
      <p:grpSp>
        <p:nvGrpSpPr>
          <p:cNvPr id="4" name="Group 12"/>
          <p:cNvGrpSpPr>
            <a:grpSpLocks/>
          </p:cNvGrpSpPr>
          <p:nvPr/>
        </p:nvGrpSpPr>
        <p:grpSpPr bwMode="auto">
          <a:xfrm>
            <a:off x="3103563" y="4648200"/>
            <a:ext cx="2833411" cy="2165013"/>
            <a:chOff x="3103560" y="4648200"/>
            <a:chExt cx="2833301" cy="2165529"/>
          </a:xfrm>
        </p:grpSpPr>
        <p:pic>
          <p:nvPicPr>
            <p:cNvPr id="161797" name="Picture 6" descr="Friends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 y="46482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3103560" y="5797824"/>
              <a:ext cx="2833301" cy="1015905"/>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6000" b="1" dirty="0">
                  <a:solidFill>
                    <a:srgbClr val="FFFFFF"/>
                  </a:solidFill>
                  <a:effectLst>
                    <a:outerShdw blurRad="38100" dist="38100" dir="2700000" algn="tl">
                      <a:srgbClr val="808080"/>
                    </a:outerShdw>
                  </a:effectLst>
                  <a:cs typeface="Arial" charset="0"/>
                </a:rPr>
                <a:t>الأصدقاء</a:t>
              </a:r>
              <a:endParaRPr lang="en-US" sz="6000" b="1" dirty="0">
                <a:solidFill>
                  <a:srgbClr val="FFFFFF"/>
                </a:solidFill>
                <a:effectLst>
                  <a:outerShdw blurRad="38100" dist="38100" dir="2700000" algn="tl">
                    <a:srgbClr val="808080"/>
                  </a:outerShdw>
                </a:effectLst>
                <a:cs typeface="Arial" charset="0"/>
              </a:endParaRPr>
            </a:p>
          </p:txBody>
        </p:sp>
      </p:grpSp>
    </p:spTree>
    <p:extLst>
      <p:ext uri="{BB962C8B-B14F-4D97-AF65-F5344CB8AC3E}">
        <p14:creationId xmlns:p14="http://schemas.microsoft.com/office/powerpoint/2010/main" val="38080116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6" name="Rectangle 6"/>
          <p:cNvSpPr>
            <a:spLocks noChangeArrowheads="1"/>
          </p:cNvSpPr>
          <p:nvPr/>
        </p:nvSpPr>
        <p:spPr bwMode="auto">
          <a:xfrm>
            <a:off x="5257800" y="5943600"/>
            <a:ext cx="3541643" cy="914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algn="r" defTabSz="914400" fontAlgn="base">
              <a:spcBef>
                <a:spcPct val="0"/>
              </a:spcBef>
              <a:spcAft>
                <a:spcPct val="0"/>
              </a:spcAft>
              <a:defRPr/>
            </a:pPr>
            <a:r>
              <a:rPr lang="ar-JO" sz="5400" b="1" dirty="0">
                <a:solidFill>
                  <a:srgbClr val="FFFFFF"/>
                </a:solidFill>
                <a:latin typeface="Arial" panose="020B0604020202020204" pitchFamily="34" charset="0"/>
                <a:ea typeface="ＭＳ Ｐゴシック" charset="0"/>
                <a:cs typeface="Arial" panose="020B0604020202020204" pitchFamily="34" charset="0"/>
              </a:rPr>
              <a:t>إرميا 32</a:t>
            </a:r>
            <a:endParaRPr lang="en-US" sz="6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96967" name="Rectangle 7"/>
          <p:cNvSpPr>
            <a:spLocks noChangeArrowheads="1"/>
          </p:cNvSpPr>
          <p:nvPr/>
        </p:nvSpPr>
        <p:spPr bwMode="auto">
          <a:xfrm rot="-652101">
            <a:off x="3429208" y="4247745"/>
            <a:ext cx="323024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r>
              <a:rPr lang="ar-JO" sz="6000" b="1" dirty="0">
                <a:solidFill>
                  <a:srgbClr val="FFFF00"/>
                </a:solidFill>
                <a:latin typeface="Arial" panose="020B0604020202020204" pitchFamily="34" charset="0"/>
                <a:ea typeface="ＭＳ Ｐゴシック" charset="0"/>
                <a:cs typeface="Arial" panose="020B0604020202020204" pitchFamily="34" charset="0"/>
              </a:rPr>
              <a:t>مجنون؟</a:t>
            </a:r>
            <a:endParaRPr lang="en-US" sz="60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96968" name="Rectangle 8"/>
          <p:cNvSpPr>
            <a:spLocks noChangeArrowheads="1"/>
          </p:cNvSpPr>
          <p:nvPr/>
        </p:nvSpPr>
        <p:spPr bwMode="auto">
          <a:xfrm>
            <a:off x="457200" y="2895600"/>
            <a:ext cx="8686800" cy="2438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algn="r" defTabSz="914400" fontAlgn="base">
              <a:spcBef>
                <a:spcPct val="0"/>
              </a:spcBef>
              <a:spcAft>
                <a:spcPct val="0"/>
              </a:spcAft>
              <a:defRPr/>
            </a:pPr>
            <a:r>
              <a:rPr lang="ar-JO" sz="5400" b="1" dirty="0">
                <a:solidFill>
                  <a:srgbClr val="FFFFFF"/>
                </a:solidFill>
                <a:latin typeface="Arial" panose="020B0604020202020204" pitchFamily="34" charset="0"/>
                <a:ea typeface="ＭＳ Ｐゴシック" charset="0"/>
                <a:cs typeface="Arial" panose="020B0604020202020204" pitchFamily="34" charset="0"/>
              </a:rPr>
              <a:t>ماذا يجب أن تفعل عندما يطلب منك الله القيام بشيء</a:t>
            </a:r>
            <a:endParaRPr lang="en-US" sz="6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5"/>
          <p:cNvSpPr>
            <a:spLocks noGrp="1"/>
          </p:cNvSpPr>
          <p:nvPr>
            <p:ph type="title"/>
          </p:nvPr>
        </p:nvSpPr>
        <p:spPr>
          <a:xfrm>
            <a:off x="0" y="0"/>
            <a:ext cx="4267200" cy="1066800"/>
          </a:xfrm>
        </p:spPr>
        <p:txBody>
          <a:bodyPr/>
          <a:lstStyle/>
          <a:p>
            <a:pPr>
              <a:defRPr/>
            </a:pPr>
            <a:r>
              <a:rPr lang="ar-JO"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موضوعنا</a:t>
            </a:r>
            <a:endParaRPr lang="en-US"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72967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96968"/>
                                        </p:tgtEl>
                                        <p:attrNameLst>
                                          <p:attrName>style.visibility</p:attrName>
                                        </p:attrNameLst>
                                      </p:cBhvr>
                                      <p:to>
                                        <p:strVal val="visible"/>
                                      </p:to>
                                    </p:set>
                                    <p:anim calcmode="lin" valueType="num">
                                      <p:cBhvr additive="base">
                                        <p:cTn id="7" dur="500" fill="hold"/>
                                        <p:tgtEl>
                                          <p:spTgt spid="296968"/>
                                        </p:tgtEl>
                                        <p:attrNameLst>
                                          <p:attrName>ppt_x</p:attrName>
                                        </p:attrNameLst>
                                      </p:cBhvr>
                                      <p:tavLst>
                                        <p:tav tm="0">
                                          <p:val>
                                            <p:strVal val="0-#ppt_w/2"/>
                                          </p:val>
                                        </p:tav>
                                        <p:tav tm="100000">
                                          <p:val>
                                            <p:strVal val="#ppt_x"/>
                                          </p:val>
                                        </p:tav>
                                      </p:tavLst>
                                    </p:anim>
                                    <p:anim calcmode="lin" valueType="num">
                                      <p:cBhvr additive="base">
                                        <p:cTn id="8" dur="500" fill="hold"/>
                                        <p:tgtEl>
                                          <p:spTgt spid="2969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296967"/>
                                        </p:tgtEl>
                                        <p:attrNameLst>
                                          <p:attrName>style.visibility</p:attrName>
                                        </p:attrNameLst>
                                      </p:cBhvr>
                                      <p:to>
                                        <p:strVal val="visible"/>
                                      </p:to>
                                    </p:set>
                                    <p:animEffect transition="in" filter="fade">
                                      <p:cBhvr>
                                        <p:cTn id="13" dur="770" decel="100000"/>
                                        <p:tgtEl>
                                          <p:spTgt spid="296967"/>
                                        </p:tgtEl>
                                      </p:cBhvr>
                                    </p:animEffect>
                                    <p:animScale>
                                      <p:cBhvr>
                                        <p:cTn id="14" dur="770" decel="100000"/>
                                        <p:tgtEl>
                                          <p:spTgt spid="296967"/>
                                        </p:tgtEl>
                                      </p:cBhvr>
                                      <p:from x="10000" y="10000"/>
                                      <p:to x="200000" y="450000"/>
                                    </p:animScale>
                                    <p:animScale>
                                      <p:cBhvr>
                                        <p:cTn id="15" dur="1230" accel="100000" fill="hold">
                                          <p:stCondLst>
                                            <p:cond delay="770"/>
                                          </p:stCondLst>
                                        </p:cTn>
                                        <p:tgtEl>
                                          <p:spTgt spid="296967"/>
                                        </p:tgtEl>
                                      </p:cBhvr>
                                      <p:from x="200000" y="450000"/>
                                      <p:to x="100000" y="100000"/>
                                    </p:animScale>
                                    <p:set>
                                      <p:cBhvr>
                                        <p:cTn id="16" dur="770" fill="hold"/>
                                        <p:tgtEl>
                                          <p:spTgt spid="296967"/>
                                        </p:tgtEl>
                                        <p:attrNameLst>
                                          <p:attrName>ppt_x</p:attrName>
                                        </p:attrNameLst>
                                      </p:cBhvr>
                                      <p:to>
                                        <p:strVal val="(0.5)"/>
                                      </p:to>
                                    </p:set>
                                    <p:anim from="(0.5)" to="(#ppt_x)" calcmode="lin" valueType="num">
                                      <p:cBhvr>
                                        <p:cTn id="17" dur="1230" accel="100000" fill="hold">
                                          <p:stCondLst>
                                            <p:cond delay="770"/>
                                          </p:stCondLst>
                                        </p:cTn>
                                        <p:tgtEl>
                                          <p:spTgt spid="296967"/>
                                        </p:tgtEl>
                                        <p:attrNameLst>
                                          <p:attrName>ppt_x</p:attrName>
                                        </p:attrNameLst>
                                      </p:cBhvr>
                                    </p:anim>
                                    <p:set>
                                      <p:cBhvr>
                                        <p:cTn id="18" dur="770" fill="hold"/>
                                        <p:tgtEl>
                                          <p:spTgt spid="296967"/>
                                        </p:tgtEl>
                                        <p:attrNameLst>
                                          <p:attrName>ppt_y</p:attrName>
                                        </p:attrNameLst>
                                      </p:cBhvr>
                                      <p:to>
                                        <p:strVal val="(#ppt_y+0.4)"/>
                                      </p:to>
                                    </p:set>
                                    <p:anim from="(#ppt_y+0.4)" to="(#ppt_y)" calcmode="lin" valueType="num">
                                      <p:cBhvr>
                                        <p:cTn id="19" dur="1230" accel="100000" fill="hold">
                                          <p:stCondLst>
                                            <p:cond delay="770"/>
                                          </p:stCondLst>
                                        </p:cTn>
                                        <p:tgtEl>
                                          <p:spTgt spid="296967"/>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entr" presetSubtype="0" fill="hold" grpId="0" nodeType="clickEffect">
                                  <p:stCondLst>
                                    <p:cond delay="0"/>
                                  </p:stCondLst>
                                  <p:childTnLst>
                                    <p:set>
                                      <p:cBhvr>
                                        <p:cTn id="23" dur="1" fill="hold">
                                          <p:stCondLst>
                                            <p:cond delay="0"/>
                                          </p:stCondLst>
                                        </p:cTn>
                                        <p:tgtEl>
                                          <p:spTgt spid="296966"/>
                                        </p:tgtEl>
                                        <p:attrNameLst>
                                          <p:attrName>style.visibility</p:attrName>
                                        </p:attrNameLst>
                                      </p:cBhvr>
                                      <p:to>
                                        <p:strVal val="visible"/>
                                      </p:to>
                                    </p:set>
                                    <p:animEffect transition="in" filter="fade">
                                      <p:cBhvr>
                                        <p:cTn id="24" dur="2000"/>
                                        <p:tgtEl>
                                          <p:spTgt spid="296966"/>
                                        </p:tgtEl>
                                      </p:cBhvr>
                                    </p:animEffect>
                                    <p:anim calcmode="lin" valueType="num">
                                      <p:cBhvr>
                                        <p:cTn id="25" dur="2000" fill="hold"/>
                                        <p:tgtEl>
                                          <p:spTgt spid="296966"/>
                                        </p:tgtEl>
                                        <p:attrNameLst>
                                          <p:attrName>style.rotation</p:attrName>
                                        </p:attrNameLst>
                                      </p:cBhvr>
                                      <p:tavLst>
                                        <p:tav tm="0">
                                          <p:val>
                                            <p:fltVal val="720"/>
                                          </p:val>
                                        </p:tav>
                                        <p:tav tm="100000">
                                          <p:val>
                                            <p:fltVal val="0"/>
                                          </p:val>
                                        </p:tav>
                                      </p:tavLst>
                                    </p:anim>
                                    <p:anim calcmode="lin" valueType="num">
                                      <p:cBhvr>
                                        <p:cTn id="26" dur="2000" fill="hold"/>
                                        <p:tgtEl>
                                          <p:spTgt spid="296966"/>
                                        </p:tgtEl>
                                        <p:attrNameLst>
                                          <p:attrName>ppt_h</p:attrName>
                                        </p:attrNameLst>
                                      </p:cBhvr>
                                      <p:tavLst>
                                        <p:tav tm="0">
                                          <p:val>
                                            <p:fltVal val="0"/>
                                          </p:val>
                                        </p:tav>
                                        <p:tav tm="100000">
                                          <p:val>
                                            <p:strVal val="#ppt_h"/>
                                          </p:val>
                                        </p:tav>
                                      </p:tavLst>
                                    </p:anim>
                                    <p:anim calcmode="lin" valueType="num">
                                      <p:cBhvr>
                                        <p:cTn id="27" dur="2000" fill="hold"/>
                                        <p:tgtEl>
                                          <p:spTgt spid="29696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p:bldP spid="296967" grpId="0"/>
      <p:bldP spid="296968"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البحر الأبيض المتوسط</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سوريا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مصر</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rPr>
              <a:t>التوسع البابلي</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إسرائيل</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خليج فارس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يهوذا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بابل</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586 ق.م</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إتهامات الملك صدقيا (32: 3-5)</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اليهود مثل التين</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البابليون</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جيد</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rPr>
              <a:t>رديء</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panose="020B0604020202020204" pitchFamily="34" charset="0"/>
              <a:ea typeface="Arial" charset="0"/>
              <a:cs typeface="Arial" panose="020B0604020202020204" pitchFamily="34"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تين إرميا 24</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 name="Title 1">
            <a:extLst>
              <a:ext uri="{FF2B5EF4-FFF2-40B4-BE49-F238E27FC236}">
                <a16:creationId xmlns:a16="http://schemas.microsoft.com/office/drawing/2014/main" id="{87AD3640-4B5F-C032-80C2-7BB005FFC6AF}"/>
              </a:ext>
            </a:extLst>
          </p:cNvPr>
          <p:cNvSpPr txBox="1">
            <a:spLocks/>
          </p:cNvSpPr>
          <p:nvPr/>
        </p:nvSpPr>
        <p:spPr bwMode="auto">
          <a:xfrm>
            <a:off x="4800600" y="11430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3200" dirty="0">
                <a:solidFill>
                  <a:srgbClr val="FFFFFF"/>
                </a:solidFill>
                <a:cs typeface="Arial" charset="0"/>
              </a:rPr>
              <a:t>عدد 3</a:t>
            </a:r>
            <a:br>
              <a:rPr lang="en-US" sz="3200" dirty="0">
                <a:solidFill>
                  <a:srgbClr val="FFFFFF"/>
                </a:solidFill>
                <a:cs typeface="Arial" charset="0"/>
              </a:rPr>
            </a:br>
            <a:r>
              <a:rPr lang="ar-JO" altLang="ja-JP" sz="3200" dirty="0">
                <a:solidFill>
                  <a:srgbClr val="FFFFFF"/>
                </a:solidFill>
                <a:cs typeface="Arial" charset="0"/>
              </a:rPr>
              <a:t>سقوط أورشليم؟</a:t>
            </a:r>
            <a:br>
              <a:rPr lang="en-US" altLang="ja-JP" sz="3200" dirty="0">
                <a:solidFill>
                  <a:srgbClr val="FFFFFF"/>
                </a:solidFill>
                <a:cs typeface="Arial" charset="0"/>
              </a:rPr>
            </a:br>
            <a:r>
              <a:rPr lang="ar-JO" altLang="ja-JP" sz="3200" u="sng" dirty="0">
                <a:solidFill>
                  <a:srgbClr val="FFFFFF"/>
                </a:solidFill>
                <a:cs typeface="Arial" charset="0"/>
              </a:rPr>
              <a:t>هذا سلبي</a:t>
            </a:r>
            <a:endParaRPr lang="en-US" sz="3200" u="sng" dirty="0">
              <a:solidFill>
                <a:srgbClr val="FFFFFF"/>
              </a:solidFill>
              <a:cs typeface="Arial" charset="0"/>
            </a:endParaRPr>
          </a:p>
        </p:txBody>
      </p:sp>
      <p:sp>
        <p:nvSpPr>
          <p:cNvPr id="5" name="Title 1">
            <a:extLst>
              <a:ext uri="{FF2B5EF4-FFF2-40B4-BE49-F238E27FC236}">
                <a16:creationId xmlns:a16="http://schemas.microsoft.com/office/drawing/2014/main" id="{C17B9059-1700-5A99-CF57-BA51379ACD68}"/>
              </a:ext>
            </a:extLst>
          </p:cNvPr>
          <p:cNvSpPr txBox="1">
            <a:spLocks/>
          </p:cNvSpPr>
          <p:nvPr/>
        </p:nvSpPr>
        <p:spPr bwMode="auto">
          <a:xfrm>
            <a:off x="4800600" y="31242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3200" dirty="0">
                <a:solidFill>
                  <a:srgbClr val="FFFFFF"/>
                </a:solidFill>
                <a:cs typeface="Arial" charset="0"/>
              </a:rPr>
              <a:t>الأعداد 4-5أ</a:t>
            </a:r>
            <a:br>
              <a:rPr lang="en-US" sz="3200" dirty="0">
                <a:solidFill>
                  <a:srgbClr val="FFFFFF"/>
                </a:solidFill>
                <a:cs typeface="Arial" charset="0"/>
              </a:rPr>
            </a:br>
            <a:r>
              <a:rPr lang="ar-JO" altLang="ja-JP" sz="3200" dirty="0">
                <a:solidFill>
                  <a:srgbClr val="FFFFFF"/>
                </a:solidFill>
                <a:cs typeface="Arial" charset="0"/>
              </a:rPr>
              <a:t>ألقي القبض عليَّ؟</a:t>
            </a:r>
            <a:br>
              <a:rPr lang="en-US" altLang="ja-JP" sz="3200" dirty="0">
                <a:solidFill>
                  <a:srgbClr val="FFFFFF"/>
                </a:solidFill>
                <a:cs typeface="Arial" charset="0"/>
              </a:rPr>
            </a:br>
            <a:r>
              <a:rPr lang="ar-JO" altLang="ja-JP" sz="3200" u="sng" dirty="0">
                <a:solidFill>
                  <a:srgbClr val="FFFFFF"/>
                </a:solidFill>
                <a:cs typeface="Arial" charset="0"/>
              </a:rPr>
              <a:t>هذه خيانة</a:t>
            </a:r>
            <a:endParaRPr lang="en-US" sz="3200" u="sng" dirty="0">
              <a:solidFill>
                <a:srgbClr val="FFFFFF"/>
              </a:solidFill>
              <a:cs typeface="Arial" charset="0"/>
            </a:endParaRPr>
          </a:p>
        </p:txBody>
      </p:sp>
      <p:sp>
        <p:nvSpPr>
          <p:cNvPr id="6" name="Title 1">
            <a:extLst>
              <a:ext uri="{FF2B5EF4-FFF2-40B4-BE49-F238E27FC236}">
                <a16:creationId xmlns:a16="http://schemas.microsoft.com/office/drawing/2014/main" id="{6C0FF8E8-95E9-37E8-6362-17E669E9E641}"/>
              </a:ext>
            </a:extLst>
          </p:cNvPr>
          <p:cNvSpPr txBox="1">
            <a:spLocks/>
          </p:cNvSpPr>
          <p:nvPr/>
        </p:nvSpPr>
        <p:spPr bwMode="auto">
          <a:xfrm>
            <a:off x="4800600" y="51054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3200" dirty="0">
                <a:solidFill>
                  <a:srgbClr val="FFFFFF"/>
                </a:solidFill>
                <a:cs typeface="Arial" charset="0"/>
              </a:rPr>
              <a:t>عدد 5ب</a:t>
            </a:r>
            <a:br>
              <a:rPr lang="en-US" sz="3200" dirty="0">
                <a:solidFill>
                  <a:srgbClr val="FFFFFF"/>
                </a:solidFill>
                <a:cs typeface="Arial" charset="0"/>
              </a:rPr>
            </a:br>
            <a:r>
              <a:rPr lang="ar-JO" altLang="ja-JP" sz="3200" dirty="0">
                <a:solidFill>
                  <a:srgbClr val="FFFFFF"/>
                </a:solidFill>
                <a:cs typeface="Arial" charset="0"/>
              </a:rPr>
              <a:t>أوقفوا القتال</a:t>
            </a:r>
            <a:br>
              <a:rPr lang="en-US" altLang="ja-JP" sz="3200" dirty="0">
                <a:solidFill>
                  <a:srgbClr val="FFFFFF"/>
                </a:solidFill>
                <a:cs typeface="Arial" charset="0"/>
              </a:rPr>
            </a:br>
            <a:r>
              <a:rPr lang="ar-JO" altLang="ja-JP" sz="3200" u="sng" dirty="0">
                <a:solidFill>
                  <a:srgbClr val="FFFFFF"/>
                </a:solidFill>
                <a:cs typeface="Arial" charset="0"/>
              </a:rPr>
              <a:t>هذا جبن</a:t>
            </a:r>
            <a:endParaRPr lang="en-US" sz="3200" u="sng" dirty="0">
              <a:solidFill>
                <a:srgbClr val="FFFFFF"/>
              </a:solidFill>
              <a:cs typeface="Arial" charset="0"/>
            </a:endParaRPr>
          </a:p>
        </p:txBody>
      </p:sp>
    </p:spTree>
    <p:extLst>
      <p:ext uri="{BB962C8B-B14F-4D97-AF65-F5344CB8AC3E}">
        <p14:creationId xmlns:p14="http://schemas.microsoft.com/office/powerpoint/2010/main" val="22980021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5" grpId="0"/>
      <p:bldP spid="6"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Text Box 3"/>
          <p:cNvSpPr txBox="1">
            <a:spLocks noChangeArrowheads="1"/>
          </p:cNvSpPr>
          <p:nvPr/>
        </p:nvSpPr>
        <p:spPr bwMode="auto">
          <a:xfrm>
            <a:off x="0" y="556592"/>
            <a:ext cx="8995474" cy="452431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SA" sz="7200" b="1" dirty="0">
                <a:solidFill>
                  <a:srgbClr val="FFFFFF"/>
                </a:solidFill>
                <a:latin typeface="Arial"/>
                <a:ea typeface="ＭＳ Ｐゴシック" charset="-128"/>
                <a:cs typeface="Arial"/>
              </a:rPr>
              <a:t>إذا افتقر أخوك </a:t>
            </a:r>
            <a:endParaRPr lang="ar-JO" sz="7200" b="1" dirty="0">
              <a:solidFill>
                <a:srgbClr val="FFFFFF"/>
              </a:solidFill>
              <a:latin typeface="Arial"/>
              <a:ea typeface="ＭＳ Ｐゴシック" charset="-128"/>
              <a:cs typeface="Arial"/>
            </a:endParaRPr>
          </a:p>
          <a:p>
            <a:pPr algn="ctr" defTabSz="914400" fontAlgn="base">
              <a:spcBef>
                <a:spcPct val="0"/>
              </a:spcBef>
              <a:spcAft>
                <a:spcPct val="0"/>
              </a:spcAft>
              <a:defRPr/>
            </a:pPr>
            <a:r>
              <a:rPr lang="ar-SA" sz="7200" b="1" dirty="0">
                <a:solidFill>
                  <a:srgbClr val="FFFFFF"/>
                </a:solidFill>
                <a:latin typeface="Arial"/>
                <a:ea typeface="ＭＳ Ｐゴシック" charset="-128"/>
                <a:cs typeface="Arial"/>
              </a:rPr>
              <a:t>فباع من ملكه</a:t>
            </a:r>
            <a:endParaRPr lang="ar-JO" sz="7200" b="1" dirty="0">
              <a:solidFill>
                <a:srgbClr val="FFFFFF"/>
              </a:solidFill>
              <a:latin typeface="Arial"/>
              <a:ea typeface="ＭＳ Ｐゴシック" charset="-128"/>
              <a:cs typeface="Arial"/>
            </a:endParaRPr>
          </a:p>
          <a:p>
            <a:pPr algn="ctr" defTabSz="914400" fontAlgn="base">
              <a:spcBef>
                <a:spcPct val="0"/>
              </a:spcBef>
              <a:spcAft>
                <a:spcPct val="0"/>
              </a:spcAft>
              <a:defRPr/>
            </a:pPr>
            <a:r>
              <a:rPr lang="ar-SA" sz="7200" b="1" dirty="0">
                <a:solidFill>
                  <a:srgbClr val="FFFFFF"/>
                </a:solidFill>
                <a:latin typeface="Arial"/>
                <a:ea typeface="ＭＳ Ｐゴシック" charset="-128"/>
                <a:cs typeface="Arial"/>
              </a:rPr>
              <a:t>يأتي وليه الأقرب إليه </a:t>
            </a:r>
            <a:endParaRPr lang="ar-JO" sz="7200" b="1" dirty="0">
              <a:solidFill>
                <a:srgbClr val="FFFFFF"/>
              </a:solidFill>
              <a:latin typeface="Arial"/>
              <a:ea typeface="ＭＳ Ｐゴシック" charset="-128"/>
              <a:cs typeface="Arial"/>
            </a:endParaRPr>
          </a:p>
          <a:p>
            <a:pPr algn="ctr" defTabSz="914400" fontAlgn="base">
              <a:spcBef>
                <a:spcPct val="0"/>
              </a:spcBef>
              <a:spcAft>
                <a:spcPct val="0"/>
              </a:spcAft>
              <a:defRPr/>
            </a:pPr>
            <a:r>
              <a:rPr lang="ar-SA" sz="7200" b="1" dirty="0">
                <a:solidFill>
                  <a:srgbClr val="FFFFFF"/>
                </a:solidFill>
                <a:latin typeface="Arial"/>
                <a:ea typeface="ＭＳ Ｐゴシック" charset="-128"/>
                <a:cs typeface="Arial"/>
              </a:rPr>
              <a:t>ويفك مبيع أخيه.</a:t>
            </a:r>
            <a:endParaRPr lang="en-US" sz="7200" b="1" dirty="0">
              <a:solidFill>
                <a:srgbClr val="FFFFFF"/>
              </a:solidFill>
              <a:latin typeface="Arial"/>
              <a:ea typeface="ＭＳ Ｐゴシック" charset="-128"/>
              <a:cs typeface="Arial"/>
            </a:endParaRPr>
          </a:p>
        </p:txBody>
      </p:sp>
      <p:sp>
        <p:nvSpPr>
          <p:cNvPr id="169987" name="Title 3"/>
          <p:cNvSpPr>
            <a:spLocks noGrp="1"/>
          </p:cNvSpPr>
          <p:nvPr>
            <p:ph type="title" idx="4294967295"/>
          </p:nvPr>
        </p:nvSpPr>
        <p:spPr>
          <a:xfrm>
            <a:off x="1066800" y="5715000"/>
            <a:ext cx="7772400" cy="1143000"/>
          </a:xfrm>
        </p:spPr>
        <p:txBody>
          <a:bodyPr/>
          <a:lstStyle/>
          <a:p>
            <a:pPr algn="r"/>
            <a:r>
              <a:rPr lang="ar-SA" sz="4800" b="1" dirty="0">
                <a:solidFill>
                  <a:srgbClr val="FFFFFF"/>
                </a:solidFill>
                <a:latin typeface="Arial" charset="0"/>
                <a:ea typeface="ＭＳ Ｐゴシック" charset="0"/>
              </a:rPr>
              <a:t>لاويين ٢٥ : ٢٥</a:t>
            </a:r>
          </a:p>
        </p:txBody>
      </p:sp>
    </p:spTree>
    <p:extLst>
      <p:ext uri="{BB962C8B-B14F-4D97-AF65-F5344CB8AC3E}">
        <p14:creationId xmlns:p14="http://schemas.microsoft.com/office/powerpoint/2010/main" val="3906389452"/>
      </p:ext>
    </p:extLst>
  </p:cSld>
  <p:clrMapOvr>
    <a:masterClrMapping/>
  </p:clrMapOvr>
  <p:transition>
    <p:dissolv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0"/>
            <a:ext cx="5741988"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60" name="Freeform 20" descr="20%"/>
          <p:cNvSpPr>
            <a:spLocks/>
          </p:cNvSpPr>
          <p:nvPr/>
        </p:nvSpPr>
        <p:spPr bwMode="auto">
          <a:xfrm>
            <a:off x="1563688" y="-457200"/>
            <a:ext cx="6535737" cy="7924800"/>
          </a:xfrm>
          <a:custGeom>
            <a:avLst/>
            <a:gdLst>
              <a:gd name="T0" fmla="*/ 2147483647 w 4117"/>
              <a:gd name="T1" fmla="*/ 2147483647 h 4593"/>
              <a:gd name="T2" fmla="*/ 2147483647 w 4117"/>
              <a:gd name="T3" fmla="*/ 2147483647 h 4593"/>
              <a:gd name="T4" fmla="*/ 2147483647 w 4117"/>
              <a:gd name="T5" fmla="*/ 2147483647 h 4593"/>
              <a:gd name="T6" fmla="*/ 2147483647 w 4117"/>
              <a:gd name="T7" fmla="*/ 2147483647 h 4593"/>
              <a:gd name="T8" fmla="*/ 2147483647 w 4117"/>
              <a:gd name="T9" fmla="*/ 2147483647 h 4593"/>
              <a:gd name="T10" fmla="*/ 2147483647 w 4117"/>
              <a:gd name="T11" fmla="*/ 2147483647 h 4593"/>
              <a:gd name="T12" fmla="*/ 2147483647 w 4117"/>
              <a:gd name="T13" fmla="*/ 2147483647 h 4593"/>
              <a:gd name="T14" fmla="*/ 2147483647 w 4117"/>
              <a:gd name="T15" fmla="*/ 2147483647 h 4593"/>
              <a:gd name="T16" fmla="*/ 2147483647 w 4117"/>
              <a:gd name="T17" fmla="*/ 2147483647 h 4593"/>
              <a:gd name="T18" fmla="*/ 2147483647 w 4117"/>
              <a:gd name="T19" fmla="*/ 2147483647 h 4593"/>
              <a:gd name="T20" fmla="*/ 2147483647 w 4117"/>
              <a:gd name="T21" fmla="*/ 2147483647 h 4593"/>
              <a:gd name="T22" fmla="*/ 2147483647 w 4117"/>
              <a:gd name="T23" fmla="*/ 2147483647 h 4593"/>
              <a:gd name="T24" fmla="*/ 2147483647 w 4117"/>
              <a:gd name="T25" fmla="*/ 2147483647 h 4593"/>
              <a:gd name="T26" fmla="*/ 2147483647 w 4117"/>
              <a:gd name="T27" fmla="*/ 2147483647 h 4593"/>
              <a:gd name="T28" fmla="*/ 2147483647 w 4117"/>
              <a:gd name="T29" fmla="*/ 2147483647 h 4593"/>
              <a:gd name="T30" fmla="*/ 2147483647 w 4117"/>
              <a:gd name="T31" fmla="*/ 2147483647 h 4593"/>
              <a:gd name="T32" fmla="*/ 2147483647 w 4117"/>
              <a:gd name="T33" fmla="*/ 2147483647 h 4593"/>
              <a:gd name="T34" fmla="*/ 2147483647 w 4117"/>
              <a:gd name="T35" fmla="*/ 2147483647 h 4593"/>
              <a:gd name="T36" fmla="*/ 2147483647 w 4117"/>
              <a:gd name="T37" fmla="*/ 2147483647 h 4593"/>
              <a:gd name="T38" fmla="*/ 2147483647 w 4117"/>
              <a:gd name="T39" fmla="*/ 2147483647 h 4593"/>
              <a:gd name="T40" fmla="*/ 2147483647 w 4117"/>
              <a:gd name="T41" fmla="*/ 2147483647 h 4593"/>
              <a:gd name="T42" fmla="*/ 2147483647 w 4117"/>
              <a:gd name="T43" fmla="*/ 2147483647 h 4593"/>
              <a:gd name="T44" fmla="*/ 2147483647 w 4117"/>
              <a:gd name="T45" fmla="*/ 2147483647 h 4593"/>
              <a:gd name="T46" fmla="*/ 2147483647 w 4117"/>
              <a:gd name="T47" fmla="*/ 2147483647 h 4593"/>
              <a:gd name="T48" fmla="*/ 2147483647 w 4117"/>
              <a:gd name="T49" fmla="*/ 2147483647 h 4593"/>
              <a:gd name="T50" fmla="*/ 2147483647 w 4117"/>
              <a:gd name="T51" fmla="*/ 2147483647 h 4593"/>
              <a:gd name="T52" fmla="*/ 2147483647 w 4117"/>
              <a:gd name="T53" fmla="*/ 2147483647 h 4593"/>
              <a:gd name="T54" fmla="*/ 2147483647 w 4117"/>
              <a:gd name="T55" fmla="*/ 2147483647 h 4593"/>
              <a:gd name="T56" fmla="*/ 2147483647 w 4117"/>
              <a:gd name="T57" fmla="*/ 2147483647 h 4593"/>
              <a:gd name="T58" fmla="*/ 2147483647 w 4117"/>
              <a:gd name="T59" fmla="*/ 2147483647 h 4593"/>
              <a:gd name="T60" fmla="*/ 2147483647 w 4117"/>
              <a:gd name="T61" fmla="*/ 2147483647 h 4593"/>
              <a:gd name="T62" fmla="*/ 2147483647 w 4117"/>
              <a:gd name="T63" fmla="*/ 2147483647 h 4593"/>
              <a:gd name="T64" fmla="*/ 2147483647 w 4117"/>
              <a:gd name="T65" fmla="*/ 2147483647 h 4593"/>
              <a:gd name="T66" fmla="*/ 2147483647 w 4117"/>
              <a:gd name="T67" fmla="*/ 2147483647 h 4593"/>
              <a:gd name="T68" fmla="*/ 2147483647 w 4117"/>
              <a:gd name="T69" fmla="*/ 2147483647 h 4593"/>
              <a:gd name="T70" fmla="*/ 2147483647 w 4117"/>
              <a:gd name="T71" fmla="*/ 2147483647 h 4593"/>
              <a:gd name="T72" fmla="*/ 2147483647 w 4117"/>
              <a:gd name="T73" fmla="*/ 2147483647 h 4593"/>
              <a:gd name="T74" fmla="*/ 2147483647 w 4117"/>
              <a:gd name="T75" fmla="*/ 2147483647 h 45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17"/>
              <a:gd name="T115" fmla="*/ 0 h 4593"/>
              <a:gd name="T116" fmla="*/ 4117 w 4117"/>
              <a:gd name="T117" fmla="*/ 4593 h 45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17" h="4593">
                <a:moveTo>
                  <a:pt x="2044" y="194"/>
                </a:moveTo>
                <a:cubicBezTo>
                  <a:pt x="2007" y="205"/>
                  <a:pt x="1986" y="221"/>
                  <a:pt x="1970" y="258"/>
                </a:cubicBezTo>
                <a:cubicBezTo>
                  <a:pt x="1960" y="278"/>
                  <a:pt x="1966" y="309"/>
                  <a:pt x="1948" y="322"/>
                </a:cubicBezTo>
                <a:cubicBezTo>
                  <a:pt x="1901" y="352"/>
                  <a:pt x="1854" y="355"/>
                  <a:pt x="1799" y="364"/>
                </a:cubicBezTo>
                <a:cubicBezTo>
                  <a:pt x="1734" y="462"/>
                  <a:pt x="1681" y="569"/>
                  <a:pt x="1596" y="652"/>
                </a:cubicBezTo>
                <a:cubicBezTo>
                  <a:pt x="1589" y="673"/>
                  <a:pt x="1582" y="694"/>
                  <a:pt x="1575" y="716"/>
                </a:cubicBezTo>
                <a:cubicBezTo>
                  <a:pt x="1571" y="726"/>
                  <a:pt x="1564" y="748"/>
                  <a:pt x="1564" y="748"/>
                </a:cubicBezTo>
                <a:cubicBezTo>
                  <a:pt x="1596" y="780"/>
                  <a:pt x="1613" y="777"/>
                  <a:pt x="1628" y="823"/>
                </a:cubicBezTo>
                <a:cubicBezTo>
                  <a:pt x="1608" y="836"/>
                  <a:pt x="1583" y="841"/>
                  <a:pt x="1564" y="855"/>
                </a:cubicBezTo>
                <a:cubicBezTo>
                  <a:pt x="1536" y="873"/>
                  <a:pt x="1515" y="899"/>
                  <a:pt x="1490" y="919"/>
                </a:cubicBezTo>
                <a:cubicBezTo>
                  <a:pt x="1475" y="962"/>
                  <a:pt x="1452" y="979"/>
                  <a:pt x="1415" y="1004"/>
                </a:cubicBezTo>
                <a:cubicBezTo>
                  <a:pt x="1385" y="1048"/>
                  <a:pt x="1351" y="1082"/>
                  <a:pt x="1308" y="1111"/>
                </a:cubicBezTo>
                <a:cubicBezTo>
                  <a:pt x="1271" y="1166"/>
                  <a:pt x="1296" y="1119"/>
                  <a:pt x="1276" y="1196"/>
                </a:cubicBezTo>
                <a:cubicBezTo>
                  <a:pt x="1270" y="1217"/>
                  <a:pt x="1255" y="1260"/>
                  <a:pt x="1255" y="1260"/>
                </a:cubicBezTo>
                <a:cubicBezTo>
                  <a:pt x="1258" y="1274"/>
                  <a:pt x="1257" y="1290"/>
                  <a:pt x="1266" y="1303"/>
                </a:cubicBezTo>
                <a:cubicBezTo>
                  <a:pt x="1273" y="1313"/>
                  <a:pt x="1293" y="1312"/>
                  <a:pt x="1298" y="1324"/>
                </a:cubicBezTo>
                <a:cubicBezTo>
                  <a:pt x="1307" y="1348"/>
                  <a:pt x="1267" y="1372"/>
                  <a:pt x="1255" y="1378"/>
                </a:cubicBezTo>
                <a:cubicBezTo>
                  <a:pt x="1215" y="1394"/>
                  <a:pt x="1177" y="1400"/>
                  <a:pt x="1138" y="1420"/>
                </a:cubicBezTo>
                <a:cubicBezTo>
                  <a:pt x="1059" y="1394"/>
                  <a:pt x="1095" y="1393"/>
                  <a:pt x="1031" y="1410"/>
                </a:cubicBezTo>
                <a:cubicBezTo>
                  <a:pt x="1007" y="1446"/>
                  <a:pt x="1006" y="1478"/>
                  <a:pt x="988" y="1516"/>
                </a:cubicBezTo>
                <a:cubicBezTo>
                  <a:pt x="983" y="1525"/>
                  <a:pt x="973" y="1529"/>
                  <a:pt x="967" y="1538"/>
                </a:cubicBezTo>
                <a:cubicBezTo>
                  <a:pt x="959" y="1548"/>
                  <a:pt x="951" y="1558"/>
                  <a:pt x="946" y="1570"/>
                </a:cubicBezTo>
                <a:cubicBezTo>
                  <a:pt x="919" y="1630"/>
                  <a:pt x="899" y="1698"/>
                  <a:pt x="882" y="1762"/>
                </a:cubicBezTo>
                <a:cubicBezTo>
                  <a:pt x="879" y="1769"/>
                  <a:pt x="849" y="1895"/>
                  <a:pt x="839" y="1911"/>
                </a:cubicBezTo>
                <a:cubicBezTo>
                  <a:pt x="803" y="1964"/>
                  <a:pt x="777" y="2018"/>
                  <a:pt x="743" y="2071"/>
                </a:cubicBezTo>
                <a:cubicBezTo>
                  <a:pt x="732" y="2113"/>
                  <a:pt x="724" y="2141"/>
                  <a:pt x="700" y="2178"/>
                </a:cubicBezTo>
                <a:cubicBezTo>
                  <a:pt x="682" y="2232"/>
                  <a:pt x="676" y="2256"/>
                  <a:pt x="636" y="2295"/>
                </a:cubicBezTo>
                <a:cubicBezTo>
                  <a:pt x="622" y="2337"/>
                  <a:pt x="603" y="2359"/>
                  <a:pt x="572" y="2391"/>
                </a:cubicBezTo>
                <a:cubicBezTo>
                  <a:pt x="543" y="2480"/>
                  <a:pt x="583" y="2371"/>
                  <a:pt x="540" y="2444"/>
                </a:cubicBezTo>
                <a:cubicBezTo>
                  <a:pt x="496" y="2516"/>
                  <a:pt x="566" y="2439"/>
                  <a:pt x="508" y="2498"/>
                </a:cubicBezTo>
                <a:cubicBezTo>
                  <a:pt x="479" y="2587"/>
                  <a:pt x="519" y="2478"/>
                  <a:pt x="476" y="2551"/>
                </a:cubicBezTo>
                <a:cubicBezTo>
                  <a:pt x="470" y="2559"/>
                  <a:pt x="456" y="2621"/>
                  <a:pt x="455" y="2626"/>
                </a:cubicBezTo>
                <a:cubicBezTo>
                  <a:pt x="442" y="2658"/>
                  <a:pt x="430" y="2672"/>
                  <a:pt x="412" y="2700"/>
                </a:cubicBezTo>
                <a:cubicBezTo>
                  <a:pt x="408" y="2710"/>
                  <a:pt x="407" y="2722"/>
                  <a:pt x="402" y="2732"/>
                </a:cubicBezTo>
                <a:cubicBezTo>
                  <a:pt x="396" y="2740"/>
                  <a:pt x="384" y="2744"/>
                  <a:pt x="380" y="2754"/>
                </a:cubicBezTo>
                <a:cubicBezTo>
                  <a:pt x="345" y="2823"/>
                  <a:pt x="376" y="2803"/>
                  <a:pt x="338" y="2850"/>
                </a:cubicBezTo>
                <a:cubicBezTo>
                  <a:pt x="306" y="2887"/>
                  <a:pt x="281" y="2890"/>
                  <a:pt x="263" y="2946"/>
                </a:cubicBezTo>
                <a:cubicBezTo>
                  <a:pt x="235" y="3026"/>
                  <a:pt x="272" y="2927"/>
                  <a:pt x="231" y="3010"/>
                </a:cubicBezTo>
                <a:cubicBezTo>
                  <a:pt x="220" y="3030"/>
                  <a:pt x="221" y="3054"/>
                  <a:pt x="210" y="3074"/>
                </a:cubicBezTo>
                <a:cubicBezTo>
                  <a:pt x="178" y="3125"/>
                  <a:pt x="122" y="3159"/>
                  <a:pt x="82" y="3202"/>
                </a:cubicBezTo>
                <a:cubicBezTo>
                  <a:pt x="67" y="3258"/>
                  <a:pt x="57" y="3313"/>
                  <a:pt x="50" y="3372"/>
                </a:cubicBezTo>
                <a:cubicBezTo>
                  <a:pt x="42" y="3564"/>
                  <a:pt x="37" y="3756"/>
                  <a:pt x="18" y="3948"/>
                </a:cubicBezTo>
                <a:cubicBezTo>
                  <a:pt x="52" y="4056"/>
                  <a:pt x="11" y="3896"/>
                  <a:pt x="7" y="4012"/>
                </a:cubicBezTo>
                <a:cubicBezTo>
                  <a:pt x="0" y="4204"/>
                  <a:pt x="1" y="4198"/>
                  <a:pt x="28" y="4311"/>
                </a:cubicBezTo>
                <a:cubicBezTo>
                  <a:pt x="36" y="4405"/>
                  <a:pt x="27" y="4452"/>
                  <a:pt x="114" y="4482"/>
                </a:cubicBezTo>
                <a:cubicBezTo>
                  <a:pt x="123" y="4491"/>
                  <a:pt x="159" y="4532"/>
                  <a:pt x="178" y="4535"/>
                </a:cubicBezTo>
                <a:cubicBezTo>
                  <a:pt x="349" y="4562"/>
                  <a:pt x="525" y="4551"/>
                  <a:pt x="700" y="4556"/>
                </a:cubicBezTo>
                <a:cubicBezTo>
                  <a:pt x="827" y="4588"/>
                  <a:pt x="965" y="4558"/>
                  <a:pt x="1095" y="4546"/>
                </a:cubicBezTo>
                <a:cubicBezTo>
                  <a:pt x="1247" y="4593"/>
                  <a:pt x="1530" y="4559"/>
                  <a:pt x="1660" y="4556"/>
                </a:cubicBezTo>
                <a:cubicBezTo>
                  <a:pt x="1796" y="4541"/>
                  <a:pt x="1929" y="4515"/>
                  <a:pt x="2066" y="4503"/>
                </a:cubicBezTo>
                <a:cubicBezTo>
                  <a:pt x="2188" y="4536"/>
                  <a:pt x="2220" y="4546"/>
                  <a:pt x="2354" y="4556"/>
                </a:cubicBezTo>
                <a:cubicBezTo>
                  <a:pt x="2471" y="4537"/>
                  <a:pt x="2588" y="4512"/>
                  <a:pt x="2706" y="4492"/>
                </a:cubicBezTo>
                <a:cubicBezTo>
                  <a:pt x="2889" y="4501"/>
                  <a:pt x="3066" y="4501"/>
                  <a:pt x="3250" y="4482"/>
                </a:cubicBezTo>
                <a:cubicBezTo>
                  <a:pt x="3299" y="4485"/>
                  <a:pt x="3349" y="4484"/>
                  <a:pt x="3399" y="4492"/>
                </a:cubicBezTo>
                <a:cubicBezTo>
                  <a:pt x="3421" y="4495"/>
                  <a:pt x="3463" y="4514"/>
                  <a:pt x="3463" y="4514"/>
                </a:cubicBezTo>
                <a:cubicBezTo>
                  <a:pt x="3703" y="4472"/>
                  <a:pt x="3547" y="4493"/>
                  <a:pt x="3932" y="4482"/>
                </a:cubicBezTo>
                <a:cubicBezTo>
                  <a:pt x="3979" y="4417"/>
                  <a:pt x="4004" y="4343"/>
                  <a:pt x="4028" y="4268"/>
                </a:cubicBezTo>
                <a:cubicBezTo>
                  <a:pt x="4031" y="4218"/>
                  <a:pt x="4039" y="4168"/>
                  <a:pt x="4039" y="4119"/>
                </a:cubicBezTo>
                <a:cubicBezTo>
                  <a:pt x="4036" y="3973"/>
                  <a:pt x="4018" y="3682"/>
                  <a:pt x="4018" y="3682"/>
                </a:cubicBezTo>
                <a:cubicBezTo>
                  <a:pt x="4117" y="3278"/>
                  <a:pt x="4067" y="2873"/>
                  <a:pt x="4060" y="2455"/>
                </a:cubicBezTo>
                <a:cubicBezTo>
                  <a:pt x="4056" y="2285"/>
                  <a:pt x="4043" y="2129"/>
                  <a:pt x="4018" y="1964"/>
                </a:cubicBezTo>
                <a:cubicBezTo>
                  <a:pt x="4011" y="1824"/>
                  <a:pt x="4000" y="1581"/>
                  <a:pt x="3986" y="1452"/>
                </a:cubicBezTo>
                <a:cubicBezTo>
                  <a:pt x="3979" y="1394"/>
                  <a:pt x="3954" y="1282"/>
                  <a:pt x="3954" y="1282"/>
                </a:cubicBezTo>
                <a:cubicBezTo>
                  <a:pt x="3944" y="1171"/>
                  <a:pt x="3952" y="1101"/>
                  <a:pt x="3964" y="994"/>
                </a:cubicBezTo>
                <a:cubicBezTo>
                  <a:pt x="3954" y="786"/>
                  <a:pt x="3947" y="573"/>
                  <a:pt x="3879" y="375"/>
                </a:cubicBezTo>
                <a:cubicBezTo>
                  <a:pt x="3896" y="288"/>
                  <a:pt x="3902" y="231"/>
                  <a:pt x="3890" y="140"/>
                </a:cubicBezTo>
                <a:cubicBezTo>
                  <a:pt x="3886" y="114"/>
                  <a:pt x="3887" y="83"/>
                  <a:pt x="3868" y="66"/>
                </a:cubicBezTo>
                <a:cubicBezTo>
                  <a:pt x="3856" y="57"/>
                  <a:pt x="3840" y="59"/>
                  <a:pt x="3826" y="55"/>
                </a:cubicBezTo>
                <a:cubicBezTo>
                  <a:pt x="3682" y="63"/>
                  <a:pt x="3541" y="71"/>
                  <a:pt x="3399" y="87"/>
                </a:cubicBezTo>
                <a:cubicBezTo>
                  <a:pt x="3278" y="117"/>
                  <a:pt x="3163" y="69"/>
                  <a:pt x="3047" y="44"/>
                </a:cubicBezTo>
                <a:cubicBezTo>
                  <a:pt x="2979" y="48"/>
                  <a:pt x="2911" y="55"/>
                  <a:pt x="2844" y="55"/>
                </a:cubicBezTo>
                <a:cubicBezTo>
                  <a:pt x="2804" y="55"/>
                  <a:pt x="2766" y="40"/>
                  <a:pt x="2727" y="34"/>
                </a:cubicBezTo>
                <a:cubicBezTo>
                  <a:pt x="2595" y="16"/>
                  <a:pt x="2622" y="22"/>
                  <a:pt x="2439" y="12"/>
                </a:cubicBezTo>
                <a:cubicBezTo>
                  <a:pt x="2371" y="17"/>
                  <a:pt x="2294" y="0"/>
                  <a:pt x="2236" y="34"/>
                </a:cubicBezTo>
                <a:cubicBezTo>
                  <a:pt x="2155" y="82"/>
                  <a:pt x="2149" y="181"/>
                  <a:pt x="2055" y="204"/>
                </a:cubicBezTo>
                <a:cubicBezTo>
                  <a:pt x="2016" y="191"/>
                  <a:pt x="2011" y="194"/>
                  <a:pt x="2044" y="194"/>
                </a:cubicBezTo>
                <a:close/>
              </a:path>
            </a:pathLst>
          </a:custGeom>
          <a:pattFill prst="pct20">
            <a:fgClr>
              <a:schemeClr val="bg2"/>
            </a:fgClr>
            <a:bgClr>
              <a:schemeClr val="folHlink"/>
            </a:bgClr>
          </a:patt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2035" name="Rectangle 25"/>
          <p:cNvSpPr>
            <a:spLocks noChangeArrowheads="1"/>
          </p:cNvSpPr>
          <p:nvPr/>
        </p:nvSpPr>
        <p:spPr bwMode="auto">
          <a:xfrm>
            <a:off x="304800" y="-2286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panose="020B0604020202020204" pitchFamily="34" charset="0"/>
              <a:ea typeface="ＭＳ Ｐゴシック" charset="0"/>
              <a:cs typeface="Arial" panose="020B0604020202020204" pitchFamily="34" charset="0"/>
            </a:endParaRPr>
          </a:p>
        </p:txBody>
      </p:sp>
      <p:sp>
        <p:nvSpPr>
          <p:cNvPr id="291859" name="Oval 19"/>
          <p:cNvSpPr>
            <a:spLocks noChangeArrowheads="1"/>
          </p:cNvSpPr>
          <p:nvPr/>
        </p:nvSpPr>
        <p:spPr bwMode="auto">
          <a:xfrm>
            <a:off x="3505200" y="4267200"/>
            <a:ext cx="228600" cy="228600"/>
          </a:xfrm>
          <a:prstGeom prst="ellipse">
            <a:avLst/>
          </a:pr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4000">
              <a:solidFill>
                <a:srgbClr val="000000"/>
              </a:solidFill>
              <a:latin typeface="Arial" panose="020B0604020202020204" pitchFamily="34" charset="0"/>
              <a:ea typeface="ＭＳ Ｐゴシック" charset="0"/>
              <a:cs typeface="Arial" panose="020B0604020202020204" pitchFamily="34" charset="0"/>
            </a:endParaRPr>
          </a:p>
        </p:txBody>
      </p:sp>
      <p:sp>
        <p:nvSpPr>
          <p:cNvPr id="291843" name="Rectangle 3"/>
          <p:cNvSpPr>
            <a:spLocks noGrp="1" noChangeArrowheads="1"/>
          </p:cNvSpPr>
          <p:nvPr>
            <p:ph type="title"/>
          </p:nvPr>
        </p:nvSpPr>
        <p:spPr>
          <a:xfrm>
            <a:off x="152400" y="1066800"/>
            <a:ext cx="1676400" cy="1676400"/>
          </a:xfrm>
        </p:spPr>
        <p:txBody>
          <a:bodyPr/>
          <a:lstStyle/>
          <a:p>
            <a:pPr eaLnBrk="1" hangingPunct="1">
              <a:defRPr/>
            </a:pPr>
            <a:r>
              <a:rPr lang="ar-JO" sz="4800" b="1" dirty="0">
                <a:solidFill>
                  <a:schemeClr val="bg1"/>
                </a:solidFill>
                <a:latin typeface="Arial" panose="020B0604020202020204" pitchFamily="34" charset="0"/>
                <a:ea typeface="ＭＳ Ｐゴシック" charset="0"/>
                <a:cs typeface="Arial" panose="020B0604020202020204" pitchFamily="34" charset="0"/>
              </a:rPr>
              <a:t>587</a:t>
            </a:r>
            <a:br>
              <a:rPr lang="ar-JO" sz="4800" b="1" dirty="0">
                <a:solidFill>
                  <a:schemeClr val="bg1"/>
                </a:solidFill>
                <a:latin typeface="Arial" panose="020B0604020202020204" pitchFamily="34" charset="0"/>
                <a:ea typeface="ＭＳ Ｐゴシック" charset="0"/>
                <a:cs typeface="Arial" panose="020B0604020202020204" pitchFamily="34" charset="0"/>
              </a:rPr>
            </a:br>
            <a:r>
              <a:rPr lang="ar-JO" sz="4800" b="1" dirty="0">
                <a:solidFill>
                  <a:schemeClr val="bg1"/>
                </a:solidFill>
                <a:latin typeface="Arial" panose="020B0604020202020204" pitchFamily="34" charset="0"/>
                <a:ea typeface="ＭＳ Ｐゴシック" charset="0"/>
                <a:cs typeface="Arial" panose="020B0604020202020204" pitchFamily="34" charset="0"/>
              </a:rPr>
              <a:t>ق.م</a:t>
            </a:r>
            <a:endParaRPr lang="en-US" dirty="0">
              <a:solidFill>
                <a:schemeClr val="bg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91845" name="Rectangle 5"/>
          <p:cNvSpPr>
            <a:spLocks noChangeArrowheads="1"/>
          </p:cNvSpPr>
          <p:nvPr/>
        </p:nvSpPr>
        <p:spPr bwMode="auto">
          <a:xfrm>
            <a:off x="1981200" y="5181600"/>
            <a:ext cx="2667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4800" b="1" dirty="0">
                <a:solidFill>
                  <a:srgbClr val="000000"/>
                </a:solidFill>
                <a:latin typeface="Arial" panose="020B0604020202020204" pitchFamily="34" charset="0"/>
                <a:ea typeface="ＭＳ Ｐゴシック" charset="0"/>
                <a:cs typeface="Arial" panose="020B0604020202020204" pitchFamily="34" charset="0"/>
              </a:rPr>
              <a:t>يهوذا</a:t>
            </a:r>
            <a:endParaRPr lang="en-US" sz="4400" dirty="0">
              <a:solidFill>
                <a:srgbClr val="80808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91844" name="Rectangle 4"/>
          <p:cNvSpPr>
            <a:spLocks noChangeArrowheads="1"/>
          </p:cNvSpPr>
          <p:nvPr/>
        </p:nvSpPr>
        <p:spPr bwMode="auto">
          <a:xfrm>
            <a:off x="2971800" y="18288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4800" b="1" dirty="0">
                <a:solidFill>
                  <a:srgbClr val="000000"/>
                </a:solidFill>
                <a:latin typeface="Arial" panose="020B0604020202020204" pitchFamily="34" charset="0"/>
                <a:ea typeface="ＭＳ Ｐゴシック" charset="0"/>
                <a:cs typeface="Arial" panose="020B0604020202020204" pitchFamily="34" charset="0"/>
              </a:rPr>
              <a:t>إسرائيل</a:t>
            </a:r>
            <a:endParaRPr lang="en-US" sz="4400" dirty="0">
              <a:solidFill>
                <a:srgbClr val="80808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91853" name="Rectangle 13"/>
          <p:cNvSpPr>
            <a:spLocks noChangeArrowheads="1"/>
          </p:cNvSpPr>
          <p:nvPr/>
        </p:nvSpPr>
        <p:spPr bwMode="auto">
          <a:xfrm>
            <a:off x="4267200" y="1524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4800" b="1" dirty="0">
                <a:solidFill>
                  <a:srgbClr val="000000"/>
                </a:solidFill>
                <a:latin typeface="Arial" panose="020B0604020202020204" pitchFamily="34" charset="0"/>
                <a:ea typeface="ＭＳ Ｐゴシック" charset="0"/>
                <a:cs typeface="Arial" panose="020B0604020202020204" pitchFamily="34" charset="0"/>
              </a:rPr>
              <a:t>أرام</a:t>
            </a:r>
            <a:endParaRPr lang="en-US" sz="4400" dirty="0">
              <a:solidFill>
                <a:srgbClr val="80808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172041" name="Text Box 15"/>
          <p:cNvSpPr txBox="1">
            <a:spLocks noChangeArrowheads="1"/>
          </p:cNvSpPr>
          <p:nvPr/>
        </p:nvSpPr>
        <p:spPr bwMode="auto">
          <a:xfrm>
            <a:off x="3551238" y="4313238"/>
            <a:ext cx="213391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6000" dirty="0">
                <a:solidFill>
                  <a:srgbClr val="000000"/>
                </a:solidFill>
                <a:latin typeface="Arial" panose="020B0604020202020204" pitchFamily="34" charset="0"/>
                <a:cs typeface="Arial" panose="020B0604020202020204" pitchFamily="34" charset="0"/>
              </a:rPr>
              <a:t>أورشليم</a:t>
            </a:r>
            <a:endParaRPr lang="en-US" sz="5400" dirty="0">
              <a:solidFill>
                <a:srgbClr val="000000"/>
              </a:solidFill>
              <a:latin typeface="Arial" panose="020B0604020202020204" pitchFamily="34" charset="0"/>
              <a:cs typeface="Arial" panose="020B0604020202020204" pitchFamily="34" charset="0"/>
            </a:endParaRPr>
          </a:p>
        </p:txBody>
      </p:sp>
      <p:sp>
        <p:nvSpPr>
          <p:cNvPr id="172042" name="Text Box 16"/>
          <p:cNvSpPr txBox="1">
            <a:spLocks noChangeArrowheads="1"/>
          </p:cNvSpPr>
          <p:nvPr/>
        </p:nvSpPr>
        <p:spPr bwMode="auto">
          <a:xfrm>
            <a:off x="3832225" y="3551238"/>
            <a:ext cx="209384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6000" dirty="0">
                <a:solidFill>
                  <a:srgbClr val="000000"/>
                </a:solidFill>
                <a:latin typeface="Arial" panose="020B0604020202020204" pitchFamily="34" charset="0"/>
                <a:cs typeface="Arial" panose="020B0604020202020204" pitchFamily="34" charset="0"/>
              </a:rPr>
              <a:t>عناثوث</a:t>
            </a:r>
            <a:endParaRPr lang="en-US" sz="6000" dirty="0">
              <a:solidFill>
                <a:srgbClr val="000000"/>
              </a:solidFill>
              <a:latin typeface="Arial" panose="020B0604020202020204" pitchFamily="34" charset="0"/>
              <a:cs typeface="Arial" panose="020B0604020202020204" pitchFamily="34" charset="0"/>
            </a:endParaRPr>
          </a:p>
        </p:txBody>
      </p:sp>
      <p:sp>
        <p:nvSpPr>
          <p:cNvPr id="172043" name="Freeform 18"/>
          <p:cNvSpPr>
            <a:spLocks/>
          </p:cNvSpPr>
          <p:nvPr/>
        </p:nvSpPr>
        <p:spPr bwMode="auto">
          <a:xfrm>
            <a:off x="3230563" y="4691063"/>
            <a:ext cx="384175" cy="525462"/>
          </a:xfrm>
          <a:custGeom>
            <a:avLst/>
            <a:gdLst>
              <a:gd name="T0" fmla="*/ 2147483647 w 242"/>
              <a:gd name="T1" fmla="*/ 0 h 331"/>
              <a:gd name="T2" fmla="*/ 2147483647 w 242"/>
              <a:gd name="T3" fmla="*/ 2147483647 h 331"/>
              <a:gd name="T4" fmla="*/ 2147483647 w 242"/>
              <a:gd name="T5" fmla="*/ 2147483647 h 331"/>
              <a:gd name="T6" fmla="*/ 2147483647 w 242"/>
              <a:gd name="T7" fmla="*/ 2147483647 h 331"/>
              <a:gd name="T8" fmla="*/ 2147483647 w 242"/>
              <a:gd name="T9" fmla="*/ 2147483647 h 331"/>
              <a:gd name="T10" fmla="*/ 2147483647 w 242"/>
              <a:gd name="T11" fmla="*/ 2147483647 h 331"/>
              <a:gd name="T12" fmla="*/ 2147483647 w 242"/>
              <a:gd name="T13" fmla="*/ 2147483647 h 331"/>
              <a:gd name="T14" fmla="*/ 2147483647 w 242"/>
              <a:gd name="T15" fmla="*/ 2147483647 h 331"/>
              <a:gd name="T16" fmla="*/ 2147483647 w 242"/>
              <a:gd name="T17" fmla="*/ 2147483647 h 331"/>
              <a:gd name="T18" fmla="*/ 2147483647 w 242"/>
              <a:gd name="T19" fmla="*/ 2147483647 h 331"/>
              <a:gd name="T20" fmla="*/ 2147483647 w 242"/>
              <a:gd name="T21" fmla="*/ 0 h 331"/>
              <a:gd name="T22" fmla="*/ 2147483647 w 242"/>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2"/>
              <a:gd name="T37" fmla="*/ 0 h 331"/>
              <a:gd name="T38" fmla="*/ 242 w 242"/>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2" h="331">
                <a:moveTo>
                  <a:pt x="34" y="0"/>
                </a:moveTo>
                <a:cubicBezTo>
                  <a:pt x="13" y="63"/>
                  <a:pt x="0" y="68"/>
                  <a:pt x="24" y="138"/>
                </a:cubicBezTo>
                <a:cubicBezTo>
                  <a:pt x="34" y="168"/>
                  <a:pt x="109" y="181"/>
                  <a:pt x="109" y="181"/>
                </a:cubicBezTo>
                <a:cubicBezTo>
                  <a:pt x="105" y="198"/>
                  <a:pt x="102" y="216"/>
                  <a:pt x="98" y="234"/>
                </a:cubicBezTo>
                <a:cubicBezTo>
                  <a:pt x="92" y="255"/>
                  <a:pt x="77" y="298"/>
                  <a:pt x="77" y="298"/>
                </a:cubicBezTo>
                <a:cubicBezTo>
                  <a:pt x="84" y="305"/>
                  <a:pt x="88" y="317"/>
                  <a:pt x="98" y="320"/>
                </a:cubicBezTo>
                <a:cubicBezTo>
                  <a:pt x="154" y="331"/>
                  <a:pt x="130" y="250"/>
                  <a:pt x="152" y="224"/>
                </a:cubicBezTo>
                <a:cubicBezTo>
                  <a:pt x="163" y="210"/>
                  <a:pt x="180" y="202"/>
                  <a:pt x="194" y="192"/>
                </a:cubicBezTo>
                <a:cubicBezTo>
                  <a:pt x="212" y="137"/>
                  <a:pt x="242" y="144"/>
                  <a:pt x="216" y="74"/>
                </a:cubicBezTo>
                <a:cubicBezTo>
                  <a:pt x="202" y="37"/>
                  <a:pt x="123" y="18"/>
                  <a:pt x="98" y="10"/>
                </a:cubicBezTo>
                <a:cubicBezTo>
                  <a:pt x="87" y="6"/>
                  <a:pt x="66" y="0"/>
                  <a:pt x="66" y="0"/>
                </a:cubicBezTo>
                <a:cubicBezTo>
                  <a:pt x="30" y="10"/>
                  <a:pt x="34" y="21"/>
                  <a:pt x="34" y="0"/>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91863" name="Oval 23" descr="20%"/>
          <p:cNvSpPr>
            <a:spLocks noChangeArrowheads="1"/>
          </p:cNvSpPr>
          <p:nvPr/>
        </p:nvSpPr>
        <p:spPr bwMode="auto">
          <a:xfrm>
            <a:off x="3429000" y="4191000"/>
            <a:ext cx="381000" cy="381000"/>
          </a:xfrm>
          <a:prstGeom prst="ellipse">
            <a:avLst/>
          </a:prstGeom>
          <a:pattFill prst="pct20">
            <a:fgClr>
              <a:schemeClr val="bg2"/>
            </a:fgClr>
            <a:bgClr>
              <a:schemeClr val="folHlink"/>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4000">
              <a:solidFill>
                <a:srgbClr val="000000"/>
              </a:solidFill>
              <a:latin typeface="Arial" panose="020B0604020202020204" pitchFamily="34" charset="0"/>
              <a:ea typeface="ＭＳ Ｐゴシック" charset="0"/>
              <a:cs typeface="Arial" panose="020B0604020202020204" pitchFamily="34" charset="0"/>
            </a:endParaRPr>
          </a:p>
        </p:txBody>
      </p:sp>
      <p:sp>
        <p:nvSpPr>
          <p:cNvPr id="172045" name="Rectangle 24"/>
          <p:cNvSpPr>
            <a:spLocks noChangeArrowheads="1"/>
          </p:cNvSpPr>
          <p:nvPr/>
        </p:nvSpPr>
        <p:spPr bwMode="auto">
          <a:xfrm>
            <a:off x="7696200" y="-762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35408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box(in)">
                                      <p:cBhvr>
                                        <p:cTn id="7" dur="500"/>
                                        <p:tgtEl>
                                          <p:spTgt spid="291842"/>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291859"/>
                                        </p:tgtEl>
                                        <p:attrNameLst>
                                          <p:attrName>style.visibility</p:attrName>
                                        </p:attrNameLst>
                                      </p:cBhvr>
                                      <p:to>
                                        <p:strVal val="visible"/>
                                      </p:to>
                                    </p:set>
                                    <p:anim calcmode="lin" valueType="num">
                                      <p:cBhvr>
                                        <p:cTn id="11" dur="1000" fill="hold"/>
                                        <p:tgtEl>
                                          <p:spTgt spid="291859"/>
                                        </p:tgtEl>
                                        <p:attrNameLst>
                                          <p:attrName>ppt_w</p:attrName>
                                        </p:attrNameLst>
                                      </p:cBhvr>
                                      <p:tavLst>
                                        <p:tav tm="0">
                                          <p:val>
                                            <p:fltVal val="0"/>
                                          </p:val>
                                        </p:tav>
                                        <p:tav tm="100000">
                                          <p:val>
                                            <p:strVal val="#ppt_w"/>
                                          </p:val>
                                        </p:tav>
                                      </p:tavLst>
                                    </p:anim>
                                    <p:anim calcmode="lin" valueType="num">
                                      <p:cBhvr>
                                        <p:cTn id="12" dur="1000" fill="hold"/>
                                        <p:tgtEl>
                                          <p:spTgt spid="291859"/>
                                        </p:tgtEl>
                                        <p:attrNameLst>
                                          <p:attrName>ppt_h</p:attrName>
                                        </p:attrNameLst>
                                      </p:cBhvr>
                                      <p:tavLst>
                                        <p:tav tm="0">
                                          <p:val>
                                            <p:fltVal val="0"/>
                                          </p:val>
                                        </p:tav>
                                        <p:tav tm="100000">
                                          <p:val>
                                            <p:strVal val="#ppt_h"/>
                                          </p:val>
                                        </p:tav>
                                      </p:tavLst>
                                    </p:anim>
                                    <p:anim calcmode="lin" valueType="num">
                                      <p:cBhvr>
                                        <p:cTn id="13" dur="1000" fill="hold"/>
                                        <p:tgtEl>
                                          <p:spTgt spid="29185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91859"/>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91845"/>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291844"/>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291853"/>
                                        </p:tgtEl>
                                        <p:attrNameLst>
                                          <p:attrName>style.visibility</p:attrName>
                                        </p:attrNameLst>
                                      </p:cBhvr>
                                      <p:to>
                                        <p:strVal val="visible"/>
                                      </p:to>
                                    </p:set>
                                  </p:childTnLst>
                                </p:cTn>
                              </p:par>
                            </p:childTnLst>
                          </p:cTn>
                        </p:par>
                        <p:par>
                          <p:cTn id="24" fill="hold" nodeType="afterGroup">
                            <p:stCondLst>
                              <p:cond delay="3000"/>
                            </p:stCondLst>
                            <p:childTnLst>
                              <p:par>
                                <p:cTn id="25" presetID="2" presetClass="entr" presetSubtype="8" fill="hold" grpId="0" nodeType="afterEffect">
                                  <p:stCondLst>
                                    <p:cond delay="2000"/>
                                  </p:stCondLst>
                                  <p:childTnLst>
                                    <p:set>
                                      <p:cBhvr>
                                        <p:cTn id="26" dur="1" fill="hold">
                                          <p:stCondLst>
                                            <p:cond delay="0"/>
                                          </p:stCondLst>
                                        </p:cTn>
                                        <p:tgtEl>
                                          <p:spTgt spid="291843"/>
                                        </p:tgtEl>
                                        <p:attrNameLst>
                                          <p:attrName>style.visibility</p:attrName>
                                        </p:attrNameLst>
                                      </p:cBhvr>
                                      <p:to>
                                        <p:strVal val="visible"/>
                                      </p:to>
                                    </p:set>
                                    <p:anim calcmode="lin" valueType="num">
                                      <p:cBhvr additive="base">
                                        <p:cTn id="27" dur="500" fill="hold"/>
                                        <p:tgtEl>
                                          <p:spTgt spid="291843"/>
                                        </p:tgtEl>
                                        <p:attrNameLst>
                                          <p:attrName>ppt_x</p:attrName>
                                        </p:attrNameLst>
                                      </p:cBhvr>
                                      <p:tavLst>
                                        <p:tav tm="0">
                                          <p:val>
                                            <p:strVal val="0-#ppt_w/2"/>
                                          </p:val>
                                        </p:tav>
                                        <p:tav tm="100000">
                                          <p:val>
                                            <p:strVal val="#ppt_x"/>
                                          </p:val>
                                        </p:tav>
                                      </p:tavLst>
                                    </p:anim>
                                    <p:anim calcmode="lin" valueType="num">
                                      <p:cBhvr additive="base">
                                        <p:cTn id="28" dur="500" fill="hold"/>
                                        <p:tgtEl>
                                          <p:spTgt spid="291843"/>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500"/>
                            </p:stCondLst>
                            <p:childTnLst>
                              <p:par>
                                <p:cTn id="30" presetID="22" presetClass="entr" presetSubtype="1" fill="hold" grpId="0" nodeType="afterEffect">
                                  <p:stCondLst>
                                    <p:cond delay="0"/>
                                  </p:stCondLst>
                                  <p:childTnLst>
                                    <p:set>
                                      <p:cBhvr>
                                        <p:cTn id="31" dur="1" fill="hold">
                                          <p:stCondLst>
                                            <p:cond delay="0"/>
                                          </p:stCondLst>
                                        </p:cTn>
                                        <p:tgtEl>
                                          <p:spTgt spid="291860"/>
                                        </p:tgtEl>
                                        <p:attrNameLst>
                                          <p:attrName>style.visibility</p:attrName>
                                        </p:attrNameLst>
                                      </p:cBhvr>
                                      <p:to>
                                        <p:strVal val="visible"/>
                                      </p:to>
                                    </p:set>
                                    <p:animEffect transition="in" filter="wipe(up)">
                                      <p:cBhvr>
                                        <p:cTn id="32" dur="500"/>
                                        <p:tgtEl>
                                          <p:spTgt spid="291860"/>
                                        </p:tgtEl>
                                      </p:cBhvr>
                                    </p:animEffect>
                                  </p:childTnLst>
                                </p:cTn>
                              </p:par>
                            </p:childTnLst>
                          </p:cTn>
                        </p:par>
                        <p:par>
                          <p:cTn id="33" fill="hold" nodeType="afterGroup">
                            <p:stCondLst>
                              <p:cond delay="6000"/>
                            </p:stCondLst>
                            <p:childTnLst>
                              <p:par>
                                <p:cTn id="34" presetID="22" presetClass="entr" presetSubtype="1" fill="hold" grpId="0" nodeType="afterEffect">
                                  <p:stCondLst>
                                    <p:cond delay="0"/>
                                  </p:stCondLst>
                                  <p:childTnLst>
                                    <p:set>
                                      <p:cBhvr>
                                        <p:cTn id="35" dur="1" fill="hold">
                                          <p:stCondLst>
                                            <p:cond delay="0"/>
                                          </p:stCondLst>
                                        </p:cTn>
                                        <p:tgtEl>
                                          <p:spTgt spid="291863"/>
                                        </p:tgtEl>
                                        <p:attrNameLst>
                                          <p:attrName>style.visibility</p:attrName>
                                        </p:attrNameLst>
                                      </p:cBhvr>
                                      <p:to>
                                        <p:strVal val="visible"/>
                                      </p:to>
                                    </p:set>
                                    <p:animEffect transition="in" filter="wipe(up)">
                                      <p:cBhvr>
                                        <p:cTn id="36" dur="500"/>
                                        <p:tgtEl>
                                          <p:spTgt spid="29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60" grpId="0" animBg="1"/>
      <p:bldP spid="291859" grpId="0" animBg="1"/>
      <p:bldP spid="291843" grpId="0" autoUpdateAnimBg="0"/>
      <p:bldP spid="291845" grpId="0" autoUpdateAnimBg="0"/>
      <p:bldP spid="291844" grpId="0" autoUpdateAnimBg="0"/>
      <p:bldP spid="291853" grpId="0" autoUpdateAnimBg="0"/>
      <p:bldP spid="29186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Title 1"/>
          <p:cNvSpPr>
            <a:spLocks noGrp="1"/>
          </p:cNvSpPr>
          <p:nvPr>
            <p:ph type="title" idx="4294967295"/>
          </p:nvPr>
        </p:nvSpPr>
        <p:spPr>
          <a:xfrm>
            <a:off x="685800" y="76200"/>
            <a:ext cx="7772400" cy="990600"/>
          </a:xfrm>
        </p:spPr>
        <p:txBody>
          <a:bodyPr/>
          <a:lstStyle/>
          <a:p>
            <a:r>
              <a:rPr lang="ar-JO" b="1" dirty="0">
                <a:latin typeface="Arial" charset="0"/>
                <a:ea typeface="ＭＳ Ｐゴシック" charset="0"/>
                <a:cs typeface="Arial" charset="0"/>
              </a:rPr>
              <a:t>سنغافورة، كانون ثاني 1942</a:t>
            </a:r>
            <a:endParaRPr lang="en-US" b="1" dirty="0">
              <a:latin typeface="Arial" charset="0"/>
              <a:ea typeface="ＭＳ Ｐゴシック" charset="0"/>
              <a:cs typeface="Arial" charset="0"/>
            </a:endParaRPr>
          </a:p>
        </p:txBody>
      </p:sp>
      <p:sp>
        <p:nvSpPr>
          <p:cNvPr id="4" name="Title 1"/>
          <p:cNvSpPr txBox="1">
            <a:spLocks/>
          </p:cNvSpPr>
          <p:nvPr/>
        </p:nvSpPr>
        <p:spPr bwMode="auto">
          <a:xfrm>
            <a:off x="5105400" y="41910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kern="0" dirty="0">
                <a:solidFill>
                  <a:srgbClr val="000000"/>
                </a:solidFill>
                <a:latin typeface="Arial"/>
                <a:ea typeface="ＭＳ Ｐゴシック" pitchFamily="-112" charset="-128"/>
                <a:cs typeface="Arial"/>
              </a:rPr>
              <a:t>ما احتلته اليابان بالأخضر</a:t>
            </a:r>
            <a:endParaRPr lang="en-US" sz="3200" b="1" kern="0" dirty="0">
              <a:solidFill>
                <a:srgbClr val="000000"/>
              </a:solidFill>
              <a:latin typeface="Arial"/>
              <a:ea typeface="ＭＳ Ｐゴシック" pitchFamily="-112" charset="-128"/>
              <a:cs typeface="Arial"/>
            </a:endParaRPr>
          </a:p>
        </p:txBody>
      </p:sp>
      <p:sp>
        <p:nvSpPr>
          <p:cNvPr id="5" name="Title 1"/>
          <p:cNvSpPr txBox="1">
            <a:spLocks/>
          </p:cNvSpPr>
          <p:nvPr/>
        </p:nvSpPr>
        <p:spPr bwMode="auto">
          <a:xfrm>
            <a:off x="5105400" y="54864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kern="0" dirty="0">
                <a:solidFill>
                  <a:srgbClr val="000000"/>
                </a:solidFill>
                <a:latin typeface="Arial"/>
                <a:ea typeface="ＭＳ Ｐゴシック" pitchFamily="-112" charset="-128"/>
                <a:cs typeface="Arial"/>
              </a:rPr>
              <a:t>المنطقة الحرة بالبرتقالي</a:t>
            </a:r>
            <a:endParaRPr lang="en-US" sz="3200" b="1" kern="0" dirty="0">
              <a:solidFill>
                <a:srgbClr val="000000"/>
              </a:solidFill>
              <a:latin typeface="Arial"/>
              <a:ea typeface="ＭＳ Ｐゴシック" pitchFamily="-112" charset="-128"/>
              <a:cs typeface="Arial"/>
            </a:endParaRPr>
          </a:p>
        </p:txBody>
      </p:sp>
      <p:sp>
        <p:nvSpPr>
          <p:cNvPr id="6" name="Freeform 5"/>
          <p:cNvSpPr/>
          <p:nvPr/>
        </p:nvSpPr>
        <p:spPr>
          <a:xfrm>
            <a:off x="3243263" y="3711575"/>
            <a:ext cx="1447800" cy="1241425"/>
          </a:xfrm>
          <a:custGeom>
            <a:avLst/>
            <a:gdLst>
              <a:gd name="connsiteX0" fmla="*/ 1442070 w 1447564"/>
              <a:gd name="connsiteY0" fmla="*/ 423334 h 1241778"/>
              <a:gd name="connsiteX1" fmla="*/ 1413848 w 1447564"/>
              <a:gd name="connsiteY1" fmla="*/ 381000 h 1241778"/>
              <a:gd name="connsiteX2" fmla="*/ 1315070 w 1447564"/>
              <a:gd name="connsiteY2" fmla="*/ 254000 h 1241778"/>
              <a:gd name="connsiteX3" fmla="*/ 1258625 w 1447564"/>
              <a:gd name="connsiteY3" fmla="*/ 141111 h 1241778"/>
              <a:gd name="connsiteX4" fmla="*/ 1244514 w 1447564"/>
              <a:gd name="connsiteY4" fmla="*/ 98778 h 1241778"/>
              <a:gd name="connsiteX5" fmla="*/ 1173959 w 1447564"/>
              <a:gd name="connsiteY5" fmla="*/ 56445 h 1241778"/>
              <a:gd name="connsiteX6" fmla="*/ 1117514 w 1447564"/>
              <a:gd name="connsiteY6" fmla="*/ 28222 h 1241778"/>
              <a:gd name="connsiteX7" fmla="*/ 1018737 w 1447564"/>
              <a:gd name="connsiteY7" fmla="*/ 0 h 1241778"/>
              <a:gd name="connsiteX8" fmla="*/ 934070 w 1447564"/>
              <a:gd name="connsiteY8" fmla="*/ 28222 h 1241778"/>
              <a:gd name="connsiteX9" fmla="*/ 835292 w 1447564"/>
              <a:gd name="connsiteY9" fmla="*/ 70556 h 1241778"/>
              <a:gd name="connsiteX10" fmla="*/ 792959 w 1447564"/>
              <a:gd name="connsiteY10" fmla="*/ 112889 h 1241778"/>
              <a:gd name="connsiteX11" fmla="*/ 680070 w 1447564"/>
              <a:gd name="connsiteY11" fmla="*/ 141111 h 1241778"/>
              <a:gd name="connsiteX12" fmla="*/ 567181 w 1447564"/>
              <a:gd name="connsiteY12" fmla="*/ 183445 h 1241778"/>
              <a:gd name="connsiteX13" fmla="*/ 524848 w 1447564"/>
              <a:gd name="connsiteY13" fmla="*/ 211667 h 1241778"/>
              <a:gd name="connsiteX14" fmla="*/ 383737 w 1447564"/>
              <a:gd name="connsiteY14" fmla="*/ 324556 h 1241778"/>
              <a:gd name="connsiteX15" fmla="*/ 383737 w 1447564"/>
              <a:gd name="connsiteY15" fmla="*/ 324556 h 1241778"/>
              <a:gd name="connsiteX16" fmla="*/ 313181 w 1447564"/>
              <a:gd name="connsiteY16" fmla="*/ 381000 h 1241778"/>
              <a:gd name="connsiteX17" fmla="*/ 284959 w 1447564"/>
              <a:gd name="connsiteY17" fmla="*/ 423334 h 1241778"/>
              <a:gd name="connsiteX18" fmla="*/ 157959 w 1447564"/>
              <a:gd name="connsiteY18" fmla="*/ 493889 h 1241778"/>
              <a:gd name="connsiteX19" fmla="*/ 129737 w 1447564"/>
              <a:gd name="connsiteY19" fmla="*/ 536222 h 1241778"/>
              <a:gd name="connsiteX20" fmla="*/ 101514 w 1447564"/>
              <a:gd name="connsiteY20" fmla="*/ 635000 h 1241778"/>
              <a:gd name="connsiteX21" fmla="*/ 87403 w 1447564"/>
              <a:gd name="connsiteY21" fmla="*/ 705556 h 1241778"/>
              <a:gd name="connsiteX22" fmla="*/ 2737 w 1447564"/>
              <a:gd name="connsiteY22" fmla="*/ 818445 h 1241778"/>
              <a:gd name="connsiteX23" fmla="*/ 16848 w 1447564"/>
              <a:gd name="connsiteY23" fmla="*/ 1001889 h 1241778"/>
              <a:gd name="connsiteX24" fmla="*/ 59181 w 1447564"/>
              <a:gd name="connsiteY24" fmla="*/ 1016000 h 1241778"/>
              <a:gd name="connsiteX25" fmla="*/ 157959 w 1447564"/>
              <a:gd name="connsiteY25" fmla="*/ 1030111 h 1241778"/>
              <a:gd name="connsiteX26" fmla="*/ 200292 w 1447564"/>
              <a:gd name="connsiteY26" fmla="*/ 1044222 h 1241778"/>
              <a:gd name="connsiteX27" fmla="*/ 228514 w 1447564"/>
              <a:gd name="connsiteY27" fmla="*/ 1086556 h 1241778"/>
              <a:gd name="connsiteX28" fmla="*/ 299070 w 1447564"/>
              <a:gd name="connsiteY28" fmla="*/ 1143000 h 1241778"/>
              <a:gd name="connsiteX29" fmla="*/ 355514 w 1447564"/>
              <a:gd name="connsiteY29" fmla="*/ 1171222 h 1241778"/>
              <a:gd name="connsiteX30" fmla="*/ 637737 w 1447564"/>
              <a:gd name="connsiteY30" fmla="*/ 1185334 h 1241778"/>
              <a:gd name="connsiteX31" fmla="*/ 1018737 w 1447564"/>
              <a:gd name="connsiteY31" fmla="*/ 1213556 h 1241778"/>
              <a:gd name="connsiteX32" fmla="*/ 1061070 w 1447564"/>
              <a:gd name="connsiteY32" fmla="*/ 1227667 h 1241778"/>
              <a:gd name="connsiteX33" fmla="*/ 1131625 w 1447564"/>
              <a:gd name="connsiteY33" fmla="*/ 1241778 h 1241778"/>
              <a:gd name="connsiteX34" fmla="*/ 1202181 w 1447564"/>
              <a:gd name="connsiteY34" fmla="*/ 1227667 h 1241778"/>
              <a:gd name="connsiteX35" fmla="*/ 1244514 w 1447564"/>
              <a:gd name="connsiteY35" fmla="*/ 1199445 h 1241778"/>
              <a:gd name="connsiteX36" fmla="*/ 1286848 w 1447564"/>
              <a:gd name="connsiteY36" fmla="*/ 1185334 h 1241778"/>
              <a:gd name="connsiteX37" fmla="*/ 1315070 w 1447564"/>
              <a:gd name="connsiteY37" fmla="*/ 1100667 h 1241778"/>
              <a:gd name="connsiteX38" fmla="*/ 1329181 w 1447564"/>
              <a:gd name="connsiteY38" fmla="*/ 1058334 h 1241778"/>
              <a:gd name="connsiteX39" fmla="*/ 1385625 w 1447564"/>
              <a:gd name="connsiteY39" fmla="*/ 973667 h 1241778"/>
              <a:gd name="connsiteX40" fmla="*/ 1413848 w 1447564"/>
              <a:gd name="connsiteY40" fmla="*/ 931334 h 1241778"/>
              <a:gd name="connsiteX41" fmla="*/ 1427959 w 1447564"/>
              <a:gd name="connsiteY41" fmla="*/ 889000 h 1241778"/>
              <a:gd name="connsiteX42" fmla="*/ 1399737 w 1447564"/>
              <a:gd name="connsiteY42" fmla="*/ 719667 h 1241778"/>
              <a:gd name="connsiteX43" fmla="*/ 1413848 w 1447564"/>
              <a:gd name="connsiteY43" fmla="*/ 606778 h 1241778"/>
              <a:gd name="connsiteX44" fmla="*/ 1442070 w 1447564"/>
              <a:gd name="connsiteY44" fmla="*/ 437445 h 1241778"/>
              <a:gd name="connsiteX45" fmla="*/ 1413848 w 1447564"/>
              <a:gd name="connsiteY45" fmla="*/ 324556 h 1241778"/>
              <a:gd name="connsiteX46" fmla="*/ 1413848 w 1447564"/>
              <a:gd name="connsiteY46" fmla="*/ 324556 h 124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47564" h="1241778">
                <a:moveTo>
                  <a:pt x="1442070" y="423334"/>
                </a:moveTo>
                <a:cubicBezTo>
                  <a:pt x="1432663" y="409223"/>
                  <a:pt x="1424885" y="393877"/>
                  <a:pt x="1413848" y="381000"/>
                </a:cubicBezTo>
                <a:cubicBezTo>
                  <a:pt x="1353826" y="310975"/>
                  <a:pt x="1354788" y="341381"/>
                  <a:pt x="1315070" y="254000"/>
                </a:cubicBezTo>
                <a:cubicBezTo>
                  <a:pt x="1261022" y="135093"/>
                  <a:pt x="1317552" y="200038"/>
                  <a:pt x="1258625" y="141111"/>
                </a:cubicBezTo>
                <a:cubicBezTo>
                  <a:pt x="1253921" y="127000"/>
                  <a:pt x="1255032" y="109296"/>
                  <a:pt x="1244514" y="98778"/>
                </a:cubicBezTo>
                <a:cubicBezTo>
                  <a:pt x="1225120" y="79384"/>
                  <a:pt x="1197934" y="69765"/>
                  <a:pt x="1173959" y="56445"/>
                </a:cubicBezTo>
                <a:cubicBezTo>
                  <a:pt x="1155570" y="46229"/>
                  <a:pt x="1136849" y="36509"/>
                  <a:pt x="1117514" y="28222"/>
                </a:cubicBezTo>
                <a:cubicBezTo>
                  <a:pt x="1089174" y="16076"/>
                  <a:pt x="1047378" y="7160"/>
                  <a:pt x="1018737" y="0"/>
                </a:cubicBezTo>
                <a:cubicBezTo>
                  <a:pt x="990515" y="9407"/>
                  <a:pt x="961691" y="17173"/>
                  <a:pt x="934070" y="28222"/>
                </a:cubicBezTo>
                <a:cubicBezTo>
                  <a:pt x="759692" y="97973"/>
                  <a:pt x="971564" y="25132"/>
                  <a:pt x="835292" y="70556"/>
                </a:cubicBezTo>
                <a:cubicBezTo>
                  <a:pt x="821181" y="84667"/>
                  <a:pt x="809563" y="101820"/>
                  <a:pt x="792959" y="112889"/>
                </a:cubicBezTo>
                <a:cubicBezTo>
                  <a:pt x="773606" y="125791"/>
                  <a:pt x="691468" y="138262"/>
                  <a:pt x="680070" y="141111"/>
                </a:cubicBezTo>
                <a:cubicBezTo>
                  <a:pt x="655642" y="147218"/>
                  <a:pt x="580132" y="176970"/>
                  <a:pt x="567181" y="183445"/>
                </a:cubicBezTo>
                <a:cubicBezTo>
                  <a:pt x="552012" y="191029"/>
                  <a:pt x="538959" y="202260"/>
                  <a:pt x="524848" y="211667"/>
                </a:cubicBezTo>
                <a:cubicBezTo>
                  <a:pt x="472010" y="290921"/>
                  <a:pt x="511007" y="245011"/>
                  <a:pt x="383737" y="324556"/>
                </a:cubicBezTo>
                <a:lnTo>
                  <a:pt x="383737" y="324556"/>
                </a:lnTo>
                <a:cubicBezTo>
                  <a:pt x="343522" y="364770"/>
                  <a:pt x="366584" y="345398"/>
                  <a:pt x="313181" y="381000"/>
                </a:cubicBezTo>
                <a:cubicBezTo>
                  <a:pt x="303774" y="395111"/>
                  <a:pt x="297722" y="412166"/>
                  <a:pt x="284959" y="423334"/>
                </a:cubicBezTo>
                <a:cubicBezTo>
                  <a:pt x="225242" y="475587"/>
                  <a:pt x="216102" y="474508"/>
                  <a:pt x="157959" y="493889"/>
                </a:cubicBezTo>
                <a:cubicBezTo>
                  <a:pt x="148552" y="508000"/>
                  <a:pt x="137322" y="521053"/>
                  <a:pt x="129737" y="536222"/>
                </a:cubicBezTo>
                <a:cubicBezTo>
                  <a:pt x="120307" y="555082"/>
                  <a:pt x="105132" y="618719"/>
                  <a:pt x="101514" y="635000"/>
                </a:cubicBezTo>
                <a:cubicBezTo>
                  <a:pt x="96311" y="658413"/>
                  <a:pt x="97328" y="683721"/>
                  <a:pt x="87403" y="705556"/>
                </a:cubicBezTo>
                <a:cubicBezTo>
                  <a:pt x="60811" y="764058"/>
                  <a:pt x="40339" y="780842"/>
                  <a:pt x="2737" y="818445"/>
                </a:cubicBezTo>
                <a:cubicBezTo>
                  <a:pt x="7441" y="879593"/>
                  <a:pt x="0" y="942920"/>
                  <a:pt x="16848" y="1001889"/>
                </a:cubicBezTo>
                <a:cubicBezTo>
                  <a:pt x="20934" y="1016191"/>
                  <a:pt x="44596" y="1013083"/>
                  <a:pt x="59181" y="1016000"/>
                </a:cubicBezTo>
                <a:cubicBezTo>
                  <a:pt x="91795" y="1022523"/>
                  <a:pt x="125033" y="1025407"/>
                  <a:pt x="157959" y="1030111"/>
                </a:cubicBezTo>
                <a:cubicBezTo>
                  <a:pt x="172070" y="1034815"/>
                  <a:pt x="188677" y="1034930"/>
                  <a:pt x="200292" y="1044222"/>
                </a:cubicBezTo>
                <a:cubicBezTo>
                  <a:pt x="213535" y="1054817"/>
                  <a:pt x="217919" y="1073313"/>
                  <a:pt x="228514" y="1086556"/>
                </a:cubicBezTo>
                <a:cubicBezTo>
                  <a:pt x="248031" y="1110953"/>
                  <a:pt x="272051" y="1127561"/>
                  <a:pt x="299070" y="1143000"/>
                </a:cubicBezTo>
                <a:cubicBezTo>
                  <a:pt x="317334" y="1153436"/>
                  <a:pt x="334641" y="1168613"/>
                  <a:pt x="355514" y="1171222"/>
                </a:cubicBezTo>
                <a:cubicBezTo>
                  <a:pt x="448978" y="1182905"/>
                  <a:pt x="543663" y="1180630"/>
                  <a:pt x="637737" y="1185334"/>
                </a:cubicBezTo>
                <a:cubicBezTo>
                  <a:pt x="793076" y="1237114"/>
                  <a:pt x="621018" y="1184096"/>
                  <a:pt x="1018737" y="1213556"/>
                </a:cubicBezTo>
                <a:cubicBezTo>
                  <a:pt x="1033571" y="1214655"/>
                  <a:pt x="1046640" y="1224059"/>
                  <a:pt x="1061070" y="1227667"/>
                </a:cubicBezTo>
                <a:cubicBezTo>
                  <a:pt x="1084338" y="1233484"/>
                  <a:pt x="1108107" y="1237074"/>
                  <a:pt x="1131625" y="1241778"/>
                </a:cubicBezTo>
                <a:cubicBezTo>
                  <a:pt x="1155144" y="1237074"/>
                  <a:pt x="1179724" y="1236088"/>
                  <a:pt x="1202181" y="1227667"/>
                </a:cubicBezTo>
                <a:cubicBezTo>
                  <a:pt x="1218061" y="1221712"/>
                  <a:pt x="1229345" y="1207029"/>
                  <a:pt x="1244514" y="1199445"/>
                </a:cubicBezTo>
                <a:cubicBezTo>
                  <a:pt x="1257818" y="1192793"/>
                  <a:pt x="1272737" y="1190038"/>
                  <a:pt x="1286848" y="1185334"/>
                </a:cubicBezTo>
                <a:lnTo>
                  <a:pt x="1315070" y="1100667"/>
                </a:lnTo>
                <a:cubicBezTo>
                  <a:pt x="1319774" y="1086556"/>
                  <a:pt x="1320930" y="1070710"/>
                  <a:pt x="1329181" y="1058334"/>
                </a:cubicBezTo>
                <a:lnTo>
                  <a:pt x="1385625" y="973667"/>
                </a:lnTo>
                <a:lnTo>
                  <a:pt x="1413848" y="931334"/>
                </a:lnTo>
                <a:cubicBezTo>
                  <a:pt x="1418552" y="917223"/>
                  <a:pt x="1427959" y="903875"/>
                  <a:pt x="1427959" y="889000"/>
                </a:cubicBezTo>
                <a:cubicBezTo>
                  <a:pt x="1427959" y="822933"/>
                  <a:pt x="1414599" y="779115"/>
                  <a:pt x="1399737" y="719667"/>
                </a:cubicBezTo>
                <a:cubicBezTo>
                  <a:pt x="1404441" y="682037"/>
                  <a:pt x="1408223" y="644281"/>
                  <a:pt x="1413848" y="606778"/>
                </a:cubicBezTo>
                <a:cubicBezTo>
                  <a:pt x="1422336" y="550188"/>
                  <a:pt x="1439062" y="494589"/>
                  <a:pt x="1442070" y="437445"/>
                </a:cubicBezTo>
                <a:cubicBezTo>
                  <a:pt x="1446586" y="351649"/>
                  <a:pt x="1447564" y="358272"/>
                  <a:pt x="1413848" y="324556"/>
                </a:cubicBezTo>
                <a:lnTo>
                  <a:pt x="1413848" y="324556"/>
                </a:lnTo>
              </a:path>
            </a:pathLst>
          </a:custGeom>
          <a:solidFill>
            <a:srgbClr val="FF6600"/>
          </a:solidFill>
          <a:ln>
            <a:no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4000">
              <a:solidFill>
                <a:srgbClr val="000000"/>
              </a:solidFill>
              <a:latin typeface="Times New Roman"/>
            </a:endParaRPr>
          </a:p>
        </p:txBody>
      </p:sp>
      <p:sp>
        <p:nvSpPr>
          <p:cNvPr id="7" name="Up Arrow 6"/>
          <p:cNvSpPr/>
          <p:nvPr/>
        </p:nvSpPr>
        <p:spPr>
          <a:xfrm rot="18644546">
            <a:off x="4648200" y="4000500"/>
            <a:ext cx="381000" cy="2133600"/>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nvGrpSpPr>
          <p:cNvPr id="2" name="Group 9"/>
          <p:cNvGrpSpPr>
            <a:grpSpLocks/>
          </p:cNvGrpSpPr>
          <p:nvPr/>
        </p:nvGrpSpPr>
        <p:grpSpPr bwMode="auto">
          <a:xfrm>
            <a:off x="2438400" y="1447800"/>
            <a:ext cx="3124200" cy="1524000"/>
            <a:chOff x="2438400" y="1447800"/>
            <a:chExt cx="3124200" cy="1524000"/>
          </a:xfrm>
        </p:grpSpPr>
        <p:sp>
          <p:nvSpPr>
            <p:cNvPr id="8" name="Title 1"/>
            <p:cNvSpPr txBox="1">
              <a:spLocks/>
            </p:cNvSpPr>
            <p:nvPr/>
          </p:nvSpPr>
          <p:spPr bwMode="auto">
            <a:xfrm>
              <a:off x="2438400" y="1447800"/>
              <a:ext cx="3124200" cy="15240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kern="0" dirty="0">
                  <a:solidFill>
                    <a:srgbClr val="000000"/>
                  </a:solidFill>
                  <a:latin typeface="Arial"/>
                  <a:ea typeface="ＭＳ Ｐゴシック" pitchFamily="-112" charset="-128"/>
                  <a:cs typeface="Arial"/>
                </a:rPr>
                <a:t>بيتك في كرانجي</a:t>
              </a:r>
              <a:endParaRPr lang="en-US" sz="3200" b="1" kern="0" dirty="0">
                <a:solidFill>
                  <a:srgbClr val="000000"/>
                </a:solidFill>
                <a:latin typeface="Arial"/>
                <a:ea typeface="ＭＳ Ｐゴシック" pitchFamily="-112" charset="-128"/>
                <a:cs typeface="Arial"/>
              </a:endParaRPr>
            </a:p>
          </p:txBody>
        </p:sp>
        <p:sp>
          <p:nvSpPr>
            <p:cNvPr id="9" name="Oval 8"/>
            <p:cNvSpPr/>
            <p:nvPr/>
          </p:nvSpPr>
          <p:spPr>
            <a:xfrm>
              <a:off x="3048000" y="1600200"/>
              <a:ext cx="381000" cy="3810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spTree>
    <p:extLst>
      <p:ext uri="{BB962C8B-B14F-4D97-AF65-F5344CB8AC3E}">
        <p14:creationId xmlns:p14="http://schemas.microsoft.com/office/powerpoint/2010/main" val="18066456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29"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lip" r:id="rId3" imgW="0" imgH="0" progId="">
                  <p:embed/>
                </p:oleObj>
              </mc:Choice>
              <mc:Fallback>
                <p:oleObj name="Clip" r:id="rId3" imgW="0" imgH="0" progId="">
                  <p:embed/>
                  <p:pic>
                    <p:nvPicPr>
                      <p:cNvPr id="0" name="Picture 124"/>
                      <p:cNvPicPr>
                        <a:picLocks noChangeAspect="1" noChangeArrowheads="1"/>
                      </p:cNvPicPr>
                      <p:nvPr/>
                    </p:nvPicPr>
                    <p:blipFill>
                      <a:blip r:embed="rId4">
                        <a:extLst>
                          <a:ext uri="{28A0092B-C50C-407E-A947-70E740481C1C}">
                            <a14:useLocalDpi xmlns:a14="http://schemas.microsoft.com/office/drawing/2010/main" val="0"/>
                          </a:ext>
                        </a:extLst>
                      </a:blip>
                      <a:srcRect r="1388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3"/>
          <p:cNvSpPr>
            <a:spLocks noGrp="1"/>
          </p:cNvSpPr>
          <p:nvPr>
            <p:ph type="title" idx="4294967295"/>
          </p:nvPr>
        </p:nvSpPr>
        <p:spPr>
          <a:xfrm>
            <a:off x="0" y="152400"/>
            <a:ext cx="9144000" cy="4572000"/>
          </a:xfrm>
          <a:ln>
            <a:miter lim="800000"/>
            <a:headEnd/>
            <a:tailEnd/>
          </a:ln>
        </p:spPr>
        <p:txBody>
          <a:bodyPr/>
          <a:lstStyle/>
          <a:p>
            <a:pPr algn="r">
              <a:defRPr/>
            </a:pPr>
            <a:r>
              <a:rPr lang="ar-JO" sz="6600" b="1" dirty="0">
                <a:solidFill>
                  <a:schemeClr val="tx1"/>
                </a:solidFill>
                <a:effectLst>
                  <a:glow rad="152400">
                    <a:schemeClr val="bg1">
                      <a:alpha val="75000"/>
                    </a:schemeClr>
                  </a:glow>
                </a:effectLst>
                <a:ea typeface="ＭＳ Ｐゴシック" charset="-128"/>
              </a:rPr>
              <a:t>1. اشترى إرميا </a:t>
            </a:r>
            <a:r>
              <a:rPr lang="ar-JO" sz="6600" b="1" dirty="0">
                <a:solidFill>
                  <a:srgbClr val="C00000"/>
                </a:solidFill>
                <a:effectLst>
                  <a:glow rad="152400">
                    <a:schemeClr val="bg1">
                      <a:alpha val="75000"/>
                    </a:schemeClr>
                  </a:glow>
                </a:effectLst>
                <a:ea typeface="ＭＳ Ｐゴシック" charset="-128"/>
              </a:rPr>
              <a:t>حقلا</a:t>
            </a:r>
            <a:r>
              <a:rPr lang="ar-JO" sz="6600" b="1" dirty="0">
                <a:solidFill>
                  <a:schemeClr val="tx1"/>
                </a:solidFill>
                <a:effectLst>
                  <a:glow rad="152400">
                    <a:schemeClr val="bg1">
                      <a:alpha val="75000"/>
                    </a:schemeClr>
                  </a:glow>
                </a:effectLst>
                <a:ea typeface="ＭＳ Ｐゴシック" charset="-128"/>
              </a:rPr>
              <a:t>ً يبدو عديم </a:t>
            </a:r>
            <a:br>
              <a:rPr lang="ar-JO" sz="6600" b="1" dirty="0">
                <a:solidFill>
                  <a:schemeClr val="tx1"/>
                </a:solidFill>
                <a:effectLst>
                  <a:glow rad="152400">
                    <a:schemeClr val="bg1">
                      <a:alpha val="75000"/>
                    </a:schemeClr>
                  </a:glow>
                </a:effectLst>
                <a:ea typeface="ＭＳ Ｐゴシック" charset="-128"/>
              </a:rPr>
            </a:br>
            <a:r>
              <a:rPr lang="ar-JO" sz="6600" b="1" dirty="0">
                <a:solidFill>
                  <a:schemeClr val="tx1"/>
                </a:solidFill>
                <a:effectLst>
                  <a:glow rad="152400">
                    <a:schemeClr val="bg1">
                      <a:alpha val="75000"/>
                    </a:schemeClr>
                  </a:glow>
                </a:effectLst>
                <a:ea typeface="ＭＳ Ｐゴシック" charset="-128"/>
              </a:rPr>
              <a:t>    الفائدة عندما أخبره الله بذلك  </a:t>
            </a:r>
            <a:br>
              <a:rPr lang="ar-JO" sz="6600" b="1" dirty="0">
                <a:solidFill>
                  <a:schemeClr val="tx1"/>
                </a:solidFill>
                <a:effectLst>
                  <a:glow rad="152400">
                    <a:schemeClr val="bg1">
                      <a:alpha val="75000"/>
                    </a:schemeClr>
                  </a:glow>
                </a:effectLst>
                <a:ea typeface="ＭＳ Ｐゴシック" charset="-128"/>
              </a:rPr>
            </a:br>
            <a:r>
              <a:rPr lang="ar-JO" sz="6600" b="1" dirty="0">
                <a:solidFill>
                  <a:schemeClr val="tx1"/>
                </a:solidFill>
                <a:effectLst>
                  <a:glow rad="152400">
                    <a:schemeClr val="bg1">
                      <a:alpha val="75000"/>
                    </a:schemeClr>
                  </a:glow>
                </a:effectLst>
                <a:ea typeface="ＭＳ Ｐゴシック" charset="-128"/>
              </a:rPr>
              <a:t>    (1-12)</a:t>
            </a:r>
            <a:endParaRPr lang="en-US" sz="5400" dirty="0">
              <a:effectLst>
                <a:glow rad="152400">
                  <a:schemeClr val="bg1">
                    <a:alpha val="75000"/>
                  </a:schemeClr>
                </a:glow>
              </a:effectLst>
              <a:ea typeface="ＭＳ Ｐゴシック" charset="-128"/>
            </a:endParaRPr>
          </a:p>
        </p:txBody>
      </p:sp>
    </p:spTree>
    <p:extLst>
      <p:ext uri="{BB962C8B-B14F-4D97-AF65-F5344CB8AC3E}">
        <p14:creationId xmlns:p14="http://schemas.microsoft.com/office/powerpoint/2010/main" val="3886320162"/>
      </p:ext>
    </p:extLst>
  </p:cSld>
  <p:clrMapOvr>
    <a:masterClrMapping/>
  </p:clrMapOvr>
  <p:transition>
    <p:dissolv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4" descr="image02020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1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3"/>
          <p:cNvSpPr>
            <a:spLocks noGrp="1"/>
          </p:cNvSpPr>
          <p:nvPr>
            <p:ph type="title"/>
          </p:nvPr>
        </p:nvSpPr>
        <p:spPr>
          <a:xfrm>
            <a:off x="2915478" y="0"/>
            <a:ext cx="6152322" cy="3429000"/>
          </a:xfrm>
        </p:spPr>
        <p:txBody>
          <a:bodyPr/>
          <a:lstStyle/>
          <a:p>
            <a:pPr algn="r">
              <a:defRPr/>
            </a:pPr>
            <a:r>
              <a:rPr lang="ar-JO" altLang="ja-JP" sz="5400" b="1" dirty="0">
                <a:solidFill>
                  <a:schemeClr val="bg1"/>
                </a:solidFill>
                <a:effectLst>
                  <a:outerShdw blurRad="38100" dist="38100" dir="2700000" algn="tl">
                    <a:srgbClr val="808080"/>
                  </a:outerShdw>
                </a:effectLst>
                <a:latin typeface="Arial" charset="0"/>
                <a:ea typeface="ＭＳ Ｐゴシック" charset="0"/>
              </a:rPr>
              <a:t>2. عندما يطلب منك الله  </a:t>
            </a:r>
            <a:br>
              <a:rPr lang="ar-JO" altLang="ja-JP" sz="5400" b="1" dirty="0">
                <a:solidFill>
                  <a:schemeClr val="bg1"/>
                </a:solidFill>
                <a:effectLst>
                  <a:outerShdw blurRad="38100" dist="38100" dir="2700000" algn="tl">
                    <a:srgbClr val="808080"/>
                  </a:outerShdw>
                </a:effectLst>
                <a:latin typeface="Arial" charset="0"/>
                <a:ea typeface="ＭＳ Ｐゴシック" charset="0"/>
              </a:rPr>
            </a:br>
            <a:r>
              <a:rPr lang="ar-JO" altLang="ja-JP" sz="5400" b="1" dirty="0">
                <a:solidFill>
                  <a:schemeClr val="bg1"/>
                </a:solidFill>
                <a:effectLst>
                  <a:outerShdw blurRad="38100" dist="38100" dir="2700000" algn="tl">
                    <a:srgbClr val="808080"/>
                  </a:outerShdw>
                </a:effectLst>
                <a:latin typeface="Arial" charset="0"/>
                <a:ea typeface="ＭＳ Ｐゴシック" charset="0"/>
              </a:rPr>
              <a:t>     القيام بأمر مجنون …</a:t>
            </a:r>
            <a:br>
              <a:rPr lang="ar-JO" altLang="ja-JP" sz="5400" b="1" dirty="0">
                <a:solidFill>
                  <a:schemeClr val="bg1"/>
                </a:solidFill>
                <a:effectLst>
                  <a:outerShdw blurRad="38100" dist="38100" dir="2700000" algn="tl">
                    <a:srgbClr val="808080"/>
                  </a:outerShdw>
                </a:effectLst>
                <a:latin typeface="Arial" charset="0"/>
                <a:ea typeface="ＭＳ Ｐゴシック" charset="0"/>
              </a:rPr>
            </a:br>
            <a:endParaRPr lang="en-US" dirty="0">
              <a:effectLst>
                <a:outerShdw blurRad="38100" dist="38100" dir="2700000" algn="tl">
                  <a:srgbClr val="FFFFFF"/>
                </a:outerShdw>
              </a:effectLst>
              <a:latin typeface="Arial" charset="0"/>
              <a:ea typeface="ＭＳ Ｐゴシック" charset="0"/>
            </a:endParaRPr>
          </a:p>
        </p:txBody>
      </p:sp>
      <p:sp>
        <p:nvSpPr>
          <p:cNvPr id="7" name="Title 3"/>
          <p:cNvSpPr txBox="1">
            <a:spLocks/>
          </p:cNvSpPr>
          <p:nvPr/>
        </p:nvSpPr>
        <p:spPr bwMode="auto">
          <a:xfrm>
            <a:off x="152400" y="5562600"/>
            <a:ext cx="6019800" cy="1219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5400" b="1" dirty="0">
                <a:solidFill>
                  <a:srgbClr val="CCFF33"/>
                </a:solidFill>
                <a:effectLst>
                  <a:outerShdw blurRad="38100" dist="38100" dir="2700000" algn="tl">
                    <a:srgbClr val="FFFFFF"/>
                  </a:outerShdw>
                </a:effectLst>
                <a:cs typeface="Arial" charset="0"/>
              </a:rPr>
              <a:t>افعله</a:t>
            </a:r>
            <a:endParaRPr lang="en-US" sz="4400" dirty="0">
              <a:solidFill>
                <a:srgbClr val="000000"/>
              </a:solidFill>
              <a:effectLst>
                <a:outerShdw blurRad="38100" dist="38100" dir="2700000" algn="tl">
                  <a:srgbClr val="FFFFFF"/>
                </a:outerShdw>
              </a:effectLst>
              <a:cs typeface="Arial" charset="0"/>
            </a:endParaRPr>
          </a:p>
        </p:txBody>
      </p:sp>
    </p:spTree>
    <p:extLst>
      <p:ext uri="{BB962C8B-B14F-4D97-AF65-F5344CB8AC3E}">
        <p14:creationId xmlns:p14="http://schemas.microsoft.com/office/powerpoint/2010/main" val="7064893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34355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حتمية</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119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08445"/>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8"/>
          <p:cNvSpPr>
            <a:spLocks noGrp="1"/>
          </p:cNvSpPr>
          <p:nvPr>
            <p:ph type="title" idx="4294967295"/>
          </p:nvPr>
        </p:nvSpPr>
        <p:spPr>
          <a:xfrm>
            <a:off x="685800" y="1828800"/>
            <a:ext cx="7772400" cy="1143000"/>
          </a:xfrm>
        </p:spPr>
        <p:txBody>
          <a:bodyPr/>
          <a:lstStyle/>
          <a:p>
            <a:r>
              <a:rPr lang="en-US">
                <a:latin typeface="Arial" charset="0"/>
                <a:ea typeface="ＭＳ Ｐゴシック" charset="0"/>
              </a:rPr>
              <a:t>SBC Estimated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defTabSz="914400" fontAlgn="base">
              <a:spcBef>
                <a:spcPct val="0"/>
              </a:spcBef>
              <a:spcAft>
                <a:spcPct val="0"/>
              </a:spcAft>
              <a:defRPr/>
            </a:pPr>
            <a:r>
              <a:rPr lang="ar-JO" sz="4800" dirty="0">
                <a:solidFill>
                  <a:srgbClr val="FFFFFF"/>
                </a:solidFill>
                <a:latin typeface="Arial" charset="0"/>
                <a:ea typeface="ＭＳ Ｐゴシック" charset="0"/>
                <a:cs typeface="Arial" charset="0"/>
              </a:rPr>
              <a:t>كلية الكتاب المقدس سنغافورة</a:t>
            </a:r>
            <a:endParaRPr lang="en-US" sz="4400" dirty="0">
              <a:solidFill>
                <a:srgbClr val="FFFFFF"/>
              </a:solidFill>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4045226" cy="643766"/>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square" lIns="90488" tIns="44450" rIns="90488" bIns="44450">
            <a:spAutoFit/>
          </a:bodyPr>
          <a:lstStyle/>
          <a:p>
            <a:pPr algn="ctr" defTabSz="914400" eaLnBrk="0" fontAlgn="base" hangingPunct="0">
              <a:spcBef>
                <a:spcPct val="0"/>
              </a:spcBef>
              <a:spcAft>
                <a:spcPct val="0"/>
              </a:spcAft>
              <a:defRPr/>
            </a:pPr>
            <a:r>
              <a:rPr lang="ar-JO" sz="3600" b="1" dirty="0">
                <a:solidFill>
                  <a:srgbClr val="FFFFFF"/>
                </a:solidFill>
                <a:latin typeface="Arial" charset="0"/>
                <a:ea typeface="ＭＳ Ｐゴシック" charset="0"/>
                <a:cs typeface="Arial" charset="0"/>
              </a:rPr>
              <a:t>المبنى الأكاديمي</a:t>
            </a:r>
            <a:endParaRPr lang="en-US" sz="3200" b="1" dirty="0">
              <a:solidFill>
                <a:srgbClr val="FFFFFF"/>
              </a:solidFill>
              <a:latin typeface="Arial" charset="0"/>
              <a:ea typeface="ＭＳ Ｐゴシック" charset="0"/>
              <a:cs typeface="Arial" charset="0"/>
            </a:endParaRPr>
          </a:p>
        </p:txBody>
      </p:sp>
      <p:pic>
        <p:nvPicPr>
          <p:cNvPr id="1802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5" name="Text Box 5"/>
          <p:cNvSpPr txBox="1">
            <a:spLocks noChangeArrowheads="1"/>
          </p:cNvSpPr>
          <p:nvPr/>
        </p:nvSpPr>
        <p:spPr bwMode="auto">
          <a:xfrm>
            <a:off x="0" y="5957888"/>
            <a:ext cx="3732112" cy="646331"/>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3600" dirty="0">
                <a:solidFill>
                  <a:srgbClr val="FFFFFF"/>
                </a:solidFill>
                <a:cs typeface="Arial" charset="0"/>
              </a:rPr>
              <a:t>تقريباً 5ر8 مليون دولار</a:t>
            </a:r>
            <a:endParaRPr lang="en-US" sz="3600" dirty="0">
              <a:solidFill>
                <a:srgbClr val="FFFFFF"/>
              </a:solidFill>
              <a:cs typeface="Arial" charset="0"/>
            </a:endParaRP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3629520" imgH="3465000" progId="">
                  <p:embed/>
                </p:oleObj>
              </mc:Choice>
              <mc:Fallback>
                <p:oleObj r:id="rId4" imgW="3629520" imgH="3465000" progId="">
                  <p:embed/>
                  <p:pic>
                    <p:nvPicPr>
                      <p:cNvPr id="0" name="Picture 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212582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idx="4294967295"/>
          </p:nvPr>
        </p:nvSpPr>
        <p:spPr>
          <a:xfrm>
            <a:off x="685800" y="0"/>
            <a:ext cx="7772400" cy="1143000"/>
          </a:xfrm>
        </p:spPr>
        <p:txBody>
          <a:bodyPr/>
          <a:lstStyle/>
          <a:p>
            <a:r>
              <a:rPr lang="ar-JO" dirty="0">
                <a:solidFill>
                  <a:schemeClr val="bg1"/>
                </a:solidFill>
                <a:latin typeface="Arial" panose="020B0604020202020204" pitchFamily="34" charset="0"/>
                <a:ea typeface="ＭＳ Ｐゴシック" charset="0"/>
                <a:cs typeface="Arial" panose="020B0604020202020204" pitchFamily="34" charset="0"/>
              </a:rPr>
              <a:t>تعلم الإسبانية من أجل الصينيين</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2274"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La </a:t>
            </a:r>
            <a:r>
              <a:rPr lang="en-US" sz="5400" b="1" dirty="0" err="1">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Biblia</a:t>
            </a:r>
            <a:r>
              <a:rPr lang="en-US" sz="5400" b="1" dirty="0">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 </a:t>
            </a:r>
            <a:r>
              <a:rPr lang="en-US" sz="5400" b="1" dirty="0" err="1">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Simpatica</a:t>
            </a:r>
            <a:r>
              <a:rPr lang="en-US" sz="5400" b="1" dirty="0">
                <a:solidFill>
                  <a:srgbClr val="FFFF00"/>
                </a:solidFill>
                <a:effectLst>
                  <a:glow rad="139700">
                    <a:srgbClr val="000000">
                      <a:alpha val="75000"/>
                    </a:srgbClr>
                  </a:glow>
                </a:effectLst>
                <a:latin typeface="Arial" panose="020B0604020202020204" pitchFamily="34" charset="0"/>
                <a:ea typeface="Arial" charset="0"/>
                <a:cs typeface="Arial" panose="020B0604020202020204" pitchFamily="34" charset="0"/>
              </a:rPr>
              <a:t>?</a:t>
            </a:r>
          </a:p>
        </p:txBody>
      </p:sp>
      <p:sp>
        <p:nvSpPr>
          <p:cNvPr id="5" name="TextBox 4"/>
          <p:cNvSpPr txBox="1"/>
          <p:nvPr/>
        </p:nvSpPr>
        <p:spPr>
          <a:xfrm>
            <a:off x="5867400" y="2455863"/>
            <a:ext cx="3382963" cy="2954337"/>
          </a:xfrm>
          <a:prstGeom prst="rect">
            <a:avLst/>
          </a:prstGeom>
          <a:noFill/>
        </p:spPr>
        <p:txBody>
          <a:bodyPr wrap="none">
            <a:spAutoFit/>
          </a:bodyPr>
          <a:lstStyle/>
          <a:p>
            <a:pPr defTabSz="914400" fontAlgn="base">
              <a:spcBef>
                <a:spcPct val="0"/>
              </a:spcBef>
              <a:spcAft>
                <a:spcPct val="0"/>
              </a:spcAft>
              <a:defRPr/>
            </a:pPr>
            <a:r>
              <a:rPr lang="zh-CN" altLang="en-US" sz="8800" dirty="0">
                <a:solidFill>
                  <a:srgbClr val="FFFF00"/>
                </a:solidFill>
                <a:effectLst>
                  <a:glow rad="101600">
                    <a:srgbClr val="000000">
                      <a:alpha val="75000"/>
                    </a:srgbClr>
                  </a:glow>
                </a:effectLst>
                <a:latin typeface="Arial" panose="020B0604020202020204" pitchFamily="34" charset="0"/>
                <a:ea typeface="楷体" pitchFamily="18" charset="-122"/>
                <a:cs typeface="Arial" panose="020B0604020202020204" pitchFamily="34" charset="0"/>
              </a:rPr>
              <a:t>圣经...</a:t>
            </a:r>
          </a:p>
          <a:p>
            <a:pPr defTabSz="914400" fontAlgn="base">
              <a:spcBef>
                <a:spcPct val="0"/>
              </a:spcBef>
              <a:spcAft>
                <a:spcPct val="0"/>
              </a:spcAft>
              <a:defRPr/>
            </a:pPr>
            <a:endParaRPr lang="zh-CN" altLang="en-US" sz="1000" dirty="0">
              <a:solidFill>
                <a:srgbClr val="FFFF00"/>
              </a:solidFill>
              <a:effectLst>
                <a:glow rad="101600">
                  <a:srgbClr val="000000">
                    <a:alpha val="75000"/>
                  </a:srgbClr>
                </a:glow>
              </a:effectLst>
              <a:latin typeface="Arial" panose="020B0604020202020204" pitchFamily="34" charset="0"/>
              <a:ea typeface="楷体" pitchFamily="18" charset="-122"/>
              <a:cs typeface="Arial" panose="020B0604020202020204" pitchFamily="34" charset="0"/>
            </a:endParaRPr>
          </a:p>
          <a:p>
            <a:pPr defTabSz="914400" fontAlgn="base">
              <a:spcBef>
                <a:spcPct val="0"/>
              </a:spcBef>
              <a:spcAft>
                <a:spcPct val="0"/>
              </a:spcAft>
              <a:defRPr/>
            </a:pPr>
            <a:r>
              <a:rPr lang="zh-CN" altLang="en-US" sz="8800" dirty="0">
                <a:solidFill>
                  <a:srgbClr val="FFFF00"/>
                </a:solidFill>
                <a:effectLst>
                  <a:glow rad="101600">
                    <a:srgbClr val="000000">
                      <a:alpha val="75000"/>
                    </a:srgbClr>
                  </a:glow>
                </a:effectLst>
                <a:latin typeface="Arial" panose="020B0604020202020204" pitchFamily="34" charset="0"/>
                <a:ea typeface="楷体" pitchFamily="18" charset="-122"/>
                <a:cs typeface="Arial" panose="020B0604020202020204" pitchFamily="34" charset="0"/>
              </a:rPr>
              <a:t>基要</a:t>
            </a:r>
            <a:endParaRPr lang="zh-CN" altLang="en-US" sz="2000" dirty="0">
              <a:solidFill>
                <a:srgbClr val="FFFF00"/>
              </a:solidFill>
              <a:effectLst>
                <a:glow rad="101600">
                  <a:srgbClr val="000000">
                    <a:alpha val="75000"/>
                  </a:srgbClr>
                </a:glow>
              </a:effectLst>
              <a:latin typeface="Arial" panose="020B0604020202020204" pitchFamily="34" charset="0"/>
              <a:ea typeface="楷体" pitchFamily="18" charset="-122"/>
              <a:cs typeface="Arial" panose="020B0604020202020204" pitchFamily="34" charset="0"/>
            </a:endParaRPr>
          </a:p>
        </p:txBody>
      </p:sp>
    </p:spTree>
    <p:extLst>
      <p:ext uri="{BB962C8B-B14F-4D97-AF65-F5344CB8AC3E}">
        <p14:creationId xmlns:p14="http://schemas.microsoft.com/office/powerpoint/2010/main" val="10836815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907" name="Picture 11"/>
          <p:cNvPicPr>
            <a:picLocks noChangeAspect="1" noChangeArrowheads="1"/>
          </p:cNvPicPr>
          <p:nvPr/>
        </p:nvPicPr>
        <p:blipFill>
          <a:blip r:embed="rId3" cstate="screen">
            <a:lum bright="22000"/>
            <a:extLst>
              <a:ext uri="{28A0092B-C50C-407E-A947-70E740481C1C}">
                <a14:useLocalDpi xmlns:a14="http://schemas.microsoft.com/office/drawing/2010/main"/>
              </a:ext>
            </a:extLst>
          </a:blip>
          <a:srcRect/>
          <a:stretch>
            <a:fillRect/>
          </a:stretch>
        </p:blipFill>
        <p:spPr bwMode="auto">
          <a:xfrm>
            <a:off x="2514600" y="1982788"/>
            <a:ext cx="4800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3"/>
          <p:cNvSpPr>
            <a:spLocks noGrp="1"/>
          </p:cNvSpPr>
          <p:nvPr>
            <p:ph type="title" idx="4294967295"/>
          </p:nvPr>
        </p:nvSpPr>
        <p:spPr>
          <a:xfrm>
            <a:off x="0" y="0"/>
            <a:ext cx="9144000" cy="1905000"/>
          </a:xfrm>
        </p:spPr>
        <p:txBody>
          <a:bodyPr/>
          <a:lstStyle/>
          <a:p>
            <a:r>
              <a:rPr lang="ar-JO" sz="5400" b="1" dirty="0">
                <a:solidFill>
                  <a:srgbClr val="CCFFCC"/>
                </a:solidFill>
                <a:latin typeface="Arial" panose="020B0604020202020204" pitchFamily="34" charset="0"/>
                <a:ea typeface="ＭＳ Ｐゴシック" charset="0"/>
                <a:cs typeface="Arial" panose="020B0604020202020204" pitchFamily="34" charset="0"/>
              </a:rPr>
              <a:t>جيمس كاناغاناياغام</a:t>
            </a:r>
            <a:endParaRPr lang="en-US" sz="4000" dirty="0">
              <a:solidFill>
                <a:srgbClr val="CCFFCC"/>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00934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afterEffect">
                                  <p:stCondLst>
                                    <p:cond delay="1000"/>
                                  </p:stCondLst>
                                  <p:childTnLst>
                                    <p:set>
                                      <p:cBhvr>
                                        <p:cTn id="6" dur="1" fill="hold">
                                          <p:stCondLst>
                                            <p:cond delay="0"/>
                                          </p:stCondLst>
                                        </p:cTn>
                                        <p:tgtEl>
                                          <p:spTgt spid="336907"/>
                                        </p:tgtEl>
                                        <p:attrNameLst>
                                          <p:attrName>style.visibility</p:attrName>
                                        </p:attrNameLst>
                                      </p:cBhvr>
                                      <p:to>
                                        <p:strVal val="visible"/>
                                      </p:to>
                                    </p:set>
                                    <p:anim calcmode="lin" valueType="num">
                                      <p:cBhvr>
                                        <p:cTn id="7" dur="500" fill="hold"/>
                                        <p:tgtEl>
                                          <p:spTgt spid="336907"/>
                                        </p:tgtEl>
                                        <p:attrNameLst>
                                          <p:attrName>ppt_x</p:attrName>
                                        </p:attrNameLst>
                                      </p:cBhvr>
                                      <p:tavLst>
                                        <p:tav tm="0">
                                          <p:val>
                                            <p:strVal val="#ppt_x"/>
                                          </p:val>
                                        </p:tav>
                                        <p:tav tm="100000">
                                          <p:val>
                                            <p:strVal val="#ppt_x"/>
                                          </p:val>
                                        </p:tav>
                                      </p:tavLst>
                                    </p:anim>
                                    <p:anim calcmode="lin" valueType="num">
                                      <p:cBhvr>
                                        <p:cTn id="8" dur="500" fill="hold"/>
                                        <p:tgtEl>
                                          <p:spTgt spid="336907"/>
                                        </p:tgtEl>
                                        <p:attrNameLst>
                                          <p:attrName>ppt_y</p:attrName>
                                        </p:attrNameLst>
                                      </p:cBhvr>
                                      <p:tavLst>
                                        <p:tav tm="0">
                                          <p:val>
                                            <p:strVal val="#ppt_y+#ppt_h/2"/>
                                          </p:val>
                                        </p:tav>
                                        <p:tav tm="100000">
                                          <p:val>
                                            <p:strVal val="#ppt_y"/>
                                          </p:val>
                                        </p:tav>
                                      </p:tavLst>
                                    </p:anim>
                                    <p:anim calcmode="lin" valueType="num">
                                      <p:cBhvr>
                                        <p:cTn id="9" dur="500" fill="hold"/>
                                        <p:tgtEl>
                                          <p:spTgt spid="336907"/>
                                        </p:tgtEl>
                                        <p:attrNameLst>
                                          <p:attrName>ppt_w</p:attrName>
                                        </p:attrNameLst>
                                      </p:cBhvr>
                                      <p:tavLst>
                                        <p:tav tm="0">
                                          <p:val>
                                            <p:strVal val="#ppt_w"/>
                                          </p:val>
                                        </p:tav>
                                        <p:tav tm="100000">
                                          <p:val>
                                            <p:strVal val="#ppt_w"/>
                                          </p:val>
                                        </p:tav>
                                      </p:tavLst>
                                    </p:anim>
                                    <p:anim calcmode="lin" valueType="num">
                                      <p:cBhvr>
                                        <p:cTn id="10" dur="500" fill="hold"/>
                                        <p:tgtEl>
                                          <p:spTgt spid="3369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3"/>
          <p:cNvSpPr>
            <a:spLocks noGrp="1"/>
          </p:cNvSpPr>
          <p:nvPr>
            <p:ph type="title" idx="4294967295"/>
          </p:nvPr>
        </p:nvSpPr>
        <p:spPr/>
        <p:txBody>
          <a:bodyPr/>
          <a:lstStyle/>
          <a:p>
            <a:r>
              <a:rPr lang="en-US">
                <a:latin typeface="Arial" charset="0"/>
                <a:ea typeface="ＭＳ Ｐゴシック" charset="0"/>
                <a:cs typeface="ＭＳ Ｐゴシック" charset="0"/>
              </a:rPr>
              <a:t>ICS</a:t>
            </a:r>
          </a:p>
        </p:txBody>
      </p:sp>
      <p:sp>
        <p:nvSpPr>
          <p:cNvPr id="345090" name="Rectangle 2"/>
          <p:cNvSpPr>
            <a:spLocks noChangeArrowheads="1"/>
          </p:cNvSpPr>
          <p:nvPr/>
        </p:nvSpPr>
        <p:spPr bwMode="auto">
          <a:xfrm>
            <a:off x="0" y="4576763"/>
            <a:ext cx="9144000" cy="2305759"/>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spAutoFit/>
          </a:bodyPr>
          <a:lstStyle/>
          <a:p>
            <a:pPr algn="r" defTabSz="914400" rtl="1" eaLnBrk="0" fontAlgn="base" hangingPunct="0">
              <a:spcBef>
                <a:spcPct val="0"/>
              </a:spcBef>
              <a:spcAft>
                <a:spcPct val="0"/>
              </a:spcAft>
              <a:defRPr/>
            </a:pPr>
            <a:r>
              <a:rPr lang="en-US" sz="3600" b="1" dirty="0">
                <a:solidFill>
                  <a:srgbClr val="FFFFFF"/>
                </a:solidFill>
                <a:latin typeface="Arial" panose="020B0604020202020204" pitchFamily="34" charset="0"/>
                <a:ea typeface="ＭＳ Ｐゴシック" charset="-128"/>
                <a:cs typeface="Arial" panose="020B0604020202020204" pitchFamily="34" charset="0"/>
              </a:rPr>
              <a:t> • </a:t>
            </a:r>
            <a:r>
              <a:rPr lang="ar-JO" sz="3600" b="1" dirty="0">
                <a:solidFill>
                  <a:srgbClr val="FFFFFF"/>
                </a:solidFill>
                <a:latin typeface="Arial" panose="020B0604020202020204" pitchFamily="34" charset="0"/>
                <a:ea typeface="ＭＳ Ｐゴシック" charset="-128"/>
                <a:cs typeface="Arial" panose="020B0604020202020204" pitchFamily="34" charset="0"/>
              </a:rPr>
              <a:t>مدرسة مسيحية بدأت في 1993</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a:p>
            <a:pPr algn="r" defTabSz="914400" rtl="1" eaLnBrk="0" fontAlgn="base" hangingPunct="0">
              <a:spcBef>
                <a:spcPct val="0"/>
              </a:spcBef>
              <a:spcAft>
                <a:spcPct val="0"/>
              </a:spcAft>
              <a:defRPr/>
            </a:pPr>
            <a:r>
              <a:rPr lang="en-US" sz="3600" b="1" dirty="0">
                <a:solidFill>
                  <a:srgbClr val="FFFFFF"/>
                </a:solidFill>
                <a:latin typeface="Arial" panose="020B0604020202020204" pitchFamily="34" charset="0"/>
                <a:ea typeface="ＭＳ Ｐゴシック" charset="-128"/>
                <a:cs typeface="Arial" panose="020B0604020202020204" pitchFamily="34" charset="0"/>
              </a:rPr>
              <a:t> • </a:t>
            </a:r>
            <a:r>
              <a:rPr lang="ar-JO" sz="3600" b="1" dirty="0">
                <a:solidFill>
                  <a:srgbClr val="FFFFFF"/>
                </a:solidFill>
                <a:latin typeface="Arial" panose="020B0604020202020204" pitchFamily="34" charset="0"/>
                <a:ea typeface="ＭＳ Ｐゴシック" charset="-128"/>
                <a:cs typeface="Arial" panose="020B0604020202020204" pitchFamily="34" charset="0"/>
              </a:rPr>
              <a:t>13 طالب</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a:p>
            <a:pPr algn="r" defTabSz="914400" rtl="1" eaLnBrk="0" fontAlgn="base" hangingPunct="0">
              <a:spcBef>
                <a:spcPct val="0"/>
              </a:spcBef>
              <a:spcAft>
                <a:spcPct val="0"/>
              </a:spcAft>
              <a:defRPr/>
            </a:pPr>
            <a:r>
              <a:rPr lang="en-US" sz="3600" b="1" dirty="0">
                <a:solidFill>
                  <a:srgbClr val="FFFFFF"/>
                </a:solidFill>
                <a:latin typeface="Arial" panose="020B0604020202020204" pitchFamily="34" charset="0"/>
                <a:ea typeface="ＭＳ Ｐゴシック" charset="-128"/>
                <a:cs typeface="Arial" panose="020B0604020202020204" pitchFamily="34" charset="0"/>
              </a:rPr>
              <a:t> • </a:t>
            </a:r>
            <a:r>
              <a:rPr lang="ar-JO" sz="3600" b="1" dirty="0">
                <a:solidFill>
                  <a:srgbClr val="FFFFFF"/>
                </a:solidFill>
                <a:latin typeface="Arial" panose="020B0604020202020204" pitchFamily="34" charset="0"/>
                <a:ea typeface="ＭＳ Ｐゴシック" charset="-128"/>
                <a:cs typeface="Arial" panose="020B0604020202020204" pitchFamily="34" charset="0"/>
              </a:rPr>
              <a:t>تم الإتفاق على 23000  دولار سنغافوري/شهرياً وتم </a:t>
            </a:r>
          </a:p>
          <a:p>
            <a:pPr algn="r" defTabSz="914400" rtl="1" eaLnBrk="0" fontAlgn="base" hangingPunct="0">
              <a:spcBef>
                <a:spcPct val="0"/>
              </a:spcBef>
              <a:spcAft>
                <a:spcPct val="0"/>
              </a:spcAft>
              <a:defRPr/>
            </a:pPr>
            <a:r>
              <a:rPr lang="ar-JO" sz="3600" b="1" dirty="0">
                <a:solidFill>
                  <a:srgbClr val="FFFFFF"/>
                </a:solidFill>
                <a:latin typeface="Arial" panose="020B0604020202020204" pitchFamily="34" charset="0"/>
                <a:ea typeface="ＭＳ Ｐゴシック" charset="-128"/>
                <a:cs typeface="Arial" panose="020B0604020202020204" pitchFamily="34" charset="0"/>
              </a:rPr>
              <a:t>   توقيع عقد الإيجار بمبلغ 1000 دولار سنغافوري</a:t>
            </a:r>
            <a:endParaRPr lang="en-US" sz="3600" b="1" dirty="0">
              <a:solidFill>
                <a:srgbClr val="FFFFFF"/>
              </a:solidFill>
              <a:latin typeface="Arial" panose="020B0604020202020204" pitchFamily="34" charset="0"/>
              <a:ea typeface="ＭＳ Ｐゴシック" charset="-128"/>
              <a:cs typeface="Arial" panose="020B0604020202020204" pitchFamily="34" charset="0"/>
            </a:endParaRPr>
          </a:p>
        </p:txBody>
      </p:sp>
      <p:pic>
        <p:nvPicPr>
          <p:cNvPr id="1863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432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3708341"/>
      </p:ext>
    </p:extLst>
  </p:cSld>
  <p:clrMapOvr>
    <a:masterClrMapping/>
  </p:clrMapOvr>
  <p:transition>
    <p:dissolv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7" name="Rectangle 3"/>
          <p:cNvSpPr>
            <a:spLocks noGrp="1" noChangeArrowheads="1"/>
          </p:cNvSpPr>
          <p:nvPr>
            <p:ph type="title"/>
          </p:nvPr>
        </p:nvSpPr>
        <p:spPr>
          <a:xfrm>
            <a:off x="0" y="0"/>
            <a:ext cx="8915400" cy="2743200"/>
          </a:xfrm>
          <a:effectLst>
            <a:outerShdw blurRad="63500" dist="35921" dir="2700000" algn="ctr" rotWithShape="0">
              <a:schemeClr val="tx1">
                <a:alpha val="74998"/>
              </a:schemeClr>
            </a:outerShdw>
          </a:effectLst>
        </p:spPr>
        <p:txBody>
          <a:bodyPr/>
          <a:lstStyle/>
          <a:p>
            <a:pPr algn="r" eaLnBrk="1" hangingPunct="1">
              <a:defRPr/>
            </a:pPr>
            <a:r>
              <a:rPr lang="ar-JO" sz="5400" b="1" dirty="0">
                <a:solidFill>
                  <a:schemeClr val="bg1"/>
                </a:solidFill>
                <a:latin typeface="Arial" charset="0"/>
                <a:ea typeface="ＭＳ Ｐゴシック" charset="0"/>
              </a:rPr>
              <a:t>3. القيام بأمور مجنونة يظهر أنك </a:t>
            </a:r>
            <a:br>
              <a:rPr lang="ar-JO" sz="5400" b="1" dirty="0">
                <a:solidFill>
                  <a:schemeClr val="bg1"/>
                </a:solidFill>
                <a:latin typeface="Arial" charset="0"/>
                <a:ea typeface="ＭＳ Ｐゴシック" charset="0"/>
              </a:rPr>
            </a:br>
            <a:r>
              <a:rPr lang="ar-JO" sz="5400" b="1" dirty="0">
                <a:solidFill>
                  <a:schemeClr val="bg1"/>
                </a:solidFill>
                <a:latin typeface="Arial" charset="0"/>
                <a:ea typeface="ＭＳ Ｐゴシック" charset="0"/>
              </a:rPr>
              <a:t>    تتلاءم مع </a:t>
            </a:r>
            <a:r>
              <a:rPr lang="ar-JO" sz="5400" b="1" dirty="0">
                <a:solidFill>
                  <a:srgbClr val="92D050"/>
                </a:solidFill>
                <a:latin typeface="Arial" charset="0"/>
                <a:ea typeface="ＭＳ Ｐゴシック" charset="0"/>
              </a:rPr>
              <a:t>خططه</a:t>
            </a:r>
            <a:r>
              <a:rPr lang="ar-JO" sz="5400" b="1" dirty="0">
                <a:solidFill>
                  <a:schemeClr val="bg1"/>
                </a:solidFill>
                <a:latin typeface="Arial" charset="0"/>
                <a:ea typeface="ＭＳ Ｐゴシック" charset="0"/>
              </a:rPr>
              <a:t> (13-44)</a:t>
            </a:r>
            <a:endParaRPr lang="en-US" sz="54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86239269"/>
      </p:ext>
    </p:extLst>
  </p:cSld>
  <p:clrMapOvr>
    <a:masterClrMapping/>
  </p:clrMapOvr>
  <p:transition>
    <p:dissolv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البحر الأبيض المتوسط</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سوريا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مصر</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rPr>
              <a:t>التوسع البابلي</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إسرائيل</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خليج فارس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يهوذا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بابل</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586 ق.م</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512953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8"/>
          <p:cNvSpPr>
            <a:spLocks noGrp="1"/>
          </p:cNvSpPr>
          <p:nvPr>
            <p:ph type="title" idx="4294967295"/>
          </p:nvPr>
        </p:nvSpPr>
        <p:spPr>
          <a:xfrm>
            <a:off x="685800" y="1828800"/>
            <a:ext cx="7772400" cy="1143000"/>
          </a:xfrm>
        </p:spPr>
        <p:txBody>
          <a:bodyPr/>
          <a:lstStyle/>
          <a:p>
            <a:r>
              <a:rPr lang="en-US">
                <a:latin typeface="Arial" charset="0"/>
                <a:ea typeface="ＭＳ Ｐゴシック" charset="0"/>
              </a:rPr>
              <a:t>SBC Estimated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كلية الكتاب المقدس سنغافورة</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4045226" cy="643766"/>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المبنى الأكاديمي</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802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5" name="Text Box 5"/>
          <p:cNvSpPr txBox="1">
            <a:spLocks noChangeArrowheads="1"/>
          </p:cNvSpPr>
          <p:nvPr/>
        </p:nvSpPr>
        <p:spPr bwMode="auto">
          <a:xfrm>
            <a:off x="0" y="5957888"/>
            <a:ext cx="3732112" cy="646331"/>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تقريباً 5ر8 مليون دولار</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3629520" imgH="3465000" progId="">
                  <p:embed/>
                </p:oleObj>
              </mc:Choice>
              <mc:Fallback>
                <p:oleObj r:id="rId4" imgW="3629520" imgH="3465000" progId="">
                  <p:embed/>
                  <p:pic>
                    <p:nvPicPr>
                      <p:cNvPr id="4198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3">
            <a:extLst>
              <a:ext uri="{FF2B5EF4-FFF2-40B4-BE49-F238E27FC236}">
                <a16:creationId xmlns:a16="http://schemas.microsoft.com/office/drawing/2014/main" id="{C48741B1-2F4B-D9B9-DBC1-4E07FAA335EB}"/>
              </a:ext>
            </a:extLst>
          </p:cNvPr>
          <p:cNvGraphicFramePr>
            <a:graphicFrameLocks noChangeAspect="1"/>
          </p:cNvGraphicFramePr>
          <p:nvPr/>
        </p:nvGraphicFramePr>
        <p:xfrm>
          <a:off x="5711825" y="4419600"/>
          <a:ext cx="2806700" cy="1690688"/>
        </p:xfrm>
        <a:graphic>
          <a:graphicData uri="http://schemas.openxmlformats.org/presentationml/2006/ole">
            <mc:AlternateContent xmlns:mc="http://schemas.openxmlformats.org/markup-compatibility/2006">
              <mc:Choice xmlns:v="urn:schemas-microsoft-com:vml" Requires="v">
                <p:oleObj r:id="rId6" imgW="3629520" imgH="3465000" progId="">
                  <p:embed/>
                </p:oleObj>
              </mc:Choice>
              <mc:Fallback>
                <p:oleObj r:id="rId6" imgW="3629520" imgH="3465000" progId="">
                  <p:embed/>
                  <p:pic>
                    <p:nvPicPr>
                      <p:cNvPr id="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825" y="4419600"/>
                        <a:ext cx="2806700" cy="169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5">
            <a:extLst>
              <a:ext uri="{FF2B5EF4-FFF2-40B4-BE49-F238E27FC236}">
                <a16:creationId xmlns:a16="http://schemas.microsoft.com/office/drawing/2014/main" id="{016E3385-A484-A63F-799A-C7F669392670}"/>
              </a:ext>
            </a:extLst>
          </p:cNvPr>
          <p:cNvSpPr txBox="1">
            <a:spLocks noChangeArrowheads="1"/>
          </p:cNvSpPr>
          <p:nvPr/>
        </p:nvSpPr>
        <p:spPr bwMode="auto">
          <a:xfrm>
            <a:off x="5202238" y="5957888"/>
            <a:ext cx="3882794" cy="58477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3200" dirty="0">
                <a:solidFill>
                  <a:srgbClr val="FFFFFF"/>
                </a:solidFill>
                <a:cs typeface="Arial" charset="0"/>
              </a:rPr>
              <a:t>الفعلي هو 8ر5 مليون دولار</a:t>
            </a:r>
            <a:endParaRPr lang="en-US" sz="3200" dirty="0">
              <a:solidFill>
                <a:srgbClr val="FFFFFF"/>
              </a:solidFill>
              <a:cs typeface="Arial" charset="0"/>
            </a:endParaRPr>
          </a:p>
        </p:txBody>
      </p:sp>
    </p:spTree>
    <p:extLst>
      <p:ext uri="{BB962C8B-B14F-4D97-AF65-F5344CB8AC3E}">
        <p14:creationId xmlns:p14="http://schemas.microsoft.com/office/powerpoint/2010/main" val="40591023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4" fill="hold" nodeType="afterEffect">
                                  <p:stCondLst>
                                    <p:cond delay="2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P spid="3"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idx="4294967295"/>
          </p:nvPr>
        </p:nvSpPr>
        <p:spPr>
          <a:xfrm>
            <a:off x="685800" y="0"/>
            <a:ext cx="7772400" cy="1143000"/>
          </a:xfrm>
        </p:spPr>
        <p:txBody>
          <a:bodyPr/>
          <a:lstStyle/>
          <a:p>
            <a:r>
              <a:rPr lang="ar-JO" dirty="0">
                <a:solidFill>
                  <a:schemeClr val="bg1"/>
                </a:solidFill>
                <a:latin typeface="Arial" charset="0"/>
                <a:ea typeface="ＭＳ Ｐゴシック" charset="0"/>
              </a:rPr>
              <a:t>كانت الإسبانية مفيدة جداً</a:t>
            </a:r>
            <a:endParaRPr lang="en-US" dirty="0">
              <a:solidFill>
                <a:schemeClr val="bg1"/>
              </a:solidFill>
              <a:latin typeface="Arial" charset="0"/>
              <a:ea typeface="ＭＳ Ｐゴシック" charset="0"/>
            </a:endParaRPr>
          </a:p>
        </p:txBody>
      </p:sp>
      <p:pic>
        <p:nvPicPr>
          <p:cNvPr id="194562"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52400">
                    <a:srgbClr val="000000">
                      <a:alpha val="75000"/>
                    </a:srgbClr>
                  </a:glow>
                </a:effectLst>
                <a:latin typeface="Arial" charset="0"/>
                <a:ea typeface="Arial" charset="0"/>
                <a:cs typeface="Arial" charset="0"/>
              </a:rPr>
              <a:t>La </a:t>
            </a:r>
            <a:r>
              <a:rPr lang="en-US" sz="5400" b="1" dirty="0" err="1">
                <a:solidFill>
                  <a:srgbClr val="FFFF00"/>
                </a:solidFill>
                <a:effectLst>
                  <a:glow rad="152400">
                    <a:srgbClr val="000000">
                      <a:alpha val="75000"/>
                    </a:srgbClr>
                  </a:glow>
                </a:effectLst>
                <a:latin typeface="Arial" charset="0"/>
                <a:ea typeface="Arial" charset="0"/>
                <a:cs typeface="Arial" charset="0"/>
              </a:rPr>
              <a:t>Biblia</a:t>
            </a:r>
            <a:r>
              <a:rPr lang="en-US" sz="5400" b="1" dirty="0">
                <a:solidFill>
                  <a:srgbClr val="FFFF00"/>
                </a:solidFill>
                <a:effectLst>
                  <a:glow rad="152400">
                    <a:srgbClr val="000000">
                      <a:alpha val="75000"/>
                    </a:srgbClr>
                  </a:glow>
                </a:effectLst>
                <a:latin typeface="Arial" charset="0"/>
                <a:ea typeface="Arial" charset="0"/>
                <a:cs typeface="Arial" charset="0"/>
              </a:rPr>
              <a:t> </a:t>
            </a:r>
            <a:r>
              <a:rPr lang="en-US" sz="5400" b="1" dirty="0" err="1">
                <a:solidFill>
                  <a:srgbClr val="FFFF00"/>
                </a:solidFill>
                <a:effectLst>
                  <a:glow rad="152400">
                    <a:srgbClr val="000000">
                      <a:alpha val="75000"/>
                    </a:srgbClr>
                  </a:glow>
                </a:effectLst>
                <a:latin typeface="Arial" charset="0"/>
                <a:ea typeface="Arial" charset="0"/>
                <a:cs typeface="Arial" charset="0"/>
              </a:rPr>
              <a:t>Simpatica</a:t>
            </a:r>
            <a:r>
              <a:rPr lang="en-US" sz="5400" b="1" dirty="0">
                <a:solidFill>
                  <a:srgbClr val="FFFF00"/>
                </a:solidFill>
                <a:effectLst>
                  <a:glow rad="152400">
                    <a:srgbClr val="000000">
                      <a:alpha val="75000"/>
                    </a:srgbClr>
                  </a:glow>
                </a:effectLst>
                <a:latin typeface="Arial" charset="0"/>
                <a:ea typeface="Arial" charset="0"/>
                <a:cs typeface="Arial" charset="0"/>
              </a:rPr>
              <a:t>?</a:t>
            </a:r>
          </a:p>
        </p:txBody>
      </p:sp>
      <p:sp>
        <p:nvSpPr>
          <p:cNvPr id="5" name="TextBox 4"/>
          <p:cNvSpPr txBox="1"/>
          <p:nvPr/>
        </p:nvSpPr>
        <p:spPr>
          <a:xfrm>
            <a:off x="4987925" y="2455863"/>
            <a:ext cx="2350323" cy="4154984"/>
          </a:xfrm>
          <a:prstGeom prst="rect">
            <a:avLst/>
          </a:prstGeom>
          <a:noFill/>
        </p:spPr>
        <p:txBody>
          <a:bodyPr wrap="none">
            <a:spAutoFit/>
          </a:bodyPr>
          <a:lstStyle/>
          <a:p>
            <a:pPr algn="r" defTabSz="914400" fontAlgn="base">
              <a:spcBef>
                <a:spcPct val="0"/>
              </a:spcBef>
              <a:spcAft>
                <a:spcPct val="0"/>
              </a:spcAft>
              <a:defRPr/>
            </a:pPr>
            <a:r>
              <a:rPr lang="ar-JO"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rPr>
              <a:t>اليونانية</a:t>
            </a:r>
            <a:endParaRPr lang="en-US"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endParaRPr>
          </a:p>
          <a:p>
            <a:pPr algn="r" defTabSz="914400" fontAlgn="base">
              <a:spcBef>
                <a:spcPct val="0"/>
              </a:spcBef>
              <a:spcAft>
                <a:spcPct val="0"/>
              </a:spcAft>
              <a:defRPr/>
            </a:pPr>
            <a:r>
              <a:rPr lang="ar-JO"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rPr>
              <a:t>العبرية</a:t>
            </a:r>
            <a:endParaRPr lang="en-US"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endParaRPr>
          </a:p>
          <a:p>
            <a:pPr algn="r" defTabSz="914400" fontAlgn="base">
              <a:spcBef>
                <a:spcPct val="0"/>
              </a:spcBef>
              <a:spcAft>
                <a:spcPct val="0"/>
              </a:spcAft>
              <a:defRPr/>
            </a:pPr>
            <a:r>
              <a:rPr lang="ar-JO"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rPr>
              <a:t>الفرنسية</a:t>
            </a:r>
            <a:endParaRPr lang="en-US"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endParaRPr>
          </a:p>
          <a:p>
            <a:pPr algn="r" defTabSz="914400" fontAlgn="base">
              <a:spcBef>
                <a:spcPct val="0"/>
              </a:spcBef>
              <a:spcAft>
                <a:spcPct val="0"/>
              </a:spcAft>
              <a:defRPr/>
            </a:pPr>
            <a:r>
              <a:rPr lang="ar-JO" altLang="zh-CN" sz="66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rPr>
              <a:t>الألمانية</a:t>
            </a:r>
            <a:endParaRPr lang="zh-CN" altLang="en-US" sz="1400" dirty="0">
              <a:solidFill>
                <a:srgbClr val="FFFF00"/>
              </a:solidFill>
              <a:effectLst>
                <a:glow rad="152400">
                  <a:srgbClr val="000000">
                    <a:alpha val="75000"/>
                  </a:srgbClr>
                </a:glow>
              </a:effectLst>
              <a:latin typeface="Arial" panose="020B0604020202020204" pitchFamily="34" charset="0"/>
              <a:ea typeface="楷体" pitchFamily="18" charset="-122"/>
              <a:cs typeface="Arial" panose="020B0604020202020204" pitchFamily="34" charset="0"/>
            </a:endParaRPr>
          </a:p>
        </p:txBody>
      </p:sp>
    </p:spTree>
    <p:extLst>
      <p:ext uri="{BB962C8B-B14F-4D97-AF65-F5344CB8AC3E}">
        <p14:creationId xmlns:p14="http://schemas.microsoft.com/office/powerpoint/2010/main" val="20650477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685800" y="0"/>
            <a:ext cx="7772400" cy="11430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000000"/>
              </a:solidFill>
              <a:latin typeface="Times New Roman" charset="0"/>
              <a:ea typeface="ＭＳ Ｐゴシック" charset="0"/>
              <a:cs typeface="ＭＳ Ｐゴシック" charset="0"/>
            </a:endParaRPr>
          </a:p>
        </p:txBody>
      </p:sp>
      <p:pic>
        <p:nvPicPr>
          <p:cNvPr id="1966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24200"/>
            <a:ext cx="419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1511300"/>
            <a:ext cx="4418013" cy="29162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96612"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657600"/>
            <a:ext cx="4648200" cy="324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3" name="Title 5"/>
          <p:cNvSpPr>
            <a:spLocks noGrp="1"/>
          </p:cNvSpPr>
          <p:nvPr>
            <p:ph type="title" idx="4294967295"/>
          </p:nvPr>
        </p:nvSpPr>
        <p:spPr>
          <a:xfrm>
            <a:off x="685800" y="0"/>
            <a:ext cx="7772400" cy="1143000"/>
          </a:xfrm>
        </p:spPr>
        <p:txBody>
          <a:bodyPr/>
          <a:lstStyle/>
          <a:p>
            <a:r>
              <a:rPr lang="ar-JO" sz="6000" dirty="0">
                <a:solidFill>
                  <a:srgbClr val="FFFFFF"/>
                </a:solidFill>
                <a:latin typeface="Arial" panose="020B0604020202020204" pitchFamily="34" charset="0"/>
                <a:ea typeface="ＭＳ Ｐゴシック" charset="0"/>
                <a:cs typeface="Arial" panose="020B0604020202020204" pitchFamily="34" charset="0"/>
              </a:rPr>
              <a:t>العودة إلى الكتاب المقدس</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7049781"/>
      </p:ext>
    </p:extLst>
  </p:cSld>
  <p:clrMapOvr>
    <a:masterClrMapping/>
  </p:clrMapOvr>
  <p:transition>
    <p:dissolv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3"/>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198659" name="Text Box 5"/>
          <p:cNvSpPr txBox="1">
            <a:spLocks noChangeArrowheads="1"/>
          </p:cNvSpPr>
          <p:nvPr/>
        </p:nvSpPr>
        <p:spPr bwMode="auto">
          <a:xfrm>
            <a:off x="5257800" y="1600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pPr>
            <a:r>
              <a:rPr lang="en-US" sz="3600" b="1" dirty="0">
                <a:solidFill>
                  <a:srgbClr val="CCFFCC"/>
                </a:solidFill>
                <a:cs typeface="Arial" charset="0"/>
              </a:rPr>
              <a:t>• </a:t>
            </a:r>
            <a:r>
              <a:rPr lang="ar-JO" sz="3600" b="1" dirty="0">
                <a:solidFill>
                  <a:srgbClr val="CCFFCC"/>
                </a:solidFill>
                <a:cs typeface="Arial" charset="0"/>
              </a:rPr>
              <a:t> أمينة المكتبة</a:t>
            </a:r>
            <a:endParaRPr lang="en-US" sz="2800" dirty="0">
              <a:solidFill>
                <a:srgbClr val="CCFFCC"/>
              </a:solidFill>
              <a:cs typeface="Arial" charset="0"/>
            </a:endParaRPr>
          </a:p>
        </p:txBody>
      </p:sp>
      <p:sp>
        <p:nvSpPr>
          <p:cNvPr id="198660" name="Text Box 6"/>
          <p:cNvSpPr txBox="1">
            <a:spLocks noChangeArrowheads="1"/>
          </p:cNvSpPr>
          <p:nvPr/>
        </p:nvSpPr>
        <p:spPr bwMode="auto">
          <a:xfrm>
            <a:off x="5257800" y="2362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pPr>
            <a:r>
              <a:rPr lang="en-US" sz="3600" b="1" dirty="0">
                <a:solidFill>
                  <a:srgbClr val="CCFFCC"/>
                </a:solidFill>
                <a:cs typeface="Arial" charset="0"/>
              </a:rPr>
              <a:t>• </a:t>
            </a:r>
            <a:r>
              <a:rPr lang="ar-JO" sz="3600" b="1" dirty="0">
                <a:solidFill>
                  <a:srgbClr val="CCFFCC"/>
                </a:solidFill>
                <a:cs typeface="Arial" charset="0"/>
              </a:rPr>
              <a:t> معلمة الموسيقى</a:t>
            </a:r>
            <a:endParaRPr lang="en-US" sz="2800" dirty="0">
              <a:solidFill>
                <a:srgbClr val="CCFFCC"/>
              </a:solidFill>
              <a:cs typeface="Arial" charset="0"/>
            </a:endParaRPr>
          </a:p>
        </p:txBody>
      </p:sp>
      <p:sp>
        <p:nvSpPr>
          <p:cNvPr id="198661" name="Text Box 7"/>
          <p:cNvSpPr txBox="1">
            <a:spLocks noChangeArrowheads="1"/>
          </p:cNvSpPr>
          <p:nvPr/>
        </p:nvSpPr>
        <p:spPr bwMode="auto">
          <a:xfrm>
            <a:off x="5257800" y="3124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pPr>
            <a:r>
              <a:rPr lang="en-US" sz="3600" b="1" dirty="0">
                <a:solidFill>
                  <a:srgbClr val="CCFFCC"/>
                </a:solidFill>
                <a:cs typeface="Arial" charset="0"/>
              </a:rPr>
              <a:t>• </a:t>
            </a:r>
            <a:r>
              <a:rPr lang="ar-JO" sz="3600" b="1" dirty="0">
                <a:solidFill>
                  <a:srgbClr val="CCFFCC"/>
                </a:solidFill>
                <a:cs typeface="Arial" charset="0"/>
              </a:rPr>
              <a:t> معلمة الفنون</a:t>
            </a:r>
            <a:endParaRPr lang="en-US" sz="2800" dirty="0">
              <a:solidFill>
                <a:srgbClr val="CCFFCC"/>
              </a:solidFill>
              <a:cs typeface="Arial" charset="0"/>
            </a:endParaRPr>
          </a:p>
        </p:txBody>
      </p:sp>
      <p:sp>
        <p:nvSpPr>
          <p:cNvPr id="198662" name="Title 7"/>
          <p:cNvSpPr>
            <a:spLocks noGrp="1"/>
          </p:cNvSpPr>
          <p:nvPr>
            <p:ph type="title" idx="4294967295"/>
          </p:nvPr>
        </p:nvSpPr>
        <p:spPr>
          <a:xfrm>
            <a:off x="4800600" y="152400"/>
            <a:ext cx="4343400" cy="1447800"/>
          </a:xfrm>
        </p:spPr>
        <p:txBody>
          <a:bodyPr/>
          <a:lstStyle/>
          <a:p>
            <a:r>
              <a:rPr lang="ar-JO" sz="4800" b="1" dirty="0">
                <a:solidFill>
                  <a:schemeClr val="bg1"/>
                </a:solidFill>
                <a:latin typeface="Arial" charset="0"/>
                <a:ea typeface="ＭＳ Ｐゴシック" charset="0"/>
              </a:rPr>
              <a:t>سوزان في مدرسة المجتمع الدولية</a:t>
            </a:r>
            <a:endParaRPr lang="en-US" dirty="0">
              <a:latin typeface="Arial" charset="0"/>
              <a:ea typeface="ＭＳ Ｐゴシック" charset="0"/>
            </a:endParaRPr>
          </a:p>
        </p:txBody>
      </p:sp>
    </p:spTree>
    <p:extLst>
      <p:ext uri="{BB962C8B-B14F-4D97-AF65-F5344CB8AC3E}">
        <p14:creationId xmlns:p14="http://schemas.microsoft.com/office/powerpoint/2010/main" val="2882593232"/>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49" name="Picture 2" descr="back4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Rectangle 3"/>
          <p:cNvSpPr>
            <a:spLocks noGrp="1" noChangeArrowheads="1"/>
          </p:cNvSpPr>
          <p:nvPr>
            <p:ph type="title" idx="4294967295"/>
          </p:nvPr>
        </p:nvSpPr>
        <p:spPr>
          <a:xfrm>
            <a:off x="5257800" y="914400"/>
            <a:ext cx="3657600" cy="838200"/>
          </a:xfrm>
        </p:spPr>
        <p:txBody>
          <a:bodyPr/>
          <a:lstStyle/>
          <a:p>
            <a:pPr eaLnBrk="1" hangingPunct="1"/>
            <a:r>
              <a:rPr lang="ar-JO" sz="6000" u="sng" dirty="0">
                <a:solidFill>
                  <a:schemeClr val="bg1"/>
                </a:solidFill>
                <a:latin typeface="Arial" panose="020B0604020202020204" pitchFamily="34" charset="0"/>
                <a:ea typeface="ＭＳ Ｐゴシック" charset="0"/>
                <a:cs typeface="Arial" panose="020B0604020202020204" pitchFamily="34" charset="0"/>
              </a:rPr>
              <a:t>نظرة عامة</a:t>
            </a:r>
            <a:endParaRPr lang="en-US" u="sng"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3251" name="Picture 4" descr="The Prophet Jer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Rectangle 5"/>
          <p:cNvSpPr>
            <a:spLocks noChangeArrowheads="1"/>
          </p:cNvSpPr>
          <p:nvPr/>
        </p:nvSpPr>
        <p:spPr bwMode="auto">
          <a:xfrm>
            <a:off x="5257800" y="2362200"/>
            <a:ext cx="3657600" cy="2590800"/>
          </a:xfrm>
          <a:prstGeom prst="rect">
            <a:avLst/>
          </a:prstGeom>
          <a:noFill/>
          <a:ln w="9525">
            <a:noFill/>
            <a:miter lim="800000"/>
            <a:headEnd/>
            <a:tailEnd/>
          </a:ln>
        </p:spPr>
        <p:txBody>
          <a:bodyPr/>
          <a:lstStyle/>
          <a:p>
            <a:pPr algn="r" defTabSz="914400" fontAlgn="base">
              <a:spcBef>
                <a:spcPct val="20000"/>
              </a:spcBef>
              <a:spcAft>
                <a:spcPct val="0"/>
              </a:spcAft>
              <a:defRPr/>
            </a:pPr>
            <a:r>
              <a:rPr lang="ar-JO" sz="4000" dirty="0">
                <a:solidFill>
                  <a:srgbClr val="FFFFFF"/>
                </a:solidFill>
                <a:latin typeface="Arial" panose="020B0604020202020204" pitchFamily="34" charset="0"/>
                <a:ea typeface="ＭＳ Ｐゴシック" charset="0"/>
                <a:cs typeface="Arial" panose="020B0604020202020204" pitchFamily="34" charset="0"/>
              </a:rPr>
              <a:t>1. الخلفية</a:t>
            </a:r>
          </a:p>
          <a:p>
            <a:pPr algn="r" defTabSz="914400" fontAlgn="base">
              <a:spcBef>
                <a:spcPct val="20000"/>
              </a:spcBef>
              <a:spcAft>
                <a:spcPct val="0"/>
              </a:spcAft>
              <a:defRPr/>
            </a:pPr>
            <a:r>
              <a:rPr lang="ar-JO" sz="4000" dirty="0">
                <a:solidFill>
                  <a:srgbClr val="FFFFFF"/>
                </a:solidFill>
                <a:latin typeface="Arial" panose="020B0604020202020204" pitchFamily="34" charset="0"/>
                <a:ea typeface="ＭＳ Ｐゴシック" charset="0"/>
                <a:cs typeface="Arial" panose="020B0604020202020204" pitchFamily="34" charset="0"/>
              </a:rPr>
              <a:t>2. الملخص</a:t>
            </a:r>
          </a:p>
          <a:p>
            <a:pPr algn="r" defTabSz="914400" fontAlgn="base">
              <a:spcBef>
                <a:spcPct val="20000"/>
              </a:spcBef>
              <a:spcAft>
                <a:spcPct val="0"/>
              </a:spcAft>
              <a:defRPr/>
            </a:pPr>
            <a:r>
              <a:rPr lang="ar-JO" sz="4000" dirty="0">
                <a:solidFill>
                  <a:srgbClr val="FFFFFF"/>
                </a:solidFill>
                <a:latin typeface="Arial" panose="020B0604020202020204" pitchFamily="34" charset="0"/>
                <a:ea typeface="ＭＳ Ｐゴシック" charset="0"/>
                <a:cs typeface="Arial" panose="020B0604020202020204" pitchFamily="34" charset="0"/>
              </a:rPr>
              <a:t>3. التطبيق</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8506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0" fill="hold"/>
                                        <p:tgtEl>
                                          <p:spTgt spid="30725"/>
                                        </p:tgtEl>
                                        <p:attrNameLst>
                                          <p:attrName>ppt_x</p:attrName>
                                        </p:attrNameLst>
                                      </p:cBhvr>
                                      <p:tavLst>
                                        <p:tav tm="0">
                                          <p:val>
                                            <p:strVal val="#ppt_x"/>
                                          </p:val>
                                        </p:tav>
                                        <p:tav tm="100000">
                                          <p:val>
                                            <p:strVal val="#ppt_x"/>
                                          </p:val>
                                        </p:tav>
                                      </p:tavLst>
                                    </p:anim>
                                    <p:anim calcmode="lin" valueType="num">
                                      <p:cBhvr additive="base">
                                        <p:cTn id="8" dur="50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8"/>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Times New Roman" charset="0"/>
              <a:ea typeface="ＭＳ Ｐゴシック" charset="0"/>
              <a:cs typeface="ＭＳ Ｐゴシック" charset="0"/>
            </a:endParaRPr>
          </a:p>
        </p:txBody>
      </p:sp>
      <p:pic>
        <p:nvPicPr>
          <p:cNvPr id="355337"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196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5338" name="Picture 10" descr="Griffith Family Nov 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2133600"/>
            <a:ext cx="7086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8" name="Title 5"/>
          <p:cNvSpPr>
            <a:spLocks noGrp="1"/>
          </p:cNvSpPr>
          <p:nvPr>
            <p:ph type="title" idx="4294967295"/>
          </p:nvPr>
        </p:nvSpPr>
        <p:spPr>
          <a:xfrm>
            <a:off x="4343400" y="0"/>
            <a:ext cx="4648200" cy="2133600"/>
          </a:xfrm>
        </p:spPr>
        <p:txBody>
          <a:bodyPr/>
          <a:lstStyle/>
          <a:p>
            <a:r>
              <a:rPr lang="ar-JO" sz="4800" b="1" dirty="0">
                <a:solidFill>
                  <a:schemeClr val="bg1"/>
                </a:solidFill>
                <a:latin typeface="Arial" charset="0"/>
                <a:ea typeface="ＭＳ Ｐゴシック" charset="0"/>
              </a:rPr>
              <a:t>التعليم لـِ 400 + أبنائنا</a:t>
            </a:r>
            <a:endParaRPr lang="en-US" dirty="0">
              <a:latin typeface="Arial" charset="0"/>
              <a:ea typeface="ＭＳ Ｐゴシック" charset="0"/>
            </a:endParaRPr>
          </a:p>
        </p:txBody>
      </p:sp>
    </p:spTree>
    <p:extLst>
      <p:ext uri="{BB962C8B-B14F-4D97-AF65-F5344CB8AC3E}">
        <p14:creationId xmlns:p14="http://schemas.microsoft.com/office/powerpoint/2010/main" val="34447676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7"/>
                                        </p:tgtEl>
                                        <p:attrNameLst>
                                          <p:attrName>style.visibility</p:attrName>
                                        </p:attrNameLst>
                                      </p:cBhvr>
                                      <p:to>
                                        <p:strVal val="visible"/>
                                      </p:to>
                                    </p:set>
                                    <p:animEffect transition="in" filter="dissolve">
                                      <p:cBhvr>
                                        <p:cTn id="7" dur="500"/>
                                        <p:tgtEl>
                                          <p:spTgt spid="3553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8"/>
                                        </p:tgtEl>
                                        <p:attrNameLst>
                                          <p:attrName>style.visibility</p:attrName>
                                        </p:attrNameLst>
                                      </p:cBhvr>
                                      <p:to>
                                        <p:strVal val="visible"/>
                                      </p:to>
                                    </p:set>
                                    <p:animEffect transition="in" filter="dissolve">
                                      <p:cBhvr>
                                        <p:cTn id="11" dur="500"/>
                                        <p:tgtEl>
                                          <p:spTgt spid="355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6595" name="Rectangle 3"/>
          <p:cNvSpPr>
            <a:spLocks noGrp="1" noChangeArrowheads="1"/>
          </p:cNvSpPr>
          <p:nvPr>
            <p:ph type="title"/>
          </p:nvPr>
        </p:nvSpPr>
        <p:spPr>
          <a:xfrm>
            <a:off x="457200" y="3962400"/>
            <a:ext cx="8763000" cy="2667000"/>
          </a:xfrm>
          <a:effectLst>
            <a:outerShdw blurRad="63500" dist="35921" dir="2700000" algn="ctr" rotWithShape="0">
              <a:schemeClr val="tx1">
                <a:alpha val="74998"/>
              </a:schemeClr>
            </a:outerShdw>
          </a:effectLst>
        </p:spPr>
        <p:txBody>
          <a:bodyPr/>
          <a:lstStyle/>
          <a:p>
            <a:pPr eaLnBrk="1" hangingPunct="1">
              <a:defRPr/>
            </a:pPr>
            <a:r>
              <a:rPr lang="ar-JO" altLang="ja-JP" sz="4800" b="1" dirty="0">
                <a:solidFill>
                  <a:schemeClr val="bg1"/>
                </a:solidFill>
                <a:latin typeface="Arial" charset="0"/>
                <a:ea typeface="ＭＳ Ｐゴシック" charset="0"/>
              </a:rPr>
              <a:t>عندما يطلب منك الله القيام بشيء </a:t>
            </a:r>
            <a:r>
              <a:rPr lang="ar-JO" altLang="ja-JP" sz="4800" b="1" dirty="0">
                <a:solidFill>
                  <a:srgbClr val="FFFF00"/>
                </a:solidFill>
                <a:latin typeface="Arial" charset="0"/>
                <a:ea typeface="ＭＳ Ｐゴシック" charset="0"/>
              </a:rPr>
              <a:t>مجنون</a:t>
            </a:r>
            <a:r>
              <a:rPr lang="ar-JO" altLang="ja-JP" sz="4800" b="1" dirty="0">
                <a:solidFill>
                  <a:schemeClr val="bg1"/>
                </a:solidFill>
                <a:latin typeface="Arial" charset="0"/>
                <a:ea typeface="ＭＳ Ｐゴシック" charset="0"/>
              </a:rPr>
              <a:t> فقم به. إنه يظهر أنك تتلاءم مع </a:t>
            </a:r>
            <a:r>
              <a:rPr lang="ar-JO" altLang="ja-JP" sz="4800" b="1" dirty="0">
                <a:solidFill>
                  <a:srgbClr val="FFFF00"/>
                </a:solidFill>
                <a:latin typeface="Arial" charset="0"/>
                <a:ea typeface="ＭＳ Ｐゴシック" charset="0"/>
              </a:rPr>
              <a:t>خططه</a:t>
            </a:r>
            <a:endParaRPr lang="en-US" sz="6000" dirty="0">
              <a:solidFill>
                <a:srgbClr val="FFFF00"/>
              </a:solidFill>
              <a:latin typeface="Arial" charset="0"/>
              <a:ea typeface="ＭＳ Ｐゴシック" charset="0"/>
            </a:endParaRPr>
          </a:p>
        </p:txBody>
      </p:sp>
      <p:pic>
        <p:nvPicPr>
          <p:cNvPr id="20275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530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0" y="8145"/>
            <a:ext cx="4953000" cy="1870901"/>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4800" b="1" dirty="0">
                <a:solidFill>
                  <a:schemeClr val="bg1"/>
                </a:solidFill>
                <a:latin typeface="Arial" charset="0"/>
                <a:ea typeface="ＭＳ Ｐゴシック" charset="0"/>
              </a:rPr>
              <a:t>الفكرة الرئيسية        في إرميا 32</a:t>
            </a:r>
            <a:endParaRPr lang="en-US" sz="6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54981807"/>
      </p:ext>
    </p:extLst>
  </p:cSld>
  <p:clrMapOvr>
    <a:masterClrMapping/>
  </p:clrMapOvr>
  <p:transition>
    <p:dissolv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2" name="Rectangle 3"/>
          <p:cNvSpPr>
            <a:spLocks noChangeArrowheads="1"/>
          </p:cNvSpPr>
          <p:nvPr/>
        </p:nvSpPr>
        <p:spPr bwMode="auto">
          <a:xfrm>
            <a:off x="304800" y="5181600"/>
            <a:ext cx="86106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5400" b="1">
              <a:solidFill>
                <a:srgbClr val="00CC00"/>
              </a:solidFill>
              <a:latin typeface="Times New Roman" charset="0"/>
              <a:ea typeface="ＭＳ Ｐゴシック" charset="0"/>
              <a:cs typeface="ＭＳ Ｐゴシック" charset="0"/>
            </a:endParaRPr>
          </a:p>
        </p:txBody>
      </p:sp>
      <p:sp>
        <p:nvSpPr>
          <p:cNvPr id="204803" name="Title 3"/>
          <p:cNvSpPr>
            <a:spLocks noGrp="1"/>
          </p:cNvSpPr>
          <p:nvPr>
            <p:ph type="title" idx="4294967295"/>
          </p:nvPr>
        </p:nvSpPr>
        <p:spPr>
          <a:xfrm>
            <a:off x="685800" y="5181600"/>
            <a:ext cx="7772400" cy="1600200"/>
          </a:xfrm>
        </p:spPr>
        <p:txBody>
          <a:bodyPr/>
          <a:lstStyle/>
          <a:p>
            <a:r>
              <a:rPr lang="ar-JO" altLang="ja-JP" sz="5400" b="1" dirty="0">
                <a:solidFill>
                  <a:schemeClr val="bg1"/>
                </a:solidFill>
                <a:latin typeface="Arial" charset="0"/>
                <a:ea typeface="ＭＳ Ｐゴシック" charset="0"/>
              </a:rPr>
              <a:t>ما هو الحقل الذي يريد</a:t>
            </a:r>
            <a:r>
              <a:rPr lang="ar-JO" altLang="ja-JP" sz="5400" b="1" dirty="0">
                <a:solidFill>
                  <a:srgbClr val="FFFF00"/>
                </a:solidFill>
                <a:latin typeface="Arial" charset="0"/>
                <a:ea typeface="ＭＳ Ｐゴシック" charset="0"/>
              </a:rPr>
              <a:t>ك</a:t>
            </a:r>
            <a:r>
              <a:rPr lang="ar-JO" altLang="ja-JP" sz="5400" b="1" dirty="0">
                <a:solidFill>
                  <a:schemeClr val="bg1"/>
                </a:solidFill>
                <a:latin typeface="Arial" charset="0"/>
                <a:ea typeface="ＭＳ Ｐゴシック" charset="0"/>
              </a:rPr>
              <a:t> الله أن تشتريه؟</a:t>
            </a:r>
            <a:endParaRPr lang="en-US" dirty="0">
              <a:latin typeface="Arial" charset="0"/>
              <a:ea typeface="ＭＳ Ｐゴシック" charset="0"/>
            </a:endParaRPr>
          </a:p>
        </p:txBody>
      </p:sp>
    </p:spTree>
    <p:extLst>
      <p:ext uri="{BB962C8B-B14F-4D97-AF65-F5344CB8AC3E}">
        <p14:creationId xmlns:p14="http://schemas.microsoft.com/office/powerpoint/2010/main" val="2242514662"/>
      </p:ext>
    </p:extLst>
  </p:cSld>
  <p:clrMapOvr>
    <a:masterClrMapping/>
  </p:clrMapOvr>
  <p:transition>
    <p:dissolv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chemeClr val="accent6">
                  <a:lumMod val="50000"/>
                </a:schemeClr>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128582" y="0"/>
            <a:ext cx="8886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outerShdw blurRad="50800" dist="38100" dir="2700000" algn="tl" rotWithShape="0">
                    <a:prstClr val="black">
                      <a:alpha val="79404"/>
                    </a:prstClr>
                  </a:outerShdw>
                </a:effectLst>
                <a:uLnTx/>
                <a:uFillTx/>
                <a:latin typeface="Arial" charset="0"/>
                <a:ea typeface="ＭＳ Ｐゴシック" charset="0"/>
              </a:rPr>
              <a:t>٣٧ </a:t>
            </a:r>
            <a:r>
              <a:rPr kumimoji="0" lang="ar-SA" sz="3600" b="1" i="0" u="none" strike="noStrike" kern="1200" cap="none" spc="0" normalizeH="0" baseline="0" noProof="0" dirty="0">
                <a:ln>
                  <a:noFill/>
                </a:ln>
                <a:solidFill>
                  <a:srgbClr val="FFFF00"/>
                </a:solidFill>
                <a:effectLst>
                  <a:outerShdw blurRad="50800" dist="38100" dir="2700000" algn="tl" rotWithShape="0">
                    <a:prstClr val="black">
                      <a:alpha val="79404"/>
                    </a:prstClr>
                  </a:outerShdw>
                </a:effectLst>
                <a:uLnTx/>
                <a:uFillTx/>
                <a:latin typeface="Arial" charset="0"/>
                <a:ea typeface="ＭＳ Ｐゴシック" charset="0"/>
              </a:rPr>
              <a:t>هَئَنَذَا أَجْمَعُهُمْ مِنْ كُلِّ الأَرَاضِي </a:t>
            </a:r>
            <a:r>
              <a:rPr kumimoji="0" lang="ar-SA" sz="3600" b="1" i="0" u="none" strike="noStrike" kern="1200" cap="none" spc="0" normalizeH="0" baseline="0" noProof="0" dirty="0">
                <a:ln>
                  <a:noFill/>
                </a:ln>
                <a:solidFill>
                  <a:srgbClr val="FFFFFF"/>
                </a:solidFill>
                <a:effectLst>
                  <a:outerShdw blurRad="50800" dist="38100" dir="2700000" algn="tl" rotWithShape="0">
                    <a:prstClr val="black">
                      <a:alpha val="79404"/>
                    </a:prstClr>
                  </a:outerShdw>
                </a:effectLst>
                <a:uLnTx/>
                <a:uFillTx/>
                <a:latin typeface="Arial" charset="0"/>
                <a:ea typeface="ＭＳ Ｐゴシック" charset="0"/>
              </a:rPr>
              <a:t>الَّتِي طَرَدْتُهُمْ إِلَيْهَا بِغَضَبِي وَغَيْظِي وَبَسَخْطٍ عَظِيمٍ وَأَرُدُّهُمْ إِلَى هَذَا الْمَوْضِعِ وَأُسَكِّنُهُمْ آمِنِينَ. ٣٨ وَيَكُونُونَ لِي شَعْباً وَأَنَا أَكُونُ لَهُمْ إِلَهاً. ٣٩ وَأُعْطِيهِمْ قَلْباً وَاحِداً وَطَرِيقاً وَاحِداً لِيَخَافُونِي كُلَّ الأَيَّامِ لِخَيْرِهِمْ وَخَيْرِ أَوْلاَدِهِمْ بَعْدَهُمْ. ٤٠ </a:t>
            </a:r>
            <a:r>
              <a:rPr kumimoji="0" lang="ar-SA" sz="3600" b="1" i="0" u="none" strike="noStrike" kern="1200" cap="none" spc="0" normalizeH="0" baseline="0" noProof="0" dirty="0">
                <a:ln>
                  <a:noFill/>
                </a:ln>
                <a:solidFill>
                  <a:srgbClr val="FFFF00"/>
                </a:solidFill>
                <a:effectLst>
                  <a:outerShdw blurRad="50800" dist="38100" dir="2700000" algn="tl" rotWithShape="0">
                    <a:prstClr val="black">
                      <a:alpha val="79404"/>
                    </a:prstClr>
                  </a:outerShdw>
                </a:effectLst>
                <a:uLnTx/>
                <a:uFillTx/>
                <a:latin typeface="Arial" charset="0"/>
                <a:ea typeface="ＭＳ Ｐゴシック" charset="0"/>
              </a:rPr>
              <a:t>وَأَقْطَعُ لَهُمْ عَهْداً أَبَدِيّاً</a:t>
            </a:r>
            <a:r>
              <a:rPr kumimoji="0" lang="ar-SA" sz="3600" b="1" i="0" u="none" strike="noStrike" kern="1200" cap="none" spc="0" normalizeH="0" baseline="0" noProof="0" dirty="0">
                <a:ln>
                  <a:noFill/>
                </a:ln>
                <a:effectLst>
                  <a:outerShdw blurRad="50800" dist="38100" dir="2700000" algn="tl" rotWithShape="0">
                    <a:prstClr val="black">
                      <a:alpha val="79404"/>
                    </a:prstClr>
                  </a:outerShdw>
                </a:effectLst>
                <a:uLnTx/>
                <a:uFillTx/>
                <a:latin typeface="Arial" charset="0"/>
                <a:ea typeface="ＭＳ Ｐゴシック" charset="0"/>
              </a:rPr>
              <a:t> أَنِّي</a:t>
            </a:r>
            <a:r>
              <a:rPr kumimoji="0" lang="ar-SA" sz="3600" b="1" i="0" u="none" strike="noStrike" kern="1200" cap="none" spc="0" normalizeH="0" baseline="0" noProof="0" dirty="0">
                <a:ln>
                  <a:noFill/>
                </a:ln>
                <a:solidFill>
                  <a:srgbClr val="FFFFFF"/>
                </a:solidFill>
                <a:effectLst>
                  <a:outerShdw blurRad="50800" dist="38100" dir="2700000" algn="tl" rotWithShape="0">
                    <a:prstClr val="black">
                      <a:alpha val="79404"/>
                    </a:prstClr>
                  </a:outerShdw>
                </a:effectLst>
                <a:uLnTx/>
                <a:uFillTx/>
                <a:latin typeface="Arial" charset="0"/>
                <a:ea typeface="ＭＳ Ｐゴシック" charset="0"/>
              </a:rPr>
              <a:t> لاَ أَرْجِعُ عَنْهُمْ لأُحْسِنَ إِلَيْهِمْ وَأَجْعَلُ مَخَافَتِي فِي قُلُوبِهِمْ فَلاَ يَحِيدُونَ عَنِّي. ٤١ </a:t>
            </a:r>
            <a:r>
              <a:rPr kumimoji="0" lang="ar-SA" sz="3600" b="1" i="0" u="none" strike="noStrike" kern="1200" cap="none" spc="0" normalizeH="0" baseline="0" noProof="0" dirty="0">
                <a:ln>
                  <a:noFill/>
                </a:ln>
                <a:solidFill>
                  <a:srgbClr val="FFFF00"/>
                </a:solidFill>
                <a:effectLst>
                  <a:outerShdw blurRad="50800" dist="38100" dir="2700000" algn="tl" rotWithShape="0">
                    <a:prstClr val="black">
                      <a:alpha val="79404"/>
                    </a:prstClr>
                  </a:outerShdw>
                </a:effectLst>
                <a:uLnTx/>
                <a:uFillTx/>
                <a:latin typeface="Arial" charset="0"/>
                <a:ea typeface="ＭＳ Ｐゴシック" charset="0"/>
              </a:rPr>
              <a:t>وَأَفْرَحُ بِهِمْ لأُحْسِنَ إِلَيْهِمْ وَأَغْرِسَهُمْ فِي هَذِهِ الأَرْضِ بِالأَمَانَةِ بِكُلِّ قَلْبِي وَبِكُلِّ نَفْسِي.</a:t>
            </a:r>
            <a:endParaRPr kumimoji="0" lang="en-US" sz="3600" b="1" i="0" u="none" strike="noStrike" kern="1200" cap="none" spc="0" normalizeH="0" baseline="0" noProof="0" dirty="0">
              <a:ln>
                <a:noFill/>
              </a:ln>
              <a:solidFill>
                <a:srgbClr val="FFFF00"/>
              </a:solidFill>
              <a:effectLst>
                <a:outerShdw blurRad="50800" dist="38100" dir="2700000" algn="tl" rotWithShape="0">
                  <a:prstClr val="black">
                    <a:alpha val="79404"/>
                  </a:prstClr>
                </a:outerShdw>
              </a:effectLst>
              <a:uLnTx/>
              <a:uFillTx/>
              <a:latin typeface="Arial" charset="0"/>
              <a:ea typeface="ＭＳ Ｐゴシック" charset="0"/>
            </a:endParaRPr>
          </a:p>
          <a:p>
            <a:pPr algn="ctr" defTabSz="914400" eaLnBrk="1" fontAlgn="base" hangingPunct="1">
              <a:spcBef>
                <a:spcPct val="0"/>
              </a:spcBef>
              <a:spcAft>
                <a:spcPct val="0"/>
              </a:spcAft>
              <a:defRPr/>
            </a:pPr>
            <a:endParaRPr kumimoji="0" lang="en-US" sz="2800" b="1" i="0" u="none" strike="noStrike" kern="1200" cap="none" spc="0" normalizeH="0" baseline="0" noProof="0" dirty="0">
              <a:ln>
                <a:noFill/>
              </a:ln>
              <a:solidFill>
                <a:srgbClr val="FFFFFF"/>
              </a:solidFill>
              <a:effectLst>
                <a:outerShdw blurRad="50800" dist="38100" dir="2700000" algn="tl" rotWithShape="0">
                  <a:prstClr val="black">
                    <a:alpha val="79404"/>
                  </a:prstClr>
                </a:outerShdw>
              </a:effectLst>
              <a:uLnTx/>
              <a:uFillTx/>
              <a:latin typeface="Arial" charset="0"/>
              <a:ea typeface="ＭＳ Ｐゴシック" charset="0"/>
            </a:endParaRPr>
          </a:p>
          <a:p>
            <a:pPr algn="ctr" defTabSz="914400" eaLnBrk="1" fontAlgn="base" hangingPunct="1">
              <a:spcBef>
                <a:spcPct val="0"/>
              </a:spcBef>
              <a:spcAft>
                <a:spcPct val="0"/>
              </a:spcAft>
              <a:defRPr/>
            </a:pPr>
            <a:r>
              <a:rPr kumimoji="0" lang="en-US" sz="2800" b="1" i="0" u="none" strike="noStrike" kern="1200" cap="none" spc="0" normalizeH="0" baseline="0" noProof="0" dirty="0">
                <a:ln>
                  <a:noFill/>
                </a:ln>
                <a:solidFill>
                  <a:srgbClr val="FFFFFF"/>
                </a:solidFill>
                <a:effectLst>
                  <a:outerShdw blurRad="50800" dist="38100" dir="2700000" algn="tl" rotWithShape="0">
                    <a:prstClr val="black">
                      <a:alpha val="79404"/>
                    </a:prstClr>
                  </a:outerShdw>
                </a:effectLst>
                <a:uLnTx/>
                <a:uFillTx/>
                <a:latin typeface="Arial" charset="0"/>
                <a:ea typeface="ＭＳ Ｐゴシック" charset="0"/>
              </a:rPr>
              <a:t>—</a:t>
            </a:r>
            <a:r>
              <a:rPr lang="ar-SA" sz="2800" b="1"/>
              <a:t>ارميا ٣٢ : ٣٧-٤١</a:t>
            </a:r>
            <a:r>
              <a:rPr kumimoji="0" lang="en-US" sz="2800" b="1" i="0" u="none" strike="noStrike" kern="1200" cap="none" spc="0" normalizeH="0" baseline="0" noProof="0" dirty="0">
                <a:ln>
                  <a:noFill/>
                </a:ln>
                <a:solidFill>
                  <a:srgbClr val="FFFFFF"/>
                </a:solidFill>
                <a:effectLst>
                  <a:outerShdw blurRad="50800" dist="38100" dir="2700000" algn="tl" rotWithShape="0">
                    <a:prstClr val="black">
                      <a:alpha val="79404"/>
                    </a:prstClr>
                  </a:outerShdw>
                </a:effectLst>
                <a:uLnTx/>
                <a:uFillTx/>
                <a:latin typeface="Arial" charset="0"/>
                <a:ea typeface="ＭＳ Ｐゴシック" charset="0"/>
              </a:rPr>
              <a:t>—</a:t>
            </a:r>
          </a:p>
        </p:txBody>
      </p:sp>
    </p:spTree>
    <p:extLst>
      <p:ext uri="{BB962C8B-B14F-4D97-AF65-F5344CB8AC3E}">
        <p14:creationId xmlns:p14="http://schemas.microsoft.com/office/powerpoint/2010/main" val="4592276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99443584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C0000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331685" y="0"/>
            <a:ext cx="842343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lvl="0" algn="ctr" defTabSz="914400" fontAlgn="base">
              <a:spcBef>
                <a:spcPct val="0"/>
              </a:spcBef>
              <a:spcAft>
                <a:spcPct val="0"/>
              </a:spcAft>
              <a:defRPr sz="4000" b="1">
                <a:solidFill>
                  <a:srgbClr val="FFFFFF"/>
                </a:solidFill>
                <a:latin typeface="Arial" panose="020B0604020202020204" pitchFamily="34" charset="0"/>
                <a:ea typeface="ＭＳ Ｐゴシック" charset="0"/>
                <a:cs typeface="Arial" panose="020B0604020202020204" pitchFamily="34" charset="0"/>
              </a:defRPr>
            </a:lvl1pPr>
            <a:lvl2pPr marL="37931725" indent="-37474525" eaLnBrk="0" hangingPunct="0">
              <a:defRPr sz="2400">
                <a:latin typeface="Arial" charset="0"/>
                <a:ea typeface="ＭＳ Ｐゴシック" charset="0"/>
              </a:defRPr>
            </a:lvl2pPr>
            <a:lvl3pPr eaLnBrk="0" hangingPunct="0">
              <a:defRPr sz="2400">
                <a:latin typeface="Arial" charset="0"/>
                <a:ea typeface="ＭＳ Ｐゴシック" charset="0"/>
              </a:defRPr>
            </a:lvl3pPr>
            <a:lvl4pPr eaLnBrk="0" hangingPunct="0">
              <a:defRPr sz="2400">
                <a:latin typeface="Arial" charset="0"/>
                <a:ea typeface="ＭＳ Ｐゴシック" charset="0"/>
              </a:defRPr>
            </a:lvl4pPr>
            <a:lvl5pPr eaLnBrk="0" hangingPunct="0">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dirty="0"/>
              <a:t>إ</a:t>
            </a:r>
            <a:r>
              <a:rPr lang="ar-SA" dirty="0"/>
              <a:t>رميا ٣٣ : ١٩-٢٢</a:t>
            </a:r>
            <a:endParaRPr lang="en-US" dirty="0"/>
          </a:p>
          <a:p>
            <a:endParaRPr lang="ar-SA" dirty="0"/>
          </a:p>
          <a:p>
            <a:r>
              <a:rPr lang="ar-SA" dirty="0"/>
              <a:t>19 ثم صارت كلمة الرب إلى إرميا قائلة:</a:t>
            </a:r>
            <a:r>
              <a:rPr lang="ar-JO" dirty="0"/>
              <a:t> 20 </a:t>
            </a:r>
            <a:r>
              <a:rPr lang="ar-SA" dirty="0"/>
              <a:t>هكذا قال الرب: إن نقضتم عهدي مع النهار وعهدي مع الليل حتى لا يكون نهار ولا ليل في وقتهما</a:t>
            </a:r>
            <a:r>
              <a:rPr lang="ar-JO" dirty="0"/>
              <a:t> 21 </a:t>
            </a:r>
            <a:r>
              <a:rPr lang="ar-SA" dirty="0"/>
              <a:t>فإن عهدي أيضا مع داود عبدي ينقض فلا يكون له ابن مالكا</a:t>
            </a:r>
            <a:r>
              <a:rPr lang="ar-JO" dirty="0"/>
              <a:t>ً</a:t>
            </a:r>
            <a:r>
              <a:rPr lang="ar-SA" dirty="0"/>
              <a:t> على كرسيه ومع اللاويين الكهنة خادمي</a:t>
            </a:r>
            <a:r>
              <a:rPr lang="ar-JO" dirty="0"/>
              <a:t>َّ</a:t>
            </a:r>
            <a:r>
              <a:rPr lang="ar-SA" dirty="0"/>
              <a:t>.</a:t>
            </a:r>
          </a:p>
          <a:p>
            <a:r>
              <a:rPr lang="ar-SA" dirty="0"/>
              <a:t>22 كما أن جند السماوات لا يعد ورمل البحر لا يحصى هكذا أكثر نسل داود عبدي واللاويين خادمي</a:t>
            </a:r>
            <a:r>
              <a:rPr lang="ar-JO" dirty="0"/>
              <a:t>َّ</a:t>
            </a:r>
            <a:r>
              <a:rPr lang="ar-SA" dirty="0"/>
              <a:t>.</a:t>
            </a:r>
          </a:p>
        </p:txBody>
      </p:sp>
    </p:spTree>
    <p:extLst>
      <p:ext uri="{BB962C8B-B14F-4D97-AF65-F5344CB8AC3E}">
        <p14:creationId xmlns:p14="http://schemas.microsoft.com/office/powerpoint/2010/main" val="50042512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170478" y="0"/>
            <a:ext cx="87551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4000" b="1" dirty="0">
                <a:solidFill>
                  <a:srgbClr val="FFFFFF"/>
                </a:solidFill>
                <a:latin typeface="Arial" panose="020B0604020202020204" pitchFamily="34" charset="0"/>
                <a:cs typeface="Arial" panose="020B0604020202020204" pitchFamily="34" charset="0"/>
              </a:rPr>
              <a:t>إ</a:t>
            </a:r>
            <a:r>
              <a:rPr lang="ar-SA" sz="4000" b="1" dirty="0">
                <a:solidFill>
                  <a:srgbClr val="FFFFFF"/>
                </a:solidFill>
                <a:latin typeface="Arial" panose="020B0604020202020204" pitchFamily="34" charset="0"/>
                <a:cs typeface="Arial" panose="020B0604020202020204" pitchFamily="34" charset="0"/>
              </a:rPr>
              <a:t>رميا ٣٣ : ٢٣-٢٦</a:t>
            </a:r>
          </a:p>
          <a:p>
            <a:pPr lvl="0" algn="ctr" defTabSz="914400" eaLnBrk="1" fontAlgn="base" hangingPunct="1">
              <a:spcBef>
                <a:spcPct val="0"/>
              </a:spcBef>
              <a:spcAft>
                <a:spcPct val="0"/>
              </a:spcAft>
              <a:defRPr/>
            </a:pPr>
            <a:endParaRPr lang="en-US" sz="4000" b="1" dirty="0">
              <a:solidFill>
                <a:srgbClr val="FFFFFF"/>
              </a:solidFill>
              <a:latin typeface="Arial" panose="020B0604020202020204" pitchFamily="34" charset="0"/>
              <a:cs typeface="Arial" panose="020B0604020202020204" pitchFamily="34" charset="0"/>
            </a:endParaRPr>
          </a:p>
          <a:p>
            <a:pPr lvl="0" algn="ctr" defTabSz="914400" eaLnBrk="1" fontAlgn="base" hangingPunct="1">
              <a:spcBef>
                <a:spcPct val="0"/>
              </a:spcBef>
              <a:spcAft>
                <a:spcPct val="0"/>
              </a:spcAft>
              <a:defRPr/>
            </a:pPr>
            <a:r>
              <a:rPr lang="ar-SA" sz="4000" b="1" dirty="0">
                <a:solidFill>
                  <a:srgbClr val="FFFFFF"/>
                </a:solidFill>
                <a:latin typeface="Arial" panose="020B0604020202020204" pitchFamily="34" charset="0"/>
                <a:cs typeface="Arial" panose="020B0604020202020204" pitchFamily="34" charset="0"/>
              </a:rPr>
              <a:t>23 ثم صارت كلمة الرب إلى إرميا قائلة:</a:t>
            </a:r>
            <a:r>
              <a:rPr lang="ar-JO" sz="4000" b="1" dirty="0">
                <a:solidFill>
                  <a:srgbClr val="FFFFFF"/>
                </a:solidFill>
                <a:latin typeface="Arial" panose="020B0604020202020204" pitchFamily="34" charset="0"/>
                <a:cs typeface="Arial" panose="020B0604020202020204" pitchFamily="34" charset="0"/>
              </a:rPr>
              <a:t> 24 </a:t>
            </a:r>
            <a:r>
              <a:rPr lang="ar-SA" sz="4000" b="1" dirty="0">
                <a:solidFill>
                  <a:srgbClr val="FFFFFF"/>
                </a:solidFill>
                <a:latin typeface="Arial" panose="020B0604020202020204" pitchFamily="34" charset="0"/>
                <a:cs typeface="Arial" panose="020B0604020202020204" pitchFamily="34" charset="0"/>
              </a:rPr>
              <a:t>أما ترى ما تكلم به هذا الشعب قائلا</a:t>
            </a:r>
            <a:r>
              <a:rPr lang="ar-JO" sz="4000" b="1" dirty="0">
                <a:solidFill>
                  <a:srgbClr val="FFFFFF"/>
                </a:solidFill>
                <a:latin typeface="Arial" panose="020B0604020202020204" pitchFamily="34" charset="0"/>
                <a:cs typeface="Arial" panose="020B0604020202020204" pitchFamily="34" charset="0"/>
              </a:rPr>
              <a:t>ً</a:t>
            </a:r>
            <a:r>
              <a:rPr lang="ar-SA" sz="4000" b="1" dirty="0">
                <a:solidFill>
                  <a:srgbClr val="FFFFFF"/>
                </a:solidFill>
                <a:latin typeface="Arial" panose="020B0604020202020204" pitchFamily="34" charset="0"/>
                <a:cs typeface="Arial" panose="020B0604020202020204" pitchFamily="34" charset="0"/>
              </a:rPr>
              <a:t>: إن العشيرتين اللتين اختارهما الرب قد رفضهما. فقد احتقروا شعبي حتى لا يكونوا بعد أمة أمامهم.</a:t>
            </a:r>
            <a:r>
              <a:rPr lang="ar-JO" sz="4000" b="1" dirty="0">
                <a:solidFill>
                  <a:srgbClr val="FFFFFF"/>
                </a:solidFill>
                <a:latin typeface="Arial" panose="020B0604020202020204" pitchFamily="34" charset="0"/>
                <a:cs typeface="Arial" panose="020B0604020202020204" pitchFamily="34" charset="0"/>
              </a:rPr>
              <a:t> 25 </a:t>
            </a:r>
            <a:r>
              <a:rPr lang="ar-SA" sz="4000" b="1" dirty="0">
                <a:solidFill>
                  <a:srgbClr val="FFFFFF"/>
                </a:solidFill>
                <a:latin typeface="Arial" panose="020B0604020202020204" pitchFamily="34" charset="0"/>
                <a:cs typeface="Arial" panose="020B0604020202020204" pitchFamily="34" charset="0"/>
              </a:rPr>
              <a:t>هكذا قال الرب: </a:t>
            </a:r>
            <a:r>
              <a:rPr lang="ar-SA" sz="4000" b="1" dirty="0">
                <a:solidFill>
                  <a:srgbClr val="FFFF00"/>
                </a:solidFill>
                <a:latin typeface="Arial" panose="020B0604020202020204" pitchFamily="34" charset="0"/>
                <a:cs typeface="Arial" panose="020B0604020202020204" pitchFamily="34" charset="0"/>
              </a:rPr>
              <a:t>إن كنت لم أجعل عهدي مع النهار والليل، فرائض السماوات والأرض،</a:t>
            </a:r>
            <a:r>
              <a:rPr lang="ar-JO" sz="4000" b="1" dirty="0">
                <a:solidFill>
                  <a:srgbClr val="FFFF00"/>
                </a:solidFill>
                <a:latin typeface="Arial" panose="020B0604020202020204" pitchFamily="34" charset="0"/>
                <a:cs typeface="Arial" panose="020B0604020202020204" pitchFamily="34" charset="0"/>
              </a:rPr>
              <a:t> 26 </a:t>
            </a:r>
            <a:r>
              <a:rPr lang="ar-SA" sz="4000" b="1" dirty="0">
                <a:solidFill>
                  <a:srgbClr val="FFFF00"/>
                </a:solidFill>
                <a:latin typeface="Arial" panose="020B0604020202020204" pitchFamily="34" charset="0"/>
                <a:cs typeface="Arial" panose="020B0604020202020204" pitchFamily="34" charset="0"/>
              </a:rPr>
              <a:t>فإني أيضا أرفض نسل يعقوب </a:t>
            </a:r>
            <a:r>
              <a:rPr lang="ar-SA" sz="4000" b="1" dirty="0">
                <a:solidFill>
                  <a:srgbClr val="FFFFFF"/>
                </a:solidFill>
                <a:latin typeface="Arial" panose="020B0604020202020204" pitchFamily="34" charset="0"/>
                <a:cs typeface="Arial" panose="020B0604020202020204" pitchFamily="34" charset="0"/>
              </a:rPr>
              <a:t>وداود عبدي فلا آخذ من نسله حكاما</a:t>
            </a:r>
            <a:r>
              <a:rPr lang="ar-JO" sz="4000" b="1" dirty="0">
                <a:solidFill>
                  <a:srgbClr val="FFFFFF"/>
                </a:solidFill>
                <a:latin typeface="Arial" panose="020B0604020202020204" pitchFamily="34" charset="0"/>
                <a:cs typeface="Arial" panose="020B0604020202020204" pitchFamily="34" charset="0"/>
              </a:rPr>
              <a:t>ً</a:t>
            </a:r>
            <a:r>
              <a:rPr lang="ar-SA" sz="4000" b="1" dirty="0">
                <a:solidFill>
                  <a:srgbClr val="FFFFFF"/>
                </a:solidFill>
                <a:latin typeface="Arial" panose="020B0604020202020204" pitchFamily="34" charset="0"/>
                <a:cs typeface="Arial" panose="020B0604020202020204" pitchFamily="34" charset="0"/>
              </a:rPr>
              <a:t> لنسل إبراهيم وإسحاق ويعقوب لأني أرد سبيهم وأرحمهم.</a:t>
            </a:r>
          </a:p>
          <a:p>
            <a:pPr lvl="0" algn="ctr" defTabSz="914400" eaLnBrk="1" fontAlgn="base" hangingPunct="1">
              <a:spcBef>
                <a:spcPct val="0"/>
              </a:spcBef>
              <a:spcAft>
                <a:spcPct val="0"/>
              </a:spcAft>
              <a:defRPr/>
            </a:pPr>
            <a:endParaRPr lang="ar-SA"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736771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26455710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20669834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149929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3"/>
          <p:cNvSpPr>
            <a:spLocks noGrp="1"/>
          </p:cNvSpPr>
          <p:nvPr>
            <p:ph type="title"/>
          </p:nvPr>
        </p:nvSpPr>
        <p:spPr>
          <a:xfrm>
            <a:off x="722313" y="285750"/>
            <a:ext cx="7772400" cy="1524000"/>
          </a:xfrm>
        </p:spPr>
        <p:txBody>
          <a:bodyPr/>
          <a:lstStyle/>
          <a:p>
            <a:r>
              <a:rPr lang="ar-JO" dirty="0">
                <a:latin typeface="Arial" panose="020B0604020202020204" pitchFamily="34" charset="0"/>
                <a:ea typeface="ＭＳ Ｐゴシック" charset="0"/>
                <a:cs typeface="Arial" panose="020B0604020202020204" pitchFamily="34" charset="0"/>
              </a:rPr>
              <a:t>1. خلفية إرميا</a:t>
            </a:r>
            <a:endParaRPr lang="en-US" dirty="0">
              <a:latin typeface="Arial" panose="020B0604020202020204" pitchFamily="34" charset="0"/>
              <a:ea typeface="ＭＳ Ｐゴシック" charset="0"/>
              <a:cs typeface="Arial" panose="020B0604020202020204" pitchFamily="34" charset="0"/>
            </a:endParaRPr>
          </a:p>
        </p:txBody>
      </p:sp>
      <p:pic>
        <p:nvPicPr>
          <p:cNvPr id="5427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8875" y="2857500"/>
            <a:ext cx="4286250" cy="338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01649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D:\ClipArt\Bible\Old Testament\Jeremiah 36_1-4.jpg"/>
          <p:cNvPicPr>
            <a:picLocks noChangeAspect="1" noChangeArrowheads="1"/>
          </p:cNvPicPr>
          <p:nvPr/>
        </p:nvPicPr>
        <p:blipFill>
          <a:blip r:embed="rId3"/>
          <a:srcRect/>
          <a:stretch>
            <a:fillRect/>
          </a:stretch>
        </p:blipFill>
        <p:spPr bwMode="auto">
          <a:xfrm>
            <a:off x="4416425" y="1447800"/>
            <a:ext cx="4538663" cy="4953000"/>
          </a:xfrm>
          <a:prstGeom prst="rect">
            <a:avLst/>
          </a:prstGeom>
          <a:solidFill>
            <a:schemeClr val="bg1">
              <a:lumMod val="95000"/>
            </a:schemeClr>
          </a:solidFill>
          <a:ln w="101600">
            <a:solidFill>
              <a:schemeClr val="bg1"/>
            </a:solidFill>
            <a:miter lim="800000"/>
            <a:headEnd/>
            <a:tailEnd/>
          </a:ln>
        </p:spPr>
      </p:pic>
      <p:sp>
        <p:nvSpPr>
          <p:cNvPr id="206850" name="Rectangle 4"/>
          <p:cNvSpPr>
            <a:spLocks noChangeArrowheads="1"/>
          </p:cNvSpPr>
          <p:nvPr/>
        </p:nvSpPr>
        <p:spPr bwMode="auto">
          <a:xfrm>
            <a:off x="457200" y="1844675"/>
            <a:ext cx="35814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ar-JO" sz="2800" b="1" dirty="0">
                <a:solidFill>
                  <a:prstClr val="black"/>
                </a:solidFill>
                <a:latin typeface="Arial" panose="020B0604020202020204" pitchFamily="34" charset="0"/>
                <a:ea typeface="ＭＳ Ｐゴシック" charset="0"/>
                <a:cs typeface="Arial" panose="020B0604020202020204" pitchFamily="34" charset="0"/>
              </a:rPr>
              <a:t>يملي إرميا كلماته النبوية   إلى كاتبه باروخ حتى يقرأها على رؤساء يهوذا</a:t>
            </a:r>
            <a:r>
              <a:rPr lang="en-US" sz="2800" b="1" dirty="0">
                <a:solidFill>
                  <a:prstClr val="black"/>
                </a:solidFill>
                <a:latin typeface="Arial" panose="020B0604020202020204" pitchFamily="34" charset="0"/>
                <a:ea typeface="ＭＳ Ｐゴシック" charset="0"/>
                <a:cs typeface="Arial" panose="020B0604020202020204" pitchFamily="34" charset="0"/>
              </a:rPr>
              <a:t>  </a:t>
            </a:r>
          </a:p>
          <a:p>
            <a:pPr defTabSz="914400" fontAlgn="base">
              <a:spcBef>
                <a:spcPct val="0"/>
              </a:spcBef>
              <a:spcAft>
                <a:spcPct val="0"/>
              </a:spcAft>
            </a:pPr>
            <a:endParaRPr lang="en-US" sz="28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06851" name="Rectangle 8"/>
          <p:cNvSpPr>
            <a:spLocks noChangeArrowheads="1"/>
          </p:cNvSpPr>
          <p:nvPr/>
        </p:nvSpPr>
        <p:spPr bwMode="auto">
          <a:xfrm>
            <a:off x="1371600" y="5791200"/>
            <a:ext cx="11769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400" b="1" dirty="0">
                <a:solidFill>
                  <a:srgbClr val="800000"/>
                </a:solidFill>
                <a:latin typeface="Arial" panose="020B0604020202020204" pitchFamily="34" charset="0"/>
                <a:ea typeface="ＭＳ Ｐゴシック" charset="0"/>
                <a:cs typeface="Arial" panose="020B0604020202020204" pitchFamily="34" charset="0"/>
              </a:rPr>
              <a:t>إر 36: 2</a:t>
            </a:r>
            <a:endParaRPr lang="en-US" sz="24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06852" name="Title 5"/>
          <p:cNvSpPr>
            <a:spLocks noGrp="1"/>
          </p:cNvSpPr>
          <p:nvPr>
            <p:ph type="title"/>
          </p:nvPr>
        </p:nvSpPr>
        <p:spPr>
          <a:xfrm>
            <a:off x="152400" y="228600"/>
            <a:ext cx="8763000" cy="838200"/>
          </a:xfrm>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تسجيل رسالة إرميا</a:t>
            </a:r>
            <a:endParaRPr lang="en-US" b="1" dirty="0">
              <a:solidFill>
                <a:srgbClr val="7B989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0940897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3" descr="D:\ClipArt\Bible\Old Testament\King Burning Scroll of Jeremia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650" y="152400"/>
            <a:ext cx="4832350" cy="6553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08898" name="Rectangle 4"/>
          <p:cNvSpPr>
            <a:spLocks noChangeArrowheads="1"/>
          </p:cNvSpPr>
          <p:nvPr/>
        </p:nvSpPr>
        <p:spPr bwMode="auto">
          <a:xfrm>
            <a:off x="5155096" y="1524000"/>
            <a:ext cx="3684104"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1" defTabSz="914400" fontAlgn="base">
              <a:spcBef>
                <a:spcPct val="0"/>
              </a:spcBef>
              <a:spcAft>
                <a:spcPct val="0"/>
              </a:spcAft>
            </a:pPr>
            <a:endParaRPr lang="en-US" sz="2000" b="1" dirty="0">
              <a:solidFill>
                <a:prstClr val="black"/>
              </a:solidFill>
              <a:latin typeface="Arial" panose="020B0604020202020204" pitchFamily="34" charset="0"/>
              <a:ea typeface="ＭＳ Ｐゴシック" charset="0"/>
              <a:cs typeface="Arial" panose="020B0604020202020204" pitchFamily="34" charset="0"/>
            </a:endParaRPr>
          </a:p>
          <a:p>
            <a:pPr marL="342900" indent="-342900" algn="ctr" defTabSz="914400" fontAlgn="base">
              <a:spcBef>
                <a:spcPct val="0"/>
              </a:spcBef>
              <a:spcAft>
                <a:spcPct val="0"/>
              </a:spcAft>
            </a:pPr>
            <a:r>
              <a:rPr lang="ar-JO" sz="2800" b="1" dirty="0">
                <a:solidFill>
                  <a:prstClr val="black"/>
                </a:solidFill>
                <a:latin typeface="Arial" panose="020B0604020202020204" pitchFamily="34" charset="0"/>
                <a:ea typeface="ＭＳ Ｐゴシック" charset="0"/>
                <a:cs typeface="Arial" panose="020B0604020202020204" pitchFamily="34" charset="0"/>
              </a:rPr>
              <a:t>مزق الملك يهوياقيم مخطوطة إرميا الأصلية وأحرقها ...</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0"/>
              </a:spcBef>
              <a:spcAft>
                <a:spcPct val="0"/>
              </a:spcAft>
            </a:pP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marL="342900" indent="-342900" algn="ctr" defTabSz="914400" fontAlgn="base">
              <a:spcBef>
                <a:spcPct val="0"/>
              </a:spcBef>
              <a:spcAft>
                <a:spcPct val="0"/>
              </a:spcAft>
            </a:pPr>
            <a:r>
              <a:rPr lang="en-US" sz="2800" b="1" dirty="0">
                <a:solidFill>
                  <a:prstClr val="black"/>
                </a:solidFill>
                <a:latin typeface="Arial" panose="020B0604020202020204" pitchFamily="34" charset="0"/>
                <a:ea typeface="ＭＳ Ｐゴシック" charset="0"/>
                <a:cs typeface="Arial" panose="020B0604020202020204" pitchFamily="34" charset="0"/>
              </a:rPr>
              <a:t>	</a:t>
            </a:r>
            <a:r>
              <a:rPr lang="ar-JO" sz="2800" b="1" dirty="0">
                <a:solidFill>
                  <a:prstClr val="black"/>
                </a:solidFill>
                <a:latin typeface="Arial" panose="020B0604020202020204" pitchFamily="34" charset="0"/>
                <a:ea typeface="ＭＳ Ｐゴシック" charset="0"/>
                <a:cs typeface="Arial" panose="020B0604020202020204" pitchFamily="34" charset="0"/>
              </a:rPr>
              <a:t>لهذا كتب إرميا وباروخ نسخة أخرى</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lvl="1" defTabSz="914400" fontAlgn="base">
              <a:spcBef>
                <a:spcPct val="0"/>
              </a:spcBef>
              <a:spcAft>
                <a:spcPct val="0"/>
              </a:spcAft>
            </a:pPr>
            <a:endParaRPr lang="en-US"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08899" name="Rectangle 4"/>
          <p:cNvSpPr>
            <a:spLocks noChangeArrowheads="1"/>
          </p:cNvSpPr>
          <p:nvPr/>
        </p:nvSpPr>
        <p:spPr bwMode="auto">
          <a:xfrm>
            <a:off x="152400" y="115888"/>
            <a:ext cx="89916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GB" sz="4400" b="1">
              <a:solidFill>
                <a:prstClr val="black"/>
              </a:solidFill>
              <a:latin typeface="Arial" panose="020B0604020202020204" pitchFamily="34" charset="0"/>
              <a:ea typeface="ＭＳ Ｐゴシック" charset="0"/>
              <a:cs typeface="Arial" panose="020B0604020202020204" pitchFamily="34" charset="0"/>
            </a:endParaRPr>
          </a:p>
        </p:txBody>
      </p:sp>
      <p:sp>
        <p:nvSpPr>
          <p:cNvPr id="208900" name="Rectangle 6"/>
          <p:cNvSpPr>
            <a:spLocks noChangeArrowheads="1"/>
          </p:cNvSpPr>
          <p:nvPr/>
        </p:nvSpPr>
        <p:spPr bwMode="auto">
          <a:xfrm>
            <a:off x="6643688" y="5857875"/>
            <a:ext cx="206979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800" b="1" dirty="0">
                <a:solidFill>
                  <a:srgbClr val="800000"/>
                </a:solidFill>
                <a:latin typeface="Arial" panose="020B0604020202020204" pitchFamily="34" charset="0"/>
                <a:ea typeface="ＭＳ Ｐゴシック" charset="0"/>
                <a:cs typeface="Arial" panose="020B0604020202020204" pitchFamily="34" charset="0"/>
              </a:rPr>
              <a:t>إر 36: 21-23</a:t>
            </a:r>
            <a:endParaRPr lang="en-US" sz="28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08901" name="Title 5"/>
          <p:cNvSpPr>
            <a:spLocks noGrp="1"/>
          </p:cNvSpPr>
          <p:nvPr>
            <p:ph type="title"/>
          </p:nvPr>
        </p:nvSpPr>
        <p:spPr>
          <a:xfrm>
            <a:off x="5029200" y="76200"/>
            <a:ext cx="3806825" cy="1371600"/>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جواب </a:t>
            </a:r>
            <a:br>
              <a:rPr lang="ar-JO" sz="4400" b="1" dirty="0">
                <a:solidFill>
                  <a:schemeClr val="tx1"/>
                </a:solidFill>
                <a:latin typeface="Arial" panose="020B0604020202020204" pitchFamily="34" charset="0"/>
                <a:ea typeface="ＭＳ Ｐゴシック" charset="0"/>
                <a:cs typeface="Arial" panose="020B0604020202020204" pitchFamily="34" charset="0"/>
              </a:rPr>
            </a:br>
            <a:r>
              <a:rPr lang="ar-JO" sz="4400" b="1" dirty="0">
                <a:solidFill>
                  <a:schemeClr val="tx1"/>
                </a:solidFill>
                <a:latin typeface="Arial" panose="020B0604020202020204" pitchFamily="34" charset="0"/>
                <a:ea typeface="ＭＳ Ｐゴシック" charset="0"/>
                <a:cs typeface="Arial" panose="020B0604020202020204" pitchFamily="34" charset="0"/>
              </a:rPr>
              <a:t>الملك</a:t>
            </a:r>
            <a:endParaRPr lang="en-GB" sz="44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582034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29760015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descr="Pict-5"/>
          <p:cNvPicPr>
            <a:picLocks noGrp="1" noChangeAspect="1" noChangeArrowheads="1"/>
          </p:cNvPicPr>
          <p:nvPr>
            <p:ph idx="1"/>
          </p:nvPr>
        </p:nvPicPr>
        <p:blipFill>
          <a:blip r:embed="rId3"/>
          <a:srcRect/>
          <a:stretch>
            <a:fillRect/>
          </a:stretch>
        </p:blipFill>
        <p:spPr>
          <a:xfrm>
            <a:off x="76200" y="76200"/>
            <a:ext cx="4724400" cy="6718300"/>
          </a:xfrm>
          <a:ln w="101600">
            <a:solidFill>
              <a:schemeClr val="bg2">
                <a:lumMod val="90000"/>
              </a:schemeClr>
            </a:solidFill>
          </a:ln>
        </p:spPr>
      </p:pic>
      <p:sp>
        <p:nvSpPr>
          <p:cNvPr id="210946" name="Text Box 4"/>
          <p:cNvSpPr txBox="1">
            <a:spLocks noChangeArrowheads="1"/>
          </p:cNvSpPr>
          <p:nvPr/>
        </p:nvSpPr>
        <p:spPr bwMode="auto">
          <a:xfrm>
            <a:off x="4916557" y="1295400"/>
            <a:ext cx="3995668"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يتهم الأعداء إرميا بالإنشقاق إلى البابليين لذلك يتم وضعه في الزنزانة.</a:t>
            </a: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altLang="ja-JP" b="1" dirty="0">
                <a:solidFill>
                  <a:prstClr val="black"/>
                </a:solidFill>
                <a:latin typeface="Arial" panose="020B0604020202020204" pitchFamily="34" charset="0"/>
                <a:cs typeface="Arial" panose="020B0604020202020204" pitchFamily="34" charset="0"/>
              </a:rPr>
              <a:t>دعاه صدقيا لكنه رفض أن يستمع لرسالته (سيعود البابليون استسلم)</a:t>
            </a:r>
            <a:endParaRPr lang="en-US" altLang="ja-JP"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تم إلقاؤه لاحقاً في الجب. ينقذه عبد ملك بالترافع أمام الملك.</a:t>
            </a:r>
            <a:endParaRPr lang="en-US" b="1" dirty="0">
              <a:solidFill>
                <a:prstClr val="black"/>
              </a:solidFill>
              <a:latin typeface="Arial" panose="020B0604020202020204" pitchFamily="34" charset="0"/>
              <a:cs typeface="Arial" panose="020B0604020202020204" pitchFamily="34" charset="0"/>
            </a:endParaRPr>
          </a:p>
        </p:txBody>
      </p:sp>
      <p:sp>
        <p:nvSpPr>
          <p:cNvPr id="210947" name="Rectangle 4"/>
          <p:cNvSpPr>
            <a:spLocks noChangeArrowheads="1"/>
          </p:cNvSpPr>
          <p:nvPr/>
        </p:nvSpPr>
        <p:spPr bwMode="auto">
          <a:xfrm>
            <a:off x="7500938" y="6305550"/>
            <a:ext cx="10839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2000" b="1" dirty="0">
                <a:solidFill>
                  <a:srgbClr val="800000"/>
                </a:solidFill>
                <a:latin typeface="Arial" panose="020B0604020202020204" pitchFamily="34" charset="0"/>
                <a:ea typeface="ＭＳ Ｐゴシック" charset="0"/>
                <a:cs typeface="Arial" panose="020B0604020202020204" pitchFamily="34" charset="0"/>
              </a:rPr>
              <a:t>إر 37-38</a:t>
            </a:r>
            <a:endParaRPr lang="en-US" sz="20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10948"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b="1" dirty="0">
                <a:solidFill>
                  <a:prstClr val="black"/>
                </a:solidFill>
              </a:rPr>
              <a:t>Picture Source: The Children</a:t>
            </a:r>
            <a:r>
              <a:rPr lang="mr-IN" altLang="ja-JP" sz="900" b="1" dirty="0">
                <a:solidFill>
                  <a:prstClr val="black"/>
                </a:solidFill>
              </a:rPr>
              <a:t>'</a:t>
            </a:r>
            <a:r>
              <a:rPr lang="en-US" sz="900" b="1" dirty="0">
                <a:solidFill>
                  <a:prstClr val="black"/>
                </a:solidFill>
              </a:rPr>
              <a:t>s Bible in 365 stories, Lion Publishing, 1985</a:t>
            </a:r>
          </a:p>
        </p:txBody>
      </p:sp>
      <p:sp>
        <p:nvSpPr>
          <p:cNvPr id="210949" name="Rectangle 2"/>
          <p:cNvSpPr>
            <a:spLocks noGrp="1" noChangeArrowheads="1"/>
          </p:cNvSpPr>
          <p:nvPr>
            <p:ph type="title"/>
          </p:nvPr>
        </p:nvSpPr>
        <p:spPr>
          <a:xfrm>
            <a:off x="714375" y="-142875"/>
            <a:ext cx="7772400" cy="1143000"/>
          </a:xfrm>
        </p:spPr>
        <p:txBody>
          <a:bodyPr/>
          <a:lstStyle/>
          <a:p>
            <a:pPr eaLnBrk="1" hangingPunct="1"/>
            <a:r>
              <a:rPr lang="ar-JO" sz="4000" b="1" dirty="0">
                <a:solidFill>
                  <a:schemeClr val="tx1"/>
                </a:solidFill>
                <a:latin typeface="Arial" charset="0"/>
                <a:ea typeface="ＭＳ Ｐゴシック" charset="0"/>
                <a:cs typeface="Arial" charset="0"/>
              </a:rPr>
              <a:t>حبس إرميا</a:t>
            </a:r>
            <a:endParaRPr lang="en-US" sz="40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121499822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5490511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48324401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a:xfrm>
            <a:off x="785813" y="214313"/>
            <a:ext cx="7662862" cy="723900"/>
          </a:xfrm>
        </p:spPr>
        <p:txBody>
          <a:bodyPr/>
          <a:lstStyle/>
          <a:p>
            <a:pPr eaLnBrk="1" hangingPunct="1"/>
            <a:r>
              <a:rPr lang="ar-JO" sz="3600" b="1" dirty="0">
                <a:solidFill>
                  <a:schemeClr val="tx1"/>
                </a:solidFill>
                <a:latin typeface="Arial" charset="0"/>
                <a:ea typeface="ＭＳ Ｐゴシック" charset="0"/>
                <a:cs typeface="Arial" charset="0"/>
              </a:rPr>
              <a:t>سقوط أورشليم ... حتمي</a:t>
            </a:r>
            <a:endParaRPr lang="en-US" sz="3600" b="1" dirty="0">
              <a:solidFill>
                <a:schemeClr val="tx1"/>
              </a:solidFill>
              <a:latin typeface="Arial" charset="0"/>
              <a:ea typeface="ＭＳ Ｐゴシック" charset="0"/>
              <a:cs typeface="Arial" charset="0"/>
            </a:endParaRPr>
          </a:p>
        </p:txBody>
      </p:sp>
      <p:pic>
        <p:nvPicPr>
          <p:cNvPr id="212994" name="Picture 3" descr="Pict-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1713" y="1714500"/>
            <a:ext cx="3338512" cy="42814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12995" name="Text Box 4"/>
          <p:cNvSpPr txBox="1">
            <a:spLocks noChangeArrowheads="1"/>
          </p:cNvSpPr>
          <p:nvPr/>
        </p:nvSpPr>
        <p:spPr bwMode="auto">
          <a:xfrm>
            <a:off x="8008938" y="6019800"/>
            <a:ext cx="7104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800000"/>
                </a:solidFill>
                <a:latin typeface="Arial" panose="020B0604020202020204" pitchFamily="34" charset="0"/>
                <a:cs typeface="Arial" panose="020B0604020202020204" pitchFamily="34" charset="0"/>
              </a:rPr>
              <a:t>إر 39</a:t>
            </a:r>
            <a:endParaRPr lang="en-US" sz="2000" b="1" dirty="0">
              <a:solidFill>
                <a:srgbClr val="800000"/>
              </a:solidFill>
              <a:latin typeface="Arial" panose="020B0604020202020204" pitchFamily="34" charset="0"/>
              <a:cs typeface="Arial" panose="020B0604020202020204" pitchFamily="34" charset="0"/>
            </a:endParaRPr>
          </a:p>
        </p:txBody>
      </p:sp>
      <p:pic>
        <p:nvPicPr>
          <p:cNvPr id="212996" name="Picture 5" descr="D:\ClipArt\Bible\Old Testament\Jerusalem's fal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463" y="1717675"/>
            <a:ext cx="3284537" cy="4283075"/>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303826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9144000" cy="539750"/>
          </a:xfrm>
          <a:noFill/>
        </p:spPr>
        <p:txBody>
          <a:bodyPr/>
          <a:lstStyle/>
          <a:p>
            <a:pPr algn="ctr"/>
            <a:r>
              <a:rPr lang="ar-EG" sz="3600" b="1" dirty="0">
                <a:solidFill>
                  <a:schemeClr val="bg1"/>
                </a:solidFill>
                <a:latin typeface="Arial"/>
                <a:ea typeface="ＭＳ Ｐゴシック" charset="0"/>
                <a:cs typeface="Arial"/>
              </a:rPr>
              <a:t>تقسيم كتاب إرميا </a:t>
            </a:r>
            <a:endParaRPr lang="en-US" sz="3600" b="1" dirty="0">
              <a:solidFill>
                <a:schemeClr val="bg1"/>
              </a:solidFill>
              <a:latin typeface="Arial"/>
              <a:ea typeface="ＭＳ Ｐゴシック" charset="0"/>
              <a:cs typeface="Arial"/>
            </a:endParaRPr>
          </a:p>
        </p:txBody>
      </p:sp>
      <p:graphicFrame>
        <p:nvGraphicFramePr>
          <p:cNvPr id="3" name="Group 2"/>
          <p:cNvGraphicFramePr>
            <a:graphicFrameLocks noGrp="1"/>
          </p:cNvGraphicFramePr>
          <p:nvPr>
            <p:extLst>
              <p:ext uri="{D42A27DB-BD31-4B8C-83A1-F6EECF244321}">
                <p14:modId xmlns:p14="http://schemas.microsoft.com/office/powerpoint/2010/main" val="2379035373"/>
              </p:ext>
            </p:extLst>
          </p:nvPr>
        </p:nvGraphicFramePr>
        <p:xfrm>
          <a:off x="1" y="563563"/>
          <a:ext cx="9156697" cy="6254814"/>
        </p:xfrm>
        <a:graphic>
          <a:graphicData uri="http://schemas.openxmlformats.org/drawingml/2006/table">
            <a:tbl>
              <a:tblPr/>
              <a:tblGrid>
                <a:gridCol w="915027">
                  <a:extLst>
                    <a:ext uri="{9D8B030D-6E8A-4147-A177-3AD203B41FA5}">
                      <a16:colId xmlns:a16="http://schemas.microsoft.com/office/drawing/2014/main" val="20000"/>
                    </a:ext>
                  </a:extLst>
                </a:gridCol>
                <a:gridCol w="1012372">
                  <a:extLst>
                    <a:ext uri="{9D8B030D-6E8A-4147-A177-3AD203B41FA5}">
                      <a16:colId xmlns:a16="http://schemas.microsoft.com/office/drawing/2014/main" val="1140319387"/>
                    </a:ext>
                  </a:extLst>
                </a:gridCol>
                <a:gridCol w="837154">
                  <a:extLst>
                    <a:ext uri="{9D8B030D-6E8A-4147-A177-3AD203B41FA5}">
                      <a16:colId xmlns:a16="http://schemas.microsoft.com/office/drawing/2014/main" val="20001"/>
                    </a:ext>
                  </a:extLst>
                </a:gridCol>
                <a:gridCol w="778748">
                  <a:extLst>
                    <a:ext uri="{9D8B030D-6E8A-4147-A177-3AD203B41FA5}">
                      <a16:colId xmlns:a16="http://schemas.microsoft.com/office/drawing/2014/main" val="20002"/>
                    </a:ext>
                  </a:extLst>
                </a:gridCol>
                <a:gridCol w="739811">
                  <a:extLst>
                    <a:ext uri="{9D8B030D-6E8A-4147-A177-3AD203B41FA5}">
                      <a16:colId xmlns:a16="http://schemas.microsoft.com/office/drawing/2014/main" val="20003"/>
                    </a:ext>
                  </a:extLst>
                </a:gridCol>
                <a:gridCol w="700872">
                  <a:extLst>
                    <a:ext uri="{9D8B030D-6E8A-4147-A177-3AD203B41FA5}">
                      <a16:colId xmlns:a16="http://schemas.microsoft.com/office/drawing/2014/main" val="20004"/>
                    </a:ext>
                  </a:extLst>
                </a:gridCol>
                <a:gridCol w="603530">
                  <a:extLst>
                    <a:ext uri="{9D8B030D-6E8A-4147-A177-3AD203B41FA5}">
                      <a16:colId xmlns:a16="http://schemas.microsoft.com/office/drawing/2014/main" val="2797584348"/>
                    </a:ext>
                  </a:extLst>
                </a:gridCol>
                <a:gridCol w="807951">
                  <a:extLst>
                    <a:ext uri="{9D8B030D-6E8A-4147-A177-3AD203B41FA5}">
                      <a16:colId xmlns:a16="http://schemas.microsoft.com/office/drawing/2014/main" val="20006"/>
                    </a:ext>
                  </a:extLst>
                </a:gridCol>
                <a:gridCol w="778747">
                  <a:extLst>
                    <a:ext uri="{9D8B030D-6E8A-4147-A177-3AD203B41FA5}">
                      <a16:colId xmlns:a16="http://schemas.microsoft.com/office/drawing/2014/main" val="20007"/>
                    </a:ext>
                  </a:extLst>
                </a:gridCol>
                <a:gridCol w="681404">
                  <a:extLst>
                    <a:ext uri="{9D8B030D-6E8A-4147-A177-3AD203B41FA5}">
                      <a16:colId xmlns:a16="http://schemas.microsoft.com/office/drawing/2014/main" val="20008"/>
                    </a:ext>
                  </a:extLst>
                </a:gridCol>
                <a:gridCol w="1301081">
                  <a:extLst>
                    <a:ext uri="{9D8B030D-6E8A-4147-A177-3AD203B41FA5}">
                      <a16:colId xmlns:a16="http://schemas.microsoft.com/office/drawing/2014/main" val="20009"/>
                    </a:ext>
                  </a:extLst>
                </a:gridCol>
              </a:tblGrid>
              <a:tr h="1060320">
                <a:tc gridSpan="1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600" b="1" i="0" u="none" strike="noStrike" cap="none" normalizeH="0" baseline="0" dirty="0">
                          <a:ln>
                            <a:noFill/>
                          </a:ln>
                          <a:solidFill>
                            <a:schemeClr val="bg1"/>
                          </a:solidFill>
                          <a:effectLst/>
                          <a:latin typeface="Arial" charset="0"/>
                          <a:ea typeface="ＭＳ Ｐゴシック" charset="0"/>
                          <a:cs typeface="Arial" charset="0"/>
                        </a:rPr>
                        <a:t>السبي المستحق وال</a:t>
                      </a:r>
                      <a:r>
                        <a:rPr kumimoji="0" lang="ar-JO" sz="3600" b="1" i="0" u="none" strike="noStrike" cap="none" normalizeH="0" baseline="0" dirty="0">
                          <a:ln>
                            <a:noFill/>
                          </a:ln>
                          <a:solidFill>
                            <a:schemeClr val="bg1"/>
                          </a:solidFill>
                          <a:effectLst/>
                          <a:latin typeface="Arial" charset="0"/>
                          <a:ea typeface="ＭＳ Ｐゴシック" charset="0"/>
                          <a:cs typeface="Arial" charset="0"/>
                        </a:rPr>
                        <a:t>إ</a:t>
                      </a:r>
                      <a:r>
                        <a:rPr kumimoji="0" lang="ar-EG" sz="3600" b="1" i="0" u="none" strike="noStrike" cap="none" normalizeH="0" baseline="0" dirty="0">
                          <a:ln>
                            <a:noFill/>
                          </a:ln>
                          <a:solidFill>
                            <a:schemeClr val="bg1"/>
                          </a:solidFill>
                          <a:effectLst/>
                          <a:latin typeface="Arial" charset="0"/>
                          <a:ea typeface="ＭＳ Ｐゴシック" charset="0"/>
                          <a:cs typeface="Arial" charset="0"/>
                        </a:rPr>
                        <a:t>سترداد غير المستحق</a:t>
                      </a:r>
                      <a:endParaRPr kumimoji="0" lang="en-US" sz="3600" b="1" i="0" u="none" strike="noStrike" cap="none" normalizeH="0" baseline="0" dirty="0">
                        <a:ln>
                          <a:noFill/>
                        </a:ln>
                        <a:solidFill>
                          <a:schemeClr val="bg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سقوط أورشليم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الأمم المستحقة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يهوذا المستحقة </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kern="1200" cap="none" normalizeH="0" baseline="0" dirty="0">
                          <a:ln>
                            <a:noFill/>
                          </a:ln>
                          <a:solidFill>
                            <a:schemeClr val="tx1"/>
                          </a:solidFill>
                          <a:effectLst/>
                          <a:latin typeface="Arial" charset="0"/>
                          <a:ea typeface="ＭＳ Ｐゴシック" charset="0"/>
                          <a:cs typeface="Arial" charset="0"/>
                        </a:rPr>
                        <a:t>نداء نبوي </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4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52</a:t>
                      </a:r>
                      <a:r>
                        <a:rPr kumimoji="0" lang="ar-EG"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2-45</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0952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السبي</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دينونة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وال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حكم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دانة والراحة</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تفويض</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82294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الأرتفاع</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31:52-34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 1:52-30</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200" b="1" i="0" u="none" strike="noStrike" cap="none" normalizeH="0" baseline="0" dirty="0">
                          <a:ln>
                            <a:noFill/>
                          </a:ln>
                          <a:solidFill>
                            <a:schemeClr val="tx1"/>
                          </a:solidFill>
                          <a:effectLst/>
                          <a:latin typeface="Arial" charset="0"/>
                          <a:ea typeface="ＭＳ Ｐゴシック" charset="0"/>
                          <a:cs typeface="Arial" charset="0"/>
                        </a:rPr>
                        <a:t>ا</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لشمال الشرقي</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34:49-</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64:51</a:t>
                      </a: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الشمال</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JO" sz="1600" b="1" i="0" u="none" strike="noStrike" cap="none" normalizeH="0" baseline="0" dirty="0">
                          <a:ln>
                            <a:noFill/>
                          </a:ln>
                          <a:solidFill>
                            <a:schemeClr val="tx1"/>
                          </a:solidFill>
                          <a:effectLst/>
                          <a:latin typeface="Arial" charset="0"/>
                          <a:ea typeface="ＭＳ Ｐゴシック" charset="0"/>
                          <a:cs typeface="Arial" charset="0"/>
                        </a:rPr>
                        <a:t>49: 23-33</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الشرق 1:48- 22:49</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الجنوب الغربي </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46-47</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باروخ 45</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بعد السقوط 40-44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EG" sz="1600" b="1" i="0" u="none" strike="noStrike" cap="none" normalizeH="0" baseline="0" dirty="0">
                          <a:ln>
                            <a:noFill/>
                          </a:ln>
                          <a:solidFill>
                            <a:schemeClr val="tx1"/>
                          </a:solidFill>
                          <a:effectLst/>
                          <a:latin typeface="Arial" charset="0"/>
                          <a:ea typeface="ＭＳ Ｐゴシック" charset="0"/>
                          <a:cs typeface="Arial" charset="0"/>
                        </a:rPr>
                        <a:t>39</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قبل السقوط 2-38</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دينونة (حكم</a:t>
                      </a:r>
                      <a:r>
                        <a:rPr kumimoji="0" lang="ar-JO" sz="1600" b="1" i="0" u="none" strike="noStrike" cap="none" normalizeH="0" baseline="0" dirty="0">
                          <a:ln>
                            <a:noFill/>
                          </a:ln>
                          <a:solidFill>
                            <a:schemeClr val="tx1"/>
                          </a:solidFill>
                          <a:effectLst/>
                          <a:latin typeface="Arial" charset="0"/>
                          <a:ea typeface="ＭＳ Ｐゴシック" charset="0"/>
                          <a:cs typeface="Arial" charset="0"/>
                        </a:rPr>
                        <a:t>) </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لكن حضور الله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الخاتمة</a:t>
                      </a:r>
                      <a:endParaRPr lang="en-US" sz="3200" dirty="0"/>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الكهنوت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مقدمة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6349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4">
                  <a:txBody>
                    <a:bodyPr/>
                    <a:lstStyle/>
                    <a:p>
                      <a:r>
                        <a:rPr kumimoji="0" lang="ar-EG" sz="3200" b="1" i="0" u="none" strike="noStrike" cap="none" normalizeH="0" baseline="0" dirty="0">
                          <a:ln>
                            <a:noFill/>
                          </a:ln>
                          <a:solidFill>
                            <a:schemeClr val="tx1"/>
                          </a:solidFill>
                          <a:effectLst/>
                          <a:latin typeface="Arial" charset="0"/>
                          <a:ea typeface="ＭＳ Ｐゴシック" charset="0"/>
                          <a:cs typeface="Arial" charset="0"/>
                        </a:rPr>
                        <a:t>الأمم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627-580 ق.م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474</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2" name="Lightning Bolt 1">
            <a:extLst>
              <a:ext uri="{FF2B5EF4-FFF2-40B4-BE49-F238E27FC236}">
                <a16:creationId xmlns:a16="http://schemas.microsoft.com/office/drawing/2014/main" id="{05336FC3-48CA-9A4B-98CE-CF55641505F9}"/>
              </a:ext>
            </a:extLst>
          </p:cNvPr>
          <p:cNvSpPr/>
          <p:nvPr/>
        </p:nvSpPr>
        <p:spPr>
          <a:xfrm rot="4350739">
            <a:off x="1640151"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rot="4350739">
            <a:off x="6967512"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149439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حبقوق</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يوئيل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سقوط أورشليم</a:t>
            </a:r>
            <a:endParaRPr kumimoji="0" lang="en-US"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مراثي</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538</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latin typeface="Arial"/>
                <a:cs typeface="Arial"/>
              </a:rPr>
              <a:t>سقوط</a:t>
            </a:r>
            <a:br>
              <a:rPr kumimoji="1" lang="ar-JO" sz="2800" dirty="0">
                <a:latin typeface="Arial"/>
                <a:cs typeface="Arial"/>
              </a:rPr>
            </a:br>
            <a:r>
              <a:rPr kumimoji="1" lang="ar-JO" sz="2800" dirty="0">
                <a:latin typeface="Arial"/>
                <a:cs typeface="Arial"/>
              </a:rPr>
              <a:t>أورشليم</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تواريخ رئيسية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823777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6"/>
          <p:cNvSpPr>
            <a:spLocks noChangeArrowheads="1"/>
          </p:cNvSpPr>
          <p:nvPr/>
        </p:nvSpPr>
        <p:spPr bwMode="auto">
          <a:xfrm>
            <a:off x="5643563" y="1643062"/>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prstClr val="black"/>
                </a:solidFill>
                <a:latin typeface="Arial" panose="020B0604020202020204" pitchFamily="34" charset="0"/>
                <a:ea typeface="ＭＳ Ｐゴシック" charset="0"/>
                <a:cs typeface="Arial" panose="020B0604020202020204" pitchFamily="34" charset="0"/>
              </a:rPr>
              <a:t>إ</a:t>
            </a:r>
            <a:r>
              <a:rPr lang="ar-SA" sz="3200" b="1" dirty="0">
                <a:solidFill>
                  <a:prstClr val="black"/>
                </a:solidFill>
                <a:latin typeface="Arial" panose="020B0604020202020204" pitchFamily="34" charset="0"/>
                <a:ea typeface="ＭＳ Ｐゴシック" charset="0"/>
                <a:cs typeface="Arial" panose="020B0604020202020204" pitchFamily="34" charset="0"/>
              </a:rPr>
              <a:t>رميا</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pPr>
            <a:r>
              <a:rPr lang="en-US" sz="3200" b="1" dirty="0">
                <a:solidFill>
                  <a:prstClr val="black"/>
                </a:solidFill>
                <a:latin typeface="Arial" panose="020B0604020202020204" pitchFamily="34" charset="0"/>
                <a:ea typeface="ＭＳ Ｐゴシック" charset="0"/>
                <a:cs typeface="Arial" panose="020B0604020202020204" pitchFamily="34" charset="0"/>
              </a:rPr>
              <a:t>=</a:t>
            </a:r>
          </a:p>
          <a:p>
            <a:pPr algn="ctr" defTabSz="914400" fontAlgn="base">
              <a:spcBef>
                <a:spcPct val="0"/>
              </a:spcBef>
              <a:spcAft>
                <a:spcPct val="0"/>
              </a:spcAft>
            </a:pPr>
            <a:r>
              <a:rPr lang="en-US" sz="3200" b="1" dirty="0">
                <a:solidFill>
                  <a:prstClr val="black"/>
                </a:solidFill>
                <a:latin typeface="Arial" panose="020B0604020202020204" pitchFamily="34" charset="0"/>
                <a:ea typeface="ＭＳ Ｐゴシック" charset="0"/>
                <a:cs typeface="Arial" panose="020B0604020202020204" pitchFamily="34" charset="0"/>
              </a:rPr>
              <a:t> </a:t>
            </a:r>
            <a:r>
              <a:rPr lang="ar-JO" sz="3200" b="1" dirty="0">
                <a:solidFill>
                  <a:prstClr val="black"/>
                </a:solidFill>
                <a:latin typeface="Arial" panose="020B0604020202020204" pitchFamily="34" charset="0"/>
                <a:ea typeface="ＭＳ Ｐゴシック" charset="0"/>
                <a:cs typeface="Arial" panose="020B0604020202020204" pitchFamily="34" charset="0"/>
              </a:rPr>
              <a:t>حتمي</a:t>
            </a:r>
            <a:r>
              <a:rPr lang="en-US" sz="3200" b="1" dirty="0">
                <a:solidFill>
                  <a:prstClr val="black"/>
                </a:solidFill>
                <a:latin typeface="Arial" panose="020B0604020202020204" pitchFamily="34" charset="0"/>
                <a:ea typeface="ＭＳ Ｐゴシック" charset="0"/>
                <a:cs typeface="Arial" panose="020B0604020202020204" pitchFamily="34" charset="0"/>
              </a:rPr>
              <a:t> </a:t>
            </a:r>
          </a:p>
        </p:txBody>
      </p:sp>
      <p:sp>
        <p:nvSpPr>
          <p:cNvPr id="73735" name="Rectangle 7"/>
          <p:cNvSpPr>
            <a:spLocks noChangeArrowheads="1"/>
          </p:cNvSpPr>
          <p:nvPr/>
        </p:nvSpPr>
        <p:spPr bwMode="auto">
          <a:xfrm>
            <a:off x="5643563" y="3857624"/>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prstClr val="black"/>
                </a:solidFill>
                <a:latin typeface="Arial" panose="020B0604020202020204" pitchFamily="34" charset="0"/>
                <a:ea typeface="ＭＳ Ｐゴシック" charset="0"/>
                <a:cs typeface="Arial" panose="020B0604020202020204" pitchFamily="34" charset="0"/>
              </a:rPr>
              <a:t>السبي</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pPr>
            <a:r>
              <a:rPr lang="en-US" sz="3200" b="1" dirty="0">
                <a:solidFill>
                  <a:prstClr val="black"/>
                </a:solidFill>
                <a:latin typeface="Arial" panose="020B0604020202020204" pitchFamily="34" charset="0"/>
                <a:ea typeface="ＭＳ Ｐゴシック" charset="0"/>
                <a:cs typeface="Arial" panose="020B0604020202020204" pitchFamily="34" charset="0"/>
              </a:rPr>
              <a:t>+</a:t>
            </a:r>
          </a:p>
          <a:p>
            <a:pPr algn="ctr" defTabSz="914400" fontAlgn="base">
              <a:spcBef>
                <a:spcPct val="0"/>
              </a:spcBef>
              <a:spcAft>
                <a:spcPct val="0"/>
              </a:spcAft>
            </a:pPr>
            <a:r>
              <a:rPr lang="ar-JO" sz="3200" b="1" dirty="0">
                <a:solidFill>
                  <a:prstClr val="black"/>
                </a:solidFill>
                <a:latin typeface="Arial" panose="020B0604020202020204" pitchFamily="34" charset="0"/>
                <a:ea typeface="ＭＳ Ｐゴシック" charset="0"/>
                <a:cs typeface="Arial" panose="020B0604020202020204" pitchFamily="34" charset="0"/>
              </a:rPr>
              <a:t>الإسترداد</a:t>
            </a:r>
            <a:r>
              <a:rPr lang="en-US" sz="3200" b="1" dirty="0">
                <a:solidFill>
                  <a:prstClr val="black"/>
                </a:solidFill>
                <a:latin typeface="Arial" panose="020B0604020202020204" pitchFamily="34" charset="0"/>
                <a:ea typeface="ＭＳ Ｐゴシック" charset="0"/>
                <a:cs typeface="Arial" panose="020B0604020202020204" pitchFamily="34" charset="0"/>
              </a:rPr>
              <a:t> </a:t>
            </a:r>
          </a:p>
        </p:txBody>
      </p:sp>
      <p:sp>
        <p:nvSpPr>
          <p:cNvPr id="55299" name="Title 7"/>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هل شعرت يوماً أن المستقبل غير مؤكد؟</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5301" name="Picture 4" descr="runbutcannothid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426" y="1361014"/>
            <a:ext cx="4693475" cy="495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271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1+#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3735"/>
                                        </p:tgtEl>
                                        <p:attrNameLst>
                                          <p:attrName>style.visibility</p:attrName>
                                        </p:attrNameLst>
                                      </p:cBhvr>
                                      <p:to>
                                        <p:strVal val="visible"/>
                                      </p:to>
                                    </p:set>
                                    <p:anim calcmode="lin" valueType="num">
                                      <p:cBhvr additive="base">
                                        <p:cTn id="13" dur="500" fill="hold"/>
                                        <p:tgtEl>
                                          <p:spTgt spid="73735"/>
                                        </p:tgtEl>
                                        <p:attrNameLst>
                                          <p:attrName>ppt_x</p:attrName>
                                        </p:attrNameLst>
                                      </p:cBhvr>
                                      <p:tavLst>
                                        <p:tav tm="0">
                                          <p:val>
                                            <p:strVal val="1+#ppt_w/2"/>
                                          </p:val>
                                        </p:tav>
                                        <p:tav tm="100000">
                                          <p:val>
                                            <p:strVal val="#ppt_x"/>
                                          </p:val>
                                        </p:tav>
                                      </p:tavLst>
                                    </p:anim>
                                    <p:anim calcmode="lin" valueType="num">
                                      <p:cBhvr additive="base">
                                        <p:cTn id="14" dur="500" fill="hold"/>
                                        <p:tgtEl>
                                          <p:spTgt spid="73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P spid="737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ar-JO" sz="3600" b="1" dirty="0">
                <a:solidFill>
                  <a:schemeClr val="tx1"/>
                </a:solidFill>
                <a:latin typeface="Arial" charset="0"/>
                <a:ea typeface="ＭＳ Ｐゴシック" charset="0"/>
                <a:cs typeface="Arial" charset="0"/>
              </a:rPr>
              <a:t>بعد سقوط أورشليم</a:t>
            </a:r>
            <a:endParaRPr lang="en-GB" sz="3600" b="1" dirty="0">
              <a:solidFill>
                <a:schemeClr val="tx1"/>
              </a:solidFill>
              <a:latin typeface="Arial" charset="0"/>
              <a:ea typeface="ＭＳ Ｐゴシック" charset="0"/>
              <a:cs typeface="Arial" charset="0"/>
            </a:endParaRPr>
          </a:p>
        </p:txBody>
      </p:sp>
      <p:pic>
        <p:nvPicPr>
          <p:cNvPr id="215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2413"/>
            <a:ext cx="4086225" cy="457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3"/>
          <p:cNvSpPr txBox="1">
            <a:spLocks noChangeArrowheads="1"/>
          </p:cNvSpPr>
          <p:nvPr/>
        </p:nvSpPr>
        <p:spPr bwMode="auto">
          <a:xfrm>
            <a:off x="4114800" y="1454094"/>
            <a:ext cx="4929188"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20000"/>
              </a:spcBef>
              <a:spcAft>
                <a:spcPct val="0"/>
              </a:spcAft>
              <a:buClr>
                <a:srgbClr val="D16349"/>
              </a:buClr>
              <a:buSzPct val="85000"/>
            </a:pPr>
            <a:r>
              <a:rPr lang="ar-JO" b="1" dirty="0">
                <a:solidFill>
                  <a:prstClr val="black"/>
                </a:solidFill>
                <a:latin typeface="Arial" panose="020B0604020202020204" pitchFamily="34" charset="0"/>
                <a:cs typeface="Arial" panose="020B0604020202020204" pitchFamily="34" charset="0"/>
              </a:rPr>
              <a:t>خدام مع إرميا للبقية في يهوذا ومصر:</a:t>
            </a:r>
            <a:r>
              <a:rPr lang="en-US" b="1" dirty="0">
                <a:solidFill>
                  <a:prstClr val="black"/>
                </a:solidFill>
                <a:latin typeface="Arial" panose="020B0604020202020204" pitchFamily="34" charset="0"/>
                <a:cs typeface="Arial" panose="020B0604020202020204" pitchFamily="34" charset="0"/>
              </a:rPr>
              <a:t>  </a:t>
            </a: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جدليا (حاكم) تم اغتياله (40-41)</a:t>
            </a:r>
            <a:endParaRPr lang="en-US" b="1" dirty="0">
              <a:solidFill>
                <a:prstClr val="black"/>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حث يهوذا على البقاء تحت حكم بابل وعدم الذهاب إلى مصر (42)</a:t>
            </a:r>
            <a:endParaRPr lang="en-US" b="1" dirty="0">
              <a:solidFill>
                <a:prstClr val="black"/>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رُفِضَ كلامه وأُجبِرَ على الذهاب إلى مصر (43-44)</a:t>
            </a:r>
            <a:endParaRPr lang="en-US" b="1" dirty="0">
              <a:solidFill>
                <a:prstClr val="black"/>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يوبخ وينذر في مصر</a:t>
            </a:r>
            <a:endParaRPr lang="en-US" b="1" dirty="0">
              <a:solidFill>
                <a:prstClr val="black"/>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D16349"/>
              </a:buClr>
              <a:buSzPct val="85000"/>
              <a:buFontTx/>
              <a:buChar char="-"/>
            </a:pPr>
            <a:r>
              <a:rPr lang="ar-JO" b="1" dirty="0">
                <a:solidFill>
                  <a:prstClr val="black"/>
                </a:solidFill>
                <a:latin typeface="Arial" panose="020B0604020202020204" pitchFamily="34" charset="0"/>
                <a:cs typeface="Arial" panose="020B0604020202020204" pitchFamily="34" charset="0"/>
              </a:rPr>
              <a:t>باروخ يتعزى (45)</a:t>
            </a:r>
          </a:p>
          <a:p>
            <a:pPr algn="r" defTabSz="914400" rtl="1" eaLnBrk="1" fontAlgn="base" hangingPunct="1">
              <a:spcBef>
                <a:spcPct val="20000"/>
              </a:spcBef>
              <a:spcAft>
                <a:spcPct val="0"/>
              </a:spcAft>
              <a:buClr>
                <a:srgbClr val="D16349"/>
              </a:buClr>
              <a:buSzPct val="85000"/>
              <a:buFontTx/>
              <a:buChar char="-"/>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b="1" dirty="0">
                <a:solidFill>
                  <a:srgbClr val="800000"/>
                </a:solidFill>
                <a:latin typeface="Arial" panose="020B0604020202020204" pitchFamily="34" charset="0"/>
                <a:cs typeface="Arial" panose="020B0604020202020204" pitchFamily="34" charset="0"/>
              </a:rPr>
              <a:t>إر 40-45</a:t>
            </a:r>
            <a:endParaRPr lang="en-US" b="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03485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7369747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94748787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٤٣</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99505285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7155699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٤٥</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8492814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17073509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1- الله يدعو الرسل الصادقين معنا (إرميا</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عزي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الله حت</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ى</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683827213"/>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rtl="1">
              <a:defRPr/>
            </a:pP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2- الله لديه تأديب محدود ولكن بركة غير محدودة ( إر2-</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45</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3769637936"/>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3- الله يطبق نفس المعيار على جميع الناس </a:t>
            </a:r>
            <a:b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إر46-51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425072590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1"/>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إ</a:t>
            </a:r>
            <a:r>
              <a:rPr lang="ar-SA" sz="4000" b="1" dirty="0">
                <a:solidFill>
                  <a:schemeClr val="tx1"/>
                </a:solidFill>
                <a:latin typeface="Arial" panose="020B0604020202020204" pitchFamily="34" charset="0"/>
                <a:ea typeface="ＭＳ Ｐゴシック" charset="0"/>
                <a:cs typeface="Arial" panose="020B0604020202020204" pitchFamily="34" charset="0"/>
              </a:rPr>
              <a:t>رميا</a:t>
            </a:r>
            <a:r>
              <a:rPr lang="ar-JO" sz="4000" b="1" dirty="0">
                <a:solidFill>
                  <a:schemeClr val="tx1"/>
                </a:solidFill>
                <a:latin typeface="Arial" panose="020B0604020202020204" pitchFamily="34" charset="0"/>
                <a:ea typeface="ＭＳ Ｐゴシック" charset="0"/>
                <a:cs typeface="Arial" panose="020B0604020202020204" pitchFamily="34" charset="0"/>
              </a:rPr>
              <a:t> بالعبرية</a:t>
            </a:r>
            <a:r>
              <a:rPr lang="en-US" sz="4000" b="1" dirty="0">
                <a:solidFill>
                  <a:schemeClr val="tx1"/>
                </a:solidFill>
                <a:latin typeface="Arial" panose="020B0604020202020204" pitchFamily="34" charset="0"/>
                <a:ea typeface="ＭＳ Ｐゴシック" charset="0"/>
                <a:cs typeface="Arial" panose="020B0604020202020204" pitchFamily="34" charset="0"/>
              </a:rPr>
              <a:t> - </a:t>
            </a:r>
            <a:r>
              <a:rPr lang="en-US" sz="4000" b="1" i="1" dirty="0" err="1">
                <a:solidFill>
                  <a:schemeClr val="tx1"/>
                </a:solidFill>
                <a:latin typeface="Arial" panose="020B0604020202020204" pitchFamily="34" charset="0"/>
                <a:ea typeface="ＭＳ Ｐゴシック" charset="0"/>
                <a:cs typeface="Arial" panose="020B0604020202020204" pitchFamily="34" charset="0"/>
              </a:rPr>
              <a:t>Yirməyāhū</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6322" name="Rectangle 17"/>
          <p:cNvSpPr>
            <a:spLocks noChangeArrowheads="1"/>
          </p:cNvSpPr>
          <p:nvPr/>
        </p:nvSpPr>
        <p:spPr bwMode="auto">
          <a:xfrm>
            <a:off x="403225" y="1857375"/>
            <a:ext cx="4456113" cy="68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defTabSz="914400" fontAlgn="base">
              <a:lnSpc>
                <a:spcPct val="80000"/>
              </a:lnSpc>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من أي من الجذرين يعني</a:t>
            </a:r>
          </a:p>
          <a:p>
            <a:pPr algn="r" defTabSz="914400" fontAlgn="base">
              <a:lnSpc>
                <a:spcPct val="80000"/>
              </a:lnSpc>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يلقي أو يطلق أو يخفف:</a:t>
            </a:r>
            <a:endParaRPr lang="en-US" sz="24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6323" name="Rectangle 18"/>
          <p:cNvSpPr>
            <a:spLocks noChangeArrowheads="1"/>
          </p:cNvSpPr>
          <p:nvPr/>
        </p:nvSpPr>
        <p:spPr bwMode="auto">
          <a:xfrm>
            <a:off x="500063" y="1785938"/>
            <a:ext cx="53578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lnSpc>
                <a:spcPct val="80000"/>
              </a:lnSpc>
              <a:spcBef>
                <a:spcPct val="0"/>
              </a:spcBef>
              <a:spcAft>
                <a:spcPct val="0"/>
              </a:spcAft>
            </a:pPr>
            <a:r>
              <a:rPr lang="en-US" sz="2000" b="1" dirty="0">
                <a:solidFill>
                  <a:prstClr val="black"/>
                </a:solidFill>
                <a:latin typeface="Arial" panose="020B0604020202020204" pitchFamily="34" charset="0"/>
                <a:ea typeface="ＭＳ Ｐゴシック" charset="0"/>
                <a:cs typeface="Arial" panose="020B0604020202020204" pitchFamily="34" charset="0"/>
              </a:rPr>
              <a:t>	</a:t>
            </a:r>
          </a:p>
          <a:p>
            <a:pPr defTabSz="914400" fontAlgn="base">
              <a:lnSpc>
                <a:spcPct val="80000"/>
              </a:lnSpc>
              <a:spcBef>
                <a:spcPct val="0"/>
              </a:spcBef>
              <a:spcAft>
                <a:spcPct val="0"/>
              </a:spcAft>
            </a:pPr>
            <a:r>
              <a:rPr lang="en-US" sz="2000" b="1" dirty="0">
                <a:solidFill>
                  <a:prstClr val="black"/>
                </a:solidFill>
                <a:latin typeface="Arial" panose="020B0604020202020204" pitchFamily="34" charset="0"/>
                <a:ea typeface="ＭＳ Ｐゴシック" charset="0"/>
                <a:cs typeface="Arial" panose="020B0604020202020204" pitchFamily="34" charset="0"/>
              </a:rPr>
              <a:t>	</a:t>
            </a:r>
          </a:p>
          <a:p>
            <a:pPr defTabSz="914400" fontAlgn="base">
              <a:lnSpc>
                <a:spcPct val="80000"/>
              </a:lnSpc>
              <a:spcBef>
                <a:spcPct val="0"/>
              </a:spcBef>
              <a:spcAft>
                <a:spcPct val="0"/>
              </a:spcAft>
            </a:pPr>
            <a:endParaRPr lang="en-US"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6324" name="Rectangle 19"/>
          <p:cNvSpPr>
            <a:spLocks noChangeArrowheads="1"/>
          </p:cNvSpPr>
          <p:nvPr/>
        </p:nvSpPr>
        <p:spPr bwMode="auto">
          <a:xfrm>
            <a:off x="719138" y="3165178"/>
            <a:ext cx="4140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r" defTabSz="914400" fontAlgn="base">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2. يهوه يرمي ربما من منطلق وضع </a:t>
            </a:r>
          </a:p>
          <a:p>
            <a:pPr marL="342900" indent="-342900" algn="r" defTabSz="914400" fontAlgn="base">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    الأساس</a:t>
            </a:r>
            <a:endParaRPr lang="en-US" sz="2400" b="1" dirty="0">
              <a:solidFill>
                <a:prstClr val="black"/>
              </a:solidFill>
              <a:latin typeface="Arial" panose="020B0604020202020204" pitchFamily="34" charset="0"/>
              <a:ea typeface="ＭＳ Ｐゴシック" charset="0"/>
              <a:cs typeface="Arial" panose="020B0604020202020204" pitchFamily="34" charset="0"/>
            </a:endParaRPr>
          </a:p>
        </p:txBody>
      </p:sp>
      <p:pic>
        <p:nvPicPr>
          <p:cNvPr id="56325" name="Picture 2" descr="castnetthr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357313"/>
            <a:ext cx="2428875"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Rectangle 21"/>
          <p:cNvSpPr>
            <a:spLocks noChangeArrowheads="1"/>
          </p:cNvSpPr>
          <p:nvPr/>
        </p:nvSpPr>
        <p:spPr bwMode="auto">
          <a:xfrm>
            <a:off x="719138" y="2643188"/>
            <a:ext cx="4140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57200" indent="-457200" algn="r" defTabSz="914400" fontAlgn="base">
              <a:spcBef>
                <a:spcPct val="0"/>
              </a:spcBef>
              <a:spcAft>
                <a:spcPct val="0"/>
              </a:spcAft>
            </a:pPr>
            <a:r>
              <a:rPr lang="ar-JO" altLang="ja-JP" sz="2400" b="1" dirty="0">
                <a:solidFill>
                  <a:prstClr val="black"/>
                </a:solidFill>
                <a:latin typeface="Arial" panose="020B0604020202020204" pitchFamily="34" charset="0"/>
                <a:ea typeface="ＭＳ Ｐゴシック" charset="0"/>
                <a:cs typeface="Arial" panose="020B0604020202020204" pitchFamily="34" charset="0"/>
              </a:rPr>
              <a:t>1. الرب يؤسس، يعين أو يرسل</a:t>
            </a:r>
            <a:r>
              <a:rPr lang="en-US" altLang="ja-JP" sz="2400" b="1" dirty="0">
                <a:solidFill>
                  <a:prstClr val="black"/>
                </a:solidFill>
                <a:latin typeface="Arial" panose="020B0604020202020204" pitchFamily="34" charset="0"/>
                <a:ea typeface="ＭＳ Ｐゴシック" charset="0"/>
                <a:cs typeface="Arial" panose="020B0604020202020204" pitchFamily="34" charset="0"/>
              </a:rPr>
              <a:t> </a:t>
            </a:r>
            <a:endParaRPr lang="en-US" sz="4000" b="1" dirty="0">
              <a:solidFill>
                <a:srgbClr val="0726B5"/>
              </a:solidFill>
              <a:latin typeface="Arial" panose="020B0604020202020204" pitchFamily="34" charset="0"/>
              <a:ea typeface="ＭＳ Ｐゴシック" charset="0"/>
              <a:cs typeface="Arial" panose="020B0604020202020204" pitchFamily="34" charset="0"/>
            </a:endParaRPr>
          </a:p>
        </p:txBody>
      </p:sp>
      <p:sp>
        <p:nvSpPr>
          <p:cNvPr id="56327" name="Text Box 4"/>
          <p:cNvSpPr txBox="1">
            <a:spLocks noChangeArrowheads="1"/>
          </p:cNvSpPr>
          <p:nvPr/>
        </p:nvSpPr>
        <p:spPr bwMode="auto">
          <a:xfrm>
            <a:off x="84455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475</a:t>
            </a:r>
            <a:endParaRPr lang="en-US" b="1" dirty="0">
              <a:solidFill>
                <a:prstClr val="black"/>
              </a:solidFill>
              <a:latin typeface="Arial" panose="020B0604020202020204" pitchFamily="34" charset="0"/>
              <a:cs typeface="Arial" panose="020B0604020202020204" pitchFamily="34" charset="0"/>
            </a:endParaRPr>
          </a:p>
        </p:txBody>
      </p:sp>
      <p:pic>
        <p:nvPicPr>
          <p:cNvPr id="56328" name="Picture 1" descr="building-founda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9338" y="3716338"/>
            <a:ext cx="3960812" cy="263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98577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٤٦</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8240681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lang="ar-JO" sz="2800" b="1" dirty="0">
                <a:solidFill>
                  <a:schemeClr val="bg1"/>
                </a:solidFill>
                <a:latin typeface="Arial" panose="020B0604020202020204" pitchFamily="34" charset="0"/>
                <a:cs typeface="Arial" panose="020B0604020202020204" pitchFamily="34" charset="0"/>
              </a:rPr>
              <a:t>الدينونة على تحالف الأمم الإثني عشر (أش 13-23)</a:t>
            </a:r>
            <a:endParaRPr kumimoji="1" lang="en-US" altLang="zh-CN" sz="1800" b="1" dirty="0">
              <a:solidFill>
                <a:schemeClr val="bg1"/>
              </a:solidFill>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إسرائيل</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أشور</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625743" y="4437112"/>
            <a:ext cx="84991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مصر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مؤاب</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سوريا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فلسطين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1240573" y="5805264"/>
            <a:ext cx="1117614"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الحبشة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 name="TextBox 20"/>
          <p:cNvSpPr txBox="1"/>
          <p:nvPr/>
        </p:nvSpPr>
        <p:spPr>
          <a:xfrm>
            <a:off x="3471355" y="5903182"/>
            <a:ext cx="109036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العربية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 على البحر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2553177" y="3147041"/>
            <a:ext cx="899605"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 name="TextBox 24"/>
          <p:cNvSpPr txBox="1"/>
          <p:nvPr/>
        </p:nvSpPr>
        <p:spPr>
          <a:xfrm>
            <a:off x="3043871" y="4494524"/>
            <a:ext cx="74892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أدوم</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6" name="TextBox 25"/>
          <p:cNvSpPr txBox="1"/>
          <p:nvPr/>
        </p:nvSpPr>
        <p:spPr>
          <a:xfrm>
            <a:off x="3043871" y="1271412"/>
            <a:ext cx="106150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فينيقية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19152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115888"/>
            <a:ext cx="2627313" cy="3241675"/>
          </a:xfrm>
          <a:solidFill>
            <a:srgbClr val="000000"/>
          </a:solidFill>
        </p:spPr>
        <p:txBody>
          <a:bodyPr anchor="t"/>
          <a:lstStyle/>
          <a:p>
            <a:pPr algn="ctr"/>
            <a:r>
              <a:rPr lang="ar-JO" b="1" i="0" dirty="0">
                <a:solidFill>
                  <a:srgbClr val="FFFFFF"/>
                </a:solidFill>
                <a:latin typeface="Arial" panose="020B0604020202020204" pitchFamily="34" charset="0"/>
                <a:ea typeface="新細明體" charset="0"/>
                <a:cs typeface="Arial" panose="020B0604020202020204" pitchFamily="34" charset="0"/>
              </a:rPr>
              <a:t>الأمم</a:t>
            </a:r>
            <a:br>
              <a:rPr lang="ar-JO" b="1" i="0" dirty="0">
                <a:solidFill>
                  <a:srgbClr val="FFFFFF"/>
                </a:solidFill>
                <a:latin typeface="Arial" panose="020B0604020202020204" pitchFamily="34" charset="0"/>
                <a:ea typeface="新細明體" charset="0"/>
                <a:cs typeface="Arial" panose="020B0604020202020204" pitchFamily="34" charset="0"/>
              </a:rPr>
            </a:br>
            <a:r>
              <a:rPr lang="ar-JO" b="1" i="0" dirty="0">
                <a:solidFill>
                  <a:srgbClr val="FFFFFF"/>
                </a:solidFill>
                <a:latin typeface="Arial" panose="020B0604020202020204" pitchFamily="34" charset="0"/>
                <a:ea typeface="新細明體" charset="0"/>
                <a:cs typeface="Arial" panose="020B0604020202020204" pitchFamily="34" charset="0"/>
              </a:rPr>
              <a:t>التي</a:t>
            </a:r>
            <a:br>
              <a:rPr lang="ar-JO" b="1" i="0" dirty="0">
                <a:solidFill>
                  <a:srgbClr val="FFFFFF"/>
                </a:solidFill>
                <a:latin typeface="Arial" panose="020B0604020202020204" pitchFamily="34" charset="0"/>
                <a:ea typeface="新細明體" charset="0"/>
                <a:cs typeface="Arial" panose="020B0604020202020204" pitchFamily="34" charset="0"/>
              </a:rPr>
            </a:br>
            <a:r>
              <a:rPr lang="ar-JO" b="1" i="0" dirty="0">
                <a:solidFill>
                  <a:srgbClr val="FFFFFF"/>
                </a:solidFill>
                <a:latin typeface="Arial" panose="020B0604020202020204" pitchFamily="34" charset="0"/>
                <a:ea typeface="新細明體" charset="0"/>
                <a:cs typeface="Arial" panose="020B0604020202020204" pitchFamily="34" charset="0"/>
              </a:rPr>
              <a:t>ستدان</a:t>
            </a:r>
            <a:br>
              <a:rPr lang="ar-JO" b="1" i="0" dirty="0">
                <a:solidFill>
                  <a:srgbClr val="FFFFFF"/>
                </a:solidFill>
                <a:latin typeface="Arial" panose="020B0604020202020204" pitchFamily="34" charset="0"/>
                <a:ea typeface="新細明體" charset="0"/>
                <a:cs typeface="Arial" panose="020B0604020202020204" pitchFamily="34" charset="0"/>
              </a:rPr>
            </a:br>
            <a:r>
              <a:rPr lang="en-US" b="1" i="0" dirty="0">
                <a:solidFill>
                  <a:srgbClr val="FFFFFF"/>
                </a:solidFill>
                <a:latin typeface="Arial" panose="020B0604020202020204" pitchFamily="34" charset="0"/>
                <a:ea typeface="新細明體" charset="0"/>
                <a:cs typeface="Arial" panose="020B0604020202020204" pitchFamily="34" charset="0"/>
              </a:rPr>
              <a:t>(</a:t>
            </a:r>
            <a:r>
              <a:rPr lang="ar-JO" b="1" i="0" dirty="0">
                <a:solidFill>
                  <a:srgbClr val="FFFFFF"/>
                </a:solidFill>
                <a:latin typeface="Arial" panose="020B0604020202020204" pitchFamily="34" charset="0"/>
                <a:ea typeface="新細明體" charset="0"/>
                <a:cs typeface="Arial" panose="020B0604020202020204" pitchFamily="34" charset="0"/>
              </a:rPr>
              <a:t>حز 25-32</a:t>
            </a:r>
            <a:r>
              <a:rPr lang="en-US" b="1" i="0" dirty="0">
                <a:solidFill>
                  <a:srgbClr val="FFFFFF"/>
                </a:solidFill>
                <a:latin typeface="Arial" panose="020B0604020202020204" pitchFamily="34" charset="0"/>
                <a:ea typeface="新細明體" charset="0"/>
                <a:cs typeface="Arial" panose="020B0604020202020204" pitchFamily="34" charset="0"/>
              </a:rPr>
              <a:t>) </a:t>
            </a:r>
          </a:p>
        </p:txBody>
      </p:sp>
      <p:sp>
        <p:nvSpPr>
          <p:cNvPr id="5" name="Title 1"/>
          <p:cNvSpPr txBox="1">
            <a:spLocks/>
          </p:cNvSpPr>
          <p:nvPr/>
        </p:nvSpPr>
        <p:spPr bwMode="auto">
          <a:xfrm>
            <a:off x="6804025" y="3644900"/>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عمون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6" name="Title 1"/>
          <p:cNvSpPr txBox="1">
            <a:spLocks/>
          </p:cNvSpPr>
          <p:nvPr/>
        </p:nvSpPr>
        <p:spPr bwMode="auto">
          <a:xfrm>
            <a:off x="6516688" y="5084763"/>
            <a:ext cx="273526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مؤاب</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7" name="Title 1"/>
          <p:cNvSpPr txBox="1">
            <a:spLocks/>
          </p:cNvSpPr>
          <p:nvPr/>
        </p:nvSpPr>
        <p:spPr bwMode="auto">
          <a:xfrm>
            <a:off x="5364163" y="6021388"/>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أدوم</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8" name="Title 1"/>
          <p:cNvSpPr txBox="1">
            <a:spLocks/>
          </p:cNvSpPr>
          <p:nvPr/>
        </p:nvSpPr>
        <p:spPr bwMode="auto">
          <a:xfrm>
            <a:off x="2339975" y="4221163"/>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فلسطين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9" name="Title 1"/>
          <p:cNvSpPr txBox="1">
            <a:spLocks/>
          </p:cNvSpPr>
          <p:nvPr/>
        </p:nvSpPr>
        <p:spPr bwMode="auto">
          <a:xfrm>
            <a:off x="2843213" y="1700213"/>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صيدا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10" name="Title 1"/>
          <p:cNvSpPr txBox="1">
            <a:spLocks/>
          </p:cNvSpPr>
          <p:nvPr/>
        </p:nvSpPr>
        <p:spPr bwMode="auto">
          <a:xfrm>
            <a:off x="3348038" y="836613"/>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صيدون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11" name="Title 1"/>
          <p:cNvSpPr txBox="1">
            <a:spLocks/>
          </p:cNvSpPr>
          <p:nvPr/>
        </p:nvSpPr>
        <p:spPr bwMode="auto">
          <a:xfrm>
            <a:off x="827088" y="6021388"/>
            <a:ext cx="27368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مصر</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57602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ar-JO" sz="3200" b="1" dirty="0">
                <a:solidFill>
                  <a:schemeClr val="tx1"/>
                </a:solidFill>
                <a:latin typeface="Arial" panose="020B0604020202020204" pitchFamily="34" charset="0"/>
                <a:ea typeface="ＭＳ Ｐゴシック" charset="0"/>
                <a:cs typeface="Arial" panose="020B0604020202020204" pitchFamily="34" charset="0"/>
              </a:rPr>
              <a:t>الأمم المتنبأ ضدها (46-51)</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17090" name="Rectangle 2"/>
          <p:cNvSpPr>
            <a:spLocks noChangeArrowheads="1"/>
          </p:cNvSpPr>
          <p:nvPr/>
        </p:nvSpPr>
        <p:spPr bwMode="auto">
          <a:xfrm>
            <a:off x="91024" y="1619891"/>
            <a:ext cx="6786562" cy="4330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1. مصر (46: 1-27)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هزيمتها من قبل بابل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2. فلسطين (47: 1-6)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اجتياحها من قبل مصر</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3. مؤاب (48: 1-47)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استعمارها من قبل بابل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4. عمون (49: 1-6)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تدميرها وإعادة تأسيسها في الألفية</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5. أدوم (49: 7-22)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تصير مثل سدوم وعمورة</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6. دمشق (49: 23-27)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تدميرها في يوم واحد</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7. قيدار وحاصور (49: 28-35)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تدميرها من قبل نبوخدنصر</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lang="ar-JO" b="1" dirty="0">
              <a:solidFill>
                <a:prstClr val="black"/>
              </a:solidFill>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lang="ar-JO" b="1" dirty="0">
                <a:solidFill>
                  <a:srgbClr val="C00000"/>
                </a:solidFill>
                <a:latin typeface="Arial" panose="020B0604020202020204" pitchFamily="34" charset="0"/>
                <a:ea typeface="ＭＳ Ｐゴシック" charset="0"/>
                <a:cs typeface="Arial" panose="020B0604020202020204" pitchFamily="34" charset="0"/>
              </a:rPr>
              <a:t>8. </a:t>
            </a: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عيلام (49: 34-39)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اجتياحها من قبل نبوخدنصر ويعاد تأسيسها خلال الألفية</a:t>
            </a: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9. بابل (50: 1-51: 64)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دمار الإمبراطورية النهائي</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2" name="Text Box 4"/>
          <p:cNvSpPr txBox="1">
            <a:spLocks noChangeArrowheads="1"/>
          </p:cNvSpPr>
          <p:nvPr/>
        </p:nvSpPr>
        <p:spPr bwMode="auto">
          <a:xfrm>
            <a:off x="8359775" y="2016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485</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50535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12483892"/>
      </p:ext>
    </p:extLst>
  </p:cSld>
  <p:clrMapOvr>
    <a:masterClrMapping/>
  </p:clrMapOvr>
  <p:transition spd="med">
    <p:randomBar dir="vert"/>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06"/>
            <a:ext cx="9144000" cy="6861506"/>
          </a:xfrm>
          <a:prstGeom prst="rect">
            <a:avLst/>
          </a:prstGeom>
        </p:spPr>
      </p:pic>
      <p:sp>
        <p:nvSpPr>
          <p:cNvPr id="900098" name="Rectangle 2"/>
          <p:cNvSpPr>
            <a:spLocks noGrp="1" noChangeArrowheads="1"/>
          </p:cNvSpPr>
          <p:nvPr>
            <p:ph type="ctrTitle"/>
          </p:nvPr>
        </p:nvSpPr>
        <p:spPr>
          <a:xfrm>
            <a:off x="0" y="397680"/>
            <a:ext cx="4210485" cy="560781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تدرك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أن الله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كان عادلاً معك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63717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39592011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ar-EG" dirty="0">
                <a:latin typeface="Arial" panose="020B0604020202020204" pitchFamily="34" charset="0"/>
                <a:ea typeface="ＭＳ Ｐゴシック" charset="0"/>
                <a:cs typeface="Arial" panose="020B0604020202020204" pitchFamily="34" charset="0"/>
              </a:rPr>
              <a:t>التطورات الآشورية</a:t>
            </a:r>
            <a:endParaRPr lang="en-US" dirty="0">
              <a:latin typeface="Arial" panose="020B0604020202020204" pitchFamily="34" charset="0"/>
              <a:ea typeface="ＭＳ Ｐゴシック" charset="0"/>
              <a:cs typeface="Arial" panose="020B0604020202020204" pitchFamily="34"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612475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وأخيرا</a:t>
            </a:r>
            <a:r>
              <a:rPr lang="ar-JO" sz="2800" b="1" dirty="0">
                <a:solidFill>
                  <a:srgbClr val="FFFFFF"/>
                </a:solidFill>
                <a:latin typeface="Arial" panose="020B0604020202020204" pitchFamily="34" charset="0"/>
                <a:cs typeface="Arial" panose="020B0604020202020204" pitchFamily="34" charset="0"/>
              </a:rPr>
              <a:t>ً</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السنة التاسعة من حكم الملك هوشع سقطت السامرة وتم سبي شعب إسرائيل إلى أشور. واستوطنوا في مستعمرات في حلح وعلى ضفاف نهر الخابور في جوزان وبين مدن الميديين.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 17: 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262979"/>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 ملك أشور جماعات من بابل وكوث وعبا وحماة وسفروايم وأسكنهم في مدن السامرة عوضا</a:t>
            </a:r>
            <a:r>
              <a:rPr lang="ar-JO" sz="2800" b="1" dirty="0">
                <a:solidFill>
                  <a:srgbClr val="FFFFFF"/>
                </a:solidFill>
                <a:latin typeface="Arial" panose="020B0604020202020204" pitchFamily="34" charset="0"/>
                <a:cs typeface="Arial" panose="020B0604020202020204" pitchFamily="34" charset="0"/>
              </a:rPr>
              <a:t>ً</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عن بني إسرائيل. فاستولى الآشوريون على السامرة ومدن إسرائيل الأخرى</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 17: 24)</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صعود السامريين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EG" sz="1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بيتزل</a:t>
            </a: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أطلس مودي لأراضي الكتاب المقدس، الطبعة الأولى، ١٣٩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9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9">
            <a:extLst>
              <a:ext uri="{FF2B5EF4-FFF2-40B4-BE49-F238E27FC236}">
                <a16:creationId xmlns:a16="http://schemas.microsoft.com/office/drawing/2014/main" id="{E19E33F9-4866-27B8-4936-F14B276B6C57}"/>
              </a:ext>
            </a:extLst>
          </p:cNvPr>
          <p:cNvSpPr txBox="1">
            <a:spLocks noChangeArrowheads="1"/>
          </p:cNvSpPr>
          <p:nvPr/>
        </p:nvSpPr>
        <p:spPr bwMode="auto">
          <a:xfrm>
            <a:off x="1717065" y="3461297"/>
            <a:ext cx="137249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47: 1-7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54341429"/>
      </p:ext>
    </p:extLst>
  </p:cSld>
  <p:clrMapOvr>
    <a:masterClrMapping/>
  </p:clrMapOvr>
  <p:transition spd="med">
    <p:randomBar dir="vert"/>
  </p:transition>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الإنفصال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وثنية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title"/>
          </p:nvPr>
        </p:nvSpPr>
        <p:spPr/>
        <p:txBody>
          <a:bodyPr/>
          <a:lstStyle/>
          <a:p>
            <a:r>
              <a:rPr lang="ar-JO" sz="3600" b="1" dirty="0">
                <a:solidFill>
                  <a:schemeClr val="tx1"/>
                </a:solidFill>
                <a:latin typeface="Arial" charset="0"/>
                <a:ea typeface="ＭＳ Ｐゴシック" charset="0"/>
                <a:cs typeface="Arial" charset="0"/>
              </a:rPr>
              <a:t>من هو إرميا؟</a:t>
            </a:r>
            <a:endParaRPr lang="en-US" sz="3600" b="1" dirty="0">
              <a:solidFill>
                <a:schemeClr val="tx1"/>
              </a:solidFill>
              <a:latin typeface="Arial" charset="0"/>
              <a:ea typeface="ＭＳ Ｐゴシック" charset="0"/>
              <a:cs typeface="Arial" charset="0"/>
            </a:endParaRPr>
          </a:p>
        </p:txBody>
      </p:sp>
      <p:pic>
        <p:nvPicPr>
          <p:cNvPr id="57346" name="Picture 8" descr="File:Jeremiah lamentin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0925" y="1600200"/>
            <a:ext cx="4495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extBox 4"/>
          <p:cNvSpPr txBox="1">
            <a:spLocks noChangeArrowheads="1"/>
          </p:cNvSpPr>
          <p:nvPr/>
        </p:nvSpPr>
        <p:spPr bwMode="auto">
          <a:xfrm>
            <a:off x="2603500" y="5257800"/>
            <a:ext cx="39306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000" b="1" dirty="0">
                <a:solidFill>
                  <a:prstClr val="white"/>
                </a:solidFill>
                <a:latin typeface="Arial" panose="020B0604020202020204" pitchFamily="34" charset="0"/>
                <a:cs typeface="Arial" panose="020B0604020202020204" pitchFamily="34" charset="0"/>
              </a:rPr>
              <a:t>رمبراندت فان ريجن -</a:t>
            </a:r>
            <a:r>
              <a:rPr lang="en-GB" sz="2000" b="1" dirty="0">
                <a:solidFill>
                  <a:prstClr val="white"/>
                </a:solidFill>
                <a:latin typeface="Arial" panose="020B0604020202020204" pitchFamily="34" charset="0"/>
                <a:cs typeface="Arial" panose="020B0604020202020204" pitchFamily="34" charset="0"/>
              </a:rPr>
              <a:t> </a:t>
            </a:r>
          </a:p>
          <a:p>
            <a:pPr algn="ctr" defTabSz="914400" eaLnBrk="1" fontAlgn="base" hangingPunct="1">
              <a:spcBef>
                <a:spcPct val="0"/>
              </a:spcBef>
              <a:spcAft>
                <a:spcPct val="0"/>
              </a:spcAft>
            </a:pPr>
            <a:r>
              <a:rPr lang="ar-JO" sz="2000" b="1" dirty="0">
                <a:solidFill>
                  <a:prstClr val="white"/>
                </a:solidFill>
                <a:latin typeface="Arial" panose="020B0604020202020204" pitchFamily="34" charset="0"/>
                <a:cs typeface="Arial" panose="020B0604020202020204" pitchFamily="34" charset="0"/>
              </a:rPr>
              <a:t>يرثي إرميا</a:t>
            </a:r>
          </a:p>
          <a:p>
            <a:pPr algn="ctr" defTabSz="914400" eaLnBrk="1" fontAlgn="base" hangingPunct="1">
              <a:spcBef>
                <a:spcPct val="0"/>
              </a:spcBef>
              <a:spcAft>
                <a:spcPct val="0"/>
              </a:spcAft>
            </a:pPr>
            <a:r>
              <a:rPr lang="ar-JO" sz="2000" b="1" dirty="0">
                <a:solidFill>
                  <a:prstClr val="white"/>
                </a:solidFill>
                <a:latin typeface="Arial" panose="020B0604020202020204" pitchFamily="34" charset="0"/>
                <a:cs typeface="Arial" panose="020B0604020202020204" pitchFamily="34" charset="0"/>
              </a:rPr>
              <a:t>دمار أورشليم</a:t>
            </a:r>
            <a:endParaRPr lang="en-GB"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75271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5263631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9">
            <a:extLst>
              <a:ext uri="{FF2B5EF4-FFF2-40B4-BE49-F238E27FC236}">
                <a16:creationId xmlns:a16="http://schemas.microsoft.com/office/drawing/2014/main" id="{E19E33F9-4866-27B8-4936-F14B276B6C57}"/>
              </a:ext>
            </a:extLst>
          </p:cNvPr>
          <p:cNvSpPr txBox="1">
            <a:spLocks noChangeArrowheads="1"/>
          </p:cNvSpPr>
          <p:nvPr/>
        </p:nvSpPr>
        <p:spPr bwMode="auto">
          <a:xfrm>
            <a:off x="1717065" y="3461297"/>
            <a:ext cx="137249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47: 1-7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3" name="Text Box 9">
            <a:extLst>
              <a:ext uri="{FF2B5EF4-FFF2-40B4-BE49-F238E27FC236}">
                <a16:creationId xmlns:a16="http://schemas.microsoft.com/office/drawing/2014/main" id="{CA984C3A-5D82-A047-B042-F7B2148FB113}"/>
              </a:ext>
            </a:extLst>
          </p:cNvPr>
          <p:cNvSpPr txBox="1">
            <a:spLocks noChangeArrowheads="1"/>
          </p:cNvSpPr>
          <p:nvPr/>
        </p:nvSpPr>
        <p:spPr bwMode="auto">
          <a:xfrm>
            <a:off x="3213245" y="4514927"/>
            <a:ext cx="2223686"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أدوم</a:t>
            </a:r>
            <a:r>
              <a:rPr lang="en-US" sz="2400" b="1" dirty="0">
                <a:solidFill>
                  <a:srgbClr val="FFFFFF"/>
                </a:solidFill>
                <a:effectLst>
                  <a:glow rad="228600">
                    <a:srgbClr val="000000"/>
                  </a:glow>
                </a:effectLst>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 (</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7-22</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75663997"/>
      </p:ext>
    </p:extLst>
  </p:cSld>
  <p:clrMapOvr>
    <a:masterClrMapping/>
  </p:clrMapOvr>
  <p:transition spd="med">
    <p:randomBar dir="vert"/>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٤٩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79787591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9">
            <a:extLst>
              <a:ext uri="{FF2B5EF4-FFF2-40B4-BE49-F238E27FC236}">
                <a16:creationId xmlns:a16="http://schemas.microsoft.com/office/drawing/2014/main" id="{E19E33F9-4866-27B8-4936-F14B276B6C57}"/>
              </a:ext>
            </a:extLst>
          </p:cNvPr>
          <p:cNvSpPr txBox="1">
            <a:spLocks noChangeArrowheads="1"/>
          </p:cNvSpPr>
          <p:nvPr/>
        </p:nvSpPr>
        <p:spPr bwMode="auto">
          <a:xfrm>
            <a:off x="1717065" y="3461297"/>
            <a:ext cx="137249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47: 1-7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29" name="Text Box 9">
            <a:extLst>
              <a:ext uri="{FF2B5EF4-FFF2-40B4-BE49-F238E27FC236}">
                <a16:creationId xmlns:a16="http://schemas.microsoft.com/office/drawing/2014/main" id="{4EF31671-34B9-2FA6-2272-C2125D77A1CD}"/>
              </a:ext>
            </a:extLst>
          </p:cNvPr>
          <p:cNvSpPr txBox="1">
            <a:spLocks noChangeArrowheads="1"/>
          </p:cNvSpPr>
          <p:nvPr/>
        </p:nvSpPr>
        <p:spPr bwMode="auto">
          <a:xfrm>
            <a:off x="7057935" y="345985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SA"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عيلام</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34-39</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1" name="Text Box 9">
            <a:extLst>
              <a:ext uri="{FF2B5EF4-FFF2-40B4-BE49-F238E27FC236}">
                <a16:creationId xmlns:a16="http://schemas.microsoft.com/office/drawing/2014/main" id="{83EC75CE-0214-BF5C-A097-162789B5F2FF}"/>
              </a:ext>
            </a:extLst>
          </p:cNvPr>
          <p:cNvSpPr txBox="1">
            <a:spLocks noChangeArrowheads="1"/>
          </p:cNvSpPr>
          <p:nvPr/>
        </p:nvSpPr>
        <p:spPr bwMode="auto">
          <a:xfrm>
            <a:off x="3213245" y="4079725"/>
            <a:ext cx="225093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مؤاب</a:t>
            </a:r>
            <a:r>
              <a:rPr lang="en-US" sz="2400" b="1" dirty="0">
                <a:solidFill>
                  <a:srgbClr val="FFFFFF"/>
                </a:solidFill>
                <a:effectLst>
                  <a:glow rad="228600">
                    <a:srgbClr val="000000"/>
                  </a:glow>
                </a:effectLst>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 (</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48: 1-47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2" name="Text Box 9">
            <a:extLst>
              <a:ext uri="{FF2B5EF4-FFF2-40B4-BE49-F238E27FC236}">
                <a16:creationId xmlns:a16="http://schemas.microsoft.com/office/drawing/2014/main" id="{4B19C7BB-D511-D269-A54C-99DA9E0EDDFC}"/>
              </a:ext>
            </a:extLst>
          </p:cNvPr>
          <p:cNvSpPr txBox="1">
            <a:spLocks noChangeArrowheads="1"/>
          </p:cNvSpPr>
          <p:nvPr/>
        </p:nvSpPr>
        <p:spPr bwMode="auto">
          <a:xfrm>
            <a:off x="3213245" y="3644523"/>
            <a:ext cx="2143536"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SA"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عمون</a:t>
            </a:r>
            <a:r>
              <a:rPr lang="en-US"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 (</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1-6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3" name="Text Box 9">
            <a:extLst>
              <a:ext uri="{FF2B5EF4-FFF2-40B4-BE49-F238E27FC236}">
                <a16:creationId xmlns:a16="http://schemas.microsoft.com/office/drawing/2014/main" id="{CA984C3A-5D82-A047-B042-F7B2148FB113}"/>
              </a:ext>
            </a:extLst>
          </p:cNvPr>
          <p:cNvSpPr txBox="1">
            <a:spLocks noChangeArrowheads="1"/>
          </p:cNvSpPr>
          <p:nvPr/>
        </p:nvSpPr>
        <p:spPr bwMode="auto">
          <a:xfrm>
            <a:off x="3213245" y="4514927"/>
            <a:ext cx="21387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أدوم</a:t>
            </a:r>
            <a:r>
              <a:rPr lang="en-US" sz="2400" b="1" dirty="0">
                <a:solidFill>
                  <a:srgbClr val="FFFFFF"/>
                </a:solidFill>
                <a:effectLst>
                  <a:glow rad="228600">
                    <a:srgbClr val="000000"/>
                  </a:glow>
                </a:effectLst>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 (</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7-22</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4" name="Text Box 9">
            <a:extLst>
              <a:ext uri="{FF2B5EF4-FFF2-40B4-BE49-F238E27FC236}">
                <a16:creationId xmlns:a16="http://schemas.microsoft.com/office/drawing/2014/main" id="{691929F1-A6E9-2FE6-1ECB-DE0BCBF36FD3}"/>
              </a:ext>
            </a:extLst>
          </p:cNvPr>
          <p:cNvSpPr txBox="1">
            <a:spLocks noChangeArrowheads="1"/>
          </p:cNvSpPr>
          <p:nvPr/>
        </p:nvSpPr>
        <p:spPr bwMode="auto">
          <a:xfrm>
            <a:off x="3844892" y="577769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SA"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قيدار وحاصور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28-35</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
        <p:nvSpPr>
          <p:cNvPr id="35" name="Text Box 9">
            <a:extLst>
              <a:ext uri="{FF2B5EF4-FFF2-40B4-BE49-F238E27FC236}">
                <a16:creationId xmlns:a16="http://schemas.microsoft.com/office/drawing/2014/main" id="{521A795E-68C8-4269-0AF3-044CA69B70DC}"/>
              </a:ext>
            </a:extLst>
          </p:cNvPr>
          <p:cNvSpPr txBox="1">
            <a:spLocks noChangeArrowheads="1"/>
          </p:cNvSpPr>
          <p:nvPr/>
        </p:nvSpPr>
        <p:spPr bwMode="auto">
          <a:xfrm>
            <a:off x="3085343" y="168994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49: 23-27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61814465"/>
      </p:ext>
    </p:extLst>
  </p:cSld>
  <p:clrMapOvr>
    <a:masterClrMapping/>
  </p:clrMapOvr>
  <p:transition spd="med">
    <p:randomBar dir="vert"/>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7247028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22592"/>
            <a:ext cx="9144000" cy="749477"/>
          </a:xfrm>
          <a:gradFill flip="none" rotWithShape="1">
            <a:gsLst>
              <a:gs pos="100000">
                <a:schemeClr val="tx1"/>
              </a:gs>
              <a:gs pos="15000">
                <a:srgbClr val="7030A0"/>
              </a:gs>
            </a:gsLst>
            <a:path path="rect">
              <a:fillToRect l="50000" t="50000" r="50000" b="50000"/>
            </a:path>
            <a:tileRect/>
          </a:gra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الأمم المتنبأ ضدها (46-51)</a:t>
            </a:r>
            <a:endParaRPr kumimoji="1" lang="en-US" altLang="zh-CN" sz="28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دمشق (سوريا)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الحبشة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على البحر</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العربية</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أورشليم (يهوذا)</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طرسوس</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9">
            <a:extLst>
              <a:ext uri="{FF2B5EF4-FFF2-40B4-BE49-F238E27FC236}">
                <a16:creationId xmlns:a16="http://schemas.microsoft.com/office/drawing/2014/main" id="{E19E33F9-4866-27B8-4936-F14B276B6C57}"/>
              </a:ext>
            </a:extLst>
          </p:cNvPr>
          <p:cNvSpPr txBox="1">
            <a:spLocks noChangeArrowheads="1"/>
          </p:cNvSpPr>
          <p:nvPr/>
        </p:nvSpPr>
        <p:spPr bwMode="auto">
          <a:xfrm>
            <a:off x="1717065" y="3461297"/>
            <a:ext cx="137249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فلسطين</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47: 1-7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29" name="Text Box 9">
            <a:extLst>
              <a:ext uri="{FF2B5EF4-FFF2-40B4-BE49-F238E27FC236}">
                <a16:creationId xmlns:a16="http://schemas.microsoft.com/office/drawing/2014/main" id="{4EF31671-34B9-2FA6-2272-C2125D77A1CD}"/>
              </a:ext>
            </a:extLst>
          </p:cNvPr>
          <p:cNvSpPr txBox="1">
            <a:spLocks noChangeArrowheads="1"/>
          </p:cNvSpPr>
          <p:nvPr/>
        </p:nvSpPr>
        <p:spPr bwMode="auto">
          <a:xfrm>
            <a:off x="7057935" y="345985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SA"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عيلام</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34-39</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0" name="Text Box 9">
            <a:extLst>
              <a:ext uri="{FF2B5EF4-FFF2-40B4-BE49-F238E27FC236}">
                <a16:creationId xmlns:a16="http://schemas.microsoft.com/office/drawing/2014/main" id="{2F91E0F3-1024-65E0-3837-5514400C1670}"/>
              </a:ext>
            </a:extLst>
          </p:cNvPr>
          <p:cNvSpPr txBox="1">
            <a:spLocks noChangeArrowheads="1"/>
          </p:cNvSpPr>
          <p:nvPr/>
        </p:nvSpPr>
        <p:spPr bwMode="auto">
          <a:xfrm>
            <a:off x="750930" y="5013050"/>
            <a:ext cx="736099"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مصر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1" name="Text Box 9">
            <a:extLst>
              <a:ext uri="{FF2B5EF4-FFF2-40B4-BE49-F238E27FC236}">
                <a16:creationId xmlns:a16="http://schemas.microsoft.com/office/drawing/2014/main" id="{83EC75CE-0214-BF5C-A097-162789B5F2FF}"/>
              </a:ext>
            </a:extLst>
          </p:cNvPr>
          <p:cNvSpPr txBox="1">
            <a:spLocks noChangeArrowheads="1"/>
          </p:cNvSpPr>
          <p:nvPr/>
        </p:nvSpPr>
        <p:spPr bwMode="auto">
          <a:xfrm>
            <a:off x="3213245" y="4079725"/>
            <a:ext cx="225093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مؤاب</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48: 1-47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2" name="Text Box 9">
            <a:extLst>
              <a:ext uri="{FF2B5EF4-FFF2-40B4-BE49-F238E27FC236}">
                <a16:creationId xmlns:a16="http://schemas.microsoft.com/office/drawing/2014/main" id="{4B19C7BB-D511-D269-A54C-99DA9E0EDDFC}"/>
              </a:ext>
            </a:extLst>
          </p:cNvPr>
          <p:cNvSpPr txBox="1">
            <a:spLocks noChangeArrowheads="1"/>
          </p:cNvSpPr>
          <p:nvPr/>
        </p:nvSpPr>
        <p:spPr bwMode="auto">
          <a:xfrm>
            <a:off x="3213245" y="3644523"/>
            <a:ext cx="2143536"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SA"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عمون</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1-6</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3" name="Text Box 9">
            <a:extLst>
              <a:ext uri="{FF2B5EF4-FFF2-40B4-BE49-F238E27FC236}">
                <a16:creationId xmlns:a16="http://schemas.microsoft.com/office/drawing/2014/main" id="{CA984C3A-5D82-A047-B042-F7B2148FB113}"/>
              </a:ext>
            </a:extLst>
          </p:cNvPr>
          <p:cNvSpPr txBox="1">
            <a:spLocks noChangeArrowheads="1"/>
          </p:cNvSpPr>
          <p:nvPr/>
        </p:nvSpPr>
        <p:spPr bwMode="auto">
          <a:xfrm>
            <a:off x="3213245" y="4514927"/>
            <a:ext cx="21387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أدوم</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7-22</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4" name="Text Box 9">
            <a:extLst>
              <a:ext uri="{FF2B5EF4-FFF2-40B4-BE49-F238E27FC236}">
                <a16:creationId xmlns:a16="http://schemas.microsoft.com/office/drawing/2014/main" id="{691929F1-A6E9-2FE6-1ECB-DE0BCBF36FD3}"/>
              </a:ext>
            </a:extLst>
          </p:cNvPr>
          <p:cNvSpPr txBox="1">
            <a:spLocks noChangeArrowheads="1"/>
          </p:cNvSpPr>
          <p:nvPr/>
        </p:nvSpPr>
        <p:spPr bwMode="auto">
          <a:xfrm>
            <a:off x="3844892" y="577769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SA"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قيدار وحاصور</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28-35</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
        <p:nvSpPr>
          <p:cNvPr id="35" name="Text Box 9">
            <a:extLst>
              <a:ext uri="{FF2B5EF4-FFF2-40B4-BE49-F238E27FC236}">
                <a16:creationId xmlns:a16="http://schemas.microsoft.com/office/drawing/2014/main" id="{521A795E-68C8-4269-0AF3-044CA69B70DC}"/>
              </a:ext>
            </a:extLst>
          </p:cNvPr>
          <p:cNvSpPr txBox="1">
            <a:spLocks noChangeArrowheads="1"/>
          </p:cNvSpPr>
          <p:nvPr/>
        </p:nvSpPr>
        <p:spPr bwMode="auto">
          <a:xfrm>
            <a:off x="3085343" y="1689946"/>
            <a:ext cx="171874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سوريا</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49: 23-27</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23834236"/>
      </p:ext>
    </p:extLst>
  </p:cSld>
  <p:clrMapOvr>
    <a:masterClrMapping/>
  </p:clrMapOvr>
  <p:transition spd="med">
    <p:randomBar dir="vert"/>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6662378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3617631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4- الله يوازن بين العدالة والرحمة (</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إر 52</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32AF27F7-9FD3-AA4C-89D1-E5B259D99B1C}"/>
              </a:ext>
            </a:extLst>
          </p:cNvPr>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زي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الله حت</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ى</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685999946"/>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Title 1"/>
          <p:cNvSpPr>
            <a:spLocks noGrp="1"/>
          </p:cNvSpPr>
          <p:nvPr>
            <p:ph type="title"/>
          </p:nvPr>
        </p:nvSpPr>
        <p:spPr>
          <a:xfrm>
            <a:off x="3275856" y="115888"/>
            <a:ext cx="5904656" cy="792162"/>
          </a:xfrm>
        </p:spPr>
        <p:txBody>
          <a:bodyPr/>
          <a:lstStyle/>
          <a:p>
            <a:pPr algn="l"/>
            <a:r>
              <a:rPr lang="ar-JO" sz="3600" b="1" dirty="0">
                <a:solidFill>
                  <a:schemeClr val="bg1"/>
                </a:solidFill>
                <a:latin typeface="Arial" panose="020B0604020202020204" pitchFamily="34" charset="0"/>
                <a:ea typeface="ＭＳ Ｐゴシック" charset="0"/>
                <a:cs typeface="Arial" panose="020B0604020202020204" pitchFamily="34" charset="0"/>
              </a:rPr>
              <a:t>البركات و </a:t>
            </a:r>
            <a:r>
              <a:rPr lang="ar-JO" sz="3600" b="1" dirty="0">
                <a:solidFill>
                  <a:srgbClr val="000090"/>
                </a:solidFill>
                <a:latin typeface="Arial" panose="020B0604020202020204" pitchFamily="34" charset="0"/>
                <a:ea typeface="ＭＳ Ｐゴシック" charset="0"/>
                <a:cs typeface="Arial" panose="020B0604020202020204" pitchFamily="34" charset="0"/>
              </a:rPr>
              <a:t>اللعنات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ستتبارك مدنك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وحقولك (3)</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سيتبارك أبنائك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ومحاصيلك (4)</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ستتبارك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ومعجنك (5)</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ستتبارك أينما ذهبت،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ومهما فعلت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في طريق واحدة يخرج عليك أعداءك،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وفي سبع طرق يهربون أمامك (7)</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ستقرض أممًا كثيرة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وأنت لا تقترض منهم (12)</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ستُلعن مدنك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وحقولك (16)</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سيُلعن أبنائك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ومحاصيلك (18)</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ستُلعن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ومعجنك (17)</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ستُلعن أينما ذهبت،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ومهما فعلت (19)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 طريق واحدة تخرج عليهم،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وفي سبع طرق تهرب أمامهم (25)</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هم يقرضونك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وأنت لا تقرضهم (44)</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 name="Title 1"/>
          <p:cNvSpPr txBox="1">
            <a:spLocks/>
          </p:cNvSpPr>
          <p:nvPr/>
        </p:nvSpPr>
        <p:spPr bwMode="auto">
          <a:xfrm>
            <a:off x="35496" y="116558"/>
            <a:ext cx="3096344"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90"/>
                </a:solidFill>
                <a:effectLst/>
                <a:uLnTx/>
                <a:uFillTx/>
                <a:latin typeface="Arial" charset="0"/>
                <a:ea typeface="ＭＳ Ｐゴシック" charset="0"/>
                <a:cs typeface="Arial"/>
              </a:rPr>
              <a:t>تث 28</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210784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9"/>
          <p:cNvSpPr txBox="1">
            <a:spLocks noChangeArrowheads="1"/>
          </p:cNvSpPr>
          <p:nvPr/>
        </p:nvSpPr>
        <p:spPr bwMode="auto">
          <a:xfrm>
            <a:off x="152400" y="1614488"/>
            <a:ext cx="2743200"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sz="2000" b="1" dirty="0">
                <a:solidFill>
                  <a:prstClr val="white"/>
                </a:solidFill>
                <a:latin typeface="Arial" panose="020B0604020202020204" pitchFamily="34" charset="0"/>
                <a:cs typeface="Arial" panose="020B0604020202020204" pitchFamily="34" charset="0"/>
              </a:rPr>
              <a:t>ابن حلقيا، كاهن (إر 1: 1)</a:t>
            </a:r>
            <a:endParaRPr lang="en-GB"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buFontTx/>
              <a:buChar char="•"/>
            </a:pPr>
            <a:endParaRPr lang="en-GB" sz="2000" b="1" dirty="0">
              <a:solidFill>
                <a:prstClr val="white"/>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prstClr val="white"/>
                </a:solidFill>
                <a:latin typeface="Arial" panose="020B0604020202020204" pitchFamily="34" charset="0"/>
                <a:cs typeface="Arial" panose="020B0604020202020204" pitchFamily="34" charset="0"/>
              </a:rPr>
              <a:t>عاش في قرية عناثوث 3 أميال (5 كم) شمال شرق أورشليم</a:t>
            </a:r>
            <a:endParaRPr lang="en-US"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buFontTx/>
              <a:buChar char="•"/>
            </a:pPr>
            <a:endParaRPr lang="en-US" sz="2000" b="1" dirty="0">
              <a:solidFill>
                <a:prstClr val="white"/>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prstClr val="white"/>
                </a:solidFill>
                <a:latin typeface="Arial" panose="020B0604020202020204" pitchFamily="34" charset="0"/>
                <a:cs typeface="Arial" panose="020B0604020202020204" pitchFamily="34" charset="0"/>
              </a:rPr>
              <a:t>بدأ خدمته في سن 20 سنة تقريباً</a:t>
            </a:r>
            <a:endParaRPr lang="en-US"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sz="2000" b="1" dirty="0">
              <a:solidFill>
                <a:prstClr val="white"/>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prstClr val="white"/>
                </a:solidFill>
                <a:latin typeface="Arial" panose="020B0604020202020204" pitchFamily="34" charset="0"/>
                <a:cs typeface="Arial" panose="020B0604020202020204" pitchFamily="34" charset="0"/>
              </a:rPr>
              <a:t>كان ثرياً بما فيه الكفاية ليشتري حقلاً (إرميا 32)</a:t>
            </a:r>
            <a:endParaRPr lang="en-GB" sz="2000" b="1" dirty="0">
              <a:solidFill>
                <a:prstClr val="white"/>
              </a:solidFill>
              <a:latin typeface="Arial" panose="020B0604020202020204" pitchFamily="34" charset="0"/>
              <a:cs typeface="Arial" panose="020B0604020202020204" pitchFamily="34" charset="0"/>
            </a:endParaRPr>
          </a:p>
        </p:txBody>
      </p:sp>
      <p:pic>
        <p:nvPicPr>
          <p:cNvPr id="58370" name="Picture 2" descr="nt_israel-fla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3313" y="684213"/>
            <a:ext cx="4572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7" name="Straight Arrow Connector 16"/>
          <p:cNvCxnSpPr>
            <a:cxnSpLocks/>
          </p:cNvCxnSpPr>
          <p:nvPr/>
        </p:nvCxnSpPr>
        <p:spPr>
          <a:xfrm>
            <a:off x="3000054" y="2527443"/>
            <a:ext cx="3000696" cy="62692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a:cxnSpLocks/>
          </p:cNvCxnSpPr>
          <p:nvPr/>
        </p:nvCxnSpPr>
        <p:spPr>
          <a:xfrm>
            <a:off x="3000054" y="3061699"/>
            <a:ext cx="2072009" cy="449851"/>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0966" name="Text Box 4"/>
          <p:cNvSpPr txBox="1">
            <a:spLocks noChangeArrowheads="1"/>
          </p:cNvSpPr>
          <p:nvPr/>
        </p:nvSpPr>
        <p:spPr bwMode="auto">
          <a:xfrm>
            <a:off x="8358188" y="153988"/>
            <a:ext cx="704039" cy="461665"/>
          </a:xfrm>
          <a:prstGeom prst="rect">
            <a:avLst/>
          </a:prstGeom>
          <a:solidFill>
            <a:srgbClr val="FFFFFF"/>
          </a:solid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ar-JO" b="1" dirty="0">
                <a:solidFill>
                  <a:prstClr val="black"/>
                </a:solidFill>
                <a:effectLst>
                  <a:outerShdw blurRad="38100" dist="38100" dir="2700000" algn="tl">
                    <a:srgbClr val="DDDDDD"/>
                  </a:outerShdw>
                </a:effectLst>
                <a:latin typeface="Arial" panose="020B0604020202020204" pitchFamily="34" charset="0"/>
                <a:cs typeface="Arial" panose="020B0604020202020204" pitchFamily="34" charset="0"/>
              </a:rPr>
              <a:t>485</a:t>
            </a:r>
            <a:endParaRPr lang="en-US" b="1" dirty="0">
              <a:solidFill>
                <a:prstClr val="black"/>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58374" name="Title 6"/>
          <p:cNvSpPr>
            <a:spLocks noGrp="1"/>
          </p:cNvSpPr>
          <p:nvPr>
            <p:ph type="title"/>
          </p:nvPr>
        </p:nvSpPr>
        <p:spPr>
          <a:xfrm>
            <a:off x="152400" y="696913"/>
            <a:ext cx="2743200" cy="685800"/>
          </a:xfrm>
        </p:spPr>
        <p:txBody>
          <a:bodyPr/>
          <a:lstStyle/>
          <a:p>
            <a:pPr algn="ctr"/>
            <a:r>
              <a:rPr lang="ar-JO" sz="2800" dirty="0">
                <a:solidFill>
                  <a:schemeClr val="bg1"/>
                </a:solidFill>
                <a:latin typeface="Arial" panose="020B0604020202020204" pitchFamily="34" charset="0"/>
                <a:ea typeface="ＭＳ Ｐゴシック" charset="0"/>
                <a:cs typeface="Arial" panose="020B0604020202020204" pitchFamily="34" charset="0"/>
              </a:rPr>
              <a:t>السيرة الذاتية</a:t>
            </a:r>
            <a:endParaRPr lang="en-US" sz="28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983695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4" name="AutoShape 14"/>
          <p:cNvSpPr>
            <a:spLocks noChangeArrowheads="1"/>
          </p:cNvSpPr>
          <p:nvPr/>
        </p:nvSpPr>
        <p:spPr bwMode="auto">
          <a:xfrm>
            <a:off x="3878799" y="2909451"/>
            <a:ext cx="3239016" cy="3371136"/>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6" name="AutoShape 16"/>
          <p:cNvSpPr>
            <a:spLocks noChangeArrowheads="1"/>
          </p:cNvSpPr>
          <p:nvPr/>
        </p:nvSpPr>
        <p:spPr bwMode="auto">
          <a:xfrm>
            <a:off x="323529" y="3963294"/>
            <a:ext cx="2339498" cy="1226939"/>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28</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451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نهاية سيئة ليهوذا</a:t>
            </a:r>
            <a:endParaRPr kumimoji="1" lang="en-US" sz="3600" dirty="0">
              <a:solidFill>
                <a:schemeClr val="tx1"/>
              </a:solidFill>
              <a:cs typeface="Arial"/>
            </a:endParaRPr>
          </a:p>
        </p:txBody>
      </p:sp>
      <p:sp>
        <p:nvSpPr>
          <p:cNvPr id="507912" name="Text Box 8"/>
          <p:cNvSpPr txBox="1">
            <a:spLocks noChangeArrowheads="1"/>
          </p:cNvSpPr>
          <p:nvPr/>
        </p:nvSpPr>
        <p:spPr bwMode="auto">
          <a:xfrm>
            <a:off x="5111657" y="2957513"/>
            <a:ext cx="113524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صدقيا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متنيا</a:t>
            </a:r>
            <a:endPar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4" name="Text Box 10"/>
          <p:cNvSpPr txBox="1">
            <a:spLocks noChangeArrowheads="1"/>
          </p:cNvSpPr>
          <p:nvPr/>
        </p:nvSpPr>
        <p:spPr bwMode="auto">
          <a:xfrm>
            <a:off x="7253272" y="2957513"/>
            <a:ext cx="111921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يهوآحاز</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شلوم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2791827" y="5060950"/>
            <a:ext cx="1401346"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يهوياكين</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يكنيا / كنيا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يوشيا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640-609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 سنة</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6966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يهوياقيم</a:t>
            </a:r>
            <a: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ألياقيم   </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645298" y="2957513"/>
            <a:ext cx="1284327" cy="95410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يوحنان</a:t>
            </a:r>
            <a:b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لم يحكم</a:t>
            </a: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سبي</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262158"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 صالح باللون الأبيض</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3855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uLnTx/>
                <a:uFillTx/>
                <a:latin typeface="Arial" charset="0"/>
                <a:ea typeface="ＭＳ Ｐゴシック" charset="0"/>
                <a:cs typeface="Arial" charset="0"/>
              </a:rPr>
              <a:t>ملوك أشرار باللون الأصفر</a:t>
            </a:r>
            <a:endParaRPr kumimoji="0" lang="en-US" sz="1600" b="0" i="0" u="none" strike="noStrike" kern="1200" cap="none" spc="0" normalizeH="0" baseline="0" noProof="0" dirty="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بابل</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9144000" cy="539750"/>
          </a:xfrm>
          <a:noFill/>
        </p:spPr>
        <p:txBody>
          <a:bodyPr/>
          <a:lstStyle/>
          <a:p>
            <a:pPr algn="ctr"/>
            <a:r>
              <a:rPr lang="ar-EG" sz="3600" b="1" dirty="0">
                <a:solidFill>
                  <a:schemeClr val="bg1"/>
                </a:solidFill>
                <a:latin typeface="Arial"/>
                <a:ea typeface="ＭＳ Ｐゴシック" charset="0"/>
                <a:cs typeface="Arial"/>
              </a:rPr>
              <a:t>تقسيم </a:t>
            </a:r>
            <a:r>
              <a:rPr lang="ar-JO" sz="3600" b="1" dirty="0">
                <a:solidFill>
                  <a:schemeClr val="bg1"/>
                </a:solidFill>
                <a:latin typeface="Arial"/>
                <a:cs typeface="Arial"/>
              </a:rPr>
              <a:t>سفر</a:t>
            </a:r>
            <a:r>
              <a:rPr lang="ar-EG" sz="3600" b="1" dirty="0">
                <a:solidFill>
                  <a:schemeClr val="bg1"/>
                </a:solidFill>
                <a:latin typeface="Arial"/>
                <a:ea typeface="ＭＳ Ｐゴシック" charset="0"/>
                <a:cs typeface="Arial"/>
              </a:rPr>
              <a:t> إرميا </a:t>
            </a:r>
            <a:endParaRPr lang="en-US" sz="3600" b="1" dirty="0">
              <a:solidFill>
                <a:schemeClr val="bg1"/>
              </a:solidFill>
              <a:latin typeface="Arial"/>
              <a:ea typeface="ＭＳ Ｐゴシック" charset="0"/>
              <a:cs typeface="Arial"/>
            </a:endParaRPr>
          </a:p>
        </p:txBody>
      </p:sp>
      <p:graphicFrame>
        <p:nvGraphicFramePr>
          <p:cNvPr id="3" name="Group 2"/>
          <p:cNvGraphicFramePr>
            <a:graphicFrameLocks noGrp="1"/>
          </p:cNvGraphicFramePr>
          <p:nvPr>
            <p:extLst>
              <p:ext uri="{D42A27DB-BD31-4B8C-83A1-F6EECF244321}">
                <p14:modId xmlns:p14="http://schemas.microsoft.com/office/powerpoint/2010/main" val="382365956"/>
              </p:ext>
            </p:extLst>
          </p:nvPr>
        </p:nvGraphicFramePr>
        <p:xfrm>
          <a:off x="1" y="563563"/>
          <a:ext cx="9156697" cy="6254814"/>
        </p:xfrm>
        <a:graphic>
          <a:graphicData uri="http://schemas.openxmlformats.org/drawingml/2006/table">
            <a:tbl>
              <a:tblPr/>
              <a:tblGrid>
                <a:gridCol w="915027">
                  <a:extLst>
                    <a:ext uri="{9D8B030D-6E8A-4147-A177-3AD203B41FA5}">
                      <a16:colId xmlns:a16="http://schemas.microsoft.com/office/drawing/2014/main" val="20000"/>
                    </a:ext>
                  </a:extLst>
                </a:gridCol>
                <a:gridCol w="1012372">
                  <a:extLst>
                    <a:ext uri="{9D8B030D-6E8A-4147-A177-3AD203B41FA5}">
                      <a16:colId xmlns:a16="http://schemas.microsoft.com/office/drawing/2014/main" val="1140319387"/>
                    </a:ext>
                  </a:extLst>
                </a:gridCol>
                <a:gridCol w="837154">
                  <a:extLst>
                    <a:ext uri="{9D8B030D-6E8A-4147-A177-3AD203B41FA5}">
                      <a16:colId xmlns:a16="http://schemas.microsoft.com/office/drawing/2014/main" val="20001"/>
                    </a:ext>
                  </a:extLst>
                </a:gridCol>
                <a:gridCol w="778748">
                  <a:extLst>
                    <a:ext uri="{9D8B030D-6E8A-4147-A177-3AD203B41FA5}">
                      <a16:colId xmlns:a16="http://schemas.microsoft.com/office/drawing/2014/main" val="20002"/>
                    </a:ext>
                  </a:extLst>
                </a:gridCol>
                <a:gridCol w="739811">
                  <a:extLst>
                    <a:ext uri="{9D8B030D-6E8A-4147-A177-3AD203B41FA5}">
                      <a16:colId xmlns:a16="http://schemas.microsoft.com/office/drawing/2014/main" val="20003"/>
                    </a:ext>
                  </a:extLst>
                </a:gridCol>
                <a:gridCol w="700872">
                  <a:extLst>
                    <a:ext uri="{9D8B030D-6E8A-4147-A177-3AD203B41FA5}">
                      <a16:colId xmlns:a16="http://schemas.microsoft.com/office/drawing/2014/main" val="20004"/>
                    </a:ext>
                  </a:extLst>
                </a:gridCol>
                <a:gridCol w="603530">
                  <a:extLst>
                    <a:ext uri="{9D8B030D-6E8A-4147-A177-3AD203B41FA5}">
                      <a16:colId xmlns:a16="http://schemas.microsoft.com/office/drawing/2014/main" val="2797584348"/>
                    </a:ext>
                  </a:extLst>
                </a:gridCol>
                <a:gridCol w="807951">
                  <a:extLst>
                    <a:ext uri="{9D8B030D-6E8A-4147-A177-3AD203B41FA5}">
                      <a16:colId xmlns:a16="http://schemas.microsoft.com/office/drawing/2014/main" val="20006"/>
                    </a:ext>
                  </a:extLst>
                </a:gridCol>
                <a:gridCol w="778747">
                  <a:extLst>
                    <a:ext uri="{9D8B030D-6E8A-4147-A177-3AD203B41FA5}">
                      <a16:colId xmlns:a16="http://schemas.microsoft.com/office/drawing/2014/main" val="20007"/>
                    </a:ext>
                  </a:extLst>
                </a:gridCol>
                <a:gridCol w="681404">
                  <a:extLst>
                    <a:ext uri="{9D8B030D-6E8A-4147-A177-3AD203B41FA5}">
                      <a16:colId xmlns:a16="http://schemas.microsoft.com/office/drawing/2014/main" val="20008"/>
                    </a:ext>
                  </a:extLst>
                </a:gridCol>
                <a:gridCol w="1301081">
                  <a:extLst>
                    <a:ext uri="{9D8B030D-6E8A-4147-A177-3AD203B41FA5}">
                      <a16:colId xmlns:a16="http://schemas.microsoft.com/office/drawing/2014/main" val="20009"/>
                    </a:ext>
                  </a:extLst>
                </a:gridCol>
              </a:tblGrid>
              <a:tr h="1060320">
                <a:tc gridSpan="1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600" b="1" i="0" u="none" strike="noStrike" cap="none" normalizeH="0" baseline="0" dirty="0">
                          <a:ln>
                            <a:noFill/>
                          </a:ln>
                          <a:solidFill>
                            <a:schemeClr val="bg1"/>
                          </a:solidFill>
                          <a:effectLst/>
                          <a:latin typeface="Arial" charset="0"/>
                          <a:ea typeface="ＭＳ Ｐゴシック" charset="0"/>
                          <a:cs typeface="Arial" charset="0"/>
                        </a:rPr>
                        <a:t>السبي المستحق وال</a:t>
                      </a:r>
                      <a:r>
                        <a:rPr kumimoji="0" lang="ar-JO" sz="3600" b="1" i="0" u="none" strike="noStrike" cap="none" normalizeH="0" baseline="0" dirty="0">
                          <a:ln>
                            <a:noFill/>
                          </a:ln>
                          <a:solidFill>
                            <a:schemeClr val="bg1"/>
                          </a:solidFill>
                          <a:effectLst/>
                          <a:latin typeface="Arial" charset="0"/>
                          <a:ea typeface="ＭＳ Ｐゴシック" charset="0"/>
                          <a:cs typeface="Arial" charset="0"/>
                        </a:rPr>
                        <a:t>إ</a:t>
                      </a:r>
                      <a:r>
                        <a:rPr kumimoji="0" lang="ar-EG" sz="3600" b="1" i="0" u="none" strike="noStrike" cap="none" normalizeH="0" baseline="0" dirty="0">
                          <a:ln>
                            <a:noFill/>
                          </a:ln>
                          <a:solidFill>
                            <a:schemeClr val="bg1"/>
                          </a:solidFill>
                          <a:effectLst/>
                          <a:latin typeface="Arial" charset="0"/>
                          <a:ea typeface="ＭＳ Ｐゴシック" charset="0"/>
                          <a:cs typeface="Arial" charset="0"/>
                        </a:rPr>
                        <a:t>سترداد غير المستحق</a:t>
                      </a:r>
                      <a:endParaRPr kumimoji="0" lang="en-US" sz="3600" b="1" i="0" u="none" strike="noStrike" cap="none" normalizeH="0" baseline="0" dirty="0">
                        <a:ln>
                          <a:noFill/>
                        </a:ln>
                        <a:solidFill>
                          <a:schemeClr val="bg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سقوط أورشليم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الأمم المستحقة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يهوذا المستحقة </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kern="1200" cap="none" normalizeH="0" baseline="0" dirty="0">
                          <a:ln>
                            <a:noFill/>
                          </a:ln>
                          <a:solidFill>
                            <a:schemeClr val="tx1"/>
                          </a:solidFill>
                          <a:effectLst/>
                          <a:latin typeface="Arial" charset="0"/>
                          <a:ea typeface="ＭＳ Ｐゴシック" charset="0"/>
                          <a:cs typeface="Arial" charset="0"/>
                        </a:rPr>
                        <a:t>نداء نبوي </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4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الأصحاح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52</a:t>
                      </a:r>
                      <a:r>
                        <a:rPr kumimoji="0" lang="ar-EG"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2-45</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0952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السبي</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دينونة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وال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حكم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دانة والراحة</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تفويض</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82294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الأرتفاع</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31:52-34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 1:52-30</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200" b="1" i="0" u="none" strike="noStrike" cap="none" normalizeH="0" baseline="0" dirty="0">
                          <a:ln>
                            <a:noFill/>
                          </a:ln>
                          <a:solidFill>
                            <a:schemeClr val="tx1"/>
                          </a:solidFill>
                          <a:effectLst/>
                          <a:latin typeface="Arial" charset="0"/>
                          <a:ea typeface="ＭＳ Ｐゴシック" charset="0"/>
                          <a:cs typeface="Arial" charset="0"/>
                        </a:rPr>
                        <a:t>ا</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لشمال الشرقي</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34:49-</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64:51</a:t>
                      </a: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الشمال</a:t>
                      </a:r>
                      <a:endParaRPr kumimoji="0" lang="ar-JO"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49: 23-33</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الشرق 1:48- 22:49</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الجنوب الغربي </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46-47</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باروخ 45</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بعد السقوط 40-44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EG" sz="1600" b="1" i="0" u="none" strike="noStrike" cap="none" normalizeH="0" baseline="0" dirty="0">
                          <a:ln>
                            <a:noFill/>
                          </a:ln>
                          <a:solidFill>
                            <a:schemeClr val="tx1"/>
                          </a:solidFill>
                          <a:effectLst/>
                          <a:latin typeface="Arial" charset="0"/>
                          <a:ea typeface="ＭＳ Ｐゴシック" charset="0"/>
                          <a:cs typeface="Arial" charset="0"/>
                        </a:rPr>
                        <a:t>39</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قبل السقوط 2-38</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دينونة (حكم</a:t>
                      </a:r>
                      <a:r>
                        <a:rPr kumimoji="0" lang="ar-JO" sz="1600" b="1" i="0" u="none" strike="noStrike" cap="none" normalizeH="0" baseline="0" dirty="0">
                          <a:ln>
                            <a:noFill/>
                          </a:ln>
                          <a:solidFill>
                            <a:schemeClr val="tx1"/>
                          </a:solidFill>
                          <a:effectLst/>
                          <a:latin typeface="Arial" charset="0"/>
                          <a:ea typeface="ＭＳ Ｐゴシック" charset="0"/>
                          <a:cs typeface="Arial" charset="0"/>
                        </a:rPr>
                        <a:t>) </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لكن حضور الله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الخاتمة</a:t>
                      </a:r>
                      <a:endParaRPr lang="en-US" sz="3200" dirty="0"/>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الكهنوت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مقدمة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6349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4">
                  <a:txBody>
                    <a:bodyPr/>
                    <a:lstStyle/>
                    <a:p>
                      <a:r>
                        <a:rPr kumimoji="0" lang="ar-EG" sz="3200" b="1" i="0" u="none" strike="noStrike" cap="none" normalizeH="0" baseline="0" dirty="0">
                          <a:ln>
                            <a:noFill/>
                          </a:ln>
                          <a:solidFill>
                            <a:schemeClr val="tx1"/>
                          </a:solidFill>
                          <a:effectLst/>
                          <a:latin typeface="Arial" charset="0"/>
                          <a:ea typeface="ＭＳ Ｐゴシック" charset="0"/>
                          <a:cs typeface="Arial" charset="0"/>
                        </a:rPr>
                        <a:t>الأمم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ＭＳ Ｐゴシック" charset="0"/>
                          <a:cs typeface="Arial" charset="0"/>
                        </a:rPr>
                        <a:t>627-580 ق.م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474</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2" name="Lightning Bolt 1">
            <a:extLst>
              <a:ext uri="{FF2B5EF4-FFF2-40B4-BE49-F238E27FC236}">
                <a16:creationId xmlns:a16="http://schemas.microsoft.com/office/drawing/2014/main" id="{05336FC3-48CA-9A4B-98CE-CF55641505F9}"/>
              </a:ext>
            </a:extLst>
          </p:cNvPr>
          <p:cNvSpPr/>
          <p:nvPr/>
        </p:nvSpPr>
        <p:spPr>
          <a:xfrm rot="4350739">
            <a:off x="1640151"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rot="4350739">
            <a:off x="6967512" y="3203918"/>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40560836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حبقوق</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يوئيل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سقوط أورشليم</a:t>
            </a:r>
            <a:endParaRPr kumimoji="0" lang="en-US"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مراثي</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538</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latin typeface="Arial"/>
                <a:cs typeface="Arial"/>
              </a:rPr>
              <a:t>سقوط</a:t>
            </a:r>
            <a:br>
              <a:rPr kumimoji="1" lang="ar-JO" sz="2800" dirty="0">
                <a:latin typeface="Arial"/>
                <a:cs typeface="Arial"/>
              </a:rPr>
            </a:br>
            <a:r>
              <a:rPr kumimoji="1" lang="ar-JO" sz="2800" dirty="0">
                <a:latin typeface="Arial"/>
                <a:cs typeface="Arial"/>
              </a:rPr>
              <a:t>أورشليم</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تواريخ رئيسية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5622" cy="6858000"/>
          </a:xfrm>
          <a:prstGeom prst="rect">
            <a:avLst/>
          </a:prstGeom>
        </p:spPr>
      </p:pic>
      <p:sp>
        <p:nvSpPr>
          <p:cNvPr id="900098" name="Rectangle 2"/>
          <p:cNvSpPr>
            <a:spLocks noGrp="1" noChangeArrowheads="1"/>
          </p:cNvSpPr>
          <p:nvPr>
            <p:ph type="ctrTitle"/>
          </p:nvPr>
        </p:nvSpPr>
        <p:spPr>
          <a:xfrm>
            <a:off x="3478827" y="0"/>
            <a:ext cx="5665173" cy="3879412"/>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تركز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على تأديب الله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بدلاً من رحمته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حياتك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6530633"/>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64547549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إرميا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0"/>
            <a:ext cx="9144000" cy="2286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يعمل الله في حدوده الخاصة لذلك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سنخضع لتأديبه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493863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1- الله يدعو الرسل الصادقين معنا (إرميا</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2427950232"/>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rtl="1">
              <a:defRPr/>
            </a:pP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2- الله لديه تأديب محدود ولكن بركة غير محدودة ( إر2-</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45</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2496781706"/>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3- الله يطبق نفس المعيار على جميع الناس </a:t>
            </a:r>
            <a:b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إر</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46-51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399394284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4"/>
          <p:cNvSpPr>
            <a:spLocks noGrp="1"/>
          </p:cNvSpPr>
          <p:nvPr>
            <p:ph type="title"/>
          </p:nvPr>
        </p:nvSpPr>
        <p:spPr>
          <a:xfrm>
            <a:off x="288925" y="228600"/>
            <a:ext cx="8534400" cy="758825"/>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التأليف</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9394" name="Text Box 4"/>
          <p:cNvSpPr txBox="1">
            <a:spLocks noChangeArrowheads="1"/>
          </p:cNvSpPr>
          <p:nvPr/>
        </p:nvSpPr>
        <p:spPr bwMode="auto">
          <a:xfrm>
            <a:off x="8293100" y="1476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475</a:t>
            </a:r>
            <a:endParaRPr lang="en-US" b="1" dirty="0">
              <a:solidFill>
                <a:prstClr val="black"/>
              </a:solidFill>
              <a:latin typeface="Arial" panose="020B0604020202020204" pitchFamily="34" charset="0"/>
              <a:cs typeface="Arial" panose="020B0604020202020204" pitchFamily="34" charset="0"/>
            </a:endParaRPr>
          </a:p>
        </p:txBody>
      </p:sp>
      <p:graphicFrame>
        <p:nvGraphicFramePr>
          <p:cNvPr id="14" name="Group 93"/>
          <p:cNvGraphicFramePr>
            <a:graphicFrameLocks noGrp="1"/>
          </p:cNvGraphicFramePr>
          <p:nvPr>
            <p:extLst>
              <p:ext uri="{D42A27DB-BD31-4B8C-83A1-F6EECF244321}">
                <p14:modId xmlns:p14="http://schemas.microsoft.com/office/powerpoint/2010/main" val="3046958997"/>
              </p:ext>
            </p:extLst>
          </p:nvPr>
        </p:nvGraphicFramePr>
        <p:xfrm>
          <a:off x="215900" y="1227553"/>
          <a:ext cx="8534400" cy="5189537"/>
        </p:xfrm>
        <a:graphic>
          <a:graphicData uri="http://schemas.openxmlformats.org/drawingml/2006/table">
            <a:tbl>
              <a:tblPr/>
              <a:tblGrid>
                <a:gridCol w="1094285">
                  <a:extLst>
                    <a:ext uri="{9D8B030D-6E8A-4147-A177-3AD203B41FA5}">
                      <a16:colId xmlns:a16="http://schemas.microsoft.com/office/drawing/2014/main" val="20000"/>
                    </a:ext>
                  </a:extLst>
                </a:gridCol>
                <a:gridCol w="3681847">
                  <a:extLst>
                    <a:ext uri="{9D8B030D-6E8A-4147-A177-3AD203B41FA5}">
                      <a16:colId xmlns:a16="http://schemas.microsoft.com/office/drawing/2014/main" val="20001"/>
                    </a:ext>
                  </a:extLst>
                </a:gridCol>
                <a:gridCol w="3758268">
                  <a:extLst>
                    <a:ext uri="{9D8B030D-6E8A-4147-A177-3AD203B41FA5}">
                      <a16:colId xmlns:a16="http://schemas.microsoft.com/office/drawing/2014/main" val="20002"/>
                    </a:ext>
                  </a:extLst>
                </a:gridCol>
              </a:tblGrid>
              <a:tr h="4953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نعم، إرميا هو الكاتب</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لا، إرميا ليس الكاتب</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786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الدليل الخارجي</a:t>
                      </a:r>
                      <a:endParaRPr kumimoji="0" lang="en-GB" sz="2000" b="1" i="0" u="none" strike="noStrike" cap="none" normalizeH="0" baseline="0" dirty="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صراحة: دانيال 9: 2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متى 2: 17-18</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2) ضمنياً في متى 21: 13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مرقس 11: 17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لوقا 19: 46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رومية 11: 27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                 وعبرانيين 8: 8-13</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3) التلمود، يوسيفوس والتقليد الكنسي</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الإصحاح 52 مطابق تقريباً مع ملوك الثاني 24: 18 – 25: 30</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من المحتمل أنه تم تسجيل الإصحاح 52 من قبل نفس الكاتب كون سفر الملوك الثاني مكتوب تحت قيادة الروح القدس  </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5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charset="0"/>
                          <a:ea typeface="ＭＳ Ｐゴシック" charset="0"/>
                          <a:cs typeface="Arial" charset="0"/>
                        </a:rPr>
                        <a:t>الدليل الداخلي</a:t>
                      </a:r>
                      <a:endParaRPr kumimoji="0" lang="en-GB" sz="2000" b="1" i="0" u="none" strike="noStrike" cap="none" normalizeH="0" baseline="0" dirty="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إر 1: 1، 11: 23، 29: 27، 32: 7-9 يذكر بوضوح أن إرميا هو صاحب معلومات السيرة الذاتية المقدمة </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51: 64 يقول نهاية كلام إرميا</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941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45175" y="428625"/>
            <a:ext cx="571500"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792928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4- الله يوازن بين العدالة والرحمة (</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إر 52</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32AF27F7-9FD3-AA4C-89D1-E5B259D99B1C}"/>
              </a:ext>
            </a:extLst>
          </p:cNvPr>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2410035085"/>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3"/>
          <p:cNvSpPr>
            <a:spLocks noGrp="1"/>
          </p:cNvSpPr>
          <p:nvPr>
            <p:ph type="title"/>
          </p:nvPr>
        </p:nvSpPr>
        <p:spPr>
          <a:xfrm>
            <a:off x="722313" y="47625"/>
            <a:ext cx="7772400" cy="1524000"/>
          </a:xfrm>
        </p:spPr>
        <p:txBody>
          <a:bodyPr/>
          <a:lstStyle/>
          <a:p>
            <a:r>
              <a:rPr lang="ar-JO" b="1" dirty="0">
                <a:latin typeface="Arial" charset="0"/>
                <a:ea typeface="ＭＳ Ｐゴシック" charset="0"/>
                <a:cs typeface="Arial" charset="0"/>
              </a:rPr>
              <a:t>التطبيقات</a:t>
            </a:r>
            <a:endParaRPr lang="en-US" b="1" dirty="0">
              <a:latin typeface="Arial" charset="0"/>
              <a:ea typeface="ＭＳ Ｐゴシック" charset="0"/>
              <a:cs typeface="Arial" charset="0"/>
            </a:endParaRPr>
          </a:p>
        </p:txBody>
      </p:sp>
      <p:pic>
        <p:nvPicPr>
          <p:cNvPr id="243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4688" y="2928938"/>
            <a:ext cx="2619375"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30195463"/>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tujerem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577850"/>
            <a:ext cx="4419600"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Title 3"/>
          <p:cNvSpPr txBox="1">
            <a:spLocks/>
          </p:cNvSpPr>
          <p:nvPr/>
        </p:nvSpPr>
        <p:spPr bwMode="auto">
          <a:xfrm>
            <a:off x="152400" y="3048000"/>
            <a:ext cx="2667000" cy="196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حياة النبي إرميا توضح كم هي مكلفة خدمة الرب</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p:txBody>
      </p:sp>
      <p:sp>
        <p:nvSpPr>
          <p:cNvPr id="244739" name="Title 5"/>
          <p:cNvSpPr>
            <a:spLocks noGrp="1"/>
          </p:cNvSpPr>
          <p:nvPr>
            <p:ph type="title"/>
          </p:nvPr>
        </p:nvSpPr>
        <p:spPr>
          <a:xfrm>
            <a:off x="152400" y="633413"/>
            <a:ext cx="2819400" cy="1957387"/>
          </a:xfrm>
        </p:spPr>
        <p:txBody>
          <a:bodyPr/>
          <a:lstStyle/>
          <a:p>
            <a:pPr algn="ctr"/>
            <a:r>
              <a:rPr lang="ar-JO" sz="2800" dirty="0">
                <a:latin typeface="Arial" charset="0"/>
                <a:ea typeface="ＭＳ Ｐゴシック" charset="0"/>
                <a:cs typeface="Arial" charset="0"/>
              </a:rPr>
              <a:t>التطبيق الأول</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هل أنت </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مثل إرميا ؟</a:t>
            </a:r>
            <a:r>
              <a:rPr lang="en-US" sz="2800" dirty="0">
                <a:latin typeface="Arial" charset="0"/>
                <a:ea typeface="ＭＳ Ｐゴシック" charset="0"/>
                <a:cs typeface="Arial" charset="0"/>
              </a:rPr>
              <a:t> </a:t>
            </a:r>
          </a:p>
        </p:txBody>
      </p:sp>
    </p:spTree>
    <p:extLst>
      <p:ext uri="{BB962C8B-B14F-4D97-AF65-F5344CB8AC3E}">
        <p14:creationId xmlns:p14="http://schemas.microsoft.com/office/powerpoint/2010/main" val="3781349462"/>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3"/>
          <p:cNvSpPr txBox="1">
            <a:spLocks noChangeArrowheads="1"/>
          </p:cNvSpPr>
          <p:nvPr/>
        </p:nvSpPr>
        <p:spPr bwMode="auto">
          <a:xfrm>
            <a:off x="246718" y="1295400"/>
            <a:ext cx="4687232"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خدم أكثر من 40 سنة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ذكر خطايا الشعب ليظهر عدل الله</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وعظ عن قبول تأديب الله من خلال الخضوع للسبي البابلي 70 سنة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endParaRPr kumimoji="0" lang="en-GB"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245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7594" y="1371600"/>
            <a:ext cx="3335520" cy="2362200"/>
          </a:xfrm>
          <a:prstGeom prst="rect">
            <a:avLst/>
          </a:prstGeom>
          <a:noFill/>
          <a:ln w="1016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45763" name="Rectangle 4"/>
          <p:cNvSpPr>
            <a:spLocks noChangeArrowheads="1"/>
          </p:cNvSpPr>
          <p:nvPr/>
        </p:nvSpPr>
        <p:spPr bwMode="auto">
          <a:xfrm>
            <a:off x="163307" y="3733800"/>
            <a:ext cx="8752093" cy="2074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أمر بالإمتناع عن الزواج (16: 2)</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اضطهد من عائلته وشعب مدينته والعالم الديني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وضع في السجن (37: 5)</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أجبر على الذهاب إلى مصر حيث أكمل خدمته ضد الخطية (43: 1-7)</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45764" name="Title 5"/>
          <p:cNvSpPr>
            <a:spLocks noGrp="1"/>
          </p:cNvSpPr>
          <p:nvPr>
            <p:ph type="title"/>
          </p:nvPr>
        </p:nvSpPr>
        <p:spPr>
          <a:xfrm>
            <a:off x="122830" y="228600"/>
            <a:ext cx="8713195" cy="758825"/>
          </a:xfrm>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خدمة إرميا الصعبة والمضحية</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0615673"/>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270801"/>
            <a:ext cx="8664575" cy="738187"/>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تأكيد الله لإرميا</a:t>
            </a:r>
            <a:endParaRPr lang="en-GB"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Text Box 3"/>
          <p:cNvSpPr txBox="1">
            <a:spLocks noChangeArrowheads="1"/>
          </p:cNvSpPr>
          <p:nvPr/>
        </p:nvSpPr>
        <p:spPr bwMode="auto">
          <a:xfrm>
            <a:off x="155575" y="1295400"/>
            <a:ext cx="8664575"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قبلما صورتك في البطن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عرفتك</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وقبلما خرجت من الرحم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قدستك</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جعلتك</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نبياً للشعوب</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لا تقل إني ولد لأنك إلى كل من أرسلك إليه تذهب وتتكلم بكل ما آمرك به</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لا تخف من وجوههم لأني أنا معك لأنقذك يقول الرب</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ومد الرب يده ولمس فمي وقال الرب لي ها قد جعلت كلامي في فمك</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إر 1: 5، 7-9</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1577225"/>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p:cNvSpPr txBox="1">
            <a:spLocks noChangeArrowheads="1"/>
          </p:cNvSpPr>
          <p:nvPr/>
        </p:nvSpPr>
        <p:spPr bwMode="auto">
          <a:xfrm>
            <a:off x="246063" y="1804988"/>
            <a:ext cx="5076825"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تقنعك خدمة إرميا المكلفة لما تحتاج أن تفعله لتكون أكثر أمانة وطاعة لله؟</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2498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1905000"/>
            <a:ext cx="3641725" cy="23241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49859" name="Rectangle 7"/>
          <p:cNvSpPr>
            <a:spLocks noChangeArrowheads="1"/>
          </p:cNvSpPr>
          <p:nvPr/>
        </p:nvSpPr>
        <p:spPr bwMode="auto">
          <a:xfrm>
            <a:off x="246063" y="4456113"/>
            <a:ext cx="842962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هل تتساءل حول دعوتك؟ هل أنت مستاء من المهمة التي أعطاك إياها الله لتفعلها؟</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49860" name="Title 5"/>
          <p:cNvSpPr>
            <a:spLocks noGrp="1"/>
          </p:cNvSpPr>
          <p:nvPr>
            <p:ph type="title"/>
          </p:nvPr>
        </p:nvSpPr>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هل أنت مثل إرميا ؟</a:t>
            </a:r>
            <a:endParaRPr lang="en-US" sz="3600" dirty="0">
              <a:solidFill>
                <a:srgbClr val="7B989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5219668"/>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3"/>
          <p:cNvSpPr>
            <a:spLocks noGrp="1"/>
          </p:cNvSpPr>
          <p:nvPr>
            <p:ph type="title"/>
          </p:nvPr>
        </p:nvSpPr>
        <p:spPr>
          <a:xfrm>
            <a:off x="76200" y="762000"/>
            <a:ext cx="2683565" cy="1600200"/>
          </a:xfrm>
        </p:spPr>
        <p:txBody>
          <a:bodyPr/>
          <a:lstStyle/>
          <a:p>
            <a:pPr algn="ctr"/>
            <a:r>
              <a:rPr lang="ar-JO" sz="2800" dirty="0">
                <a:latin typeface="Arial" panose="020B0604020202020204" pitchFamily="34" charset="0"/>
                <a:ea typeface="ＭＳ Ｐゴシック" charset="0"/>
                <a:cs typeface="Arial" panose="020B0604020202020204" pitchFamily="34" charset="0"/>
              </a:rPr>
              <a:t>التطبيق الثاني</a:t>
            </a:r>
            <a:br>
              <a:rPr lang="ar-JO" sz="2800" dirty="0">
                <a:latin typeface="Arial" panose="020B0604020202020204" pitchFamily="34" charset="0"/>
                <a:ea typeface="ＭＳ Ｐゴシック" charset="0"/>
                <a:cs typeface="Arial" panose="020B0604020202020204" pitchFamily="34" charset="0"/>
              </a:rPr>
            </a:br>
            <a:r>
              <a:rPr lang="ar-JO" sz="2800" dirty="0">
                <a:latin typeface="Arial" panose="020B0604020202020204" pitchFamily="34" charset="0"/>
                <a:ea typeface="ＭＳ Ｐゴシック" charset="0"/>
                <a:cs typeface="Arial" panose="020B0604020202020204" pitchFamily="34" charset="0"/>
              </a:rPr>
              <a:t>هل أنت مثل يهوذا؟</a:t>
            </a:r>
            <a:endParaRPr lang="en-US" sz="2800" dirty="0">
              <a:latin typeface="Arial" panose="020B0604020202020204" pitchFamily="34" charset="0"/>
              <a:ea typeface="ＭＳ Ｐゴシック" charset="0"/>
              <a:cs typeface="Arial" panose="020B0604020202020204" pitchFamily="34" charset="0"/>
            </a:endParaRPr>
          </a:p>
        </p:txBody>
      </p:sp>
      <p:pic>
        <p:nvPicPr>
          <p:cNvPr id="2508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0501" y="785813"/>
            <a:ext cx="3539834"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Title 3"/>
          <p:cNvSpPr txBox="1">
            <a:spLocks/>
          </p:cNvSpPr>
          <p:nvPr/>
        </p:nvSpPr>
        <p:spPr bwMode="auto">
          <a:xfrm>
            <a:off x="152400" y="2819400"/>
            <a:ext cx="2683565"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إذا اخترنا الإستمرار في الخطية، فسنصل في النهاية إلى النقطة التي يصبح فيها تأديب الله أمراً لا مفر منه.</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505154"/>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4"/>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خطية يهوذا</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1907" name="Rectangle 5"/>
          <p:cNvSpPr>
            <a:spLocks noChangeArrowheads="1"/>
          </p:cNvSpPr>
          <p:nvPr/>
        </p:nvSpPr>
        <p:spPr bwMode="auto">
          <a:xfrm>
            <a:off x="5048250" y="1928813"/>
            <a:ext cx="363855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تلاحظ الحيوانات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قوانين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بعكس شعب الله</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يتصرف الشعب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وكأنهم لم يسمعوا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هذه القوانين أبداً</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إر 8: 7</a:t>
            </a:r>
            <a:endParaRPr kumimoji="0" lang="en-GB"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01626" y="1826942"/>
            <a:ext cx="4533582" cy="1569660"/>
          </a:xfrm>
          <a:prstGeom prst="rect">
            <a:avLst/>
          </a:prstGeom>
          <a:solidFill>
            <a:srgbClr val="3333C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بل اللقلق في السماوات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يعرف ميعاده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واليمامة والسنونة المزقزقة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حفظتا وقت مجيئهما</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700845"/>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4"/>
          <p:cNvSpPr>
            <a:spLocks noGrp="1"/>
          </p:cNvSpPr>
          <p:nvPr>
            <p:ph type="title"/>
          </p:nvPr>
        </p:nvSpPr>
        <p:spPr>
          <a:xfrm>
            <a:off x="0" y="76200"/>
            <a:ext cx="9144000" cy="1179394"/>
          </a:xfrm>
        </p:spPr>
        <p:txBody>
          <a:bodyPr anchor="ctr"/>
          <a:lstStyle/>
          <a:p>
            <a:r>
              <a:rPr lang="ar-JO" sz="3600" b="1" dirty="0">
                <a:solidFill>
                  <a:schemeClr val="tx1"/>
                </a:solidFill>
                <a:latin typeface="Arial" panose="020B0604020202020204" pitchFamily="34" charset="0"/>
                <a:cs typeface="Arial" panose="020B0604020202020204" pitchFamily="34" charset="0"/>
              </a:rPr>
              <a:t>أدّت خطية يهوذا في النهاية إلى تأديب الله</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3954" name="Rectangle 5"/>
          <p:cNvSpPr>
            <a:spLocks noChangeArrowheads="1"/>
          </p:cNvSpPr>
          <p:nvPr/>
        </p:nvSpPr>
        <p:spPr bwMode="auto">
          <a:xfrm>
            <a:off x="255257" y="1661405"/>
            <a:ext cx="4814887" cy="390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marR="0" lvl="1" indent="-363538"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 أدين قادة وملوك يهوذا وتم معاقبتهم </a:t>
            </a:r>
          </a:p>
          <a:p>
            <a:pPr marL="363538" marR="0" lvl="1" indent="-363538"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 </a:t>
            </a:r>
            <a:r>
              <a:rPr lang="en-US" sz="2800" b="1" dirty="0">
                <a:solidFill>
                  <a:srgbClr val="660066"/>
                </a:solidFill>
                <a:latin typeface="Arial" panose="020B0604020202020204" pitchFamily="34" charset="0"/>
                <a:ea typeface="ＭＳ Ｐゴシック" charset="0"/>
                <a:cs typeface="Arial" panose="020B0604020202020204" pitchFamily="34" charset="0"/>
              </a:rPr>
              <a:t> </a:t>
            </a:r>
            <a:r>
              <a:rPr lang="ar-JO" sz="2800" b="1" dirty="0">
                <a:solidFill>
                  <a:srgbClr val="660066"/>
                </a:solidFill>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إرميا 22</a:t>
            </a: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514350" marR="0" lvl="0" indent="-51435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صبر اليهود 70 سنة في السبي </a:t>
            </a:r>
          </a:p>
          <a:p>
            <a:pPr marL="514350" marR="0" lvl="0" indent="-514350" algn="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البابلي </a:t>
            </a:r>
            <a:r>
              <a:rPr kumimoji="0" lang="ar-JO"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إرميا 25: 11</a:t>
            </a: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363538" marR="0" lvl="1"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363538" marR="0" lvl="1" indent="-363538"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أدان الله الأمم التي اضطهدت يهوذا </a:t>
            </a:r>
          </a:p>
          <a:p>
            <a:pPr marL="363538" marR="0" lvl="1" indent="-363538" algn="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أيضاً </a:t>
            </a:r>
            <a:r>
              <a:rPr kumimoji="0" lang="ar-JO"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إرميا 46-51</a:t>
            </a:r>
            <a:endParaRPr kumimoji="0" lang="en-US" sz="28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2539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9609" y="1750218"/>
            <a:ext cx="3260725" cy="3357563"/>
          </a:xfrm>
          <a:prstGeom prst="rect">
            <a:avLst/>
          </a:prstGeom>
          <a:noFill/>
          <a:ln w="1016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91153317"/>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4"/>
          <p:cNvSpPr>
            <a:spLocks noGrp="1"/>
          </p:cNvSpPr>
          <p:nvPr>
            <p:ph type="title"/>
          </p:nvPr>
        </p:nvSpPr>
        <p:spPr>
          <a:xfrm>
            <a:off x="285750" y="241300"/>
            <a:ext cx="8534400" cy="758825"/>
          </a:xfrm>
        </p:spPr>
        <p:txBody>
          <a:bodyPr/>
          <a:lstStyle/>
          <a:p>
            <a:r>
              <a:rPr lang="ar-JO" sz="4800" b="1" dirty="0">
                <a:solidFill>
                  <a:schemeClr val="tx1"/>
                </a:solidFill>
                <a:latin typeface="Arial" charset="0"/>
                <a:ea typeface="ＭＳ Ｐゴシック" charset="0"/>
                <a:cs typeface="Arial" charset="0"/>
              </a:rPr>
              <a:t>هل أنت مثل يهوذا ؟</a:t>
            </a:r>
            <a:endParaRPr lang="en-US" sz="4800" b="1" dirty="0">
              <a:solidFill>
                <a:schemeClr val="tx1"/>
              </a:solidFill>
              <a:latin typeface="Arial" charset="0"/>
              <a:ea typeface="ＭＳ Ｐゴシック" charset="0"/>
              <a:cs typeface="Arial" charset="0"/>
            </a:endParaRPr>
          </a:p>
        </p:txBody>
      </p:sp>
      <p:sp>
        <p:nvSpPr>
          <p:cNvPr id="256002" name="Rectangle 3"/>
          <p:cNvSpPr txBox="1">
            <a:spLocks noChangeArrowheads="1"/>
          </p:cNvSpPr>
          <p:nvPr/>
        </p:nvSpPr>
        <p:spPr bwMode="auto">
          <a:xfrm>
            <a:off x="123825" y="1928813"/>
            <a:ext cx="5286375" cy="398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JO"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في أي أمر في حياتك تستمر في الخطية أو ترفض التوبة ؟</a:t>
            </a:r>
            <a:endParaRPr kumimoji="0" lang="en-US"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JO"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هل تقبل تأديب الله العادل؟</a:t>
            </a:r>
            <a:endParaRPr kumimoji="0" lang="en-GB"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pic>
        <p:nvPicPr>
          <p:cNvPr id="25600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688" y="1724025"/>
            <a:ext cx="3071812" cy="42052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553440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وضع الأسفار النبوية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4388" name="Text Box 4"/>
          <p:cNvSpPr txBox="1">
            <a:spLocks noChangeArrowheads="1"/>
          </p:cNvSpPr>
          <p:nvPr/>
        </p:nvSpPr>
        <p:spPr bwMode="auto">
          <a:xfrm>
            <a:off x="8369300" y="-476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(800-606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(606-536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(536-400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rot="16200000">
            <a:off x="-62793" y="2439472"/>
            <a:ext cx="583814"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شـاول</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rot="16200000">
            <a:off x="132711" y="2440307"/>
            <a:ext cx="9577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داود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rot="16200000">
            <a:off x="83273" y="2403406"/>
            <a:ext cx="184420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سليمان</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extLst>
              <p:ext uri="{D42A27DB-BD31-4B8C-83A1-F6EECF244321}">
                <p14:modId xmlns:p14="http://schemas.microsoft.com/office/powerpoint/2010/main" val="593074192"/>
              </p:ext>
            </p:extLst>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إسرائيل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هوشع</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عاموس</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873300751"/>
              </p:ext>
            </p:extLst>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آشور</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يونان</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ناحوم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extLst>
              <p:ext uri="{D42A27DB-BD31-4B8C-83A1-F6EECF244321}">
                <p14:modId xmlns:p14="http://schemas.microsoft.com/office/powerpoint/2010/main" val="2655168849"/>
              </p:ext>
            </p:extLst>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أدوم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عوبديا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2794358661"/>
              </p:ext>
            </p:extLst>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اليهود في أورشليم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حجي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زكريا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dirty="0">
                          <a:latin typeface="Arial"/>
                          <a:cs typeface="Arial"/>
                        </a:rPr>
                        <a:t>ملاخي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4250165085"/>
              </p:ext>
            </p:extLst>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اليهود في السبي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حزقيال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دانيال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751843624"/>
              </p:ext>
            </p:extLst>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يهوذا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حبقوق</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إشعياء</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dirty="0">
                          <a:latin typeface="Arial"/>
                          <a:cs typeface="Arial"/>
                        </a:rPr>
                        <a:t>إرميا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ar-JO" sz="1600" b="1" dirty="0">
                          <a:latin typeface="Arial"/>
                          <a:cs typeface="Arial"/>
                        </a:rPr>
                        <a:t>يوئيل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ar-JO" sz="1600" b="1" dirty="0">
                          <a:latin typeface="Arial"/>
                          <a:cs typeface="Arial"/>
                        </a:rPr>
                        <a:t>ميخا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ar-JO" sz="1600" b="1" dirty="0">
                          <a:latin typeface="Arial"/>
                          <a:cs typeface="Arial"/>
                        </a:rPr>
                        <a:t>صفنيا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ar-JO" sz="1600" b="1" dirty="0">
                          <a:latin typeface="Arial"/>
                          <a:cs typeface="Arial"/>
                        </a:rPr>
                        <a:t>مراثي إرميا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المسير اليومي</a:t>
            </a:r>
            <a:endParaRPr kumimoji="0" lang="en-US" sz="1100" b="1"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مقتبس من السير عبر العهد القديم</a:t>
            </a:r>
            <a:endParaRPr kumimoji="0" lang="en-US" sz="1100" b="1" i="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i="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مطبعة السير عبر الكتاب المقدس، 1978</a:t>
            </a:r>
            <a:endParaRPr kumimoji="0" lang="en-US" sz="1100" b="1" i="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27" name="TextBox 26"/>
          <p:cNvSpPr txBox="1"/>
          <p:nvPr/>
        </p:nvSpPr>
        <p:spPr>
          <a:xfrm>
            <a:off x="75596" y="1412776"/>
            <a:ext cx="111921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 د ش"</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1895716" y="3211984"/>
            <a:ext cx="8098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"هـ ع"</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3920589" y="3211984"/>
            <a:ext cx="55816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"نا"</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 name="TextBox 37"/>
          <p:cNvSpPr txBox="1"/>
          <p:nvPr/>
        </p:nvSpPr>
        <p:spPr>
          <a:xfrm>
            <a:off x="3852462" y="5085184"/>
            <a:ext cx="694421"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 ع</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 name="TextBox 38"/>
          <p:cNvSpPr txBox="1"/>
          <p:nvPr/>
        </p:nvSpPr>
        <p:spPr>
          <a:xfrm>
            <a:off x="5667706" y="4893146"/>
            <a:ext cx="1140057"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ح د"</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السبي)</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TextBox 39"/>
          <p:cNvSpPr txBox="1"/>
          <p:nvPr/>
        </p:nvSpPr>
        <p:spPr>
          <a:xfrm>
            <a:off x="7266954" y="4893146"/>
            <a:ext cx="1665841"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ز 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(آخر العهد القديم)</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86730" y="4969346"/>
            <a:ext cx="1580881" cy="369332"/>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إ </a:t>
            </a:r>
            <a:r>
              <a:rPr kumimoji="0" lang="ar-JO" altLang="ja-JP" sz="18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a:t>
            </a:r>
            <a:r>
              <a:rPr kumimoji="0" lang="ar-JO" altLang="ja-JP"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 م ص م"</a:t>
            </a:r>
            <a:endParaRPr kumimoji="0" lang="en-US"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7247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3"/>
          <p:cNvSpPr>
            <a:spLocks noGrp="1"/>
          </p:cNvSpPr>
          <p:nvPr>
            <p:ph type="title"/>
          </p:nvPr>
        </p:nvSpPr>
        <p:spPr>
          <a:xfrm>
            <a:off x="177421" y="1143000"/>
            <a:ext cx="2674962" cy="1905000"/>
          </a:xfrm>
        </p:spPr>
        <p:txBody>
          <a:bodyPr/>
          <a:lstStyle/>
          <a:p>
            <a:pPr algn="ctr"/>
            <a:r>
              <a:rPr lang="ar-JO" sz="3600" dirty="0">
                <a:latin typeface="Arial" charset="0"/>
                <a:ea typeface="ＭＳ Ｐゴシック" charset="0"/>
                <a:cs typeface="Arial" charset="0"/>
              </a:rPr>
              <a:t>التطبيق الثالث</a:t>
            </a:r>
            <a:br>
              <a:rPr lang="ar-JO" sz="3600" dirty="0">
                <a:latin typeface="Arial" charset="0"/>
                <a:ea typeface="ＭＳ Ｐゴシック" charset="0"/>
                <a:cs typeface="Arial" charset="0"/>
              </a:rPr>
            </a:br>
            <a:r>
              <a:rPr lang="ar-JO" sz="3600" dirty="0">
                <a:latin typeface="Arial" charset="0"/>
                <a:ea typeface="ＭＳ Ｐゴシック" charset="0"/>
                <a:cs typeface="Arial" charset="0"/>
              </a:rPr>
              <a:t>هل أنت مثل </a:t>
            </a:r>
            <a:br>
              <a:rPr lang="ar-JO" sz="3600" dirty="0">
                <a:latin typeface="Arial" charset="0"/>
                <a:ea typeface="ＭＳ Ｐゴシック" charset="0"/>
                <a:cs typeface="Arial" charset="0"/>
              </a:rPr>
            </a:br>
            <a:r>
              <a:rPr lang="ar-JO" sz="3600" dirty="0">
                <a:latin typeface="Arial" charset="0"/>
                <a:ea typeface="ＭＳ Ｐゴシック" charset="0"/>
                <a:cs typeface="Arial" charset="0"/>
              </a:rPr>
              <a:t>البقية التقية؟</a:t>
            </a:r>
            <a:endParaRPr lang="en-US" sz="3600" dirty="0">
              <a:latin typeface="Arial" charset="0"/>
              <a:ea typeface="ＭＳ Ｐゴシック" charset="0"/>
              <a:cs typeface="Arial" charset="0"/>
            </a:endParaRPr>
          </a:p>
        </p:txBody>
      </p:sp>
      <p:pic>
        <p:nvPicPr>
          <p:cNvPr id="2570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938" y="785813"/>
            <a:ext cx="371475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Title 3"/>
          <p:cNvSpPr txBox="1">
            <a:spLocks/>
          </p:cNvSpPr>
          <p:nvPr/>
        </p:nvSpPr>
        <p:spPr bwMode="auto">
          <a:xfrm>
            <a:off x="76200" y="3200400"/>
            <a:ext cx="2971800" cy="2259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هناك رجاء بعد التأديب لأن عدل الله متوازن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بين الرحمة والأمانة</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15984761"/>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4"/>
          <p:cNvSpPr>
            <a:spLocks noGrp="1"/>
          </p:cNvSpPr>
          <p:nvPr>
            <p:ph type="title"/>
          </p:nvPr>
        </p:nvSpPr>
        <p:spPr>
          <a:xfrm>
            <a:off x="301625" y="152400"/>
            <a:ext cx="8534400" cy="758825"/>
          </a:xfrm>
        </p:spPr>
        <p:txBody>
          <a:bodyPr/>
          <a:lstStyle/>
          <a:p>
            <a:r>
              <a:rPr lang="ar-JO" sz="4000" b="1" dirty="0">
                <a:solidFill>
                  <a:srgbClr val="660066"/>
                </a:solidFill>
                <a:latin typeface="Arial" panose="020B0604020202020204" pitchFamily="34" charset="0"/>
                <a:ea typeface="ＭＳ Ｐゴシック" charset="0"/>
                <a:cs typeface="Arial" panose="020B0604020202020204" pitchFamily="34" charset="0"/>
              </a:rPr>
              <a:t>طبيعة الدينونة في إرميا</a:t>
            </a:r>
            <a:endParaRPr lang="en-US" sz="3600" b="1" dirty="0">
              <a:solidFill>
                <a:srgbClr val="660066"/>
              </a:solidFill>
              <a:latin typeface="Arial" panose="020B0604020202020204" pitchFamily="34" charset="0"/>
              <a:ea typeface="ＭＳ Ｐゴシック" charset="0"/>
              <a:cs typeface="Arial" panose="020B0604020202020204" pitchFamily="34" charset="0"/>
            </a:endParaRPr>
          </a:p>
        </p:txBody>
      </p:sp>
      <p:sp>
        <p:nvSpPr>
          <p:cNvPr id="258050" name="Rectangle 5"/>
          <p:cNvSpPr>
            <a:spLocks noChangeArrowheads="1"/>
          </p:cNvSpPr>
          <p:nvPr/>
        </p:nvSpPr>
        <p:spPr bwMode="auto">
          <a:xfrm>
            <a:off x="136478" y="1595438"/>
            <a:ext cx="5502322"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04813" marR="0" lvl="0" indent="-404813" algn="r" defTabSz="914400" rtl="1"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1. </a:t>
            </a:r>
            <a:r>
              <a:rPr kumimoji="0" lang="ar-JO"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ضد كل من </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يهوذا والشعوب الوثنية</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a:t>
            </a:r>
            <a:r>
              <a:rPr kumimoji="0" lang="ar-JO"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تعلن</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عدل، سيادة، أمانة ورحمة </a:t>
            </a:r>
            <a:r>
              <a:rPr kumimoji="0" lang="ar-JO"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endParaRPr>
          </a:p>
          <a:p>
            <a:pPr marL="404813" marR="0" lvl="0" indent="-404813"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3. </a:t>
            </a:r>
            <a:r>
              <a:rPr kumimoji="0" lang="ar-JO"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متوازنة</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rPr>
              <a:t> بين الرجاء في العهد الجديد والإسترداد</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endParaRPr>
          </a:p>
        </p:txBody>
      </p:sp>
      <p:pic>
        <p:nvPicPr>
          <p:cNvPr id="25805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928813"/>
            <a:ext cx="2951162"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0112414"/>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62561" y="2000250"/>
            <a:ext cx="4769203"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r" defTabSz="914400" rtl="1" eaLnBrk="1" fontAlgn="base" latinLnBrk="0" hangingPunct="1">
              <a:lnSpc>
                <a:spcPct val="100000"/>
              </a:lnSpc>
              <a:spcBef>
                <a:spcPct val="20000"/>
              </a:spcBef>
              <a:spcAft>
                <a:spcPct val="0"/>
              </a:spcAft>
              <a:buClr>
                <a:prstClr val="black"/>
              </a:buClr>
              <a:buSzPct val="103000"/>
              <a:buFont typeface="Wingdings" pitchFamily="2" charset="2"/>
              <a:buChar char="§"/>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571500" marR="0" lvl="1" indent="-571500" algn="r" defTabSz="914400" rtl="1" eaLnBrk="1" fontAlgn="base" latinLnBrk="0" hangingPunct="1">
              <a:lnSpc>
                <a:spcPct val="100000"/>
              </a:lnSpc>
              <a:spcBef>
                <a:spcPct val="20000"/>
              </a:spcBef>
              <a:spcAft>
                <a:spcPct val="0"/>
              </a:spcAft>
              <a:buClr>
                <a:prstClr val="black"/>
              </a:buClr>
              <a:buSzPct val="103000"/>
              <a:buFont typeface="Wingdings" pitchFamily="2" charset="2"/>
              <a:buChar char="§"/>
              <a:tabLst/>
              <a:defRPr/>
            </a:pP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هل تضع رجاءك في إلهك الأمين والرحيم؟</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3538" marR="0" lvl="1" indent="-363538" algn="r" defTabSz="914400" rtl="1" eaLnBrk="1" fontAlgn="base" latinLnBrk="0" hangingPunct="1">
              <a:lnSpc>
                <a:spcPct val="100000"/>
              </a:lnSpc>
              <a:spcBef>
                <a:spcPct val="20000"/>
              </a:spcBef>
              <a:spcAft>
                <a:spcPct val="0"/>
              </a:spcAft>
              <a:buClr>
                <a:prstClr val="black"/>
              </a:buClr>
              <a:buSzPct val="103000"/>
              <a:buFont typeface="Wingdings"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571500" marR="0" lvl="1" indent="-571500" algn="r" defTabSz="914400" rtl="1" eaLnBrk="1" fontAlgn="base" latinLnBrk="0" hangingPunct="1">
              <a:lnSpc>
                <a:spcPct val="100000"/>
              </a:lnSpc>
              <a:spcBef>
                <a:spcPct val="20000"/>
              </a:spcBef>
              <a:spcAft>
                <a:spcPct val="0"/>
              </a:spcAft>
              <a:buClr>
                <a:prstClr val="black"/>
              </a:buClr>
              <a:buSzPct val="103000"/>
              <a:buFont typeface="Wingdings" pitchFamily="2" charset="2"/>
              <a:buChar char="§"/>
              <a:tabLst/>
              <a:defRPr/>
            </a:pP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هل تتطلع إل</a:t>
            </a:r>
            <a:r>
              <a:rPr kumimoji="0" lang="ar-JO"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يوم الرب والإسترداد الكامل الذي يعد به؟</a:t>
            </a:r>
            <a:endParaRPr kumimoji="0" lang="en-GB"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3943659"/>
            <a:ext cx="3429000" cy="257175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59075" name="Title 4"/>
          <p:cNvSpPr>
            <a:spLocks noGrp="1"/>
          </p:cNvSpPr>
          <p:nvPr>
            <p:ph type="title"/>
          </p:nvPr>
        </p:nvSpPr>
        <p:spPr/>
        <p:txBody>
          <a:bodyPr/>
          <a:lstStyle/>
          <a:p>
            <a:r>
              <a:rPr lang="ar-EG" sz="4800" b="1" dirty="0">
                <a:solidFill>
                  <a:schemeClr val="tx1"/>
                </a:solidFill>
                <a:latin typeface="Arial" panose="020B0604020202020204" pitchFamily="34" charset="0"/>
                <a:ea typeface="ＭＳ Ｐゴシック" charset="0"/>
                <a:cs typeface="Arial" panose="020B0604020202020204" pitchFamily="34" charset="0"/>
              </a:rPr>
              <a:t>هل أنت جزء من البقية ال</a:t>
            </a:r>
            <a:r>
              <a:rPr lang="ar-JO" sz="4800" b="1" dirty="0">
                <a:solidFill>
                  <a:schemeClr val="tx1"/>
                </a:solidFill>
                <a:latin typeface="Arial" panose="020B0604020202020204" pitchFamily="34" charset="0"/>
                <a:ea typeface="ＭＳ Ｐゴシック" charset="0"/>
                <a:cs typeface="Arial" panose="020B0604020202020204" pitchFamily="34" charset="0"/>
              </a:rPr>
              <a:t>تقي</a:t>
            </a:r>
            <a:r>
              <a:rPr lang="ar-EG" sz="4800" b="1" dirty="0">
                <a:solidFill>
                  <a:schemeClr val="tx1"/>
                </a:solidFill>
                <a:latin typeface="Arial" panose="020B0604020202020204" pitchFamily="34" charset="0"/>
                <a:ea typeface="ＭＳ Ｐゴシック" charset="0"/>
                <a:cs typeface="Arial" panose="020B0604020202020204" pitchFamily="34" charset="0"/>
              </a:rPr>
              <a:t>ة؟ </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5135880" y="1296650"/>
            <a:ext cx="3429000" cy="922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 رجاء</a:t>
            </a:r>
            <a:r>
              <a:rPr kumimoji="0" lang="ar-EG"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GB"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931764" y="2277260"/>
            <a:ext cx="3904261"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EG"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أم؟</a:t>
            </a:r>
          </a:p>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EG"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معرفة</a:t>
            </a:r>
            <a:r>
              <a:rPr kumimoji="0" lang="ar-JO"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ar-EG"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الرجاء</a:t>
            </a:r>
            <a:endParaRPr kumimoji="0" lang="en-GB"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358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8663" y="428625"/>
            <a:ext cx="3402012" cy="466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8"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2513" y="428625"/>
            <a:ext cx="3443287"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9" name="Title 9"/>
          <p:cNvSpPr>
            <a:spLocks noGrp="1"/>
          </p:cNvSpPr>
          <p:nvPr>
            <p:ph type="title" idx="4294967295"/>
          </p:nvPr>
        </p:nvSpPr>
        <p:spPr>
          <a:xfrm>
            <a:off x="228600" y="5334000"/>
            <a:ext cx="8534400" cy="758825"/>
          </a:xfrm>
        </p:spPr>
        <p:txBody>
          <a:bodyPr/>
          <a:lstStyle/>
          <a:p>
            <a:r>
              <a:rPr lang="ar-JO" sz="4800" b="1" dirty="0">
                <a:solidFill>
                  <a:srgbClr val="660066"/>
                </a:solidFill>
                <a:latin typeface="Arial" charset="0"/>
                <a:ea typeface="ＭＳ Ｐゴシック" charset="0"/>
                <a:cs typeface="Arial" charset="0"/>
              </a:rPr>
              <a:t>كيف يجب أن تعيش؟</a:t>
            </a:r>
            <a:endParaRPr lang="en-US" sz="4800" b="1" dirty="0">
              <a:solidFill>
                <a:srgbClr val="660066"/>
              </a:solidFill>
              <a:latin typeface="Arial" charset="0"/>
              <a:ea typeface="ＭＳ Ｐゴシック" charset="0"/>
              <a:cs typeface="Arial" charset="0"/>
            </a:endParaRPr>
          </a:p>
        </p:txBody>
      </p:sp>
    </p:spTree>
    <p:extLst>
      <p:ext uri="{BB962C8B-B14F-4D97-AF65-F5344CB8AC3E}">
        <p14:creationId xmlns:p14="http://schemas.microsoft.com/office/powerpoint/2010/main" val="924556413"/>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46586516"/>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077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idx="4294967295"/>
          </p:nvPr>
        </p:nvSpPr>
        <p:spPr>
          <a:xfrm>
            <a:off x="5334000" y="228600"/>
            <a:ext cx="3502025" cy="1905000"/>
          </a:xfrm>
        </p:spPr>
        <p:txBody>
          <a:bodyPr/>
          <a:lstStyle/>
          <a:p>
            <a:r>
              <a:rPr lang="ar-JO" dirty="0">
                <a:solidFill>
                  <a:schemeClr val="tx1"/>
                </a:solidFill>
                <a:latin typeface="Arial" panose="020B0604020202020204" pitchFamily="34" charset="0"/>
                <a:ea typeface="ＭＳ Ｐゴシック" charset="0"/>
                <a:cs typeface="Arial" panose="020B0604020202020204" pitchFamily="34" charset="0"/>
              </a:rPr>
              <a:t>فيلم عظيم عن</a:t>
            </a:r>
            <a:br>
              <a:rPr lang="ar-JO" dirty="0">
                <a:solidFill>
                  <a:schemeClr val="tx1"/>
                </a:solidFill>
                <a:latin typeface="Arial" panose="020B0604020202020204" pitchFamily="34" charset="0"/>
                <a:ea typeface="ＭＳ Ｐゴシック" charset="0"/>
                <a:cs typeface="Arial" panose="020B0604020202020204" pitchFamily="34" charset="0"/>
              </a:rPr>
            </a:br>
            <a:r>
              <a:rPr lang="ar-SA" dirty="0">
                <a:solidFill>
                  <a:schemeClr val="tx1"/>
                </a:solidFill>
                <a:latin typeface="Arial" panose="020B0604020202020204" pitchFamily="34" charset="0"/>
                <a:ea typeface="ＭＳ Ｐゴシック" charset="0"/>
                <a:cs typeface="Arial" panose="020B0604020202020204" pitchFamily="34" charset="0"/>
              </a:rPr>
              <a:t>إرميا</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61122" name="Picture 2" descr="jer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940" y="0"/>
            <a:ext cx="4953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204998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transition spd="med">
    <p:randomBar dir="vert"/>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2643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إرميا في خط الأنبياء</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0625" y="1643063"/>
            <a:ext cx="3429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Text Box 4"/>
          <p:cNvSpPr txBox="1">
            <a:spLocks noChangeArrowheads="1"/>
          </p:cNvSpPr>
          <p:nvPr/>
        </p:nvSpPr>
        <p:spPr bwMode="auto">
          <a:xfrm>
            <a:off x="8305800" y="2238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344</a:t>
            </a:r>
            <a:endParaRPr lang="en-US" b="1" dirty="0">
              <a:solidFill>
                <a:prstClr val="black"/>
              </a:solidFill>
              <a:latin typeface="Arial" panose="020B0604020202020204" pitchFamily="34" charset="0"/>
              <a:cs typeface="Arial" panose="020B0604020202020204" pitchFamily="34" charset="0"/>
            </a:endParaRPr>
          </a:p>
        </p:txBody>
      </p:sp>
      <p:sp>
        <p:nvSpPr>
          <p:cNvPr id="6" name="Content Placeholder 3"/>
          <p:cNvSpPr txBox="1">
            <a:spLocks/>
          </p:cNvSpPr>
          <p:nvPr/>
        </p:nvSpPr>
        <p:spPr bwMode="auto">
          <a:xfrm>
            <a:off x="76200" y="14478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عوبديا – أدوم</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يونان – الرحمة</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عاموس – الظلم</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هوشع – الولاء</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أشعياء – الإسترداد</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ميخا – الإستغلال</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ناحوم – نينوى</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حبقوق – الإيمان</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صفنيا - اليوم</a:t>
            </a:r>
            <a:r>
              <a:rPr lang="en-US" sz="2000" b="1" dirty="0">
                <a:solidFill>
                  <a:prstClr val="black"/>
                </a:solidFill>
                <a:latin typeface="Arial" panose="020B0604020202020204" pitchFamily="34" charset="0"/>
                <a:cs typeface="Arial" panose="020B0604020202020204" pitchFamily="34" charset="0"/>
              </a:rPr>
              <a:t> </a:t>
            </a:r>
          </a:p>
          <a:p>
            <a:pPr algn="ctr" defTabSz="914400" fontAlgn="base">
              <a:spcBef>
                <a:spcPct val="20000"/>
              </a:spcBef>
              <a:spcAft>
                <a:spcPct val="0"/>
              </a:spcAft>
              <a:buClr>
                <a:srgbClr val="D16349"/>
              </a:buClr>
              <a:buSzPct val="85000"/>
              <a:buFont typeface="Wingdings 2" charset="0"/>
              <a:buNone/>
            </a:pPr>
            <a:r>
              <a:rPr lang="ar-JO" sz="2000" b="1" dirty="0">
                <a:solidFill>
                  <a:prstClr val="black"/>
                </a:solidFill>
                <a:latin typeface="Arial" panose="020B0604020202020204" pitchFamily="34" charset="0"/>
                <a:cs typeface="Arial" panose="020B0604020202020204" pitchFamily="34" charset="0"/>
              </a:rPr>
              <a:t>يوئيل - الجراد</a:t>
            </a:r>
            <a:endParaRPr lang="en-US" sz="2000" b="1" dirty="0">
              <a:solidFill>
                <a:prstClr val="black"/>
              </a:solidFill>
              <a:latin typeface="Arial" panose="020B0604020202020204" pitchFamily="34" charset="0"/>
              <a:cs typeface="Arial" panose="020B0604020202020204" pitchFamily="34" charset="0"/>
            </a:endParaRPr>
          </a:p>
          <a:p>
            <a:pPr algn="ctr" defTabSz="914400" fontAlgn="base">
              <a:spcBef>
                <a:spcPct val="20000"/>
              </a:spcBef>
              <a:spcAft>
                <a:spcPct val="0"/>
              </a:spcAft>
              <a:buClr>
                <a:srgbClr val="D16349"/>
              </a:buClr>
              <a:buSzPct val="85000"/>
              <a:buFont typeface="Wingdings 2" charset="0"/>
              <a:buNone/>
            </a:pPr>
            <a:r>
              <a:rPr lang="ar-JO" sz="2000" b="1" dirty="0">
                <a:solidFill>
                  <a:srgbClr val="660066"/>
                </a:solidFill>
                <a:latin typeface="Arial" panose="020B0604020202020204" pitchFamily="34" charset="0"/>
                <a:cs typeface="Arial" panose="020B0604020202020204" pitchFamily="34" charset="0"/>
              </a:rPr>
              <a:t>إرميا - الحتمية</a:t>
            </a:r>
            <a:endParaRPr lang="en-US" sz="2000" b="1" dirty="0">
              <a:latin typeface="Arial" panose="020B0604020202020204" pitchFamily="34" charset="0"/>
              <a:cs typeface="Arial" panose="020B0604020202020204" pitchFamily="34" charset="0"/>
            </a:endParaRPr>
          </a:p>
          <a:p>
            <a:pPr marL="0" indent="0" algn="ctr" defTabSz="914400" rtl="1" fontAlgn="base">
              <a:spcBef>
                <a:spcPct val="20000"/>
              </a:spcBef>
              <a:spcAft>
                <a:spcPct val="0"/>
              </a:spcAft>
              <a:buClr>
                <a:srgbClr val="D16349"/>
              </a:buClr>
              <a:buSzPct val="85000"/>
            </a:pPr>
            <a:r>
              <a:rPr lang="en-US" sz="2000" b="1" dirty="0">
                <a:solidFill>
                  <a:prstClr val="black"/>
                </a:solidFill>
                <a:latin typeface="Arial" panose="020B0604020202020204" pitchFamily="34" charset="0"/>
                <a:cs typeface="Arial" panose="020B0604020202020204" pitchFamily="34" charset="0"/>
                <a:sym typeface="Wingdings" charset="0"/>
              </a:rPr>
              <a:t> </a:t>
            </a:r>
            <a:r>
              <a:rPr lang="ar-JO" sz="2000" b="1" dirty="0">
                <a:latin typeface="Arial" panose="020B0604020202020204" pitchFamily="34" charset="0"/>
                <a:cs typeface="Arial" panose="020B0604020202020204" pitchFamily="34" charset="0"/>
                <a:sym typeface="Wingdings" charset="0"/>
              </a:rPr>
              <a:t>المراثي</a:t>
            </a:r>
            <a:endParaRPr lang="en-US" sz="2000" b="1" dirty="0">
              <a:latin typeface="Arial" panose="020B0604020202020204" pitchFamily="34" charset="0"/>
              <a:cs typeface="Arial" panose="020B0604020202020204" pitchFamily="34" charset="0"/>
              <a:sym typeface="Wingdings" charset="0"/>
            </a:endParaRPr>
          </a:p>
          <a:p>
            <a:pPr algn="ctr" defTabSz="914400" rtl="1" fontAlgn="base">
              <a:spcBef>
                <a:spcPct val="20000"/>
              </a:spcBef>
              <a:spcAft>
                <a:spcPct val="0"/>
              </a:spcAft>
              <a:buClr>
                <a:srgbClr val="D16349"/>
              </a:buClr>
              <a:buSzPct val="85000"/>
              <a:buFont typeface="Wingdings 2" charset="0"/>
              <a:buNone/>
            </a:pPr>
            <a:r>
              <a:rPr lang="en-US" sz="2000" b="1" dirty="0">
                <a:solidFill>
                  <a:prstClr val="black"/>
                </a:solidFill>
                <a:latin typeface="Arial" panose="020B0604020202020204" pitchFamily="34" charset="0"/>
                <a:cs typeface="Arial" panose="020B0604020202020204" pitchFamily="34" charset="0"/>
                <a:sym typeface="Wingdings" charset="0"/>
              </a:rPr>
              <a:t> </a:t>
            </a:r>
            <a:r>
              <a:rPr lang="ar-JO" sz="2000" b="1" dirty="0">
                <a:solidFill>
                  <a:prstClr val="black"/>
                </a:solidFill>
                <a:latin typeface="Arial" panose="020B0604020202020204" pitchFamily="34" charset="0"/>
                <a:cs typeface="Arial" panose="020B0604020202020204" pitchFamily="34" charset="0"/>
                <a:sym typeface="Wingdings" charset="0"/>
              </a:rPr>
              <a:t>دانيال، حزقيال (السبي)</a:t>
            </a:r>
            <a:endParaRPr lang="en-US" sz="2000" b="1" dirty="0">
              <a:solidFill>
                <a:prstClr val="black"/>
              </a:solidFill>
              <a:latin typeface="Arial" panose="020B0604020202020204" pitchFamily="34" charset="0"/>
              <a:cs typeface="Arial" panose="020B0604020202020204" pitchFamily="34" charset="0"/>
              <a:sym typeface="Wingdings" charset="0"/>
            </a:endParaRPr>
          </a:p>
        </p:txBody>
      </p:sp>
    </p:spTree>
    <p:extLst>
      <p:ext uri="{BB962C8B-B14F-4D97-AF65-F5344CB8AC3E}">
        <p14:creationId xmlns:p14="http://schemas.microsoft.com/office/powerpoint/2010/main" val="42084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linds(horizont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linds(horizontal)">
                                      <p:cBhvr>
                                        <p:cTn id="52" dur="500"/>
                                        <p:tgtEl>
                                          <p:spTgt spid="6">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linds(horizontal)">
                                      <p:cBhvr>
                                        <p:cTn id="57" dur="500"/>
                                        <p:tgtEl>
                                          <p:spTgt spid="6">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blinds(horizontal)">
                                      <p:cBhvr>
                                        <p:cTn id="62" dur="500"/>
                                        <p:tgtEl>
                                          <p:spTgt spid="6">
                                            <p:txEl>
                                              <p:pRg st="11" end="11"/>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Effect transition="in" filter="blinds(horizontal)">
                                      <p:cBhvr>
                                        <p:cTn id="6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EG" sz="4800" b="1" dirty="0">
                <a:effectLst>
                  <a:glow rad="101600">
                    <a:schemeClr val="tx1">
                      <a:alpha val="99000"/>
                    </a:schemeClr>
                  </a:glow>
                </a:effectLst>
                <a:latin typeface="Arial" panose="020B0604020202020204" pitchFamily="34" charset="0"/>
                <a:cs typeface="Arial" panose="020B0604020202020204" pitchFamily="34" charset="0"/>
              </a:rPr>
              <a:t>الفكرة الرئيسة</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136280"/>
            <a:ext cx="9144000" cy="30394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EG"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السبي المستحق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سترداد</a:t>
            </a:r>
            <a:r>
              <a:rPr kumimoji="0" lang="ar-EG" sz="4800" b="1" i="0"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غير المستحق</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EG"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8865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3"/>
          <p:cNvSpPr>
            <a:spLocks noGrp="1"/>
          </p:cNvSpPr>
          <p:nvPr>
            <p:ph type="title"/>
          </p:nvPr>
        </p:nvSpPr>
        <p:spPr>
          <a:xfrm>
            <a:off x="180975" y="228600"/>
            <a:ext cx="8534400" cy="758825"/>
          </a:xfrm>
        </p:spPr>
        <p:txBody>
          <a:bodyPr/>
          <a:lstStyle/>
          <a:p>
            <a:r>
              <a:rPr lang="ar-JO" sz="3600" b="1" dirty="0">
                <a:solidFill>
                  <a:schemeClr val="tx1"/>
                </a:solidFill>
                <a:latin typeface="Arial" charset="0"/>
                <a:ea typeface="ＭＳ Ｐゴシック" charset="0"/>
                <a:cs typeface="Arial" charset="0"/>
              </a:rPr>
              <a:t>تحذير وفير ليهوذا</a:t>
            </a:r>
            <a:endParaRPr lang="en-US" sz="3600" b="1" dirty="0">
              <a:solidFill>
                <a:schemeClr val="tx1"/>
              </a:solidFill>
              <a:latin typeface="Arial" charset="0"/>
              <a:ea typeface="ＭＳ Ｐゴシック" charset="0"/>
              <a:cs typeface="Arial" charset="0"/>
            </a:endParaRPr>
          </a:p>
        </p:txBody>
      </p:sp>
      <p:sp>
        <p:nvSpPr>
          <p:cNvPr id="6" name="Rectangle 3"/>
          <p:cNvSpPr txBox="1">
            <a:spLocks noChangeArrowheads="1"/>
          </p:cNvSpPr>
          <p:nvPr/>
        </p:nvSpPr>
        <p:spPr bwMode="auto">
          <a:xfrm>
            <a:off x="447675" y="1843088"/>
            <a:ext cx="846772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lnSpc>
                <a:spcPct val="90000"/>
              </a:lnSpc>
              <a:spcBef>
                <a:spcPct val="20000"/>
              </a:spcBef>
              <a:spcAft>
                <a:spcPct val="0"/>
              </a:spcAft>
              <a:buClr>
                <a:srgbClr val="D16349"/>
              </a:buClr>
              <a:buSzPct val="85000"/>
            </a:pPr>
            <a:r>
              <a:rPr lang="ar-JO" sz="2000" b="1" dirty="0">
                <a:solidFill>
                  <a:srgbClr val="FF0000"/>
                </a:solidFill>
                <a:latin typeface="Arial" panose="020B0604020202020204" pitchFamily="34" charset="0"/>
                <a:cs typeface="Arial" panose="020B0604020202020204" pitchFamily="34" charset="0"/>
              </a:rPr>
              <a:t>735-710 ق.م ميخا: </a:t>
            </a:r>
            <a:r>
              <a:rPr lang="ar-JO" sz="2000" b="1" dirty="0">
                <a:solidFill>
                  <a:prstClr val="black"/>
                </a:solidFill>
                <a:latin typeface="Arial" panose="020B0604020202020204" pitchFamily="34" charset="0"/>
                <a:cs typeface="Arial" panose="020B0604020202020204" pitchFamily="34" charset="0"/>
              </a:rPr>
              <a:t>سوف تعاني يهوذا من السبي بسبب استغلال الفقراء </a:t>
            </a: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buClr>
                <a:srgbClr val="D16349"/>
              </a:buClr>
              <a:buSzPct val="85000"/>
            </a:pPr>
            <a:r>
              <a:rPr lang="ar-JO" sz="2000" b="1" dirty="0">
                <a:solidFill>
                  <a:srgbClr val="FF0000"/>
                </a:solidFill>
                <a:latin typeface="Arial" panose="020B0604020202020204" pitchFamily="34" charset="0"/>
                <a:cs typeface="Arial" panose="020B0604020202020204" pitchFamily="34" charset="0"/>
              </a:rPr>
              <a:t>630 ق.م صفنيا: </a:t>
            </a:r>
            <a:r>
              <a:rPr lang="ar-JO" sz="2000" b="1" dirty="0">
                <a:solidFill>
                  <a:prstClr val="black"/>
                </a:solidFill>
                <a:latin typeface="Arial" panose="020B0604020202020204" pitchFamily="34" charset="0"/>
                <a:cs typeface="Arial" panose="020B0604020202020204" pitchFamily="34" charset="0"/>
              </a:rPr>
              <a:t>يوم الرب آتٍ - توبوا</a:t>
            </a:r>
            <a:r>
              <a:rPr lang="en-US" sz="2000" b="1" dirty="0">
                <a:solidFill>
                  <a:prstClr val="black"/>
                </a:solidFill>
                <a:latin typeface="Arial" panose="020B0604020202020204" pitchFamily="34" charset="0"/>
                <a:cs typeface="Arial" panose="020B0604020202020204" pitchFamily="34" charset="0"/>
              </a:rPr>
              <a:t> </a:t>
            </a:r>
          </a:p>
          <a:p>
            <a:pPr algn="r" defTabSz="914400" eaLnBrk="1" fontAlgn="base" hangingPunct="1">
              <a:lnSpc>
                <a:spcPct val="90000"/>
              </a:lnSpc>
              <a:spcBef>
                <a:spcPct val="20000"/>
              </a:spcBef>
              <a:spcAft>
                <a:spcPct val="0"/>
              </a:spcAft>
              <a:buClr>
                <a:srgbClr val="D16349"/>
              </a:buClr>
              <a:buSzPct val="85000"/>
            </a:pPr>
            <a:r>
              <a:rPr lang="ar-JO" sz="2000" b="1" dirty="0">
                <a:solidFill>
                  <a:prstClr val="black"/>
                </a:solidFill>
                <a:latin typeface="Arial" panose="020B0604020202020204" pitchFamily="34" charset="0"/>
                <a:cs typeface="Arial" panose="020B0604020202020204" pitchFamily="34" charset="0"/>
              </a:rPr>
              <a:t>                      4 عقود قبل سقوط أورشليم</a:t>
            </a: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buClr>
                <a:srgbClr val="D16349"/>
              </a:buClr>
              <a:buSzPct val="85000"/>
            </a:pPr>
            <a:r>
              <a:rPr lang="ar-JO" sz="2000" b="1" dirty="0">
                <a:solidFill>
                  <a:srgbClr val="FF0000"/>
                </a:solidFill>
                <a:latin typeface="Arial" panose="020B0604020202020204" pitchFamily="34" charset="0"/>
                <a:cs typeface="Arial" panose="020B0604020202020204" pitchFamily="34" charset="0"/>
              </a:rPr>
              <a:t>607-5 ق.م حبقوق: </a:t>
            </a:r>
            <a:r>
              <a:rPr lang="ar-JO" sz="2000" b="1" dirty="0">
                <a:solidFill>
                  <a:prstClr val="black"/>
                </a:solidFill>
                <a:latin typeface="Arial" panose="020B0604020202020204" pitchFamily="34" charset="0"/>
                <a:cs typeface="Arial" panose="020B0604020202020204" pitchFamily="34" charset="0"/>
              </a:rPr>
              <a:t>سيتم تأديب يهوذا بيد بابل</a:t>
            </a: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buClr>
                <a:srgbClr val="D16349"/>
              </a:buClr>
              <a:buSzPct val="85000"/>
            </a:pPr>
            <a:r>
              <a:rPr lang="en-US" sz="2000" b="1" dirty="0">
                <a:solidFill>
                  <a:prstClr val="black"/>
                </a:solidFill>
                <a:latin typeface="Arial" panose="020B0604020202020204" pitchFamily="34" charset="0"/>
                <a:cs typeface="Arial" panose="020B0604020202020204" pitchFamily="34" charset="0"/>
              </a:rPr>
              <a:t>			       </a:t>
            </a:r>
            <a:r>
              <a:rPr lang="ar-JO" sz="2000" b="1" dirty="0">
                <a:solidFill>
                  <a:srgbClr val="FF0000"/>
                </a:solidFill>
                <a:latin typeface="Arial" panose="020B0604020202020204" pitchFamily="34" charset="0"/>
                <a:cs typeface="Arial" panose="020B0604020202020204" pitchFamily="34" charset="0"/>
              </a:rPr>
              <a:t>590 ق.م يوئيل: </a:t>
            </a:r>
            <a:r>
              <a:rPr lang="ar-JO" sz="2000" b="1" dirty="0">
                <a:solidFill>
                  <a:prstClr val="black"/>
                </a:solidFill>
                <a:latin typeface="Arial" panose="020B0604020202020204" pitchFamily="34" charset="0"/>
                <a:cs typeface="Arial" panose="020B0604020202020204" pitchFamily="34" charset="0"/>
              </a:rPr>
              <a:t>دينونة الجراد ستؤدي إلى التوبة قبل غزو بابل</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buClr>
                <a:srgbClr val="D16349"/>
              </a:buClr>
              <a:buSzPct val="85000"/>
            </a:pPr>
            <a:r>
              <a:rPr lang="ar-JO" sz="2000" b="1" dirty="0">
                <a:solidFill>
                  <a:srgbClr val="FF0000"/>
                </a:solidFill>
                <a:latin typeface="Arial" panose="020B0604020202020204" pitchFamily="34" charset="0"/>
                <a:cs typeface="Arial" panose="020B0604020202020204" pitchFamily="34" charset="0"/>
              </a:rPr>
              <a:t>627-580 ق.م إرميا: </a:t>
            </a:r>
            <a:r>
              <a:rPr lang="ar-JO" sz="2000" b="1" dirty="0">
                <a:solidFill>
                  <a:prstClr val="black"/>
                </a:solidFill>
                <a:latin typeface="Arial" panose="020B0604020202020204" pitchFamily="34" charset="0"/>
                <a:cs typeface="Arial" panose="020B0604020202020204" pitchFamily="34" charset="0"/>
              </a:rPr>
              <a:t>الدينونة حتمية</a:t>
            </a:r>
          </a:p>
          <a:p>
            <a:pPr algn="r" defTabSz="914400" eaLnBrk="1" fontAlgn="base" hangingPunct="1">
              <a:lnSpc>
                <a:spcPct val="90000"/>
              </a:lnSpc>
              <a:spcBef>
                <a:spcPct val="20000"/>
              </a:spcBef>
              <a:spcAft>
                <a:spcPct val="0"/>
              </a:spcAft>
              <a:buClr>
                <a:srgbClr val="D16349"/>
              </a:buClr>
              <a:buSzPct val="85000"/>
            </a:pPr>
            <a:r>
              <a:rPr lang="ar-JO" sz="2000" b="1" dirty="0">
                <a:solidFill>
                  <a:prstClr val="black"/>
                </a:solidFill>
                <a:latin typeface="Arial" panose="020B0604020202020204" pitchFamily="34" charset="0"/>
                <a:cs typeface="Arial" panose="020B0604020202020204" pitchFamily="34" charset="0"/>
              </a:rPr>
              <a:t>                            سبي 70 سنة</a:t>
            </a:r>
            <a:endParaRPr lang="en-GB" sz="2000" b="1" dirty="0">
              <a:solidFill>
                <a:prstClr val="black"/>
              </a:solidFill>
              <a:latin typeface="Arial" panose="020B0604020202020204" pitchFamily="34" charset="0"/>
              <a:cs typeface="Arial" panose="020B0604020202020204" pitchFamily="34" charset="0"/>
            </a:endParaRPr>
          </a:p>
        </p:txBody>
      </p:sp>
      <p:pic>
        <p:nvPicPr>
          <p:cNvPr id="62467" name="Picture 23" descr="MCj0104714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962400"/>
            <a:ext cx="2209800" cy="196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25" descr="MCj043163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67213">
            <a:off x="7153275" y="381000"/>
            <a:ext cx="17145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601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linds(horizontal)">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blinds(horizontal)">
                                      <p:cBhvr>
                                        <p:cTn id="28" dur="500"/>
                                        <p:tgtEl>
                                          <p:spTgt spid="6">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blinds(horizontal)">
                                      <p:cBhvr>
                                        <p:cTn id="3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مدة الخدمات النبوية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أشعياء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هوشع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إرميا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+ 40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ميخا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157872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232و342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i="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السبي البابلي</a:t>
            </a:r>
            <a:endParaRPr kumimoji="0" lang="en-US" sz="1000" b="1" i="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i="0"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1563" y="1714500"/>
            <a:ext cx="6929437" cy="4429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b="1">
              <a:solidFill>
                <a:prstClr val="white"/>
              </a:solidFill>
              <a:latin typeface="Arial" panose="020B0604020202020204" pitchFamily="34" charset="0"/>
              <a:cs typeface="Arial" panose="020B0604020202020204" pitchFamily="34" charset="0"/>
            </a:endParaRPr>
          </a:p>
        </p:txBody>
      </p:sp>
      <p:sp>
        <p:nvSpPr>
          <p:cNvPr id="64514" name="Title 5"/>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مخطط ملوك وأنبياء العهد القديم</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4517" name="Picture 7" descr="Whitcomb Char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31733" y="1714500"/>
            <a:ext cx="4783667" cy="444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Picture 8"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758966"/>
            <a:ext cx="3884011" cy="4005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8305800" y="1476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342</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0625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ext Box 21"/>
          <p:cNvSpPr txBox="1">
            <a:spLocks noChangeArrowheads="1"/>
          </p:cNvSpPr>
          <p:nvPr/>
        </p:nvSpPr>
        <p:spPr bwMode="auto">
          <a:xfrm>
            <a:off x="5508624" y="2605063"/>
            <a:ext cx="15109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الترحيل</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البابلي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01" name="Title 1"/>
          <p:cNvSpPr>
            <a:spLocks noGrp="1"/>
          </p:cNvSpPr>
          <p:nvPr>
            <p:ph type="title"/>
          </p:nvPr>
        </p:nvSpPr>
        <p:spPr>
          <a:xfrm>
            <a:off x="179388" y="188913"/>
            <a:ext cx="8785225" cy="1079500"/>
          </a:xfrm>
          <a:gradFill flip="none" rotWithShape="1">
            <a:gsLst>
              <a:gs pos="0">
                <a:srgbClr val="800000">
                  <a:alpha val="60001"/>
                </a:srgbClr>
              </a:gs>
              <a:gs pos="100000">
                <a:schemeClr val="tx1">
                  <a:alpha val="84000"/>
                </a:schemeClr>
              </a:gs>
            </a:gsLst>
            <a:path path="rect">
              <a:fillToRect l="50000" t="50000" r="50000" b="50000"/>
            </a:path>
            <a:tileRect/>
          </a:gradFill>
        </p:spPr>
        <p:txBody>
          <a:bodyPr anchor="ctr"/>
          <a:lstStyle/>
          <a:p>
            <a:pPr>
              <a:defRPr/>
            </a:pPr>
            <a:r>
              <a:rPr lang="ar-JO" sz="36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التسلسل الزمني في إرميا</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48163" name="Text Box 11"/>
          <p:cNvSpPr txBox="1">
            <a:spLocks noChangeArrowheads="1"/>
          </p:cNvSpPr>
          <p:nvPr/>
        </p:nvSpPr>
        <p:spPr bwMode="auto">
          <a:xfrm>
            <a:off x="356393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1</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4" name="Text Box 12"/>
          <p:cNvSpPr txBox="1">
            <a:spLocks noChangeArrowheads="1"/>
          </p:cNvSpPr>
          <p:nvPr/>
        </p:nvSpPr>
        <p:spPr bwMode="auto">
          <a:xfrm>
            <a:off x="5149850" y="2687613"/>
            <a:ext cx="3127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2</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5" name="Text Box 13"/>
          <p:cNvSpPr txBox="1">
            <a:spLocks noChangeArrowheads="1"/>
          </p:cNvSpPr>
          <p:nvPr/>
        </p:nvSpPr>
        <p:spPr bwMode="auto">
          <a:xfrm>
            <a:off x="682148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3</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6" name="Text Box 14"/>
          <p:cNvSpPr txBox="1">
            <a:spLocks noChangeArrowheads="1"/>
          </p:cNvSpPr>
          <p:nvPr/>
        </p:nvSpPr>
        <p:spPr bwMode="auto">
          <a:xfrm>
            <a:off x="2185002" y="4610100"/>
            <a:ext cx="8274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3 شهور</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7" name="Text Box 15"/>
          <p:cNvSpPr txBox="1">
            <a:spLocks noChangeArrowheads="1"/>
          </p:cNvSpPr>
          <p:nvPr/>
        </p:nvSpPr>
        <p:spPr bwMode="auto">
          <a:xfrm>
            <a:off x="5082190" y="4610100"/>
            <a:ext cx="8274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3 شهور</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8" name="Text Box 16"/>
          <p:cNvSpPr txBox="1">
            <a:spLocks noChangeArrowheads="1"/>
          </p:cNvSpPr>
          <p:nvPr/>
        </p:nvSpPr>
        <p:spPr bwMode="auto">
          <a:xfrm>
            <a:off x="3508277" y="4610100"/>
            <a:ext cx="8082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11 سنة</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69" name="Text Box 17"/>
          <p:cNvSpPr txBox="1">
            <a:spLocks noChangeArrowheads="1"/>
          </p:cNvSpPr>
          <p:nvPr/>
        </p:nvSpPr>
        <p:spPr bwMode="auto">
          <a:xfrm>
            <a:off x="7184927" y="4559300"/>
            <a:ext cx="8082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11 سنة</a:t>
            </a:r>
            <a:endParaRPr kumimoji="0" lang="en-GB" sz="18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48170" name="Rectangle 20"/>
          <p:cNvSpPr>
            <a:spLocks noChangeArrowheads="1"/>
          </p:cNvSpPr>
          <p:nvPr/>
        </p:nvSpPr>
        <p:spPr bwMode="auto">
          <a:xfrm>
            <a:off x="428625" y="5157788"/>
            <a:ext cx="8382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تنبأ إرميا من السنة الثالثة عشرة ليوشيا (627 قبل الميلاد)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بعد سقوط يهوذا (586 قبل الميلاد) إلى حوالي 580 قبل الميلاد</a:t>
            </a:r>
            <a:r>
              <a:rPr kumimoji="0" lang="ar-JO"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امتدت خدمته أربعة عقود وخلال حكم 5 ملوك على يهوذا</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23" name="Straight Connector 22"/>
          <p:cNvCxnSpPr/>
          <p:nvPr/>
        </p:nvCxnSpPr>
        <p:spPr>
          <a:xfrm>
            <a:off x="142875" y="5072063"/>
            <a:ext cx="8858250" cy="1587"/>
          </a:xfrm>
          <a:prstGeom prst="line">
            <a:avLst/>
          </a:prstGeom>
          <a:ln w="3175">
            <a:prstDash val="sysDash"/>
          </a:ln>
        </p:spPr>
        <p:style>
          <a:lnRef idx="1">
            <a:schemeClr val="accent3"/>
          </a:lnRef>
          <a:fillRef idx="0">
            <a:schemeClr val="accent3"/>
          </a:fillRef>
          <a:effectRef idx="0">
            <a:schemeClr val="accent3"/>
          </a:effectRef>
          <a:fontRef idx="minor">
            <a:schemeClr val="tx1"/>
          </a:fontRef>
        </p:style>
      </p:cxnSp>
      <p:sp>
        <p:nvSpPr>
          <p:cNvPr id="51215" name="Text Box 21"/>
          <p:cNvSpPr txBox="1">
            <a:spLocks noChangeArrowheads="1"/>
          </p:cNvSpPr>
          <p:nvPr/>
        </p:nvSpPr>
        <p:spPr bwMode="auto">
          <a:xfrm>
            <a:off x="8351838" y="188913"/>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560</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475</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8173" name="Text Box 21"/>
          <p:cNvSpPr txBox="1">
            <a:spLocks noChangeArrowheads="1"/>
          </p:cNvSpPr>
          <p:nvPr/>
        </p:nvSpPr>
        <p:spPr bwMode="auto">
          <a:xfrm>
            <a:off x="323850" y="2605435"/>
            <a:ext cx="130516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الأحداث الرئيسية</a:t>
            </a: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 name="Straight Arrow Connector 2"/>
          <p:cNvCxnSpPr/>
          <p:nvPr/>
        </p:nvCxnSpPr>
        <p:spPr>
          <a:xfrm flipV="1">
            <a:off x="539750" y="2532410"/>
            <a:ext cx="8280400" cy="7302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 name="Text Box 7"/>
          <p:cNvSpPr txBox="1">
            <a:spLocks noChangeArrowheads="1"/>
          </p:cNvSpPr>
          <p:nvPr/>
        </p:nvSpPr>
        <p:spPr bwMode="auto">
          <a:xfrm>
            <a:off x="3657600"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605</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 Box 8"/>
          <p:cNvSpPr txBox="1">
            <a:spLocks noChangeArrowheads="1"/>
          </p:cNvSpPr>
          <p:nvPr/>
        </p:nvSpPr>
        <p:spPr bwMode="auto">
          <a:xfrm>
            <a:off x="5349875"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597</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6999288" y="2186335"/>
            <a:ext cx="630237"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586</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48178" name="Text Box 21"/>
          <p:cNvSpPr txBox="1">
            <a:spLocks noChangeArrowheads="1"/>
          </p:cNvSpPr>
          <p:nvPr/>
        </p:nvSpPr>
        <p:spPr bwMode="auto">
          <a:xfrm>
            <a:off x="468313" y="2267298"/>
            <a:ext cx="5309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79" name="Text Box 21"/>
          <p:cNvSpPr txBox="1">
            <a:spLocks noChangeArrowheads="1"/>
          </p:cNvSpPr>
          <p:nvPr/>
        </p:nvSpPr>
        <p:spPr bwMode="auto">
          <a:xfrm>
            <a:off x="2124075" y="2267298"/>
            <a:ext cx="5309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0" name="Text Box 21"/>
          <p:cNvSpPr txBox="1">
            <a:spLocks noChangeArrowheads="1"/>
          </p:cNvSpPr>
          <p:nvPr/>
        </p:nvSpPr>
        <p:spPr bwMode="auto">
          <a:xfrm>
            <a:off x="468313" y="2908648"/>
            <a:ext cx="10080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الدعوة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1" name="Text Box 21"/>
          <p:cNvSpPr txBox="1">
            <a:spLocks noChangeArrowheads="1"/>
          </p:cNvSpPr>
          <p:nvPr/>
        </p:nvSpPr>
        <p:spPr bwMode="auto">
          <a:xfrm>
            <a:off x="2124075" y="2605063"/>
            <a:ext cx="1008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يوشيا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2" name="Text Box 21"/>
          <p:cNvSpPr txBox="1">
            <a:spLocks noChangeArrowheads="1"/>
          </p:cNvSpPr>
          <p:nvPr/>
        </p:nvSpPr>
        <p:spPr bwMode="auto">
          <a:xfrm>
            <a:off x="3851274" y="2605063"/>
            <a:ext cx="15128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الغزو</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البابلي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3" name="Text Box 21"/>
          <p:cNvSpPr txBox="1">
            <a:spLocks noChangeArrowheads="1"/>
          </p:cNvSpPr>
          <p:nvPr/>
        </p:nvSpPr>
        <p:spPr bwMode="auto">
          <a:xfrm>
            <a:off x="7092949" y="2605063"/>
            <a:ext cx="15109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السبي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البابلي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84" name="Text Box 21"/>
          <p:cNvSpPr txBox="1">
            <a:spLocks noChangeArrowheads="1"/>
          </p:cNvSpPr>
          <p:nvPr/>
        </p:nvSpPr>
        <p:spPr bwMode="auto">
          <a:xfrm>
            <a:off x="827088" y="1268760"/>
            <a:ext cx="7416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فترات الخدمة النبوية</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539750"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627-622</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9" name="TextBox 28"/>
          <p:cNvSpPr txBox="1">
            <a:spLocks noChangeArrowheads="1"/>
          </p:cNvSpPr>
          <p:nvPr/>
        </p:nvSpPr>
        <p:spPr bwMode="auto">
          <a:xfrm>
            <a:off x="2700338"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608-605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30" name="TextBox 29"/>
          <p:cNvSpPr txBox="1">
            <a:spLocks noChangeArrowheads="1"/>
          </p:cNvSpPr>
          <p:nvPr/>
        </p:nvSpPr>
        <p:spPr bwMode="auto">
          <a:xfrm>
            <a:off x="6084888"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593-586</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31" name="TextBox 30"/>
          <p:cNvSpPr txBox="1">
            <a:spLocks noChangeArrowheads="1"/>
          </p:cNvSpPr>
          <p:nvPr/>
        </p:nvSpPr>
        <p:spPr bwMode="auto">
          <a:xfrm>
            <a:off x="7235825" y="1740248"/>
            <a:ext cx="1180131" cy="40011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586-585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348189" name="Text Box 21"/>
          <p:cNvSpPr txBox="1">
            <a:spLocks noChangeArrowheads="1"/>
          </p:cNvSpPr>
          <p:nvPr/>
        </p:nvSpPr>
        <p:spPr bwMode="auto">
          <a:xfrm>
            <a:off x="323850" y="3738563"/>
            <a:ext cx="93807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يهوذا</a:t>
            </a:r>
            <a:endParaRPr kumimoji="0" lang="en-US" sz="1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190" name="Text Box 21"/>
          <p:cNvSpPr txBox="1">
            <a:spLocks noChangeArrowheads="1"/>
          </p:cNvSpPr>
          <p:nvPr/>
        </p:nvSpPr>
        <p:spPr bwMode="auto">
          <a:xfrm>
            <a:off x="46831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يوشيا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640-609</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1" name="Text Box 21"/>
          <p:cNvSpPr txBox="1">
            <a:spLocks noChangeArrowheads="1"/>
          </p:cNvSpPr>
          <p:nvPr/>
        </p:nvSpPr>
        <p:spPr bwMode="auto">
          <a:xfrm>
            <a:off x="2051050"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يهوآحاز</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609</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2" name="Text Box 21"/>
          <p:cNvSpPr txBox="1">
            <a:spLocks noChangeArrowheads="1"/>
          </p:cNvSpPr>
          <p:nvPr/>
        </p:nvSpPr>
        <p:spPr bwMode="auto">
          <a:xfrm>
            <a:off x="3419475"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يهوياقيم</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608-598</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3" name="Text Box 21"/>
          <p:cNvSpPr txBox="1">
            <a:spLocks noChangeArrowheads="1"/>
          </p:cNvSpPr>
          <p:nvPr/>
        </p:nvSpPr>
        <p:spPr bwMode="auto">
          <a:xfrm>
            <a:off x="493236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يهوياكين</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598-597</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48194" name="Text Box 21"/>
          <p:cNvSpPr txBox="1">
            <a:spLocks noChangeArrowheads="1"/>
          </p:cNvSpPr>
          <p:nvPr/>
        </p:nvSpPr>
        <p:spPr bwMode="auto">
          <a:xfrm>
            <a:off x="7092950"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صدقيا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597-586</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 name="Text Box 9"/>
          <p:cNvSpPr txBox="1">
            <a:spLocks noChangeArrowheads="1"/>
          </p:cNvSpPr>
          <p:nvPr/>
        </p:nvSpPr>
        <p:spPr bwMode="auto">
          <a:xfrm>
            <a:off x="3708400" y="3140968"/>
            <a:ext cx="5435600" cy="400050"/>
          </a:xfrm>
          <a:prstGeom prst="rect">
            <a:avLst/>
          </a:prstGeom>
          <a:solidFill>
            <a:srgbClr val="66006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خدمة دانيال في بابل</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7" name="Text Box 9"/>
          <p:cNvSpPr txBox="1">
            <a:spLocks noChangeArrowheads="1"/>
          </p:cNvSpPr>
          <p:nvPr/>
        </p:nvSpPr>
        <p:spPr bwMode="auto">
          <a:xfrm>
            <a:off x="5364088" y="3605014"/>
            <a:ext cx="3816424" cy="400050"/>
          </a:xfrm>
          <a:prstGeom prst="rect">
            <a:avLst/>
          </a:prstGeom>
          <a:solidFill>
            <a:srgbClr val="00009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خدمة حزقيال في بابل</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090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29" grpId="0" animBg="1"/>
      <p:bldP spid="30" grpId="0" animBg="1"/>
      <p:bldP spid="31"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الحكام الذي خدم خلال حكمهم</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8610" name="Rectangle 3"/>
          <p:cNvSpPr txBox="1">
            <a:spLocks noChangeArrowheads="1"/>
          </p:cNvSpPr>
          <p:nvPr/>
        </p:nvSpPr>
        <p:spPr bwMode="auto">
          <a:xfrm>
            <a:off x="152400" y="2362200"/>
            <a:ext cx="8800531" cy="392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1. يوشيا </a:t>
            </a:r>
            <a:r>
              <a:rPr lang="ar-JO" sz="1800" b="1" dirty="0">
                <a:solidFill>
                  <a:prstClr val="black"/>
                </a:solidFill>
                <a:latin typeface="Arial" panose="020B0604020202020204" pitchFamily="34" charset="0"/>
                <a:cs typeface="Arial" panose="020B0604020202020204" pitchFamily="34" charset="0"/>
              </a:rPr>
              <a:t>– آخر ملك صالح في يهوذا</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2. يهوآحاز </a:t>
            </a:r>
            <a:r>
              <a:rPr lang="ar-JO" sz="1800" b="1" dirty="0">
                <a:solidFill>
                  <a:prstClr val="black"/>
                </a:solidFill>
                <a:latin typeface="Arial" panose="020B0604020202020204" pitchFamily="34" charset="0"/>
                <a:cs typeface="Arial" panose="020B0604020202020204" pitchFamily="34" charset="0"/>
              </a:rPr>
              <a:t>– (ابن يوشيا) حاكم ضعيف خلعه فرعون نخو بعد ثلاثة شهور</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3. يهوياقيم </a:t>
            </a:r>
            <a:r>
              <a:rPr lang="ar-JO" sz="1800" b="1" dirty="0">
                <a:solidFill>
                  <a:prstClr val="black"/>
                </a:solidFill>
                <a:latin typeface="Arial" panose="020B0604020202020204" pitchFamily="34" charset="0"/>
                <a:cs typeface="Arial" panose="020B0604020202020204" pitchFamily="34" charset="0"/>
              </a:rPr>
              <a:t>– (ابن يوشيا) شرير، الملك الذي أحرق الكتاب المقدس</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4. يهوياكين </a:t>
            </a:r>
            <a:r>
              <a:rPr lang="ar-JO" sz="1800" b="1" dirty="0">
                <a:solidFill>
                  <a:prstClr val="black"/>
                </a:solidFill>
                <a:latin typeface="Arial" panose="020B0604020202020204" pitchFamily="34" charset="0"/>
                <a:cs typeface="Arial" panose="020B0604020202020204" pitchFamily="34" charset="0"/>
              </a:rPr>
              <a:t>- (ابن يهوياقيم) معجزة تسعون يوماً يدينها الله</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5. صدقيا </a:t>
            </a:r>
            <a:r>
              <a:rPr lang="ar-JO" sz="1800" b="1" dirty="0">
                <a:solidFill>
                  <a:prstClr val="black"/>
                </a:solidFill>
                <a:latin typeface="Arial" panose="020B0604020202020204" pitchFamily="34" charset="0"/>
                <a:cs typeface="Arial" panose="020B0604020202020204" pitchFamily="34" charset="0"/>
              </a:rPr>
              <a:t>– (عم يهوياكين) ملك يهوذا الأخير</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6. نبوخدنصر </a:t>
            </a:r>
            <a:r>
              <a:rPr lang="ar-JO" sz="1800" b="1" dirty="0">
                <a:solidFill>
                  <a:prstClr val="black"/>
                </a:solidFill>
                <a:latin typeface="Arial" panose="020B0604020202020204" pitchFamily="34" charset="0"/>
                <a:cs typeface="Arial" panose="020B0604020202020204" pitchFamily="34" charset="0"/>
              </a:rPr>
              <a:t>– فاتح بابل العظيم</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7. جدليا </a:t>
            </a:r>
            <a:r>
              <a:rPr lang="ar-JO" sz="1800" b="1" dirty="0">
                <a:solidFill>
                  <a:prstClr val="black"/>
                </a:solidFill>
                <a:latin typeface="Arial" panose="020B0604020202020204" pitchFamily="34" charset="0"/>
                <a:cs typeface="Arial" panose="020B0604020202020204" pitchFamily="34" charset="0"/>
              </a:rPr>
              <a:t>– الحاكم البابلي المعين ليحكم مدينة أورشليم</a:t>
            </a:r>
          </a:p>
          <a:p>
            <a:pPr algn="r" defTabSz="914400" eaLnBrk="1" fontAlgn="base" hangingPunct="1">
              <a:lnSpc>
                <a:spcPct val="150000"/>
              </a:lnSpc>
              <a:spcBef>
                <a:spcPct val="20000"/>
              </a:spcBef>
              <a:spcAft>
                <a:spcPct val="0"/>
              </a:spcAft>
              <a:buClr>
                <a:srgbClr val="D16349"/>
              </a:buClr>
              <a:buSzPct val="85000"/>
            </a:pPr>
            <a:r>
              <a:rPr lang="ar-JO" sz="1800" b="1" dirty="0">
                <a:solidFill>
                  <a:srgbClr val="FF0000"/>
                </a:solidFill>
                <a:latin typeface="Arial" panose="020B0604020202020204" pitchFamily="34" charset="0"/>
                <a:cs typeface="Arial" panose="020B0604020202020204" pitchFamily="34" charset="0"/>
              </a:rPr>
              <a:t>8. يهوحانان </a:t>
            </a:r>
            <a:r>
              <a:rPr lang="ar-JO" sz="1800" b="1" dirty="0">
                <a:solidFill>
                  <a:prstClr val="black"/>
                </a:solidFill>
                <a:latin typeface="Arial" panose="020B0604020202020204" pitchFamily="34" charset="0"/>
                <a:cs typeface="Arial" panose="020B0604020202020204" pitchFamily="34" charset="0"/>
              </a:rPr>
              <a:t>– خليفة جدليا الذي تم اغتياله </a:t>
            </a:r>
            <a:endParaRPr lang="en-US" sz="1800" b="1" dirty="0">
              <a:solidFill>
                <a:prstClr val="black"/>
              </a:solidFill>
              <a:latin typeface="Arial" panose="020B0604020202020204" pitchFamily="34" charset="0"/>
              <a:cs typeface="Arial" panose="020B0604020202020204" pitchFamily="34" charset="0"/>
            </a:endParaRPr>
          </a:p>
        </p:txBody>
      </p:sp>
      <p:pic>
        <p:nvPicPr>
          <p:cNvPr id="686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7625" y="1571625"/>
            <a:ext cx="14287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4"/>
          <p:cNvSpPr>
            <a:spLocks noChangeArrowheads="1"/>
          </p:cNvSpPr>
          <p:nvPr/>
        </p:nvSpPr>
        <p:spPr bwMode="auto">
          <a:xfrm>
            <a:off x="8001000" y="76200"/>
            <a:ext cx="10525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defTabSz="914400" fontAlgn="base">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485</a:t>
            </a:r>
            <a:endParaRPr lang="en-US" sz="2400" b="1" dirty="0">
              <a:solidFill>
                <a:prstClr val="black"/>
              </a:solidFill>
              <a:latin typeface="Arial" panose="020B0604020202020204" pitchFamily="34" charset="0"/>
              <a:ea typeface="ＭＳ Ｐゴシック" charset="0"/>
              <a:cs typeface="Arial" panose="020B0604020202020204" pitchFamily="34" charset="0"/>
            </a:endParaRPr>
          </a:p>
          <a:p>
            <a:pPr algn="r" defTabSz="914400" fontAlgn="base">
              <a:spcBef>
                <a:spcPct val="0"/>
              </a:spcBef>
              <a:spcAft>
                <a:spcPct val="0"/>
              </a:spcAft>
            </a:pPr>
            <a:r>
              <a:rPr lang="ar-JO" sz="2400" b="1" dirty="0">
                <a:solidFill>
                  <a:prstClr val="black"/>
                </a:solidFill>
                <a:latin typeface="Arial" panose="020B0604020202020204" pitchFamily="34" charset="0"/>
                <a:ea typeface="ＭＳ Ｐゴシック" charset="0"/>
                <a:cs typeface="Arial" panose="020B0604020202020204" pitchFamily="34" charset="0"/>
              </a:rPr>
              <a:t>475-6</a:t>
            </a:r>
            <a:endParaRPr lang="en-US" sz="2400" b="1" dirty="0">
              <a:solidFill>
                <a:prstClr val="blac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7466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نهاية سيئة ليهوذا</a:t>
            </a:r>
            <a:endParaRPr kumimoji="1" lang="en-US" sz="3600" dirty="0">
              <a:solidFill>
                <a:schemeClr val="tx1"/>
              </a:solidFill>
              <a:cs typeface="Arial"/>
            </a:endParaRPr>
          </a:p>
        </p:txBody>
      </p:sp>
      <p:sp>
        <p:nvSpPr>
          <p:cNvPr id="507912" name="Text Box 8"/>
          <p:cNvSpPr txBox="1">
            <a:spLocks noChangeArrowheads="1"/>
          </p:cNvSpPr>
          <p:nvPr/>
        </p:nvSpPr>
        <p:spPr bwMode="auto">
          <a:xfrm>
            <a:off x="5111657" y="2957513"/>
            <a:ext cx="113524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صدقيا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متنيا</a:t>
            </a:r>
            <a:endPar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4" name="Text Box 10"/>
          <p:cNvSpPr txBox="1">
            <a:spLocks noChangeArrowheads="1"/>
          </p:cNvSpPr>
          <p:nvPr/>
        </p:nvSpPr>
        <p:spPr bwMode="auto">
          <a:xfrm>
            <a:off x="7253272" y="2957513"/>
            <a:ext cx="111921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يهوآحاز</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شلوم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2791827" y="5060950"/>
            <a:ext cx="1401346"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يهوياكين</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يكنيا / كنيا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يوشيا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640-609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 سنة</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6966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يهوياقيم</a:t>
            </a:r>
            <a: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ألياقيم   </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645298" y="2957513"/>
            <a:ext cx="1284327" cy="95410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يهوحانان</a:t>
            </a:r>
            <a:b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لم يحكم</a:t>
            </a: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سبي</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262158"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 صالح باللون الأبيض</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3855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uLnTx/>
                <a:uFillTx/>
                <a:latin typeface="Arial" charset="0"/>
                <a:ea typeface="ＭＳ Ｐゴシック" charset="0"/>
                <a:cs typeface="Arial" charset="0"/>
              </a:rPr>
              <a:t>ملوك أشرار باللون الأصفر</a:t>
            </a:r>
            <a:endParaRPr kumimoji="0" lang="en-US" sz="1600" b="0" i="0" u="none" strike="noStrike" kern="1200" cap="none" spc="0" normalizeH="0" baseline="0" noProof="0" dirty="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بابل</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حبقوق</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يوئيل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سقوط أورشليم</a:t>
            </a:r>
            <a:endParaRPr kumimoji="0" lang="en-US" sz="3200" b="1"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مراثي</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538</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dirty="0">
                <a:latin typeface="Arial"/>
                <a:cs typeface="Arial"/>
              </a:rPr>
              <a:t>سقوط</a:t>
            </a:r>
            <a:br>
              <a:rPr kumimoji="1" lang="ar-JO" sz="2800" dirty="0">
                <a:latin typeface="Arial"/>
                <a:cs typeface="Arial"/>
              </a:rPr>
            </a:br>
            <a:r>
              <a:rPr kumimoji="1" lang="ar-JO" sz="2800" dirty="0">
                <a:latin typeface="Arial"/>
                <a:cs typeface="Arial"/>
              </a:rPr>
              <a:t>أورشليم</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تواريخ رئيسية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84288"/>
            <a:ext cx="9144000" cy="519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0" name="Title 1"/>
          <p:cNvSpPr>
            <a:spLocks noGrp="1"/>
          </p:cNvSpPr>
          <p:nvPr>
            <p:ph type="title"/>
          </p:nvPr>
        </p:nvSpPr>
        <p:spPr>
          <a:xfrm>
            <a:off x="301625" y="0"/>
            <a:ext cx="8534400" cy="987425"/>
          </a:xfrm>
        </p:spPr>
        <p:txBody>
          <a:bodyPr/>
          <a:lstStyle/>
          <a:p>
            <a:r>
              <a:rPr lang="ar-JO" sz="3600" b="1" dirty="0">
                <a:solidFill>
                  <a:schemeClr val="tx1"/>
                </a:solidFill>
                <a:latin typeface="Arial" charset="0"/>
                <a:ea typeface="ＭＳ Ｐゴシック" charset="0"/>
                <a:cs typeface="Arial" charset="0"/>
              </a:rPr>
              <a:t>باب بولونا ين – من ؟</a:t>
            </a:r>
            <a:endParaRPr lang="en-US" sz="3600" b="1" dirty="0">
              <a:solidFill>
                <a:schemeClr val="tx1"/>
              </a:solidFill>
              <a:latin typeface="Arial" charset="0"/>
              <a:ea typeface="ＭＳ Ｐゴシック" charset="0"/>
              <a:cs typeface="Arial" charset="0"/>
            </a:endParaRPr>
          </a:p>
        </p:txBody>
      </p:sp>
      <p:sp>
        <p:nvSpPr>
          <p:cNvPr id="73731" name="Text Box 4"/>
          <p:cNvSpPr txBox="1">
            <a:spLocks noChangeArrowheads="1"/>
          </p:cNvSpPr>
          <p:nvPr/>
        </p:nvSpPr>
        <p:spPr bwMode="auto">
          <a:xfrm>
            <a:off x="0" y="1371600"/>
            <a:ext cx="650998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ar-JO" sz="1800" b="1" dirty="0">
                <a:solidFill>
                  <a:prstClr val="black"/>
                </a:solidFill>
                <a:latin typeface="Arial" panose="020B0604020202020204" pitchFamily="34" charset="0"/>
                <a:cs typeface="Arial" panose="020B0604020202020204" pitchFamily="34" charset="0"/>
              </a:rPr>
              <a:t>أو ماذا؟؟ شيء وضعه الأنبياء في شطائرهم؟؟</a:t>
            </a:r>
            <a:endParaRPr lang="en-US" sz="1800" b="1" dirty="0">
              <a:solidFill>
                <a:prstClr val="black"/>
              </a:solidFill>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rot="-1823053">
            <a:off x="6815410" y="455603"/>
            <a:ext cx="138852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800" b="1" dirty="0">
                <a:solidFill>
                  <a:srgbClr val="FF0000"/>
                </a:solidFill>
                <a:latin typeface="Arial" panose="020B0604020202020204" pitchFamily="34" charset="0"/>
                <a:cs typeface="Arial" panose="020B0604020202020204" pitchFamily="34" charset="0"/>
              </a:rPr>
              <a:t>إنذار أحمر</a:t>
            </a:r>
          </a:p>
          <a:p>
            <a:pPr defTabSz="914400" eaLnBrk="1" fontAlgn="base" hangingPunct="1">
              <a:spcBef>
                <a:spcPct val="0"/>
              </a:spcBef>
              <a:spcAft>
                <a:spcPct val="0"/>
              </a:spcAft>
            </a:pPr>
            <a:r>
              <a:rPr lang="ar-JO" sz="2800" b="1" dirty="0">
                <a:solidFill>
                  <a:srgbClr val="FF0000"/>
                </a:solidFill>
                <a:latin typeface="Arial" panose="020B0604020202020204" pitchFamily="34" charset="0"/>
                <a:cs typeface="Arial" panose="020B0604020202020204" pitchFamily="34" charset="0"/>
              </a:rPr>
              <a:t>إنذار أحمر</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36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panose="020B0604020202020204" pitchFamily="34" charset="0"/>
              <a:cs typeface="Arial" panose="020B0604020202020204" pitchFamily="34" charset="0"/>
            </a:endParaRPr>
          </a:p>
        </p:txBody>
      </p:sp>
      <p:sp>
        <p:nvSpPr>
          <p:cNvPr id="75781" name="Title 4"/>
          <p:cNvSpPr>
            <a:spLocks noGrp="1"/>
          </p:cNvSpPr>
          <p:nvPr>
            <p:ph type="title" idx="4294967295"/>
          </p:nvPr>
        </p:nvSpPr>
        <p:spPr>
          <a:xfrm>
            <a:off x="285750" y="307975"/>
            <a:ext cx="8534400" cy="758825"/>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جغرافية إرميا</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9700" name="Rectangle 3"/>
          <p:cNvSpPr txBox="1">
            <a:spLocks noChangeArrowheads="1"/>
          </p:cNvSpPr>
          <p:nvPr/>
        </p:nvSpPr>
        <p:spPr bwMode="auto">
          <a:xfrm>
            <a:off x="76200" y="5791200"/>
            <a:ext cx="8786813"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20000"/>
              </a:spcBef>
              <a:spcAft>
                <a:spcPct val="0"/>
              </a:spcAft>
              <a:buClr>
                <a:srgbClr val="D16349"/>
              </a:buClr>
              <a:buSzPct val="85000"/>
            </a:pPr>
            <a:r>
              <a:rPr lang="ar-JO" sz="2000" b="1" dirty="0">
                <a:solidFill>
                  <a:prstClr val="white"/>
                </a:solidFill>
                <a:latin typeface="Arial" panose="020B0604020202020204" pitchFamily="34" charset="0"/>
                <a:cs typeface="Arial" panose="020B0604020202020204" pitchFamily="34" charset="0"/>
              </a:rPr>
              <a:t>3. </a:t>
            </a:r>
            <a:r>
              <a:rPr lang="ar-JO" sz="2000" b="1" u="sng" dirty="0">
                <a:solidFill>
                  <a:prstClr val="white"/>
                </a:solidFill>
                <a:latin typeface="Arial" panose="020B0604020202020204" pitchFamily="34" charset="0"/>
                <a:cs typeface="Arial" panose="020B0604020202020204" pitchFamily="34" charset="0"/>
              </a:rPr>
              <a:t>مصر</a:t>
            </a:r>
            <a:r>
              <a:rPr lang="ar-JO" sz="2000" b="1" dirty="0">
                <a:solidFill>
                  <a:prstClr val="white"/>
                </a:solidFill>
                <a:latin typeface="Arial" panose="020B0604020202020204" pitchFamily="34" charset="0"/>
                <a:cs typeface="Arial" panose="020B0604020202020204" pitchFamily="34" charset="0"/>
              </a:rPr>
              <a:t>: أعطى الصراع الآشوري-البابلي لمصر سيطرة على إسرائيل. قتل الفرعون نخو يوشيا في  </a:t>
            </a:r>
          </a:p>
          <a:p>
            <a:pPr algn="r" defTabSz="914400" eaLnBrk="1" fontAlgn="base" hangingPunct="1">
              <a:spcBef>
                <a:spcPct val="20000"/>
              </a:spcBef>
              <a:spcAft>
                <a:spcPct val="0"/>
              </a:spcAft>
              <a:buClr>
                <a:srgbClr val="D16349"/>
              </a:buClr>
              <a:buSzPct val="85000"/>
            </a:pPr>
            <a:r>
              <a:rPr lang="ar-JO" sz="2000" b="1" dirty="0">
                <a:solidFill>
                  <a:prstClr val="white"/>
                </a:solidFill>
                <a:latin typeface="Arial" panose="020B0604020202020204" pitchFamily="34" charset="0"/>
                <a:cs typeface="Arial" panose="020B0604020202020204" pitchFamily="34" charset="0"/>
              </a:rPr>
              <a:t>    يهوذا في 609 ق.م ثم حكم ابنه يهوآحاز ثلاثة شهور. ثم استبدله نخو بأخيه يهوياقيم.</a:t>
            </a:r>
            <a:endParaRPr lang="en-US" sz="2000" b="1" dirty="0">
              <a:solidFill>
                <a:prstClr val="white"/>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buFontTx/>
              <a:buAutoNum type="arabicPeriod"/>
            </a:pPr>
            <a:endParaRPr lang="en-US" sz="1600" b="1" dirty="0">
              <a:solidFill>
                <a:prstClr val="white"/>
              </a:solidFill>
              <a:latin typeface="Arial" panose="020B0604020202020204" pitchFamily="34" charset="0"/>
              <a:cs typeface="Arial" panose="020B0604020202020204" pitchFamily="34" charset="0"/>
            </a:endParaRPr>
          </a:p>
        </p:txBody>
      </p:sp>
      <p:sp>
        <p:nvSpPr>
          <p:cNvPr id="29701" name="Rectangle 8"/>
          <p:cNvSpPr>
            <a:spLocks noChangeArrowheads="1"/>
          </p:cNvSpPr>
          <p:nvPr/>
        </p:nvSpPr>
        <p:spPr bwMode="auto">
          <a:xfrm>
            <a:off x="76200" y="4724400"/>
            <a:ext cx="87868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609600" indent="-609600" algn="r" defTabSz="914400" fontAlgn="base">
              <a:spcBef>
                <a:spcPct val="20000"/>
              </a:spcBef>
              <a:spcAft>
                <a:spcPct val="0"/>
              </a:spcAft>
              <a:buClr>
                <a:srgbClr val="D16349"/>
              </a:buClr>
              <a:buSzPct val="85000"/>
            </a:pPr>
            <a:r>
              <a:rPr lang="ar-JO" sz="2000" b="1" dirty="0">
                <a:solidFill>
                  <a:prstClr val="white"/>
                </a:solidFill>
                <a:latin typeface="Arial" panose="020B0604020202020204" pitchFamily="34" charset="0"/>
                <a:ea typeface="ＭＳ Ｐゴシック" charset="0"/>
                <a:cs typeface="Arial" panose="020B0604020202020204" pitchFamily="34" charset="0"/>
              </a:rPr>
              <a:t>1. أشور: سيطرت آشور على أورشليم منذ عام 722 ق.م</a:t>
            </a:r>
            <a:endParaRPr lang="en-US" sz="2000" b="1" dirty="0">
              <a:solidFill>
                <a:prstClr val="white"/>
              </a:solidFill>
              <a:latin typeface="Arial" panose="020B0604020202020204" pitchFamily="34" charset="0"/>
              <a:ea typeface="ＭＳ Ｐゴシック" charset="0"/>
              <a:cs typeface="Arial" panose="020B0604020202020204" pitchFamily="34" charset="0"/>
            </a:endParaRPr>
          </a:p>
        </p:txBody>
      </p:sp>
      <p:sp>
        <p:nvSpPr>
          <p:cNvPr id="29702" name="Rectangle 9"/>
          <p:cNvSpPr>
            <a:spLocks noChangeArrowheads="1"/>
          </p:cNvSpPr>
          <p:nvPr/>
        </p:nvSpPr>
        <p:spPr bwMode="auto">
          <a:xfrm>
            <a:off x="0" y="5133975"/>
            <a:ext cx="886301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609600" indent="-609600" algn="r" defTabSz="914400" fontAlgn="base">
              <a:spcBef>
                <a:spcPct val="20000"/>
              </a:spcBef>
              <a:spcAft>
                <a:spcPct val="0"/>
              </a:spcAft>
              <a:buClr>
                <a:srgbClr val="D16349"/>
              </a:buClr>
              <a:buSzPct val="85000"/>
            </a:pPr>
            <a:r>
              <a:rPr lang="ar-JO" sz="2000" b="1" dirty="0">
                <a:solidFill>
                  <a:prstClr val="white"/>
                </a:solidFill>
                <a:latin typeface="Arial" panose="020B0604020202020204" pitchFamily="34" charset="0"/>
                <a:ea typeface="ＭＳ Ｐゴシック" charset="0"/>
                <a:cs typeface="Arial" panose="020B0604020202020204" pitchFamily="34" charset="0"/>
              </a:rPr>
              <a:t>2. </a:t>
            </a:r>
            <a:r>
              <a:rPr lang="ar-JO" sz="2000" b="1" u="sng" dirty="0">
                <a:solidFill>
                  <a:prstClr val="white"/>
                </a:solidFill>
                <a:latin typeface="Arial" panose="020B0604020202020204" pitchFamily="34" charset="0"/>
                <a:ea typeface="ＭＳ Ｐゴシック" charset="0"/>
                <a:cs typeface="Arial" panose="020B0604020202020204" pitchFamily="34" charset="0"/>
              </a:rPr>
              <a:t>بابل</a:t>
            </a:r>
            <a:r>
              <a:rPr lang="ar-JO" sz="2000" b="1" dirty="0">
                <a:solidFill>
                  <a:prstClr val="white"/>
                </a:solidFill>
                <a:latin typeface="Arial" panose="020B0604020202020204" pitchFamily="34" charset="0"/>
                <a:ea typeface="ＭＳ Ｐゴシック" charset="0"/>
                <a:cs typeface="Arial" panose="020B0604020202020204" pitchFamily="34" charset="0"/>
              </a:rPr>
              <a:t>: في عام 612 ق.م سقطت نينوى عاصمة آشور بيد بابل. وهذا يعني أن يهوذا ستكون خاضعة </a:t>
            </a:r>
          </a:p>
          <a:p>
            <a:pPr marL="609600" indent="-609600" algn="r" defTabSz="914400" fontAlgn="base">
              <a:spcBef>
                <a:spcPct val="20000"/>
              </a:spcBef>
              <a:spcAft>
                <a:spcPct val="0"/>
              </a:spcAft>
              <a:buClr>
                <a:srgbClr val="D16349"/>
              </a:buClr>
              <a:buSzPct val="85000"/>
            </a:pPr>
            <a:r>
              <a:rPr lang="ar-JO" sz="2000" b="1" dirty="0">
                <a:solidFill>
                  <a:prstClr val="white"/>
                </a:solidFill>
                <a:latin typeface="Arial" panose="020B0604020202020204" pitchFamily="34" charset="0"/>
                <a:ea typeface="ＭＳ Ｐゴシック" charset="0"/>
                <a:cs typeface="Arial" panose="020B0604020202020204" pitchFamily="34" charset="0"/>
              </a:rPr>
              <a:t>    لبابل.</a:t>
            </a:r>
            <a:endParaRPr lang="en-US" sz="2000" b="1" dirty="0">
              <a:solidFill>
                <a:prstClr val="white"/>
              </a:solidFill>
              <a:latin typeface="Arial" panose="020B0604020202020204" pitchFamily="34" charset="0"/>
              <a:ea typeface="ＭＳ Ｐゴシック" charset="0"/>
              <a:cs typeface="Arial" panose="020B0604020202020204" pitchFamily="34" charset="0"/>
            </a:endParaRPr>
          </a:p>
        </p:txBody>
      </p:sp>
      <p:sp>
        <p:nvSpPr>
          <p:cNvPr id="29703"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2</a:t>
            </a:r>
            <a:endParaRPr lang="en-US" sz="1800" dirty="0">
              <a:solidFill>
                <a:prstClr val="black"/>
              </a:solidFill>
              <a:latin typeface="Arial" panose="020B0604020202020204" pitchFamily="34" charset="0"/>
              <a:cs typeface="Arial" panose="020B0604020202020204" pitchFamily="34" charset="0"/>
            </a:endParaRPr>
          </a:p>
        </p:txBody>
      </p:sp>
      <p:sp>
        <p:nvSpPr>
          <p:cNvPr id="29704"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3</a:t>
            </a:r>
            <a:endParaRPr lang="en-US" sz="1800" dirty="0">
              <a:solidFill>
                <a:prstClr val="black"/>
              </a:solidFill>
              <a:latin typeface="Arial" panose="020B0604020202020204" pitchFamily="34" charset="0"/>
              <a:cs typeface="Arial" panose="020B0604020202020204" pitchFamily="34" charset="0"/>
            </a:endParaRPr>
          </a:p>
        </p:txBody>
      </p:sp>
      <p:sp>
        <p:nvSpPr>
          <p:cNvPr id="29705"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1</a:t>
            </a:r>
            <a:endParaRPr lang="en-US" sz="1800" dirty="0">
              <a:solidFill>
                <a:prstClr val="black"/>
              </a:solidFill>
              <a:latin typeface="Arial" panose="020B0604020202020204" pitchFamily="34" charset="0"/>
              <a:cs typeface="Arial" panose="020B0604020202020204" pitchFamily="34" charset="0"/>
            </a:endParaRPr>
          </a:p>
        </p:txBody>
      </p:sp>
      <p:sp>
        <p:nvSpPr>
          <p:cNvPr id="75788" name="Text Box 4"/>
          <p:cNvSpPr txBox="1">
            <a:spLocks noChangeArrowheads="1"/>
          </p:cNvSpPr>
          <p:nvPr/>
        </p:nvSpPr>
        <p:spPr bwMode="auto">
          <a:xfrm>
            <a:off x="8001000" y="201613"/>
            <a:ext cx="9797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475-6</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18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animBg="1"/>
      <p:bldP spid="29704" grpId="0" animBg="1"/>
      <p:bldP spid="297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b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EG"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a:xfrm>
            <a:off x="1110079" y="1806579"/>
            <a:ext cx="7294880" cy="37856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لأن الرب إلهنا قد أصمتنا  وأسقانا ماء العلقم </a:t>
            </a:r>
          </a:p>
          <a:p>
            <a:pPr algn="ctr" eaLnBrk="0" fontAlgn="base" hangingPunct="0">
              <a:spcBef>
                <a:spcPct val="0"/>
              </a:spcBef>
              <a:spcAft>
                <a:spcPct val="0"/>
              </a:spcAft>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لأننا قد أخطأنا إلى الرب </a:t>
            </a:r>
          </a:p>
          <a:p>
            <a:pPr algn="ctr" eaLnBrk="0" fontAlgn="base" hangingPunct="0">
              <a:spcBef>
                <a:spcPct val="0"/>
              </a:spcBef>
              <a:spcAft>
                <a:spcPct val="0"/>
              </a:spcAft>
            </a:pPr>
            <a:r>
              <a:rPr lang="ar-EG"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 14:8</a:t>
            </a:r>
          </a:p>
        </p:txBody>
      </p:sp>
    </p:spTree>
    <p:extLst>
      <p:ext uri="{BB962C8B-B14F-4D97-AF65-F5344CB8AC3E}">
        <p14:creationId xmlns:p14="http://schemas.microsoft.com/office/powerpoint/2010/main" val="13668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panose="020B0604020202020204" pitchFamily="34" charset="0"/>
              <a:cs typeface="Arial" panose="020B0604020202020204" pitchFamily="34" charset="0"/>
            </a:endParaRPr>
          </a:p>
        </p:txBody>
      </p:sp>
      <p:sp>
        <p:nvSpPr>
          <p:cNvPr id="77828" name="Title 4"/>
          <p:cNvSpPr>
            <a:spLocks noGrp="1"/>
          </p:cNvSpPr>
          <p:nvPr>
            <p:ph type="title" idx="4294967295"/>
          </p:nvPr>
        </p:nvSpPr>
        <p:spPr>
          <a:xfrm>
            <a:off x="285750" y="26988"/>
            <a:ext cx="8534400" cy="758825"/>
          </a:xfrm>
        </p:spPr>
        <p:txBody>
          <a:bodyPr/>
          <a:lstStyle/>
          <a:p>
            <a:r>
              <a:rPr lang="en-US" sz="3600" dirty="0">
                <a:solidFill>
                  <a:schemeClr val="tx1"/>
                </a:solidFill>
                <a:latin typeface="Arial" panose="020B0604020202020204" pitchFamily="34" charset="0"/>
                <a:ea typeface="ＭＳ Ｐゴシック" charset="0"/>
                <a:cs typeface="Arial" panose="020B0604020202020204" pitchFamily="34" charset="0"/>
              </a:rPr>
              <a:t>Geography of </a:t>
            </a:r>
            <a:r>
              <a:rPr lang="ar-SA" sz="3600" dirty="0" err="1">
                <a:solidFill>
                  <a:schemeClr val="tx1"/>
                </a:solidFill>
                <a:latin typeface="Arial" panose="020B0604020202020204" pitchFamily="34" charset="0"/>
                <a:ea typeface="ＭＳ Ｐゴシック" charset="0"/>
                <a:cs typeface="Arial" panose="020B0604020202020204" pitchFamily="34" charset="0"/>
              </a:rPr>
              <a:t>إرميا</a:t>
            </a:r>
            <a:endParaRPr lang="en-US" sz="360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77829"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003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Rectangle 10"/>
          <p:cNvSpPr>
            <a:spLocks noChangeArrowheads="1"/>
          </p:cNvSpPr>
          <p:nvPr/>
        </p:nvSpPr>
        <p:spPr bwMode="auto">
          <a:xfrm>
            <a:off x="304800" y="5461000"/>
            <a:ext cx="86868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defTabSz="914400" fontAlgn="base">
              <a:spcBef>
                <a:spcPct val="20000"/>
              </a:spcBef>
              <a:spcAft>
                <a:spcPct val="0"/>
              </a:spcAft>
              <a:buClr>
                <a:srgbClr val="D16349"/>
              </a:buClr>
              <a:buSzPct val="85000"/>
            </a:pPr>
            <a:r>
              <a:rPr lang="ar-JO" sz="2000" b="1" dirty="0">
                <a:solidFill>
                  <a:srgbClr val="FFFFFF"/>
                </a:solidFill>
                <a:latin typeface="Arial" panose="020B0604020202020204" pitchFamily="34" charset="0"/>
                <a:ea typeface="ＭＳ Ｐゴシック" charset="0"/>
                <a:cs typeface="Arial" panose="020B0604020202020204" pitchFamily="34" charset="0"/>
              </a:rPr>
              <a:t>4. </a:t>
            </a:r>
            <a:r>
              <a:rPr lang="ar-JO" sz="2000" b="1" u="sng" dirty="0">
                <a:solidFill>
                  <a:srgbClr val="FFFFFF"/>
                </a:solidFill>
                <a:latin typeface="Arial" panose="020B0604020202020204" pitchFamily="34" charset="0"/>
                <a:ea typeface="ＭＳ Ｐゴシック" charset="0"/>
                <a:cs typeface="Arial" panose="020B0604020202020204" pitchFamily="34" charset="0"/>
              </a:rPr>
              <a:t>بابل</a:t>
            </a:r>
            <a:r>
              <a:rPr lang="ar-JO" sz="2000" b="1" dirty="0">
                <a:solidFill>
                  <a:srgbClr val="FFFFFF"/>
                </a:solidFill>
                <a:latin typeface="Arial" panose="020B0604020202020204" pitchFamily="34" charset="0"/>
                <a:ea typeface="ＭＳ Ｐゴシック" charset="0"/>
                <a:cs typeface="Arial" panose="020B0604020202020204" pitchFamily="34" charset="0"/>
              </a:rPr>
              <a:t>: عندما هزم نبوخدنصر البابلي مصر في معركة كركميش (605 ق.م)، حول يهوياقيم ولائه من </a:t>
            </a:r>
          </a:p>
          <a:p>
            <a:pPr algn="r" defTabSz="914400" fontAlgn="base">
              <a:spcBef>
                <a:spcPct val="20000"/>
              </a:spcBef>
              <a:spcAft>
                <a:spcPct val="0"/>
              </a:spcAft>
              <a:buClr>
                <a:srgbClr val="D16349"/>
              </a:buClr>
              <a:buSzPct val="85000"/>
            </a:pPr>
            <a:r>
              <a:rPr lang="ar-JO" sz="2000" b="1" dirty="0">
                <a:solidFill>
                  <a:srgbClr val="FFFFFF"/>
                </a:solidFill>
                <a:latin typeface="Arial" panose="020B0604020202020204" pitchFamily="34" charset="0"/>
                <a:ea typeface="ＭＳ Ｐゴシック" charset="0"/>
                <a:cs typeface="Arial" panose="020B0604020202020204" pitchFamily="34" charset="0"/>
              </a:rPr>
              <a:t>    مصر إلى بابل </a:t>
            </a:r>
            <a:endParaRPr lang="en-US" sz="2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7831" name="Text Box 4"/>
          <p:cNvSpPr txBox="1">
            <a:spLocks noChangeArrowheads="1"/>
          </p:cNvSpPr>
          <p:nvPr/>
        </p:nvSpPr>
        <p:spPr bwMode="auto">
          <a:xfrm>
            <a:off x="7924800" y="201613"/>
            <a:ext cx="11128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800" b="1" dirty="0">
                <a:solidFill>
                  <a:prstClr val="black"/>
                </a:solidFill>
                <a:latin typeface="Arial" panose="020B0604020202020204" pitchFamily="34" charset="0"/>
                <a:cs typeface="Arial" panose="020B0604020202020204" pitchFamily="34" charset="0"/>
              </a:rPr>
              <a:t>475-6</a:t>
            </a:r>
            <a:endParaRPr lang="en-US" sz="2800" b="1" dirty="0">
              <a:solidFill>
                <a:prstClr val="black"/>
              </a:solidFill>
              <a:latin typeface="Arial" panose="020B0604020202020204" pitchFamily="34" charset="0"/>
              <a:cs typeface="Arial" panose="020B0604020202020204" pitchFamily="34" charset="0"/>
            </a:endParaRPr>
          </a:p>
        </p:txBody>
      </p:sp>
      <p:sp>
        <p:nvSpPr>
          <p:cNvPr id="77832"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2</a:t>
            </a:r>
            <a:endParaRPr lang="en-US" sz="1800" dirty="0">
              <a:solidFill>
                <a:prstClr val="black"/>
              </a:solidFill>
              <a:latin typeface="Arial" panose="020B0604020202020204" pitchFamily="34" charset="0"/>
              <a:cs typeface="Arial" panose="020B0604020202020204" pitchFamily="34" charset="0"/>
            </a:endParaRPr>
          </a:p>
        </p:txBody>
      </p:sp>
      <p:sp>
        <p:nvSpPr>
          <p:cNvPr id="77833"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3</a:t>
            </a:r>
            <a:endParaRPr lang="en-US" sz="1800" dirty="0">
              <a:solidFill>
                <a:prstClr val="black"/>
              </a:solidFill>
              <a:latin typeface="Arial" panose="020B0604020202020204" pitchFamily="34" charset="0"/>
              <a:cs typeface="Arial" panose="020B0604020202020204" pitchFamily="34" charset="0"/>
            </a:endParaRPr>
          </a:p>
        </p:txBody>
      </p:sp>
      <p:sp>
        <p:nvSpPr>
          <p:cNvPr id="77834"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1</a:t>
            </a:r>
            <a:endParaRPr lang="en-US" sz="1800" dirty="0">
              <a:solidFill>
                <a:prstClr val="black"/>
              </a:solidFill>
              <a:latin typeface="Arial" panose="020B0604020202020204" pitchFamily="34" charset="0"/>
              <a:cs typeface="Arial" panose="020B0604020202020204" pitchFamily="34" charset="0"/>
            </a:endParaRPr>
          </a:p>
        </p:txBody>
      </p:sp>
      <p:sp>
        <p:nvSpPr>
          <p:cNvPr id="14" name="Text Box 6"/>
          <p:cNvSpPr txBox="1">
            <a:spLocks noChangeArrowheads="1"/>
          </p:cNvSpPr>
          <p:nvPr/>
        </p:nvSpPr>
        <p:spPr bwMode="auto">
          <a:xfrm>
            <a:off x="2895600" y="11430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prstClr val="black"/>
                </a:solidFill>
                <a:latin typeface="Arial" panose="020B0604020202020204" pitchFamily="34" charset="0"/>
                <a:cs typeface="Arial" panose="020B0604020202020204" pitchFamily="34" charset="0"/>
              </a:rPr>
              <a:t>4</a:t>
            </a:r>
            <a:endParaRPr lang="en-US" sz="1800" dirty="0">
              <a:solidFill>
                <a:prstClr val="black"/>
              </a:solidFill>
              <a:latin typeface="Arial" panose="020B0604020202020204" pitchFamily="34" charset="0"/>
              <a:cs typeface="Arial" panose="020B0604020202020204" pitchFamily="34" charset="0"/>
            </a:endParaRPr>
          </a:p>
        </p:txBody>
      </p:sp>
      <p:sp>
        <p:nvSpPr>
          <p:cNvPr id="15" name="Title 4"/>
          <p:cNvSpPr txBox="1">
            <a:spLocks/>
          </p:cNvSpPr>
          <p:nvPr/>
        </p:nvSpPr>
        <p:spPr bwMode="auto">
          <a:xfrm>
            <a:off x="285750" y="307975"/>
            <a:ext cx="8534400" cy="758825"/>
          </a:xfrm>
          <a:prstGeom prst="rect">
            <a:avLst/>
          </a:prstGeom>
          <a:noFill/>
          <a:ln w="9525">
            <a:noFill/>
            <a:miter lim="800000"/>
            <a:headEnd/>
            <a:tailEnd/>
          </a:ln>
        </p:spPr>
        <p:txBody>
          <a:bodyPr anchor="b"/>
          <a:lstStyle/>
          <a:p>
            <a:pPr algn="ctr" defTabSz="914400" eaLnBrk="0" fontAlgn="base" hangingPunct="0">
              <a:spcBef>
                <a:spcPct val="0"/>
              </a:spcBef>
              <a:spcAft>
                <a:spcPct val="0"/>
              </a:spcAft>
              <a:defRPr/>
            </a:pPr>
            <a:r>
              <a:rPr lang="ar-JO" sz="3600" b="1" dirty="0">
                <a:solidFill>
                  <a:prstClr val="black"/>
                </a:solidFill>
                <a:latin typeface="Arial" panose="020B0604020202020204" pitchFamily="34" charset="0"/>
                <a:ea typeface="ＭＳ Ｐゴシック" charset="0"/>
                <a:cs typeface="Arial" panose="020B0604020202020204" pitchFamily="34" charset="0"/>
              </a:rPr>
              <a:t>جغرافية إرميا</a:t>
            </a:r>
            <a:endParaRPr lang="en-US" sz="3600" b="1" dirty="0">
              <a:solidFill>
                <a:prstClr val="blac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809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descr="0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2063" y="142875"/>
            <a:ext cx="5199062"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2"/>
          <p:cNvSpPr txBox="1">
            <a:spLocks noChangeArrowheads="1"/>
          </p:cNvSpPr>
          <p:nvPr/>
        </p:nvSpPr>
        <p:spPr bwMode="auto">
          <a:xfrm>
            <a:off x="142874" y="620713"/>
            <a:ext cx="3659189" cy="566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9875" indent="-269875" eaLnBrk="0" hangingPunct="0">
              <a:defRPr sz="2400">
                <a:solidFill>
                  <a:schemeClr val="tx1"/>
                </a:solidFill>
                <a:latin typeface="Arial" charset="0"/>
                <a:ea typeface="ＭＳ Ｐゴシック" charset="0"/>
                <a:cs typeface="ＭＳ Ｐゴシック" charset="0"/>
              </a:defRPr>
            </a:lvl1pPr>
            <a:lvl2pPr marL="269875" indent="-26987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20000"/>
              </a:spcBef>
              <a:spcAft>
                <a:spcPct val="0"/>
              </a:spcAft>
              <a:buClr>
                <a:srgbClr val="D16349"/>
              </a:buClr>
              <a:buSzPct val="85000"/>
            </a:pPr>
            <a:r>
              <a:rPr lang="en-US" sz="2000" b="1" dirty="0">
                <a:solidFill>
                  <a:prstClr val="black"/>
                </a:solidFill>
                <a:latin typeface="Arial" panose="020B0604020202020204" pitchFamily="34" charset="0"/>
                <a:cs typeface="Arial" panose="020B0604020202020204" pitchFamily="34" charset="0"/>
              </a:rPr>
              <a:t>	</a:t>
            </a:r>
            <a:r>
              <a:rPr lang="ar-JO" sz="2000" b="1" u="sng" dirty="0">
                <a:solidFill>
                  <a:srgbClr val="C00000"/>
                </a:solidFill>
                <a:latin typeface="Arial" panose="020B0604020202020204" pitchFamily="34" charset="0"/>
                <a:cs typeface="Arial" panose="020B0604020202020204" pitchFamily="34" charset="0"/>
              </a:rPr>
              <a:t>مصر:</a:t>
            </a:r>
            <a:r>
              <a:rPr lang="ar-JO" sz="2000" b="1" dirty="0">
                <a:solidFill>
                  <a:prstClr val="black"/>
                </a:solidFill>
                <a:latin typeface="Arial" panose="020B0604020202020204" pitchFamily="34" charset="0"/>
                <a:cs typeface="Arial" panose="020B0604020202020204" pitchFamily="34" charset="0"/>
              </a:rPr>
              <a:t> بعد أربع سنوات (601 ق.م) هزمت مصر نبوخدنصر وأعاد يهوياقيم ولائه ثانية إلى مصر، يا لها من غلطة</a:t>
            </a: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sz="2000" b="1" u="sng" dirty="0">
                <a:solidFill>
                  <a:srgbClr val="C00000"/>
                </a:solidFill>
                <a:latin typeface="Arial" panose="020B0604020202020204" pitchFamily="34" charset="0"/>
                <a:cs typeface="Arial" panose="020B0604020202020204" pitchFamily="34" charset="0"/>
              </a:rPr>
              <a:t>بابل:</a:t>
            </a:r>
            <a:r>
              <a:rPr lang="ar-JO" sz="2000" b="1" dirty="0">
                <a:solidFill>
                  <a:prstClr val="black"/>
                </a:solidFill>
                <a:latin typeface="Arial" panose="020B0604020202020204" pitchFamily="34" charset="0"/>
                <a:cs typeface="Arial" panose="020B0604020202020204" pitchFamily="34" charset="0"/>
              </a:rPr>
              <a:t> في عام 597 ق.م هاجم نبوخدنصر أورشليم وقتل يهوياقيم. تم استبداله بيهوياكين ولكن بعد ثلاثة أشهر تم خلعه وإرساله إلى بابل مع 10000 آخرين</a:t>
            </a:r>
            <a:endParaRPr lang="en-US" sz="2000" b="1" dirty="0">
              <a:solidFill>
                <a:prstClr val="black"/>
              </a:solidFill>
              <a:latin typeface="Arial" panose="020B0604020202020204" pitchFamily="34" charset="0"/>
              <a:cs typeface="Arial" panose="020B0604020202020204" pitchFamily="34" charset="0"/>
            </a:endParaRPr>
          </a:p>
          <a:p>
            <a:pPr lvl="1" algn="r" defTabSz="914400" rtl="1" eaLnBrk="1" fontAlgn="base" hangingPunct="1">
              <a:spcBef>
                <a:spcPct val="20000"/>
              </a:spcBef>
              <a:spcAft>
                <a:spcPct val="0"/>
              </a:spcAft>
              <a:buClr>
                <a:srgbClr val="D16349"/>
              </a:buClr>
              <a:buSzPct val="85000"/>
              <a:buFontTx/>
              <a:buChar char="•"/>
            </a:pPr>
            <a:r>
              <a:rPr lang="ar-JO" sz="2000" b="1" dirty="0">
                <a:solidFill>
                  <a:prstClr val="black"/>
                </a:solidFill>
                <a:latin typeface="Arial" panose="020B0604020202020204" pitchFamily="34" charset="0"/>
                <a:cs typeface="Arial" panose="020B0604020202020204" pitchFamily="34" charset="0"/>
              </a:rPr>
              <a:t>تم استبداله بعمه صدقيا الذي حكم 11 سنة حتى حصار وسقوط أورشليم في 586 ق.م</a:t>
            </a:r>
            <a:endParaRPr lang="en-US" sz="2000" b="1" dirty="0">
              <a:solidFill>
                <a:prstClr val="black"/>
              </a:solidFill>
              <a:latin typeface="Arial" panose="020B0604020202020204" pitchFamily="34" charset="0"/>
              <a:cs typeface="Arial" panose="020B0604020202020204" pitchFamily="34" charset="0"/>
            </a:endParaRPr>
          </a:p>
          <a:p>
            <a:pPr marL="0" lvl="1" indent="0" defTabSz="914400" eaLnBrk="1" fontAlgn="base" hangingPunct="1">
              <a:spcBef>
                <a:spcPct val="20000"/>
              </a:spcBef>
              <a:spcAft>
                <a:spcPct val="0"/>
              </a:spcAft>
              <a:buClr>
                <a:srgbClr val="D16349"/>
              </a:buClr>
              <a:buSzPct val="85000"/>
            </a:pPr>
            <a:endParaRPr lang="en-US" sz="2000" b="1" dirty="0">
              <a:solidFill>
                <a:prstClr val="black"/>
              </a:solidFill>
              <a:latin typeface="Arial" panose="020B0604020202020204" pitchFamily="34" charset="0"/>
              <a:cs typeface="Arial" panose="020B0604020202020204" pitchFamily="34" charset="0"/>
            </a:endParaRPr>
          </a:p>
        </p:txBody>
      </p:sp>
      <p:sp>
        <p:nvSpPr>
          <p:cNvPr id="79875" name="Text Box 4"/>
          <p:cNvSpPr txBox="1">
            <a:spLocks noChangeArrowheads="1"/>
          </p:cNvSpPr>
          <p:nvPr/>
        </p:nvSpPr>
        <p:spPr bwMode="auto">
          <a:xfrm>
            <a:off x="7924800" y="201613"/>
            <a:ext cx="1173719" cy="5232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800" b="1" dirty="0">
                <a:solidFill>
                  <a:prstClr val="black"/>
                </a:solidFill>
              </a:rPr>
              <a:t>475-6</a:t>
            </a:r>
            <a:endParaRPr lang="en-US" sz="2800" b="1" dirty="0">
              <a:solidFill>
                <a:prstClr val="black"/>
              </a:solidFill>
            </a:endParaRPr>
          </a:p>
        </p:txBody>
      </p:sp>
      <p:sp>
        <p:nvSpPr>
          <p:cNvPr id="79876" name="Title 4"/>
          <p:cNvSpPr>
            <a:spLocks noGrp="1"/>
          </p:cNvSpPr>
          <p:nvPr>
            <p:ph type="title" idx="4294967295"/>
          </p:nvPr>
        </p:nvSpPr>
        <p:spPr>
          <a:xfrm>
            <a:off x="76200" y="79375"/>
            <a:ext cx="3581400" cy="606425"/>
          </a:xfrm>
        </p:spPr>
        <p:txBody>
          <a:bodyPr/>
          <a:lstStyle/>
          <a:p>
            <a:r>
              <a:rPr lang="ar-JO" sz="3600" b="1" dirty="0">
                <a:solidFill>
                  <a:schemeClr val="tx1"/>
                </a:solidFill>
                <a:latin typeface="Arial" charset="0"/>
                <a:ea typeface="ＭＳ Ｐゴシック" charset="0"/>
                <a:cs typeface="Arial" charset="0"/>
              </a:rPr>
              <a:t>الحملات العسكرية</a:t>
            </a:r>
            <a:endParaRPr lang="en-US" sz="36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418402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9"/>
          <p:cNvSpPr>
            <a:spLocks noGrp="1"/>
          </p:cNvSpPr>
          <p:nvPr>
            <p:ph type="title"/>
          </p:nvPr>
        </p:nvSpPr>
        <p:spPr>
          <a:xfrm>
            <a:off x="357188" y="214313"/>
            <a:ext cx="8534400" cy="758825"/>
          </a:xfrm>
        </p:spPr>
        <p:txBody>
          <a:bodyPr/>
          <a:lstStyle/>
          <a:p>
            <a:r>
              <a:rPr lang="ar-JO" sz="3600" b="1" dirty="0">
                <a:solidFill>
                  <a:schemeClr val="tx1"/>
                </a:solidFill>
                <a:latin typeface="Arial" charset="0"/>
                <a:ea typeface="ＭＳ Ｐゴシック" charset="0"/>
                <a:cs typeface="Arial" charset="0"/>
              </a:rPr>
              <a:t>من هم المستلمين؟ (1)</a:t>
            </a:r>
            <a:endParaRPr lang="en-US" sz="3600" b="1" dirty="0">
              <a:solidFill>
                <a:schemeClr val="tx1"/>
              </a:solidFill>
              <a:latin typeface="Arial" charset="0"/>
              <a:ea typeface="ＭＳ Ｐゴシック" charset="0"/>
              <a:cs typeface="Arial" charset="0"/>
            </a:endParaRPr>
          </a:p>
        </p:txBody>
      </p:sp>
      <p:pic>
        <p:nvPicPr>
          <p:cNvPr id="8192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2690" t="14819" r="3362" b="9262"/>
          <a:stretch>
            <a:fillRect/>
          </a:stretch>
        </p:blipFill>
        <p:spPr bwMode="auto">
          <a:xfrm>
            <a:off x="304800" y="1906588"/>
            <a:ext cx="8534400" cy="3522662"/>
          </a:xfrm>
          <a:prstGeom prst="rect">
            <a:avLst/>
          </a:prstGeom>
          <a:noFill/>
          <a:ln w="635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1923" name="Text Box 4"/>
          <p:cNvSpPr txBox="1">
            <a:spLocks noChangeArrowheads="1"/>
          </p:cNvSpPr>
          <p:nvPr/>
        </p:nvSpPr>
        <p:spPr bwMode="auto">
          <a:xfrm>
            <a:off x="8305800" y="1476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475</a:t>
            </a:r>
            <a:endParaRPr lang="en-US" b="1" dirty="0">
              <a:solidFill>
                <a:prstClr val="black"/>
              </a:solidFill>
            </a:endParaRPr>
          </a:p>
        </p:txBody>
      </p:sp>
      <p:sp>
        <p:nvSpPr>
          <p:cNvPr id="2" name="Rectangle 1">
            <a:extLst>
              <a:ext uri="{FF2B5EF4-FFF2-40B4-BE49-F238E27FC236}">
                <a16:creationId xmlns:a16="http://schemas.microsoft.com/office/drawing/2014/main" id="{5B506E7D-F97F-C0C6-71B9-4F76A0ADBB55}"/>
              </a:ext>
            </a:extLst>
          </p:cNvPr>
          <p:cNvSpPr/>
          <p:nvPr/>
        </p:nvSpPr>
        <p:spPr>
          <a:xfrm>
            <a:off x="304800" y="1906587"/>
            <a:ext cx="4267199" cy="598073"/>
          </a:xfrm>
          <a:prstGeom prst="rec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2800" b="1" dirty="0">
                <a:solidFill>
                  <a:schemeClr val="tx1"/>
                </a:solidFill>
                <a:latin typeface="Arial" panose="020B0604020202020204" pitchFamily="34" charset="0"/>
                <a:cs typeface="Arial" panose="020B0604020202020204" pitchFamily="34" charset="0"/>
              </a:rPr>
              <a:t>قبل السبي</a:t>
            </a:r>
            <a:endParaRPr lang="en-US" sz="2800" b="1"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52BBED2-54F2-5833-4B35-72DC2C56A58F}"/>
              </a:ext>
            </a:extLst>
          </p:cNvPr>
          <p:cNvSpPr/>
          <p:nvPr/>
        </p:nvSpPr>
        <p:spPr>
          <a:xfrm>
            <a:off x="4571998" y="1906589"/>
            <a:ext cx="2133601" cy="598071"/>
          </a:xfrm>
          <a:prstGeom prst="rec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2800" b="1" dirty="0">
                <a:solidFill>
                  <a:schemeClr val="tx1"/>
                </a:solidFill>
                <a:latin typeface="Arial" panose="020B0604020202020204" pitchFamily="34" charset="0"/>
                <a:cs typeface="Arial" panose="020B0604020202020204" pitchFamily="34" charset="0"/>
              </a:rPr>
              <a:t>خلال السبي</a:t>
            </a:r>
            <a:endParaRPr lang="en-US" sz="2800" b="1"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AA3F955-E576-6657-85CB-41AC1C9EFFDA}"/>
              </a:ext>
            </a:extLst>
          </p:cNvPr>
          <p:cNvSpPr/>
          <p:nvPr/>
        </p:nvSpPr>
        <p:spPr>
          <a:xfrm>
            <a:off x="6705598" y="1906589"/>
            <a:ext cx="2133601" cy="598071"/>
          </a:xfrm>
          <a:prstGeom prst="rec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2800" b="1" dirty="0">
                <a:solidFill>
                  <a:schemeClr val="tx1"/>
                </a:solidFill>
                <a:latin typeface="Arial" panose="020B0604020202020204" pitchFamily="34" charset="0"/>
                <a:cs typeface="Arial" panose="020B0604020202020204" pitchFamily="34" charset="0"/>
              </a:rPr>
              <a:t>بعد السبي</a:t>
            </a:r>
            <a:endParaRPr lang="en-US" sz="2800" b="1"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6268F9-33D6-F738-A621-1928C8B073B4}"/>
              </a:ext>
            </a:extLst>
          </p:cNvPr>
          <p:cNvSpPr/>
          <p:nvPr/>
        </p:nvSpPr>
        <p:spPr>
          <a:xfrm>
            <a:off x="198783" y="2504661"/>
            <a:ext cx="2186608" cy="23323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JO" b="1" dirty="0">
                <a:latin typeface="Arial" panose="020B0604020202020204" pitchFamily="34" charset="0"/>
                <a:cs typeface="Arial" panose="020B0604020202020204" pitchFamily="34" charset="0"/>
              </a:rPr>
              <a:t>إلى إسرائيل</a:t>
            </a:r>
          </a:p>
          <a:p>
            <a:pPr algn="r"/>
            <a:r>
              <a:rPr lang="ar-JO" b="1" dirty="0">
                <a:latin typeface="Arial" panose="020B0604020202020204" pitchFamily="34" charset="0"/>
                <a:cs typeface="Arial" panose="020B0604020202020204" pitchFamily="34" charset="0"/>
              </a:rPr>
              <a:t>- عاموس (760)</a:t>
            </a:r>
          </a:p>
          <a:p>
            <a:pPr algn="r"/>
            <a:r>
              <a:rPr lang="ar-JO" b="1" dirty="0">
                <a:latin typeface="Arial" panose="020B0604020202020204" pitchFamily="34" charset="0"/>
                <a:cs typeface="Arial" panose="020B0604020202020204" pitchFamily="34" charset="0"/>
              </a:rPr>
              <a:t>- هوشع (755)</a:t>
            </a:r>
          </a:p>
          <a:p>
            <a:pPr algn="r"/>
            <a:endParaRPr lang="ar-JO" b="1" dirty="0">
              <a:latin typeface="Arial" panose="020B0604020202020204" pitchFamily="34" charset="0"/>
              <a:cs typeface="Arial" panose="020B0604020202020204" pitchFamily="34" charset="0"/>
            </a:endParaRPr>
          </a:p>
          <a:p>
            <a:pPr algn="r"/>
            <a:r>
              <a:rPr lang="ar-JO" b="1" dirty="0">
                <a:latin typeface="Arial" panose="020B0604020202020204" pitchFamily="34" charset="0"/>
                <a:cs typeface="Arial" panose="020B0604020202020204" pitchFamily="34" charset="0"/>
              </a:rPr>
              <a:t>إلى نينوى</a:t>
            </a:r>
          </a:p>
          <a:p>
            <a:pPr algn="r"/>
            <a:r>
              <a:rPr lang="ar-JO" b="1" dirty="0">
                <a:latin typeface="Arial" panose="020B0604020202020204" pitchFamily="34" charset="0"/>
                <a:cs typeface="Arial" panose="020B0604020202020204" pitchFamily="34" charset="0"/>
              </a:rPr>
              <a:t>- يونان (760)</a:t>
            </a:r>
          </a:p>
          <a:p>
            <a:pPr algn="r"/>
            <a:r>
              <a:rPr lang="ar-JO" b="1" dirty="0">
                <a:latin typeface="Arial" panose="020B0604020202020204" pitchFamily="34" charset="0"/>
                <a:cs typeface="Arial" panose="020B0604020202020204" pitchFamily="34" charset="0"/>
              </a:rPr>
              <a:t>- ناحوم (620)</a:t>
            </a:r>
            <a:endParaRPr lang="en-US"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A36A2BF-4FD9-C758-8521-07369DEEADD2}"/>
              </a:ext>
            </a:extLst>
          </p:cNvPr>
          <p:cNvSpPr/>
          <p:nvPr/>
        </p:nvSpPr>
        <p:spPr>
          <a:xfrm>
            <a:off x="2491409" y="2504661"/>
            <a:ext cx="1934817" cy="29245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JO" b="1" dirty="0">
                <a:latin typeface="Arial" panose="020B0604020202020204" pitchFamily="34" charset="0"/>
                <a:cs typeface="Arial" panose="020B0604020202020204" pitchFamily="34" charset="0"/>
              </a:rPr>
              <a:t>إلى يهوذا</a:t>
            </a:r>
          </a:p>
          <a:p>
            <a:pPr algn="r"/>
            <a:r>
              <a:rPr lang="ar-JO" b="1" dirty="0">
                <a:latin typeface="Arial" panose="020B0604020202020204" pitchFamily="34" charset="0"/>
                <a:cs typeface="Arial" panose="020B0604020202020204" pitchFamily="34" charset="0"/>
              </a:rPr>
              <a:t>- أشعياء (740)</a:t>
            </a:r>
          </a:p>
          <a:p>
            <a:pPr algn="r"/>
            <a:r>
              <a:rPr lang="ar-JO" b="1" dirty="0">
                <a:latin typeface="Arial" panose="020B0604020202020204" pitchFamily="34" charset="0"/>
                <a:cs typeface="Arial" panose="020B0604020202020204" pitchFamily="34" charset="0"/>
              </a:rPr>
              <a:t>- ميخا (735)</a:t>
            </a:r>
          </a:p>
          <a:p>
            <a:pPr algn="r"/>
            <a:r>
              <a:rPr lang="ar-JO" b="1" dirty="0">
                <a:latin typeface="Arial" panose="020B0604020202020204" pitchFamily="34" charset="0"/>
                <a:cs typeface="Arial" panose="020B0604020202020204" pitchFamily="34" charset="0"/>
              </a:rPr>
              <a:t>- صفنيا (630)</a:t>
            </a:r>
          </a:p>
          <a:p>
            <a:pPr algn="r"/>
            <a:r>
              <a:rPr lang="ar-JO" b="1" dirty="0">
                <a:latin typeface="Arial" panose="020B0604020202020204" pitchFamily="34" charset="0"/>
                <a:cs typeface="Arial" panose="020B0604020202020204" pitchFamily="34" charset="0"/>
              </a:rPr>
              <a:t>إرميا (627)</a:t>
            </a:r>
          </a:p>
          <a:p>
            <a:pPr algn="r"/>
            <a:r>
              <a:rPr lang="ar-JO" b="1" dirty="0">
                <a:latin typeface="Arial" panose="020B0604020202020204" pitchFamily="34" charset="0"/>
                <a:cs typeface="Arial" panose="020B0604020202020204" pitchFamily="34" charset="0"/>
              </a:rPr>
              <a:t>- حبقوق (607)</a:t>
            </a:r>
          </a:p>
          <a:p>
            <a:pPr algn="r"/>
            <a:r>
              <a:rPr lang="ar-JO" b="1" dirty="0">
                <a:latin typeface="Arial" panose="020B0604020202020204" pitchFamily="34" charset="0"/>
                <a:cs typeface="Arial" panose="020B0604020202020204" pitchFamily="34" charset="0"/>
              </a:rPr>
              <a:t>- يوئيل (600)</a:t>
            </a:r>
          </a:p>
          <a:p>
            <a:pPr algn="r"/>
            <a:r>
              <a:rPr lang="ar-JO" b="1" dirty="0">
                <a:latin typeface="Arial" panose="020B0604020202020204" pitchFamily="34" charset="0"/>
                <a:cs typeface="Arial" panose="020B0604020202020204" pitchFamily="34" charset="0"/>
              </a:rPr>
              <a:t>مراثي (586)</a:t>
            </a:r>
          </a:p>
          <a:p>
            <a:pPr algn="r"/>
            <a:r>
              <a:rPr lang="ar-JO" b="1" dirty="0">
                <a:latin typeface="Arial" panose="020B0604020202020204" pitchFamily="34" charset="0"/>
                <a:cs typeface="Arial" panose="020B0604020202020204" pitchFamily="34" charset="0"/>
              </a:rPr>
              <a:t>عوبديا (580)</a:t>
            </a:r>
            <a:endParaRPr lang="en-US"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852ADBA-7568-FD70-57DB-317B3D609143}"/>
              </a:ext>
            </a:extLst>
          </p:cNvPr>
          <p:cNvSpPr/>
          <p:nvPr/>
        </p:nvSpPr>
        <p:spPr>
          <a:xfrm>
            <a:off x="4571999" y="2657061"/>
            <a:ext cx="2001078" cy="10270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JO" b="1" dirty="0">
                <a:latin typeface="Arial" panose="020B0604020202020204" pitchFamily="34" charset="0"/>
                <a:cs typeface="Arial" panose="020B0604020202020204" pitchFamily="34" charset="0"/>
              </a:rPr>
              <a:t>إلى اليهود في بابل</a:t>
            </a:r>
          </a:p>
          <a:p>
            <a:pPr algn="r"/>
            <a:r>
              <a:rPr lang="ar-JO" b="1" dirty="0">
                <a:latin typeface="Arial" panose="020B0604020202020204" pitchFamily="34" charset="0"/>
                <a:cs typeface="Arial" panose="020B0604020202020204" pitchFamily="34" charset="0"/>
              </a:rPr>
              <a:t>- دانيال (605)</a:t>
            </a:r>
          </a:p>
          <a:p>
            <a:pPr algn="r"/>
            <a:r>
              <a:rPr lang="ar-JO" b="1" dirty="0">
                <a:latin typeface="Arial" panose="020B0604020202020204" pitchFamily="34" charset="0"/>
                <a:cs typeface="Arial" panose="020B0604020202020204" pitchFamily="34" charset="0"/>
              </a:rPr>
              <a:t>- حزقيال (592)</a:t>
            </a:r>
          </a:p>
        </p:txBody>
      </p:sp>
      <p:sp>
        <p:nvSpPr>
          <p:cNvPr id="8" name="Rectangle 7">
            <a:extLst>
              <a:ext uri="{FF2B5EF4-FFF2-40B4-BE49-F238E27FC236}">
                <a16:creationId xmlns:a16="http://schemas.microsoft.com/office/drawing/2014/main" id="{79EA6615-7252-D3F3-7A06-DE9AAD958275}"/>
              </a:ext>
            </a:extLst>
          </p:cNvPr>
          <p:cNvSpPr/>
          <p:nvPr/>
        </p:nvSpPr>
        <p:spPr>
          <a:xfrm>
            <a:off x="6758607" y="2504661"/>
            <a:ext cx="1974575" cy="17095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JO" b="1" dirty="0">
                <a:latin typeface="Arial" panose="020B0604020202020204" pitchFamily="34" charset="0"/>
                <a:cs typeface="Arial" panose="020B0604020202020204" pitchFamily="34" charset="0"/>
              </a:rPr>
              <a:t>إلى البقية بعد العودة</a:t>
            </a:r>
          </a:p>
          <a:p>
            <a:pPr algn="r"/>
            <a:r>
              <a:rPr lang="ar-JO" b="1" dirty="0">
                <a:latin typeface="Arial" panose="020B0604020202020204" pitchFamily="34" charset="0"/>
                <a:cs typeface="Arial" panose="020B0604020202020204" pitchFamily="34" charset="0"/>
              </a:rPr>
              <a:t>- حجي (520)</a:t>
            </a:r>
          </a:p>
          <a:p>
            <a:pPr algn="r"/>
            <a:r>
              <a:rPr lang="ar-JO" b="1" dirty="0">
                <a:latin typeface="Arial" panose="020B0604020202020204" pitchFamily="34" charset="0"/>
                <a:cs typeface="Arial" panose="020B0604020202020204" pitchFamily="34" charset="0"/>
              </a:rPr>
              <a:t>- زكريا (520)</a:t>
            </a:r>
          </a:p>
          <a:p>
            <a:pPr algn="r"/>
            <a:r>
              <a:rPr lang="ar-JO" b="1" dirty="0">
                <a:latin typeface="Arial" panose="020B0604020202020204" pitchFamily="34" charset="0"/>
                <a:cs typeface="Arial" panose="020B0604020202020204" pitchFamily="34" charset="0"/>
              </a:rPr>
              <a:t>- ملاخي (450)</a:t>
            </a:r>
          </a:p>
        </p:txBody>
      </p:sp>
    </p:spTree>
    <p:extLst>
      <p:ext uri="{BB962C8B-B14F-4D97-AF65-F5344CB8AC3E}">
        <p14:creationId xmlns:p14="http://schemas.microsoft.com/office/powerpoint/2010/main" val="2988997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9"/>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من هم المستلمين؟ (2)</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83970" name="AutoShape 5"/>
          <p:cNvSpPr>
            <a:spLocks noChangeArrowheads="1"/>
          </p:cNvSpPr>
          <p:nvPr/>
        </p:nvSpPr>
        <p:spPr bwMode="auto">
          <a:xfrm>
            <a:off x="6172200" y="3500438"/>
            <a:ext cx="2590800" cy="24431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20" y="10800"/>
                </a:moveTo>
                <a:cubicBezTo>
                  <a:pt x="2520" y="15373"/>
                  <a:pt x="6227" y="19080"/>
                  <a:pt x="10800" y="19080"/>
                </a:cubicBezTo>
                <a:cubicBezTo>
                  <a:pt x="15373" y="19080"/>
                  <a:pt x="19080" y="15373"/>
                  <a:pt x="19080" y="10800"/>
                </a:cubicBezTo>
                <a:cubicBezTo>
                  <a:pt x="19080" y="6227"/>
                  <a:pt x="15373" y="2520"/>
                  <a:pt x="10800" y="2520"/>
                </a:cubicBezTo>
                <a:cubicBezTo>
                  <a:pt x="6227" y="2520"/>
                  <a:pt x="2520" y="6227"/>
                  <a:pt x="2520"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المسبيين</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بعد</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السقوط</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إر 38-44، 52</a:t>
            </a:r>
            <a:endParaRPr lang="en-GB"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3971" name="AutoShape 6"/>
          <p:cNvSpPr>
            <a:spLocks noChangeArrowheads="1"/>
          </p:cNvSpPr>
          <p:nvPr/>
        </p:nvSpPr>
        <p:spPr bwMode="auto">
          <a:xfrm>
            <a:off x="3352800" y="1524000"/>
            <a:ext cx="2362200" cy="2057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8" y="10800"/>
                </a:moveTo>
                <a:cubicBezTo>
                  <a:pt x="818" y="16313"/>
                  <a:pt x="5287" y="20782"/>
                  <a:pt x="10800" y="20782"/>
                </a:cubicBezTo>
                <a:cubicBezTo>
                  <a:pt x="16313" y="20782"/>
                  <a:pt x="20782" y="16313"/>
                  <a:pt x="20782" y="10800"/>
                </a:cubicBezTo>
                <a:cubicBezTo>
                  <a:pt x="20782" y="5287"/>
                  <a:pt x="16313" y="818"/>
                  <a:pt x="10800" y="818"/>
                </a:cubicBezTo>
                <a:cubicBezTo>
                  <a:pt x="5287" y="818"/>
                  <a:pt x="818" y="5287"/>
                  <a:pt x="818"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المسبيين </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في بابل </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قبل السقوط: </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تشجيع</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إر 29</a:t>
            </a:r>
            <a:endParaRPr lang="en-GB"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3972" name="AutoShape 7"/>
          <p:cNvSpPr>
            <a:spLocks noChangeArrowheads="1"/>
          </p:cNvSpPr>
          <p:nvPr/>
        </p:nvSpPr>
        <p:spPr bwMode="auto">
          <a:xfrm>
            <a:off x="304800" y="3429000"/>
            <a:ext cx="2819400" cy="2438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996" y="10800"/>
                </a:moveTo>
                <a:cubicBezTo>
                  <a:pt x="3996" y="14558"/>
                  <a:pt x="7042" y="17604"/>
                  <a:pt x="10800" y="17604"/>
                </a:cubicBezTo>
                <a:cubicBezTo>
                  <a:pt x="14558" y="17604"/>
                  <a:pt x="17604" y="14558"/>
                  <a:pt x="17604" y="10800"/>
                </a:cubicBezTo>
                <a:cubicBezTo>
                  <a:pt x="17604" y="7042"/>
                  <a:pt x="14558" y="3996"/>
                  <a:pt x="10800" y="3996"/>
                </a:cubicBezTo>
                <a:cubicBezTo>
                  <a:pt x="7042" y="3996"/>
                  <a:pt x="3996" y="7042"/>
                  <a:pt x="3996"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يهوذا</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قبل</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السقوط:</a:t>
            </a:r>
          </a:p>
          <a:p>
            <a:pPr algn="ctr" defTabSz="914400" fontAlgn="base">
              <a:spcBef>
                <a:spcPct val="0"/>
              </a:spcBef>
              <a:spcAft>
                <a:spcPct val="0"/>
              </a:spcAft>
            </a:pPr>
            <a:r>
              <a:rPr lang="ar-JO" sz="2000" b="1" dirty="0">
                <a:solidFill>
                  <a:prstClr val="black"/>
                </a:solidFill>
                <a:latin typeface="Arial" panose="020B0604020202020204" pitchFamily="34" charset="0"/>
                <a:ea typeface="ＭＳ Ｐゴシック" charset="0"/>
                <a:cs typeface="Arial" panose="020B0604020202020204" pitchFamily="34" charset="0"/>
              </a:rPr>
              <a:t>تحذير</a:t>
            </a:r>
            <a:endParaRPr lang="en-GB" sz="20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3973" name="AutoShape 4"/>
          <p:cNvSpPr>
            <a:spLocks noChangeArrowheads="1"/>
          </p:cNvSpPr>
          <p:nvPr/>
        </p:nvSpPr>
        <p:spPr bwMode="auto">
          <a:xfrm>
            <a:off x="3143250" y="3825875"/>
            <a:ext cx="2994025" cy="1603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441 w 21600"/>
              <a:gd name="T13" fmla="*/ 15961 h 21600"/>
              <a:gd name="T14" fmla="*/ 20159 w 21600"/>
              <a:gd name="T15" fmla="*/ 19061 h 21600"/>
            </a:gdLst>
            <a:ahLst/>
            <a:cxnLst>
              <a:cxn ang="T8">
                <a:pos x="T0" y="T1"/>
              </a:cxn>
              <a:cxn ang="T9">
                <a:pos x="T2" y="T3"/>
              </a:cxn>
              <a:cxn ang="T10">
                <a:pos x="T4" y="T5"/>
              </a:cxn>
              <a:cxn ang="T11">
                <a:pos x="T6" y="T7"/>
              </a:cxn>
            </a:cxnLst>
            <a:rect l="T12" t="T13" r="T14" b="T15"/>
            <a:pathLst>
              <a:path w="21600" h="21600">
                <a:moveTo>
                  <a:pt x="10800" y="0"/>
                </a:moveTo>
                <a:lnTo>
                  <a:pt x="8278" y="6164"/>
                </a:lnTo>
                <a:lnTo>
                  <a:pt x="9844" y="6164"/>
                </a:lnTo>
                <a:lnTo>
                  <a:pt x="9844" y="15961"/>
                </a:lnTo>
                <a:lnTo>
                  <a:pt x="3802" y="15961"/>
                </a:lnTo>
                <a:lnTo>
                  <a:pt x="3802" y="13422"/>
                </a:lnTo>
                <a:lnTo>
                  <a:pt x="0" y="17511"/>
                </a:lnTo>
                <a:lnTo>
                  <a:pt x="3802" y="21600"/>
                </a:lnTo>
                <a:lnTo>
                  <a:pt x="3802" y="19061"/>
                </a:lnTo>
                <a:lnTo>
                  <a:pt x="17798" y="19061"/>
                </a:lnTo>
                <a:lnTo>
                  <a:pt x="17798" y="21600"/>
                </a:lnTo>
                <a:lnTo>
                  <a:pt x="21600" y="17511"/>
                </a:lnTo>
                <a:lnTo>
                  <a:pt x="17798" y="13422"/>
                </a:lnTo>
                <a:lnTo>
                  <a:pt x="17798" y="15961"/>
                </a:lnTo>
                <a:lnTo>
                  <a:pt x="11756" y="15961"/>
                </a:lnTo>
                <a:lnTo>
                  <a:pt x="11756" y="6164"/>
                </a:lnTo>
                <a:lnTo>
                  <a:pt x="13322" y="6164"/>
                </a:lnTo>
                <a:lnTo>
                  <a:pt x="10800" y="0"/>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panose="020B0604020202020204" pitchFamily="34" charset="0"/>
              <a:ea typeface="ＭＳ Ｐゴシック" charset="0"/>
              <a:cs typeface="Arial" panose="020B0604020202020204" pitchFamily="34" charset="0"/>
            </a:endParaRPr>
          </a:p>
        </p:txBody>
      </p:sp>
      <p:sp>
        <p:nvSpPr>
          <p:cNvPr id="83974" name="Text Box 4"/>
          <p:cNvSpPr txBox="1">
            <a:spLocks noChangeArrowheads="1"/>
          </p:cNvSpPr>
          <p:nvPr/>
        </p:nvSpPr>
        <p:spPr bwMode="auto">
          <a:xfrm>
            <a:off x="8305800" y="1476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475</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03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179388" y="152400"/>
            <a:ext cx="8126412" cy="606425"/>
          </a:xfrm>
          <a:solidFill>
            <a:schemeClr val="tx1"/>
          </a:solidFill>
        </p:spPr>
        <p:txBody>
          <a:bodyPr/>
          <a:lstStyle/>
          <a:p>
            <a:r>
              <a:rPr lang="ar-JO" sz="3200" b="1" dirty="0">
                <a:solidFill>
                  <a:srgbClr val="FFFFFF"/>
                </a:solidFill>
                <a:latin typeface="Arial" charset="0"/>
                <a:ea typeface="ＭＳ Ｐゴシック" charset="0"/>
                <a:cs typeface="Arial" charset="0"/>
              </a:rPr>
              <a:t>الأمم التي تنبأ ضدها (إرميا 46-51)</a:t>
            </a:r>
            <a:endParaRPr lang="en-US" sz="3200" b="1" dirty="0">
              <a:solidFill>
                <a:srgbClr val="FFFFFF"/>
              </a:solidFill>
              <a:latin typeface="Arial" charset="0"/>
              <a:ea typeface="ＭＳ Ｐゴシック" charset="0"/>
              <a:cs typeface="Arial" charset="0"/>
            </a:endParaRPr>
          </a:p>
        </p:txBody>
      </p:sp>
      <p:sp>
        <p:nvSpPr>
          <p:cNvPr id="86018" name="Rectangle 2"/>
          <p:cNvSpPr>
            <a:spLocks noChangeArrowheads="1"/>
          </p:cNvSpPr>
          <p:nvPr/>
        </p:nvSpPr>
        <p:spPr bwMode="auto">
          <a:xfrm>
            <a:off x="224106" y="1516292"/>
            <a:ext cx="6715125" cy="4801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609600" indent="-609600" algn="r" defTabSz="914400" rtl="1"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1. مصر (46: 1-27) </a:t>
            </a:r>
            <a:r>
              <a:rPr lang="ar-JO" b="1" dirty="0">
                <a:solidFill>
                  <a:prstClr val="black"/>
                </a:solidFill>
                <a:latin typeface="Arial" panose="020B0604020202020204" pitchFamily="34" charset="0"/>
                <a:ea typeface="ＭＳ Ｐゴシック" charset="0"/>
                <a:cs typeface="Arial" panose="020B0604020202020204" pitchFamily="34" charset="0"/>
              </a:rPr>
              <a:t>– سيهزمها البابليون</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2. فلسطين (47: 1-6) </a:t>
            </a:r>
            <a:r>
              <a:rPr lang="ar-JO" b="1" dirty="0">
                <a:solidFill>
                  <a:prstClr val="black"/>
                </a:solidFill>
                <a:latin typeface="Arial" panose="020B0604020202020204" pitchFamily="34" charset="0"/>
                <a:ea typeface="ＭＳ Ｐゴシック" charset="0"/>
                <a:cs typeface="Arial" panose="020B0604020202020204" pitchFamily="34" charset="0"/>
              </a:rPr>
              <a:t>– سيتغلب عليها المصريون </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3. مؤاب (48: 1-47) </a:t>
            </a:r>
            <a:r>
              <a:rPr lang="ar-JO" b="1" dirty="0">
                <a:solidFill>
                  <a:prstClr val="black"/>
                </a:solidFill>
                <a:latin typeface="Arial" panose="020B0604020202020204" pitchFamily="34" charset="0"/>
                <a:ea typeface="ＭＳ Ｐゴシック" charset="0"/>
                <a:cs typeface="Arial" panose="020B0604020202020204" pitchFamily="34" charset="0"/>
              </a:rPr>
              <a:t>– ستحتلها بابل </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buFontTx/>
              <a:buAutoNum type="arabicPeriod"/>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rtl="1"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4. عمون (49: 1-6) </a:t>
            </a:r>
            <a:r>
              <a:rPr lang="ar-JO" b="1" dirty="0">
                <a:solidFill>
                  <a:prstClr val="black"/>
                </a:solidFill>
                <a:latin typeface="Arial" panose="020B0604020202020204" pitchFamily="34" charset="0"/>
                <a:ea typeface="ＭＳ Ｐゴシック" charset="0"/>
                <a:cs typeface="Arial" panose="020B0604020202020204" pitchFamily="34" charset="0"/>
              </a:rPr>
              <a:t>– سيتم تدميرها وإعادة تأسيسها في الألفية </a:t>
            </a:r>
            <a:r>
              <a:rPr lang="en-US" b="1" dirty="0">
                <a:solidFill>
                  <a:prstClr val="black"/>
                </a:solidFill>
                <a:latin typeface="Arial" panose="020B0604020202020204" pitchFamily="34" charset="0"/>
                <a:ea typeface="ＭＳ Ｐゴシック" charset="0"/>
                <a:cs typeface="Arial" panose="020B0604020202020204" pitchFamily="34" charset="0"/>
              </a:rPr>
              <a:t> </a:t>
            </a: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5. أدوم (49: 7-22) </a:t>
            </a:r>
            <a:r>
              <a:rPr lang="ar-JO" b="1" dirty="0">
                <a:solidFill>
                  <a:prstClr val="black"/>
                </a:solidFill>
                <a:latin typeface="Arial" panose="020B0604020202020204" pitchFamily="34" charset="0"/>
                <a:ea typeface="ＭＳ Ｐゴシック" charset="0"/>
                <a:cs typeface="Arial" panose="020B0604020202020204" pitchFamily="34" charset="0"/>
              </a:rPr>
              <a:t>– ستصير مثل سدوم وعمورة</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6. دمشق (49: 23-27) </a:t>
            </a:r>
            <a:r>
              <a:rPr lang="ar-JO" b="1" dirty="0">
                <a:solidFill>
                  <a:prstClr val="black"/>
                </a:solidFill>
                <a:latin typeface="Arial" panose="020B0604020202020204" pitchFamily="34" charset="0"/>
                <a:ea typeface="ＭＳ Ｐゴシック" charset="0"/>
                <a:cs typeface="Arial" panose="020B0604020202020204" pitchFamily="34" charset="0"/>
              </a:rPr>
              <a:t>– ستتدمر في يوم واحد</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7. قيدار وحاصور (49: 28-35) </a:t>
            </a:r>
            <a:r>
              <a:rPr lang="ar-JO" b="1" dirty="0">
                <a:solidFill>
                  <a:prstClr val="black"/>
                </a:solidFill>
                <a:latin typeface="Arial" panose="020B0604020202020204" pitchFamily="34" charset="0"/>
                <a:ea typeface="ＭＳ Ｐゴシック" charset="0"/>
                <a:cs typeface="Arial" panose="020B0604020202020204" pitchFamily="34" charset="0"/>
              </a:rPr>
              <a:t>– ستتدمر على يد نبوخدنصر</a:t>
            </a: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defTabSz="914400" fontAlgn="base">
              <a:spcBef>
                <a:spcPct val="0"/>
              </a:spcBef>
              <a:spcAft>
                <a:spcPct val="0"/>
              </a:spcAft>
              <a:buFontTx/>
              <a:buAutoNum type="arabicPeriod"/>
            </a:pPr>
            <a:endParaRPr lang="en-US" b="1" dirty="0">
              <a:solidFill>
                <a:srgbClr val="D16349"/>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8. عيلام (49: 34-39) </a:t>
            </a:r>
            <a:r>
              <a:rPr lang="ar-JO" b="1" dirty="0">
                <a:solidFill>
                  <a:prstClr val="black"/>
                </a:solidFill>
                <a:latin typeface="Arial" panose="020B0604020202020204" pitchFamily="34" charset="0"/>
                <a:ea typeface="ＭＳ Ｐゴシック" charset="0"/>
                <a:cs typeface="Arial" panose="020B0604020202020204" pitchFamily="34" charset="0"/>
              </a:rPr>
              <a:t>– سيجتاحها نبوخدنصر وسيعاد تأسيسها خلال الألفية </a:t>
            </a:r>
            <a:r>
              <a:rPr lang="en-US" b="1" dirty="0">
                <a:solidFill>
                  <a:prstClr val="black"/>
                </a:solidFill>
                <a:latin typeface="Arial" panose="020B0604020202020204" pitchFamily="34" charset="0"/>
                <a:ea typeface="ＭＳ Ｐゴシック" charset="0"/>
                <a:cs typeface="Arial" panose="020B0604020202020204" pitchFamily="34" charset="0"/>
              </a:rPr>
              <a:t> </a:t>
            </a:r>
          </a:p>
          <a:p>
            <a:pPr marL="609600" indent="-609600" defTabSz="914400" fontAlgn="base">
              <a:spcBef>
                <a:spcPct val="0"/>
              </a:spcBef>
              <a:spcAft>
                <a:spcPct val="0"/>
              </a:spcAft>
            </a:pPr>
            <a:endParaRPr lang="en-US" b="1" dirty="0">
              <a:solidFill>
                <a:prstClr val="black"/>
              </a:solidFill>
              <a:latin typeface="Arial" panose="020B0604020202020204" pitchFamily="34" charset="0"/>
              <a:ea typeface="ＭＳ Ｐゴシック" charset="0"/>
              <a:cs typeface="Arial" panose="020B0604020202020204" pitchFamily="34" charset="0"/>
            </a:endParaRPr>
          </a:p>
          <a:p>
            <a:pPr marL="609600" indent="-609600" algn="r" defTabSz="914400" fontAlgn="base">
              <a:spcBef>
                <a:spcPct val="0"/>
              </a:spcBef>
              <a:spcAft>
                <a:spcPct val="0"/>
              </a:spcAft>
            </a:pPr>
            <a:r>
              <a:rPr lang="ar-JO" b="1" dirty="0">
                <a:solidFill>
                  <a:srgbClr val="C00000"/>
                </a:solidFill>
                <a:latin typeface="Arial" panose="020B0604020202020204" pitchFamily="34" charset="0"/>
                <a:ea typeface="ＭＳ Ｐゴシック" charset="0"/>
                <a:cs typeface="Arial" panose="020B0604020202020204" pitchFamily="34" charset="0"/>
              </a:rPr>
              <a:t>9. بابل (50: 1 – 51: 64) </a:t>
            </a:r>
            <a:r>
              <a:rPr lang="ar-JO" b="1" dirty="0">
                <a:solidFill>
                  <a:prstClr val="black"/>
                </a:solidFill>
                <a:latin typeface="Arial" panose="020B0604020202020204" pitchFamily="34" charset="0"/>
                <a:ea typeface="ＭＳ Ｐゴシック" charset="0"/>
                <a:cs typeface="Arial" panose="020B0604020202020204" pitchFamily="34" charset="0"/>
              </a:rPr>
              <a:t>– دمار الإمبراطورية النهائي</a:t>
            </a:r>
            <a:r>
              <a:rPr lang="en-US" b="1" dirty="0">
                <a:solidFill>
                  <a:prstClr val="black"/>
                </a:solidFill>
                <a:latin typeface="Arial" panose="020B0604020202020204" pitchFamily="34" charset="0"/>
                <a:ea typeface="ＭＳ Ｐゴシック" charset="0"/>
                <a:cs typeface="Arial" panose="020B0604020202020204" pitchFamily="34" charset="0"/>
              </a:rPr>
              <a:t>  </a:t>
            </a:r>
          </a:p>
        </p:txBody>
      </p:sp>
      <p:pic>
        <p:nvPicPr>
          <p:cNvPr id="860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0" name="Text Box 4"/>
          <p:cNvSpPr txBox="1">
            <a:spLocks noChangeArrowheads="1"/>
          </p:cNvSpPr>
          <p:nvPr/>
        </p:nvSpPr>
        <p:spPr bwMode="auto">
          <a:xfrm>
            <a:off x="8359775" y="2016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485</a:t>
            </a:r>
            <a:endParaRPr lang="en-US" b="1" dirty="0">
              <a:solidFill>
                <a:prstClr val="black"/>
              </a:solidFill>
            </a:endParaRPr>
          </a:p>
        </p:txBody>
      </p:sp>
    </p:spTree>
    <p:extLst>
      <p:ext uri="{BB962C8B-B14F-4D97-AF65-F5344CB8AC3E}">
        <p14:creationId xmlns:p14="http://schemas.microsoft.com/office/powerpoint/2010/main" val="2774261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92163" name="Rectangle 12"/>
          <p:cNvSpPr>
            <a:spLocks noChangeArrowheads="1"/>
          </p:cNvSpPr>
          <p:nvPr/>
        </p:nvSpPr>
        <p:spPr bwMode="auto">
          <a:xfrm>
            <a:off x="685800" y="1295400"/>
            <a:ext cx="5745589" cy="69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spcBef>
                <a:spcPct val="20000"/>
              </a:spcBef>
              <a:spcAft>
                <a:spcPct val="0"/>
              </a:spcAft>
              <a:buClr>
                <a:srgbClr val="99CC00"/>
              </a:buClr>
              <a:buSzPct val="80000"/>
            </a:pPr>
            <a:r>
              <a:rPr lang="ar-JO" sz="3200" b="1" dirty="0">
                <a:solidFill>
                  <a:srgbClr val="FFFFFF"/>
                </a:solidFill>
                <a:latin typeface="Arial" panose="020B0604020202020204" pitchFamily="34" charset="0"/>
                <a:ea typeface="ＭＳ Ｐゴシック" charset="0"/>
                <a:cs typeface="Arial" panose="020B0604020202020204" pitchFamily="34" charset="0"/>
              </a:rPr>
              <a:t>أ. الأعمال الرمزية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2164"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476</a:t>
            </a:r>
            <a:endParaRPr lang="en-US" b="1" dirty="0">
              <a:solidFill>
                <a:srgbClr val="FFFFFF"/>
              </a:solidFill>
            </a:endParaRPr>
          </a:p>
        </p:txBody>
      </p:sp>
      <p:grpSp>
        <p:nvGrpSpPr>
          <p:cNvPr id="6" name="Group 5"/>
          <p:cNvGrpSpPr>
            <a:grpSpLocks/>
          </p:cNvGrpSpPr>
          <p:nvPr/>
        </p:nvGrpSpPr>
        <p:grpSpPr bwMode="auto">
          <a:xfrm>
            <a:off x="330200" y="2708275"/>
            <a:ext cx="3551238" cy="3529013"/>
            <a:chOff x="329529" y="2708920"/>
            <a:chExt cx="3552394" cy="3528392"/>
          </a:xfrm>
        </p:grpSpPr>
        <p:pic>
          <p:nvPicPr>
            <p:cNvPr id="92172" name="Picture 2" descr="underw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529" y="2708920"/>
              <a:ext cx="3552394"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3" name="Rectangle 12"/>
            <p:cNvSpPr>
              <a:spLocks noChangeArrowheads="1"/>
            </p:cNvSpPr>
            <p:nvPr/>
          </p:nvSpPr>
          <p:spPr bwMode="auto">
            <a:xfrm>
              <a:off x="503548" y="5373216"/>
              <a:ext cx="320435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ar-JO" sz="2400" b="1" dirty="0">
                  <a:solidFill>
                    <a:srgbClr val="FFFFFF"/>
                  </a:solidFill>
                  <a:latin typeface="Arial" panose="020B0604020202020204" pitchFamily="34" charset="0"/>
                  <a:ea typeface="ＭＳ Ｐゴシック" charset="0"/>
                  <a:cs typeface="Arial" panose="020B0604020202020204" pitchFamily="34" charset="0"/>
                </a:rPr>
                <a:t>المنطقة القذرة</a:t>
              </a:r>
            </a:p>
            <a:p>
              <a:pPr algn="ctr" defTabSz="914400" fontAlgn="base">
                <a:spcBef>
                  <a:spcPct val="20000"/>
                </a:spcBef>
                <a:spcAft>
                  <a:spcPct val="0"/>
                </a:spcAft>
                <a:buClr>
                  <a:srgbClr val="99CC00"/>
                </a:buClr>
                <a:buSzPct val="80000"/>
              </a:pPr>
              <a:r>
                <a:rPr lang="en-US" sz="2400" b="1" dirty="0">
                  <a:solidFill>
                    <a:srgbClr val="FFFFFF"/>
                  </a:solidFill>
                  <a:latin typeface="Arial" panose="020B0604020202020204" pitchFamily="34" charset="0"/>
                  <a:ea typeface="ＭＳ Ｐゴシック" charset="0"/>
                  <a:cs typeface="Arial" panose="020B0604020202020204" pitchFamily="34" charset="0"/>
                </a:rPr>
                <a:t>(</a:t>
              </a:r>
              <a:r>
                <a:rPr lang="ar-JO" sz="2400" b="1" dirty="0">
                  <a:solidFill>
                    <a:srgbClr val="FFFFFF"/>
                  </a:solidFill>
                  <a:latin typeface="Arial" panose="020B0604020202020204" pitchFamily="34" charset="0"/>
                  <a:ea typeface="ＭＳ Ｐゴシック" charset="0"/>
                  <a:cs typeface="Arial" panose="020B0604020202020204" pitchFamily="34" charset="0"/>
                </a:rPr>
                <a:t>إر 13</a:t>
              </a:r>
              <a:r>
                <a:rPr lang="en-US" sz="2400" b="1" dirty="0">
                  <a:solidFill>
                    <a:srgbClr val="FFFFFF"/>
                  </a:solidFill>
                  <a:latin typeface="Arial" panose="020B0604020202020204" pitchFamily="34" charset="0"/>
                  <a:ea typeface="ＭＳ Ｐゴシック" charset="0"/>
                  <a:cs typeface="Arial" panose="020B0604020202020204" pitchFamily="34" charset="0"/>
                </a:rPr>
                <a:t>)</a:t>
              </a:r>
            </a:p>
          </p:txBody>
        </p:sp>
      </p:grpSp>
      <p:grpSp>
        <p:nvGrpSpPr>
          <p:cNvPr id="7" name="Group 6"/>
          <p:cNvGrpSpPr>
            <a:grpSpLocks/>
          </p:cNvGrpSpPr>
          <p:nvPr/>
        </p:nvGrpSpPr>
        <p:grpSpPr bwMode="auto">
          <a:xfrm>
            <a:off x="3635375" y="2781300"/>
            <a:ext cx="2873375" cy="2879725"/>
            <a:chOff x="3635896" y="2780928"/>
            <a:chExt cx="2872630" cy="2880320"/>
          </a:xfrm>
        </p:grpSpPr>
        <p:pic>
          <p:nvPicPr>
            <p:cNvPr id="92170" name="Picture 3" descr="9704657-hands-of-a-potter-creating-an-earthen-jar-on-the-circ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896" y="2780928"/>
              <a:ext cx="2872630" cy="1932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1" name="Rectangle 12"/>
            <p:cNvSpPr>
              <a:spLocks noChangeArrowheads="1"/>
            </p:cNvSpPr>
            <p:nvPr/>
          </p:nvSpPr>
          <p:spPr bwMode="auto">
            <a:xfrm>
              <a:off x="3995936" y="4725144"/>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ar-JO" sz="2400" b="1" dirty="0">
                  <a:solidFill>
                    <a:srgbClr val="FFFFFF"/>
                  </a:solidFill>
                  <a:latin typeface="Arial" panose="020B0604020202020204" pitchFamily="34" charset="0"/>
                  <a:ea typeface="ＭＳ Ｐゴシック" charset="0"/>
                  <a:cs typeface="Arial" panose="020B0604020202020204" pitchFamily="34" charset="0"/>
                </a:rPr>
                <a:t>وعاء الفخاري</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99CC00"/>
                </a:buClr>
                <a:buSzPct val="80000"/>
              </a:pPr>
              <a:r>
                <a:rPr lang="en-US" sz="2400" b="1" dirty="0">
                  <a:solidFill>
                    <a:srgbClr val="FFFFFF"/>
                  </a:solidFill>
                  <a:latin typeface="Arial" panose="020B0604020202020204" pitchFamily="34" charset="0"/>
                  <a:ea typeface="ＭＳ Ｐゴシック" charset="0"/>
                  <a:cs typeface="Arial" panose="020B0604020202020204" pitchFamily="34" charset="0"/>
                </a:rPr>
                <a:t>(</a:t>
              </a:r>
              <a:r>
                <a:rPr lang="ar-JO" sz="2400" b="1" dirty="0">
                  <a:solidFill>
                    <a:srgbClr val="FFFFFF"/>
                  </a:solidFill>
                  <a:latin typeface="Arial" panose="020B0604020202020204" pitchFamily="34" charset="0"/>
                  <a:ea typeface="ＭＳ Ｐゴシック" charset="0"/>
                  <a:cs typeface="Arial" panose="020B0604020202020204" pitchFamily="34" charset="0"/>
                </a:rPr>
                <a:t>إر 18</a:t>
              </a:r>
              <a:r>
                <a:rPr lang="en-US" sz="2400" b="1" dirty="0">
                  <a:solidFill>
                    <a:srgbClr val="FFFFFF"/>
                  </a:solidFill>
                  <a:latin typeface="Arial" panose="020B0604020202020204" pitchFamily="34" charset="0"/>
                  <a:ea typeface="ＭＳ Ｐゴシック" charset="0"/>
                  <a:cs typeface="Arial" panose="020B0604020202020204" pitchFamily="34" charset="0"/>
                </a:rPr>
                <a:t>)</a:t>
              </a:r>
            </a:p>
          </p:txBody>
        </p:sp>
      </p:grpSp>
      <p:grpSp>
        <p:nvGrpSpPr>
          <p:cNvPr id="9" name="Group 8"/>
          <p:cNvGrpSpPr>
            <a:grpSpLocks/>
          </p:cNvGrpSpPr>
          <p:nvPr/>
        </p:nvGrpSpPr>
        <p:grpSpPr bwMode="auto">
          <a:xfrm>
            <a:off x="6418263" y="1125538"/>
            <a:ext cx="2114550" cy="4032250"/>
            <a:chOff x="6417955" y="1124744"/>
            <a:chExt cx="2114485" cy="4032448"/>
          </a:xfrm>
        </p:grpSpPr>
        <p:pic>
          <p:nvPicPr>
            <p:cNvPr id="92168" name="Picture 4" descr="broken_jar_of_oliv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17955" y="1124744"/>
              <a:ext cx="2114485" cy="3136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9" name="Rectangle 12"/>
            <p:cNvSpPr>
              <a:spLocks noChangeArrowheads="1"/>
            </p:cNvSpPr>
            <p:nvPr/>
          </p:nvSpPr>
          <p:spPr bwMode="auto">
            <a:xfrm>
              <a:off x="6431081" y="422108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ar-JO" sz="2400" b="1" dirty="0">
                  <a:solidFill>
                    <a:srgbClr val="FFFFFF"/>
                  </a:solidFill>
                  <a:latin typeface="Arial" panose="020B0604020202020204" pitchFamily="34" charset="0"/>
                  <a:ea typeface="ＭＳ Ｐゴシック" charset="0"/>
                  <a:cs typeface="Arial" panose="020B0604020202020204" pitchFamily="34" charset="0"/>
                </a:rPr>
                <a:t>الجرة المكسورة</a:t>
              </a:r>
            </a:p>
            <a:p>
              <a:pPr algn="ctr" defTabSz="914400" fontAlgn="base">
                <a:spcBef>
                  <a:spcPct val="20000"/>
                </a:spcBef>
                <a:spcAft>
                  <a:spcPct val="0"/>
                </a:spcAft>
                <a:buClr>
                  <a:srgbClr val="99CC00"/>
                </a:buClr>
                <a:buSzPct val="80000"/>
              </a:pPr>
              <a:r>
                <a:rPr lang="ar-JO" sz="2400" b="1" dirty="0">
                  <a:solidFill>
                    <a:srgbClr val="FFFFFF"/>
                  </a:solidFill>
                  <a:latin typeface="Arial" panose="020B0604020202020204" pitchFamily="34" charset="0"/>
                  <a:ea typeface="ＭＳ Ｐゴシック" charset="0"/>
                  <a:cs typeface="Arial" panose="020B0604020202020204" pitchFamily="34" charset="0"/>
                </a:rPr>
                <a:t>(إر 19)</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13046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spcBef>
                <a:spcPct val="20000"/>
              </a:spcBef>
              <a:spcAft>
                <a:spcPct val="0"/>
              </a:spcAft>
              <a:buClr>
                <a:srgbClr val="99CC00"/>
              </a:buClr>
              <a:buSzPct val="80000"/>
            </a:pPr>
            <a:r>
              <a:rPr lang="ar-JO" sz="3200" b="1" dirty="0">
                <a:latin typeface="Arial" panose="020B0604020202020204" pitchFamily="34" charset="0"/>
                <a:ea typeface="ＭＳ Ｐゴシック" charset="0"/>
                <a:cs typeface="Arial" panose="020B0604020202020204" pitchFamily="34" charset="0"/>
              </a:rPr>
              <a:t>أ. الأعمال الرمزية</a:t>
            </a:r>
          </a:p>
          <a:p>
            <a:pPr algn="r" defTabSz="914400" fontAlgn="base">
              <a:spcBef>
                <a:spcPct val="20000"/>
              </a:spcBef>
              <a:spcAft>
                <a:spcPct val="0"/>
              </a:spcAft>
              <a:buClr>
                <a:srgbClr val="99CC00"/>
              </a:buClr>
              <a:buSzPct val="80000"/>
            </a:pPr>
            <a:r>
              <a:rPr lang="ar-JO" sz="3200" b="1" dirty="0">
                <a:latin typeface="Arial" panose="020B0604020202020204" pitchFamily="34" charset="0"/>
                <a:ea typeface="ＭＳ Ｐゴシック" charset="0"/>
                <a:cs typeface="Arial" panose="020B0604020202020204" pitchFamily="34" charset="0"/>
              </a:rPr>
              <a:t>ب. الأنواع الأدبية</a:t>
            </a:r>
          </a:p>
          <a:p>
            <a:pPr algn="r" defTabSz="914400" fontAlgn="base">
              <a:spcBef>
                <a:spcPct val="20000"/>
              </a:spcBef>
              <a:spcAft>
                <a:spcPct val="0"/>
              </a:spcAft>
              <a:buClr>
                <a:srgbClr val="99CC00"/>
              </a:buClr>
              <a:buSzPct val="80000"/>
            </a:pPr>
            <a:r>
              <a:rPr lang="ar-JO" sz="3200" b="1" dirty="0">
                <a:latin typeface="Arial" panose="020B0604020202020204" pitchFamily="34" charset="0"/>
                <a:ea typeface="ＭＳ Ｐゴシック" charset="0"/>
                <a:cs typeface="Arial" panose="020B0604020202020204" pitchFamily="34" charset="0"/>
              </a:rPr>
              <a:t>ت. النسخة المازورية مقابل الترجمة السبعينية</a:t>
            </a:r>
            <a:endParaRPr lang="en-US" sz="3200" b="1" dirty="0">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476</a:t>
            </a:r>
            <a:endParaRPr lang="en-US" b="1" dirty="0">
              <a:solidFill>
                <a:srgbClr val="FFFFFF"/>
              </a:solidFill>
            </a:endParaRPr>
          </a:p>
        </p:txBody>
      </p:sp>
    </p:spTree>
    <p:extLst>
      <p:ext uri="{BB962C8B-B14F-4D97-AF65-F5344CB8AC3E}">
        <p14:creationId xmlns:p14="http://schemas.microsoft.com/office/powerpoint/2010/main" val="310185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44450"/>
            <a:ext cx="7772400" cy="792163"/>
          </a:xfrm>
        </p:spPr>
        <p:txBody>
          <a:bodyPr/>
          <a:lstStyle/>
          <a:p>
            <a:pPr>
              <a:defRPr/>
            </a:pPr>
            <a:r>
              <a:rPr lang="ar-JO" sz="4800" b="1" dirty="0">
                <a:solidFill>
                  <a:schemeClr val="accent1">
                    <a:lumMod val="40000"/>
                    <a:lumOff val="60000"/>
                  </a:schemeClr>
                </a:solidFill>
              </a:rPr>
              <a:t>المازورية مقابل السبعينية</a:t>
            </a:r>
            <a:endParaRPr lang="en-US" sz="4800" b="1" dirty="0">
              <a:solidFill>
                <a:schemeClr val="accent1">
                  <a:lumMod val="40000"/>
                  <a:lumOff val="60000"/>
                </a:schemeClr>
              </a:solidFill>
            </a:endParaRPr>
          </a:p>
        </p:txBody>
      </p:sp>
      <p:grpSp>
        <p:nvGrpSpPr>
          <p:cNvPr id="11" name="Group 10"/>
          <p:cNvGrpSpPr>
            <a:grpSpLocks/>
          </p:cNvGrpSpPr>
          <p:nvPr/>
        </p:nvGrpSpPr>
        <p:grpSpPr bwMode="auto">
          <a:xfrm>
            <a:off x="-14288" y="809625"/>
            <a:ext cx="7178676" cy="2943225"/>
            <a:chOff x="-15046" y="809328"/>
            <a:chExt cx="7179334" cy="2943225"/>
          </a:xfrm>
        </p:grpSpPr>
        <p:pic>
          <p:nvPicPr>
            <p:cNvPr id="94218" name="Picture 2" descr="hebrewte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68363" y="809328"/>
              <a:ext cx="549592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15046" y="980778"/>
              <a:ext cx="1706719"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ar-JO" sz="3600" b="1" dirty="0">
                  <a:solidFill>
                    <a:srgbClr val="00CC99">
                      <a:lumMod val="40000"/>
                      <a:lumOff val="60000"/>
                    </a:srgbClr>
                  </a:solidFill>
                </a:rPr>
                <a:t>المازورية</a:t>
              </a:r>
              <a:r>
                <a:rPr lang="en-US" sz="4000" b="1" dirty="0">
                  <a:solidFill>
                    <a:srgbClr val="00CC99">
                      <a:lumMod val="40000"/>
                      <a:lumOff val="60000"/>
                    </a:srgbClr>
                  </a:solidFill>
                </a:rPr>
                <a:t> </a:t>
              </a:r>
              <a:br>
                <a:rPr lang="en-US" sz="4000" b="1" dirty="0">
                  <a:solidFill>
                    <a:srgbClr val="00CC99">
                      <a:lumMod val="40000"/>
                      <a:lumOff val="60000"/>
                    </a:srgbClr>
                  </a:solidFill>
                </a:rPr>
              </a:br>
              <a:r>
                <a:rPr lang="en-US" sz="4000" b="1" dirty="0">
                  <a:solidFill>
                    <a:srgbClr val="00CC99">
                      <a:lumMod val="40000"/>
                      <a:lumOff val="60000"/>
                    </a:srgbClr>
                  </a:solidFill>
                </a:rPr>
                <a:t>(</a:t>
              </a:r>
              <a:r>
                <a:rPr lang="ar-JO" sz="4000" b="1" dirty="0">
                  <a:solidFill>
                    <a:srgbClr val="00CC99">
                      <a:lumMod val="40000"/>
                      <a:lumOff val="60000"/>
                    </a:srgbClr>
                  </a:solidFill>
                </a:rPr>
                <a:t>عبري</a:t>
              </a:r>
              <a:r>
                <a:rPr lang="en-US" sz="4000" b="1" dirty="0">
                  <a:solidFill>
                    <a:srgbClr val="00CC99">
                      <a:lumMod val="40000"/>
                      <a:lumOff val="60000"/>
                    </a:srgbClr>
                  </a:solidFill>
                </a:rPr>
                <a:t>)</a:t>
              </a:r>
            </a:p>
          </p:txBody>
        </p:sp>
      </p:grpSp>
      <p:grpSp>
        <p:nvGrpSpPr>
          <p:cNvPr id="12" name="Group 11"/>
          <p:cNvGrpSpPr>
            <a:grpSpLocks/>
          </p:cNvGrpSpPr>
          <p:nvPr/>
        </p:nvGrpSpPr>
        <p:grpSpPr bwMode="auto">
          <a:xfrm>
            <a:off x="0" y="3897313"/>
            <a:ext cx="6451600" cy="2916237"/>
            <a:chOff x="0" y="3897984"/>
            <a:chExt cx="6451052" cy="2915392"/>
          </a:xfrm>
        </p:grpSpPr>
        <p:pic>
          <p:nvPicPr>
            <p:cNvPr id="94216" name="Picture 3" descr="The Septuagint or the LX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363" y="3897984"/>
              <a:ext cx="4782689" cy="2915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0" y="3932899"/>
              <a:ext cx="1706418" cy="2664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00CC99">
                      <a:lumMod val="40000"/>
                      <a:lumOff val="60000"/>
                    </a:srgbClr>
                  </a:solidFill>
                </a:rPr>
                <a:t>السبعينية</a:t>
              </a:r>
              <a:br>
                <a:rPr lang="en-US" sz="4000" b="1" dirty="0">
                  <a:solidFill>
                    <a:srgbClr val="00CC99">
                      <a:lumMod val="40000"/>
                      <a:lumOff val="60000"/>
                    </a:srgbClr>
                  </a:solidFill>
                </a:rPr>
              </a:br>
              <a:r>
                <a:rPr lang="en-US" sz="4000" b="1" dirty="0">
                  <a:solidFill>
                    <a:srgbClr val="00CC99">
                      <a:lumMod val="40000"/>
                      <a:lumOff val="60000"/>
                    </a:srgbClr>
                  </a:solidFill>
                </a:rPr>
                <a:t>(</a:t>
              </a:r>
              <a:r>
                <a:rPr lang="ar-JO" sz="4000" b="1" dirty="0">
                  <a:solidFill>
                    <a:srgbClr val="00CC99">
                      <a:lumMod val="40000"/>
                      <a:lumOff val="60000"/>
                    </a:srgbClr>
                  </a:solidFill>
                </a:rPr>
                <a:t>يوناني</a:t>
              </a:r>
              <a:r>
                <a:rPr lang="en-US" sz="4000" b="1" dirty="0">
                  <a:solidFill>
                    <a:srgbClr val="00CC99">
                      <a:lumMod val="40000"/>
                      <a:lumOff val="60000"/>
                    </a:srgbClr>
                  </a:solidFill>
                </a:rPr>
                <a:t>)</a:t>
              </a:r>
            </a:p>
          </p:txBody>
        </p:sp>
      </p:grpSp>
      <p:grpSp>
        <p:nvGrpSpPr>
          <p:cNvPr id="13" name="Group 12"/>
          <p:cNvGrpSpPr>
            <a:grpSpLocks/>
          </p:cNvGrpSpPr>
          <p:nvPr/>
        </p:nvGrpSpPr>
        <p:grpSpPr bwMode="auto">
          <a:xfrm>
            <a:off x="6443663" y="3933825"/>
            <a:ext cx="2305050" cy="2447925"/>
            <a:chOff x="6444208" y="3933056"/>
            <a:chExt cx="2304256" cy="2448272"/>
          </a:xfrm>
        </p:grpSpPr>
        <p:sp>
          <p:nvSpPr>
            <p:cNvPr id="7" name="Title 1"/>
            <p:cNvSpPr txBox="1">
              <a:spLocks/>
            </p:cNvSpPr>
            <p:nvPr/>
          </p:nvSpPr>
          <p:spPr bwMode="auto">
            <a:xfrm>
              <a:off x="6444208" y="4580848"/>
              <a:ext cx="2304256" cy="180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00CC99">
                      <a:lumMod val="40000"/>
                      <a:lumOff val="60000"/>
                    </a:srgbClr>
                  </a:solidFill>
                </a:rPr>
                <a:t>أقصر بنسبة 1 / 8 من المازورية</a:t>
              </a:r>
              <a:endParaRPr lang="en-US" sz="4000" b="1" dirty="0">
                <a:solidFill>
                  <a:srgbClr val="00CC99">
                    <a:lumMod val="40000"/>
                    <a:lumOff val="60000"/>
                  </a:srgbClr>
                </a:solidFill>
              </a:endParaRPr>
            </a:p>
          </p:txBody>
        </p:sp>
        <p:sp>
          <p:nvSpPr>
            <p:cNvPr id="8" name="Right Brace 7"/>
            <p:cNvSpPr/>
            <p:nvPr/>
          </p:nvSpPr>
          <p:spPr>
            <a:xfrm rot="5400000">
              <a:off x="6536897" y="3911780"/>
              <a:ext cx="606511" cy="649064"/>
            </a:xfrm>
            <a:prstGeom prst="rightBrace">
              <a:avLst>
                <a:gd name="adj1" fmla="val 16591"/>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Times New Roman"/>
              </a:endParaRPr>
            </a:p>
          </p:txBody>
        </p:sp>
      </p:grpSp>
      <p:sp>
        <p:nvSpPr>
          <p:cNvPr id="10" name="Text Box 13"/>
          <p:cNvSpPr txBox="1">
            <a:spLocks noChangeArrowheads="1"/>
          </p:cNvSpPr>
          <p:nvPr/>
        </p:nvSpPr>
        <p:spPr bwMode="auto">
          <a:xfrm>
            <a:off x="8459788" y="0"/>
            <a:ext cx="704039"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ar-JO" b="1" kern="0" dirty="0">
                <a:solidFill>
                  <a:srgbClr val="FFFFFF"/>
                </a:solidFill>
              </a:rPr>
              <a:t>476</a:t>
            </a:r>
            <a:endParaRPr lang="en-US" b="1" kern="0" dirty="0">
              <a:solidFill>
                <a:srgbClr val="FFFFFF"/>
              </a:solidFill>
            </a:endParaRPr>
          </a:p>
        </p:txBody>
      </p:sp>
    </p:spTree>
    <p:extLst>
      <p:ext uri="{BB962C8B-B14F-4D97-AF65-F5344CB8AC3E}">
        <p14:creationId xmlns:p14="http://schemas.microsoft.com/office/powerpoint/2010/main" val="3666403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ث. العهد الجديد</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841787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Arial" panose="020B0604020202020204" pitchFamily="34" charset="0"/>
                <a:ea typeface="Osaka" charset="0"/>
                <a:cs typeface="Arial" panose="020B0604020202020204" pitchFamily="34" charset="0"/>
              </a:rPr>
              <a:t>كيف نتخلص من اليهود ؟</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٣٥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وفرائض القمر والنجوم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رب الجنود اسمه</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٣٦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٣٧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وتفحص أساسات الأرض من أسفل</a:t>
            </a: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(إر ٣١: ٣٥-٣٧)</a:t>
            </a: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016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EG"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a:t>
            </a:r>
            <a:endParaRPr lang="en-US"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768064" y="1431898"/>
            <a:ext cx="7607872"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40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كانت دينونة أورشليم </a:t>
            </a:r>
            <a:r>
              <a:rPr lang="ar-JO" sz="4000"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حتمية</a:t>
            </a:r>
            <a:r>
              <a:rPr lang="ar-JO" sz="4000"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بسبب رفضها طاعة العهد القديم (1-19)، بالرغم من مرور 70 عاماً على السبي (25: 11-12) والدينونة على الأمم فسوف تخضع إسرائيل لحكم الله تحت العهد الجديد (30-33)</a:t>
            </a:r>
            <a:endPar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43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ج. الترتيب المنطقي</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704768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ar-JO" sz="3200" b="1" dirty="0">
                <a:solidFill>
                  <a:schemeClr val="tx1"/>
                </a:solidFill>
                <a:latin typeface="Arial" charset="0"/>
                <a:ea typeface="ＭＳ Ｐゴシック" charset="0"/>
                <a:cs typeface="Arial" charset="0"/>
              </a:rPr>
              <a:t>الهيكل منطقي لا زمني</a:t>
            </a:r>
            <a:endParaRPr lang="en-US" sz="3200" b="1" dirty="0">
              <a:solidFill>
                <a:schemeClr val="tx1"/>
              </a:solidFill>
              <a:latin typeface="Arial" charset="0"/>
              <a:ea typeface="ＭＳ Ｐゴシック" charset="0"/>
              <a:cs typeface="Arial" charset="0"/>
            </a:endParaRPr>
          </a:p>
        </p:txBody>
      </p:sp>
      <p:sp>
        <p:nvSpPr>
          <p:cNvPr id="99331" name="Text Box 4"/>
          <p:cNvSpPr txBox="1">
            <a:spLocks noChangeArrowheads="1"/>
          </p:cNvSpPr>
          <p:nvPr/>
        </p:nvSpPr>
        <p:spPr bwMode="auto">
          <a:xfrm>
            <a:off x="8431213"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477</a:t>
            </a:r>
            <a:endParaRPr lang="en-US" b="1" dirty="0">
              <a:solidFill>
                <a:prstClr val="black"/>
              </a:solidFill>
            </a:endParaRPr>
          </a:p>
        </p:txBody>
      </p:sp>
      <p:grpSp>
        <p:nvGrpSpPr>
          <p:cNvPr id="3" name="Group 2">
            <a:extLst>
              <a:ext uri="{FF2B5EF4-FFF2-40B4-BE49-F238E27FC236}">
                <a16:creationId xmlns:a16="http://schemas.microsoft.com/office/drawing/2014/main" id="{038D19D6-C694-4042-8FA3-B36E913822C0}"/>
              </a:ext>
            </a:extLst>
          </p:cNvPr>
          <p:cNvGrpSpPr/>
          <p:nvPr/>
        </p:nvGrpSpPr>
        <p:grpSpPr>
          <a:xfrm>
            <a:off x="0" y="962025"/>
            <a:ext cx="9220200" cy="5794375"/>
            <a:chOff x="0" y="962025"/>
            <a:chExt cx="9220200" cy="5794375"/>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62025"/>
              <a:ext cx="92202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F507977A-4352-BE47-B0A3-7D73B6B3B436}"/>
                </a:ext>
              </a:extLst>
            </p:cNvPr>
            <p:cNvSpPr/>
            <p:nvPr/>
          </p:nvSpPr>
          <p:spPr>
            <a:xfrm>
              <a:off x="2125362" y="1252151"/>
              <a:ext cx="4415481"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B0755D-DB59-604F-87CF-C2F510FAEA53}"/>
                </a:ext>
              </a:extLst>
            </p:cNvPr>
            <p:cNvSpPr/>
            <p:nvPr/>
          </p:nvSpPr>
          <p:spPr>
            <a:xfrm>
              <a:off x="304801" y="2133600"/>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B644DE9-3AC5-974A-9E02-1F44EECF03FE}"/>
                </a:ext>
              </a:extLst>
            </p:cNvPr>
            <p:cNvSpPr/>
            <p:nvPr/>
          </p:nvSpPr>
          <p:spPr>
            <a:xfrm>
              <a:off x="255374" y="1293341"/>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78C70B-5675-C94C-B563-61967F66F63E}"/>
                </a:ext>
              </a:extLst>
            </p:cNvPr>
            <p:cNvSpPr/>
            <p:nvPr/>
          </p:nvSpPr>
          <p:spPr>
            <a:xfrm>
              <a:off x="181233" y="3212757"/>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991C39-C2FE-F34C-BA33-759932CB8808}"/>
                </a:ext>
              </a:extLst>
            </p:cNvPr>
            <p:cNvSpPr/>
            <p:nvPr/>
          </p:nvSpPr>
          <p:spPr>
            <a:xfrm>
              <a:off x="181233" y="3591698"/>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3412CB-2A2E-4140-9DD6-9E8B656D289B}"/>
                </a:ext>
              </a:extLst>
            </p:cNvPr>
            <p:cNvSpPr/>
            <p:nvPr/>
          </p:nvSpPr>
          <p:spPr>
            <a:xfrm>
              <a:off x="181233" y="3945925"/>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906F53-4D5C-3F48-A945-FE737678B082}"/>
                </a:ext>
              </a:extLst>
            </p:cNvPr>
            <p:cNvSpPr/>
            <p:nvPr/>
          </p:nvSpPr>
          <p:spPr>
            <a:xfrm>
              <a:off x="205946" y="4769709"/>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057119-6AC4-2943-9565-4D5227D51135}"/>
                </a:ext>
              </a:extLst>
            </p:cNvPr>
            <p:cNvSpPr/>
            <p:nvPr/>
          </p:nvSpPr>
          <p:spPr>
            <a:xfrm>
              <a:off x="189470" y="4366053"/>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D2F25D-F265-E945-A412-CB9577B39570}"/>
                </a:ext>
              </a:extLst>
            </p:cNvPr>
            <p:cNvSpPr/>
            <p:nvPr/>
          </p:nvSpPr>
          <p:spPr>
            <a:xfrm>
              <a:off x="7842421" y="1311018"/>
              <a:ext cx="1230528" cy="380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C9C8B259-A272-5C44-B08F-BF56818B601D}"/>
              </a:ext>
            </a:extLst>
          </p:cNvPr>
          <p:cNvSpPr txBox="1">
            <a:spLocks/>
          </p:cNvSpPr>
          <p:nvPr/>
        </p:nvSpPr>
        <p:spPr bwMode="auto">
          <a:xfrm>
            <a:off x="1458097" y="1347441"/>
            <a:ext cx="6237074" cy="34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2400" b="1" dirty="0">
                <a:solidFill>
                  <a:schemeClr val="tx1"/>
                </a:solidFill>
                <a:latin typeface="Arial" charset="0"/>
                <a:ea typeface="ＭＳ Ｐゴシック" charset="0"/>
                <a:cs typeface="Arial" charset="0"/>
              </a:rPr>
              <a:t>توقيت نبوات إرميا</a:t>
            </a:r>
            <a:endParaRPr lang="en-US" sz="2400" b="1" dirty="0">
              <a:solidFill>
                <a:schemeClr val="tx1"/>
              </a:solidFill>
              <a:latin typeface="Arial" charset="0"/>
              <a:ea typeface="ＭＳ Ｐゴシック" charset="0"/>
              <a:cs typeface="Arial" charset="0"/>
            </a:endParaRPr>
          </a:p>
        </p:txBody>
      </p:sp>
      <p:sp>
        <p:nvSpPr>
          <p:cNvPr id="18" name="Title 1">
            <a:extLst>
              <a:ext uri="{FF2B5EF4-FFF2-40B4-BE49-F238E27FC236}">
                <a16:creationId xmlns:a16="http://schemas.microsoft.com/office/drawing/2014/main" id="{E57005F5-215C-EF43-AFF3-EC8501BF60A6}"/>
              </a:ext>
            </a:extLst>
          </p:cNvPr>
          <p:cNvSpPr txBox="1">
            <a:spLocks/>
          </p:cNvSpPr>
          <p:nvPr/>
        </p:nvSpPr>
        <p:spPr bwMode="auto">
          <a:xfrm>
            <a:off x="181233" y="1346605"/>
            <a:ext cx="856735"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400" b="1" dirty="0">
                <a:solidFill>
                  <a:schemeClr val="tx1"/>
                </a:solidFill>
                <a:latin typeface="Arial" charset="0"/>
                <a:ea typeface="ＭＳ Ｐゴシック" charset="0"/>
                <a:cs typeface="Arial" charset="0"/>
              </a:rPr>
              <a:t>الملوك</a:t>
            </a:r>
            <a:endParaRPr lang="en-US" sz="1400" b="1" dirty="0">
              <a:solidFill>
                <a:schemeClr val="tx1"/>
              </a:solidFill>
              <a:latin typeface="Arial" charset="0"/>
              <a:ea typeface="ＭＳ Ｐゴシック" charset="0"/>
              <a:cs typeface="Arial" charset="0"/>
            </a:endParaRPr>
          </a:p>
        </p:txBody>
      </p:sp>
      <p:sp>
        <p:nvSpPr>
          <p:cNvPr id="19" name="Title 1">
            <a:extLst>
              <a:ext uri="{FF2B5EF4-FFF2-40B4-BE49-F238E27FC236}">
                <a16:creationId xmlns:a16="http://schemas.microsoft.com/office/drawing/2014/main" id="{A1FDFB9F-7092-6849-AEE6-1B3E73BEE7BF}"/>
              </a:ext>
            </a:extLst>
          </p:cNvPr>
          <p:cNvSpPr txBox="1">
            <a:spLocks/>
          </p:cNvSpPr>
          <p:nvPr/>
        </p:nvSpPr>
        <p:spPr bwMode="auto">
          <a:xfrm>
            <a:off x="7695170" y="1346605"/>
            <a:ext cx="1448830"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400" b="1" dirty="0">
                <a:solidFill>
                  <a:schemeClr val="tx1"/>
                </a:solidFill>
                <a:latin typeface="Arial" charset="0"/>
                <a:ea typeface="ＭＳ Ｐゴシック" charset="0"/>
                <a:cs typeface="Arial" charset="0"/>
              </a:rPr>
              <a:t>الأحداث</a:t>
            </a:r>
            <a:endParaRPr lang="en-US" sz="1400" b="1" dirty="0">
              <a:solidFill>
                <a:schemeClr val="tx1"/>
              </a:solidFill>
              <a:latin typeface="Arial" charset="0"/>
              <a:ea typeface="ＭＳ Ｐゴシック" charset="0"/>
              <a:cs typeface="Arial" charset="0"/>
            </a:endParaRPr>
          </a:p>
        </p:txBody>
      </p:sp>
      <p:sp>
        <p:nvSpPr>
          <p:cNvPr id="20" name="Title 1">
            <a:extLst>
              <a:ext uri="{FF2B5EF4-FFF2-40B4-BE49-F238E27FC236}">
                <a16:creationId xmlns:a16="http://schemas.microsoft.com/office/drawing/2014/main" id="{48472B05-EE7D-FC43-9015-A04FE9B5141F}"/>
              </a:ext>
            </a:extLst>
          </p:cNvPr>
          <p:cNvSpPr txBox="1">
            <a:spLocks/>
          </p:cNvSpPr>
          <p:nvPr/>
        </p:nvSpPr>
        <p:spPr bwMode="auto">
          <a:xfrm>
            <a:off x="205947" y="2112724"/>
            <a:ext cx="856735"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100" dirty="0">
                <a:solidFill>
                  <a:schemeClr val="tx1"/>
                </a:solidFill>
                <a:latin typeface="Arial" charset="0"/>
                <a:ea typeface="ＭＳ Ｐゴシック" charset="0"/>
                <a:cs typeface="Arial" charset="0"/>
              </a:rPr>
              <a:t>يوشيا</a:t>
            </a:r>
            <a:endParaRPr lang="en-US" sz="1100" dirty="0">
              <a:solidFill>
                <a:schemeClr val="tx1"/>
              </a:solidFill>
              <a:latin typeface="Arial" charset="0"/>
              <a:ea typeface="ＭＳ Ｐゴシック" charset="0"/>
              <a:cs typeface="Arial" charset="0"/>
            </a:endParaRPr>
          </a:p>
        </p:txBody>
      </p:sp>
      <p:sp>
        <p:nvSpPr>
          <p:cNvPr id="21" name="Title 1">
            <a:extLst>
              <a:ext uri="{FF2B5EF4-FFF2-40B4-BE49-F238E27FC236}">
                <a16:creationId xmlns:a16="http://schemas.microsoft.com/office/drawing/2014/main" id="{6540BDDC-F027-F345-A394-8E5C30569AF5}"/>
              </a:ext>
            </a:extLst>
          </p:cNvPr>
          <p:cNvSpPr txBox="1">
            <a:spLocks/>
          </p:cNvSpPr>
          <p:nvPr/>
        </p:nvSpPr>
        <p:spPr bwMode="auto">
          <a:xfrm>
            <a:off x="65905" y="3892097"/>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يهوياكين</a:t>
            </a:r>
            <a:endParaRPr lang="en-US" sz="1000" dirty="0">
              <a:solidFill>
                <a:schemeClr val="tx1"/>
              </a:solidFill>
              <a:latin typeface="Arial" charset="0"/>
              <a:ea typeface="ＭＳ Ｐゴシック" charset="0"/>
              <a:cs typeface="Arial" charset="0"/>
            </a:endParaRPr>
          </a:p>
        </p:txBody>
      </p:sp>
      <p:sp>
        <p:nvSpPr>
          <p:cNvPr id="22" name="Title 1">
            <a:extLst>
              <a:ext uri="{FF2B5EF4-FFF2-40B4-BE49-F238E27FC236}">
                <a16:creationId xmlns:a16="http://schemas.microsoft.com/office/drawing/2014/main" id="{3EB457DC-B2E3-4F43-BAF0-6034B3E10FAD}"/>
              </a:ext>
            </a:extLst>
          </p:cNvPr>
          <p:cNvSpPr txBox="1">
            <a:spLocks/>
          </p:cNvSpPr>
          <p:nvPr/>
        </p:nvSpPr>
        <p:spPr bwMode="auto">
          <a:xfrm>
            <a:off x="74143" y="3125978"/>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يهوآحاز</a:t>
            </a:r>
            <a:endParaRPr lang="en-US" sz="1000" dirty="0">
              <a:solidFill>
                <a:schemeClr val="tx1"/>
              </a:solidFill>
              <a:latin typeface="Arial" charset="0"/>
              <a:ea typeface="ＭＳ Ｐゴシック" charset="0"/>
              <a:cs typeface="Arial" charset="0"/>
            </a:endParaRPr>
          </a:p>
        </p:txBody>
      </p:sp>
      <p:sp>
        <p:nvSpPr>
          <p:cNvPr id="23" name="Title 1">
            <a:extLst>
              <a:ext uri="{FF2B5EF4-FFF2-40B4-BE49-F238E27FC236}">
                <a16:creationId xmlns:a16="http://schemas.microsoft.com/office/drawing/2014/main" id="{7AE24893-01C6-4F42-BF40-36F2D2ADAA31}"/>
              </a:ext>
            </a:extLst>
          </p:cNvPr>
          <p:cNvSpPr txBox="1">
            <a:spLocks/>
          </p:cNvSpPr>
          <p:nvPr/>
        </p:nvSpPr>
        <p:spPr bwMode="auto">
          <a:xfrm>
            <a:off x="57668" y="3488442"/>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يهوياقيم</a:t>
            </a:r>
            <a:endParaRPr lang="en-US" sz="1000" dirty="0">
              <a:solidFill>
                <a:schemeClr val="tx1"/>
              </a:solidFill>
              <a:latin typeface="Arial" charset="0"/>
              <a:ea typeface="ＭＳ Ｐゴシック" charset="0"/>
              <a:cs typeface="Arial" charset="0"/>
            </a:endParaRPr>
          </a:p>
        </p:txBody>
      </p:sp>
      <p:sp>
        <p:nvSpPr>
          <p:cNvPr id="24" name="Title 1">
            <a:extLst>
              <a:ext uri="{FF2B5EF4-FFF2-40B4-BE49-F238E27FC236}">
                <a16:creationId xmlns:a16="http://schemas.microsoft.com/office/drawing/2014/main" id="{3071ADE5-2B69-DC46-8741-7EE54F97F3EF}"/>
              </a:ext>
            </a:extLst>
          </p:cNvPr>
          <p:cNvSpPr txBox="1">
            <a:spLocks/>
          </p:cNvSpPr>
          <p:nvPr/>
        </p:nvSpPr>
        <p:spPr bwMode="auto">
          <a:xfrm>
            <a:off x="90618" y="4707643"/>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جدليا</a:t>
            </a:r>
            <a:endParaRPr lang="en-US" sz="1000" dirty="0">
              <a:solidFill>
                <a:schemeClr val="tx1"/>
              </a:solidFill>
              <a:latin typeface="Arial" charset="0"/>
              <a:ea typeface="ＭＳ Ｐゴシック" charset="0"/>
              <a:cs typeface="Arial" charset="0"/>
            </a:endParaRPr>
          </a:p>
        </p:txBody>
      </p:sp>
      <p:sp>
        <p:nvSpPr>
          <p:cNvPr id="25" name="Title 1">
            <a:extLst>
              <a:ext uri="{FF2B5EF4-FFF2-40B4-BE49-F238E27FC236}">
                <a16:creationId xmlns:a16="http://schemas.microsoft.com/office/drawing/2014/main" id="{8D286300-9B87-EE4C-9688-49D2FFE79683}"/>
              </a:ext>
            </a:extLst>
          </p:cNvPr>
          <p:cNvSpPr txBox="1">
            <a:spLocks/>
          </p:cNvSpPr>
          <p:nvPr/>
        </p:nvSpPr>
        <p:spPr bwMode="auto">
          <a:xfrm>
            <a:off x="82381" y="4303988"/>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00" dirty="0">
                <a:solidFill>
                  <a:schemeClr val="tx1"/>
                </a:solidFill>
                <a:latin typeface="Arial" charset="0"/>
                <a:ea typeface="ＭＳ Ｐゴシック" charset="0"/>
                <a:cs typeface="Arial" charset="0"/>
              </a:rPr>
              <a:t>صدقيا</a:t>
            </a:r>
            <a:endParaRPr lang="en-US" sz="1000" dirty="0">
              <a:solidFill>
                <a:schemeClr val="tx1"/>
              </a:solidFill>
              <a:latin typeface="Arial" charset="0"/>
              <a:ea typeface="ＭＳ Ｐゴシック" charset="0"/>
              <a:cs typeface="Arial" charset="0"/>
            </a:endParaRPr>
          </a:p>
        </p:txBody>
      </p:sp>
      <p:sp>
        <p:nvSpPr>
          <p:cNvPr id="26" name="Title 1">
            <a:extLst>
              <a:ext uri="{FF2B5EF4-FFF2-40B4-BE49-F238E27FC236}">
                <a16:creationId xmlns:a16="http://schemas.microsoft.com/office/drawing/2014/main" id="{44BBC127-B32D-ED40-AC49-BF097008DC96}"/>
              </a:ext>
            </a:extLst>
          </p:cNvPr>
          <p:cNvSpPr txBox="1">
            <a:spLocks/>
          </p:cNvSpPr>
          <p:nvPr/>
        </p:nvSpPr>
        <p:spPr bwMode="auto">
          <a:xfrm>
            <a:off x="7768281" y="3916810"/>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الترحيل</a:t>
            </a:r>
          </a:p>
          <a:p>
            <a:pPr defTabSz="914400"/>
            <a:r>
              <a:rPr lang="ar-JO" sz="1050" b="1" dirty="0">
                <a:solidFill>
                  <a:schemeClr val="tx1"/>
                </a:solidFill>
                <a:latin typeface="Arial" charset="0"/>
                <a:ea typeface="ＭＳ Ｐゴシック" charset="0"/>
                <a:cs typeface="Arial" charset="0"/>
              </a:rPr>
              <a:t>الثاني</a:t>
            </a:r>
            <a:endParaRPr lang="en-US" sz="1050" b="1" dirty="0">
              <a:solidFill>
                <a:schemeClr val="tx1"/>
              </a:solidFill>
              <a:latin typeface="Arial" charset="0"/>
              <a:ea typeface="ＭＳ Ｐゴシック" charset="0"/>
              <a:cs typeface="Arial" charset="0"/>
            </a:endParaRPr>
          </a:p>
        </p:txBody>
      </p:sp>
      <p:sp>
        <p:nvSpPr>
          <p:cNvPr id="27" name="Title 1">
            <a:extLst>
              <a:ext uri="{FF2B5EF4-FFF2-40B4-BE49-F238E27FC236}">
                <a16:creationId xmlns:a16="http://schemas.microsoft.com/office/drawing/2014/main" id="{601848D6-2D54-2D4B-B92A-DE7CF151C317}"/>
              </a:ext>
            </a:extLst>
          </p:cNvPr>
          <p:cNvSpPr txBox="1">
            <a:spLocks/>
          </p:cNvSpPr>
          <p:nvPr/>
        </p:nvSpPr>
        <p:spPr bwMode="auto">
          <a:xfrm>
            <a:off x="7768281" y="3026009"/>
            <a:ext cx="1383957" cy="423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defPPr>
              <a:defRPr lang="en-US"/>
            </a:defPPr>
            <a:lvl1pPr algn="ctr" defTabSz="914400" eaLnBrk="0" fontAlgn="base" hangingPunct="0">
              <a:spcBef>
                <a:spcPct val="0"/>
              </a:spcBef>
              <a:spcAft>
                <a:spcPct val="0"/>
              </a:spcAft>
              <a:defRPr sz="1050" b="1">
                <a:latin typeface="Arial" charset="0"/>
                <a:ea typeface="ＭＳ Ｐゴシック" charset="0"/>
                <a:cs typeface="Arial" charset="0"/>
              </a:defRPr>
            </a:lvl1pPr>
            <a:lvl2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fontAlgn="base">
              <a:spcBef>
                <a:spcPct val="0"/>
              </a:spcBef>
              <a:spcAft>
                <a:spcPct val="0"/>
              </a:spcAft>
              <a:defRPr sz="3300">
                <a:solidFill>
                  <a:srgbClr val="7B9899"/>
                </a:solidFill>
                <a:latin typeface="Georgia" pitchFamily="18" charset="0"/>
              </a:defRPr>
            </a:lvl6pPr>
            <a:lvl7pPr marL="914400" algn="ctr" fontAlgn="base">
              <a:spcBef>
                <a:spcPct val="0"/>
              </a:spcBef>
              <a:spcAft>
                <a:spcPct val="0"/>
              </a:spcAft>
              <a:defRPr sz="3300">
                <a:solidFill>
                  <a:srgbClr val="7B9899"/>
                </a:solidFill>
                <a:latin typeface="Georgia" pitchFamily="18" charset="0"/>
              </a:defRPr>
            </a:lvl7pPr>
            <a:lvl8pPr marL="1371600" algn="ctr" fontAlgn="base">
              <a:spcBef>
                <a:spcPct val="0"/>
              </a:spcBef>
              <a:spcAft>
                <a:spcPct val="0"/>
              </a:spcAft>
              <a:defRPr sz="3300">
                <a:solidFill>
                  <a:srgbClr val="7B9899"/>
                </a:solidFill>
                <a:latin typeface="Georgia" pitchFamily="18" charset="0"/>
              </a:defRPr>
            </a:lvl8pPr>
            <a:lvl9pPr marL="1828800" algn="ctr" fontAlgn="base">
              <a:spcBef>
                <a:spcPct val="0"/>
              </a:spcBef>
              <a:spcAft>
                <a:spcPct val="0"/>
              </a:spcAft>
              <a:defRPr sz="3300">
                <a:solidFill>
                  <a:srgbClr val="7B9899"/>
                </a:solidFill>
                <a:latin typeface="Georgia" pitchFamily="18" charset="0"/>
              </a:defRPr>
            </a:lvl9pPr>
          </a:lstStyle>
          <a:p>
            <a:r>
              <a:rPr lang="ar-JO" dirty="0"/>
              <a:t>قيام</a:t>
            </a:r>
          </a:p>
          <a:p>
            <a:r>
              <a:rPr lang="ar-JO" dirty="0"/>
              <a:t>نبوخدنصر</a:t>
            </a:r>
            <a:endParaRPr lang="en-US" dirty="0"/>
          </a:p>
        </p:txBody>
      </p:sp>
      <p:sp>
        <p:nvSpPr>
          <p:cNvPr id="28" name="Title 1">
            <a:extLst>
              <a:ext uri="{FF2B5EF4-FFF2-40B4-BE49-F238E27FC236}">
                <a16:creationId xmlns:a16="http://schemas.microsoft.com/office/drawing/2014/main" id="{613930E7-0C37-E346-BE8D-DB9459936E25}"/>
              </a:ext>
            </a:extLst>
          </p:cNvPr>
          <p:cNvSpPr txBox="1">
            <a:spLocks/>
          </p:cNvSpPr>
          <p:nvPr/>
        </p:nvSpPr>
        <p:spPr bwMode="auto">
          <a:xfrm>
            <a:off x="7768281" y="3455489"/>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الترحيل الأول</a:t>
            </a:r>
            <a:endParaRPr lang="en-US" sz="1050" b="1" dirty="0">
              <a:solidFill>
                <a:schemeClr val="tx1"/>
              </a:solidFill>
              <a:latin typeface="Arial" charset="0"/>
              <a:ea typeface="ＭＳ Ｐゴシック" charset="0"/>
              <a:cs typeface="Arial" charset="0"/>
            </a:endParaRPr>
          </a:p>
        </p:txBody>
      </p:sp>
      <p:sp>
        <p:nvSpPr>
          <p:cNvPr id="29" name="Title 1">
            <a:extLst>
              <a:ext uri="{FF2B5EF4-FFF2-40B4-BE49-F238E27FC236}">
                <a16:creationId xmlns:a16="http://schemas.microsoft.com/office/drawing/2014/main" id="{1F1B40F0-A8F5-B84A-9235-49223EBA39BB}"/>
              </a:ext>
            </a:extLst>
          </p:cNvPr>
          <p:cNvSpPr txBox="1">
            <a:spLocks/>
          </p:cNvSpPr>
          <p:nvPr/>
        </p:nvSpPr>
        <p:spPr bwMode="auto">
          <a:xfrm>
            <a:off x="7768281" y="4641738"/>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الترحيل الأخير</a:t>
            </a:r>
            <a:endParaRPr lang="en-US" sz="1050" b="1" dirty="0">
              <a:solidFill>
                <a:schemeClr val="tx1"/>
              </a:solidFill>
              <a:latin typeface="Arial" charset="0"/>
              <a:ea typeface="ＭＳ Ｐゴシック" charset="0"/>
              <a:cs typeface="Arial" charset="0"/>
            </a:endParaRPr>
          </a:p>
        </p:txBody>
      </p:sp>
      <p:sp>
        <p:nvSpPr>
          <p:cNvPr id="30" name="Title 1">
            <a:extLst>
              <a:ext uri="{FF2B5EF4-FFF2-40B4-BE49-F238E27FC236}">
                <a16:creationId xmlns:a16="http://schemas.microsoft.com/office/drawing/2014/main" id="{4676D6AB-B20C-F346-BDFF-D220FBBF1A86}"/>
              </a:ext>
            </a:extLst>
          </p:cNvPr>
          <p:cNvSpPr txBox="1">
            <a:spLocks/>
          </p:cNvSpPr>
          <p:nvPr/>
        </p:nvSpPr>
        <p:spPr bwMode="auto">
          <a:xfrm>
            <a:off x="7768281" y="4328701"/>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مؤامرة سرية للمتمردين</a:t>
            </a:r>
            <a:endParaRPr lang="en-US" sz="1050" b="1" dirty="0">
              <a:solidFill>
                <a:schemeClr val="tx1"/>
              </a:solidFill>
              <a:latin typeface="Arial" charset="0"/>
              <a:ea typeface="ＭＳ Ｐゴシック" charset="0"/>
              <a:cs typeface="Arial" charset="0"/>
            </a:endParaRPr>
          </a:p>
        </p:txBody>
      </p:sp>
      <p:sp>
        <p:nvSpPr>
          <p:cNvPr id="31" name="Title 1">
            <a:extLst>
              <a:ext uri="{FF2B5EF4-FFF2-40B4-BE49-F238E27FC236}">
                <a16:creationId xmlns:a16="http://schemas.microsoft.com/office/drawing/2014/main" id="{AA60DADE-46D6-CE46-96DD-799C04D85948}"/>
              </a:ext>
            </a:extLst>
          </p:cNvPr>
          <p:cNvSpPr txBox="1">
            <a:spLocks/>
          </p:cNvSpPr>
          <p:nvPr/>
        </p:nvSpPr>
        <p:spPr bwMode="auto">
          <a:xfrm>
            <a:off x="7768281" y="1898539"/>
            <a:ext cx="1383957" cy="3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ar-JO" sz="1050" b="1" dirty="0">
                <a:solidFill>
                  <a:schemeClr val="tx1"/>
                </a:solidFill>
                <a:latin typeface="Arial" charset="0"/>
                <a:ea typeface="ＭＳ Ｐゴシック" charset="0"/>
                <a:cs typeface="Arial" charset="0"/>
              </a:rPr>
              <a:t>إصلاحات </a:t>
            </a:r>
          </a:p>
          <a:p>
            <a:pPr defTabSz="914400"/>
            <a:r>
              <a:rPr lang="ar-JO" sz="1050" b="1" dirty="0">
                <a:solidFill>
                  <a:schemeClr val="tx1"/>
                </a:solidFill>
                <a:latin typeface="Arial" charset="0"/>
                <a:ea typeface="ＭＳ Ｐゴシック" charset="0"/>
                <a:cs typeface="Arial" charset="0"/>
              </a:rPr>
              <a:t>يوشيا</a:t>
            </a:r>
            <a:endParaRPr lang="en-US" sz="105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364327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ج. الترتيب المنطقي</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ح. نبوة السبعين سنة</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03566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76">
                                            <p:txEl>
                                              <p:pRg st="5" end="5"/>
                                            </p:txEl>
                                          </p:spTgt>
                                        </p:tgtEl>
                                        <p:attrNameLst>
                                          <p:attrName>style.visibility</p:attrName>
                                        </p:attrNameLst>
                                      </p:cBhvr>
                                      <p:to>
                                        <p:strVal val="visible"/>
                                      </p:to>
                                    </p:set>
                                    <p:animEffect transition="in" filter="dissolve">
                                      <p:cBhvr>
                                        <p:cTn id="32" dur="500"/>
                                        <p:tgtEl>
                                          <p:spTgt spid="112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ج. الترتيب المنطقي</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ح. نبوة السبعين سنة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خ. يسجل سقوط أورشليم مرتين</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576919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76">
                                            <p:txEl>
                                              <p:pRg st="5" end="5"/>
                                            </p:txEl>
                                          </p:spTgt>
                                        </p:tgtEl>
                                        <p:attrNameLst>
                                          <p:attrName>style.visibility</p:attrName>
                                        </p:attrNameLst>
                                      </p:cBhvr>
                                      <p:to>
                                        <p:strVal val="visible"/>
                                      </p:to>
                                    </p:set>
                                    <p:animEffect transition="in" filter="dissolve">
                                      <p:cBhvr>
                                        <p:cTn id="32" dur="500"/>
                                        <p:tgtEl>
                                          <p:spTgt spid="1127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276">
                                            <p:txEl>
                                              <p:pRg st="6" end="6"/>
                                            </p:txEl>
                                          </p:spTgt>
                                        </p:tgtEl>
                                        <p:attrNameLst>
                                          <p:attrName>style.visibility</p:attrName>
                                        </p:attrNameLst>
                                      </p:cBhvr>
                                      <p:to>
                                        <p:strVal val="visible"/>
                                      </p:to>
                                    </p:set>
                                    <p:animEffect transition="in" filter="dissolve">
                                      <p:cBhvr>
                                        <p:cTn id="37" dur="500"/>
                                        <p:tgtEl>
                                          <p:spTgt spid="112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722312" y="47625"/>
            <a:ext cx="7772400" cy="1524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ar-JO" b="1" dirty="0">
                <a:latin typeface="Arial"/>
                <a:ea typeface="Arial"/>
                <a:cs typeface="Arial"/>
                <a:sym typeface="Arial"/>
              </a:rPr>
              <a:t>ملخص إرميا</a:t>
            </a:r>
            <a:endParaRPr lang="en-US" b="1" dirty="0">
              <a:latin typeface="Arial"/>
              <a:ea typeface="Arial"/>
              <a:cs typeface="Arial"/>
              <a:sym typeface="Arial"/>
            </a:endParaRPr>
          </a:p>
        </p:txBody>
      </p:sp>
      <p:pic>
        <p:nvPicPr>
          <p:cNvPr id="1041" name="Shape 1041"/>
          <p:cNvPicPr preferRelativeResize="0"/>
          <p:nvPr/>
        </p:nvPicPr>
        <p:blipFill rotWithShape="1">
          <a:blip r:embed="rId3">
            <a:alphaModFix/>
          </a:blip>
          <a:srcRect/>
          <a:stretch/>
        </p:blipFill>
        <p:spPr>
          <a:xfrm>
            <a:off x="2714625" y="2786061"/>
            <a:ext cx="3455986" cy="3271836"/>
          </a:xfrm>
          <a:prstGeom prst="rect">
            <a:avLst/>
          </a:prstGeom>
          <a:noFill/>
          <a:ln>
            <a:noFill/>
          </a:ln>
        </p:spPr>
      </p:pic>
    </p:spTree>
    <p:extLst>
      <p:ext uri="{BB962C8B-B14F-4D97-AF65-F5344CB8AC3E}">
        <p14:creationId xmlns:p14="http://schemas.microsoft.com/office/powerpoint/2010/main" val="3288424698"/>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9144000" cy="539750"/>
          </a:xfrm>
          <a:noFill/>
        </p:spPr>
        <p:txBody>
          <a:bodyPr/>
          <a:lstStyle/>
          <a:p>
            <a:pPr algn="ctr"/>
            <a:r>
              <a:rPr lang="ar-EG" sz="3600" b="1" dirty="0">
                <a:solidFill>
                  <a:schemeClr val="bg1"/>
                </a:solidFill>
                <a:latin typeface="Arial"/>
                <a:ea typeface="ＭＳ Ｐゴシック" charset="0"/>
                <a:cs typeface="Arial"/>
              </a:rPr>
              <a:t>تقسيم </a:t>
            </a:r>
            <a:r>
              <a:rPr lang="ar-JO" sz="3600" b="1" dirty="0">
                <a:solidFill>
                  <a:schemeClr val="bg1"/>
                </a:solidFill>
                <a:latin typeface="Arial"/>
                <a:cs typeface="Arial"/>
              </a:rPr>
              <a:t>سفر</a:t>
            </a:r>
            <a:r>
              <a:rPr lang="ar-EG" sz="3600" b="1" dirty="0">
                <a:solidFill>
                  <a:schemeClr val="bg1"/>
                </a:solidFill>
                <a:latin typeface="Arial"/>
                <a:ea typeface="ＭＳ Ｐゴシック" charset="0"/>
                <a:cs typeface="Arial"/>
              </a:rPr>
              <a:t> إرميا </a:t>
            </a:r>
            <a:endParaRPr lang="en-US" sz="3600" b="1" dirty="0">
              <a:solidFill>
                <a:schemeClr val="bg1"/>
              </a:solidFill>
              <a:latin typeface="Arial"/>
              <a:ea typeface="ＭＳ Ｐゴシック" charset="0"/>
              <a:cs typeface="Arial"/>
            </a:endParaRPr>
          </a:p>
        </p:txBody>
      </p:sp>
      <p:graphicFrame>
        <p:nvGraphicFramePr>
          <p:cNvPr id="3" name="Group 2"/>
          <p:cNvGraphicFramePr>
            <a:graphicFrameLocks noGrp="1"/>
          </p:cNvGraphicFramePr>
          <p:nvPr>
            <p:extLst>
              <p:ext uri="{D42A27DB-BD31-4B8C-83A1-F6EECF244321}">
                <p14:modId xmlns:p14="http://schemas.microsoft.com/office/powerpoint/2010/main" val="1978265919"/>
              </p:ext>
            </p:extLst>
          </p:nvPr>
        </p:nvGraphicFramePr>
        <p:xfrm>
          <a:off x="1" y="563563"/>
          <a:ext cx="9156697" cy="6254814"/>
        </p:xfrm>
        <a:graphic>
          <a:graphicData uri="http://schemas.openxmlformats.org/drawingml/2006/table">
            <a:tbl>
              <a:tblPr/>
              <a:tblGrid>
                <a:gridCol w="915027">
                  <a:extLst>
                    <a:ext uri="{9D8B030D-6E8A-4147-A177-3AD203B41FA5}">
                      <a16:colId xmlns:a16="http://schemas.microsoft.com/office/drawing/2014/main" val="20000"/>
                    </a:ext>
                  </a:extLst>
                </a:gridCol>
                <a:gridCol w="1012372">
                  <a:extLst>
                    <a:ext uri="{9D8B030D-6E8A-4147-A177-3AD203B41FA5}">
                      <a16:colId xmlns:a16="http://schemas.microsoft.com/office/drawing/2014/main" val="1140319387"/>
                    </a:ext>
                  </a:extLst>
                </a:gridCol>
                <a:gridCol w="837154">
                  <a:extLst>
                    <a:ext uri="{9D8B030D-6E8A-4147-A177-3AD203B41FA5}">
                      <a16:colId xmlns:a16="http://schemas.microsoft.com/office/drawing/2014/main" val="20001"/>
                    </a:ext>
                  </a:extLst>
                </a:gridCol>
                <a:gridCol w="778748">
                  <a:extLst>
                    <a:ext uri="{9D8B030D-6E8A-4147-A177-3AD203B41FA5}">
                      <a16:colId xmlns:a16="http://schemas.microsoft.com/office/drawing/2014/main" val="20002"/>
                    </a:ext>
                  </a:extLst>
                </a:gridCol>
                <a:gridCol w="739811">
                  <a:extLst>
                    <a:ext uri="{9D8B030D-6E8A-4147-A177-3AD203B41FA5}">
                      <a16:colId xmlns:a16="http://schemas.microsoft.com/office/drawing/2014/main" val="20003"/>
                    </a:ext>
                  </a:extLst>
                </a:gridCol>
                <a:gridCol w="700872">
                  <a:extLst>
                    <a:ext uri="{9D8B030D-6E8A-4147-A177-3AD203B41FA5}">
                      <a16:colId xmlns:a16="http://schemas.microsoft.com/office/drawing/2014/main" val="20004"/>
                    </a:ext>
                  </a:extLst>
                </a:gridCol>
                <a:gridCol w="603530">
                  <a:extLst>
                    <a:ext uri="{9D8B030D-6E8A-4147-A177-3AD203B41FA5}">
                      <a16:colId xmlns:a16="http://schemas.microsoft.com/office/drawing/2014/main" val="2797584348"/>
                    </a:ext>
                  </a:extLst>
                </a:gridCol>
                <a:gridCol w="807951">
                  <a:extLst>
                    <a:ext uri="{9D8B030D-6E8A-4147-A177-3AD203B41FA5}">
                      <a16:colId xmlns:a16="http://schemas.microsoft.com/office/drawing/2014/main" val="20006"/>
                    </a:ext>
                  </a:extLst>
                </a:gridCol>
                <a:gridCol w="778747">
                  <a:extLst>
                    <a:ext uri="{9D8B030D-6E8A-4147-A177-3AD203B41FA5}">
                      <a16:colId xmlns:a16="http://schemas.microsoft.com/office/drawing/2014/main" val="20007"/>
                    </a:ext>
                  </a:extLst>
                </a:gridCol>
                <a:gridCol w="681404">
                  <a:extLst>
                    <a:ext uri="{9D8B030D-6E8A-4147-A177-3AD203B41FA5}">
                      <a16:colId xmlns:a16="http://schemas.microsoft.com/office/drawing/2014/main" val="20008"/>
                    </a:ext>
                  </a:extLst>
                </a:gridCol>
                <a:gridCol w="1301081">
                  <a:extLst>
                    <a:ext uri="{9D8B030D-6E8A-4147-A177-3AD203B41FA5}">
                      <a16:colId xmlns:a16="http://schemas.microsoft.com/office/drawing/2014/main" val="20009"/>
                    </a:ext>
                  </a:extLst>
                </a:gridCol>
              </a:tblGrid>
              <a:tr h="1060320">
                <a:tc gridSpan="1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600" b="1" i="0" u="none" strike="noStrike" cap="none" normalizeH="0" baseline="0" dirty="0">
                          <a:ln>
                            <a:noFill/>
                          </a:ln>
                          <a:solidFill>
                            <a:schemeClr val="bg1"/>
                          </a:solidFill>
                          <a:effectLst/>
                          <a:latin typeface="Arial" charset="0"/>
                          <a:ea typeface="ＭＳ Ｐゴシック" charset="0"/>
                          <a:cs typeface="Arial" charset="0"/>
                        </a:rPr>
                        <a:t>السبي المستحق وال</a:t>
                      </a:r>
                      <a:r>
                        <a:rPr kumimoji="0" lang="ar-JO" sz="3600" b="1" i="0" u="none" strike="noStrike" cap="none" normalizeH="0" baseline="0" dirty="0">
                          <a:ln>
                            <a:noFill/>
                          </a:ln>
                          <a:solidFill>
                            <a:schemeClr val="bg1"/>
                          </a:solidFill>
                          <a:effectLst/>
                          <a:latin typeface="Arial" charset="0"/>
                          <a:ea typeface="ＭＳ Ｐゴシック" charset="0"/>
                          <a:cs typeface="Arial" charset="0"/>
                        </a:rPr>
                        <a:t>إ</a:t>
                      </a:r>
                      <a:r>
                        <a:rPr kumimoji="0" lang="ar-EG" sz="3600" b="1" i="0" u="none" strike="noStrike" cap="none" normalizeH="0" baseline="0" dirty="0">
                          <a:ln>
                            <a:noFill/>
                          </a:ln>
                          <a:solidFill>
                            <a:schemeClr val="bg1"/>
                          </a:solidFill>
                          <a:effectLst/>
                          <a:latin typeface="Arial" charset="0"/>
                          <a:ea typeface="ＭＳ Ｐゴシック" charset="0"/>
                          <a:cs typeface="Arial" charset="0"/>
                        </a:rPr>
                        <a:t>سترداد غير المستحق</a:t>
                      </a:r>
                      <a:endParaRPr kumimoji="0" lang="en-US" sz="3600" b="1" i="0" u="none" strike="noStrike" cap="none" normalizeH="0" baseline="0" dirty="0">
                        <a:ln>
                          <a:noFill/>
                        </a:ln>
                        <a:solidFill>
                          <a:schemeClr val="bg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سقوط أورشليم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الأمم المستحقة </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400" b="1" i="0" u="none" strike="noStrike" cap="none" normalizeH="0" baseline="0">
                          <a:ln>
                            <a:noFill/>
                          </a:ln>
                          <a:solidFill>
                            <a:schemeClr val="tx1"/>
                          </a:solidFill>
                          <a:effectLst/>
                          <a:latin typeface="Arial" charset="0"/>
                          <a:ea typeface="ＭＳ Ｐゴシック" charset="0"/>
                          <a:cs typeface="Arial" charset="0"/>
                        </a:rPr>
                        <a:t>دينونة يهوذا المستحقة </a:t>
                      </a:r>
                      <a:endParaRPr lang="en-US"/>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400" b="1" i="0" u="none" strike="noStrike" kern="1200" cap="none" normalizeH="0" baseline="0" dirty="0">
                          <a:ln>
                            <a:noFill/>
                          </a:ln>
                          <a:solidFill>
                            <a:schemeClr val="tx1"/>
                          </a:solidFill>
                          <a:effectLst/>
                          <a:latin typeface="Arial" charset="0"/>
                          <a:ea typeface="ＭＳ Ｐゴシック" charset="0"/>
                          <a:cs typeface="Arial" charset="0"/>
                        </a:rPr>
                        <a:t>نداء نبوي </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4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52</a:t>
                      </a:r>
                      <a:r>
                        <a:rPr kumimoji="0" lang="ar-EG"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صحاحات من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2-45</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صحاح </a:t>
                      </a:r>
                      <a:r>
                        <a:rPr kumimoji="0" lang="ar-JO" sz="20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09526">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2000" b="1" i="0" u="none" strike="noStrike" cap="none" normalizeH="0" baseline="0" dirty="0">
                          <a:ln>
                            <a:noFill/>
                          </a:ln>
                          <a:solidFill>
                            <a:schemeClr val="tx1"/>
                          </a:solidFill>
                          <a:effectLst/>
                          <a:latin typeface="Arial" charset="0"/>
                          <a:ea typeface="ＭＳ Ｐゴシック" charset="0"/>
                          <a:cs typeface="Arial" charset="0"/>
                        </a:rPr>
                        <a:t>السبي</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400" b="1" i="0" u="none" strike="noStrike" cap="none" normalizeH="0" baseline="0" dirty="0">
                          <a:ln>
                            <a:noFill/>
                          </a:ln>
                          <a:solidFill>
                            <a:schemeClr val="tx1"/>
                          </a:solidFill>
                          <a:effectLst/>
                          <a:latin typeface="Arial" charset="0"/>
                          <a:ea typeface="ＭＳ Ｐゴシック" charset="0"/>
                          <a:cs typeface="Arial" charset="0"/>
                        </a:rPr>
                        <a:t>دينونة </a:t>
                      </a:r>
                      <a:r>
                        <a:rPr kumimoji="0" lang="ar-JO" sz="2400" b="1" i="0" u="none" strike="noStrike" cap="none" normalizeH="0" baseline="0" dirty="0">
                          <a:ln>
                            <a:noFill/>
                          </a:ln>
                          <a:solidFill>
                            <a:schemeClr val="tx1"/>
                          </a:solidFill>
                          <a:effectLst/>
                          <a:latin typeface="Arial" charset="0"/>
                          <a:ea typeface="ＭＳ Ｐゴシック" charset="0"/>
                          <a:cs typeface="Arial" charset="0"/>
                        </a:rPr>
                        <a:t>وال</a:t>
                      </a:r>
                      <a:r>
                        <a:rPr kumimoji="0" lang="ar-EG" sz="2400" b="1" i="0" u="none" strike="noStrike" cap="none" normalizeH="0" baseline="0" dirty="0">
                          <a:ln>
                            <a:noFill/>
                          </a:ln>
                          <a:solidFill>
                            <a:schemeClr val="tx1"/>
                          </a:solidFill>
                          <a:effectLst/>
                          <a:latin typeface="Arial" charset="0"/>
                          <a:ea typeface="ＭＳ Ｐゴシック" charset="0"/>
                          <a:cs typeface="Arial" charset="0"/>
                        </a:rPr>
                        <a:t>حكم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kumimoji="0" lang="ar-EG"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JO" sz="2000" b="1" i="0" u="none" strike="noStrike" cap="none" normalizeH="0" baseline="0" dirty="0">
                          <a:ln>
                            <a:noFill/>
                          </a:ln>
                          <a:solidFill>
                            <a:schemeClr val="tx1"/>
                          </a:solidFill>
                          <a:effectLst/>
                          <a:latin typeface="Arial" charset="0"/>
                          <a:ea typeface="ＭＳ Ｐゴシック" charset="0"/>
                          <a:cs typeface="Arial" charset="0"/>
                        </a:rPr>
                        <a:t>إ</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دانة والراحة</a:t>
                      </a:r>
                      <a:endParaRPr lang="en-US" dirty="0"/>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a:t>
                      </a:r>
                      <a:r>
                        <a:rPr kumimoji="0" lang="ar-EG" sz="2000" b="1" i="0" u="none" strike="noStrike" cap="none" normalizeH="0" baseline="0" dirty="0">
                          <a:ln>
                            <a:noFill/>
                          </a:ln>
                          <a:solidFill>
                            <a:schemeClr val="tx1"/>
                          </a:solidFill>
                          <a:effectLst/>
                          <a:latin typeface="Arial" charset="0"/>
                          <a:ea typeface="ＭＳ Ｐゴシック" charset="0"/>
                          <a:cs typeface="Arial" charset="0"/>
                        </a:rPr>
                        <a:t>تفويض</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822948">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الأرتفاع</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31:52-34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 1:52-30</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200" b="1" i="0" u="none" strike="noStrike" cap="none" normalizeH="0" baseline="0" dirty="0">
                          <a:ln>
                            <a:noFill/>
                          </a:ln>
                          <a:solidFill>
                            <a:schemeClr val="tx1"/>
                          </a:solidFill>
                          <a:effectLst/>
                          <a:latin typeface="Arial" charset="0"/>
                          <a:ea typeface="ＭＳ Ｐゴシック" charset="0"/>
                          <a:cs typeface="Arial" charset="0"/>
                        </a:rPr>
                        <a:t>ا</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لشمال الشرقي</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34:49-</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64:51</a:t>
                      </a: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الشمال</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JO" sz="1600" b="1" i="0" u="none" strike="noStrike" cap="none" normalizeH="0" baseline="0" dirty="0">
                          <a:ln>
                            <a:noFill/>
                          </a:ln>
                          <a:solidFill>
                            <a:schemeClr val="tx1"/>
                          </a:solidFill>
                          <a:effectLst/>
                          <a:latin typeface="Arial" charset="0"/>
                          <a:ea typeface="ＭＳ Ｐゴシック" charset="0"/>
                          <a:cs typeface="Arial" charset="0"/>
                        </a:rPr>
                        <a:t>49: 23-33</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الشرق 1:48- 22:49</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الجنوب الغربي </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46-47</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باروخ 45</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بعد السقوط 40-44</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السقوط</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ar-EG" sz="1600" b="1" i="0" u="none" strike="noStrike" cap="none" normalizeH="0" baseline="0" dirty="0">
                          <a:ln>
                            <a:noFill/>
                          </a:ln>
                          <a:solidFill>
                            <a:schemeClr val="tx1"/>
                          </a:solidFill>
                          <a:effectLst/>
                          <a:latin typeface="Arial" charset="0"/>
                          <a:ea typeface="ＭＳ Ｐゴシック" charset="0"/>
                          <a:cs typeface="Arial" charset="0"/>
                        </a:rPr>
                        <a:t>39</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1600" b="1" i="0" u="none" strike="noStrike" cap="none" normalizeH="0" baseline="0" dirty="0">
                          <a:ln>
                            <a:noFill/>
                          </a:ln>
                          <a:solidFill>
                            <a:schemeClr val="tx1"/>
                          </a:solidFill>
                          <a:effectLst/>
                          <a:latin typeface="Arial" charset="0"/>
                          <a:ea typeface="ＭＳ Ｐゴシック" charset="0"/>
                          <a:cs typeface="Arial" charset="0"/>
                        </a:rPr>
                        <a:t>ما قبل السقوط 2-38</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1600" b="1" i="0" u="none" strike="noStrike" cap="none" normalizeH="0" baseline="0" dirty="0">
                          <a:ln>
                            <a:noFill/>
                          </a:ln>
                          <a:solidFill>
                            <a:schemeClr val="tx1"/>
                          </a:solidFill>
                          <a:effectLst/>
                          <a:latin typeface="Arial" charset="0"/>
                          <a:ea typeface="ＭＳ Ｐゴシック" charset="0"/>
                          <a:cs typeface="Arial" charset="0"/>
                        </a:rPr>
                        <a:t>دينونة (حكم</a:t>
                      </a:r>
                      <a:r>
                        <a:rPr kumimoji="0" lang="ar-JO" sz="1600" b="1" i="0" u="none" strike="noStrike" cap="none" normalizeH="0" baseline="0" dirty="0">
                          <a:ln>
                            <a:noFill/>
                          </a:ln>
                          <a:solidFill>
                            <a:schemeClr val="tx1"/>
                          </a:solidFill>
                          <a:effectLst/>
                          <a:latin typeface="Arial" charset="0"/>
                          <a:ea typeface="ＭＳ Ｐゴシック" charset="0"/>
                          <a:cs typeface="Arial" charset="0"/>
                        </a:rPr>
                        <a:t>) </a:t>
                      </a:r>
                      <a:r>
                        <a:rPr kumimoji="0" lang="ar-EG" sz="1600" b="1" i="0" u="none" strike="noStrike" cap="none" normalizeH="0" baseline="0" dirty="0">
                          <a:ln>
                            <a:noFill/>
                          </a:ln>
                          <a:solidFill>
                            <a:schemeClr val="tx1"/>
                          </a:solidFill>
                          <a:effectLst/>
                          <a:latin typeface="Arial" charset="0"/>
                          <a:ea typeface="ＭＳ Ｐゴシック" charset="0"/>
                          <a:cs typeface="Arial" charset="0"/>
                        </a:rPr>
                        <a:t>لكن حضور الله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الخاتمة</a:t>
                      </a:r>
                      <a:endParaRPr lang="en-US" sz="3200" dirty="0"/>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الكهنوت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مقدمة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6349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4">
                  <a:txBody>
                    <a:bodyPr/>
                    <a:lstStyle/>
                    <a:p>
                      <a:r>
                        <a:rPr kumimoji="0" lang="ar-EG" sz="3200" b="1" i="0" u="none" strike="noStrike" cap="none" normalizeH="0" baseline="0" dirty="0">
                          <a:ln>
                            <a:noFill/>
                          </a:ln>
                          <a:solidFill>
                            <a:schemeClr val="tx1"/>
                          </a:solidFill>
                          <a:effectLst/>
                          <a:latin typeface="Arial" charset="0"/>
                          <a:ea typeface="ＭＳ Ｐゴシック" charset="0"/>
                          <a:cs typeface="Arial" charset="0"/>
                        </a:rPr>
                        <a:t>الأمم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3200" b="1" i="0" u="none" strike="noStrike" cap="none" normalizeH="0" baseline="0" dirty="0">
                          <a:ln>
                            <a:noFill/>
                          </a:ln>
                          <a:solidFill>
                            <a:schemeClr val="tx1"/>
                          </a:solidFill>
                          <a:effectLst/>
                          <a:latin typeface="Arial" charset="0"/>
                          <a:ea typeface="ＭＳ Ｐゴシック" charset="0"/>
                          <a:cs typeface="Arial" charset="0"/>
                        </a:rPr>
                        <a:t>بابل </a:t>
                      </a:r>
                      <a:endParaRPr kumimoji="0" lang="en-US" sz="32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Arial" charset="0"/>
                        </a:rPr>
                        <a:t>627-580 ق.م</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474</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2" name="Lightning Bolt 1">
            <a:extLst>
              <a:ext uri="{FF2B5EF4-FFF2-40B4-BE49-F238E27FC236}">
                <a16:creationId xmlns:a16="http://schemas.microsoft.com/office/drawing/2014/main" id="{05336FC3-48CA-9A4B-98CE-CF55641505F9}"/>
              </a:ext>
            </a:extLst>
          </p:cNvPr>
          <p:cNvSpPr/>
          <p:nvPr/>
        </p:nvSpPr>
        <p:spPr>
          <a:xfrm>
            <a:off x="599141" y="3429000"/>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a:off x="6024978" y="3429000"/>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6503565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ج. الترتيب المنطقي</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ح. نبوة السبعين سنة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خ. يسجل سقوط أورشليم مرتين</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lang="ar-JO" sz="3200" b="1" dirty="0">
                <a:latin typeface="Arial" panose="020B0604020202020204" pitchFamily="34" charset="0"/>
                <a:ea typeface="ＭＳ Ｐゴシック" charset="0"/>
                <a:cs typeface="Arial" panose="020B0604020202020204" pitchFamily="34" charset="0"/>
              </a:rPr>
              <a:t>د. عاش خلال سقوط أورشليم</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596973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76">
                                            <p:txEl>
                                              <p:pRg st="5" end="5"/>
                                            </p:txEl>
                                          </p:spTgt>
                                        </p:tgtEl>
                                        <p:attrNameLst>
                                          <p:attrName>style.visibility</p:attrName>
                                        </p:attrNameLst>
                                      </p:cBhvr>
                                      <p:to>
                                        <p:strVal val="visible"/>
                                      </p:to>
                                    </p:set>
                                    <p:animEffect transition="in" filter="dissolve">
                                      <p:cBhvr>
                                        <p:cTn id="32" dur="500"/>
                                        <p:tgtEl>
                                          <p:spTgt spid="1127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276">
                                            <p:txEl>
                                              <p:pRg st="6" end="6"/>
                                            </p:txEl>
                                          </p:spTgt>
                                        </p:tgtEl>
                                        <p:attrNameLst>
                                          <p:attrName>style.visibility</p:attrName>
                                        </p:attrNameLst>
                                      </p:cBhvr>
                                      <p:to>
                                        <p:strVal val="visible"/>
                                      </p:to>
                                    </p:set>
                                    <p:animEffect transition="in" filter="dissolve">
                                      <p:cBhvr>
                                        <p:cTn id="37" dur="500"/>
                                        <p:tgtEl>
                                          <p:spTgt spid="1127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276">
                                            <p:txEl>
                                              <p:pRg st="7" end="7"/>
                                            </p:txEl>
                                          </p:spTgt>
                                        </p:tgtEl>
                                        <p:attrNameLst>
                                          <p:attrName>style.visibility</p:attrName>
                                        </p:attrNameLst>
                                      </p:cBhvr>
                                      <p:to>
                                        <p:strVal val="visible"/>
                                      </p:to>
                                    </p:set>
                                    <p:animEffect transition="in" filter="dissolve">
                                      <p:cBhvr>
                                        <p:cTn id="42" dur="500"/>
                                        <p:tgtEl>
                                          <p:spTgt spid="112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موجز ملوك الدمى</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سقطت المدينة</a:t>
            </a:r>
            <a:endPar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صدقيا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يهوياكين</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يهوياقيم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يوشيا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يهوآحاز</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ar-JO" b="1" dirty="0">
                <a:solidFill>
                  <a:srgbClr val="FFFFFF"/>
                </a:solidFill>
                <a:latin typeface="Arial" charset="0"/>
                <a:ea typeface="Osaka" charset="0"/>
                <a:cs typeface="Arial" charset="0"/>
              </a:rPr>
              <a:t>خصائص فريدة</a:t>
            </a:r>
            <a:endParaRPr lang="en-US" dirty="0">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24" charset="0"/>
              <a:ea typeface="Osaka"/>
              <a:cs typeface="Arial" charset="0"/>
            </a:endParaRPr>
          </a:p>
        </p:txBody>
      </p:sp>
      <p:sp>
        <p:nvSpPr>
          <p:cNvPr id="11276" name="Rectangle 12"/>
          <p:cNvSpPr>
            <a:spLocks noChangeArrowheads="1"/>
          </p:cNvSpPr>
          <p:nvPr/>
        </p:nvSpPr>
        <p:spPr bwMode="auto">
          <a:xfrm>
            <a:off x="685800" y="114129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 الأعمال الرمزية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ب. الأنواع الأدبية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ت. النسخة المازورية مقابل الترجمة السبعينية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ث. العهد الجديد</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ج. الترتيب المنطقي</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ح. نبوة السبعين سنة</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خ. يسجل سقوط أورشليم مرتين</a:t>
            </a:r>
          </a:p>
          <a:p>
            <a:pPr marL="0" marR="0" lvl="0" indent="0" algn="r" defTabSz="914400" rtl="0" eaLnBrk="1" fontAlgn="base" latinLnBrk="0" hangingPunct="1">
              <a:lnSpc>
                <a:spcPct val="100000"/>
              </a:lnSpc>
              <a:spcBef>
                <a:spcPct val="20000"/>
              </a:spcBef>
              <a:spcAft>
                <a:spcPct val="0"/>
              </a:spcAft>
              <a:buClr>
                <a:srgbClr val="99CC00"/>
              </a:buClr>
              <a:buSzPct val="80000"/>
              <a:buFontTx/>
              <a:buNone/>
              <a:tabLst/>
              <a:defRPr/>
            </a:pPr>
            <a:r>
              <a:rPr kumimoji="0" lang="ar-JO"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د. عاش خلال سقوط أورشليم</a:t>
            </a:r>
          </a:p>
          <a:p>
            <a:pPr lvl="0" algn="r" defTabSz="914400" fontAlgn="base">
              <a:spcBef>
                <a:spcPct val="20000"/>
              </a:spcBef>
              <a:spcAft>
                <a:spcPct val="0"/>
              </a:spcAft>
              <a:buClr>
                <a:srgbClr val="99CC00"/>
              </a:buClr>
              <a:buSzPct val="80000"/>
            </a:pPr>
            <a:r>
              <a:rPr lang="ar-JO" sz="3200" b="1" dirty="0">
                <a:latin typeface="Arial" panose="020B0604020202020204" pitchFamily="34" charset="0"/>
                <a:ea typeface="ＭＳ Ｐゴシック" charset="0"/>
                <a:cs typeface="Arial" panose="020B0604020202020204" pitchFamily="34" charset="0"/>
              </a:rPr>
              <a:t>ذ. أطول سفر نبوي (المزامير هي الأطول بشكل عام)</a:t>
            </a:r>
          </a:p>
          <a:p>
            <a:pPr lvl="0" algn="r" defTabSz="914400" fontAlgn="base">
              <a:spcBef>
                <a:spcPct val="20000"/>
              </a:spcBef>
              <a:spcAft>
                <a:spcPct val="0"/>
              </a:spcAft>
              <a:buClr>
                <a:srgbClr val="99CC00"/>
              </a:buClr>
              <a:buSzPct val="80000"/>
            </a:pPr>
            <a:endParaRPr kumimoji="0" lang="en-US" sz="32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93188" name="Text Box 13"/>
          <p:cNvSpPr txBox="1">
            <a:spLocks noChangeArrowheads="1"/>
          </p:cNvSpPr>
          <p:nvPr/>
        </p:nvSpPr>
        <p:spPr bwMode="auto">
          <a:xfrm>
            <a:off x="7739270" y="0"/>
            <a:ext cx="14047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478-476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166924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0" end="0"/>
                                            </p:txEl>
                                          </p:spTgt>
                                        </p:tgtEl>
                                        <p:attrNameLst>
                                          <p:attrName>style.visibility</p:attrName>
                                        </p:attrNameLst>
                                      </p:cBhvr>
                                      <p:to>
                                        <p:strVal val="visible"/>
                                      </p:to>
                                    </p:set>
                                    <p:animEffect transition="in" filter="dissolve">
                                      <p:cBhvr>
                                        <p:cTn id="7" dur="500"/>
                                        <p:tgtEl>
                                          <p:spTgt spid="11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1" end="1"/>
                                            </p:txEl>
                                          </p:spTgt>
                                        </p:tgtEl>
                                        <p:attrNameLst>
                                          <p:attrName>style.visibility</p:attrName>
                                        </p:attrNameLst>
                                      </p:cBhvr>
                                      <p:to>
                                        <p:strVal val="visible"/>
                                      </p:to>
                                    </p:set>
                                    <p:animEffect transition="in" filter="dissolve">
                                      <p:cBhvr>
                                        <p:cTn id="12" dur="500"/>
                                        <p:tgtEl>
                                          <p:spTgt spid="11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76">
                                            <p:txEl>
                                              <p:pRg st="2" end="2"/>
                                            </p:txEl>
                                          </p:spTgt>
                                        </p:tgtEl>
                                        <p:attrNameLst>
                                          <p:attrName>style.visibility</p:attrName>
                                        </p:attrNameLst>
                                      </p:cBhvr>
                                      <p:to>
                                        <p:strVal val="visible"/>
                                      </p:to>
                                    </p:set>
                                    <p:animEffect transition="in" filter="dissolve">
                                      <p:cBhvr>
                                        <p:cTn id="17" dur="500"/>
                                        <p:tgtEl>
                                          <p:spTgt spid="11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76">
                                            <p:txEl>
                                              <p:pRg st="3" end="3"/>
                                            </p:txEl>
                                          </p:spTgt>
                                        </p:tgtEl>
                                        <p:attrNameLst>
                                          <p:attrName>style.visibility</p:attrName>
                                        </p:attrNameLst>
                                      </p:cBhvr>
                                      <p:to>
                                        <p:strVal val="visible"/>
                                      </p:to>
                                    </p:set>
                                    <p:animEffect transition="in" filter="dissolve">
                                      <p:cBhvr>
                                        <p:cTn id="22" dur="500"/>
                                        <p:tgtEl>
                                          <p:spTgt spid="112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76">
                                            <p:txEl>
                                              <p:pRg st="4" end="4"/>
                                            </p:txEl>
                                          </p:spTgt>
                                        </p:tgtEl>
                                        <p:attrNameLst>
                                          <p:attrName>style.visibility</p:attrName>
                                        </p:attrNameLst>
                                      </p:cBhvr>
                                      <p:to>
                                        <p:strVal val="visible"/>
                                      </p:to>
                                    </p:set>
                                    <p:animEffect transition="in" filter="dissolve">
                                      <p:cBhvr>
                                        <p:cTn id="27" dur="500"/>
                                        <p:tgtEl>
                                          <p:spTgt spid="112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76">
                                            <p:txEl>
                                              <p:pRg st="5" end="5"/>
                                            </p:txEl>
                                          </p:spTgt>
                                        </p:tgtEl>
                                        <p:attrNameLst>
                                          <p:attrName>style.visibility</p:attrName>
                                        </p:attrNameLst>
                                      </p:cBhvr>
                                      <p:to>
                                        <p:strVal val="visible"/>
                                      </p:to>
                                    </p:set>
                                    <p:animEffect transition="in" filter="dissolve">
                                      <p:cBhvr>
                                        <p:cTn id="32" dur="500"/>
                                        <p:tgtEl>
                                          <p:spTgt spid="1127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276">
                                            <p:txEl>
                                              <p:pRg st="6" end="6"/>
                                            </p:txEl>
                                          </p:spTgt>
                                        </p:tgtEl>
                                        <p:attrNameLst>
                                          <p:attrName>style.visibility</p:attrName>
                                        </p:attrNameLst>
                                      </p:cBhvr>
                                      <p:to>
                                        <p:strVal val="visible"/>
                                      </p:to>
                                    </p:set>
                                    <p:animEffect transition="in" filter="dissolve">
                                      <p:cBhvr>
                                        <p:cTn id="37" dur="500"/>
                                        <p:tgtEl>
                                          <p:spTgt spid="1127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276">
                                            <p:txEl>
                                              <p:pRg st="7" end="7"/>
                                            </p:txEl>
                                          </p:spTgt>
                                        </p:tgtEl>
                                        <p:attrNameLst>
                                          <p:attrName>style.visibility</p:attrName>
                                        </p:attrNameLst>
                                      </p:cBhvr>
                                      <p:to>
                                        <p:strVal val="visible"/>
                                      </p:to>
                                    </p:set>
                                    <p:animEffect transition="in" filter="dissolve">
                                      <p:cBhvr>
                                        <p:cTn id="42" dur="500"/>
                                        <p:tgtEl>
                                          <p:spTgt spid="1127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276">
                                            <p:txEl>
                                              <p:pRg st="8" end="8"/>
                                            </p:txEl>
                                          </p:spTgt>
                                        </p:tgtEl>
                                        <p:attrNameLst>
                                          <p:attrName>style.visibility</p:attrName>
                                        </p:attrNameLst>
                                      </p:cBhvr>
                                      <p:to>
                                        <p:strVal val="visible"/>
                                      </p:to>
                                    </p:set>
                                    <p:animEffect transition="in" filter="dissolve">
                                      <p:cBhvr>
                                        <p:cTn id="47" dur="500"/>
                                        <p:tgtEl>
                                          <p:spTgt spid="112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1981200" y="2184729"/>
            <a:ext cx="56184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سقوط أورشليم المستحق،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السبي 70 عاماً،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دينونة الأمم،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الإسترداد تحت العهد الجديد يعطي الرجاء ويحث يهوذا على قبول تأديب الله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الحتمي</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بالذهاب إلى بابل</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474</a:t>
            </a:r>
            <a:endParaRPr kumimoji="0" lang="en-US" altLang="zh-CN"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5155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81000"/>
            <a:ext cx="9144000" cy="685800"/>
          </a:xfrm>
          <a:solidFill>
            <a:srgbClr val="000000"/>
          </a:solidFill>
        </p:spPr>
        <p:txBody>
          <a:bodyPr/>
          <a:lstStyle/>
          <a:p>
            <a:pPr>
              <a:defRPr/>
            </a:pPr>
            <a:r>
              <a:rPr lang="ar-JO" dirty="0">
                <a:solidFill>
                  <a:srgbClr val="EAEAEA"/>
                </a:solidFill>
                <a:effectLst/>
                <a:latin typeface="Arial" panose="020B0604020202020204" pitchFamily="34" charset="0"/>
                <a:ea typeface="ＭＳ Ｐゴシック" charset="0"/>
                <a:cs typeface="Arial" panose="020B0604020202020204" pitchFamily="34" charset="0"/>
              </a:rPr>
              <a:t>الأسفار الأطول في الكتاب المقدس</a:t>
            </a:r>
            <a:endParaRPr lang="en-US" dirty="0">
              <a:solidFill>
                <a:srgbClr val="EAEAEA"/>
              </a:solidFill>
              <a:effectLst/>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697187436"/>
              </p:ext>
            </p:extLst>
          </p:nvPr>
        </p:nvGraphicFramePr>
        <p:xfrm>
          <a:off x="228600" y="1219200"/>
          <a:ext cx="8610600" cy="528637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السفر</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الإصحاحات</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الأعداد</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الكلمات</a:t>
                      </a:r>
                      <a:endPar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المزامير</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150</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2461</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43743</a:t>
                      </a:r>
                      <a:endParaRPr kumimoji="0" lang="en-US"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Arial" charset="0"/>
                        </a:rPr>
                        <a:t>إرميا</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52</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1364</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42659</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حزقيال</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48</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1273</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39407</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تكوين</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50</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1533</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38267</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أشعياء</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66</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1292</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37044</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105499"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05500" name="Text Box 123"/>
          <p:cNvSpPr txBox="1">
            <a:spLocks noChangeArrowheads="1"/>
          </p:cNvSpPr>
          <p:nvPr/>
        </p:nvSpPr>
        <p:spPr bwMode="auto">
          <a:xfrm>
            <a:off x="83820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000000"/>
                </a:solidFill>
                <a:latin typeface="Arial" panose="020B0604020202020204" pitchFamily="34" charset="0"/>
                <a:cs typeface="Arial" panose="020B0604020202020204" pitchFamily="34" charset="0"/>
              </a:rPr>
              <a:t>478</a:t>
            </a:r>
            <a:endParaRPr lang="en-US" dirty="0">
              <a:solidFill>
                <a:srgbClr val="000000"/>
              </a:solidFill>
              <a:latin typeface="Arial" panose="020B0604020202020204" pitchFamily="34" charset="0"/>
              <a:cs typeface="Arial" panose="020B0604020202020204" pitchFamily="34" charset="0"/>
            </a:endParaRPr>
          </a:p>
        </p:txBody>
      </p:sp>
      <p:sp>
        <p:nvSpPr>
          <p:cNvPr id="105501" name="TextBox 6"/>
          <p:cNvSpPr txBox="1">
            <a:spLocks noChangeArrowheads="1"/>
          </p:cNvSpPr>
          <p:nvPr/>
        </p:nvSpPr>
        <p:spPr bwMode="auto">
          <a:xfrm>
            <a:off x="0" y="6457950"/>
            <a:ext cx="91011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a:solidFill>
                  <a:srgbClr val="000000"/>
                </a:solidFill>
                <a:latin typeface="Arial" panose="020B0604020202020204" pitchFamily="34" charset="0"/>
                <a:cs typeface="Arial" panose="020B0604020202020204" pitchFamily="34" charset="0"/>
              </a:rPr>
              <a:t>http://www.kneeholedesk.com/Pages/Did_You_Know/Books_of_the_Bible.html</a:t>
            </a:r>
          </a:p>
        </p:txBody>
      </p:sp>
    </p:spTree>
    <p:extLst>
      <p:ext uri="{BB962C8B-B14F-4D97-AF65-F5344CB8AC3E}">
        <p14:creationId xmlns:p14="http://schemas.microsoft.com/office/powerpoint/2010/main" val="2993018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ar-JO" b="1" dirty="0">
                <a:solidFill>
                  <a:schemeClr val="bg1"/>
                </a:solidFill>
                <a:latin typeface="Arial" charset="0"/>
                <a:ea typeface="ＭＳ Ｐゴシック" charset="0"/>
                <a:cs typeface="Arial" charset="0"/>
              </a:rPr>
              <a:t>خصائص فريدة</a:t>
            </a:r>
            <a:endParaRPr lang="en-US" b="1" dirty="0">
              <a:solidFill>
                <a:schemeClr val="bg1"/>
              </a:solidFill>
              <a:latin typeface="Arial" charset="0"/>
              <a:ea typeface="ＭＳ Ｐゴシック" charset="0"/>
              <a:cs typeface="Arial" charset="0"/>
            </a:endParaRPr>
          </a:p>
        </p:txBody>
      </p:sp>
      <p:sp>
        <p:nvSpPr>
          <p:cNvPr id="12293" name="Rectangle 5"/>
          <p:cNvSpPr>
            <a:spLocks noChangeArrowheads="1"/>
          </p:cNvSpPr>
          <p:nvPr/>
        </p:nvSpPr>
        <p:spPr bwMode="auto">
          <a:xfrm>
            <a:off x="304800" y="1447800"/>
            <a:ext cx="8686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000090"/>
              </a:buClr>
              <a:buSzPct val="80000"/>
            </a:pPr>
            <a:r>
              <a:rPr lang="ar-JO" sz="3200" b="1" dirty="0">
                <a:solidFill>
                  <a:srgbClr val="0070C0"/>
                </a:solidFill>
                <a:latin typeface="Arial" panose="020B0604020202020204" pitchFamily="34" charset="0"/>
                <a:ea typeface="ＭＳ Ｐゴシック" charset="0"/>
                <a:cs typeface="Arial" panose="020B0604020202020204" pitchFamily="34" charset="0"/>
              </a:rPr>
              <a:t>ر.</a:t>
            </a:r>
            <a:r>
              <a:rPr lang="ar-JO" sz="3200" b="1" dirty="0">
                <a:solidFill>
                  <a:prstClr val="black"/>
                </a:solidFill>
                <a:latin typeface="Arial" panose="020B0604020202020204" pitchFamily="34" charset="0"/>
                <a:ea typeface="ＭＳ Ｐゴシック" charset="0"/>
                <a:cs typeface="Arial" panose="020B0604020202020204" pitchFamily="34" charset="0"/>
              </a:rPr>
              <a:t> أطول اقتباس من العهد القديم في العهد الجديد                 </a:t>
            </a:r>
          </a:p>
          <a:p>
            <a:pPr algn="r" defTabSz="914400" fontAlgn="base">
              <a:lnSpc>
                <a:spcPct val="90000"/>
              </a:lnSpc>
              <a:spcBef>
                <a:spcPct val="20000"/>
              </a:spcBef>
              <a:spcAft>
                <a:spcPct val="0"/>
              </a:spcAft>
              <a:buClr>
                <a:srgbClr val="000090"/>
              </a:buClr>
              <a:buSzPct val="80000"/>
            </a:pPr>
            <a:r>
              <a:rPr lang="ar-JO" sz="3200" b="1" dirty="0">
                <a:solidFill>
                  <a:prstClr val="black"/>
                </a:solidFill>
                <a:latin typeface="Arial" panose="020B0604020202020204" pitchFamily="34" charset="0"/>
                <a:ea typeface="ＭＳ Ｐゴシック" charset="0"/>
                <a:cs typeface="Arial" panose="020B0604020202020204" pitchFamily="34" charset="0"/>
              </a:rPr>
              <a:t>    (إر 31: 31-34 في عب8: 8-13)</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000090"/>
              </a:buClr>
              <a:buSzPct val="80000"/>
            </a:pPr>
            <a:r>
              <a:rPr lang="ar-JO" sz="3200" b="1" dirty="0">
                <a:solidFill>
                  <a:srgbClr val="0070C0"/>
                </a:solidFill>
                <a:latin typeface="Arial" panose="020B0604020202020204" pitchFamily="34" charset="0"/>
                <a:ea typeface="ＭＳ Ｐゴシック" charset="0"/>
                <a:cs typeface="Arial" panose="020B0604020202020204" pitchFamily="34" charset="0"/>
              </a:rPr>
              <a:t>ز.</a:t>
            </a:r>
            <a:r>
              <a:rPr lang="ar-JO" sz="3200" b="1" dirty="0">
                <a:solidFill>
                  <a:prstClr val="black"/>
                </a:solidFill>
                <a:latin typeface="Arial" panose="020B0604020202020204" pitchFamily="34" charset="0"/>
                <a:ea typeface="ＭＳ Ｐゴシック" charset="0"/>
                <a:cs typeface="Arial" panose="020B0604020202020204" pitchFamily="34" charset="0"/>
              </a:rPr>
              <a:t> حتمي</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6499"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478</a:t>
            </a:r>
            <a:endParaRPr lang="en-US" b="1" dirty="0">
              <a:solidFill>
                <a:prstClr val="black"/>
              </a:solidFill>
            </a:endParaRPr>
          </a:p>
        </p:txBody>
      </p:sp>
    </p:spTree>
    <p:extLst>
      <p:ext uri="{BB962C8B-B14F-4D97-AF65-F5344CB8AC3E}">
        <p14:creationId xmlns:p14="http://schemas.microsoft.com/office/powerpoint/2010/main" val="92045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dissolve">
                                      <p:cBhvr>
                                        <p:cTn id="7" dur="500"/>
                                        <p:tgtEl>
                                          <p:spTgt spid="12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dissolve">
                                      <p:cBhvr>
                                        <p:cTn id="12" dur="500"/>
                                        <p:tgtEl>
                                          <p:spTgt spid="12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3">
                                            <p:txEl>
                                              <p:pRg st="2" end="2"/>
                                            </p:txEl>
                                          </p:spTgt>
                                        </p:tgtEl>
                                        <p:attrNameLst>
                                          <p:attrName>style.visibility</p:attrName>
                                        </p:attrNameLst>
                                      </p:cBhvr>
                                      <p:to>
                                        <p:strVal val="visible"/>
                                      </p:to>
                                    </p:set>
                                    <p:animEffect transition="in" filter="dissolve">
                                      <p:cBhvr>
                                        <p:cTn id="17" dur="500"/>
                                        <p:tgtEl>
                                          <p:spTgt spid="122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7524" name="Title 2"/>
          <p:cNvSpPr>
            <a:spLocks noGrp="1"/>
          </p:cNvSpPr>
          <p:nvPr>
            <p:ph type="title"/>
          </p:nvPr>
        </p:nvSpPr>
        <p:spPr>
          <a:xfrm>
            <a:off x="722313" y="228600"/>
            <a:ext cx="7772400" cy="762000"/>
          </a:xfrm>
        </p:spPr>
        <p:txBody>
          <a:bodyPr/>
          <a:lstStyle/>
          <a:p>
            <a:r>
              <a:rPr lang="ar-JO" dirty="0">
                <a:latin typeface="Arial" charset="0"/>
                <a:ea typeface="ＭＳ Ｐゴシック" charset="0"/>
                <a:cs typeface="Arial" charset="0"/>
              </a:rPr>
              <a:t>كيف كانت الدينونة حتمية؟</a:t>
            </a:r>
            <a:endParaRPr lang="en-US" dirty="0">
              <a:latin typeface="Arial" charset="0"/>
              <a:ea typeface="ＭＳ Ｐゴシック" charset="0"/>
              <a:cs typeface="Arial" charset="0"/>
            </a:endParaRPr>
          </a:p>
        </p:txBody>
      </p:sp>
      <p:sp>
        <p:nvSpPr>
          <p:cNvPr id="4" name="TextBox 3"/>
          <p:cNvSpPr txBox="1">
            <a:spLocks noChangeArrowheads="1"/>
          </p:cNvSpPr>
          <p:nvPr/>
        </p:nvSpPr>
        <p:spPr bwMode="auto">
          <a:xfrm>
            <a:off x="-1" y="1219200"/>
            <a:ext cx="9086039"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defTabSz="914400" eaLnBrk="1" fontAlgn="base" hangingPunct="1">
              <a:spcBef>
                <a:spcPct val="0"/>
              </a:spcBef>
              <a:spcAft>
                <a:spcPct val="0"/>
              </a:spcAft>
            </a:pPr>
            <a:r>
              <a:rPr lang="ar-JO" b="1" dirty="0">
                <a:solidFill>
                  <a:srgbClr val="FFFFFF"/>
                </a:solidFill>
                <a:cs typeface="Arial" charset="0"/>
              </a:rPr>
              <a:t>1. تم تشجيع الناس على التوبة فقط حتى الإصحاح 19                                     </a:t>
            </a:r>
          </a:p>
          <a:p>
            <a:pPr marL="0" indent="0" algn="r" defTabSz="914400" eaLnBrk="1" fontAlgn="base" hangingPunct="1">
              <a:spcBef>
                <a:spcPct val="0"/>
              </a:spcBef>
              <a:spcAft>
                <a:spcPct val="0"/>
              </a:spcAft>
            </a:pPr>
            <a:r>
              <a:rPr lang="ar-JO" b="1" dirty="0">
                <a:solidFill>
                  <a:srgbClr val="FFFFFF"/>
                </a:solidFill>
                <a:cs typeface="Arial" charset="0"/>
              </a:rPr>
              <a:t>    (مثل 15: 19، 17: 24، 18: 8، أنظر 5: 3، 8: 6)                                   </a:t>
            </a:r>
          </a:p>
          <a:p>
            <a:pPr marL="0" indent="0" algn="r" defTabSz="914400" eaLnBrk="1" fontAlgn="base" hangingPunct="1">
              <a:spcBef>
                <a:spcPct val="0"/>
              </a:spcBef>
              <a:spcAft>
                <a:spcPct val="0"/>
              </a:spcAft>
            </a:pPr>
            <a:r>
              <a:rPr lang="ar-JO" b="1" dirty="0">
                <a:solidFill>
                  <a:srgbClr val="FFFFFF"/>
                </a:solidFill>
                <a:cs typeface="Arial" charset="0"/>
              </a:rPr>
              <a:t>    أما بعد هذه النقطة فلا يوجد حث على التوبة قادم</a:t>
            </a:r>
            <a:endParaRPr lang="en-US" b="1" dirty="0">
              <a:solidFill>
                <a:srgbClr val="FFFFFF"/>
              </a:solidFill>
              <a:cs typeface="Arial" charset="0"/>
            </a:endParaRPr>
          </a:p>
          <a:p>
            <a:pPr defTabSz="914400" eaLnBrk="1" fontAlgn="base" hangingPunct="1">
              <a:spcBef>
                <a:spcPct val="0"/>
              </a:spcBef>
              <a:spcAft>
                <a:spcPct val="0"/>
              </a:spcAft>
            </a:pPr>
            <a:r>
              <a:rPr lang="en-US" b="1" dirty="0">
                <a:solidFill>
                  <a:srgbClr val="FFFFFF"/>
                </a:solidFill>
                <a:cs typeface="Arial" charset="0"/>
              </a:rPr>
              <a:t> </a:t>
            </a:r>
          </a:p>
          <a:p>
            <a:pPr marL="0" indent="0" algn="r" defTabSz="914400" eaLnBrk="1" fontAlgn="base" hangingPunct="1">
              <a:spcBef>
                <a:spcPct val="0"/>
              </a:spcBef>
              <a:spcAft>
                <a:spcPct val="0"/>
              </a:spcAft>
            </a:pPr>
            <a:r>
              <a:rPr lang="ar-JO" b="1" dirty="0">
                <a:solidFill>
                  <a:srgbClr val="FFFFFF"/>
                </a:solidFill>
                <a:cs typeface="Arial" charset="0"/>
              </a:rPr>
              <a:t>2. حصل إرميا على أمر من الله أن لا يصلي لأجل شعب يهوذا (11: 14، 14: 11)</a:t>
            </a:r>
            <a:endParaRPr lang="en-US" b="1" dirty="0">
              <a:solidFill>
                <a:srgbClr val="FFFFFF"/>
              </a:solidFill>
              <a:cs typeface="Arial" charset="0"/>
            </a:endParaRPr>
          </a:p>
          <a:p>
            <a:pPr defTabSz="914400" eaLnBrk="1" fontAlgn="base" hangingPunct="1">
              <a:spcBef>
                <a:spcPct val="0"/>
              </a:spcBef>
              <a:spcAft>
                <a:spcPct val="0"/>
              </a:spcAft>
            </a:pPr>
            <a:r>
              <a:rPr lang="en-US" b="1" dirty="0">
                <a:solidFill>
                  <a:srgbClr val="FFFFFF"/>
                </a:solidFill>
                <a:cs typeface="Arial" charset="0"/>
              </a:rPr>
              <a:t> </a:t>
            </a:r>
          </a:p>
          <a:p>
            <a:pPr marL="0" indent="0" algn="r" defTabSz="914400" eaLnBrk="1" fontAlgn="base" hangingPunct="1">
              <a:spcBef>
                <a:spcPct val="0"/>
              </a:spcBef>
              <a:spcAft>
                <a:spcPct val="0"/>
              </a:spcAft>
            </a:pPr>
            <a:r>
              <a:rPr lang="ar-JO" b="1" dirty="0">
                <a:solidFill>
                  <a:srgbClr val="FFFFFF"/>
                </a:solidFill>
                <a:cs typeface="Arial" charset="0"/>
              </a:rPr>
              <a:t>3. أخبر إرميا الشعب أنه يمكن لكل شخص الحصول على الحياة بدل الموت إن استلم </a:t>
            </a:r>
          </a:p>
          <a:p>
            <a:pPr marL="0" indent="0" algn="r" defTabSz="914400" eaLnBrk="1" fontAlgn="base" hangingPunct="1">
              <a:spcBef>
                <a:spcPct val="0"/>
              </a:spcBef>
              <a:spcAft>
                <a:spcPct val="0"/>
              </a:spcAft>
            </a:pPr>
            <a:r>
              <a:rPr lang="ar-JO" b="1" dirty="0">
                <a:solidFill>
                  <a:srgbClr val="FFFFFF"/>
                </a:solidFill>
                <a:cs typeface="Arial" charset="0"/>
              </a:rPr>
              <a:t>    هو/هي للبابليين، لكن الدمار لا زال آتياً على الأمة ككل</a:t>
            </a:r>
          </a:p>
          <a:p>
            <a:pPr marL="0" indent="0" algn="r" defTabSz="914400" eaLnBrk="1" fontAlgn="base" hangingPunct="1">
              <a:spcBef>
                <a:spcPct val="0"/>
              </a:spcBef>
              <a:spcAft>
                <a:spcPct val="0"/>
              </a:spcAft>
            </a:pPr>
            <a:r>
              <a:rPr lang="ar-JO" b="1" dirty="0">
                <a:solidFill>
                  <a:srgbClr val="FFFFFF"/>
                </a:solidFill>
                <a:cs typeface="Arial" charset="0"/>
              </a:rPr>
              <a:t>    (21: 8-9، 24: 1-10، 27: 5-12، 16-17، 32: 5، 38: 17-23، </a:t>
            </a:r>
          </a:p>
          <a:p>
            <a:pPr marL="0" indent="0" algn="r" defTabSz="914400" eaLnBrk="1" fontAlgn="base" hangingPunct="1">
              <a:spcBef>
                <a:spcPct val="0"/>
              </a:spcBef>
              <a:spcAft>
                <a:spcPct val="0"/>
              </a:spcAft>
            </a:pPr>
            <a:r>
              <a:rPr lang="ar-JO" b="1" dirty="0">
                <a:solidFill>
                  <a:srgbClr val="FFFFFF"/>
                </a:solidFill>
                <a:cs typeface="Arial" charset="0"/>
              </a:rPr>
              <a:t>     42: 9-22، 52: 24-27) </a:t>
            </a:r>
            <a:endParaRPr lang="en-US" b="1" dirty="0">
              <a:solidFill>
                <a:srgbClr val="FFFFFF"/>
              </a:solidFill>
              <a:cs typeface="Arial" charset="0"/>
            </a:endParaRPr>
          </a:p>
        </p:txBody>
      </p:sp>
      <p:sp>
        <p:nvSpPr>
          <p:cNvPr id="107526" name="Text Box 13"/>
          <p:cNvSpPr txBox="1">
            <a:spLocks noChangeArrowheads="1"/>
          </p:cNvSpPr>
          <p:nvPr/>
        </p:nvSpPr>
        <p:spPr bwMode="auto">
          <a:xfrm>
            <a:off x="83820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478</a:t>
            </a:r>
            <a:endParaRPr lang="en-US" b="1" dirty="0">
              <a:solidFill>
                <a:srgbClr val="FFFFFF"/>
              </a:solidFill>
            </a:endParaRPr>
          </a:p>
        </p:txBody>
      </p:sp>
    </p:spTree>
    <p:extLst>
      <p:ext uri="{BB962C8B-B14F-4D97-AF65-F5344CB8AC3E}">
        <p14:creationId xmlns:p14="http://schemas.microsoft.com/office/powerpoint/2010/main" val="80794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8548" name="Title 2"/>
          <p:cNvSpPr>
            <a:spLocks noGrp="1"/>
          </p:cNvSpPr>
          <p:nvPr>
            <p:ph type="title"/>
          </p:nvPr>
        </p:nvSpPr>
        <p:spPr>
          <a:xfrm>
            <a:off x="722313" y="228600"/>
            <a:ext cx="7772400" cy="762000"/>
          </a:xfrm>
        </p:spPr>
        <p:txBody>
          <a:bodyPr/>
          <a:lstStyle/>
          <a:p>
            <a:r>
              <a:rPr lang="ar-JO" dirty="0">
                <a:latin typeface="Arial" charset="0"/>
                <a:ea typeface="ＭＳ Ｐゴシック" charset="0"/>
                <a:cs typeface="Arial" charset="0"/>
              </a:rPr>
              <a:t>كيف كانت الدينونة حتمية؟</a:t>
            </a:r>
            <a:endParaRPr lang="en-US" dirty="0">
              <a:latin typeface="Arial" charset="0"/>
              <a:ea typeface="ＭＳ Ｐゴシック" charset="0"/>
              <a:cs typeface="Arial" charset="0"/>
            </a:endParaRPr>
          </a:p>
        </p:txBody>
      </p:sp>
      <p:sp>
        <p:nvSpPr>
          <p:cNvPr id="4" name="TextBox 3"/>
          <p:cNvSpPr txBox="1">
            <a:spLocks noChangeArrowheads="1"/>
          </p:cNvSpPr>
          <p:nvPr/>
        </p:nvSpPr>
        <p:spPr bwMode="auto">
          <a:xfrm>
            <a:off x="0" y="1219200"/>
            <a:ext cx="89916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defTabSz="914400" eaLnBrk="1" fontAlgn="base" hangingPunct="1">
              <a:spcBef>
                <a:spcPct val="0"/>
              </a:spcBef>
              <a:spcAft>
                <a:spcPct val="0"/>
              </a:spcAft>
            </a:pPr>
            <a:r>
              <a:rPr lang="ar-JO" b="1" dirty="0">
                <a:solidFill>
                  <a:srgbClr val="FFFFFF"/>
                </a:solidFill>
                <a:cs typeface="Arial" charset="0"/>
              </a:rPr>
              <a:t>4. قرار الله حول طول فترة السبي لتكون 70 عاماً يشير أن الدينونة لا يمكن تجنبها</a:t>
            </a:r>
          </a:p>
          <a:p>
            <a:pPr marL="0" indent="0" algn="r" defTabSz="914400" eaLnBrk="1" fontAlgn="base" hangingPunct="1">
              <a:spcBef>
                <a:spcPct val="0"/>
              </a:spcBef>
              <a:spcAft>
                <a:spcPct val="0"/>
              </a:spcAft>
            </a:pPr>
            <a:r>
              <a:rPr lang="ar-JO" b="1" dirty="0">
                <a:solidFill>
                  <a:srgbClr val="FFFFFF"/>
                </a:solidFill>
                <a:cs typeface="Arial" charset="0"/>
              </a:rPr>
              <a:t>    (25: 11-12، 29: 10)     </a:t>
            </a:r>
            <a:endParaRPr lang="en-US" b="1" dirty="0">
              <a:solidFill>
                <a:srgbClr val="FFFFFF"/>
              </a:solidFill>
              <a:cs typeface="Arial" charset="0"/>
            </a:endParaRPr>
          </a:p>
          <a:p>
            <a:pPr defTabSz="914400" eaLnBrk="1" fontAlgn="base" hangingPunct="1">
              <a:spcBef>
                <a:spcPct val="0"/>
              </a:spcBef>
              <a:spcAft>
                <a:spcPct val="0"/>
              </a:spcAft>
            </a:pPr>
            <a:r>
              <a:rPr lang="en-US" b="1" dirty="0">
                <a:solidFill>
                  <a:srgbClr val="FFFFFF"/>
                </a:solidFill>
                <a:cs typeface="Arial" charset="0"/>
              </a:rPr>
              <a:t> </a:t>
            </a:r>
          </a:p>
          <a:p>
            <a:pPr marL="0" indent="0" algn="r" defTabSz="914400" eaLnBrk="1" fontAlgn="base" hangingPunct="1">
              <a:spcBef>
                <a:spcPct val="0"/>
              </a:spcBef>
              <a:spcAft>
                <a:spcPct val="0"/>
              </a:spcAft>
            </a:pPr>
            <a:r>
              <a:rPr lang="ar-JO" b="1" dirty="0">
                <a:solidFill>
                  <a:srgbClr val="FFFFFF"/>
                </a:solidFill>
                <a:cs typeface="Arial" charset="0"/>
              </a:rPr>
              <a:t>5. حطم إرميا قدراً ليوضح أن قرار الله بتدمير المدينة لا رجعة عنه (19: 1-2، 10-11)</a:t>
            </a:r>
            <a:endParaRPr lang="en-US" b="1" dirty="0">
              <a:solidFill>
                <a:srgbClr val="FFFFFF"/>
              </a:solidFill>
              <a:cs typeface="Arial" charset="0"/>
            </a:endParaRPr>
          </a:p>
          <a:p>
            <a:pPr defTabSz="914400" eaLnBrk="1" fontAlgn="base" hangingPunct="1">
              <a:spcBef>
                <a:spcPct val="0"/>
              </a:spcBef>
              <a:spcAft>
                <a:spcPct val="0"/>
              </a:spcAft>
            </a:pPr>
            <a:r>
              <a:rPr lang="en-US" b="1" dirty="0">
                <a:solidFill>
                  <a:srgbClr val="FFFFFF"/>
                </a:solidFill>
                <a:cs typeface="Arial" charset="0"/>
              </a:rPr>
              <a:t> </a:t>
            </a:r>
          </a:p>
          <a:p>
            <a:pPr marL="0" indent="0" algn="r" defTabSz="914400" eaLnBrk="1" fontAlgn="base" hangingPunct="1">
              <a:spcBef>
                <a:spcPct val="0"/>
              </a:spcBef>
              <a:spcAft>
                <a:spcPct val="0"/>
              </a:spcAft>
            </a:pPr>
            <a:r>
              <a:rPr lang="ar-JO" altLang="ja-JP" b="1" dirty="0">
                <a:solidFill>
                  <a:srgbClr val="FFFFFF"/>
                </a:solidFill>
                <a:cs typeface="Arial" charset="0"/>
              </a:rPr>
              <a:t>6. أمر إرميا أولئك الذين كانوا في السبي أن يستقروا (29: 4-14) على النقيض من </a:t>
            </a:r>
          </a:p>
          <a:p>
            <a:pPr marL="0" indent="0" algn="r" defTabSz="914400" eaLnBrk="1" fontAlgn="base" hangingPunct="1">
              <a:spcBef>
                <a:spcPct val="0"/>
              </a:spcBef>
              <a:spcAft>
                <a:spcPct val="0"/>
              </a:spcAft>
            </a:pPr>
            <a:r>
              <a:rPr lang="ar-JO" altLang="ja-JP" b="1" dirty="0">
                <a:solidFill>
                  <a:srgbClr val="FFFFFF"/>
                </a:solidFill>
                <a:cs typeface="Arial" charset="0"/>
              </a:rPr>
              <a:t>    النبي الكذاب حننيا، الذي قال أن السبي سوف يستمر لمدة عامين فقط (28: 1-3، 10</a:t>
            </a:r>
          </a:p>
          <a:p>
            <a:pPr marL="0" indent="0" algn="r" defTabSz="914400" eaLnBrk="1" fontAlgn="base" hangingPunct="1">
              <a:spcBef>
                <a:spcPct val="0"/>
              </a:spcBef>
              <a:spcAft>
                <a:spcPct val="0"/>
              </a:spcAft>
            </a:pPr>
            <a:r>
              <a:rPr lang="ar-JO" altLang="ja-JP" b="1" dirty="0">
                <a:solidFill>
                  <a:srgbClr val="FFFFFF"/>
                </a:solidFill>
                <a:cs typeface="Arial" charset="0"/>
              </a:rPr>
              <a:t>    -12). يشير هذا إلى أن الموت قد أُلقي بالفعل وحتى توبة الشعب لم تستطع أن تمنع </a:t>
            </a:r>
          </a:p>
          <a:p>
            <a:pPr marL="0" indent="0" algn="r" defTabSz="914400" eaLnBrk="1" fontAlgn="base" hangingPunct="1">
              <a:spcBef>
                <a:spcPct val="0"/>
              </a:spcBef>
              <a:spcAft>
                <a:spcPct val="0"/>
              </a:spcAft>
            </a:pPr>
            <a:r>
              <a:rPr lang="ar-JO" altLang="ja-JP" b="1" dirty="0">
                <a:solidFill>
                  <a:srgbClr val="FFFFFF"/>
                </a:solidFill>
                <a:cs typeface="Arial" charset="0"/>
              </a:rPr>
              <a:t>    حكم الله.</a:t>
            </a:r>
            <a:endParaRPr lang="en-US" altLang="ja-JP" b="1" dirty="0">
              <a:solidFill>
                <a:srgbClr val="FFFFFF"/>
              </a:solidFill>
              <a:cs typeface="Arial" charset="0"/>
            </a:endParaRPr>
          </a:p>
          <a:p>
            <a:pPr defTabSz="914400" eaLnBrk="1" fontAlgn="base" hangingPunct="1">
              <a:spcBef>
                <a:spcPct val="0"/>
              </a:spcBef>
              <a:spcAft>
                <a:spcPct val="0"/>
              </a:spcAft>
            </a:pPr>
            <a:endParaRPr lang="en-US" b="1" dirty="0">
              <a:solidFill>
                <a:srgbClr val="FFFFFF"/>
              </a:solidFill>
              <a:cs typeface="Arial" charset="0"/>
            </a:endParaRPr>
          </a:p>
        </p:txBody>
      </p:sp>
      <p:sp>
        <p:nvSpPr>
          <p:cNvPr id="108550" name="Text Box 13"/>
          <p:cNvSpPr txBox="1">
            <a:spLocks noChangeArrowheads="1"/>
          </p:cNvSpPr>
          <p:nvPr/>
        </p:nvSpPr>
        <p:spPr bwMode="auto">
          <a:xfrm>
            <a:off x="83820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478</a:t>
            </a:r>
            <a:endParaRPr lang="en-US" b="1" dirty="0">
              <a:solidFill>
                <a:srgbClr val="FFFFFF"/>
              </a:solidFill>
            </a:endParaRPr>
          </a:p>
        </p:txBody>
      </p:sp>
    </p:spTree>
    <p:extLst>
      <p:ext uri="{BB962C8B-B14F-4D97-AF65-F5344CB8AC3E}">
        <p14:creationId xmlns:p14="http://schemas.microsoft.com/office/powerpoint/2010/main" val="422277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ar-JO" b="1" dirty="0">
                <a:solidFill>
                  <a:schemeClr val="bg1"/>
                </a:solidFill>
                <a:latin typeface="Arial" charset="0"/>
                <a:ea typeface="ＭＳ Ｐゴシック" charset="0"/>
                <a:cs typeface="Arial" charset="0"/>
              </a:rPr>
              <a:t>خصائص فريدة</a:t>
            </a:r>
            <a:endParaRPr lang="en-US" b="1" dirty="0">
              <a:solidFill>
                <a:schemeClr val="bg1"/>
              </a:solidFill>
              <a:latin typeface="Arial" charset="0"/>
              <a:ea typeface="ＭＳ Ｐゴシック" charset="0"/>
              <a:cs typeface="Arial" charset="0"/>
            </a:endParaRPr>
          </a:p>
        </p:txBody>
      </p:sp>
      <p:sp>
        <p:nvSpPr>
          <p:cNvPr id="12293" name="Rectangle 5"/>
          <p:cNvSpPr>
            <a:spLocks noChangeArrowheads="1"/>
          </p:cNvSpPr>
          <p:nvPr/>
        </p:nvSpPr>
        <p:spPr bwMode="auto">
          <a:xfrm>
            <a:off x="0" y="1447800"/>
            <a:ext cx="8991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kumimoji="0" lang="ar-JO"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ر.</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أطول اقتباس من العهد القديم في العهد الجديد                 </a:t>
            </a: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(إر 31: 31-34 في عب8: 8-13)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kumimoji="0" lang="ar-JO"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ز.</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حتمي</a:t>
            </a: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lang="ar-JO" sz="3200" b="1" dirty="0">
                <a:solidFill>
                  <a:srgbClr val="0070C0"/>
                </a:solidFill>
                <a:latin typeface="Arial" panose="020B0604020202020204" pitchFamily="34" charset="0"/>
                <a:ea typeface="ＭＳ Ｐゴシック" charset="0"/>
                <a:cs typeface="Arial" panose="020B0604020202020204" pitchFamily="34" charset="0"/>
              </a:rPr>
              <a:t>س.</a:t>
            </a:r>
            <a:r>
              <a:rPr lang="ar-JO" sz="3200" b="1" dirty="0">
                <a:solidFill>
                  <a:prstClr val="black"/>
                </a:solidFill>
                <a:latin typeface="Arial" panose="020B0604020202020204" pitchFamily="34" charset="0"/>
                <a:ea typeface="ＭＳ Ｐゴシック" charset="0"/>
                <a:cs typeface="Arial" panose="020B0604020202020204" pitchFamily="34" charset="0"/>
              </a:rPr>
              <a:t> تتميم تثنية 28</a:t>
            </a: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r>
              <a:rPr lang="ar-JO" sz="3200" b="1" dirty="0">
                <a:solidFill>
                  <a:srgbClr val="0070C0"/>
                </a:solidFill>
                <a:latin typeface="Arial" panose="020B0604020202020204" pitchFamily="34" charset="0"/>
                <a:ea typeface="ＭＳ Ｐゴシック" charset="0"/>
                <a:cs typeface="Arial" panose="020B0604020202020204" pitchFamily="34" charset="0"/>
              </a:rPr>
              <a:t>ش.</a:t>
            </a:r>
            <a:r>
              <a:rPr lang="ar-JO" sz="3200" b="1" dirty="0">
                <a:solidFill>
                  <a:prstClr val="black"/>
                </a:solidFill>
                <a:latin typeface="Arial" panose="020B0604020202020204" pitchFamily="34" charset="0"/>
                <a:ea typeface="ＭＳ Ｐゴシック" charset="0"/>
                <a:cs typeface="Arial" panose="020B0604020202020204" pitchFamily="34" charset="0"/>
              </a:rPr>
              <a:t> الإملاء على باروخ</a:t>
            </a:r>
            <a:endPar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lvl="0" algn="r" defTabSz="914400" fontAlgn="base">
              <a:lnSpc>
                <a:spcPct val="90000"/>
              </a:lnSpc>
              <a:spcBef>
                <a:spcPct val="20000"/>
              </a:spcBef>
              <a:spcAft>
                <a:spcPct val="0"/>
              </a:spcAft>
              <a:buClr>
                <a:srgbClr val="000090"/>
              </a:buClr>
              <a:buSzPct val="80000"/>
            </a:pPr>
            <a:r>
              <a:rPr lang="ar-JO" sz="3200" b="1" dirty="0">
                <a:solidFill>
                  <a:srgbClr val="0070C0"/>
                </a:solidFill>
                <a:latin typeface="Arial" panose="020B0604020202020204" pitchFamily="34" charset="0"/>
                <a:ea typeface="ＭＳ Ｐゴシック" charset="0"/>
                <a:cs typeface="Arial" panose="020B0604020202020204" pitchFamily="34" charset="0"/>
              </a:rPr>
              <a:t>ص.</a:t>
            </a:r>
            <a:r>
              <a:rPr lang="ar-JO" sz="3200" b="1" dirty="0">
                <a:solidFill>
                  <a:prstClr val="black"/>
                </a:solidFill>
                <a:latin typeface="Arial" panose="020B0604020202020204" pitchFamily="34" charset="0"/>
                <a:ea typeface="ＭＳ Ｐゴシック" charset="0"/>
                <a:cs typeface="Arial" panose="020B0604020202020204" pitchFamily="34" charset="0"/>
              </a:rPr>
              <a:t> سيرة ذاتية</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lvl="0" algn="r" defTabSz="914400" fontAlgn="base">
              <a:lnSpc>
                <a:spcPct val="90000"/>
              </a:lnSpc>
              <a:spcBef>
                <a:spcPct val="20000"/>
              </a:spcBef>
              <a:spcAft>
                <a:spcPct val="0"/>
              </a:spcAft>
              <a:buClr>
                <a:srgbClr val="000090"/>
              </a:buClr>
              <a:buSzPct val="80000"/>
            </a:pPr>
            <a:r>
              <a:rPr lang="ar-JO" sz="3200" b="1" dirty="0">
                <a:solidFill>
                  <a:srgbClr val="0070C0"/>
                </a:solidFill>
                <a:latin typeface="Arial" panose="020B0604020202020204" pitchFamily="34" charset="0"/>
                <a:ea typeface="ＭＳ Ｐゴシック" charset="0"/>
                <a:cs typeface="Arial" panose="020B0604020202020204" pitchFamily="34" charset="0"/>
              </a:rPr>
              <a:t>ض.</a:t>
            </a:r>
            <a:r>
              <a:rPr lang="ar-JO" sz="3200" b="1" dirty="0">
                <a:solidFill>
                  <a:prstClr val="black"/>
                </a:solidFill>
                <a:latin typeface="Arial" panose="020B0604020202020204" pitchFamily="34" charset="0"/>
                <a:ea typeface="ＭＳ Ｐゴシック" charset="0"/>
                <a:cs typeface="Arial" panose="020B0604020202020204" pitchFamily="34" charset="0"/>
              </a:rPr>
              <a:t> يقتبس متى 27: 9 من إرميا 19: 1-13 (أو ربما يقتبس </a:t>
            </a:r>
          </a:p>
          <a:p>
            <a:pPr lvl="0" algn="r" defTabSz="914400" fontAlgn="base">
              <a:lnSpc>
                <a:spcPct val="90000"/>
              </a:lnSpc>
              <a:spcBef>
                <a:spcPct val="20000"/>
              </a:spcBef>
              <a:spcAft>
                <a:spcPct val="0"/>
              </a:spcAft>
              <a:buClr>
                <a:srgbClr val="000090"/>
              </a:buClr>
              <a:buSzPct val="80000"/>
            </a:pPr>
            <a:r>
              <a:rPr lang="ar-JO" sz="3200" b="1" dirty="0">
                <a:solidFill>
                  <a:prstClr val="black"/>
                </a:solidFill>
                <a:latin typeface="Arial" panose="020B0604020202020204" pitchFamily="34" charset="0"/>
                <a:ea typeface="ＭＳ Ｐゴシック" charset="0"/>
                <a:cs typeface="Arial" panose="020B0604020202020204" pitchFamily="34" charset="0"/>
              </a:rPr>
              <a:t>      من إرميا 18: 2-12 أو 32: 6-9) مع زكريا 11: 12-13 </a:t>
            </a:r>
          </a:p>
          <a:p>
            <a:pPr lvl="0" algn="r" defTabSz="914400" fontAlgn="base">
              <a:lnSpc>
                <a:spcPct val="90000"/>
              </a:lnSpc>
              <a:spcBef>
                <a:spcPct val="20000"/>
              </a:spcBef>
              <a:spcAft>
                <a:spcPct val="0"/>
              </a:spcAft>
              <a:buClr>
                <a:srgbClr val="000090"/>
              </a:buClr>
              <a:buSzPct val="80000"/>
            </a:pPr>
            <a:r>
              <a:rPr lang="ar-JO" sz="3200" b="1" dirty="0">
                <a:solidFill>
                  <a:prstClr val="black"/>
                </a:solidFill>
                <a:latin typeface="Arial" panose="020B0604020202020204" pitchFamily="34" charset="0"/>
                <a:ea typeface="ＭＳ Ｐゴシック" charset="0"/>
                <a:cs typeface="Arial" panose="020B0604020202020204" pitchFamily="34" charset="0"/>
              </a:rPr>
              <a:t>      لكنه ينسبها إلى النبي المعروف إرميا.</a:t>
            </a:r>
            <a:endParaRPr lang="en-US" sz="3200" b="1" dirty="0">
              <a:solidFill>
                <a:prstClr val="black"/>
              </a:solidFill>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000090"/>
              </a:buClr>
              <a:buSzPct val="80000"/>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06499" name="Text Box 13"/>
          <p:cNvSpPr txBox="1">
            <a:spLocks noChangeArrowheads="1"/>
          </p:cNvSpPr>
          <p:nvPr/>
        </p:nvSpPr>
        <p:spPr bwMode="auto">
          <a:xfrm>
            <a:off x="8502650"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478</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003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dissolve">
                                      <p:cBhvr>
                                        <p:cTn id="7" dur="500"/>
                                        <p:tgtEl>
                                          <p:spTgt spid="12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dissolve">
                                      <p:cBhvr>
                                        <p:cTn id="12" dur="500"/>
                                        <p:tgtEl>
                                          <p:spTgt spid="12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3">
                                            <p:txEl>
                                              <p:pRg st="2" end="2"/>
                                            </p:txEl>
                                          </p:spTgt>
                                        </p:tgtEl>
                                        <p:attrNameLst>
                                          <p:attrName>style.visibility</p:attrName>
                                        </p:attrNameLst>
                                      </p:cBhvr>
                                      <p:to>
                                        <p:strVal val="visible"/>
                                      </p:to>
                                    </p:set>
                                    <p:animEffect transition="in" filter="dissolve">
                                      <p:cBhvr>
                                        <p:cTn id="17" dur="500"/>
                                        <p:tgtEl>
                                          <p:spTgt spid="12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3">
                                            <p:txEl>
                                              <p:pRg st="3" end="3"/>
                                            </p:txEl>
                                          </p:spTgt>
                                        </p:tgtEl>
                                        <p:attrNameLst>
                                          <p:attrName>style.visibility</p:attrName>
                                        </p:attrNameLst>
                                      </p:cBhvr>
                                      <p:to>
                                        <p:strVal val="visible"/>
                                      </p:to>
                                    </p:set>
                                    <p:animEffect transition="in" filter="dissolve">
                                      <p:cBhvr>
                                        <p:cTn id="22" dur="500"/>
                                        <p:tgtEl>
                                          <p:spTgt spid="122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293">
                                            <p:txEl>
                                              <p:pRg st="4" end="4"/>
                                            </p:txEl>
                                          </p:spTgt>
                                        </p:tgtEl>
                                        <p:attrNameLst>
                                          <p:attrName>style.visibility</p:attrName>
                                        </p:attrNameLst>
                                      </p:cBhvr>
                                      <p:to>
                                        <p:strVal val="visible"/>
                                      </p:to>
                                    </p:set>
                                    <p:animEffect transition="in" filter="dissolve">
                                      <p:cBhvr>
                                        <p:cTn id="27" dur="500"/>
                                        <p:tgtEl>
                                          <p:spTgt spid="122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93">
                                            <p:txEl>
                                              <p:pRg st="5" end="5"/>
                                            </p:txEl>
                                          </p:spTgt>
                                        </p:tgtEl>
                                        <p:attrNameLst>
                                          <p:attrName>style.visibility</p:attrName>
                                        </p:attrNameLst>
                                      </p:cBhvr>
                                      <p:to>
                                        <p:strVal val="visible"/>
                                      </p:to>
                                    </p:set>
                                    <p:animEffect transition="in" filter="dissolve">
                                      <p:cBhvr>
                                        <p:cTn id="32" dur="500"/>
                                        <p:tgtEl>
                                          <p:spTgt spid="122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93">
                                            <p:txEl>
                                              <p:pRg st="6" end="6"/>
                                            </p:txEl>
                                          </p:spTgt>
                                        </p:tgtEl>
                                        <p:attrNameLst>
                                          <p:attrName>style.visibility</p:attrName>
                                        </p:attrNameLst>
                                      </p:cBhvr>
                                      <p:to>
                                        <p:strVal val="visible"/>
                                      </p:to>
                                    </p:set>
                                    <p:animEffect transition="in" filter="dissolve">
                                      <p:cBhvr>
                                        <p:cTn id="37" dur="500"/>
                                        <p:tgtEl>
                                          <p:spTgt spid="122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293">
                                            <p:txEl>
                                              <p:pRg st="7" end="7"/>
                                            </p:txEl>
                                          </p:spTgt>
                                        </p:tgtEl>
                                        <p:attrNameLst>
                                          <p:attrName>style.visibility</p:attrName>
                                        </p:attrNameLst>
                                      </p:cBhvr>
                                      <p:to>
                                        <p:strVal val="visible"/>
                                      </p:to>
                                    </p:set>
                                    <p:animEffect transition="in" filter="dissolve">
                                      <p:cBhvr>
                                        <p:cTn id="42" dur="500"/>
                                        <p:tgtEl>
                                          <p:spTgt spid="1229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93">
                                            <p:txEl>
                                              <p:pRg st="8" end="8"/>
                                            </p:txEl>
                                          </p:spTgt>
                                        </p:tgtEl>
                                        <p:attrNameLst>
                                          <p:attrName>style.visibility</p:attrName>
                                        </p:attrNameLst>
                                      </p:cBhvr>
                                      <p:to>
                                        <p:strVal val="visible"/>
                                      </p:to>
                                    </p:set>
                                    <p:animEffect transition="in" filter="dissolve">
                                      <p:cBhvr>
                                        <p:cTn id="47" dur="500"/>
                                        <p:tgtEl>
                                          <p:spTgt spid="1229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ملخص الأمور غير المهمة</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105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81000"/>
            <a:ext cx="1895475"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4"/>
          <p:cNvSpPr>
            <a:spLocks noChangeArrowheads="1"/>
          </p:cNvSpPr>
          <p:nvPr/>
        </p:nvSpPr>
        <p:spPr bwMode="auto">
          <a:xfrm>
            <a:off x="0" y="2590800"/>
            <a:ext cx="9144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39750" indent="-358775" algn="r" defTabSz="914400" rtl="1" fontAlgn="base">
              <a:spcBef>
                <a:spcPct val="0"/>
              </a:spcBef>
              <a:spcAft>
                <a:spcPct val="0"/>
              </a:spcAft>
              <a:buFont typeface="Arial" charset="0"/>
              <a:buChar char="•"/>
            </a:pPr>
            <a:r>
              <a:rPr lang="ar-JO" sz="2800" b="1" dirty="0">
                <a:solidFill>
                  <a:prstClr val="black"/>
                </a:solidFill>
                <a:latin typeface="Arial" panose="020B0604020202020204" pitchFamily="34" charset="0"/>
                <a:ea typeface="ＭＳ Ｐゴシック" charset="0"/>
                <a:cs typeface="Arial" panose="020B0604020202020204" pitchFamily="34" charset="0"/>
              </a:rPr>
              <a:t>عدة أنواع من </a:t>
            </a:r>
            <a:r>
              <a:rPr lang="ar-JO" sz="2800" b="1" u="sng" dirty="0">
                <a:solidFill>
                  <a:prstClr val="black"/>
                </a:solidFill>
                <a:latin typeface="Arial" panose="020B0604020202020204" pitchFamily="34" charset="0"/>
                <a:ea typeface="ＭＳ Ｐゴシック" charset="0"/>
                <a:cs typeface="Arial" panose="020B0604020202020204" pitchFamily="34" charset="0"/>
              </a:rPr>
              <a:t>المادة الأدبية </a:t>
            </a:r>
            <a:r>
              <a:rPr lang="ar-JO" sz="2800" b="1" dirty="0">
                <a:solidFill>
                  <a:prstClr val="black"/>
                </a:solidFill>
                <a:latin typeface="Arial" panose="020B0604020202020204" pitchFamily="34" charset="0"/>
                <a:ea typeface="ＭＳ Ｐゴシック" charset="0"/>
                <a:cs typeface="Arial" panose="020B0604020202020204" pitchFamily="34" charset="0"/>
              </a:rPr>
              <a:t>– مثل الخطاب الشعري (30-31)، الخطاب النثري (32-33) والقصة النثرية (46-51)</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marL="539750" indent="-358775" defTabSz="914400" fontAlgn="base">
              <a:spcBef>
                <a:spcPct val="0"/>
              </a:spcBef>
              <a:spcAft>
                <a:spcPct val="0"/>
              </a:spcAft>
              <a:buFont typeface="Arial" charset="0"/>
              <a:buChar char="•"/>
            </a:pPr>
            <a:endParaRPr lang="en-US" sz="2800" b="1" dirty="0">
              <a:solidFill>
                <a:prstClr val="black"/>
              </a:solidFill>
              <a:latin typeface="Arial" panose="020B0604020202020204" pitchFamily="34" charset="0"/>
              <a:ea typeface="ＭＳ Ｐゴシック" charset="0"/>
              <a:cs typeface="Arial" panose="020B0604020202020204" pitchFamily="34" charset="0"/>
            </a:endParaRPr>
          </a:p>
          <a:p>
            <a:pPr marL="539750" indent="-358775" algn="r" defTabSz="914400" rtl="1" fontAlgn="base">
              <a:spcBef>
                <a:spcPct val="0"/>
              </a:spcBef>
              <a:spcAft>
                <a:spcPct val="0"/>
              </a:spcAft>
              <a:buFont typeface="Arial" charset="0"/>
              <a:buChar char="•"/>
            </a:pPr>
            <a:r>
              <a:rPr lang="ar-JO" sz="2800" b="1" dirty="0">
                <a:solidFill>
                  <a:prstClr val="black"/>
                </a:solidFill>
                <a:latin typeface="Arial" panose="020B0604020202020204" pitchFamily="34" charset="0"/>
                <a:ea typeface="ＭＳ Ｐゴシック" charset="0"/>
                <a:cs typeface="Arial" panose="020B0604020202020204" pitchFamily="34" charset="0"/>
              </a:rPr>
              <a:t>إرميا 31: 31-34 هو </a:t>
            </a:r>
            <a:r>
              <a:rPr lang="ar-JO" sz="2800" b="1" u="sng" dirty="0">
                <a:solidFill>
                  <a:prstClr val="black"/>
                </a:solidFill>
                <a:latin typeface="Arial" panose="020B0604020202020204" pitchFamily="34" charset="0"/>
                <a:ea typeface="ＭＳ Ｐゴシック" charset="0"/>
                <a:cs typeface="Arial" panose="020B0604020202020204" pitchFamily="34" charset="0"/>
              </a:rPr>
              <a:t>أطول اقتباس من العهد القديم </a:t>
            </a:r>
            <a:r>
              <a:rPr lang="ar-JO" sz="2800" b="1" dirty="0">
                <a:solidFill>
                  <a:prstClr val="black"/>
                </a:solidFill>
                <a:latin typeface="Arial" panose="020B0604020202020204" pitchFamily="34" charset="0"/>
                <a:ea typeface="ＭＳ Ｐゴシック" charset="0"/>
                <a:cs typeface="Arial" panose="020B0604020202020204" pitchFamily="34" charset="0"/>
              </a:rPr>
              <a:t>في العهد الجديد (عب 8: 8-13)</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10596" name="Text Box 4"/>
          <p:cNvSpPr txBox="1">
            <a:spLocks noChangeArrowheads="1"/>
          </p:cNvSpPr>
          <p:nvPr/>
        </p:nvSpPr>
        <p:spPr bwMode="auto">
          <a:xfrm>
            <a:off x="8229600" y="1428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476</a:t>
            </a:r>
            <a:endParaRPr lang="en-US"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911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txBox="1">
            <a:spLocks noChangeArrowheads="1"/>
          </p:cNvSpPr>
          <p:nvPr/>
        </p:nvSpPr>
        <p:spPr bwMode="auto">
          <a:xfrm>
            <a:off x="152400" y="1219200"/>
            <a:ext cx="88392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20000"/>
              </a:spcBef>
              <a:spcAft>
                <a:spcPct val="0"/>
              </a:spcAft>
              <a:buClr>
                <a:srgbClr val="D16349"/>
              </a:buClr>
              <a:buSzPct val="85000"/>
            </a:pPr>
            <a:r>
              <a:rPr lang="ar-JO" b="1" u="sng" dirty="0">
                <a:solidFill>
                  <a:srgbClr val="D16349"/>
                </a:solidFill>
                <a:latin typeface="Arial" panose="020B0604020202020204" pitchFamily="34" charset="0"/>
                <a:cs typeface="Arial" panose="020B0604020202020204" pitchFamily="34" charset="0"/>
              </a:rPr>
              <a:t>البيان الموجز</a:t>
            </a:r>
            <a:endParaRPr lang="en-US" b="1" u="sng" dirty="0">
              <a:solidFill>
                <a:srgbClr val="D16349"/>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dirty="0">
                <a:solidFill>
                  <a:prstClr val="black"/>
                </a:solidFill>
                <a:latin typeface="Arial" panose="020B0604020202020204" pitchFamily="34" charset="0"/>
                <a:cs typeface="Arial" panose="020B0604020202020204" pitchFamily="34" charset="0"/>
              </a:rPr>
              <a:t>يتنبأ إرميا عن ثمن شخصي كبير بالسقوط المستحق لأورشليم، والسبي سبعين عاماً، ودينونة الأمم، والإسترداد بموجب عهد جديد، لإعطاء الرجاء وحث يهوذا على قبول تأديب الله الحتمي بالإستسلام لبابل.</a:t>
            </a:r>
            <a:endParaRPr lang="en-US"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100"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100"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100"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800"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b="1" u="sng" dirty="0">
                <a:solidFill>
                  <a:srgbClr val="D16349"/>
                </a:solidFill>
                <a:latin typeface="Arial" panose="020B0604020202020204" pitchFamily="34" charset="0"/>
                <a:cs typeface="Arial" panose="020B0604020202020204" pitchFamily="34" charset="0"/>
              </a:rPr>
              <a:t>الكلمة الرئيسية</a:t>
            </a:r>
            <a:endParaRPr lang="en-US" b="1" u="sng" dirty="0">
              <a:solidFill>
                <a:srgbClr val="D16349"/>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en-US" dirty="0">
                <a:solidFill>
                  <a:prstClr val="black"/>
                </a:solidFill>
                <a:latin typeface="Arial" panose="020B0604020202020204" pitchFamily="34" charset="0"/>
                <a:cs typeface="Arial" panose="020B0604020202020204" pitchFamily="34" charset="0"/>
              </a:rPr>
              <a:t>       </a:t>
            </a:r>
            <a:r>
              <a:rPr lang="ar-JO" dirty="0">
                <a:solidFill>
                  <a:prstClr val="black"/>
                </a:solidFill>
                <a:latin typeface="Arial" panose="020B0604020202020204" pitchFamily="34" charset="0"/>
                <a:cs typeface="Arial" panose="020B0604020202020204" pitchFamily="34" charset="0"/>
              </a:rPr>
              <a:t>الحتمية</a:t>
            </a:r>
            <a:endParaRPr lang="en-US" sz="500"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buClr>
                <a:srgbClr val="D16349"/>
              </a:buClr>
              <a:buSzPct val="85000"/>
            </a:pPr>
            <a:endParaRPr lang="en-US" sz="500"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ar-JO" b="1" u="sng" dirty="0">
                <a:solidFill>
                  <a:srgbClr val="D16349"/>
                </a:solidFill>
                <a:latin typeface="Arial" panose="020B0604020202020204" pitchFamily="34" charset="0"/>
                <a:cs typeface="Arial" panose="020B0604020202020204" pitchFamily="34" charset="0"/>
              </a:rPr>
              <a:t>الآية الرئيسية</a:t>
            </a:r>
            <a:endParaRPr lang="en-US" b="1" u="sng" dirty="0">
              <a:solidFill>
                <a:srgbClr val="D16349"/>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buClr>
                <a:srgbClr val="D16349"/>
              </a:buClr>
              <a:buSzPct val="85000"/>
            </a:pPr>
            <a:r>
              <a:rPr lang="en-US" dirty="0">
                <a:solidFill>
                  <a:prstClr val="black"/>
                </a:solidFill>
                <a:latin typeface="Arial" panose="020B0604020202020204" pitchFamily="34" charset="0"/>
                <a:cs typeface="Arial" panose="020B0604020202020204" pitchFamily="34" charset="0"/>
              </a:rPr>
              <a:t>	</a:t>
            </a:r>
            <a:r>
              <a:rPr lang="ar-JO" dirty="0">
                <a:solidFill>
                  <a:prstClr val="black"/>
                </a:solidFill>
                <a:latin typeface="Arial" panose="020B0604020202020204" pitchFamily="34" charset="0"/>
                <a:cs typeface="Arial" panose="020B0604020202020204" pitchFamily="34" charset="0"/>
              </a:rPr>
              <a:t>... لأن الرب إلهنا قد أصمتنا وأسقانا ماء العلقم لأننا قد أخطأنا إلى الرب           (إرميا 8: 14ب)</a:t>
            </a:r>
            <a:endParaRPr lang="en-US" dirty="0">
              <a:solidFill>
                <a:prstClr val="black"/>
              </a:solidFill>
              <a:latin typeface="Arial" panose="020B0604020202020204" pitchFamily="34" charset="0"/>
              <a:cs typeface="Arial" panose="020B0604020202020204" pitchFamily="34" charset="0"/>
            </a:endParaRPr>
          </a:p>
        </p:txBody>
      </p:sp>
      <p:sp>
        <p:nvSpPr>
          <p:cNvPr id="90114" name="Title 2"/>
          <p:cNvSpPr>
            <a:spLocks noGrp="1"/>
          </p:cNvSpPr>
          <p:nvPr>
            <p:ph type="title"/>
          </p:nvPr>
        </p:nvSpPr>
        <p:spPr/>
        <p:txBody>
          <a:bodyPr/>
          <a:lstStyle/>
          <a:p>
            <a:r>
              <a:rPr lang="ar-JO" sz="4400" dirty="0">
                <a:solidFill>
                  <a:schemeClr val="tx1"/>
                </a:solidFill>
                <a:latin typeface="Arial" charset="0"/>
                <a:ea typeface="ＭＳ Ｐゴシック" charset="0"/>
                <a:cs typeface="Arial" charset="0"/>
              </a:rPr>
              <a:t>حقائق أساسية</a:t>
            </a:r>
            <a:endParaRPr lang="en-US" sz="4400" dirty="0">
              <a:solidFill>
                <a:schemeClr val="tx1"/>
              </a:solidFill>
              <a:latin typeface="Arial" charset="0"/>
              <a:ea typeface="ＭＳ Ｐゴシック" charset="0"/>
              <a:cs typeface="Arial" charset="0"/>
            </a:endParaRP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3273288"/>
            <a:ext cx="1623391" cy="180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6" name="Text Box 4"/>
          <p:cNvSpPr txBox="1">
            <a:spLocks noChangeArrowheads="1"/>
          </p:cNvSpPr>
          <p:nvPr/>
        </p:nvSpPr>
        <p:spPr bwMode="auto">
          <a:xfrm>
            <a:off x="8229600" y="2016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474</a:t>
            </a:r>
            <a:endParaRPr lang="en-US" b="1" dirty="0">
              <a:solidFill>
                <a:prstClr val="black"/>
              </a:solidFill>
            </a:endParaRPr>
          </a:p>
        </p:txBody>
      </p:sp>
    </p:spTree>
    <p:extLst>
      <p:ext uri="{BB962C8B-B14F-4D97-AF65-F5344CB8AC3E}">
        <p14:creationId xmlns:p14="http://schemas.microsoft.com/office/powerpoint/2010/main" val="329925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13539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 </a:t>
            </a:r>
            <a:endParaRPr lang="en-US"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defTabSz="914400">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dirty="0">
                <a:effectLst>
                  <a:glow rad="127000">
                    <a:schemeClr val="tx1"/>
                  </a:glow>
                </a:effectLst>
                <a:latin typeface="Arial" panose="020B0604020202020204" pitchFamily="34" charset="0"/>
                <a:ea typeface="ＭＳ Ｐゴシック" charset="0"/>
                <a:cs typeface="Arial" panose="020B0604020202020204" pitchFamily="34" charset="0"/>
              </a:rPr>
              <a:t> متعزيا</a:t>
            </a: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EAEDD1F9-0769-AB42-BFE2-9628F56DB539}"/>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
        <p:nvSpPr>
          <p:cNvPr id="6" name="Rectangle 2">
            <a:extLst>
              <a:ext uri="{FF2B5EF4-FFF2-40B4-BE49-F238E27FC236}">
                <a16:creationId xmlns:a16="http://schemas.microsoft.com/office/drawing/2014/main" id="{B4B21C09-B3FC-3CB0-3E0B-0D27BED5204F}"/>
              </a:ext>
            </a:extLst>
          </p:cNvPr>
          <p:cNvSpPr txBox="1">
            <a:spLocks noChangeArrowheads="1"/>
          </p:cNvSpPr>
          <p:nvPr/>
        </p:nvSpPr>
        <p:spPr bwMode="auto">
          <a:xfrm>
            <a:off x="-39313" y="-1258902"/>
            <a:ext cx="59549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ar-EG"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إرميا</a:t>
            </a:r>
            <a:r>
              <a:rPr lang="en-US"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EG" sz="6600" b="1" dirty="0">
                <a:effectLst>
                  <a:glow rad="127000">
                    <a:schemeClr val="tx1"/>
                  </a:glow>
                </a:effectLst>
                <a:latin typeface="Arial" panose="020B0604020202020204" pitchFamily="34" charset="0"/>
                <a:ea typeface="ＭＳ Ｐゴシック" charset="0"/>
                <a:cs typeface="Arial" panose="020B0604020202020204" pitchFamily="34" charset="0"/>
              </a:rPr>
              <a:t>كونوا مُتعزين</a:t>
            </a:r>
            <a:r>
              <a:rPr lang="ar-EG"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endParaRPr lang="en-US" sz="6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07CC768-48C6-AA2F-A6E2-E4A30D72E8DF}"/>
              </a:ext>
            </a:extLst>
          </p:cNvPr>
          <p:cNvSpPr txBox="1">
            <a:spLocks noChangeArrowheads="1"/>
          </p:cNvSpPr>
          <p:nvPr/>
        </p:nvSpPr>
        <p:spPr bwMode="auto">
          <a:xfrm>
            <a:off x="6186437" y="-1466867"/>
            <a:ext cx="406790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b="1" kern="0"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kern="0" dirty="0">
                <a:effectLst>
                  <a:glow rad="127000">
                    <a:schemeClr val="tx1"/>
                  </a:glow>
                </a:effectLst>
                <a:latin typeface="Arial" panose="020B0604020202020204" pitchFamily="34" charset="0"/>
                <a:ea typeface="ＭＳ Ｐゴシック" charset="0"/>
                <a:cs typeface="Arial" panose="020B0604020202020204" pitchFamily="34" charset="0"/>
              </a:rPr>
              <a:t> مُتعزين</a:t>
            </a:r>
            <a:endParaRPr lang="en-US" sz="8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19641367-16E8-A916-81E0-8502275F40C8}"/>
              </a:ext>
            </a:extLst>
          </p:cNvPr>
          <p:cNvSpPr txBox="1">
            <a:spLocks noChangeArrowheads="1"/>
          </p:cNvSpPr>
          <p:nvPr/>
        </p:nvSpPr>
        <p:spPr bwMode="auto">
          <a:xfrm>
            <a:off x="-398384" y="-3046476"/>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8000" b="1" kern="0">
                <a:effectLst>
                  <a:glow rad="127000">
                    <a:schemeClr val="tx1"/>
                  </a:glow>
                </a:effectLst>
                <a:latin typeface="Arial" panose="020B0604020202020204" pitchFamily="34" charset="0"/>
                <a:ea typeface="ＭＳ Ｐゴシック" charset="0"/>
                <a:cs typeface="Arial" panose="020B0604020202020204" pitchFamily="34" charset="0"/>
              </a:rPr>
              <a:t>كونوا مُتعزين</a:t>
            </a:r>
            <a:endParaRPr lang="en-US" sz="8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546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078710"/>
          </a:xfrm>
          <a:solidFill>
            <a:srgbClr val="0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سفر 3 أيام، زيارة 4 أيام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6689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08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044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EG"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75320" y="1602007"/>
            <a:ext cx="845594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ألواح العهد القديم التي يتم بموجبها الحكم علي </a:t>
            </a:r>
            <a:r>
              <a:rPr kumimoji="0" lang="ar-JO" sz="3200" b="1" i="0" u="none" strike="noStrike" kern="1200" cap="none" spc="0" normalizeH="0" baseline="0" noProof="0" dirty="0">
                <a:ln>
                  <a:noFill/>
                </a:ln>
                <a:solidFill>
                  <a:srgbClr val="FFFFFF"/>
                </a:solidFill>
                <a:effectLst>
                  <a:glow rad="127000">
                    <a:srgbClr val="000000"/>
                  </a:glow>
                </a:effectLst>
                <a:uLnTx/>
                <a:uFillTx/>
              </a:rPr>
              <a:t>إ</a:t>
            </a:r>
            <a:r>
              <a:rPr kumimoji="0" lang="ar-EG" sz="3200" b="1" i="0" u="none" strike="noStrike" kern="1200" cap="none" spc="0" normalizeH="0" baseline="0" noProof="0" dirty="0">
                <a:ln>
                  <a:noFill/>
                </a:ln>
                <a:solidFill>
                  <a:srgbClr val="FFFFFF"/>
                </a:solidFill>
                <a:effectLst>
                  <a:glow rad="127000">
                    <a:srgbClr val="000000"/>
                  </a:glow>
                </a:effectLst>
                <a:uLnTx/>
                <a:uFillTx/>
              </a:rPr>
              <a:t>سرائيل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سيتم إستبدالها بعهد جديد للبركة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من خلال الروح القدس الساكن في قلوبهم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بعد التوبة والمغفرة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(31:31-33)</a:t>
            </a:r>
            <a:endParaRPr kumimoji="0" lang="en-US" sz="3200" b="1" i="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347ب</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820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2" name="Picture 1" descr="IMG_08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2260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3" name="Picture 2" descr="IMG_0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283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2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2068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panose="020B0604020202020204" pitchFamily="34" charset="0"/>
                <a:ea typeface="ＭＳ Ｐゴシック" charset="0"/>
                <a:cs typeface="Arial" panose="020B0604020202020204" pitchFamily="34" charset="0"/>
              </a:rPr>
              <a:t>دعونا ندرس</a:t>
            </a:r>
            <a:br>
              <a:rPr lang="ar-JO" sz="5400" b="1" dirty="0">
                <a:solidFill>
                  <a:schemeClr val="tx1"/>
                </a:solidFill>
                <a:latin typeface="Arial" panose="020B0604020202020204" pitchFamily="34" charset="0"/>
                <a:ea typeface="ＭＳ Ｐゴシック" charset="0"/>
                <a:cs typeface="Arial" panose="020B0604020202020204" pitchFamily="34" charset="0"/>
              </a:rPr>
            </a:br>
            <a:r>
              <a:rPr lang="ar-JO" sz="5400" b="1" dirty="0">
                <a:solidFill>
                  <a:schemeClr val="tx1"/>
                </a:solidFill>
                <a:latin typeface="Arial" panose="020B0604020202020204" pitchFamily="34" charset="0"/>
                <a:ea typeface="ＭＳ Ｐゴシック" charset="0"/>
                <a:cs typeface="Arial" panose="020B0604020202020204" pitchFamily="34" charset="0"/>
              </a:rPr>
              <a:t>الكلمة المقدسة</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النبي الباكي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096" y="3989858"/>
            <a:ext cx="3133707" cy="2701591"/>
          </a:xfrm>
          <a:prstGeom prst="rect">
            <a:avLst/>
          </a:prstGeom>
          <a:ln w="76200" cmpd="sng">
            <a:solidFill>
              <a:schemeClr val="tx1"/>
            </a:solidFill>
          </a:ln>
        </p:spPr>
      </p:pic>
    </p:spTree>
    <p:extLst>
      <p:ext uri="{BB962C8B-B14F-4D97-AF65-F5344CB8AC3E}">
        <p14:creationId xmlns:p14="http://schemas.microsoft.com/office/powerpoint/2010/main" val="732703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نحتاج جميعاً إلى التعزية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8743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نحتاج جميعاً أن نتعزى</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1863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3" name="Picture 2" descr="IMG_20180201_1031100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IMG_79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966" y="10668"/>
            <a:ext cx="5093465" cy="6791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516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0094"/>
            <a:ext cx="9144000" cy="6107906"/>
          </a:xfrm>
          <a:prstGeom prst="rect">
            <a:avLst/>
          </a:prstGeom>
        </p:spPr>
      </p:pic>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توازن التأديب مع التعزية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9503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2304"/>
            <a:ext cx="9144000" cy="1181012"/>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توازن التأديب مع التعزية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106088" y="1227579"/>
            <a:ext cx="8037912" cy="5630421"/>
          </a:xfrm>
          <a:prstGeom prst="rect">
            <a:avLst/>
          </a:prstGeom>
        </p:spPr>
      </p:pic>
    </p:spTree>
    <p:extLst>
      <p:ext uri="{BB962C8B-B14F-4D97-AF65-F5344CB8AC3E}">
        <p14:creationId xmlns:p14="http://schemas.microsoft.com/office/powerpoint/2010/main" val="380740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EG" sz="3600"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4056" y="1901953"/>
            <a:ext cx="9148055" cy="45484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الفداء في التجديد الروحي (30-33) ينتظر إسرائيل بعد إنتهاء عدم أمانتها ( بعد نهاية خيانتها)  وهو فداء سيحدث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إسرائيل لن تتوقف عن الوجود كأمهَ</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EG"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(35:31-37) </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347ب</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521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التأديب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7699" y="1565984"/>
            <a:ext cx="9144000" cy="4777740"/>
          </a:xfrm>
          <a:prstGeom prst="rect">
            <a:avLst/>
          </a:prstGeom>
        </p:spPr>
      </p:pic>
    </p:spTree>
    <p:extLst>
      <p:ext uri="{BB962C8B-B14F-4D97-AF65-F5344CB8AC3E}">
        <p14:creationId xmlns:p14="http://schemas.microsoft.com/office/powerpoint/2010/main" val="4174681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12492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موجز ملوك الدمى</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سقطت المدينة</a:t>
            </a:r>
            <a:endPar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صدقيا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يهوياكين</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يهوياقيم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يوشيا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يهوآحاز</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حتمية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781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EG" sz="4800" b="1" dirty="0">
                <a:effectLst>
                  <a:glow rad="101600">
                    <a:schemeClr val="tx1">
                      <a:alpha val="99000"/>
                    </a:schemeClr>
                  </a:glow>
                </a:effectLst>
                <a:latin typeface="Arial" panose="020B0604020202020204" pitchFamily="34" charset="0"/>
                <a:cs typeface="Arial" panose="020B0604020202020204" pitchFamily="34" charset="0"/>
              </a:rPr>
              <a:t>الفكرة الرئيسة</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136280"/>
            <a:ext cx="9144000" cy="30394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السبي المستحق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سترداد غير المستحق</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7459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b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a:xfrm>
            <a:off x="2299294" y="2540724"/>
            <a:ext cx="4572000"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 لأن الرب إلهنا قد أصمتنا وأسقانا ماء العلقم لأننا قد أخطأنا إلى الرب</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 14:8</a:t>
            </a:r>
            <a:endParaRPr kumimoji="0" lang="ar-EG"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398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13539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 </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defTabSz="914400">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dirty="0">
                <a:effectLst>
                  <a:glow rad="127000">
                    <a:schemeClr val="tx1"/>
                  </a:glow>
                </a:effectLst>
                <a:latin typeface="Arial" panose="020B0604020202020204" pitchFamily="34" charset="0"/>
                <a:ea typeface="ＭＳ Ｐゴシック" charset="0"/>
                <a:cs typeface="Arial" panose="020B0604020202020204" pitchFamily="34" charset="0"/>
              </a:rPr>
              <a:t> متعزيا</a:t>
            </a: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EAEDD1F9-0769-AB42-BFE2-9628F56DB539}"/>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
        <p:nvSpPr>
          <p:cNvPr id="6" name="Rectangle 2">
            <a:extLst>
              <a:ext uri="{FF2B5EF4-FFF2-40B4-BE49-F238E27FC236}">
                <a16:creationId xmlns:a16="http://schemas.microsoft.com/office/drawing/2014/main" id="{B4B21C09-B3FC-3CB0-3E0B-0D27BED5204F}"/>
              </a:ext>
            </a:extLst>
          </p:cNvPr>
          <p:cNvSpPr txBox="1">
            <a:spLocks noChangeArrowheads="1"/>
          </p:cNvSpPr>
          <p:nvPr/>
        </p:nvSpPr>
        <p:spPr bwMode="auto">
          <a:xfrm>
            <a:off x="-39313" y="-1258902"/>
            <a:ext cx="59549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EG"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كونوا مُتعزين</a:t>
            </a:r>
            <a:r>
              <a:rPr kumimoji="0" lang="ar-EG"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07CC768-48C6-AA2F-A6E2-E4A30D72E8DF}"/>
              </a:ext>
            </a:extLst>
          </p:cNvPr>
          <p:cNvSpPr txBox="1">
            <a:spLocks noChangeArrowheads="1"/>
          </p:cNvSpPr>
          <p:nvPr/>
        </p:nvSpPr>
        <p:spPr bwMode="auto">
          <a:xfrm>
            <a:off x="6186437" y="-1466867"/>
            <a:ext cx="406790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a:t>
            </a:r>
            <a:r>
              <a:rPr kumimoji="0" lang="ar-EG" sz="8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مُتعزين</a:t>
            </a:r>
            <a:endParaRPr kumimoji="0" lang="en-US" sz="8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19641367-16E8-A916-81E0-8502275F40C8}"/>
              </a:ext>
            </a:extLst>
          </p:cNvPr>
          <p:cNvSpPr txBox="1">
            <a:spLocks noChangeArrowheads="1"/>
          </p:cNvSpPr>
          <p:nvPr/>
        </p:nvSpPr>
        <p:spPr bwMode="auto">
          <a:xfrm>
            <a:off x="-398384" y="-3046476"/>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80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كونوا مُتعزين</a:t>
            </a:r>
            <a:endParaRPr kumimoji="0" lang="en-US" sz="8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1788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8548970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إرميا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0"/>
            <a:ext cx="9144000" cy="2286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يعمل الله في حدوده الخاصة لذلك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سنخضع لتأديبه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39670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3189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EG"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 </a:t>
            </a:r>
            <a:endParaRPr lang="en-US" sz="4000" b="1">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62393" y="2075876"/>
            <a:ext cx="6937615"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المسيح الراعي وغصن البر (1:23-8)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والعهد الجديد الذي يقطعه (31:31-33) يشير إلى حكم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والغفران بدمه الذي صوّر</a:t>
            </a:r>
            <a:r>
              <a:rPr kumimoji="0" lang="ar-JO" sz="3200" b="1" i="0" u="none" strike="noStrike" kern="1200" cap="none" spc="0" normalizeH="0" baseline="0" noProof="0" dirty="0">
                <a:ln>
                  <a:noFill/>
                </a:ln>
                <a:solidFill>
                  <a:srgbClr val="FFFFFF"/>
                </a:solidFill>
                <a:effectLst>
                  <a:glow rad="127000">
                    <a:srgbClr val="000000"/>
                  </a:glow>
                </a:effectLst>
                <a:uLnTx/>
                <a:uFillTx/>
              </a:rPr>
              <a:t>ه</a:t>
            </a:r>
            <a:r>
              <a:rPr kumimoji="0" lang="ar-EG" sz="3200" b="1" i="0" u="none" strike="noStrike" kern="1200" cap="none" spc="0" normalizeH="0" baseline="0" noProof="0" dirty="0">
                <a:ln>
                  <a:noFill/>
                </a:ln>
                <a:solidFill>
                  <a:srgbClr val="FFFFFF"/>
                </a:solidFill>
                <a:effectLst>
                  <a:glow rad="127000">
                    <a:srgbClr val="000000"/>
                  </a:glow>
                </a:effectLst>
                <a:uLnTx/>
                <a:uFillTx/>
              </a:rPr>
              <a:t> في عشاء الرب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27000">
                    <a:srgbClr val="000000"/>
                  </a:glow>
                </a:effectLst>
                <a:uLnTx/>
                <a:uFillTx/>
              </a:rPr>
              <a:t>(لو22:20)</a:t>
            </a:r>
            <a:r>
              <a:rPr kumimoji="0" lang="en-US" sz="3200" b="1" i="0" u="none" strike="noStrike" kern="1200" cap="none" spc="0" normalizeH="0" baseline="0" noProof="0" dirty="0">
                <a:ln>
                  <a:noFill/>
                </a:ln>
                <a:solidFill>
                  <a:srgbClr val="FFFFFF"/>
                </a:solidFill>
                <a:effectLst>
                  <a:glow rad="127000">
                    <a:srgbClr val="000000"/>
                  </a:glow>
                </a:effectLst>
                <a:uLnTx/>
                <a:uFillTx/>
              </a:rPr>
              <a:t> </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347ب</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إرميا</a:t>
            </a:r>
            <a:endParaRPr kumimoji="0" lang="en-US"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787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مدة الخدمات النبوية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أشعياء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هوشع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إرميا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+ 40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ميخا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861028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0" y="228600"/>
            <a:ext cx="9144000" cy="758825"/>
          </a:xfrm>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الله يدعو ويرسل إرميا</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14690" name="Picture 4" descr="Pict-9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13" y="1752600"/>
            <a:ext cx="6580187" cy="43434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14691" name="Text Box 5"/>
          <p:cNvSpPr txBox="1">
            <a:spLocks noChangeArrowheads="1"/>
          </p:cNvSpPr>
          <p:nvPr/>
        </p:nvSpPr>
        <p:spPr bwMode="auto">
          <a:xfrm>
            <a:off x="6858000" y="1857375"/>
            <a:ext cx="2286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حكم وإصلاحات الملك يوشيا لم تنتهي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الله يدعو شاباً</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4692" name="Rectangle 5"/>
          <p:cNvSpPr>
            <a:spLocks noChangeArrowheads="1"/>
          </p:cNvSpPr>
          <p:nvPr/>
        </p:nvSpPr>
        <p:spPr bwMode="auto">
          <a:xfrm>
            <a:off x="6972300" y="5786438"/>
            <a:ext cx="179070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إر 1: 4-9</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4693" name="Text Box 6"/>
          <p:cNvSpPr txBox="1">
            <a:spLocks noChangeArrowheads="1"/>
          </p:cNvSpPr>
          <p:nvPr/>
        </p:nvSpPr>
        <p:spPr bwMode="auto">
          <a:xfrm>
            <a:off x="468313" y="6381750"/>
            <a:ext cx="39290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Source:  </a:t>
            </a:r>
            <a:r>
              <a:rPr kumimoji="0" lang="en-US" sz="1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The Picture Bible</a:t>
            </a:r>
            <a:r>
              <a:rPr kumimoji="0" lang="en-US"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(Chariot Books, David C Cook, 1978)</a:t>
            </a:r>
          </a:p>
        </p:txBody>
      </p:sp>
    </p:spTree>
    <p:extLst>
      <p:ext uri="{BB962C8B-B14F-4D97-AF65-F5344CB8AC3E}">
        <p14:creationId xmlns:p14="http://schemas.microsoft.com/office/powerpoint/2010/main" val="390314788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188913"/>
            <a:ext cx="8664575" cy="738187"/>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تأكيد الله لإرميا</a:t>
            </a:r>
            <a:endParaRPr lang="en-GB"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Text Box 3"/>
          <p:cNvSpPr txBox="1">
            <a:spLocks noChangeArrowheads="1"/>
          </p:cNvSpPr>
          <p:nvPr/>
        </p:nvSpPr>
        <p:spPr bwMode="auto">
          <a:xfrm>
            <a:off x="754063" y="1295400"/>
            <a:ext cx="8066087"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قبلما صورتك في البطن </a:t>
            </a:r>
            <a:r>
              <a:rPr kumimoji="0" lang="ar-JO"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عرفتك</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وقبلما خرجت من الرحم </a:t>
            </a:r>
            <a:r>
              <a:rPr kumimoji="0" lang="ar-JO"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قدستك</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جعلتك</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نبياً للشعوب</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 تقل إني ولد لأنك إلى كل من أرسلك إليه تذهب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وتتكلم بكل ما آمرك به</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 تخف من وجوههم لأني أنا معك لأنقذك يقول الرب</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ومد الرب يده ولمس فمي وقال الرب لي ها قد جعلت كلامي في فمك</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إر 1: 5، 7-9</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73423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0" y="260350"/>
            <a:ext cx="8971722" cy="758825"/>
          </a:xfrm>
        </p:spPr>
        <p:txBody>
          <a:bodyPr/>
          <a:lstStyle/>
          <a:p>
            <a:pPr eaLnBrk="1" hangingPunct="1"/>
            <a:r>
              <a:rPr lang="ar-JO" sz="3600" b="1" dirty="0">
                <a:solidFill>
                  <a:schemeClr val="tx1"/>
                </a:solidFill>
                <a:latin typeface="Arial" charset="0"/>
                <a:ea typeface="ＭＳ Ｐゴシック" charset="0"/>
                <a:cs typeface="Arial" charset="0"/>
              </a:rPr>
              <a:t>هدف الدرس الأول – شجرة اللوز</a:t>
            </a:r>
            <a:endParaRPr lang="en-US" sz="3600" b="1" dirty="0">
              <a:solidFill>
                <a:schemeClr val="tx1"/>
              </a:solidFill>
              <a:latin typeface="Arial" charset="0"/>
              <a:ea typeface="ＭＳ Ｐゴシック" charset="0"/>
              <a:cs typeface="Arial" charset="0"/>
            </a:endParaRPr>
          </a:p>
        </p:txBody>
      </p:sp>
      <p:sp>
        <p:nvSpPr>
          <p:cNvPr id="118786" name="Text Box 4"/>
          <p:cNvSpPr txBox="1">
            <a:spLocks noChangeArrowheads="1"/>
          </p:cNvSpPr>
          <p:nvPr/>
        </p:nvSpPr>
        <p:spPr bwMode="auto">
          <a:xfrm>
            <a:off x="5867401" y="1822450"/>
            <a:ext cx="310432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الله </a:t>
            </a:r>
            <a:r>
              <a:rPr lang="ar-JO" b="1" dirty="0">
                <a:solidFill>
                  <a:srgbClr val="FF0000"/>
                </a:solidFill>
                <a:latin typeface="Arial" panose="020B0604020202020204" pitchFamily="34" charset="0"/>
                <a:cs typeface="Arial" panose="020B0604020202020204" pitchFamily="34" charset="0"/>
              </a:rPr>
              <a:t>يراقب</a:t>
            </a:r>
            <a:r>
              <a:rPr lang="ar-JO" b="1" dirty="0">
                <a:solidFill>
                  <a:prstClr val="black"/>
                </a:solidFill>
                <a:latin typeface="Arial" panose="020B0604020202020204" pitchFamily="34" charset="0"/>
                <a:cs typeface="Arial" panose="020B0604020202020204" pitchFamily="34" charset="0"/>
              </a:rPr>
              <a:t> ليرى أن كلمته تمت</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(كلمة تراقب تشبه شجرة اللوز بالعبرية)</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p:txBody>
      </p:sp>
      <p:sp>
        <p:nvSpPr>
          <p:cNvPr id="118787" name="Rectangle 5"/>
          <p:cNvSpPr>
            <a:spLocks noChangeArrowheads="1"/>
          </p:cNvSpPr>
          <p:nvPr/>
        </p:nvSpPr>
        <p:spPr bwMode="auto">
          <a:xfrm>
            <a:off x="6072188" y="5214938"/>
            <a:ext cx="2488716"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defTabSz="914400" fontAlgn="base">
              <a:spcBef>
                <a:spcPct val="0"/>
              </a:spcBef>
              <a:spcAft>
                <a:spcPct val="0"/>
              </a:spcAft>
            </a:pPr>
            <a:r>
              <a:rPr lang="ar-JO" sz="2400" b="1" dirty="0">
                <a:solidFill>
                  <a:srgbClr val="FF0000"/>
                </a:solidFill>
                <a:latin typeface="Arial" panose="020B0604020202020204" pitchFamily="34" charset="0"/>
                <a:ea typeface="ＭＳ Ｐゴシック" charset="0"/>
                <a:cs typeface="Arial" panose="020B0604020202020204" pitchFamily="34" charset="0"/>
              </a:rPr>
              <a:t>إر 1: 11-13</a:t>
            </a:r>
            <a:endParaRPr lang="en-US" sz="2400" b="1"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118788" name="Picture 2" descr="almond 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1716088"/>
            <a:ext cx="5556250" cy="416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9" name="Picture 3" descr="almonds_on_tre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25538"/>
            <a:ext cx="3779838"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6861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323850" y="260350"/>
            <a:ext cx="8534400" cy="758825"/>
          </a:xfrm>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هدف الدرس الثاني – القدر المغلي</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4259" name="Picture 3" descr="Pict-1"/>
          <p:cNvPicPr>
            <a:picLocks noGrp="1" noChangeAspect="1" noChangeArrowheads="1"/>
          </p:cNvPicPr>
          <p:nvPr>
            <p:ph idx="1"/>
          </p:nvPr>
        </p:nvPicPr>
        <p:blipFill>
          <a:blip r:embed="rId3"/>
          <a:srcRect/>
          <a:stretch>
            <a:fillRect/>
          </a:stretch>
        </p:blipFill>
        <p:spPr>
          <a:xfrm>
            <a:off x="857250" y="1857375"/>
            <a:ext cx="4030663" cy="4105275"/>
          </a:xfrm>
          <a:ln w="101600">
            <a:solidFill>
              <a:schemeClr val="bg2">
                <a:lumMod val="90000"/>
              </a:schemeClr>
            </a:solidFill>
          </a:ln>
        </p:spPr>
      </p:pic>
      <p:sp>
        <p:nvSpPr>
          <p:cNvPr id="120835" name="Text Box 4"/>
          <p:cNvSpPr txBox="1">
            <a:spLocks noChangeArrowheads="1"/>
          </p:cNvSpPr>
          <p:nvPr/>
        </p:nvSpPr>
        <p:spPr bwMode="auto">
          <a:xfrm>
            <a:off x="5429250" y="1857375"/>
            <a:ext cx="3568976"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قدر مفرط في الغليان مائل من الشمال</a:t>
            </a: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algn="r" defTabSz="914400" eaLnBrk="1" fontAlgn="base" hangingPunct="1">
              <a:spcBef>
                <a:spcPct val="0"/>
              </a:spcBef>
              <a:spcAft>
                <a:spcPct val="0"/>
              </a:spcAft>
            </a:pPr>
            <a:r>
              <a:rPr lang="ar-JO" b="1" dirty="0">
                <a:solidFill>
                  <a:prstClr val="black"/>
                </a:solidFill>
                <a:latin typeface="Arial" panose="020B0604020202020204" pitchFamily="34" charset="0"/>
                <a:cs typeface="Arial" panose="020B0604020202020204" pitchFamily="34" charset="0"/>
              </a:rPr>
              <a:t>سيتدفق غزاة من الشمال على يهوذا ويدمروا أورشليم</a:t>
            </a:r>
            <a:endParaRPr lang="en-US" b="1" dirty="0">
              <a:solidFill>
                <a:prstClr val="black"/>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srgbClr val="D16349"/>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ar-JO" b="1" dirty="0">
                <a:solidFill>
                  <a:srgbClr val="D16349"/>
                </a:solidFill>
                <a:latin typeface="Arial" panose="020B0604020202020204" pitchFamily="34" charset="0"/>
                <a:cs typeface="Arial" panose="020B0604020202020204" pitchFamily="34" charset="0"/>
              </a:rPr>
              <a:t>إر 1: 13-19</a:t>
            </a:r>
            <a:endParaRPr lang="en-US" b="1" dirty="0">
              <a:solidFill>
                <a:srgbClr val="D16349"/>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p:txBody>
      </p:sp>
      <p:sp>
        <p:nvSpPr>
          <p:cNvPr id="120836" name="Text Box 6"/>
          <p:cNvSpPr txBox="1">
            <a:spLocks noChangeArrowheads="1"/>
          </p:cNvSpPr>
          <p:nvPr/>
        </p:nvSpPr>
        <p:spPr bwMode="auto">
          <a:xfrm>
            <a:off x="539750" y="6453188"/>
            <a:ext cx="315663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900" b="1" dirty="0">
                <a:solidFill>
                  <a:prstClr val="black"/>
                </a:solidFill>
                <a:latin typeface="Arial" panose="020B0604020202020204" pitchFamily="34" charset="0"/>
                <a:cs typeface="Arial" panose="020B0604020202020204" pitchFamily="34" charset="0"/>
              </a:rPr>
              <a:t>مصدر الصورة: الكتاب المقدس للأطفال في 365 قصة، منشورات ليون، 1985</a:t>
            </a:r>
            <a:endParaRPr lang="en-US" sz="9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2006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bwMode="auto">
          <a:xfrm rot="11031629">
            <a:off x="136694" y="4667138"/>
            <a:ext cx="7565068" cy="1378977"/>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32008"/>
            <a:ext cx="9144000" cy="3150398"/>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يحاول الله أن يعزيك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خلال رسله الأمناء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54428"/>
            <a:ext cx="8125097" cy="3903572"/>
          </a:xfrm>
          <a:prstGeom prst="rect">
            <a:avLst/>
          </a:prstGeom>
        </p:spPr>
      </p:pic>
    </p:spTree>
    <p:extLst>
      <p:ext uri="{BB962C8B-B14F-4D97-AF65-F5344CB8AC3E}">
        <p14:creationId xmlns:p14="http://schemas.microsoft.com/office/powerpoint/2010/main" val="3850434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ctr"/>
          <a:lstStyle/>
          <a:p>
            <a:pPr>
              <a:defRPr/>
            </a:pPr>
            <a:r>
              <a:rPr lang="ar-EG" sz="5400" dirty="0">
                <a:effectLst>
                  <a:glow rad="127000">
                    <a:schemeClr val="tx1"/>
                  </a:glow>
                </a:effectLst>
                <a:latin typeface="Arial" panose="020B0604020202020204" pitchFamily="34" charset="0"/>
                <a:ea typeface="ＭＳ Ｐゴシック" charset="0"/>
                <a:cs typeface="Arial" panose="020B0604020202020204" pitchFamily="34" charset="0"/>
              </a:rPr>
              <a:t>كيف يعزي الله حتى أولئك الذين يؤدبهم؟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5175395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1- الله يدعو الرسل الصادقين معنا (إرميا1)</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عزي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الله حت</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ى</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80151675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rtl="1">
              <a:defRPr/>
            </a:pP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2- الله لديه تأديب محدود ولكن بركة غير محدودة ( إر2-</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45</a:t>
            </a:r>
            <a:r>
              <a:rPr lang="ar-EG" sz="48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يعزي الله حتى أولئك الذين يؤدبهم؟</a:t>
            </a:r>
          </a:p>
        </p:txBody>
      </p:sp>
    </p:spTree>
    <p:extLst>
      <p:ext uri="{BB962C8B-B14F-4D97-AF65-F5344CB8AC3E}">
        <p14:creationId xmlns:p14="http://schemas.microsoft.com/office/powerpoint/2010/main" val="237825166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283944751"/>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1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8.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docProps/app.xml><?xml version="1.0" encoding="utf-8"?>
<Properties xmlns="http://schemas.openxmlformats.org/officeDocument/2006/extended-properties" xmlns:vt="http://schemas.openxmlformats.org/officeDocument/2006/docPropsVTypes">
  <TotalTime>14429</TotalTime>
  <Words>20475</Words>
  <Application>Microsoft Macintosh PowerPoint</Application>
  <PresentationFormat>On-screen Show (4:3)</PresentationFormat>
  <Paragraphs>2858</Paragraphs>
  <Slides>288</Slides>
  <Notes>199</Notes>
  <HiddenSlides>0</HiddenSlides>
  <MMClips>0</MMClips>
  <ScaleCrop>false</ScaleCrop>
  <HeadingPairs>
    <vt:vector size="8" baseType="variant">
      <vt:variant>
        <vt:lpstr>Fonts Used</vt:lpstr>
      </vt:variant>
      <vt:variant>
        <vt:i4>17</vt:i4>
      </vt:variant>
      <vt:variant>
        <vt:lpstr>Theme</vt:lpstr>
      </vt:variant>
      <vt:variant>
        <vt:i4>43</vt:i4>
      </vt:variant>
      <vt:variant>
        <vt:lpstr>Embedded OLE Servers</vt:lpstr>
      </vt:variant>
      <vt:variant>
        <vt:i4>2</vt:i4>
      </vt:variant>
      <vt:variant>
        <vt:lpstr>Slide Titles</vt:lpstr>
      </vt:variant>
      <vt:variant>
        <vt:i4>288</vt:i4>
      </vt:variant>
    </vt:vector>
  </HeadingPairs>
  <TitlesOfParts>
    <vt:vector size="350" baseType="lpstr">
      <vt:lpstr>ＭＳ Ｐゴシック</vt:lpstr>
      <vt:lpstr>Noto Sans Symbol</vt:lpstr>
      <vt:lpstr>Osaka</vt:lpstr>
      <vt:lpstr>新細明體</vt:lpstr>
      <vt:lpstr>Times</vt:lpstr>
      <vt:lpstr>Arial</vt:lpstr>
      <vt:lpstr>Arial Black</vt:lpstr>
      <vt:lpstr>Calibri</vt:lpstr>
      <vt:lpstr>Comic Sans MS</vt:lpstr>
      <vt:lpstr>Georgia</vt:lpstr>
      <vt:lpstr>Helvetica</vt:lpstr>
      <vt:lpstr>Monotype Sorts</vt:lpstr>
      <vt:lpstr>Tahoma</vt:lpstr>
      <vt:lpstr>Times New Roman</vt:lpstr>
      <vt:lpstr>Tw Cen MT</vt:lpstr>
      <vt:lpstr>Wingdings</vt:lpstr>
      <vt:lpstr>Wingdings 2</vt:lpstr>
      <vt:lpstr>Civic</vt:lpstr>
      <vt:lpstr>Default Design</vt:lpstr>
      <vt:lpstr>1_Bar Code</vt:lpstr>
      <vt:lpstr>3_Default Design</vt:lpstr>
      <vt:lpstr>2_Default Design</vt:lpstr>
      <vt:lpstr>1_Default Design</vt:lpstr>
      <vt:lpstr>4_Default Design</vt:lpstr>
      <vt:lpstr>49_Blank Presentation</vt:lpstr>
      <vt:lpstr>1_Civic</vt:lpstr>
      <vt:lpstr>3_Blank Presentation</vt:lpstr>
      <vt:lpstr>Blank Presentation</vt:lpstr>
      <vt:lpstr>Whirlpool</vt:lpstr>
      <vt:lpstr>1_Office Theme</vt:lpstr>
      <vt:lpstr>1_untitled 1</vt:lpstr>
      <vt:lpstr>Median</vt:lpstr>
      <vt:lpstr>2_Gesture</vt:lpstr>
      <vt:lpstr>Radial</vt:lpstr>
      <vt:lpstr>3_Civic</vt:lpstr>
      <vt:lpstr>1_blstripc.ppt - Blue Stripes</vt:lpstr>
      <vt:lpstr>1_Shimmer</vt:lpstr>
      <vt:lpstr>2_Radar</vt:lpstr>
      <vt:lpstr>2_Bar Code</vt:lpstr>
      <vt:lpstr>3_Radar</vt:lpstr>
      <vt:lpstr>2_Civic</vt:lpstr>
      <vt:lpstr>6_Default Design</vt:lpstr>
      <vt:lpstr>1_Gesture</vt:lpstr>
      <vt:lpstr>5_Blank Presentation</vt:lpstr>
      <vt:lpstr>4_Project Overview (Standard)</vt:lpstr>
      <vt:lpstr>50_Blank Presentation</vt:lpstr>
      <vt:lpstr>7_Default Design</vt:lpstr>
      <vt:lpstr>Azure</vt:lpstr>
      <vt:lpstr>8_Default Design</vt:lpstr>
      <vt:lpstr>24_Default Design</vt:lpstr>
      <vt:lpstr>6_Blank Presentation</vt:lpstr>
      <vt:lpstr>5_Default Design</vt:lpstr>
      <vt:lpstr>1_Fireball</vt:lpstr>
      <vt:lpstr>23_Office Theme</vt:lpstr>
      <vt:lpstr>1_Radar</vt:lpstr>
      <vt:lpstr>7_Blank Presentation</vt:lpstr>
      <vt:lpstr>2_Azure</vt:lpstr>
      <vt:lpstr>Notebook</vt:lpstr>
      <vt:lpstr>2_Slit</vt:lpstr>
      <vt:lpstr>9_Default Design</vt:lpstr>
      <vt:lpstr>Microsoft ClipArt Gallery</vt:lpstr>
      <vt:lpstr>Clip</vt:lpstr>
      <vt:lpstr>إرميا</vt:lpstr>
      <vt:lpstr>الكلمة المفتاحية</vt:lpstr>
      <vt:lpstr>الفكرة الرئيسة</vt:lpstr>
      <vt:lpstr> الآية المفتاحية </vt:lpstr>
      <vt:lpstr>بيان الملكوت </vt:lpstr>
      <vt:lpstr>البيان الموجز</vt:lpstr>
      <vt:lpstr>العهد</vt:lpstr>
      <vt:lpstr>الفداء</vt:lpstr>
      <vt:lpstr>المسيا </vt:lpstr>
      <vt:lpstr>تقسيم كتاب إرميا </vt:lpstr>
      <vt:lpstr>باري هادلستون، الكتاب المقدس الملخص بالأحرف الصوتية (غراند رابيدز: بيكر، 1992)</vt:lpstr>
      <vt:lpstr>كُنْ متعزياً</vt:lpstr>
      <vt:lpstr>كيف يعزي الله حتى أولئك الذين يؤدبهم؟</vt:lpstr>
      <vt:lpstr>الفكرة الرئيسية في إرميا </vt:lpstr>
      <vt:lpstr>1- الله يدعو الرسل الصادقين معنا (إرميا 1)</vt:lpstr>
      <vt:lpstr>2- الله لديه تأديب محدود، ولكن بركة غير      محدودة ( إر2-45) </vt:lpstr>
      <vt:lpstr>3- الله يطبق نفس المعيار على جميع الناس  )    إر46-51(</vt:lpstr>
      <vt:lpstr>4- الله يوازن بين العدالة والرحمة (أر 52)</vt:lpstr>
      <vt:lpstr>هل أنت جزء من البقية الأمينة؟ </vt:lpstr>
      <vt:lpstr>PowerPoint Presentation</vt:lpstr>
      <vt:lpstr>نظرة عامة</vt:lpstr>
      <vt:lpstr>1. خلفية إرميا</vt:lpstr>
      <vt:lpstr>هل شعرت يوماً أن المستقبل غير مؤكد؟</vt:lpstr>
      <vt:lpstr>إرميا بالعبرية - Yirməyāhū</vt:lpstr>
      <vt:lpstr>من هو إرميا؟</vt:lpstr>
      <vt:lpstr>السيرة الذاتية</vt:lpstr>
      <vt:lpstr>التأليف</vt:lpstr>
      <vt:lpstr>وضع الأسفار النبوية</vt:lpstr>
      <vt:lpstr>إرميا في خط الأنبياء</vt:lpstr>
      <vt:lpstr>تحذير وفير ليهوذا</vt:lpstr>
      <vt:lpstr>مدة الخدمات النبوية</vt:lpstr>
      <vt:lpstr>جدول السبي</vt:lpstr>
      <vt:lpstr>مخطط ملوك وأنبياء العهد القديم</vt:lpstr>
      <vt:lpstr>التسلسل الزمني في إرميا</vt:lpstr>
      <vt:lpstr>الحكام الذي خدم خلال حكمهم</vt:lpstr>
      <vt:lpstr>نهاية سيئة ليهوذا</vt:lpstr>
      <vt:lpstr>سقوط أورشليم</vt:lpstr>
      <vt:lpstr>باب بولونا ين – من ؟</vt:lpstr>
      <vt:lpstr>جغرافية إرميا</vt:lpstr>
      <vt:lpstr>Geography of إرميا</vt:lpstr>
      <vt:lpstr>الحملات العسكرية</vt:lpstr>
      <vt:lpstr>من هم المستلمين؟ (1)</vt:lpstr>
      <vt:lpstr>من هم المستلمين؟ (2)</vt:lpstr>
      <vt:lpstr>الأمم التي تنبأ ضدها (إرميا 46-51)</vt:lpstr>
      <vt:lpstr>خصائص فريدة</vt:lpstr>
      <vt:lpstr>خصائص فريدة</vt:lpstr>
      <vt:lpstr>المازورية مقابل السبعينية</vt:lpstr>
      <vt:lpstr>خصائص فريدة</vt:lpstr>
      <vt:lpstr>كيف نتخلص من اليهود ؟</vt:lpstr>
      <vt:lpstr>خصائص فريدة</vt:lpstr>
      <vt:lpstr>الهيكل منطقي لا زمني</vt:lpstr>
      <vt:lpstr>خصائص فريدة</vt:lpstr>
      <vt:lpstr>سبيين ٧٠ سنة</vt:lpstr>
      <vt:lpstr>خصائص فريدة</vt:lpstr>
      <vt:lpstr>ملخص إرميا</vt:lpstr>
      <vt:lpstr>تقسيم سفر إرميا </vt:lpstr>
      <vt:lpstr>خصائص فريدة</vt:lpstr>
      <vt:lpstr>أبناء يوشيا والأنبياء</vt:lpstr>
      <vt:lpstr>خصائص فريدة</vt:lpstr>
      <vt:lpstr>الأسفار الأطول في الكتاب المقدس</vt:lpstr>
      <vt:lpstr>خصائص فريدة</vt:lpstr>
      <vt:lpstr>كيف كانت الدينونة حتمية؟</vt:lpstr>
      <vt:lpstr>كيف كانت الدينونة حتمية؟</vt:lpstr>
      <vt:lpstr>خصائص فريدة</vt:lpstr>
      <vt:lpstr>ملخص الأمور غير المهمة</vt:lpstr>
      <vt:lpstr>حقائق أساسية</vt:lpstr>
      <vt:lpstr>كن متعزياً</vt:lpstr>
      <vt:lpstr>سفر 3 أيام، زيارة 4 أيام</vt:lpstr>
      <vt:lpstr>We all need to be comforted</vt:lpstr>
      <vt:lpstr>3-day travel, 4-day visit</vt:lpstr>
      <vt:lpstr>3-day travel, 4-day visit</vt:lpstr>
      <vt:lpstr>We all need to be comforted</vt:lpstr>
      <vt:lpstr>دعونا ندرس الكلمة المقدسة</vt:lpstr>
      <vt:lpstr>النبي الباكي</vt:lpstr>
      <vt:lpstr>نحتاج جميعاً إلى التعزية</vt:lpstr>
      <vt:lpstr>نحتاج جميعاً أن نتعزى</vt:lpstr>
      <vt:lpstr>We all need to be comforted</vt:lpstr>
      <vt:lpstr>توازن التأديب مع التعزية</vt:lpstr>
      <vt:lpstr>توازن التأديب مع التعزية</vt:lpstr>
      <vt:lpstr>التأديب</vt:lpstr>
      <vt:lpstr>كيف يعزي الله حتى أولئك الذين يؤدبهم؟</vt:lpstr>
      <vt:lpstr>أبناء يوشيا والأنبياء</vt:lpstr>
      <vt:lpstr>الكلمة المفتاحية</vt:lpstr>
      <vt:lpstr>الفكرة الرئيسة</vt:lpstr>
      <vt:lpstr> الآية المفتاحية </vt:lpstr>
      <vt:lpstr>كن متعزياً</vt:lpstr>
      <vt:lpstr>كيف يعزي الله حتى أولئك الذين يؤدبهم؟</vt:lpstr>
      <vt:lpstr>الفكرة الرئيسية في إرميا </vt:lpstr>
      <vt:lpstr>Slides on  إرميا ١ </vt:lpstr>
      <vt:lpstr>مدة الخدمات النبوية</vt:lpstr>
      <vt:lpstr>الله يدعو ويرسل إرميا</vt:lpstr>
      <vt:lpstr>تأكيد الله لإرميا</vt:lpstr>
      <vt:lpstr>هدف الدرس الأول – شجرة اللوز</vt:lpstr>
      <vt:lpstr>هدف الدرس الثاني – القدر المغلي</vt:lpstr>
      <vt:lpstr> هل يحاول الله أن يعزيك  من خلال رسله الأمناء ؟</vt:lpstr>
      <vt:lpstr>كيف يعزي الله حتى أولئك الذين يؤدبهم؟</vt:lpstr>
      <vt:lpstr>1- الله يدعو الرسل الصادقين معنا (إرميا1)</vt:lpstr>
      <vt:lpstr>2- الله لديه تأديب محدود ولكن بركة غير محدودة ( إر2-45) </vt:lpstr>
      <vt:lpstr>Slides on  إرميا ٢ </vt:lpstr>
      <vt:lpstr>علاقة يهوذا مع الله</vt:lpstr>
      <vt:lpstr>Slides on  إرميا ٣ </vt:lpstr>
      <vt:lpstr>PowerPoint Presentation</vt:lpstr>
      <vt:lpstr>PowerPoint Presentation</vt:lpstr>
      <vt:lpstr>Slides on  إرميا ٤ </vt:lpstr>
      <vt:lpstr>Slides on  إرميا ٥ </vt:lpstr>
      <vt:lpstr>Slides on  إرميا ٦ </vt:lpstr>
      <vt:lpstr>إرميا ٦ : ١٦  هكذا قال الرب: قفوا على الطرق وانظروا واسألوا عن السبل القديمة: أين هو الطريق الصالح؟ وسيروا فيه فتجدوا راحة لنفوسكم ولكنهم قالوا: لا نسير فيه</vt:lpstr>
      <vt:lpstr>Slides on  إرميا ٧ </vt:lpstr>
      <vt:lpstr>عبادة عامة بلا قيمة</vt:lpstr>
      <vt:lpstr>Slides on  إرميا ٨ </vt:lpstr>
      <vt:lpstr>الدينونة وشيكة ورهيبة</vt:lpstr>
      <vt:lpstr>Slides on  إرميا ٩ </vt:lpstr>
      <vt:lpstr>Slides on  إرميا ١٠ </vt:lpstr>
      <vt:lpstr>إر 10: 7</vt:lpstr>
      <vt:lpstr>Slides on  إرميا ١١ </vt:lpstr>
      <vt:lpstr>العهد، المؤامرات والتذمرات</vt:lpstr>
      <vt:lpstr>Slides on  إرميا ١٢ </vt:lpstr>
      <vt:lpstr>Slides on  إرميا ١٣ </vt:lpstr>
      <vt:lpstr> هدف الدروس – علامات الدينونة</vt:lpstr>
      <vt:lpstr>Slides on  إرميا ١٤ </vt:lpstr>
      <vt:lpstr>أوقات صعبة لاحقة ...</vt:lpstr>
      <vt:lpstr>Slides on  إرميا ١٥ </vt:lpstr>
      <vt:lpstr>إرميا إلى الملك يهوياقيم</vt:lpstr>
      <vt:lpstr>إرميا إلى الملك يهوياقيم</vt:lpstr>
      <vt:lpstr>Slides on  إرميا ١٦ </vt:lpstr>
      <vt:lpstr>إرميا إلى الملك يهوياقيم</vt:lpstr>
      <vt:lpstr>Slides on  إرميا ١٧ </vt:lpstr>
      <vt:lpstr>Slides on  إرميا ١٨ </vt:lpstr>
      <vt:lpstr>أنا الفخاري، أنتم الطين</vt:lpstr>
      <vt:lpstr>Slides on  إرميا ١٩ </vt:lpstr>
      <vt:lpstr>موضوع الدرس #؟ ماذا..؟؟</vt:lpstr>
      <vt:lpstr>Slides on  إرميا ٢٠ </vt:lpstr>
      <vt:lpstr>مقاومة الأنبياء الكذبة والكهنة لإرميا</vt:lpstr>
      <vt:lpstr>ختم إمير</vt:lpstr>
      <vt:lpstr>Slides on  إرميا ٢١ </vt:lpstr>
      <vt:lpstr>تنبأ إرميا ضد قادة يهوذا والأنبياء الكذبة، لكنهم رفضوا الإستماع</vt:lpstr>
      <vt:lpstr>Slides on  إرميا ٢٢ </vt:lpstr>
      <vt:lpstr>Slides on  إرميا ٢٣ </vt:lpstr>
      <vt:lpstr>Slides on  إرميا ٢٤ </vt:lpstr>
      <vt:lpstr> لا توبة في أورشليم بعد نبوخدنصر</vt:lpstr>
      <vt:lpstr>تطبيق إرميا: غادروا أورشليم</vt:lpstr>
      <vt:lpstr>Slides on  إرميا ٢٥ </vt:lpstr>
      <vt:lpstr> مجيء نبوخدنصر (597 ق.م)</vt:lpstr>
      <vt:lpstr>سبيين ٧٠ سنة</vt:lpstr>
      <vt:lpstr>ترحيلات نبوخدنصر الستة إلى بابل</vt:lpstr>
      <vt:lpstr>جدول السبي</vt:lpstr>
      <vt:lpstr>حننيا (إر ٢٥: ١١-١٢) مقابل إرميا (إر ٢٨: ٢-٣)</vt:lpstr>
      <vt:lpstr>Slides on  إرميا ٢٦ </vt:lpstr>
      <vt:lpstr>Slides on  إرميا ٢٧ </vt:lpstr>
      <vt:lpstr>إرميا إلى الملك صدقيا</vt:lpstr>
      <vt:lpstr>قاوم قادة أورشليم  حكم بابل</vt:lpstr>
      <vt:lpstr>Slides on  إرميا ٢٨ </vt:lpstr>
      <vt:lpstr>حننيا (إر ٢٥: ١١-١٢) مقابل إرميا (إر ٢٨: ٢-٣)</vt:lpstr>
      <vt:lpstr>Slides on  إرميا ٢٩ </vt:lpstr>
      <vt:lpstr>كيف يختلف الأنبياء؟</vt:lpstr>
      <vt:lpstr>النبوات الكاذبة تتغير</vt:lpstr>
      <vt:lpstr>مقاومة الأنبياء الكذبة</vt:lpstr>
      <vt:lpstr>كيف يختلف الأنبياء؟</vt:lpstr>
      <vt:lpstr>كيف يختلف الأنبياء؟</vt:lpstr>
      <vt:lpstr>التناقضات بين النبوة الكتابية والوثنية</vt:lpstr>
      <vt:lpstr>Slides on  إرميا ٣٠ </vt:lpstr>
      <vt:lpstr>سفر التعزية والعهد الجديد</vt:lpstr>
      <vt:lpstr>PowerPoint Presentation</vt:lpstr>
      <vt:lpstr>نظرة عامة على المستقبل</vt:lpstr>
      <vt:lpstr>PowerPoint Presentation</vt:lpstr>
      <vt:lpstr>PowerPoint Presentation</vt:lpstr>
      <vt:lpstr>Slides on  إرميا ٣١ </vt:lpstr>
      <vt:lpstr>كيف نتخلص من اليهود ؟</vt:lpstr>
      <vt:lpstr>العهد الجديد و غصن داود</vt:lpstr>
      <vt:lpstr>العهد الجديد (إرميا 31: 31-34) </vt:lpstr>
      <vt:lpstr>أربعة عهود كتابية غير مشروطة</vt:lpstr>
      <vt:lpstr>العهد الجديد</vt:lpstr>
      <vt:lpstr>العهد الجديد</vt:lpstr>
      <vt:lpstr>الطبيعة غير المشروطة</vt:lpstr>
      <vt:lpstr>هذا الكأس هو العهد الجديد بدمي الذي يسفك عنكم</vt:lpstr>
      <vt:lpstr>كيف تمكن يسوع أن يطبق وعود العهد الجديد  على تلاميذه في حين أن الشروط الأخرى  لم تتحقق حينها؟   (ماذا عن إعادة توحيد إسرائيل ويهوذا؟  وماذا عن كل الناس الذين يعرفون الله؟)</vt:lpstr>
      <vt:lpstr>كيف نتصالح؟</vt:lpstr>
      <vt:lpstr>الأحكام</vt:lpstr>
      <vt:lpstr>آراء عن زمن التحقيق</vt:lpstr>
      <vt:lpstr>PowerPoint Presentation</vt:lpstr>
      <vt:lpstr>PowerPoint Presentation</vt:lpstr>
      <vt:lpstr>PowerPoint Presentation</vt:lpstr>
      <vt:lpstr>هذه الكأس هي العهد الجديد بدمي (لوقا 22: 20)</vt:lpstr>
      <vt:lpstr>تباين العهود (2 كورنثوس 3-4)</vt:lpstr>
      <vt:lpstr>علامات العهود</vt:lpstr>
      <vt:lpstr>استبدل القديم بالجديد </vt:lpstr>
      <vt:lpstr>خط سير الملكوت والعهود</vt:lpstr>
      <vt:lpstr>هل تركز على تعزية الله غير المحدودة أو تأديبه المحدود ؟</vt:lpstr>
      <vt:lpstr>Slides on  إرميا ٣٢ </vt:lpstr>
      <vt:lpstr>لماذا يجب أن تقوم بأمور مجنونة؟</vt:lpstr>
      <vt:lpstr>Black</vt:lpstr>
      <vt:lpstr>موضوعنا</vt:lpstr>
      <vt:lpstr>التهديد البابلي</vt:lpstr>
      <vt:lpstr>إتهامات الملك صدقيا (32: 3-5)</vt:lpstr>
      <vt:lpstr>لاويين ٢٥ : ٢٥</vt:lpstr>
      <vt:lpstr>587 ق.م</vt:lpstr>
      <vt:lpstr>سنغافورة، كانون ثاني 1942</vt:lpstr>
      <vt:lpstr>1. اشترى إرميا حقلاً يبدو عديم      الفائدة عندما أخبره الله بذلك       (1-12)</vt:lpstr>
      <vt:lpstr>2. عندما يطلب منك الله        القيام بأمر مجنون … </vt:lpstr>
      <vt:lpstr>SBC Estimated Cost</vt:lpstr>
      <vt:lpstr>تعلم الإسبانية من أجل الصينيين</vt:lpstr>
      <vt:lpstr>جيمس كاناغاناياغام</vt:lpstr>
      <vt:lpstr>ICS</vt:lpstr>
      <vt:lpstr>3. القيام بأمور مجنونة يظهر أنك      تتلاءم مع خططه (13-44)</vt:lpstr>
      <vt:lpstr>التهديد البابلي</vt:lpstr>
      <vt:lpstr>SBC Estimated Cost</vt:lpstr>
      <vt:lpstr>كانت الإسبانية مفيدة جداً</vt:lpstr>
      <vt:lpstr>العودة إلى الكتاب المقدس</vt:lpstr>
      <vt:lpstr>سوزان في مدرسة المجتمع الدولية</vt:lpstr>
      <vt:lpstr>التعليم لـِ 400 + أبنائنا</vt:lpstr>
      <vt:lpstr>عندما يطلب منك الله القيام بشيء مجنون فقم به. إنه يظهر أنك تتلاءم مع خططه</vt:lpstr>
      <vt:lpstr>ما هو الحقل الذي يريدك الله أن تشتريه؟</vt:lpstr>
      <vt:lpstr>PowerPoint Presentation</vt:lpstr>
      <vt:lpstr>Slides on  إرميا ٣٣ </vt:lpstr>
      <vt:lpstr>PowerPoint Presentation</vt:lpstr>
      <vt:lpstr>PowerPoint Presentation</vt:lpstr>
      <vt:lpstr>Slides on  إرميا ٣٤ </vt:lpstr>
      <vt:lpstr>Slides on  إرميا ٣٥ </vt:lpstr>
      <vt:lpstr>Slides on  إرميا ٣٦ </vt:lpstr>
      <vt:lpstr>تسجيل رسالة إرميا</vt:lpstr>
      <vt:lpstr>جواب  الملك</vt:lpstr>
      <vt:lpstr>Slides on  إرميا ٣٧ </vt:lpstr>
      <vt:lpstr>حبس إرميا</vt:lpstr>
      <vt:lpstr>Slides on  إرميا ٣٨ </vt:lpstr>
      <vt:lpstr>Slides on  إرميا ٣٩ </vt:lpstr>
      <vt:lpstr>سقوط أورشليم ... حتمي</vt:lpstr>
      <vt:lpstr>تقسيم كتاب إرميا </vt:lpstr>
      <vt:lpstr>سقوط أورشليم</vt:lpstr>
      <vt:lpstr>Slides on  إرميا ٤٠ </vt:lpstr>
      <vt:lpstr>بعد سقوط أورشليم</vt:lpstr>
      <vt:lpstr>Slides on  إرميا ٤١ </vt:lpstr>
      <vt:lpstr>Slides on  إرميا ٤٢ </vt:lpstr>
      <vt:lpstr>Slides on  إرميا ٤٣ </vt:lpstr>
      <vt:lpstr>Slides on  إرميا ٤٤ </vt:lpstr>
      <vt:lpstr>Slides on  إرميا ٤٥ </vt:lpstr>
      <vt:lpstr>كيف يعزي الله حتى أولئك الذين يؤدبهم؟</vt:lpstr>
      <vt:lpstr>1- الله يدعو الرسل الصادقين معنا (إرميا 1)</vt:lpstr>
      <vt:lpstr>2- الله لديه تأديب محدود ولكن بركة غير محدودة ( إر2-45) </vt:lpstr>
      <vt:lpstr>3- الله يطبق نفس المعيار على جميع الناس  )إر46-51(</vt:lpstr>
      <vt:lpstr>Slides on  إرميا ٤٦ </vt:lpstr>
      <vt:lpstr>الدينونة على تحالف الأمم الإثني عشر (أش 13-23)</vt:lpstr>
      <vt:lpstr>الأمم التي ستدان (حز 25-32) </vt:lpstr>
      <vt:lpstr>الأمم المتنبأ ضدها (46-51)</vt:lpstr>
      <vt:lpstr>الأمم المتنبأ ضدها (46-51)</vt:lpstr>
      <vt:lpstr>هل تدرك  أن الله  كان عادلاً معك ؟</vt:lpstr>
      <vt:lpstr>Slides on  إرميا ٤٧ </vt:lpstr>
      <vt:lpstr>التطورات الآشورية</vt:lpstr>
      <vt:lpstr>الأمم المتنبأ ضدها (46-51)</vt:lpstr>
      <vt:lpstr>ترحيلات وتطورات السبي</vt:lpstr>
      <vt:lpstr>Slides on  إرميا ٤٨ </vt:lpstr>
      <vt:lpstr>الأمم المتنبأ ضدها (46-51)</vt:lpstr>
      <vt:lpstr>Slides on  إرميا ٤٩ </vt:lpstr>
      <vt:lpstr>الأمم المتنبأ ضدها (46-51)</vt:lpstr>
      <vt:lpstr>Slides on  إرميا ٥٠ </vt:lpstr>
      <vt:lpstr>الأمم المتنبأ ضدها (46-51)</vt:lpstr>
      <vt:lpstr>Slides on  إرميا ٥١ </vt:lpstr>
      <vt:lpstr>Slides on  إرميا ٥٢ </vt:lpstr>
      <vt:lpstr>4- الله يوازن بين العدالة والرحمة (إر 52)</vt:lpstr>
      <vt:lpstr>البركات و اللعنات</vt:lpstr>
      <vt:lpstr>اللعنات النبوية</vt:lpstr>
      <vt:lpstr>نهاية سيئة ليهوذا</vt:lpstr>
      <vt:lpstr>تقسيم سفر إرميا </vt:lpstr>
      <vt:lpstr>سقوط أورشليم</vt:lpstr>
      <vt:lpstr> هل تركز  على تأديب الله  بدلاً من رحمته  في حياتك ؟</vt:lpstr>
      <vt:lpstr>كيف يعزي الله حتى أولئك الذين يؤدبهم؟</vt:lpstr>
      <vt:lpstr>الفكرة الرئيسية في إرميا </vt:lpstr>
      <vt:lpstr>1- الله يدعو الرسل الصادقين معنا (إرميا 1)</vt:lpstr>
      <vt:lpstr>2- الله لديه تأديب محدود ولكن بركة غير محدودة ( إر2-45) </vt:lpstr>
      <vt:lpstr>3- الله يطبق نفس المعيار على جميع الناس  )إر 46-51(</vt:lpstr>
      <vt:lpstr>4- الله يوازن بين العدالة والرحمة (إر 52)</vt:lpstr>
      <vt:lpstr>التطبيقات</vt:lpstr>
      <vt:lpstr>التطبيق الأول هل أنت  مثل إرميا ؟ </vt:lpstr>
      <vt:lpstr>خدمة إرميا الصعبة والمضحية</vt:lpstr>
      <vt:lpstr>تأكيد الله لإرميا</vt:lpstr>
      <vt:lpstr>هل أنت مثل إرميا ؟</vt:lpstr>
      <vt:lpstr>التطبيق الثاني هل أنت مثل يهوذا؟</vt:lpstr>
      <vt:lpstr>خطية يهوذا</vt:lpstr>
      <vt:lpstr>أدّت خطية يهوذا في النهاية إلى تأديب الله</vt:lpstr>
      <vt:lpstr>هل أنت مثل يهوذا ؟</vt:lpstr>
      <vt:lpstr>التطبيق الثالث هل أنت مثل  البقية التقية؟</vt:lpstr>
      <vt:lpstr>طبيعة الدينونة في إرميا</vt:lpstr>
      <vt:lpstr>هل أنت جزء من البقية التقية؟ </vt:lpstr>
      <vt:lpstr>كيف يجب أن تعيش؟</vt:lpstr>
      <vt:lpstr>Black</vt:lpstr>
      <vt:lpstr>مسح العهد القديم   •  BibleStudyDownloads.org</vt:lpstr>
      <vt:lpstr>فيلم عظيم عن إرميا</vt:lpstr>
      <vt:lpstr>PowerPoint Presentation</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JEREMIAH</dc:title>
  <dc:creator>Dr Rick Griffith</dc:creator>
  <cp:lastModifiedBy>Rick Griffith</cp:lastModifiedBy>
  <cp:revision>382</cp:revision>
  <cp:lastPrinted>2025-08-18T14:44:45Z</cp:lastPrinted>
  <dcterms:created xsi:type="dcterms:W3CDTF">2012-12-22T06:07:20Z</dcterms:created>
  <dcterms:modified xsi:type="dcterms:W3CDTF">2025-08-18T14:47:05Z</dcterms:modified>
</cp:coreProperties>
</file>