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631" r:id="rId2"/>
    <p:sldMasterId id="2147484643" r:id="rId3"/>
    <p:sldMasterId id="2147484655" r:id="rId4"/>
    <p:sldMasterId id="2147484657" r:id="rId5"/>
    <p:sldMasterId id="2147484669" r:id="rId6"/>
    <p:sldMasterId id="2147484682" r:id="rId7"/>
    <p:sldMasterId id="2147484694" r:id="rId8"/>
    <p:sldMasterId id="2147484706" r:id="rId9"/>
    <p:sldMasterId id="2147484718" r:id="rId10"/>
    <p:sldMasterId id="2147484730" r:id="rId11"/>
    <p:sldMasterId id="2147484742" r:id="rId12"/>
  </p:sldMasterIdLst>
  <p:notesMasterIdLst>
    <p:notesMasterId r:id="rId60"/>
  </p:notesMasterIdLst>
  <p:sldIdLst>
    <p:sldId id="336" r:id="rId13"/>
    <p:sldId id="325" r:id="rId14"/>
    <p:sldId id="290" r:id="rId15"/>
    <p:sldId id="289" r:id="rId16"/>
    <p:sldId id="292" r:id="rId17"/>
    <p:sldId id="258" r:id="rId18"/>
    <p:sldId id="260" r:id="rId19"/>
    <p:sldId id="327" r:id="rId20"/>
    <p:sldId id="294" r:id="rId21"/>
    <p:sldId id="293" r:id="rId22"/>
    <p:sldId id="271" r:id="rId23"/>
    <p:sldId id="288" r:id="rId24"/>
    <p:sldId id="295" r:id="rId25"/>
    <p:sldId id="297" r:id="rId26"/>
    <p:sldId id="298" r:id="rId27"/>
    <p:sldId id="299" r:id="rId28"/>
    <p:sldId id="304" r:id="rId29"/>
    <p:sldId id="305" r:id="rId30"/>
    <p:sldId id="306" r:id="rId31"/>
    <p:sldId id="312" r:id="rId32"/>
    <p:sldId id="296" r:id="rId33"/>
    <p:sldId id="259" r:id="rId34"/>
    <p:sldId id="287" r:id="rId35"/>
    <p:sldId id="311" r:id="rId36"/>
    <p:sldId id="301" r:id="rId37"/>
    <p:sldId id="277" r:id="rId38"/>
    <p:sldId id="286" r:id="rId39"/>
    <p:sldId id="284" r:id="rId40"/>
    <p:sldId id="285" r:id="rId41"/>
    <p:sldId id="276" r:id="rId42"/>
    <p:sldId id="261" r:id="rId43"/>
    <p:sldId id="314" r:id="rId44"/>
    <p:sldId id="264" r:id="rId45"/>
    <p:sldId id="268" r:id="rId46"/>
    <p:sldId id="269" r:id="rId47"/>
    <p:sldId id="270" r:id="rId48"/>
    <p:sldId id="326" r:id="rId49"/>
    <p:sldId id="313" r:id="rId50"/>
    <p:sldId id="272" r:id="rId51"/>
    <p:sldId id="302" r:id="rId52"/>
    <p:sldId id="338" r:id="rId53"/>
    <p:sldId id="333" r:id="rId54"/>
    <p:sldId id="334" r:id="rId55"/>
    <p:sldId id="331" r:id="rId56"/>
    <p:sldId id="332" r:id="rId57"/>
    <p:sldId id="329" r:id="rId58"/>
    <p:sldId id="522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4603"/>
    <a:srgbClr val="000835"/>
    <a:srgbClr val="0000A9"/>
    <a:srgbClr val="545454"/>
    <a:srgbClr val="660066"/>
    <a:srgbClr val="006600"/>
    <a:srgbClr val="66FF66"/>
    <a:srgbClr val="BBE0E3"/>
    <a:srgbClr val="00001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313"/>
    <p:restoredTop sz="92009" autoAdjust="0"/>
  </p:normalViewPr>
  <p:slideViewPr>
    <p:cSldViewPr>
      <p:cViewPr varScale="1">
        <p:scale>
          <a:sx n="62" d="100"/>
          <a:sy n="62" d="100"/>
        </p:scale>
        <p:origin x="208" y="19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2A9A34-6E8B-D14C-8306-ED54AE61A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57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E342F-A78B-6F4D-9FE1-E98A14CA5C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44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r" rtl="1" eaLnBrk="1" hangingPunct="1"/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المترجم: ترجمة</a:t>
            </a:r>
            <a:r>
              <a:rPr lang="ar-JO" baseline="0" dirty="0">
                <a:latin typeface="Arial" charset="0"/>
                <a:ea typeface="ＭＳ Ｐゴシック" charset="0"/>
                <a:cs typeface="ＭＳ Ｐゴシック" charset="0"/>
              </a:rPr>
              <a:t> فاندايك تترجم كلمة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Pagan </a:t>
            </a:r>
            <a:r>
              <a:rPr lang="ar-JO" baseline="0" dirty="0">
                <a:latin typeface="Arial" charset="0"/>
                <a:ea typeface="ＭＳ Ｐゴシック" charset="0"/>
                <a:cs typeface="ＭＳ Ｐゴシック" charset="0"/>
              </a:rPr>
              <a:t>بكلمة "الأمم" , بينما الترجمات الأخرى تترجمها ب "الوثنيين" وبشكل عام تشير الى كل الديانات التي لا تعبد يهوه الرب.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7C77D-EE0C-E746-A45C-CB473B40BF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17440F-8678-CA42-A1E1-B49D9E9E4D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B7A2E-0FD1-DF4A-9DED-136BE0D6F3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69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7945FB-D8F1-B449-8791-080D12CE12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AFEE0E-F0F7-9549-B6F8-D082509A75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7F13B1-2960-F342-BFC7-D685CE000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188B6C-34B7-A044-9B62-E862150E3E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4A3D69-44F1-6D40-B4A1-D1437EB62A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E70BB-E008-4243-AB1A-E4BA882284A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FA1FD2-E57B-BC4E-9547-DA1AC85435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DA5C2-9F46-9848-895A-B8ACCDE28E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8E2CF-05A7-F741-862F-72BA8C90E2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293701-1857-5C48-9839-172D075FEA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2DA25-AAA0-1542-9DBD-10604552C9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7453B-FC41-1744-9C29-A4AC8C2161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D6CC25-604A-E54D-A627-222B6D4190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4B89F-E283-6749-B8B8-35C1C30865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0F5D1F-8B00-E645-B7B1-3A8B33019C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E0DF7-9D98-9841-8600-2D33256A9F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7A053B-9C7E-8145-B1FE-98C1570AD0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77DA3-8E02-FC43-87AB-271F295BCE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28943C-6C11-5944-957F-546B35FAEF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1F4F3-470A-0A46-8475-260574475F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8C13CD-CE30-A142-B26F-49E225C35C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FEADFF-0B1F-134C-8AC9-EE3407D105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C3A83B-908B-BC41-A2CB-6F536656A5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EDFEB-F0FE-7F42-9AA9-CD8C67AFD6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10A313-0C99-A844-B2E0-9B57BAF72D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A20C0-EB3A-EB4A-A08A-B039149607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3533D-19D1-A447-BE69-197FFE3B8E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Wayne A. Grudem, 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Why Christians Can Still Prophesy: Scripture Encourages Us to Seek this Gift yet Today,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Christianity Today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[September 16, 1988] 29; cf. Grudem</a:t>
            </a:r>
            <a:r>
              <a:rPr lang="fr-FR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 1988 book,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The Gift of Prophecy.</a:t>
            </a:r>
            <a:endParaRPr lang="en-US" i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F54C98-7ACF-8644-86AF-B20EF0DAFC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F8ECE-5E6F-8A46-80D1-C3E26EBCDC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73192-788A-3B4D-9E3A-EF7202EAFC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3533D-19D1-A447-BE69-197FFE3B8E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Wayne A. Grudem, 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Why Christians Can Still Prophesy: Scripture Encourages Us to Seek this Gift yet Today,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Christianity Today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[September 16, 1988] 29; cf. Grudem</a:t>
            </a:r>
            <a:r>
              <a:rPr lang="fr-FR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 1988 book,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The Gift of Prophecy.</a:t>
            </a:r>
            <a:endParaRPr lang="en-US" i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272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F9E9B-EB05-6041-ACB4-B43083C28A15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5D86B-4277-3148-9405-55214B26A51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1EF32B-BFAF-C747-ADA2-1BAD54477A0F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561BEC-209B-F046-81DD-4F15F0D6717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OC Critical Studies in the OT Arabic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78CE40-E89D-2746-A42A-58EF939C2D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6B1CB-86F4-4D43-8F65-F60C3B79DE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C2C80-D50B-3140-9DA6-5CED4719FF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38371E-3A7D-0D44-9C04-26825EC9D9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A0BFD-F147-1341-8ACE-7D3E6226EB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8CE10-99A7-D446-AE85-E9E12ECD58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5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81755-A3E7-F346-8A26-8C3108B2F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869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A26E6-222A-C543-A247-965731E758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982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2DB72-7ADB-A748-9EF2-1836529D24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198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FEC9CBB7-C24B-164C-82B4-B2313448A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516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9D0D7-EF03-AE49-9735-9044C4AC18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954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65380-6B4F-6044-92C8-36C75920EB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764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4196F-71E0-114D-9075-CC71FA59B8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4757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DA325-2AFF-B44A-9689-98D721CB86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433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E2D-5C0E-594A-AF6E-FBB9BCE69F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8174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873A5-EE30-124B-96FD-98FA322A60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248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DA7C0-DB6A-7244-97EF-421B59B0F3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5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92EB1-1660-384F-8785-DF76AC756D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105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B9AA5-C221-6647-852E-8FC0F68712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514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AF3AF-D2F0-474F-83BC-C1F2D6DD6E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2976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D85E6-2EF1-464A-B5B0-AC828B926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031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D4D15-2B28-4D4E-9AF8-68E6B58506EC}" type="datetime1">
              <a:rPr lang="en-US"/>
              <a:pPr>
                <a:defRPr/>
              </a:pPr>
              <a:t>12/29/21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C206-21E2-B54B-86DE-81225826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73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60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3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36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6858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7005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4583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031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986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56396-FC55-6748-97FB-81AFF441C5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92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6941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207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3130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8CE10-99A7-D446-AE85-E9E12ECD58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88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56396-FC55-6748-97FB-81AFF441C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43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0B8B-851D-F04D-9243-9D8E21E651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72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3BE79-1F8C-5F42-ADC9-47368B60D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54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1887-0497-5146-B588-6491195500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94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7B018-43CF-924E-9D3F-66FB7981FA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35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2B15-E50E-6142-831D-79E7A602FB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3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0B8B-851D-F04D-9243-9D8E21E65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04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4900D-84FD-E149-AD81-A5E5D1A9AF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18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6400-4372-C740-A441-AD255E9C3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8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81755-A3E7-F346-8A26-8C3108B2F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61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92EB1-1660-384F-8785-DF76AC756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78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10721 h 3264"/>
                <a:gd name="T2" fmla="*/ 0 w 1699"/>
                <a:gd name="T3" fmla="*/ 3569 h 3264"/>
                <a:gd name="T4" fmla="*/ 0 w 1699"/>
                <a:gd name="T5" fmla="*/ 656 h 3264"/>
                <a:gd name="T6" fmla="*/ 0 w 1699"/>
                <a:gd name="T7" fmla="*/ 656 h 3264"/>
                <a:gd name="T8" fmla="*/ 0 w 1699"/>
                <a:gd name="T9" fmla="*/ 208 h 3264"/>
                <a:gd name="T10" fmla="*/ 0 w 1699"/>
                <a:gd name="T11" fmla="*/ 506 h 3264"/>
                <a:gd name="T12" fmla="*/ 0 w 1699"/>
                <a:gd name="T13" fmla="*/ 3256 h 3264"/>
                <a:gd name="T14" fmla="*/ 0 w 1699"/>
                <a:gd name="T15" fmla="*/ 8278 h 3264"/>
                <a:gd name="T16" fmla="*/ 0 w 1699"/>
                <a:gd name="T17" fmla="*/ 15018 h 3264"/>
                <a:gd name="T18" fmla="*/ 0 w 1699"/>
                <a:gd name="T19" fmla="*/ 23995 h 3264"/>
                <a:gd name="T20" fmla="*/ 0 w 1699"/>
                <a:gd name="T21" fmla="*/ 32238 h 3264"/>
                <a:gd name="T22" fmla="*/ 0 w 1699"/>
                <a:gd name="T23" fmla="*/ 45510 h 3264"/>
                <a:gd name="T24" fmla="*/ 0 w 1699"/>
                <a:gd name="T25" fmla="*/ 57710 h 3264"/>
                <a:gd name="T26" fmla="*/ 0 w 1699"/>
                <a:gd name="T27" fmla="*/ 62304 h 3264"/>
                <a:gd name="T28" fmla="*/ 0 w 1699"/>
                <a:gd name="T29" fmla="*/ 65943 h 3264"/>
                <a:gd name="T30" fmla="*/ 0 w 1699"/>
                <a:gd name="T31" fmla="*/ 65943 h 3264"/>
                <a:gd name="T32" fmla="*/ 0 w 1699"/>
                <a:gd name="T33" fmla="*/ 65338 h 3264"/>
                <a:gd name="T34" fmla="*/ 0 w 1699"/>
                <a:gd name="T35" fmla="*/ 66249 h 3264"/>
                <a:gd name="T36" fmla="*/ 0 w 1699"/>
                <a:gd name="T37" fmla="*/ 64581 h 3264"/>
                <a:gd name="T38" fmla="*/ 0 w 1699"/>
                <a:gd name="T39" fmla="*/ 60153 h 3264"/>
                <a:gd name="T40" fmla="*/ 0 w 1699"/>
                <a:gd name="T41" fmla="*/ 54061 h 3264"/>
                <a:gd name="T42" fmla="*/ 0 w 1699"/>
                <a:gd name="T43" fmla="*/ 45510 h 3264"/>
                <a:gd name="T44" fmla="*/ 0 w 1699"/>
                <a:gd name="T45" fmla="*/ 36975 h 3264"/>
                <a:gd name="T46" fmla="*/ 0 w 1699"/>
                <a:gd name="T47" fmla="*/ 25676 h 3264"/>
                <a:gd name="T48" fmla="*/ 0 w 1699"/>
                <a:gd name="T49" fmla="*/ 18654 h 3264"/>
                <a:gd name="T50" fmla="*/ 0 w 1699"/>
                <a:gd name="T51" fmla="*/ 10721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72 h 457"/>
                    <a:gd name="T4" fmla="*/ 187 w 2161"/>
                    <a:gd name="T5" fmla="*/ 339 h 457"/>
                    <a:gd name="T6" fmla="*/ 351 w 2161"/>
                    <a:gd name="T7" fmla="*/ 309 h 457"/>
                    <a:gd name="T8" fmla="*/ 561 w 2161"/>
                    <a:gd name="T9" fmla="*/ 287 h 457"/>
                    <a:gd name="T10" fmla="*/ 852 w 2161"/>
                    <a:gd name="T11" fmla="*/ 265 h 457"/>
                    <a:gd name="T12" fmla="*/ 1161 w 2161"/>
                    <a:gd name="T13" fmla="*/ 265 h 457"/>
                    <a:gd name="T14" fmla="*/ 1535 w 2161"/>
                    <a:gd name="T15" fmla="*/ 324 h 457"/>
                    <a:gd name="T16" fmla="*/ 1752 w 2161"/>
                    <a:gd name="T17" fmla="*/ 407 h 457"/>
                    <a:gd name="T18" fmla="*/ 1901 w 2161"/>
                    <a:gd name="T19" fmla="*/ 459 h 457"/>
                    <a:gd name="T20" fmla="*/ 2043 w 2161"/>
                    <a:gd name="T21" fmla="*/ 429 h 457"/>
                    <a:gd name="T22" fmla="*/ 2103 w 2161"/>
                    <a:gd name="T23" fmla="*/ 354 h 457"/>
                    <a:gd name="T24" fmla="*/ 2103 w 2161"/>
                    <a:gd name="T25" fmla="*/ 257 h 457"/>
                    <a:gd name="T26" fmla="*/ 1998 w 2161"/>
                    <a:gd name="T27" fmla="*/ 154 h 457"/>
                    <a:gd name="T28" fmla="*/ 1161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47 h 585"/>
                    <a:gd name="T2" fmla="*/ 274 w 2341"/>
                    <a:gd name="T3" fmla="*/ 521 h 585"/>
                    <a:gd name="T4" fmla="*/ 72 w 2341"/>
                    <a:gd name="T5" fmla="*/ 492 h 585"/>
                    <a:gd name="T6" fmla="*/ 5 w 2341"/>
                    <a:gd name="T7" fmla="*/ 379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61 w 2341"/>
                    <a:gd name="T19" fmla="*/ 7 h 585"/>
                    <a:gd name="T20" fmla="*/ 1772 w 2341"/>
                    <a:gd name="T21" fmla="*/ 7 h 585"/>
                    <a:gd name="T22" fmla="*/ 2198 w 2341"/>
                    <a:gd name="T23" fmla="*/ 52 h 585"/>
                    <a:gd name="T24" fmla="*/ 2281 w 2341"/>
                    <a:gd name="T25" fmla="*/ 111 h 585"/>
                    <a:gd name="T26" fmla="*/ 2326 w 2341"/>
                    <a:gd name="T27" fmla="*/ 246 h 585"/>
                    <a:gd name="T28" fmla="*/ 2333 w 2341"/>
                    <a:gd name="T29" fmla="*/ 379 h 585"/>
                    <a:gd name="T30" fmla="*/ 2318 w 2341"/>
                    <a:gd name="T31" fmla="*/ 462 h 585"/>
                    <a:gd name="T32" fmla="*/ 2333 w 2341"/>
                    <a:gd name="T33" fmla="*/ 544 h 585"/>
                    <a:gd name="T34" fmla="*/ 2303 w 2341"/>
                    <a:gd name="T35" fmla="*/ 589 h 585"/>
                    <a:gd name="T36" fmla="*/ 2228 w 2341"/>
                    <a:gd name="T37" fmla="*/ 559 h 585"/>
                    <a:gd name="T38" fmla="*/ 2056 w 2341"/>
                    <a:gd name="T39" fmla="*/ 492 h 585"/>
                    <a:gd name="T40" fmla="*/ 1772 w 2341"/>
                    <a:gd name="T41" fmla="*/ 454 h 585"/>
                    <a:gd name="T42" fmla="*/ 1607 w 2341"/>
                    <a:gd name="T43" fmla="*/ 454 h 585"/>
                    <a:gd name="T44" fmla="*/ 1323 w 2341"/>
                    <a:gd name="T45" fmla="*/ 424 h 585"/>
                    <a:gd name="T46" fmla="*/ 1189 w 2341"/>
                    <a:gd name="T47" fmla="*/ 417 h 585"/>
                    <a:gd name="T48" fmla="*/ 895 w 2341"/>
                    <a:gd name="T49" fmla="*/ 432 h 585"/>
                    <a:gd name="T50" fmla="*/ 671 w 2341"/>
                    <a:gd name="T51" fmla="*/ 417 h 585"/>
                    <a:gd name="T52" fmla="*/ 506 w 2341"/>
                    <a:gd name="T53" fmla="*/ 447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84 w 157"/>
                  <a:gd name="T1" fmla="*/ 8 h 337"/>
                  <a:gd name="T2" fmla="*/ 151 w 157"/>
                  <a:gd name="T3" fmla="*/ 201 h 337"/>
                  <a:gd name="T4" fmla="*/ 136 w 157"/>
                  <a:gd name="T5" fmla="*/ 343 h 337"/>
                  <a:gd name="T6" fmla="*/ 0 w 157"/>
                  <a:gd name="T7" fmla="*/ 0 h 337"/>
                  <a:gd name="T8" fmla="*/ 84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72 h 396"/>
                  <a:gd name="T2" fmla="*/ 105 w 808"/>
                  <a:gd name="T3" fmla="*/ 372 h 396"/>
                  <a:gd name="T4" fmla="*/ 255 w 808"/>
                  <a:gd name="T5" fmla="*/ 312 h 396"/>
                  <a:gd name="T6" fmla="*/ 477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0 w 808"/>
                  <a:gd name="T15" fmla="*/ 74 h 396"/>
                  <a:gd name="T16" fmla="*/ 627 w 808"/>
                  <a:gd name="T17" fmla="*/ 0 h 396"/>
                  <a:gd name="T18" fmla="*/ 687 w 808"/>
                  <a:gd name="T19" fmla="*/ 0 h 396"/>
                  <a:gd name="T20" fmla="*/ 582 w 808"/>
                  <a:gd name="T21" fmla="*/ 82 h 396"/>
                  <a:gd name="T22" fmla="*/ 807 w 808"/>
                  <a:gd name="T23" fmla="*/ 134 h 396"/>
                  <a:gd name="T24" fmla="*/ 814 w 808"/>
                  <a:gd name="T25" fmla="*/ 215 h 396"/>
                  <a:gd name="T26" fmla="*/ 522 w 808"/>
                  <a:gd name="T27" fmla="*/ 134 h 396"/>
                  <a:gd name="T28" fmla="*/ 344 w 808"/>
                  <a:gd name="T29" fmla="*/ 297 h 396"/>
                  <a:gd name="T30" fmla="*/ 277 w 808"/>
                  <a:gd name="T31" fmla="*/ 350 h 396"/>
                  <a:gd name="T32" fmla="*/ 157 w 808"/>
                  <a:gd name="T33" fmla="*/ 402 h 396"/>
                  <a:gd name="T34" fmla="*/ 0 w 808"/>
                  <a:gd name="T35" fmla="*/ 372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845D2-ED5B-4945-B6AF-08D382046C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90098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10721 h 3264"/>
                <a:gd name="T2" fmla="*/ 0 w 1699"/>
                <a:gd name="T3" fmla="*/ 3569 h 3264"/>
                <a:gd name="T4" fmla="*/ 0 w 1699"/>
                <a:gd name="T5" fmla="*/ 656 h 3264"/>
                <a:gd name="T6" fmla="*/ 0 w 1699"/>
                <a:gd name="T7" fmla="*/ 656 h 3264"/>
                <a:gd name="T8" fmla="*/ 0 w 1699"/>
                <a:gd name="T9" fmla="*/ 208 h 3264"/>
                <a:gd name="T10" fmla="*/ 0 w 1699"/>
                <a:gd name="T11" fmla="*/ 506 h 3264"/>
                <a:gd name="T12" fmla="*/ 0 w 1699"/>
                <a:gd name="T13" fmla="*/ 3256 h 3264"/>
                <a:gd name="T14" fmla="*/ 0 w 1699"/>
                <a:gd name="T15" fmla="*/ 8278 h 3264"/>
                <a:gd name="T16" fmla="*/ 0 w 1699"/>
                <a:gd name="T17" fmla="*/ 15018 h 3264"/>
                <a:gd name="T18" fmla="*/ 0 w 1699"/>
                <a:gd name="T19" fmla="*/ 23995 h 3264"/>
                <a:gd name="T20" fmla="*/ 0 w 1699"/>
                <a:gd name="T21" fmla="*/ 32238 h 3264"/>
                <a:gd name="T22" fmla="*/ 0 w 1699"/>
                <a:gd name="T23" fmla="*/ 45510 h 3264"/>
                <a:gd name="T24" fmla="*/ 0 w 1699"/>
                <a:gd name="T25" fmla="*/ 57710 h 3264"/>
                <a:gd name="T26" fmla="*/ 0 w 1699"/>
                <a:gd name="T27" fmla="*/ 62304 h 3264"/>
                <a:gd name="T28" fmla="*/ 0 w 1699"/>
                <a:gd name="T29" fmla="*/ 65943 h 3264"/>
                <a:gd name="T30" fmla="*/ 0 w 1699"/>
                <a:gd name="T31" fmla="*/ 65943 h 3264"/>
                <a:gd name="T32" fmla="*/ 0 w 1699"/>
                <a:gd name="T33" fmla="*/ 65338 h 3264"/>
                <a:gd name="T34" fmla="*/ 0 w 1699"/>
                <a:gd name="T35" fmla="*/ 66249 h 3264"/>
                <a:gd name="T36" fmla="*/ 0 w 1699"/>
                <a:gd name="T37" fmla="*/ 64581 h 3264"/>
                <a:gd name="T38" fmla="*/ 0 w 1699"/>
                <a:gd name="T39" fmla="*/ 60153 h 3264"/>
                <a:gd name="T40" fmla="*/ 0 w 1699"/>
                <a:gd name="T41" fmla="*/ 54061 h 3264"/>
                <a:gd name="T42" fmla="*/ 0 w 1699"/>
                <a:gd name="T43" fmla="*/ 45510 h 3264"/>
                <a:gd name="T44" fmla="*/ 0 w 1699"/>
                <a:gd name="T45" fmla="*/ 36975 h 3264"/>
                <a:gd name="T46" fmla="*/ 0 w 1699"/>
                <a:gd name="T47" fmla="*/ 25676 h 3264"/>
                <a:gd name="T48" fmla="*/ 0 w 1699"/>
                <a:gd name="T49" fmla="*/ 18654 h 3264"/>
                <a:gd name="T50" fmla="*/ 0 w 1699"/>
                <a:gd name="T51" fmla="*/ 10721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72 h 457"/>
                    <a:gd name="T4" fmla="*/ 187 w 2161"/>
                    <a:gd name="T5" fmla="*/ 339 h 457"/>
                    <a:gd name="T6" fmla="*/ 351 w 2161"/>
                    <a:gd name="T7" fmla="*/ 309 h 457"/>
                    <a:gd name="T8" fmla="*/ 561 w 2161"/>
                    <a:gd name="T9" fmla="*/ 287 h 457"/>
                    <a:gd name="T10" fmla="*/ 852 w 2161"/>
                    <a:gd name="T11" fmla="*/ 265 h 457"/>
                    <a:gd name="T12" fmla="*/ 1161 w 2161"/>
                    <a:gd name="T13" fmla="*/ 265 h 457"/>
                    <a:gd name="T14" fmla="*/ 1535 w 2161"/>
                    <a:gd name="T15" fmla="*/ 324 h 457"/>
                    <a:gd name="T16" fmla="*/ 1752 w 2161"/>
                    <a:gd name="T17" fmla="*/ 407 h 457"/>
                    <a:gd name="T18" fmla="*/ 1901 w 2161"/>
                    <a:gd name="T19" fmla="*/ 459 h 457"/>
                    <a:gd name="T20" fmla="*/ 2043 w 2161"/>
                    <a:gd name="T21" fmla="*/ 429 h 457"/>
                    <a:gd name="T22" fmla="*/ 2103 w 2161"/>
                    <a:gd name="T23" fmla="*/ 354 h 457"/>
                    <a:gd name="T24" fmla="*/ 2103 w 2161"/>
                    <a:gd name="T25" fmla="*/ 257 h 457"/>
                    <a:gd name="T26" fmla="*/ 1998 w 2161"/>
                    <a:gd name="T27" fmla="*/ 154 h 457"/>
                    <a:gd name="T28" fmla="*/ 1161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47 h 585"/>
                    <a:gd name="T2" fmla="*/ 274 w 2341"/>
                    <a:gd name="T3" fmla="*/ 521 h 585"/>
                    <a:gd name="T4" fmla="*/ 72 w 2341"/>
                    <a:gd name="T5" fmla="*/ 492 h 585"/>
                    <a:gd name="T6" fmla="*/ 5 w 2341"/>
                    <a:gd name="T7" fmla="*/ 379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61 w 2341"/>
                    <a:gd name="T19" fmla="*/ 7 h 585"/>
                    <a:gd name="T20" fmla="*/ 1772 w 2341"/>
                    <a:gd name="T21" fmla="*/ 7 h 585"/>
                    <a:gd name="T22" fmla="*/ 2198 w 2341"/>
                    <a:gd name="T23" fmla="*/ 52 h 585"/>
                    <a:gd name="T24" fmla="*/ 2281 w 2341"/>
                    <a:gd name="T25" fmla="*/ 111 h 585"/>
                    <a:gd name="T26" fmla="*/ 2326 w 2341"/>
                    <a:gd name="T27" fmla="*/ 246 h 585"/>
                    <a:gd name="T28" fmla="*/ 2333 w 2341"/>
                    <a:gd name="T29" fmla="*/ 379 h 585"/>
                    <a:gd name="T30" fmla="*/ 2318 w 2341"/>
                    <a:gd name="T31" fmla="*/ 462 h 585"/>
                    <a:gd name="T32" fmla="*/ 2333 w 2341"/>
                    <a:gd name="T33" fmla="*/ 544 h 585"/>
                    <a:gd name="T34" fmla="*/ 2303 w 2341"/>
                    <a:gd name="T35" fmla="*/ 589 h 585"/>
                    <a:gd name="T36" fmla="*/ 2228 w 2341"/>
                    <a:gd name="T37" fmla="*/ 559 h 585"/>
                    <a:gd name="T38" fmla="*/ 2056 w 2341"/>
                    <a:gd name="T39" fmla="*/ 492 h 585"/>
                    <a:gd name="T40" fmla="*/ 1772 w 2341"/>
                    <a:gd name="T41" fmla="*/ 454 h 585"/>
                    <a:gd name="T42" fmla="*/ 1607 w 2341"/>
                    <a:gd name="T43" fmla="*/ 454 h 585"/>
                    <a:gd name="T44" fmla="*/ 1323 w 2341"/>
                    <a:gd name="T45" fmla="*/ 424 h 585"/>
                    <a:gd name="T46" fmla="*/ 1189 w 2341"/>
                    <a:gd name="T47" fmla="*/ 417 h 585"/>
                    <a:gd name="T48" fmla="*/ 895 w 2341"/>
                    <a:gd name="T49" fmla="*/ 432 h 585"/>
                    <a:gd name="T50" fmla="*/ 671 w 2341"/>
                    <a:gd name="T51" fmla="*/ 417 h 585"/>
                    <a:gd name="T52" fmla="*/ 506 w 2341"/>
                    <a:gd name="T53" fmla="*/ 447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84 w 157"/>
                  <a:gd name="T1" fmla="*/ 8 h 337"/>
                  <a:gd name="T2" fmla="*/ 151 w 157"/>
                  <a:gd name="T3" fmla="*/ 201 h 337"/>
                  <a:gd name="T4" fmla="*/ 136 w 157"/>
                  <a:gd name="T5" fmla="*/ 343 h 337"/>
                  <a:gd name="T6" fmla="*/ 0 w 157"/>
                  <a:gd name="T7" fmla="*/ 0 h 337"/>
                  <a:gd name="T8" fmla="*/ 84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72 h 396"/>
                  <a:gd name="T2" fmla="*/ 105 w 808"/>
                  <a:gd name="T3" fmla="*/ 372 h 396"/>
                  <a:gd name="T4" fmla="*/ 255 w 808"/>
                  <a:gd name="T5" fmla="*/ 312 h 396"/>
                  <a:gd name="T6" fmla="*/ 477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0 w 808"/>
                  <a:gd name="T15" fmla="*/ 74 h 396"/>
                  <a:gd name="T16" fmla="*/ 627 w 808"/>
                  <a:gd name="T17" fmla="*/ 0 h 396"/>
                  <a:gd name="T18" fmla="*/ 687 w 808"/>
                  <a:gd name="T19" fmla="*/ 0 h 396"/>
                  <a:gd name="T20" fmla="*/ 582 w 808"/>
                  <a:gd name="T21" fmla="*/ 82 h 396"/>
                  <a:gd name="T22" fmla="*/ 807 w 808"/>
                  <a:gd name="T23" fmla="*/ 134 h 396"/>
                  <a:gd name="T24" fmla="*/ 814 w 808"/>
                  <a:gd name="T25" fmla="*/ 215 h 396"/>
                  <a:gd name="T26" fmla="*/ 522 w 808"/>
                  <a:gd name="T27" fmla="*/ 134 h 396"/>
                  <a:gd name="T28" fmla="*/ 344 w 808"/>
                  <a:gd name="T29" fmla="*/ 297 h 396"/>
                  <a:gd name="T30" fmla="*/ 277 w 808"/>
                  <a:gd name="T31" fmla="*/ 350 h 396"/>
                  <a:gd name="T32" fmla="*/ 157 w 808"/>
                  <a:gd name="T33" fmla="*/ 402 h 396"/>
                  <a:gd name="T34" fmla="*/ 0 w 808"/>
                  <a:gd name="T35" fmla="*/ 372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A7A6B-AAAC-204F-8F2E-05D5954F0B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1938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2B295-BC3D-C642-A942-8FC154FF57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561350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56FE1-F912-7D4E-A00A-21AC03F0A9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54534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2EA6A-9D65-9F44-B98B-16CCC7B104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55192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D4CFB-9AB8-244D-A7A9-8877BCDFAE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65302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3BE79-1F8C-5F42-ADC9-47368B60D6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0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02B60-D943-8D49-905B-5459C00536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86503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57547-0CA1-1443-8448-CB40BF51F4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42087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F8D6-14F8-8E4D-9C2B-DF1E0E29AF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46882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BD393-AD4A-4A4E-AE6C-1A406A6F0D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85059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31850-F840-924E-96E9-197480FFBB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7812"/>
      </p:ext>
    </p:extLst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5950" y="547688"/>
            <a:ext cx="2147888" cy="5624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113" y="547688"/>
            <a:ext cx="6294437" cy="5624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0A090-6DE5-5D4D-8EEB-7079B31397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51332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24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58D35-4330-2B4F-AB6A-85011FDE0C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0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F9654-A227-5C4A-893F-61FE72708C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3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71947-FC0B-C64B-AD1A-55AB8D44B2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042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E099B-5216-294C-841C-959B7E78D1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21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1887-0497-5146-B588-6491195500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08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342CE-B602-B64D-9D08-8303515C2F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4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55181-2BB1-B749-A138-124E8A2CF1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11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628-329E-AF48-B768-A6B01DE3F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523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C2B10-D3D2-4544-95CF-3C36D56972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83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46AE6-B7AD-464D-9025-376B5BDB15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20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12F0B-F95E-A240-B054-F0B9C3DD7D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515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3B3A8-BE69-4340-8147-412B40ADFA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67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C01B-BCEC-2049-ACA1-856257BE36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5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</p:grpSp>
      <p:sp>
        <p:nvSpPr>
          <p:cNvPr id="21098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098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B2460-4768-C44D-8C98-111F782D93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390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A0F62-3372-A84A-924D-F29FB7D4C4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7B018-43CF-924E-9D3F-66FB7981FA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5502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98E95-7C79-2C47-A3B3-ED4EF523DB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90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40E3C-31DF-DB4C-98E1-9E418FA75D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24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8828F-0B2E-5A44-BE27-506C051DEE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68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3D94-A81C-0D4F-84EC-9974A898E7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7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277B-9D9C-AF44-A373-887A7D91D3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64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F84FD-C18A-2E4F-AECB-FB778F3554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285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68D74-288B-5B4C-A7E9-29464E3F14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15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E6F7A-4667-DD44-883B-0CC743E117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955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25B87-4779-7749-8243-E8781ACEF5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501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371600"/>
          </a:xfrm>
          <a:effectLst>
            <a:outerShdw blurRad="63500" algn="ctr" rotWithShape="0">
              <a:srgbClr val="FFFFFF">
                <a:alpha val="75000"/>
              </a:srgbClr>
            </a:outerShdw>
          </a:effectLst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179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10668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anchor="b"/>
          <a:lstStyle>
            <a:lvl1pPr marL="0" indent="0" algn="ctr">
              <a:buFontTx/>
              <a:buNone/>
              <a:defRPr sz="2800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64E2EAF-1E1A-C842-BEF9-15D7EEBB2F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9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2B15-E50E-6142-831D-79E7A602FB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107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5CFDB-84B4-0D47-BBD6-6E4262996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34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C95B8-662F-0A4B-BC6B-3840DEBF2E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6167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54BD1-3363-F446-B617-6CAC73396E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59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6B4A-6AF8-1F41-A7F9-FDBDAD9BD7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0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8563C-44B7-8D4A-A70E-AFCD8859C4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14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5950C-6DAF-524B-8A64-4363B9BB4C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629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912EF-EFF9-6448-BCFE-C5CCA6BA9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871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6D6B8-DF02-F843-AE8B-C3195E2325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6702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DF0A0-13D1-7B42-B34F-9E81803888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944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9055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76570-6A19-7C4E-9B1B-52B11E48B4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6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4900D-84FD-E149-AD81-A5E5D1A9AF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461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1828800"/>
            <a:ext cx="7086600" cy="1828800"/>
          </a:xfrm>
          <a:effectLst>
            <a:outerShdw blurRad="63500" dist="25400" dir="5100098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038600"/>
            <a:ext cx="6400800" cy="1752600"/>
          </a:xfrm>
          <a:effectLst>
            <a:outerShdw blurRad="45720" dist="12699" dir="5100221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Times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AC0DF-320F-2340-9A62-16A65E2C8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40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FC44-A883-4B49-BB67-4F8C2DA9DE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182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5293-F37D-5F4A-A9C4-7545A33B12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893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21DA7-0805-914A-8662-BFCCB6E30B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058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5792E-531C-F844-94A6-C5037EAFE4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888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EC6-8FE1-0141-966F-6F5ABA2B4C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224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DE95B-20AC-AB4B-A99B-21A42FC27F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642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7704F-547F-3C48-98C3-0BD238EC5E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953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B2849-CFCD-0748-A28C-2435371F28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554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818EB-C6FB-134B-84A8-F5B2FA72F2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59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6400-4372-C740-A441-AD255E9C36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6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219200"/>
            <a:ext cx="1790700" cy="464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219200"/>
            <a:ext cx="5219700" cy="464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5810-EC2D-5E4D-81F8-3DBC09F8A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48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A2C9B-4DAF-A94E-909D-8DA2CB6B1C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031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5E7B6-398F-CA49-A617-2FFB09DA7C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213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1FC0-8EA7-E545-9413-42A57BA183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497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FB3F0-3B93-4847-86B5-82F6E736F3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325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97B10-611C-8141-9774-51D03FC5D6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3606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B6B4B-54B3-2F41-AC34-096A566064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656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276DE-479E-C248-9BA5-BFE9E65C5C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862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FCBF-2E7B-9044-9860-5D702A29E5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911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A792D-47F2-8D4C-8E38-889A1DA583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381B6D-9B86-EA42-8D99-657DFE49BE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9A5F5C15-D590-5447-BDB4-880693D369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0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xpbann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77C5020-B702-5246-9B24-6B74E7EC1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319" name="Picture 7" descr="EXPHORS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58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Expban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D334E3A7-7198-2343-9A9D-52D1DB7F1F1D}" type="datetime1">
              <a:rPr lang="en-US"/>
              <a:pPr>
                <a:defRPr/>
              </a:pPr>
              <a:t>12/29/21</a:t>
            </a:fld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4824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7B5A7141-3C7B-004B-8427-9C736F39BE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92519" name="Picture 7" descr="EXPHOR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49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7"/>
        </a:buBlip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155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381B6D-9B86-EA42-8D99-657DFE49B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9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5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6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fld id="{40663F74-EBA2-7345-9043-BBB380FC35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10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6"/>
        </a:buBlip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3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4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Comic Sans MS" charset="0"/>
              </a:defRPr>
            </a:lvl1pPr>
          </a:lstStyle>
          <a:p>
            <a:pPr>
              <a:defRPr/>
            </a:pPr>
            <a:fld id="{009F7E4D-9E2A-0243-9D6B-3C450602AD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6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14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790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90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90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14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B36C5EED-F631-F745-87D8-D195B2F2B8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371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  <p:sldLayoutId id="21474846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09923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4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5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6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7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8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9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0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1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2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3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4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5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6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7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8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9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0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1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2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3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4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5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6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7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8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9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0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1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2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3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4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5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6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</p:grpSp>
      <p:sp>
        <p:nvSpPr>
          <p:cNvPr id="209957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5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5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996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996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C5D1B8D3-537E-2D4D-A6D8-2A4C11EA9A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165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charset="0"/>
              </a:defRPr>
            </a:lvl1pPr>
          </a:lstStyle>
          <a:p>
            <a:pPr>
              <a:defRPr/>
            </a:pPr>
            <a:fld id="{4155302F-E3EE-5843-9704-82A091B5BE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7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19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5100233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24384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699" dir="5100221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5943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18436F41-A583-CB45-96A5-8A66FC22D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8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6.png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ISCBG032"/>
          <p:cNvPicPr>
            <a:picLocks noChangeAspect="1" noChangeArrowheads="1"/>
          </p:cNvPicPr>
          <p:nvPr/>
        </p:nvPicPr>
        <p:blipFill>
          <a:blip r:embed="rId3" cstate="print">
            <a:lum bright="-3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343400" y="3716338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اليهود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343400" y="2420938"/>
            <a:ext cx="4572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الوثنيين (الأمم)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343400" y="4919663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المسيحيين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343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-36512" y="581779"/>
            <a:ext cx="9180512" cy="830997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ar-JO" sz="4800" b="1" kern="1200" dirty="0">
                <a:solidFill>
                  <a:schemeClr val="bg1"/>
                </a:solidFill>
                <a:ea typeface="ＭＳ Ｐゴシック" charset="0"/>
                <a:cs typeface="Arial"/>
              </a:rPr>
              <a:t>النبُوءَة الْكِتَابِيَّة مُقَابِل نُبُوءَة الوثنيين (الأمم)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• 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كلية سمغافورة للكتاب المقدس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• BibleStudyDownloads.org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5775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21858" name="Picture 1027" descr="Scribes and scrolls"/>
          <p:cNvPicPr>
            <a:picLocks noChangeAspect="1" noChangeArrowheads="1"/>
          </p:cNvPicPr>
          <p:nvPr/>
        </p:nvPicPr>
        <p:blipFill>
          <a:blip r:embed="rId3" cstate="print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 Box 1029"/>
          <p:cNvSpPr txBox="1">
            <a:spLocks noChangeArrowheads="1"/>
          </p:cNvSpPr>
          <p:nvPr/>
        </p:nvSpPr>
        <p:spPr bwMode="auto">
          <a:xfrm>
            <a:off x="381000" y="1600200"/>
            <a:ext cx="82234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أ. شخصية الله تتطلب الدقة فيما يتعلق بكلمته.</a:t>
            </a:r>
          </a:p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ب. تم إعدام الأنبياء الكذبة (تثنية 18: 21-22).</a:t>
            </a:r>
          </a:p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ت. يدّعي الكثيرون اليوم أنهم ينطقون بنبوءات من الله - لذلك يجب أن نكون قادرين على تمييز النبوات الحقيقية من الخاطئة.</a:t>
            </a:r>
          </a:p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ث. يأتي التجهيز  من خلال معرفة كلمة الله (2 تي 3: 16-17).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1860" name="Text Box 1030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7047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68275"/>
            <a:ext cx="7620000" cy="769441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لماذا متطلبات النبوءة الحقيقية ضرورية؟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 descr="Purple mesh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9600" y="1524000"/>
            <a:ext cx="80010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كل الكتاب هو موحى به من الله، ونافع للتعليم والتوبيخ، للتقويم والتأديب الذي في البر،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لكي يكون إنسان الله كاملًا، متأهبًا لكل عمل صالح.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563938" y="5943600"/>
            <a:ext cx="5427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 تيموثاوس 3: 16-17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701675"/>
          </a:xfrm>
          <a:solidFill>
            <a:srgbClr val="FF0000"/>
          </a:soli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/>
              </a:rPr>
              <a:t>لماذا كلمة الله مفعمة بالحيوية جداً؟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276475"/>
            <a:ext cx="6924676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4499992" y="2350035"/>
            <a:ext cx="4499992" cy="40318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"يقوم حاكم يحكم ثلاث عشرة سنة. سيكون هناك هجوم من عيلام على أكاد ، وغنيمة أكاد ستنزف….</a:t>
            </a:r>
            <a:b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يقوم رئيس جديد وتكون أيامه قليلة ولا يحكم الارض ".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ANET، 608 (Arnold / Beyer، 208)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651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فقط إسرائيل امتلكت أنبياء؟</a:t>
            </a:r>
            <a:endParaRPr lang="en-US" sz="40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25956" name="Picture 13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25957" name="Text Box 1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444500" y="1169988"/>
            <a:ext cx="880745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كان </a:t>
            </a: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لإسرائيل</a:t>
            </a: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فقط أنبياء؟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8002" name="Picture 12" descr="scroll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28003" name="Text Box 1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7297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514600"/>
            <a:ext cx="8915400" cy="838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ليكانومانسي</a:t>
            </a:r>
            <a:r>
              <a:rPr lang="en-US" sz="28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ar-JO" sz="28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(مراقبة سقوط الزيت في الماء)</a:t>
            </a:r>
            <a:endParaRPr lang="en-US" sz="28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2787650" y="3352800"/>
            <a:ext cx="62484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رميت الزيت في الماء وانقسم الزيت إلى قسمين - يموت المريض. في الحرب: الجيش لن يعود "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(أرنولد / باير ، 218)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(Arnold/Beyer, 218)</a:t>
            </a:r>
          </a:p>
        </p:txBody>
      </p:sp>
      <p:pic>
        <p:nvPicPr>
          <p:cNvPr id="128008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23495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build="p"/>
      <p:bldP spid="972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scroll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514600"/>
            <a:ext cx="8915400" cy="685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ليكانومانسي</a:t>
            </a:r>
            <a:r>
              <a:rPr lang="en-US" sz="28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ar-JO" sz="28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(مراقبة سقوط الزيت في الماء)</a:t>
            </a:r>
            <a:endParaRPr lang="en-US" sz="28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611560" y="4876800"/>
            <a:ext cx="828161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"إذا كان الكبد كله شاذ(غريب) – هذا نذير نحس للملك الأكادي ويرتبط بحصول نكبة"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Arnold/Beyer,</a:t>
            </a:r>
            <a:r>
              <a:rPr kumimoji="0" lang="ar-JO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، 218)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152400" y="30099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ليبانومانسي (رؤية الدخان يتصاعد من المبخرة)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152400" y="35052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اليورومانسي (رؤية الدقيق منتشر على الماء)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1387" name="Rectangle 11"/>
          <p:cNvSpPr>
            <a:spLocks noChangeArrowheads="1"/>
          </p:cNvSpPr>
          <p:nvPr/>
        </p:nvSpPr>
        <p:spPr bwMode="auto">
          <a:xfrm>
            <a:off x="152400" y="40386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إكستسبيسي (مراقبة أحشاء الحيوانات المضحى بها)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496204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كان </a:t>
            </a: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لإسرائيل</a:t>
            </a: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فقط أنبياء؟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4" grpId="0"/>
      <p:bldP spid="101385" grpId="0" build="p"/>
      <p:bldP spid="101386" grpId="0" build="p"/>
      <p:bldP spid="10138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656138"/>
            <a:ext cx="313213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3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2555875" y="6413500"/>
            <a:ext cx="312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925" y="2351088"/>
            <a:ext cx="57610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عض شاة قدمه اليمنى</a:t>
            </a:r>
            <a:r>
              <a:rPr kumimoji="0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-- </a:t>
            </a:r>
            <a:r>
              <a:rPr kumimoji="0" lang="ar-JO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غارات العدو ستكون ثابتة على أرضي.</a:t>
            </a:r>
            <a:endParaRPr kumimoji="0" lang="en-US" altLang="ja-JP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endParaRPr kumimoji="0" lang="ar-JO" altLang="ja-JP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عبرت أفعى من يمين الرجل إلى يسار الرجل - فسيكون له اسم ذات سمعة طيبة."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endParaRPr kumimoji="0" lang="ar-JO" altLang="ja-JP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عبرت ثعبان من يسار الرجل إلى يمين الرجل - فسيكون له اسم ذات سمعة سيئة."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1238"/>
            <a:ext cx="314483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496204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كان </a:t>
            </a: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لإسرائيل</a:t>
            </a: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فقط أنبياء؟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5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4038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34147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itchFamily="-111" charset="0"/>
              <a:ea typeface="ＭＳ Ｐゴシック" charset="0"/>
              <a:cs typeface="+mn-cs"/>
            </a:endParaRP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11627" name="Rectangle 11"/>
          <p:cNvSpPr>
            <a:spLocks noChangeArrowheads="1"/>
          </p:cNvSpPr>
          <p:nvPr/>
        </p:nvSpPr>
        <p:spPr bwMode="auto">
          <a:xfrm>
            <a:off x="0" y="5334000"/>
            <a:ext cx="55006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بيضاء في منزل رجل – فالمشقة سوف تستولي على تلك الأرض. ".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427538" y="914400"/>
            <a:ext cx="4716462" cy="1828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altLang="ja-JP" sz="28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سوداء في منزل رجل - فإن تلك الأرض ستشهد حظًا جيدًا."</a:t>
            </a:r>
            <a:endParaRPr lang="en-US" sz="28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11628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5260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 build="p"/>
      <p:bldP spid="1116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4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195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itchFamily="-111" charset="0"/>
              <a:ea typeface="ＭＳ Ｐゴシック" charset="0"/>
              <a:cs typeface="+mn-cs"/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0" y="53340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حمراء في منزل رجل - فستكون تلك الأرض غنية."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41322" name="Rectangle 10"/>
          <p:cNvSpPr>
            <a:spLocks noChangeArrowheads="1"/>
          </p:cNvSpPr>
          <p:nvPr/>
        </p:nvSpPr>
        <p:spPr bwMode="auto">
          <a:xfrm>
            <a:off x="4419600" y="4707632"/>
            <a:ext cx="4724400" cy="16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صفراء في منزل رجل - فإن تلك الأرض ستحظى بعام من الحظ السعيد."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41323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/>
      <p:bldP spid="14132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3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itchFamily="-111" charset="0"/>
              <a:ea typeface="ＭＳ Ｐゴシック" charset="0"/>
              <a:cs typeface="+mn-cs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4336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038600"/>
            <a:ext cx="3352800" cy="26670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altLang="ja-JP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متعددة الألوان في منزل رجل - فلن تزدهر تلك الأرض."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8763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itchFamily="-111" charset="0"/>
              <a:ea typeface="ＭＳ Ｐゴシック" charset="0"/>
              <a:cs typeface="+mn-cs"/>
            </a:endParaRP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0" y="1066800"/>
            <a:ext cx="899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كشط الرجل الأوساخ من أنفه - فإن خصمه سيخضع [له]."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45419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2362200"/>
            <a:ext cx="4041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026" descr="ISCBG032"/>
          <p:cNvPicPr>
            <a:picLocks noChangeAspect="1" noChangeArrowheads="1"/>
          </p:cNvPicPr>
          <p:nvPr/>
        </p:nvPicPr>
        <p:blipFill>
          <a:blip r:embed="rId3" cstate="print">
            <a:lum bright="-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12" name="Text Box 1028"/>
          <p:cNvSpPr txBox="1">
            <a:spLocks noChangeArrowheads="1"/>
          </p:cNvSpPr>
          <p:nvPr/>
        </p:nvSpPr>
        <p:spPr bwMode="auto">
          <a:xfrm>
            <a:off x="228600" y="2362200"/>
            <a:ext cx="868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rgbClr val="000000">
                      <a:satMod val="175000"/>
                      <a:alpha val="82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ما الفروق بين النبوءة الوثنية والتوراتية ، هل لاحظت ذلك؟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srgbClr val="000000">
                    <a:satMod val="175000"/>
                    <a:alpha val="82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5476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792"/>
            <a:ext cx="9144000" cy="1440000"/>
          </a:xfrm>
          <a:solidFill>
            <a:srgbClr val="000835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rtl="1" eaLnBrk="1" hangingPunct="1">
              <a:spcBef>
                <a:spcPct val="50000"/>
              </a:spcBef>
            </a:pPr>
            <a:r>
              <a:rPr lang="ar-JO" sz="9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النبوءة</a:t>
            </a:r>
            <a:endParaRPr lang="en-US" sz="9600" b="1" kern="120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819400" y="1676400"/>
            <a:ext cx="6096000" cy="1143000"/>
          </a:xfrm>
        </p:spPr>
        <p:txBody>
          <a:bodyPr/>
          <a:lstStyle/>
          <a:p>
            <a:pPr marL="0" indent="0" algn="r" rtl="1" eaLnBrk="1" hangingPunct="1">
              <a:buNone/>
              <a:defRPr/>
            </a:pPr>
            <a:r>
              <a:rPr kumimoji="1" lang="ar-JO" sz="40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كيف اختلف هذا عن العرافة الوثنية؟</a:t>
            </a:r>
            <a:endParaRPr kumimoji="1" lang="en-US" sz="40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42338" name="Picture 3" descr="Living Jesus Syllab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6858000" cy="762000"/>
          </a:xfrm>
          <a:solidFill>
            <a:srgbClr val="EFE409"/>
          </a:solidFill>
        </p:spPr>
        <p:txBody>
          <a:bodyPr/>
          <a:lstStyle/>
          <a:p>
            <a:pPr rtl="1" eaLnBrk="1" hangingPunct="1">
              <a:defRPr/>
            </a:pPr>
            <a:r>
              <a:rPr kumimoji="1" lang="ar-JO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ماذا عن الأوريم والتميم</a:t>
            </a:r>
            <a:endParaRPr kumimoji="1" lang="en-US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11973" name="Picture 5" descr="Living Jesus Syllabus"/>
          <p:cNvSpPr>
            <a:spLocks noChangeAspect="1" noChangeArrowheads="1"/>
          </p:cNvSpPr>
          <p:nvPr/>
        </p:nvSpPr>
        <p:spPr bwMode="auto">
          <a:xfrm>
            <a:off x="6477000" y="4038600"/>
            <a:ext cx="266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3048000" y="6146800"/>
            <a:ext cx="2762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457200" indent="-4572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Arial"/>
              <a:buChar char="•"/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Arial"/>
              <a:buNone/>
              <a:tabLst/>
              <a:defRPr/>
            </a:pPr>
            <a:r>
              <a:rPr kumimoji="1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خروج 28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11975" name="Oval 7"/>
          <p:cNvSpPr>
            <a:spLocks noChangeArrowheads="1"/>
          </p:cNvSpPr>
          <p:nvPr/>
        </p:nvSpPr>
        <p:spPr bwMode="auto">
          <a:xfrm>
            <a:off x="4191000" y="838200"/>
            <a:ext cx="1066800" cy="685800"/>
          </a:xfrm>
          <a:prstGeom prst="ellipse">
            <a:avLst/>
          </a:prstGeom>
          <a:solidFill>
            <a:schemeClr val="tx1"/>
          </a:solidFill>
          <a:ln w="9525">
            <a:solidFill>
              <a:srgbClr val="0604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1976" name="Oval 8"/>
          <p:cNvSpPr>
            <a:spLocks noChangeArrowheads="1"/>
          </p:cNvSpPr>
          <p:nvPr/>
        </p:nvSpPr>
        <p:spPr bwMode="auto">
          <a:xfrm>
            <a:off x="5486400" y="838200"/>
            <a:ext cx="1066800" cy="685800"/>
          </a:xfrm>
          <a:prstGeom prst="ellipse">
            <a:avLst/>
          </a:prstGeom>
          <a:solidFill>
            <a:srgbClr val="0604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1985" name="Line 17"/>
          <p:cNvSpPr>
            <a:spLocks noChangeShapeType="1"/>
          </p:cNvSpPr>
          <p:nvPr/>
        </p:nvSpPr>
        <p:spPr bwMode="auto">
          <a:xfrm flipH="1">
            <a:off x="1752600" y="1219200"/>
            <a:ext cx="1905000" cy="15240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2955925" y="2911475"/>
            <a:ext cx="55022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None/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Arial"/>
              <a:buChar char="•"/>
              <a:tabLst/>
              <a:defRPr/>
            </a:pPr>
            <a:r>
              <a:rPr kumimoji="1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الموضوع</a:t>
            </a:r>
          </a:p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Arial"/>
              <a:buChar char="•"/>
              <a:tabLst/>
              <a:defRPr/>
            </a:pPr>
            <a:r>
              <a:rPr kumimoji="1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أمر إلهي</a:t>
            </a: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animBg="1"/>
      <p:bldP spid="211975" grpId="0" animBg="1"/>
      <p:bldP spid="211976" grpId="0" animBg="1"/>
      <p:bldP spid="211985" grpId="0" animBg="1"/>
      <p:bldP spid="21198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إسرائيل فقط كان لديها أنبياء؟</a:t>
            </a:r>
            <a:endParaRPr lang="en-US" sz="40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14450" y="2160588"/>
            <a:ext cx="7391400" cy="582612"/>
          </a:xfrm>
        </p:spPr>
        <p:txBody>
          <a:bodyPr/>
          <a:lstStyle/>
          <a:p>
            <a:pPr marL="990600" lvl="1" indent="-533400" algn="ctr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ar-JO" dirty="0">
                <a:latin typeface="Arial" charset="0"/>
                <a:ea typeface="ＭＳ Ｐゴシック" charset="0"/>
              </a:rPr>
              <a:t>نصوص نبوءة ماري (1800-1760 قبل الميلاد)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124200"/>
            <a:ext cx="9372600" cy="5181600"/>
            <a:chOff x="0" y="1680"/>
            <a:chExt cx="5760" cy="3168"/>
          </a:xfrm>
        </p:grpSpPr>
        <p:pic>
          <p:nvPicPr>
            <p:cNvPr id="14439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576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4394" name="Group 6"/>
            <p:cNvGrpSpPr>
              <a:grpSpLocks/>
            </p:cNvGrpSpPr>
            <p:nvPr/>
          </p:nvGrpSpPr>
          <p:grpSpPr bwMode="auto">
            <a:xfrm>
              <a:off x="3024" y="3081"/>
              <a:ext cx="758" cy="226"/>
              <a:chOff x="3024" y="3081"/>
              <a:chExt cx="758" cy="226"/>
            </a:xfrm>
          </p:grpSpPr>
          <p:grpSp>
            <p:nvGrpSpPr>
              <p:cNvPr id="144395" name="Group 7"/>
              <p:cNvGrpSpPr>
                <a:grpSpLocks/>
              </p:cNvGrpSpPr>
              <p:nvPr/>
            </p:nvGrpSpPr>
            <p:grpSpPr bwMode="auto">
              <a:xfrm>
                <a:off x="3168" y="3081"/>
                <a:ext cx="614" cy="226"/>
                <a:chOff x="3120" y="3072"/>
                <a:chExt cx="614" cy="226"/>
              </a:xfrm>
            </p:grpSpPr>
            <p:sp>
              <p:nvSpPr>
                <p:cNvPr id="144397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3120" y="3207"/>
                  <a:ext cx="384" cy="9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4439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372" y="3072"/>
                  <a:ext cx="362" cy="22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JO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charset="0"/>
                      <a:cs typeface="Times New Roman" panose="02020603050405020304" pitchFamily="18" charset="0"/>
                    </a:rPr>
                    <a:t>ماري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4396" name="Oval 10"/>
              <p:cNvSpPr>
                <a:spLocks noChangeArrowheads="1"/>
              </p:cNvSpPr>
              <p:nvPr/>
            </p:nvSpPr>
            <p:spPr bwMode="auto">
              <a:xfrm>
                <a:off x="3024" y="316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</p:grpSp>
      <p:pic>
        <p:nvPicPr>
          <p:cNvPr id="144388" name="Picture 11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1524000" y="2743200"/>
            <a:ext cx="7620000" cy="255454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قالت المتصوفة ماري للملك زيمري ليم: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المجلس على الرحلات الإستكشافية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تحذيرات من حركات التمرد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وعود الإنتصار على الأعداء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تشجيعات على خدمة الآلهة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44390" name="Text Box 13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1104900" y="1169988"/>
            <a:ext cx="78105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0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DS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Text Box 5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85800" y="2057400"/>
            <a:ext cx="431824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أ. الدعوة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ب. العلامات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ج. المحتوى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د. الأسلوب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27000">
                  <a:srgbClr val="FFFFFF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400800" cy="1446213"/>
          </a:xfrm>
          <a:solidFill>
            <a:schemeClr val="accent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rtl="1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ea typeface="+mj-ea"/>
                <a:cs typeface="Arial"/>
              </a:rPr>
              <a:t>العناصر المشتركة للنبوة الصحيحة والكاذبة</a:t>
            </a:r>
            <a:endParaRPr lang="en-US" b="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OISAH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57398"/>
            <a:ext cx="8040688" cy="923330"/>
          </a:xfrm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54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التشابه في المحتوى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39750" y="2216150"/>
            <a:ext cx="8091488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"فقال لي كموش اذهب خذ نيبو من إسرائيل. فذهبت ليلاً وحاربته من طلوع الفجر حتى الظهر ، وأخذته وقتلت كل من فيها. سبعة آلاف رجل وامرأة ..."</a:t>
            </a: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King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Mesha Stele, lines 11-12 </a:t>
            </a: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(830 BC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victory over Omri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in 2 Kings 3) </a:t>
            </a: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—Arnold/Beyer, 162; cf.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ANET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(1969), 320-21</a:t>
            </a: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 هي الخرافات الحديثة التي يمكن أن تفكر بها؟</a:t>
            </a:r>
            <a:endParaRPr lang="en-US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219200"/>
            <a:ext cx="7239000" cy="22098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5400" b="1" dirty="0">
                <a:latin typeface="Trebuchet MS" charset="0"/>
                <a:ea typeface="Osaka" charset="0"/>
                <a:cs typeface="Osaka" charset="0"/>
              </a:rPr>
              <a:t>كيف يمكن لشعب الله أن يعرف مشيئته؟</a:t>
            </a:r>
            <a:endParaRPr lang="en-US" dirty="0"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1828800" y="3657600"/>
            <a:ext cx="7086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-111" charset="0"/>
              <a:buNone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-111" charset="0"/>
                <a:ea typeface="Osaka"/>
                <a:cs typeface="+mn-cs"/>
              </a:rPr>
              <a:t>غالبًا ما تبدو نصيحة العالم جذابة جدًا!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-111" charset="0"/>
              <a:buNone/>
              <a:tabLst/>
              <a:defRPr/>
            </a:pPr>
            <a:endParaRPr kumimoji="0" lang="ar-JO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-111" charset="0"/>
              <a:ea typeface="Osak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-111" charset="0"/>
              <a:buNone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-111" charset="0"/>
                <a:ea typeface="Osaka"/>
                <a:cs typeface="+mn-cs"/>
              </a:rPr>
              <a:t>لذلك أعطى الله إسرائيل طرقًا عديدة لمعرفة ما إذا كانت الرسالة منه.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-111" charset="0"/>
              <a:ea typeface="Osak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DSS"/>
          <p:cNvPicPr>
            <a:picLocks noChangeAspect="1" noChangeArrowheads="1"/>
          </p:cNvPicPr>
          <p:nvPr/>
        </p:nvPicPr>
        <p:blipFill>
          <a:blip r:embed="rId3" cstate="print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04800" y="1628775"/>
            <a:ext cx="381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الكتابيين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228600" y="501650"/>
            <a:ext cx="9296400" cy="914400"/>
          </a:xfrm>
          <a:gradFill rotWithShape="0">
            <a:gsLst>
              <a:gs pos="0">
                <a:schemeClr val="tx2">
                  <a:alpha val="3999"/>
                </a:schemeClr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rtl="1" eaLnBrk="1" hangingPunct="1">
              <a:defRPr/>
            </a:pPr>
            <a:r>
              <a:rPr lang="ar-JO" sz="48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كيف يختلف الأنبياء؟</a:t>
            </a:r>
            <a:endParaRPr lang="en-US" sz="4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572000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الوثنيين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63525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غير مرغوب فيها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572000" y="26352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عرافة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04800" y="362585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دعوة إلهية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572000" y="36258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أنبياء من ذاتهم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04800" y="461645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أي مكان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4572000" y="4616450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مكان العبادة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107504" y="5607050"/>
            <a:ext cx="4007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كلام علم (الكشف الفوري)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572000" y="56070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تنجيم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7772400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186أ-ب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0" grpId="0"/>
      <p:bldP spid="23561" grpId="0"/>
      <p:bldP spid="23562" grpId="0"/>
      <p:bldP spid="23564" grpId="0"/>
      <p:bldP spid="23565" grpId="0"/>
      <p:bldP spid="23566" grpId="0"/>
      <p:bldP spid="235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3" name="Group 2"/>
          <p:cNvGrpSpPr>
            <a:grpSpLocks/>
          </p:cNvGrpSpPr>
          <p:nvPr/>
        </p:nvGrpSpPr>
        <p:grpSpPr bwMode="auto">
          <a:xfrm>
            <a:off x="0" y="-33338"/>
            <a:ext cx="9144000" cy="6807201"/>
            <a:chOff x="0" y="-33338"/>
            <a:chExt cx="9144000" cy="6807201"/>
          </a:xfrm>
        </p:grpSpPr>
        <p:pic>
          <p:nvPicPr>
            <p:cNvPr id="156676" name="Picture 2" descr="End of the world -- certaint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338"/>
              <a:ext cx="9144000" cy="680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77" name="Rectangle 1"/>
            <p:cNvSpPr>
              <a:spLocks noChangeArrowheads="1"/>
            </p:cNvSpPr>
            <p:nvPr/>
          </p:nvSpPr>
          <p:spPr bwMode="auto">
            <a:xfrm>
              <a:off x="3059832" y="2564904"/>
              <a:ext cx="3240360" cy="16561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566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62335"/>
            <a:ext cx="8594725" cy="630942"/>
          </a:xfrm>
        </p:spPr>
        <p:txBody>
          <a:bodyPr/>
          <a:lstStyle/>
          <a:p>
            <a:pPr algn="ctr" rtl="1" eaLnBrk="1" hangingPunct="1"/>
            <a:r>
              <a:rPr lang="ar-JO" sz="3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الكاذبة تتغير</a:t>
            </a:r>
            <a:endParaRPr lang="en-US" sz="35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6675" name="Rectangle 3"/>
          <p:cNvSpPr txBox="1">
            <a:spLocks noChangeArrowheads="1"/>
          </p:cNvSpPr>
          <p:nvPr/>
        </p:nvSpPr>
        <p:spPr bwMode="auto">
          <a:xfrm>
            <a:off x="2916238" y="2590020"/>
            <a:ext cx="338455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أنا متأكد تماما أن العالم سينتهي </a:t>
            </a:r>
            <a:r>
              <a:rPr kumimoji="0" lang="ar-JO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اليوم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!!!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DSS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575104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186b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107504" y="1628775"/>
            <a:ext cx="381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الكتابيين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4374704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الوثنيين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107504" y="26352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شخصية تقية (إلهية)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4374704" y="26352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عديم الاخلاق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107504" y="36258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معظمهم من الرجال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374704" y="36258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معظمهم من النساء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107504" y="46164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مُوحى بها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4374704" y="46164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أفكارهم الخاصة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107504" y="56070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يمتلك أسلوبه الخاص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4374704" y="56070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مملوك من الشيطان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-304800" y="457200"/>
            <a:ext cx="9448800" cy="960438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rtl="1"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كيف يختلف الأنبياء؟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7" grpId="0"/>
      <p:bldP spid="30738" grpId="0"/>
      <p:bldP spid="30739" grpId="0"/>
      <p:bldP spid="30740" grpId="0"/>
      <p:bldP spid="30741" grpId="0"/>
      <p:bldP spid="30742" grpId="0"/>
      <p:bldP spid="30743" grpId="0"/>
      <p:bldP spid="307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OPROF00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AutoShape 13"/>
          <p:cNvSpPr>
            <a:spLocks noChangeArrowheads="1"/>
          </p:cNvSpPr>
          <p:nvPr/>
        </p:nvSpPr>
        <p:spPr bwMode="auto">
          <a:xfrm rot="10800000">
            <a:off x="1180325" y="2971800"/>
            <a:ext cx="2590800" cy="2057400"/>
          </a:xfrm>
          <a:prstGeom prst="wedgeRoundRectCallout">
            <a:avLst>
              <a:gd name="adj1" fmla="val -33847"/>
              <a:gd name="adj2" fmla="val 133387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52" name="AutoShape 12"/>
          <p:cNvSpPr>
            <a:spLocks noChangeArrowheads="1"/>
          </p:cNvSpPr>
          <p:nvPr/>
        </p:nvSpPr>
        <p:spPr bwMode="auto">
          <a:xfrm rot="10800000">
            <a:off x="5797624" y="2971800"/>
            <a:ext cx="2590800" cy="2057400"/>
          </a:xfrm>
          <a:prstGeom prst="wedgeRoundRectCallout">
            <a:avLst>
              <a:gd name="adj1" fmla="val 6463"/>
              <a:gd name="adj2" fmla="val 133239"/>
              <a:gd name="adj3" fmla="val 16667"/>
            </a:avLst>
          </a:prstGeom>
          <a:gradFill rotWithShape="0">
            <a:gsLst>
              <a:gs pos="0">
                <a:srgbClr val="0000A9"/>
              </a:gs>
              <a:gs pos="100000">
                <a:srgbClr val="00004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18325" y="1965325"/>
            <a:ext cx="1345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خاطئ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180325" y="3048000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"ستعودون بعد سنتين"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607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527050"/>
            <a:ext cx="9144000" cy="630238"/>
          </a:xfrm>
          <a:solidFill>
            <a:schemeClr val="bg2"/>
          </a:solidFill>
        </p:spPr>
        <p:txBody>
          <a:bodyPr/>
          <a:lstStyle/>
          <a:p>
            <a:pPr rtl="1" eaLnBrk="1" hangingPunct="1">
              <a:defRPr/>
            </a:pPr>
            <a:r>
              <a:rPr lang="ar-JO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إرميا (إر25: 11-12) مقابل حننيا (إر28: 2-3)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516216" y="1965325"/>
            <a:ext cx="206308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صحيح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164630" y="3048000"/>
            <a:ext cx="198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"ستبقون 70 عاما"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18325" y="5562600"/>
            <a:ext cx="4343400" cy="120032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توفي بعد شهرين</a:t>
            </a:r>
            <a:b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(إر28 : 17)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997896" y="5562600"/>
            <a:ext cx="4038600" cy="1190625"/>
          </a:xfrm>
          <a:prstGeom prst="rect">
            <a:avLst/>
          </a:prstGeom>
          <a:gradFill rotWithShape="0">
            <a:gsLst>
              <a:gs pos="0">
                <a:srgbClr val="0000A9"/>
              </a:gs>
              <a:gs pos="100000">
                <a:srgbClr val="0000A9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عاش 23 سنة أكثر</a:t>
            </a:r>
            <a:b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(51 : 64)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  <p:bldP spid="35852" grpId="0" animBg="1"/>
      <p:bldP spid="35844" grpId="0"/>
      <p:bldP spid="35845" grpId="0"/>
      <p:bldP spid="35847" grpId="0"/>
      <p:bldP spid="35848" grpId="0"/>
      <p:bldP spid="35850" grpId="0" animBg="1"/>
      <p:bldP spid="358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5741988" cy="73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1447800" cy="4572000"/>
          </a:xfrm>
        </p:spPr>
        <p:txBody>
          <a:bodyPr/>
          <a:lstStyle/>
          <a:p>
            <a:pPr eaLnBrk="1" hangingPunct="1">
              <a:defRPr/>
            </a:pPr>
            <a:r>
              <a:rPr lang="ar-JO" sz="48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طريق البحر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362200" y="4724400"/>
            <a:ext cx="266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اليهودية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76200" y="5273675"/>
            <a:ext cx="190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Egypt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3734" name="Freeform 6"/>
          <p:cNvSpPr>
            <a:spLocks/>
          </p:cNvSpPr>
          <p:nvPr/>
        </p:nvSpPr>
        <p:spPr bwMode="auto">
          <a:xfrm>
            <a:off x="1524000" y="381000"/>
            <a:ext cx="4038600" cy="5257800"/>
          </a:xfrm>
          <a:custGeom>
            <a:avLst/>
            <a:gdLst>
              <a:gd name="T0" fmla="*/ 2147483647 w 2943"/>
              <a:gd name="T1" fmla="*/ 2147483647 h 3126"/>
              <a:gd name="T2" fmla="*/ 2147483647 w 2943"/>
              <a:gd name="T3" fmla="*/ 2147483647 h 3126"/>
              <a:gd name="T4" fmla="*/ 2147483647 w 2943"/>
              <a:gd name="T5" fmla="*/ 2147483647 h 3126"/>
              <a:gd name="T6" fmla="*/ 2147483647 w 2943"/>
              <a:gd name="T7" fmla="*/ 2147483647 h 3126"/>
              <a:gd name="T8" fmla="*/ 2147483647 w 2943"/>
              <a:gd name="T9" fmla="*/ 2147483647 h 3126"/>
              <a:gd name="T10" fmla="*/ 2147483647 w 2943"/>
              <a:gd name="T11" fmla="*/ 2147483647 h 3126"/>
              <a:gd name="T12" fmla="*/ 2147483647 w 2943"/>
              <a:gd name="T13" fmla="*/ 2147483647 h 3126"/>
              <a:gd name="T14" fmla="*/ 2147483647 w 2943"/>
              <a:gd name="T15" fmla="*/ 2147483647 h 3126"/>
              <a:gd name="T16" fmla="*/ 2147483647 w 2943"/>
              <a:gd name="T17" fmla="*/ 2147483647 h 3126"/>
              <a:gd name="T18" fmla="*/ 2147483647 w 2943"/>
              <a:gd name="T19" fmla="*/ 2147483647 h 3126"/>
              <a:gd name="T20" fmla="*/ 2147483647 w 2943"/>
              <a:gd name="T21" fmla="*/ 2147483647 h 3126"/>
              <a:gd name="T22" fmla="*/ 2147483647 w 2943"/>
              <a:gd name="T23" fmla="*/ 2147483647 h 3126"/>
              <a:gd name="T24" fmla="*/ 2147483647 w 2943"/>
              <a:gd name="T25" fmla="*/ 2147483647 h 3126"/>
              <a:gd name="T26" fmla="*/ 2147483647 w 2943"/>
              <a:gd name="T27" fmla="*/ 2147483647 h 3126"/>
              <a:gd name="T28" fmla="*/ 2147483647 w 2943"/>
              <a:gd name="T29" fmla="*/ 2147483647 h 3126"/>
              <a:gd name="T30" fmla="*/ 2147483647 w 2943"/>
              <a:gd name="T31" fmla="*/ 2147483647 h 3126"/>
              <a:gd name="T32" fmla="*/ 2147483647 w 2943"/>
              <a:gd name="T33" fmla="*/ 2147483647 h 3126"/>
              <a:gd name="T34" fmla="*/ 2147483647 w 2943"/>
              <a:gd name="T35" fmla="*/ 2147483647 h 3126"/>
              <a:gd name="T36" fmla="*/ 2147483647 w 2943"/>
              <a:gd name="T37" fmla="*/ 2147483647 h 3126"/>
              <a:gd name="T38" fmla="*/ 2147483647 w 2943"/>
              <a:gd name="T39" fmla="*/ 2147483647 h 3126"/>
              <a:gd name="T40" fmla="*/ 2147483647 w 2943"/>
              <a:gd name="T41" fmla="*/ 2147483647 h 3126"/>
              <a:gd name="T42" fmla="*/ 2147483647 w 2943"/>
              <a:gd name="T43" fmla="*/ 2147483647 h 3126"/>
              <a:gd name="T44" fmla="*/ 2147483647 w 2943"/>
              <a:gd name="T45" fmla="*/ 2147483647 h 3126"/>
              <a:gd name="T46" fmla="*/ 2147483647 w 2943"/>
              <a:gd name="T47" fmla="*/ 2147483647 h 3126"/>
              <a:gd name="T48" fmla="*/ 2147483647 w 2943"/>
              <a:gd name="T49" fmla="*/ 2147483647 h 3126"/>
              <a:gd name="T50" fmla="*/ 2147483647 w 2943"/>
              <a:gd name="T51" fmla="*/ 2147483647 h 3126"/>
              <a:gd name="T52" fmla="*/ 2147483647 w 2943"/>
              <a:gd name="T53" fmla="*/ 2147483647 h 3126"/>
              <a:gd name="T54" fmla="*/ 2147483647 w 2943"/>
              <a:gd name="T55" fmla="*/ 2147483647 h 3126"/>
              <a:gd name="T56" fmla="*/ 2147483647 w 2943"/>
              <a:gd name="T57" fmla="*/ 0 h 312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943"/>
              <a:gd name="T88" fmla="*/ 0 h 3126"/>
              <a:gd name="T89" fmla="*/ 2943 w 2943"/>
              <a:gd name="T90" fmla="*/ 3126 h 312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943" h="3126">
                <a:moveTo>
                  <a:pt x="9" y="3126"/>
                </a:moveTo>
                <a:cubicBezTo>
                  <a:pt x="38" y="3036"/>
                  <a:pt x="0" y="3120"/>
                  <a:pt x="69" y="3052"/>
                </a:cubicBezTo>
                <a:cubicBezTo>
                  <a:pt x="114" y="3006"/>
                  <a:pt x="167" y="2910"/>
                  <a:pt x="202" y="2859"/>
                </a:cubicBezTo>
                <a:cubicBezTo>
                  <a:pt x="211" y="2844"/>
                  <a:pt x="222" y="2829"/>
                  <a:pt x="232" y="2815"/>
                </a:cubicBezTo>
                <a:cubicBezTo>
                  <a:pt x="241" y="2800"/>
                  <a:pt x="251" y="2784"/>
                  <a:pt x="261" y="2770"/>
                </a:cubicBezTo>
                <a:cubicBezTo>
                  <a:pt x="270" y="2755"/>
                  <a:pt x="291" y="2726"/>
                  <a:pt x="291" y="2726"/>
                </a:cubicBezTo>
                <a:cubicBezTo>
                  <a:pt x="340" y="2577"/>
                  <a:pt x="258" y="2801"/>
                  <a:pt x="350" y="2637"/>
                </a:cubicBezTo>
                <a:cubicBezTo>
                  <a:pt x="404" y="2539"/>
                  <a:pt x="354" y="2531"/>
                  <a:pt x="439" y="2474"/>
                </a:cubicBezTo>
                <a:cubicBezTo>
                  <a:pt x="477" y="2359"/>
                  <a:pt x="520" y="2247"/>
                  <a:pt x="558" y="2133"/>
                </a:cubicBezTo>
                <a:cubicBezTo>
                  <a:pt x="598" y="2009"/>
                  <a:pt x="637" y="1898"/>
                  <a:pt x="750" y="1822"/>
                </a:cubicBezTo>
                <a:cubicBezTo>
                  <a:pt x="809" y="1734"/>
                  <a:pt x="750" y="1793"/>
                  <a:pt x="913" y="1793"/>
                </a:cubicBezTo>
                <a:cubicBezTo>
                  <a:pt x="948" y="1793"/>
                  <a:pt x="982" y="1783"/>
                  <a:pt x="1017" y="1778"/>
                </a:cubicBezTo>
                <a:cubicBezTo>
                  <a:pt x="1031" y="1773"/>
                  <a:pt x="1048" y="1772"/>
                  <a:pt x="1061" y="1763"/>
                </a:cubicBezTo>
                <a:cubicBezTo>
                  <a:pt x="1074" y="1751"/>
                  <a:pt x="1073" y="1721"/>
                  <a:pt x="1091" y="1719"/>
                </a:cubicBezTo>
                <a:cubicBezTo>
                  <a:pt x="1198" y="1701"/>
                  <a:pt x="1308" y="1709"/>
                  <a:pt x="1417" y="1704"/>
                </a:cubicBezTo>
                <a:cubicBezTo>
                  <a:pt x="1561" y="1605"/>
                  <a:pt x="1672" y="1447"/>
                  <a:pt x="1847" y="1393"/>
                </a:cubicBezTo>
                <a:cubicBezTo>
                  <a:pt x="1851" y="1378"/>
                  <a:pt x="1849" y="1359"/>
                  <a:pt x="1861" y="1348"/>
                </a:cubicBezTo>
                <a:cubicBezTo>
                  <a:pt x="1872" y="1336"/>
                  <a:pt x="1891" y="1340"/>
                  <a:pt x="1906" y="1333"/>
                </a:cubicBezTo>
                <a:cubicBezTo>
                  <a:pt x="1921" y="1325"/>
                  <a:pt x="1935" y="1313"/>
                  <a:pt x="1950" y="1304"/>
                </a:cubicBezTo>
                <a:cubicBezTo>
                  <a:pt x="1970" y="1274"/>
                  <a:pt x="1981" y="1236"/>
                  <a:pt x="2010" y="1215"/>
                </a:cubicBezTo>
                <a:cubicBezTo>
                  <a:pt x="2029" y="1200"/>
                  <a:pt x="2052" y="1188"/>
                  <a:pt x="2069" y="1170"/>
                </a:cubicBezTo>
                <a:cubicBezTo>
                  <a:pt x="2092" y="1143"/>
                  <a:pt x="2128" y="1082"/>
                  <a:pt x="2128" y="1082"/>
                </a:cubicBezTo>
                <a:cubicBezTo>
                  <a:pt x="2168" y="961"/>
                  <a:pt x="2111" y="1116"/>
                  <a:pt x="2173" y="993"/>
                </a:cubicBezTo>
                <a:cubicBezTo>
                  <a:pt x="2233" y="870"/>
                  <a:pt x="2131" y="1029"/>
                  <a:pt x="2217" y="904"/>
                </a:cubicBezTo>
                <a:cubicBezTo>
                  <a:pt x="2242" y="827"/>
                  <a:pt x="2271" y="834"/>
                  <a:pt x="2321" y="785"/>
                </a:cubicBezTo>
                <a:cubicBezTo>
                  <a:pt x="2391" y="714"/>
                  <a:pt x="2444" y="634"/>
                  <a:pt x="2528" y="578"/>
                </a:cubicBezTo>
                <a:cubicBezTo>
                  <a:pt x="2567" y="519"/>
                  <a:pt x="2621" y="489"/>
                  <a:pt x="2662" y="430"/>
                </a:cubicBezTo>
                <a:cubicBezTo>
                  <a:pt x="2744" y="306"/>
                  <a:pt x="2763" y="197"/>
                  <a:pt x="2869" y="89"/>
                </a:cubicBezTo>
                <a:cubicBezTo>
                  <a:pt x="2891" y="21"/>
                  <a:pt x="2896" y="46"/>
                  <a:pt x="2943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3735" name="AutoShape 7"/>
          <p:cNvSpPr>
            <a:spLocks noChangeArrowheads="1"/>
          </p:cNvSpPr>
          <p:nvPr/>
        </p:nvSpPr>
        <p:spPr bwMode="auto">
          <a:xfrm>
            <a:off x="3048000" y="3048000"/>
            <a:ext cx="533400" cy="381000"/>
          </a:xfrm>
          <a:prstGeom prst="irregularSeal1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4267200" y="3048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ارام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3737" name="Freeform 9"/>
          <p:cNvSpPr>
            <a:spLocks/>
          </p:cNvSpPr>
          <p:nvPr/>
        </p:nvSpPr>
        <p:spPr bwMode="auto">
          <a:xfrm>
            <a:off x="3589338" y="1798638"/>
            <a:ext cx="3895725" cy="2486025"/>
          </a:xfrm>
          <a:custGeom>
            <a:avLst/>
            <a:gdLst>
              <a:gd name="T0" fmla="*/ 2147483647 w 2454"/>
              <a:gd name="T1" fmla="*/ 2147483647 h 1566"/>
              <a:gd name="T2" fmla="*/ 2147483647 w 2454"/>
              <a:gd name="T3" fmla="*/ 2147483647 h 1566"/>
              <a:gd name="T4" fmla="*/ 2147483647 w 2454"/>
              <a:gd name="T5" fmla="*/ 2147483647 h 1566"/>
              <a:gd name="T6" fmla="*/ 2147483647 w 2454"/>
              <a:gd name="T7" fmla="*/ 2147483647 h 1566"/>
              <a:gd name="T8" fmla="*/ 2147483647 w 2454"/>
              <a:gd name="T9" fmla="*/ 2147483647 h 1566"/>
              <a:gd name="T10" fmla="*/ 2147483647 w 2454"/>
              <a:gd name="T11" fmla="*/ 2147483647 h 1566"/>
              <a:gd name="T12" fmla="*/ 2147483647 w 2454"/>
              <a:gd name="T13" fmla="*/ 2147483647 h 1566"/>
              <a:gd name="T14" fmla="*/ 2147483647 w 2454"/>
              <a:gd name="T15" fmla="*/ 2147483647 h 1566"/>
              <a:gd name="T16" fmla="*/ 2147483647 w 2454"/>
              <a:gd name="T17" fmla="*/ 2147483647 h 1566"/>
              <a:gd name="T18" fmla="*/ 2147483647 w 2454"/>
              <a:gd name="T19" fmla="*/ 2147483647 h 1566"/>
              <a:gd name="T20" fmla="*/ 2147483647 w 2454"/>
              <a:gd name="T21" fmla="*/ 2147483647 h 1566"/>
              <a:gd name="T22" fmla="*/ 2147483647 w 2454"/>
              <a:gd name="T23" fmla="*/ 2147483647 h 1566"/>
              <a:gd name="T24" fmla="*/ 2147483647 w 2454"/>
              <a:gd name="T25" fmla="*/ 2147483647 h 1566"/>
              <a:gd name="T26" fmla="*/ 2147483647 w 2454"/>
              <a:gd name="T27" fmla="*/ 2147483647 h 1566"/>
              <a:gd name="T28" fmla="*/ 2147483647 w 2454"/>
              <a:gd name="T29" fmla="*/ 2147483647 h 1566"/>
              <a:gd name="T30" fmla="*/ 2147483647 w 2454"/>
              <a:gd name="T31" fmla="*/ 2147483647 h 1566"/>
              <a:gd name="T32" fmla="*/ 2147483647 w 2454"/>
              <a:gd name="T33" fmla="*/ 2147483647 h 1566"/>
              <a:gd name="T34" fmla="*/ 2147483647 w 2454"/>
              <a:gd name="T35" fmla="*/ 2147483647 h 1566"/>
              <a:gd name="T36" fmla="*/ 2147483647 w 2454"/>
              <a:gd name="T37" fmla="*/ 2147483647 h 1566"/>
              <a:gd name="T38" fmla="*/ 2147483647 w 2454"/>
              <a:gd name="T39" fmla="*/ 2147483647 h 1566"/>
              <a:gd name="T40" fmla="*/ 2147483647 w 2454"/>
              <a:gd name="T41" fmla="*/ 2147483647 h 1566"/>
              <a:gd name="T42" fmla="*/ 2147483647 w 2454"/>
              <a:gd name="T43" fmla="*/ 2147483647 h 1566"/>
              <a:gd name="T44" fmla="*/ 2147483647 w 2454"/>
              <a:gd name="T45" fmla="*/ 2147483647 h 1566"/>
              <a:gd name="T46" fmla="*/ 2147483647 w 2454"/>
              <a:gd name="T47" fmla="*/ 2147483647 h 1566"/>
              <a:gd name="T48" fmla="*/ 2147483647 w 2454"/>
              <a:gd name="T49" fmla="*/ 2147483647 h 1566"/>
              <a:gd name="T50" fmla="*/ 0 w 2454"/>
              <a:gd name="T51" fmla="*/ 2147483647 h 156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54"/>
              <a:gd name="T79" fmla="*/ 0 h 1566"/>
              <a:gd name="T80" fmla="*/ 2454 w 2454"/>
              <a:gd name="T81" fmla="*/ 1566 h 156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54" h="1566">
                <a:moveTo>
                  <a:pt x="2454" y="1566"/>
                </a:moveTo>
                <a:cubicBezTo>
                  <a:pt x="2443" y="1562"/>
                  <a:pt x="2433" y="1557"/>
                  <a:pt x="2422" y="1555"/>
                </a:cubicBezTo>
                <a:cubicBezTo>
                  <a:pt x="2397" y="1549"/>
                  <a:pt x="2370" y="1552"/>
                  <a:pt x="2347" y="1544"/>
                </a:cubicBezTo>
                <a:cubicBezTo>
                  <a:pt x="2327" y="1537"/>
                  <a:pt x="2312" y="1521"/>
                  <a:pt x="2294" y="1512"/>
                </a:cubicBezTo>
                <a:cubicBezTo>
                  <a:pt x="2283" y="1507"/>
                  <a:pt x="2272" y="1505"/>
                  <a:pt x="2262" y="1502"/>
                </a:cubicBezTo>
                <a:cubicBezTo>
                  <a:pt x="2251" y="1494"/>
                  <a:pt x="2241" y="1485"/>
                  <a:pt x="2230" y="1480"/>
                </a:cubicBezTo>
                <a:cubicBezTo>
                  <a:pt x="2220" y="1475"/>
                  <a:pt x="2207" y="1476"/>
                  <a:pt x="2198" y="1470"/>
                </a:cubicBezTo>
                <a:cubicBezTo>
                  <a:pt x="2142" y="1433"/>
                  <a:pt x="2086" y="1372"/>
                  <a:pt x="2048" y="1320"/>
                </a:cubicBezTo>
                <a:cubicBezTo>
                  <a:pt x="2023" y="1286"/>
                  <a:pt x="2010" y="1246"/>
                  <a:pt x="1984" y="1214"/>
                </a:cubicBezTo>
                <a:cubicBezTo>
                  <a:pt x="1958" y="1182"/>
                  <a:pt x="1921" y="1161"/>
                  <a:pt x="1899" y="1128"/>
                </a:cubicBezTo>
                <a:cubicBezTo>
                  <a:pt x="1892" y="1117"/>
                  <a:pt x="1887" y="1104"/>
                  <a:pt x="1878" y="1096"/>
                </a:cubicBezTo>
                <a:cubicBezTo>
                  <a:pt x="1865" y="1085"/>
                  <a:pt x="1848" y="1083"/>
                  <a:pt x="1835" y="1075"/>
                </a:cubicBezTo>
                <a:cubicBezTo>
                  <a:pt x="1801" y="1055"/>
                  <a:pt x="1775" y="1022"/>
                  <a:pt x="1739" y="1011"/>
                </a:cubicBezTo>
                <a:cubicBezTo>
                  <a:pt x="1643" y="979"/>
                  <a:pt x="1560" y="954"/>
                  <a:pt x="1462" y="936"/>
                </a:cubicBezTo>
                <a:cubicBezTo>
                  <a:pt x="1416" y="913"/>
                  <a:pt x="1367" y="896"/>
                  <a:pt x="1323" y="872"/>
                </a:cubicBezTo>
                <a:cubicBezTo>
                  <a:pt x="1280" y="848"/>
                  <a:pt x="1282" y="837"/>
                  <a:pt x="1248" y="808"/>
                </a:cubicBezTo>
                <a:cubicBezTo>
                  <a:pt x="1199" y="765"/>
                  <a:pt x="1141" y="726"/>
                  <a:pt x="1088" y="691"/>
                </a:cubicBezTo>
                <a:cubicBezTo>
                  <a:pt x="1023" y="648"/>
                  <a:pt x="924" y="604"/>
                  <a:pt x="875" y="552"/>
                </a:cubicBezTo>
                <a:cubicBezTo>
                  <a:pt x="861" y="512"/>
                  <a:pt x="840" y="482"/>
                  <a:pt x="822" y="446"/>
                </a:cubicBezTo>
                <a:cubicBezTo>
                  <a:pt x="816" y="435"/>
                  <a:pt x="817" y="423"/>
                  <a:pt x="811" y="414"/>
                </a:cubicBezTo>
                <a:cubicBezTo>
                  <a:pt x="795" y="393"/>
                  <a:pt x="772" y="380"/>
                  <a:pt x="758" y="360"/>
                </a:cubicBezTo>
                <a:cubicBezTo>
                  <a:pt x="742" y="337"/>
                  <a:pt x="727" y="311"/>
                  <a:pt x="704" y="296"/>
                </a:cubicBezTo>
                <a:cubicBezTo>
                  <a:pt x="667" y="271"/>
                  <a:pt x="614" y="285"/>
                  <a:pt x="576" y="264"/>
                </a:cubicBezTo>
                <a:cubicBezTo>
                  <a:pt x="503" y="224"/>
                  <a:pt x="452" y="159"/>
                  <a:pt x="384" y="115"/>
                </a:cubicBezTo>
                <a:cubicBezTo>
                  <a:pt x="308" y="0"/>
                  <a:pt x="224" y="36"/>
                  <a:pt x="86" y="30"/>
                </a:cubicBezTo>
                <a:cubicBezTo>
                  <a:pt x="57" y="26"/>
                  <a:pt x="0" y="19"/>
                  <a:pt x="0" y="19"/>
                </a:cubicBezTo>
              </a:path>
            </a:pathLst>
          </a:cu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4953000" y="2667000"/>
            <a:ext cx="533400" cy="381000"/>
          </a:xfrm>
          <a:prstGeom prst="irregularSeal1">
            <a:avLst/>
          </a:prstGeom>
          <a:solidFill>
            <a:srgbClr val="CCFF3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133600" y="3200400"/>
            <a:ext cx="2725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مجِدو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5099050" y="2117725"/>
            <a:ext cx="2209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راموث-جلعاد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2286000" y="220980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إسرائيل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7374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2667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  <p:bldP spid="73732" grpId="0" autoUpdateAnimBg="0"/>
      <p:bldP spid="73733" grpId="0" autoUpdateAnimBg="0"/>
      <p:bldP spid="73734" grpId="0" animBg="1"/>
      <p:bldP spid="73735" grpId="0" animBg="1"/>
      <p:bldP spid="73736" grpId="0" autoUpdateAnimBg="0"/>
      <p:bldP spid="73737" grpId="0" animBg="1"/>
      <p:bldP spid="73738" grpId="0" animBg="1"/>
      <p:bldP spid="73739" grpId="0" autoUpdateAnimBg="0"/>
      <p:bldP spid="73740" grpId="0" autoUpdateAnimBg="0"/>
      <p:bldP spid="7374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040"/>
          <p:cNvSpPr>
            <a:spLocks noChangeArrowheads="1"/>
          </p:cNvSpPr>
          <p:nvPr/>
        </p:nvSpPr>
        <p:spPr bwMode="auto">
          <a:xfrm>
            <a:off x="4608512" y="0"/>
            <a:ext cx="4572000" cy="6858000"/>
          </a:xfrm>
          <a:prstGeom prst="rect">
            <a:avLst/>
          </a:prstGeom>
          <a:gradFill rotWithShape="0">
            <a:gsLst>
              <a:gs pos="0">
                <a:srgbClr val="545454"/>
              </a:gs>
              <a:gs pos="100000">
                <a:srgbClr val="12121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pic>
        <p:nvPicPr>
          <p:cNvPr id="162818" name="Picture 1039" descr="ms187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152400"/>
            <a:ext cx="457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027"/>
          <p:cNvSpPr txBox="1">
            <a:spLocks noChangeArrowheads="1"/>
          </p:cNvSpPr>
          <p:nvPr/>
        </p:nvSpPr>
        <p:spPr bwMode="auto">
          <a:xfrm>
            <a:off x="188912" y="1628775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الكتابيين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3" name="Text Box 1029"/>
          <p:cNvSpPr txBox="1">
            <a:spLocks noChangeArrowheads="1"/>
          </p:cNvSpPr>
          <p:nvPr/>
        </p:nvSpPr>
        <p:spPr bwMode="auto">
          <a:xfrm>
            <a:off x="4608512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الوثنيين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4" name="Text Box 1030"/>
          <p:cNvSpPr txBox="1">
            <a:spLocks noChangeArrowheads="1"/>
          </p:cNvSpPr>
          <p:nvPr/>
        </p:nvSpPr>
        <p:spPr bwMode="auto">
          <a:xfrm>
            <a:off x="188912" y="263525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دافع إلهي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35" name="Text Box 1031"/>
          <p:cNvSpPr txBox="1">
            <a:spLocks noChangeArrowheads="1"/>
          </p:cNvSpPr>
          <p:nvPr/>
        </p:nvSpPr>
        <p:spPr bwMode="auto">
          <a:xfrm>
            <a:off x="4608512" y="2635250"/>
            <a:ext cx="413995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مكاسب مالية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6" name="Text Box 1032"/>
          <p:cNvSpPr txBox="1">
            <a:spLocks noChangeArrowheads="1"/>
          </p:cNvSpPr>
          <p:nvPr/>
        </p:nvSpPr>
        <p:spPr bwMode="auto">
          <a:xfrm>
            <a:off x="35496" y="3625850"/>
            <a:ext cx="408604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رسائل أصلية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37" name="Text Box 1033"/>
          <p:cNvSpPr txBox="1">
            <a:spLocks noChangeArrowheads="1"/>
          </p:cNvSpPr>
          <p:nvPr/>
        </p:nvSpPr>
        <p:spPr bwMode="auto">
          <a:xfrm>
            <a:off x="4608512" y="3625850"/>
            <a:ext cx="42119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انتحال وغش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8" name="Text Box 1034"/>
          <p:cNvSpPr txBox="1">
            <a:spLocks noChangeArrowheads="1"/>
          </p:cNvSpPr>
          <p:nvPr/>
        </p:nvSpPr>
        <p:spPr bwMode="auto">
          <a:xfrm>
            <a:off x="188912" y="461645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دقيقة 100٪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39" name="Text Box 1035"/>
          <p:cNvSpPr txBox="1">
            <a:spLocks noChangeArrowheads="1"/>
          </p:cNvSpPr>
          <p:nvPr/>
        </p:nvSpPr>
        <p:spPr bwMode="auto">
          <a:xfrm>
            <a:off x="4608512" y="4616450"/>
            <a:ext cx="42119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أخطاء عند التنفيذ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40" name="Text Box 1036"/>
          <p:cNvSpPr txBox="1">
            <a:spLocks noChangeArrowheads="1"/>
          </p:cNvSpPr>
          <p:nvPr/>
        </p:nvSpPr>
        <p:spPr bwMode="auto">
          <a:xfrm>
            <a:off x="265112" y="560705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اضطهاد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41" name="Text Box 1037"/>
          <p:cNvSpPr txBox="1">
            <a:spLocks noChangeArrowheads="1"/>
          </p:cNvSpPr>
          <p:nvPr/>
        </p:nvSpPr>
        <p:spPr bwMode="auto">
          <a:xfrm>
            <a:off x="4608512" y="5607050"/>
            <a:ext cx="42119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ترفيع وتعالي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42" name="Text Box 1038"/>
          <p:cNvSpPr txBox="1">
            <a:spLocks noChangeArrowheads="1"/>
          </p:cNvSpPr>
          <p:nvPr/>
        </p:nvSpPr>
        <p:spPr bwMode="auto">
          <a:xfrm>
            <a:off x="7656512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186س-د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45" name="Rectangle 1041"/>
          <p:cNvSpPr>
            <a:spLocks noGrp="1" noChangeArrowheads="1"/>
          </p:cNvSpPr>
          <p:nvPr>
            <p:ph type="title" idx="4294967295"/>
          </p:nvPr>
        </p:nvSpPr>
        <p:spPr>
          <a:xfrm>
            <a:off x="-115888" y="457200"/>
            <a:ext cx="92964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rtl="1"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كيف يختلف الأنبياء؟</a:t>
            </a:r>
            <a:endParaRPr lang="en-US" sz="1800" b="1" dirty="0">
              <a:solidFill>
                <a:schemeClr val="bg1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5" grpId="0"/>
      <p:bldP spid="22536" grpId="0"/>
      <p:bldP spid="22537" grpId="0"/>
      <p:bldP spid="22538" grpId="0"/>
      <p:bldP spid="22539" grpId="0"/>
      <p:bldP spid="22540" grpId="0"/>
      <p:bldP spid="225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 descr="Paper bag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64866" name="Picture 3" descr="D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01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6"/>
          <p:cNvSpPr txBox="1">
            <a:spLocks noChangeArrowheads="1"/>
          </p:cNvSpPr>
          <p:nvPr/>
        </p:nvSpPr>
        <p:spPr bwMode="auto">
          <a:xfrm>
            <a:off x="7924800" y="115888"/>
            <a:ext cx="12192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186ب-د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85800" y="1828800"/>
            <a:ext cx="7620000" cy="3785652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  <p:txBody>
          <a:bodyPr>
            <a:spAutoFit/>
          </a:bodyPr>
          <a:lstStyle/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أسئلة للتفكير: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1- أي اختلاف بين هذين النوعين تراه الأكثر أهمية بالنسبة لك؟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JO" sz="4800" b="1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2- لماذا ا؟</a:t>
            </a:r>
            <a:endParaRPr kumimoji="0" lang="en-US" sz="4800" b="1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467600" cy="769441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التناقضات بين النبوءة الكتابية والوثنية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026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3475" name="Text Box 1027"/>
          <p:cNvSpPr txBox="1">
            <a:spLocks noChangeArrowheads="1"/>
          </p:cNvSpPr>
          <p:nvPr/>
        </p:nvSpPr>
        <p:spPr bwMode="auto">
          <a:xfrm>
            <a:off x="571500" y="1554163"/>
            <a:ext cx="8001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عَالِمِينَ هذَا أَوَّلًا: أَنَّ كُلَّ نُبُوَّةِ الْكِتَابِ لَيْسَتْ مِنْ تَفْسِيرٍ خَاصٍّ. </a:t>
            </a: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لأَنَّهُ لَمْ تَأْتِ نُبُوَّةٌ قَطُّ بِمَشِيئَةِ إِنْسَانٍ، بَلْ تَكَلَّمَ أُنَاسُ اللهِ الْقِدِّيسُونَ مَسُوقِينَ مِنَ الرُّوحِ الْقُدُسِ.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3476" name="Text Box 1028"/>
          <p:cNvSpPr txBox="1">
            <a:spLocks noChangeArrowheads="1"/>
          </p:cNvSpPr>
          <p:nvPr/>
        </p:nvSpPr>
        <p:spPr bwMode="auto">
          <a:xfrm>
            <a:off x="1403648" y="6068776"/>
            <a:ext cx="457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 بطرس 1: 20-21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3477" name="Rectangle 102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62000"/>
          </a:xfrm>
          <a:gradFill rotWithShape="0">
            <a:gsLst>
              <a:gs pos="0">
                <a:srgbClr val="660066">
                  <a:gamma/>
                  <a:shade val="17255"/>
                  <a:invGamma/>
                </a:srgbClr>
              </a:gs>
              <a:gs pos="50000">
                <a:srgbClr val="660066"/>
              </a:gs>
              <a:gs pos="100000">
                <a:srgbClr val="660066">
                  <a:gamma/>
                  <a:shade val="17255"/>
                  <a:invGamma/>
                </a:srgbClr>
              </a:gs>
            </a:gsLst>
            <a:lin ang="5400000" scaled="1"/>
          </a:gra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/>
              </a:rPr>
              <a:t>ما هي النبوة؟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MF - Plate 2"/>
          <p:cNvPicPr>
            <a:picLocks noChangeAspect="1" noChangeArrowheads="1"/>
          </p:cNvPicPr>
          <p:nvPr/>
        </p:nvPicPr>
        <p:blipFill>
          <a:blip r:embed="rId3" cstate="screen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8153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ماذا يجب أن تفعل الكنيسة بالنبي المزعوم الذي: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يتنبأ بأحداث كاذبة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يقع في الخطيئة الأخلاقية ، أو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يقود الناس إلى آلهة باطلة؟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68963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771800" y="672360"/>
            <a:ext cx="60960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مجموعة المناقشة أ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686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النبوة "</a:t>
            </a:r>
            <a:r>
              <a:rPr kumimoji="0" lang="ar-JO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إخبار شيء ما قام الله بوضعه في الذهن الانساني بشكلٍ عفوي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 (واين جرودم)؟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يمكن أن تحتوي النبوة الحقيقية على أخطاء؟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لم نعم أو لم لا؟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1011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979712" y="548680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مجموعة المناقشة ب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6" descr="Medium woo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83568" y="1600200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تعتقد أن تعليم جرودم بأن كل المؤمنين يستطيعون التنبؤ له مرجعية كتابية</a:t>
            </a:r>
            <a:b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(راجع ١ كو ١٢: ٢٩ مقابل ١٤ : ١)؟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JO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ادعم إجابتك.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668706" y="742950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مجموعة المناقشة ج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6" descr="ISCBG032"/>
          <p:cNvPicPr>
            <a:picLocks noChangeAspect="1" noChangeArrowheads="1"/>
          </p:cNvPicPr>
          <p:nvPr/>
        </p:nvPicPr>
        <p:blipFill>
          <a:blip r:embed="rId3" cstate="print">
            <a:lum bright="-6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6934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ماذا ستقول لشخص ادعى أن نبوته موحى بها ولكنها لا تتساوي  بالسلطة مع النصوص الكتابية؟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هناك مستويات مختلفة من الإيحاء أو العصمة؟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5107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03648" y="764704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مجموعة المناقشة د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 descr="grud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982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AutoShape 3"/>
          <p:cNvSpPr>
            <a:spLocks noChangeArrowheads="1"/>
          </p:cNvSpPr>
          <p:nvPr/>
        </p:nvSpPr>
        <p:spPr bwMode="auto">
          <a:xfrm rot="10800000">
            <a:off x="-304800" y="1600200"/>
            <a:ext cx="4800600" cy="2819400"/>
          </a:xfrm>
          <a:prstGeom prst="wedgeEllipseCallout">
            <a:avLst>
              <a:gd name="adj1" fmla="val -69644"/>
              <a:gd name="adj2" fmla="val 788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06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bg1"/>
                </a:solidFill>
              </a:rPr>
              <a:t>تعريف واين جرودم للنبوة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7156" name="Rectangle 5"/>
          <p:cNvSpPr>
            <a:spLocks noChangeArrowheads="1"/>
          </p:cNvSpPr>
          <p:nvPr/>
        </p:nvSpPr>
        <p:spPr bwMode="auto">
          <a:xfrm>
            <a:off x="1524000" y="51054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370694" name="Text Box 6"/>
          <p:cNvSpPr txBox="1">
            <a:spLocks noChangeArrowheads="1"/>
          </p:cNvSpPr>
          <p:nvPr/>
        </p:nvSpPr>
        <p:spPr bwMode="auto">
          <a:xfrm>
            <a:off x="0" y="2219380"/>
            <a:ext cx="411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”أن تخبر شيءٌ ما, قام الله بوضعه في الذهن الإنساني بشكلٍ عفوي 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70695" name="Text Box 7"/>
          <p:cNvSpPr txBox="1">
            <a:spLocks noChangeArrowheads="1"/>
          </p:cNvSpPr>
          <p:nvPr/>
        </p:nvSpPr>
        <p:spPr bwMode="auto">
          <a:xfrm>
            <a:off x="990600" y="5835650"/>
            <a:ext cx="7543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"لماذا لا يزال بإمكان المسيحيين التنبؤ"</a:t>
            </a:r>
            <a:b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Christianity Today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 (16 Sept 1988), 29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7705"/>
            </a:gs>
            <a:gs pos="100000">
              <a:srgbClr val="00370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228600" y="533400"/>
            <a:ext cx="8686800" cy="6248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304800" y="533400"/>
            <a:ext cx="4311650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جرودم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0" y="533400"/>
            <a:ext cx="3990975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الكتاب المقدس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1" name="Group 5"/>
          <p:cNvGrpSpPr>
            <a:grpSpLocks/>
          </p:cNvGrpSpPr>
          <p:nvPr/>
        </p:nvGrpSpPr>
        <p:grpSpPr bwMode="auto">
          <a:xfrm>
            <a:off x="236538" y="1044575"/>
            <a:ext cx="4495800" cy="673100"/>
            <a:chOff x="0" y="432"/>
            <a:chExt cx="2109" cy="575"/>
          </a:xfrm>
        </p:grpSpPr>
        <p:sp>
          <p:nvSpPr>
            <p:cNvPr id="178220" name="Rectangle 6"/>
            <p:cNvSpPr>
              <a:spLocks noChangeArrowheads="1"/>
            </p:cNvSpPr>
            <p:nvPr/>
          </p:nvSpPr>
          <p:spPr bwMode="auto">
            <a:xfrm>
              <a:off x="43" y="432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النبوءة اعلان أي شيء (صحيح أو زائف) يجلبه الروح إلى ذهن المرء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21" name="Rectangle 7"/>
            <p:cNvSpPr>
              <a:spLocks noChangeArrowheads="1"/>
            </p:cNvSpPr>
            <p:nvPr/>
          </p:nvSpPr>
          <p:spPr bwMode="auto">
            <a:xfrm>
              <a:off x="0" y="432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2" name="Group 8"/>
          <p:cNvGrpSpPr>
            <a:grpSpLocks/>
          </p:cNvGrpSpPr>
          <p:nvPr/>
        </p:nvGrpSpPr>
        <p:grpSpPr bwMode="auto">
          <a:xfrm>
            <a:off x="4732338" y="1044575"/>
            <a:ext cx="4175125" cy="673100"/>
            <a:chOff x="2109" y="432"/>
            <a:chExt cx="1958" cy="575"/>
          </a:xfrm>
        </p:grpSpPr>
        <p:sp>
          <p:nvSpPr>
            <p:cNvPr id="178218" name="Rectangle 9"/>
            <p:cNvSpPr>
              <a:spLocks noChangeArrowheads="1"/>
            </p:cNvSpPr>
            <p:nvPr/>
          </p:nvSpPr>
          <p:spPr bwMode="auto">
            <a:xfrm>
              <a:off x="2152" y="432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النبوة هي إعلان للآخرين الوحي الموحى به من الله, وهو معصوم من الخطأ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9" name="Rectangle 10"/>
            <p:cNvSpPr>
              <a:spLocks noChangeArrowheads="1"/>
            </p:cNvSpPr>
            <p:nvPr/>
          </p:nvSpPr>
          <p:spPr bwMode="auto">
            <a:xfrm>
              <a:off x="2109" y="432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3" name="Rectangle 11"/>
          <p:cNvSpPr>
            <a:spLocks noChangeArrowheads="1"/>
          </p:cNvSpPr>
          <p:nvPr/>
        </p:nvSpPr>
        <p:spPr bwMode="auto">
          <a:xfrm>
            <a:off x="304800" y="1717675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تم اختراع التعريف أعلاه في عام 1988 من قبل واين جرودم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4" name="Rectangle 12"/>
          <p:cNvSpPr>
            <a:spLocks noChangeArrowheads="1"/>
          </p:cNvSpPr>
          <p:nvPr/>
        </p:nvSpPr>
        <p:spPr bwMode="auto">
          <a:xfrm>
            <a:off x="4800600" y="1717675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التعريف أعلاه كان تعليم الكنيسة لمدة 20 قرنا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5" name="Group 13"/>
          <p:cNvGrpSpPr>
            <a:grpSpLocks/>
          </p:cNvGrpSpPr>
          <p:nvPr/>
        </p:nvGrpSpPr>
        <p:grpSpPr bwMode="auto">
          <a:xfrm>
            <a:off x="236538" y="2390775"/>
            <a:ext cx="4495800" cy="573088"/>
            <a:chOff x="0" y="1582"/>
            <a:chExt cx="2109" cy="489"/>
          </a:xfrm>
        </p:grpSpPr>
        <p:sp>
          <p:nvSpPr>
            <p:cNvPr id="178216" name="Rectangle 14"/>
            <p:cNvSpPr>
              <a:spLocks noChangeArrowheads="1"/>
            </p:cNvSpPr>
            <p:nvPr/>
          </p:nvSpPr>
          <p:spPr bwMode="auto">
            <a:xfrm>
              <a:off x="43" y="1582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رسل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7" name="Rectangle 15"/>
            <p:cNvSpPr>
              <a:spLocks noChangeArrowheads="1"/>
            </p:cNvSpPr>
            <p:nvPr/>
          </p:nvSpPr>
          <p:spPr bwMode="auto">
            <a:xfrm>
              <a:off x="0" y="1582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6" name="Group 16"/>
          <p:cNvGrpSpPr>
            <a:grpSpLocks/>
          </p:cNvGrpSpPr>
          <p:nvPr/>
        </p:nvGrpSpPr>
        <p:grpSpPr bwMode="auto">
          <a:xfrm>
            <a:off x="4732338" y="2390775"/>
            <a:ext cx="4175125" cy="573088"/>
            <a:chOff x="2109" y="1582"/>
            <a:chExt cx="1958" cy="489"/>
          </a:xfrm>
        </p:grpSpPr>
        <p:sp>
          <p:nvSpPr>
            <p:cNvPr id="178214" name="Rectangle 17"/>
            <p:cNvSpPr>
              <a:spLocks noChangeArrowheads="1"/>
            </p:cNvSpPr>
            <p:nvPr/>
          </p:nvSpPr>
          <p:spPr bwMode="auto">
            <a:xfrm>
              <a:off x="2152" y="1582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أنبياء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5" name="Rectangle 18"/>
            <p:cNvSpPr>
              <a:spLocks noChangeArrowheads="1"/>
            </p:cNvSpPr>
            <p:nvPr/>
          </p:nvSpPr>
          <p:spPr bwMode="auto">
            <a:xfrm>
              <a:off x="2109" y="1582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7" name="Rectangle 19"/>
          <p:cNvSpPr>
            <a:spLocks noChangeArrowheads="1"/>
          </p:cNvSpPr>
          <p:nvPr/>
        </p:nvSpPr>
        <p:spPr bwMode="auto">
          <a:xfrm>
            <a:off x="328613" y="2963863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غير الله تعريف النبوة من العهد القديم الى العهد الجديد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8" name="Rectangle 20"/>
          <p:cNvSpPr>
            <a:spLocks noChangeArrowheads="1"/>
          </p:cNvSpPr>
          <p:nvPr/>
        </p:nvSpPr>
        <p:spPr bwMode="auto">
          <a:xfrm>
            <a:off x="4824413" y="2963863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أبقى الله معنى النبوءة ثابتاً بين العهدين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9" name="Group 21"/>
          <p:cNvGrpSpPr>
            <a:grpSpLocks/>
          </p:cNvGrpSpPr>
          <p:nvPr/>
        </p:nvGrpSpPr>
        <p:grpSpPr bwMode="auto">
          <a:xfrm>
            <a:off x="236538" y="3636963"/>
            <a:ext cx="4495800" cy="571500"/>
            <a:chOff x="0" y="2646"/>
            <a:chExt cx="2109" cy="489"/>
          </a:xfrm>
        </p:grpSpPr>
        <p:sp>
          <p:nvSpPr>
            <p:cNvPr id="178212" name="Rectangle 22"/>
            <p:cNvSpPr>
              <a:spLocks noChangeArrowheads="1"/>
            </p:cNvSpPr>
            <p:nvPr/>
          </p:nvSpPr>
          <p:spPr bwMode="auto">
            <a:xfrm>
              <a:off x="43" y="2646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بعض النبوءات مع اخطاء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3" name="Rectangle 23"/>
            <p:cNvSpPr>
              <a:spLocks noChangeArrowheads="1"/>
            </p:cNvSpPr>
            <p:nvPr/>
          </p:nvSpPr>
          <p:spPr bwMode="auto">
            <a:xfrm>
              <a:off x="0" y="2646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0" name="Group 24"/>
          <p:cNvGrpSpPr>
            <a:grpSpLocks/>
          </p:cNvGrpSpPr>
          <p:nvPr/>
        </p:nvGrpSpPr>
        <p:grpSpPr bwMode="auto">
          <a:xfrm>
            <a:off x="4724400" y="3657600"/>
            <a:ext cx="4175125" cy="571500"/>
            <a:chOff x="2109" y="2646"/>
            <a:chExt cx="1958" cy="489"/>
          </a:xfrm>
        </p:grpSpPr>
        <p:sp>
          <p:nvSpPr>
            <p:cNvPr id="178210" name="Rectangle 25"/>
            <p:cNvSpPr>
              <a:spLocks noChangeArrowheads="1"/>
            </p:cNvSpPr>
            <p:nvPr/>
          </p:nvSpPr>
          <p:spPr bwMode="auto">
            <a:xfrm>
              <a:off x="2152" y="2646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كل النبوءات بدون أخطاء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(2 بط 1: 20-21)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1" name="Rectangle 26"/>
            <p:cNvSpPr>
              <a:spLocks noChangeArrowheads="1"/>
            </p:cNvSpPr>
            <p:nvPr/>
          </p:nvSpPr>
          <p:spPr bwMode="auto">
            <a:xfrm>
              <a:off x="2109" y="2646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1" name="Rectangle 27"/>
          <p:cNvSpPr>
            <a:spLocks noChangeArrowheads="1"/>
          </p:cNvSpPr>
          <p:nvPr/>
        </p:nvSpPr>
        <p:spPr bwMode="auto">
          <a:xfrm>
            <a:off x="328613" y="4208463"/>
            <a:ext cx="4311650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يمكن لأي مؤمن أن يتنبأ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2" name="Rectangle 28"/>
          <p:cNvSpPr>
            <a:spLocks noChangeArrowheads="1"/>
          </p:cNvSpPr>
          <p:nvPr/>
        </p:nvSpPr>
        <p:spPr bwMode="auto">
          <a:xfrm>
            <a:off x="4824413" y="4208463"/>
            <a:ext cx="3990975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فقط أولئك الذين لديهم موهبة النبوة يمكنهم التنبؤ (1 كورنثوس 12: 29)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3" name="Group 29"/>
          <p:cNvGrpSpPr>
            <a:grpSpLocks/>
          </p:cNvGrpSpPr>
          <p:nvPr/>
        </p:nvGrpSpPr>
        <p:grpSpPr bwMode="auto">
          <a:xfrm>
            <a:off x="236538" y="4883150"/>
            <a:ext cx="4495800" cy="673100"/>
            <a:chOff x="0" y="3710"/>
            <a:chExt cx="2109" cy="575"/>
          </a:xfrm>
        </p:grpSpPr>
        <p:sp>
          <p:nvSpPr>
            <p:cNvPr id="178208" name="Rectangle 30"/>
            <p:cNvSpPr>
              <a:spLocks noChangeArrowheads="1"/>
            </p:cNvSpPr>
            <p:nvPr/>
          </p:nvSpPr>
          <p:spPr bwMode="auto">
            <a:xfrm>
              <a:off x="43" y="3710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نوعان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 و نبوة غير معصومة)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9" name="Rectangle 31"/>
            <p:cNvSpPr>
              <a:spLocks noChangeArrowheads="1"/>
            </p:cNvSpPr>
            <p:nvPr/>
          </p:nvSpPr>
          <p:spPr bwMode="auto">
            <a:xfrm>
              <a:off x="0" y="3710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4" name="Group 32"/>
          <p:cNvGrpSpPr>
            <a:grpSpLocks/>
          </p:cNvGrpSpPr>
          <p:nvPr/>
        </p:nvGrpSpPr>
        <p:grpSpPr bwMode="auto">
          <a:xfrm>
            <a:off x="4732338" y="4883150"/>
            <a:ext cx="4175125" cy="673100"/>
            <a:chOff x="2109" y="3710"/>
            <a:chExt cx="1958" cy="575"/>
          </a:xfrm>
        </p:grpSpPr>
        <p:sp>
          <p:nvSpPr>
            <p:cNvPr id="178206" name="Rectangle 33"/>
            <p:cNvSpPr>
              <a:spLocks noChangeArrowheads="1"/>
            </p:cNvSpPr>
            <p:nvPr/>
          </p:nvSpPr>
          <p:spPr bwMode="auto">
            <a:xfrm>
              <a:off x="2152" y="3710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 واحد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7" name="Rectangle 34"/>
            <p:cNvSpPr>
              <a:spLocks noChangeArrowheads="1"/>
            </p:cNvSpPr>
            <p:nvPr/>
          </p:nvSpPr>
          <p:spPr bwMode="auto">
            <a:xfrm>
              <a:off x="2109" y="3710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5" name="Rectangle 35"/>
          <p:cNvSpPr>
            <a:spLocks noChangeArrowheads="1"/>
          </p:cNvSpPr>
          <p:nvPr/>
        </p:nvSpPr>
        <p:spPr bwMode="auto">
          <a:xfrm>
            <a:off x="328613" y="5556250"/>
            <a:ext cx="4311650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الغير معصومة يمكن ان تكون موحى بها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6" name="Rectangle 36"/>
          <p:cNvSpPr>
            <a:spLocks noChangeArrowheads="1"/>
          </p:cNvSpPr>
          <p:nvPr/>
        </p:nvSpPr>
        <p:spPr bwMode="auto">
          <a:xfrm>
            <a:off x="4824413" y="5556250"/>
            <a:ext cx="3990975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غير المعصومة هي نبوءة كاذبة </a:t>
            </a:r>
            <a:b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</a:b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(تث 13: 1-5؛ 18: 14-20)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7" name="Group 37"/>
          <p:cNvGrpSpPr>
            <a:grpSpLocks/>
          </p:cNvGrpSpPr>
          <p:nvPr/>
        </p:nvGrpSpPr>
        <p:grpSpPr bwMode="auto">
          <a:xfrm>
            <a:off x="236538" y="6127750"/>
            <a:ext cx="4495800" cy="573088"/>
            <a:chOff x="0" y="4774"/>
            <a:chExt cx="2109" cy="489"/>
          </a:xfrm>
        </p:grpSpPr>
        <p:sp>
          <p:nvSpPr>
            <p:cNvPr id="178204" name="Rectangle 38"/>
            <p:cNvSpPr>
              <a:spLocks noChangeArrowheads="1"/>
            </p:cNvSpPr>
            <p:nvPr/>
          </p:nvSpPr>
          <p:spPr bwMode="auto">
            <a:xfrm>
              <a:off x="43" y="4774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الله يكذب أحياناً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5" name="Rectangle 39"/>
            <p:cNvSpPr>
              <a:spLocks noChangeArrowheads="1"/>
            </p:cNvSpPr>
            <p:nvPr/>
          </p:nvSpPr>
          <p:spPr bwMode="auto">
            <a:xfrm>
              <a:off x="0" y="4774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8" name="Group 40"/>
          <p:cNvGrpSpPr>
            <a:grpSpLocks/>
          </p:cNvGrpSpPr>
          <p:nvPr/>
        </p:nvGrpSpPr>
        <p:grpSpPr bwMode="auto">
          <a:xfrm>
            <a:off x="4732338" y="6127750"/>
            <a:ext cx="4175125" cy="573088"/>
            <a:chOff x="2109" y="4774"/>
            <a:chExt cx="1958" cy="489"/>
          </a:xfrm>
        </p:grpSpPr>
        <p:sp>
          <p:nvSpPr>
            <p:cNvPr id="178202" name="Rectangle 41"/>
            <p:cNvSpPr>
              <a:spLocks noChangeArrowheads="1"/>
            </p:cNvSpPr>
            <p:nvPr/>
          </p:nvSpPr>
          <p:spPr bwMode="auto">
            <a:xfrm>
              <a:off x="2152" y="4774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يقول الله الحق دائمًا لأنه لا يستطيع الكذب (عبرانيين 6: 18)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3" name="Rectangle 42"/>
            <p:cNvSpPr>
              <a:spLocks noChangeArrowheads="1"/>
            </p:cNvSpPr>
            <p:nvPr/>
          </p:nvSpPr>
          <p:spPr bwMode="auto">
            <a:xfrm>
              <a:off x="2109" y="4774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9" name="Rectangle 43"/>
          <p:cNvSpPr>
            <a:spLocks noChangeArrowheads="1"/>
          </p:cNvSpPr>
          <p:nvPr/>
        </p:nvSpPr>
        <p:spPr bwMode="auto">
          <a:xfrm>
            <a:off x="228600" y="5334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428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0" name="Text Box 44"/>
          <p:cNvSpPr txBox="1">
            <a:spLocks noChangeArrowheads="1"/>
          </p:cNvSpPr>
          <p:nvPr/>
        </p:nvSpPr>
        <p:spPr bwMode="auto">
          <a:xfrm>
            <a:off x="8157437" y="76200"/>
            <a:ext cx="938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1" name="Rectangle 45"/>
          <p:cNvSpPr>
            <a:spLocks noGrp="1" noChangeArrowheads="1"/>
          </p:cNvSpPr>
          <p:nvPr>
            <p:ph type="title" idx="4294967295"/>
          </p:nvPr>
        </p:nvSpPr>
        <p:spPr>
          <a:xfrm>
            <a:off x="3060910" y="14288"/>
            <a:ext cx="3534942" cy="523220"/>
          </a:xfr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ctr" rtl="1" eaLnBrk="1" hangingPunct="1"/>
            <a:r>
              <a:rPr lang="ar-JO" sz="2800" b="1" dirty="0">
                <a:solidFill>
                  <a:srgbClr val="FFFFFF"/>
                </a:solidFill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ملخص وجهات النظر النبوية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01762"/>
          </a:xfrm>
          <a:noFill/>
        </p:spPr>
        <p:txBody>
          <a:bodyPr/>
          <a:lstStyle/>
          <a:p>
            <a:pPr eaLnBrk="1" hangingPunct="1"/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دعونا نضع كلمة الله في أعلى درجات التقدير!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802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657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04800" y="2209800"/>
            <a:ext cx="457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حياتنا التعبدية الشخصية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مع عائلاتنا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عملنا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دراساتنا الكتابية (بما في ذلك هذه الدراسة)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reeform 2"/>
          <p:cNvSpPr>
            <a:spLocks/>
          </p:cNvSpPr>
          <p:nvPr/>
        </p:nvSpPr>
        <p:spPr bwMode="auto">
          <a:xfrm>
            <a:off x="1295400" y="4572000"/>
            <a:ext cx="1524000" cy="109220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7" name="Freeform 3"/>
          <p:cNvSpPr>
            <a:spLocks/>
          </p:cNvSpPr>
          <p:nvPr/>
        </p:nvSpPr>
        <p:spPr bwMode="auto">
          <a:xfrm>
            <a:off x="1447800" y="3657600"/>
            <a:ext cx="1333500" cy="11176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764704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التهديد الآرامي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2709" name="Freeform 5"/>
          <p:cNvSpPr>
            <a:spLocks/>
          </p:cNvSpPr>
          <p:nvPr/>
        </p:nvSpPr>
        <p:spPr bwMode="auto">
          <a:xfrm>
            <a:off x="1447800" y="2590800"/>
            <a:ext cx="1585913" cy="1377950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9573" name="Freeform 6"/>
          <p:cNvSpPr>
            <a:spLocks/>
          </p:cNvSpPr>
          <p:nvPr/>
        </p:nvSpPr>
        <p:spPr bwMode="auto">
          <a:xfrm>
            <a:off x="-76200" y="2514600"/>
            <a:ext cx="1905000" cy="34337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rgbClr val="00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52400" y="6038850"/>
            <a:ext cx="137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مصر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9575" name="Freeform 8"/>
          <p:cNvSpPr>
            <a:spLocks/>
          </p:cNvSpPr>
          <p:nvPr/>
        </p:nvSpPr>
        <p:spPr bwMode="auto">
          <a:xfrm>
            <a:off x="2357438" y="6497638"/>
            <a:ext cx="314325" cy="741362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9576" name="Freeform 9"/>
          <p:cNvSpPr>
            <a:spLocks/>
          </p:cNvSpPr>
          <p:nvPr/>
        </p:nvSpPr>
        <p:spPr bwMode="auto">
          <a:xfrm>
            <a:off x="1524000" y="6516688"/>
            <a:ext cx="217488" cy="569912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09577" name="Group 10"/>
          <p:cNvGrpSpPr>
            <a:grpSpLocks/>
          </p:cNvGrpSpPr>
          <p:nvPr/>
        </p:nvGrpSpPr>
        <p:grpSpPr bwMode="auto">
          <a:xfrm>
            <a:off x="3962400" y="1752600"/>
            <a:ext cx="3984625" cy="4114800"/>
            <a:chOff x="2002" y="992"/>
            <a:chExt cx="3278" cy="2704"/>
          </a:xfrm>
        </p:grpSpPr>
        <p:sp>
          <p:nvSpPr>
            <p:cNvPr id="109600" name="Freeform 11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5126 w 1556"/>
                <a:gd name="T1" fmla="*/ 13149 h 2012"/>
                <a:gd name="T2" fmla="*/ 4441 w 1556"/>
                <a:gd name="T3" fmla="*/ 12468 h 2012"/>
                <a:gd name="T4" fmla="*/ 4145 w 1556"/>
                <a:gd name="T5" fmla="*/ 12080 h 2012"/>
                <a:gd name="T6" fmla="*/ 4099 w 1556"/>
                <a:gd name="T7" fmla="*/ 11309 h 2012"/>
                <a:gd name="T8" fmla="*/ 3954 w 1556"/>
                <a:gd name="T9" fmla="*/ 11114 h 2012"/>
                <a:gd name="T10" fmla="*/ 3661 w 1556"/>
                <a:gd name="T11" fmla="*/ 10631 h 2012"/>
                <a:gd name="T12" fmla="*/ 3513 w 1556"/>
                <a:gd name="T13" fmla="*/ 10047 h 2012"/>
                <a:gd name="T14" fmla="*/ 3221 w 1556"/>
                <a:gd name="T15" fmla="*/ 9084 h 2012"/>
                <a:gd name="T16" fmla="*/ 3174 w 1556"/>
                <a:gd name="T17" fmla="*/ 8790 h 2012"/>
                <a:gd name="T18" fmla="*/ 2877 w 1556"/>
                <a:gd name="T19" fmla="*/ 8499 h 2012"/>
                <a:gd name="T20" fmla="*/ 2391 w 1556"/>
                <a:gd name="T21" fmla="*/ 5981 h 2012"/>
                <a:gd name="T22" fmla="*/ 2240 w 1556"/>
                <a:gd name="T23" fmla="*/ 5604 h 2012"/>
                <a:gd name="T24" fmla="*/ 2148 w 1556"/>
                <a:gd name="T25" fmla="*/ 5307 h 2012"/>
                <a:gd name="T26" fmla="*/ 1852 w 1556"/>
                <a:gd name="T27" fmla="*/ 4917 h 2012"/>
                <a:gd name="T28" fmla="*/ 1320 w 1556"/>
                <a:gd name="T29" fmla="*/ 4143 h 2012"/>
                <a:gd name="T30" fmla="*/ 1074 w 1556"/>
                <a:gd name="T31" fmla="*/ 3566 h 2012"/>
                <a:gd name="T32" fmla="*/ 880 w 1556"/>
                <a:gd name="T33" fmla="*/ 2593 h 2012"/>
                <a:gd name="T34" fmla="*/ 681 w 1556"/>
                <a:gd name="T35" fmla="*/ 2019 h 2012"/>
                <a:gd name="T36" fmla="*/ 438 w 1556"/>
                <a:gd name="T37" fmla="*/ 956 h 2012"/>
                <a:gd name="T38" fmla="*/ 0 w 1556"/>
                <a:gd name="T39" fmla="*/ 273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9601" name="Freeform 12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09578" name="Freeform 13"/>
          <p:cNvSpPr>
            <a:spLocks/>
          </p:cNvSpPr>
          <p:nvPr/>
        </p:nvSpPr>
        <p:spPr bwMode="auto">
          <a:xfrm>
            <a:off x="7848600" y="5334000"/>
            <a:ext cx="1430338" cy="17557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9579" name="Text Box 14"/>
          <p:cNvSpPr txBox="1">
            <a:spLocks noChangeArrowheads="1"/>
          </p:cNvSpPr>
          <p:nvPr/>
        </p:nvSpPr>
        <p:spPr bwMode="auto">
          <a:xfrm>
            <a:off x="8061325" y="5791200"/>
            <a:ext cx="1263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الخليج الفارسي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580" name="Text Box 15"/>
          <p:cNvSpPr txBox="1">
            <a:spLocks noChangeArrowheads="1"/>
          </p:cNvSpPr>
          <p:nvPr/>
        </p:nvSpPr>
        <p:spPr bwMode="auto">
          <a:xfrm>
            <a:off x="76200" y="3422650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البحر العظيم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581" name="Freeform 16"/>
          <p:cNvSpPr>
            <a:spLocks/>
          </p:cNvSpPr>
          <p:nvPr/>
        </p:nvSpPr>
        <p:spPr bwMode="auto">
          <a:xfrm>
            <a:off x="2630488" y="4127500"/>
            <a:ext cx="228600" cy="892175"/>
          </a:xfrm>
          <a:custGeom>
            <a:avLst/>
            <a:gdLst>
              <a:gd name="T0" fmla="*/ 2147483647 w 144"/>
              <a:gd name="T1" fmla="*/ 2147483647 h 562"/>
              <a:gd name="T2" fmla="*/ 2147483647 w 144"/>
              <a:gd name="T3" fmla="*/ 2147483647 h 562"/>
              <a:gd name="T4" fmla="*/ 2147483647 w 144"/>
              <a:gd name="T5" fmla="*/ 2147483647 h 562"/>
              <a:gd name="T6" fmla="*/ 2147483647 w 144"/>
              <a:gd name="T7" fmla="*/ 2147483647 h 562"/>
              <a:gd name="T8" fmla="*/ 2147483647 w 144"/>
              <a:gd name="T9" fmla="*/ 2147483647 h 562"/>
              <a:gd name="T10" fmla="*/ 2147483647 w 144"/>
              <a:gd name="T11" fmla="*/ 2147483647 h 562"/>
              <a:gd name="T12" fmla="*/ 2147483647 w 144"/>
              <a:gd name="T13" fmla="*/ 2147483647 h 562"/>
              <a:gd name="T14" fmla="*/ 2147483647 w 144"/>
              <a:gd name="T15" fmla="*/ 2147483647 h 562"/>
              <a:gd name="T16" fmla="*/ 2147483647 w 144"/>
              <a:gd name="T17" fmla="*/ 2147483647 h 562"/>
              <a:gd name="T18" fmla="*/ 2147483647 w 144"/>
              <a:gd name="T19" fmla="*/ 2147483647 h 562"/>
              <a:gd name="T20" fmla="*/ 2147483647 w 144"/>
              <a:gd name="T21" fmla="*/ 2147483647 h 562"/>
              <a:gd name="T22" fmla="*/ 2147483647 w 144"/>
              <a:gd name="T23" fmla="*/ 2147483647 h 562"/>
              <a:gd name="T24" fmla="*/ 2147483647 w 144"/>
              <a:gd name="T25" fmla="*/ 2147483647 h 562"/>
              <a:gd name="T26" fmla="*/ 2147483647 w 144"/>
              <a:gd name="T27" fmla="*/ 2147483647 h 562"/>
              <a:gd name="T28" fmla="*/ 2147483647 w 144"/>
              <a:gd name="T29" fmla="*/ 2147483647 h 562"/>
              <a:gd name="T30" fmla="*/ 2147483647 w 144"/>
              <a:gd name="T31" fmla="*/ 0 h 562"/>
              <a:gd name="T32" fmla="*/ 2147483647 w 144"/>
              <a:gd name="T33" fmla="*/ 2147483647 h 5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4"/>
              <a:gd name="T52" fmla="*/ 0 h 562"/>
              <a:gd name="T53" fmla="*/ 144 w 144"/>
              <a:gd name="T54" fmla="*/ 562 h 56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4" h="562">
                <a:moveTo>
                  <a:pt x="15" y="20"/>
                </a:moveTo>
                <a:cubicBezTo>
                  <a:pt x="0" y="64"/>
                  <a:pt x="7" y="35"/>
                  <a:pt x="3" y="108"/>
                </a:cubicBezTo>
                <a:cubicBezTo>
                  <a:pt x="12" y="137"/>
                  <a:pt x="13" y="160"/>
                  <a:pt x="3" y="192"/>
                </a:cubicBezTo>
                <a:cubicBezTo>
                  <a:pt x="13" y="222"/>
                  <a:pt x="10" y="256"/>
                  <a:pt x="15" y="288"/>
                </a:cubicBezTo>
                <a:cubicBezTo>
                  <a:pt x="17" y="303"/>
                  <a:pt x="19" y="318"/>
                  <a:pt x="27" y="332"/>
                </a:cubicBezTo>
                <a:cubicBezTo>
                  <a:pt x="31" y="340"/>
                  <a:pt x="43" y="356"/>
                  <a:pt x="43" y="356"/>
                </a:cubicBezTo>
                <a:cubicBezTo>
                  <a:pt x="45" y="375"/>
                  <a:pt x="48" y="393"/>
                  <a:pt x="55" y="412"/>
                </a:cubicBezTo>
                <a:cubicBezTo>
                  <a:pt x="28" y="451"/>
                  <a:pt x="22" y="494"/>
                  <a:pt x="11" y="540"/>
                </a:cubicBezTo>
                <a:cubicBezTo>
                  <a:pt x="44" y="562"/>
                  <a:pt x="82" y="543"/>
                  <a:pt x="119" y="536"/>
                </a:cubicBezTo>
                <a:cubicBezTo>
                  <a:pt x="130" y="519"/>
                  <a:pt x="125" y="510"/>
                  <a:pt x="119" y="492"/>
                </a:cubicBezTo>
                <a:cubicBezTo>
                  <a:pt x="123" y="466"/>
                  <a:pt x="137" y="442"/>
                  <a:pt x="139" y="416"/>
                </a:cubicBezTo>
                <a:cubicBezTo>
                  <a:pt x="144" y="323"/>
                  <a:pt x="103" y="306"/>
                  <a:pt x="79" y="232"/>
                </a:cubicBezTo>
                <a:cubicBezTo>
                  <a:pt x="88" y="204"/>
                  <a:pt x="101" y="179"/>
                  <a:pt x="111" y="152"/>
                </a:cubicBezTo>
                <a:cubicBezTo>
                  <a:pt x="111" y="143"/>
                  <a:pt x="125" y="43"/>
                  <a:pt x="107" y="20"/>
                </a:cubicBezTo>
                <a:cubicBezTo>
                  <a:pt x="100" y="11"/>
                  <a:pt x="78" y="6"/>
                  <a:pt x="71" y="4"/>
                </a:cubicBezTo>
                <a:cubicBezTo>
                  <a:pt x="67" y="2"/>
                  <a:pt x="59" y="0"/>
                  <a:pt x="59" y="0"/>
                </a:cubicBezTo>
                <a:cubicBezTo>
                  <a:pt x="38" y="2"/>
                  <a:pt x="24" y="0"/>
                  <a:pt x="15" y="2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09582" name="Group 17"/>
          <p:cNvGrpSpPr>
            <a:grpSpLocks/>
          </p:cNvGrpSpPr>
          <p:nvPr/>
        </p:nvGrpSpPr>
        <p:grpSpPr bwMode="auto">
          <a:xfrm>
            <a:off x="2438400" y="3657600"/>
            <a:ext cx="344488" cy="2187575"/>
            <a:chOff x="1930" y="2352"/>
            <a:chExt cx="217" cy="1378"/>
          </a:xfrm>
        </p:grpSpPr>
        <p:grpSp>
          <p:nvGrpSpPr>
            <p:cNvPr id="109596" name="Group 18"/>
            <p:cNvGrpSpPr>
              <a:grpSpLocks/>
            </p:cNvGrpSpPr>
            <p:nvPr/>
          </p:nvGrpSpPr>
          <p:grpSpPr bwMode="auto">
            <a:xfrm>
              <a:off x="1930" y="2352"/>
              <a:ext cx="182" cy="850"/>
              <a:chOff x="1872" y="2352"/>
              <a:chExt cx="182" cy="850"/>
            </a:xfrm>
          </p:grpSpPr>
          <p:sp>
            <p:nvSpPr>
              <p:cNvPr id="109598" name="Freeform 19"/>
              <p:cNvSpPr>
                <a:spLocks/>
              </p:cNvSpPr>
              <p:nvPr/>
            </p:nvSpPr>
            <p:spPr bwMode="auto">
              <a:xfrm>
                <a:off x="1977" y="2603"/>
                <a:ext cx="71" cy="599"/>
              </a:xfrm>
              <a:custGeom>
                <a:avLst/>
                <a:gdLst>
                  <a:gd name="T0" fmla="*/ 11282 w 31"/>
                  <a:gd name="T1" fmla="*/ 0 h 392"/>
                  <a:gd name="T2" fmla="*/ 23501 w 31"/>
                  <a:gd name="T3" fmla="*/ 8325 h 392"/>
                  <a:gd name="T4" fmla="*/ 11282 w 31"/>
                  <a:gd name="T5" fmla="*/ 11647 h 392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392"/>
                  <a:gd name="T11" fmla="*/ 31 w 31"/>
                  <a:gd name="T12" fmla="*/ 392 h 3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392">
                    <a:moveTo>
                      <a:pt x="15" y="0"/>
                    </a:moveTo>
                    <a:cubicBezTo>
                      <a:pt x="7" y="93"/>
                      <a:pt x="0" y="189"/>
                      <a:pt x="31" y="280"/>
                    </a:cubicBezTo>
                    <a:cubicBezTo>
                      <a:pt x="29" y="296"/>
                      <a:pt x="15" y="363"/>
                      <a:pt x="15" y="392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9599" name="Freeform 20"/>
              <p:cNvSpPr>
                <a:spLocks/>
              </p:cNvSpPr>
              <p:nvPr/>
            </p:nvSpPr>
            <p:spPr bwMode="auto">
              <a:xfrm>
                <a:off x="1872" y="2352"/>
                <a:ext cx="182" cy="318"/>
              </a:xfrm>
              <a:custGeom>
                <a:avLst/>
                <a:gdLst>
                  <a:gd name="T0" fmla="*/ 41623 w 80"/>
                  <a:gd name="T1" fmla="*/ 384903 h 114"/>
                  <a:gd name="T2" fmla="*/ 15779 w 80"/>
                  <a:gd name="T3" fmla="*/ 319370 h 114"/>
                  <a:gd name="T4" fmla="*/ 4452 w 80"/>
                  <a:gd name="T5" fmla="*/ 223303 h 114"/>
                  <a:gd name="T6" fmla="*/ 0 w 80"/>
                  <a:gd name="T7" fmla="*/ 128715 h 114"/>
                  <a:gd name="T8" fmla="*/ 11386 w 80"/>
                  <a:gd name="T9" fmla="*/ 91857 h 114"/>
                  <a:gd name="T10" fmla="*/ 25903 w 80"/>
                  <a:gd name="T11" fmla="*/ 3688 h 114"/>
                  <a:gd name="T12" fmla="*/ 55881 w 80"/>
                  <a:gd name="T13" fmla="*/ 84287 h 114"/>
                  <a:gd name="T14" fmla="*/ 44494 w 80"/>
                  <a:gd name="T15" fmla="*/ 340146 h 114"/>
                  <a:gd name="T16" fmla="*/ 41623 w 80"/>
                  <a:gd name="T17" fmla="*/ 38490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0"/>
                  <a:gd name="T28" fmla="*/ 0 h 114"/>
                  <a:gd name="T29" fmla="*/ 80 w 80"/>
                  <a:gd name="T30" fmla="*/ 114 h 1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0" h="114">
                    <a:moveTo>
                      <a:pt x="58" y="105"/>
                    </a:moveTo>
                    <a:cubicBezTo>
                      <a:pt x="47" y="97"/>
                      <a:pt x="34" y="91"/>
                      <a:pt x="22" y="87"/>
                    </a:cubicBezTo>
                    <a:cubicBezTo>
                      <a:pt x="16" y="78"/>
                      <a:pt x="10" y="70"/>
                      <a:pt x="6" y="61"/>
                    </a:cubicBezTo>
                    <a:cubicBezTo>
                      <a:pt x="4" y="51"/>
                      <a:pt x="2" y="43"/>
                      <a:pt x="0" y="35"/>
                    </a:cubicBezTo>
                    <a:cubicBezTo>
                      <a:pt x="2" y="26"/>
                      <a:pt x="7" y="27"/>
                      <a:pt x="16" y="25"/>
                    </a:cubicBezTo>
                    <a:cubicBezTo>
                      <a:pt x="22" y="16"/>
                      <a:pt x="27" y="6"/>
                      <a:pt x="36" y="1"/>
                    </a:cubicBezTo>
                    <a:cubicBezTo>
                      <a:pt x="62" y="9"/>
                      <a:pt x="62" y="0"/>
                      <a:pt x="78" y="23"/>
                    </a:cubicBezTo>
                    <a:cubicBezTo>
                      <a:pt x="80" y="45"/>
                      <a:pt x="75" y="73"/>
                      <a:pt x="62" y="93"/>
                    </a:cubicBezTo>
                    <a:cubicBezTo>
                      <a:pt x="57" y="110"/>
                      <a:pt x="58" y="114"/>
                      <a:pt x="58" y="1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09597" name="Freeform 21"/>
            <p:cNvSpPr>
              <a:spLocks/>
            </p:cNvSpPr>
            <p:nvPr/>
          </p:nvSpPr>
          <p:spPr bwMode="auto">
            <a:xfrm>
              <a:off x="1968" y="3168"/>
              <a:ext cx="179" cy="562"/>
            </a:xfrm>
            <a:custGeom>
              <a:avLst/>
              <a:gdLst>
                <a:gd name="T0" fmla="*/ 103 w 179"/>
                <a:gd name="T1" fmla="*/ 21 h 562"/>
                <a:gd name="T2" fmla="*/ 3 w 179"/>
                <a:gd name="T3" fmla="*/ 33 h 562"/>
                <a:gd name="T4" fmla="*/ 11 w 179"/>
                <a:gd name="T5" fmla="*/ 129 h 562"/>
                <a:gd name="T6" fmla="*/ 23 w 179"/>
                <a:gd name="T7" fmla="*/ 165 h 562"/>
                <a:gd name="T8" fmla="*/ 27 w 179"/>
                <a:gd name="T9" fmla="*/ 177 h 562"/>
                <a:gd name="T10" fmla="*/ 51 w 179"/>
                <a:gd name="T11" fmla="*/ 309 h 562"/>
                <a:gd name="T12" fmla="*/ 15 w 179"/>
                <a:gd name="T13" fmla="*/ 385 h 562"/>
                <a:gd name="T14" fmla="*/ 19 w 179"/>
                <a:gd name="T15" fmla="*/ 397 h 562"/>
                <a:gd name="T16" fmla="*/ 11 w 179"/>
                <a:gd name="T17" fmla="*/ 421 h 562"/>
                <a:gd name="T18" fmla="*/ 35 w 179"/>
                <a:gd name="T19" fmla="*/ 489 h 562"/>
                <a:gd name="T20" fmla="*/ 75 w 179"/>
                <a:gd name="T21" fmla="*/ 529 h 562"/>
                <a:gd name="T22" fmla="*/ 79 w 179"/>
                <a:gd name="T23" fmla="*/ 545 h 562"/>
                <a:gd name="T24" fmla="*/ 131 w 179"/>
                <a:gd name="T25" fmla="*/ 501 h 562"/>
                <a:gd name="T26" fmla="*/ 143 w 179"/>
                <a:gd name="T27" fmla="*/ 461 h 562"/>
                <a:gd name="T28" fmla="*/ 179 w 179"/>
                <a:gd name="T29" fmla="*/ 269 h 562"/>
                <a:gd name="T30" fmla="*/ 167 w 179"/>
                <a:gd name="T31" fmla="*/ 193 h 562"/>
                <a:gd name="T32" fmla="*/ 155 w 179"/>
                <a:gd name="T33" fmla="*/ 125 h 562"/>
                <a:gd name="T34" fmla="*/ 127 w 179"/>
                <a:gd name="T35" fmla="*/ 37 h 562"/>
                <a:gd name="T36" fmla="*/ 103 w 179"/>
                <a:gd name="T37" fmla="*/ 21 h 5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562"/>
                <a:gd name="T59" fmla="*/ 179 w 179"/>
                <a:gd name="T60" fmla="*/ 562 h 5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562">
                  <a:moveTo>
                    <a:pt x="103" y="21"/>
                  </a:moveTo>
                  <a:cubicBezTo>
                    <a:pt x="68" y="9"/>
                    <a:pt x="24" y="0"/>
                    <a:pt x="3" y="33"/>
                  </a:cubicBezTo>
                  <a:cubicBezTo>
                    <a:pt x="5" y="77"/>
                    <a:pt x="0" y="95"/>
                    <a:pt x="11" y="129"/>
                  </a:cubicBezTo>
                  <a:cubicBezTo>
                    <a:pt x="11" y="129"/>
                    <a:pt x="20" y="158"/>
                    <a:pt x="23" y="165"/>
                  </a:cubicBezTo>
                  <a:cubicBezTo>
                    <a:pt x="24" y="169"/>
                    <a:pt x="27" y="177"/>
                    <a:pt x="27" y="177"/>
                  </a:cubicBezTo>
                  <a:cubicBezTo>
                    <a:pt x="13" y="217"/>
                    <a:pt x="38" y="270"/>
                    <a:pt x="51" y="309"/>
                  </a:cubicBezTo>
                  <a:cubicBezTo>
                    <a:pt x="46" y="338"/>
                    <a:pt x="35" y="364"/>
                    <a:pt x="15" y="385"/>
                  </a:cubicBezTo>
                  <a:cubicBezTo>
                    <a:pt x="16" y="389"/>
                    <a:pt x="19" y="392"/>
                    <a:pt x="19" y="397"/>
                  </a:cubicBezTo>
                  <a:cubicBezTo>
                    <a:pt x="18" y="405"/>
                    <a:pt x="11" y="421"/>
                    <a:pt x="11" y="421"/>
                  </a:cubicBezTo>
                  <a:cubicBezTo>
                    <a:pt x="13" y="441"/>
                    <a:pt x="11" y="481"/>
                    <a:pt x="35" y="489"/>
                  </a:cubicBezTo>
                  <a:cubicBezTo>
                    <a:pt x="46" y="505"/>
                    <a:pt x="62" y="510"/>
                    <a:pt x="75" y="529"/>
                  </a:cubicBezTo>
                  <a:cubicBezTo>
                    <a:pt x="76" y="534"/>
                    <a:pt x="75" y="540"/>
                    <a:pt x="79" y="545"/>
                  </a:cubicBezTo>
                  <a:cubicBezTo>
                    <a:pt x="92" y="562"/>
                    <a:pt x="119" y="512"/>
                    <a:pt x="131" y="501"/>
                  </a:cubicBezTo>
                  <a:cubicBezTo>
                    <a:pt x="134" y="487"/>
                    <a:pt x="143" y="461"/>
                    <a:pt x="143" y="461"/>
                  </a:cubicBezTo>
                  <a:cubicBezTo>
                    <a:pt x="130" y="400"/>
                    <a:pt x="159" y="326"/>
                    <a:pt x="179" y="269"/>
                  </a:cubicBezTo>
                  <a:cubicBezTo>
                    <a:pt x="176" y="238"/>
                    <a:pt x="175" y="219"/>
                    <a:pt x="167" y="193"/>
                  </a:cubicBezTo>
                  <a:cubicBezTo>
                    <a:pt x="171" y="164"/>
                    <a:pt x="167" y="149"/>
                    <a:pt x="155" y="125"/>
                  </a:cubicBezTo>
                  <a:cubicBezTo>
                    <a:pt x="151" y="103"/>
                    <a:pt x="147" y="53"/>
                    <a:pt x="127" y="37"/>
                  </a:cubicBezTo>
                  <a:cubicBezTo>
                    <a:pt x="120" y="31"/>
                    <a:pt x="67" y="9"/>
                    <a:pt x="103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1738313" y="2971800"/>
            <a:ext cx="1462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  <a:cs typeface="Arial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آرام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1258888" y="4800600"/>
            <a:ext cx="1462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اليهودية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1403350" y="4002088"/>
            <a:ext cx="1376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إسرائيل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2895600" y="2971800"/>
            <a:ext cx="2295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FDA5C7"/>
                </a:solidFill>
                <a:latin typeface="Arial"/>
                <a:cs typeface="Arial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DA5C7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بن هدد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DA5C7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2832100" y="4800600"/>
            <a:ext cx="30638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defRPr b="1"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يهوشافاط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3576638" y="3886200"/>
            <a:ext cx="1376362" cy="5794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b="1"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آخاب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 rot="-6954606">
            <a:off x="3581400" y="3505200"/>
            <a:ext cx="381000" cy="228600"/>
          </a:xfrm>
          <a:prstGeom prst="chevron">
            <a:avLst>
              <a:gd name="adj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3" name="AutoShape 29"/>
          <p:cNvSpPr>
            <a:spLocks noChangeArrowheads="1"/>
          </p:cNvSpPr>
          <p:nvPr/>
        </p:nvSpPr>
        <p:spPr bwMode="auto">
          <a:xfrm rot="-5400000">
            <a:off x="3962400" y="4495800"/>
            <a:ext cx="381000" cy="228600"/>
          </a:xfrm>
          <a:prstGeom prst="chevro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4" name="Oval 30"/>
          <p:cNvSpPr>
            <a:spLocks noChangeArrowheads="1"/>
          </p:cNvSpPr>
          <p:nvPr/>
        </p:nvSpPr>
        <p:spPr bwMode="auto">
          <a:xfrm>
            <a:off x="3048000" y="3810000"/>
            <a:ext cx="2667000" cy="2057400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5" name="AutoShape 31"/>
          <p:cNvSpPr>
            <a:spLocks noChangeArrowheads="1"/>
          </p:cNvSpPr>
          <p:nvPr/>
        </p:nvSpPr>
        <p:spPr bwMode="auto">
          <a:xfrm>
            <a:off x="2819400" y="4038600"/>
            <a:ext cx="533400" cy="457200"/>
          </a:xfrm>
          <a:prstGeom prst="irregularSeal1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6" name="Text Box 32"/>
          <p:cNvSpPr txBox="1">
            <a:spLocks noChangeArrowheads="1"/>
          </p:cNvSpPr>
          <p:nvPr/>
        </p:nvSpPr>
        <p:spPr bwMode="auto">
          <a:xfrm>
            <a:off x="3942632" y="2153317"/>
            <a:ext cx="28194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defRPr b="1"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بلاد ما بين النهرين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594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3124200" cy="533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ar-JO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1 ملوك الأول 22</a:t>
            </a:r>
            <a:endParaRPr lang="en-US" sz="36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595" name="Text Box 34"/>
          <p:cNvSpPr txBox="1">
            <a:spLocks noChangeArrowheads="1"/>
          </p:cNvSpPr>
          <p:nvPr/>
        </p:nvSpPr>
        <p:spPr bwMode="auto">
          <a:xfrm>
            <a:off x="5638800" y="2895600"/>
            <a:ext cx="3276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ما هي التناقضات الموجودة هنا بين النبوءة الحقيقية والكاذبة؟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5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55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2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5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50"/>
                            </p:stCondLst>
                            <p:childTnLst>
                              <p:par>
                                <p:cTn id="46" presetID="1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050"/>
                            </p:stCondLst>
                            <p:childTnLst>
                              <p:par>
                                <p:cTn id="53" presetID="23" presetClass="entr" presetSubtype="28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55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nimBg="1"/>
      <p:bldP spid="72707" grpId="0" animBg="1"/>
      <p:bldP spid="72708" grpId="0" autoUpdateAnimBg="0"/>
      <p:bldP spid="72709" grpId="0" animBg="1"/>
      <p:bldP spid="72726" grpId="0" autoUpdateAnimBg="0"/>
      <p:bldP spid="72727" grpId="0" autoUpdateAnimBg="0"/>
      <p:bldP spid="72728" grpId="0" autoUpdateAnimBg="0"/>
      <p:bldP spid="72729" grpId="0" autoUpdateAnimBg="0"/>
      <p:bldP spid="72730" grpId="0" autoUpdateAnimBg="0"/>
      <p:bldP spid="72731" grpId="0" autoUpdateAnimBg="0"/>
      <p:bldP spid="72732" grpId="0" animBg="1"/>
      <p:bldP spid="72733" grpId="0" animBg="1"/>
      <p:bldP spid="72734" grpId="0" animBg="1"/>
      <p:bldP spid="727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004603"/>
            </a:gs>
            <a:gs pos="100000">
              <a:srgbClr val="00370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228600" y="533400"/>
            <a:ext cx="8686800" cy="6248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304800" y="533400"/>
            <a:ext cx="4311650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جرودم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0" y="533400"/>
            <a:ext cx="3990975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الكتاب المقدس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1" name="Group 5"/>
          <p:cNvGrpSpPr>
            <a:grpSpLocks/>
          </p:cNvGrpSpPr>
          <p:nvPr/>
        </p:nvGrpSpPr>
        <p:grpSpPr bwMode="auto">
          <a:xfrm>
            <a:off x="236538" y="1044575"/>
            <a:ext cx="4495800" cy="673100"/>
            <a:chOff x="0" y="432"/>
            <a:chExt cx="2109" cy="575"/>
          </a:xfrm>
        </p:grpSpPr>
        <p:sp>
          <p:nvSpPr>
            <p:cNvPr id="178220" name="Rectangle 6"/>
            <p:cNvSpPr>
              <a:spLocks noChangeArrowheads="1"/>
            </p:cNvSpPr>
            <p:nvPr/>
          </p:nvSpPr>
          <p:spPr bwMode="auto">
            <a:xfrm>
              <a:off x="43" y="432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النبوءة اعلان أي شيء (صحيح أو زائف) يجلبه الروح إلى ذهن المرء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21" name="Rectangle 7"/>
            <p:cNvSpPr>
              <a:spLocks noChangeArrowheads="1"/>
            </p:cNvSpPr>
            <p:nvPr/>
          </p:nvSpPr>
          <p:spPr bwMode="auto">
            <a:xfrm>
              <a:off x="0" y="432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2" name="Group 8"/>
          <p:cNvGrpSpPr>
            <a:grpSpLocks/>
          </p:cNvGrpSpPr>
          <p:nvPr/>
        </p:nvGrpSpPr>
        <p:grpSpPr bwMode="auto">
          <a:xfrm>
            <a:off x="4732338" y="1044575"/>
            <a:ext cx="4175125" cy="673100"/>
            <a:chOff x="2109" y="432"/>
            <a:chExt cx="1958" cy="575"/>
          </a:xfrm>
        </p:grpSpPr>
        <p:sp>
          <p:nvSpPr>
            <p:cNvPr id="178218" name="Rectangle 9"/>
            <p:cNvSpPr>
              <a:spLocks noChangeArrowheads="1"/>
            </p:cNvSpPr>
            <p:nvPr/>
          </p:nvSpPr>
          <p:spPr bwMode="auto">
            <a:xfrm>
              <a:off x="2152" y="432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النبوة هي إعلان للآخرين الوحي الموحى به من الله, وهي معصوم من الخطأ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9" name="Rectangle 10"/>
            <p:cNvSpPr>
              <a:spLocks noChangeArrowheads="1"/>
            </p:cNvSpPr>
            <p:nvPr/>
          </p:nvSpPr>
          <p:spPr bwMode="auto">
            <a:xfrm>
              <a:off x="2109" y="432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3" name="Rectangle 11"/>
          <p:cNvSpPr>
            <a:spLocks noChangeArrowheads="1"/>
          </p:cNvSpPr>
          <p:nvPr/>
        </p:nvSpPr>
        <p:spPr bwMode="auto">
          <a:xfrm>
            <a:off x="304800" y="1717675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تم اختراع التعريف أعلاه في عام 1988 من قبل واين جرودم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4" name="Rectangle 12"/>
          <p:cNvSpPr>
            <a:spLocks noChangeArrowheads="1"/>
          </p:cNvSpPr>
          <p:nvPr/>
        </p:nvSpPr>
        <p:spPr bwMode="auto">
          <a:xfrm>
            <a:off x="4800600" y="1717675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التعريف أعلاه كان تعليم الكنيسة لمدة 20 قرنا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5" name="Group 13"/>
          <p:cNvGrpSpPr>
            <a:grpSpLocks/>
          </p:cNvGrpSpPr>
          <p:nvPr/>
        </p:nvGrpSpPr>
        <p:grpSpPr bwMode="auto">
          <a:xfrm>
            <a:off x="236538" y="2390775"/>
            <a:ext cx="4495800" cy="573088"/>
            <a:chOff x="0" y="1582"/>
            <a:chExt cx="2109" cy="489"/>
          </a:xfrm>
        </p:grpSpPr>
        <p:sp>
          <p:nvSpPr>
            <p:cNvPr id="178216" name="Rectangle 14"/>
            <p:cNvSpPr>
              <a:spLocks noChangeArrowheads="1"/>
            </p:cNvSpPr>
            <p:nvPr/>
          </p:nvSpPr>
          <p:spPr bwMode="auto">
            <a:xfrm>
              <a:off x="43" y="1582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رسل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7" name="Rectangle 15"/>
            <p:cNvSpPr>
              <a:spLocks noChangeArrowheads="1"/>
            </p:cNvSpPr>
            <p:nvPr/>
          </p:nvSpPr>
          <p:spPr bwMode="auto">
            <a:xfrm>
              <a:off x="0" y="1582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6" name="Group 16"/>
          <p:cNvGrpSpPr>
            <a:grpSpLocks/>
          </p:cNvGrpSpPr>
          <p:nvPr/>
        </p:nvGrpSpPr>
        <p:grpSpPr bwMode="auto">
          <a:xfrm>
            <a:off x="4732338" y="2390775"/>
            <a:ext cx="4175125" cy="573088"/>
            <a:chOff x="2109" y="1582"/>
            <a:chExt cx="1958" cy="489"/>
          </a:xfrm>
        </p:grpSpPr>
        <p:sp>
          <p:nvSpPr>
            <p:cNvPr id="178214" name="Rectangle 17"/>
            <p:cNvSpPr>
              <a:spLocks noChangeArrowheads="1"/>
            </p:cNvSpPr>
            <p:nvPr/>
          </p:nvSpPr>
          <p:spPr bwMode="auto">
            <a:xfrm>
              <a:off x="2152" y="1582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أنبياء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5" name="Rectangle 18"/>
            <p:cNvSpPr>
              <a:spLocks noChangeArrowheads="1"/>
            </p:cNvSpPr>
            <p:nvPr/>
          </p:nvSpPr>
          <p:spPr bwMode="auto">
            <a:xfrm>
              <a:off x="2109" y="1582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7" name="Rectangle 19"/>
          <p:cNvSpPr>
            <a:spLocks noChangeArrowheads="1"/>
          </p:cNvSpPr>
          <p:nvPr/>
        </p:nvSpPr>
        <p:spPr bwMode="auto">
          <a:xfrm>
            <a:off x="328613" y="2963863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غير الله تعريف النبوة من العهد القديم الى العهد الجديد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8" name="Rectangle 20"/>
          <p:cNvSpPr>
            <a:spLocks noChangeArrowheads="1"/>
          </p:cNvSpPr>
          <p:nvPr/>
        </p:nvSpPr>
        <p:spPr bwMode="auto">
          <a:xfrm>
            <a:off x="4824413" y="2963863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أبقى الله معنى النبوءة ثابتا بين العهدين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9" name="Group 21"/>
          <p:cNvGrpSpPr>
            <a:grpSpLocks/>
          </p:cNvGrpSpPr>
          <p:nvPr/>
        </p:nvGrpSpPr>
        <p:grpSpPr bwMode="auto">
          <a:xfrm>
            <a:off x="236538" y="3636963"/>
            <a:ext cx="4495800" cy="571500"/>
            <a:chOff x="0" y="2646"/>
            <a:chExt cx="2109" cy="489"/>
          </a:xfrm>
        </p:grpSpPr>
        <p:sp>
          <p:nvSpPr>
            <p:cNvPr id="178212" name="Rectangle 22"/>
            <p:cNvSpPr>
              <a:spLocks noChangeArrowheads="1"/>
            </p:cNvSpPr>
            <p:nvPr/>
          </p:nvSpPr>
          <p:spPr bwMode="auto">
            <a:xfrm>
              <a:off x="43" y="2646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بعض النبوءات مع اخطاء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3" name="Rectangle 23"/>
            <p:cNvSpPr>
              <a:spLocks noChangeArrowheads="1"/>
            </p:cNvSpPr>
            <p:nvPr/>
          </p:nvSpPr>
          <p:spPr bwMode="auto">
            <a:xfrm>
              <a:off x="0" y="2646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0" name="Group 24"/>
          <p:cNvGrpSpPr>
            <a:grpSpLocks/>
          </p:cNvGrpSpPr>
          <p:nvPr/>
        </p:nvGrpSpPr>
        <p:grpSpPr bwMode="auto">
          <a:xfrm>
            <a:off x="4724400" y="3657600"/>
            <a:ext cx="4175125" cy="571500"/>
            <a:chOff x="2109" y="2646"/>
            <a:chExt cx="1958" cy="489"/>
          </a:xfrm>
        </p:grpSpPr>
        <p:sp>
          <p:nvSpPr>
            <p:cNvPr id="178210" name="Rectangle 25"/>
            <p:cNvSpPr>
              <a:spLocks noChangeArrowheads="1"/>
            </p:cNvSpPr>
            <p:nvPr/>
          </p:nvSpPr>
          <p:spPr bwMode="auto">
            <a:xfrm>
              <a:off x="2152" y="2646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كل النبوءات بدون أخطاء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(2 بط 1: 20-21)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1" name="Rectangle 26"/>
            <p:cNvSpPr>
              <a:spLocks noChangeArrowheads="1"/>
            </p:cNvSpPr>
            <p:nvPr/>
          </p:nvSpPr>
          <p:spPr bwMode="auto">
            <a:xfrm>
              <a:off x="2109" y="2646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1" name="Rectangle 27"/>
          <p:cNvSpPr>
            <a:spLocks noChangeArrowheads="1"/>
          </p:cNvSpPr>
          <p:nvPr/>
        </p:nvSpPr>
        <p:spPr bwMode="auto">
          <a:xfrm>
            <a:off x="328613" y="4208463"/>
            <a:ext cx="4311650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يمكن لأي مؤمن أن يتنبأ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2" name="Rectangle 28"/>
          <p:cNvSpPr>
            <a:spLocks noChangeArrowheads="1"/>
          </p:cNvSpPr>
          <p:nvPr/>
        </p:nvSpPr>
        <p:spPr bwMode="auto">
          <a:xfrm>
            <a:off x="4824413" y="4208463"/>
            <a:ext cx="3990975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فقط أولئك الذين لديهم موهبة النبوة يمكنهم التنبؤ (1 كورنثوس 12: 29)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3" name="Group 29"/>
          <p:cNvGrpSpPr>
            <a:grpSpLocks/>
          </p:cNvGrpSpPr>
          <p:nvPr/>
        </p:nvGrpSpPr>
        <p:grpSpPr bwMode="auto">
          <a:xfrm>
            <a:off x="236538" y="4883150"/>
            <a:ext cx="4495800" cy="673100"/>
            <a:chOff x="0" y="3710"/>
            <a:chExt cx="2109" cy="575"/>
          </a:xfrm>
        </p:grpSpPr>
        <p:sp>
          <p:nvSpPr>
            <p:cNvPr id="178208" name="Rectangle 30"/>
            <p:cNvSpPr>
              <a:spLocks noChangeArrowheads="1"/>
            </p:cNvSpPr>
            <p:nvPr/>
          </p:nvSpPr>
          <p:spPr bwMode="auto">
            <a:xfrm>
              <a:off x="43" y="3710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نوعان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 و نبوة غير معصومة)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9" name="Rectangle 31"/>
            <p:cNvSpPr>
              <a:spLocks noChangeArrowheads="1"/>
            </p:cNvSpPr>
            <p:nvPr/>
          </p:nvSpPr>
          <p:spPr bwMode="auto">
            <a:xfrm>
              <a:off x="0" y="3710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4" name="Group 32"/>
          <p:cNvGrpSpPr>
            <a:grpSpLocks/>
          </p:cNvGrpSpPr>
          <p:nvPr/>
        </p:nvGrpSpPr>
        <p:grpSpPr bwMode="auto">
          <a:xfrm>
            <a:off x="4732338" y="4883150"/>
            <a:ext cx="4175125" cy="673100"/>
            <a:chOff x="2109" y="3710"/>
            <a:chExt cx="1958" cy="575"/>
          </a:xfrm>
        </p:grpSpPr>
        <p:sp>
          <p:nvSpPr>
            <p:cNvPr id="178206" name="Rectangle 33"/>
            <p:cNvSpPr>
              <a:spLocks noChangeArrowheads="1"/>
            </p:cNvSpPr>
            <p:nvPr/>
          </p:nvSpPr>
          <p:spPr bwMode="auto">
            <a:xfrm>
              <a:off x="2152" y="3710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 واحد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7" name="Rectangle 34"/>
            <p:cNvSpPr>
              <a:spLocks noChangeArrowheads="1"/>
            </p:cNvSpPr>
            <p:nvPr/>
          </p:nvSpPr>
          <p:spPr bwMode="auto">
            <a:xfrm>
              <a:off x="2109" y="3710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5" name="Rectangle 35"/>
          <p:cNvSpPr>
            <a:spLocks noChangeArrowheads="1"/>
          </p:cNvSpPr>
          <p:nvPr/>
        </p:nvSpPr>
        <p:spPr bwMode="auto">
          <a:xfrm>
            <a:off x="328613" y="5556250"/>
            <a:ext cx="4311650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الغير معصومة يمكن ان تكون موحى بها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6" name="Rectangle 36"/>
          <p:cNvSpPr>
            <a:spLocks noChangeArrowheads="1"/>
          </p:cNvSpPr>
          <p:nvPr/>
        </p:nvSpPr>
        <p:spPr bwMode="auto">
          <a:xfrm>
            <a:off x="4824413" y="5556250"/>
            <a:ext cx="3990975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غير المعصومة هي نبوءة كاذبة </a:t>
            </a:r>
            <a:b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</a:b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(تث 13: 1-5؛ 18: 14-20)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7" name="Group 37"/>
          <p:cNvGrpSpPr>
            <a:grpSpLocks/>
          </p:cNvGrpSpPr>
          <p:nvPr/>
        </p:nvGrpSpPr>
        <p:grpSpPr bwMode="auto">
          <a:xfrm>
            <a:off x="236538" y="6127750"/>
            <a:ext cx="4495800" cy="573088"/>
            <a:chOff x="0" y="4774"/>
            <a:chExt cx="2109" cy="489"/>
          </a:xfrm>
        </p:grpSpPr>
        <p:sp>
          <p:nvSpPr>
            <p:cNvPr id="178204" name="Rectangle 38"/>
            <p:cNvSpPr>
              <a:spLocks noChangeArrowheads="1"/>
            </p:cNvSpPr>
            <p:nvPr/>
          </p:nvSpPr>
          <p:spPr bwMode="auto">
            <a:xfrm>
              <a:off x="43" y="4774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الله يكذب أحيانا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5" name="Rectangle 39"/>
            <p:cNvSpPr>
              <a:spLocks noChangeArrowheads="1"/>
            </p:cNvSpPr>
            <p:nvPr/>
          </p:nvSpPr>
          <p:spPr bwMode="auto">
            <a:xfrm>
              <a:off x="0" y="4774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8" name="Group 40"/>
          <p:cNvGrpSpPr>
            <a:grpSpLocks/>
          </p:cNvGrpSpPr>
          <p:nvPr/>
        </p:nvGrpSpPr>
        <p:grpSpPr bwMode="auto">
          <a:xfrm>
            <a:off x="4732338" y="6127750"/>
            <a:ext cx="4175125" cy="573088"/>
            <a:chOff x="2109" y="4774"/>
            <a:chExt cx="1958" cy="489"/>
          </a:xfrm>
        </p:grpSpPr>
        <p:sp>
          <p:nvSpPr>
            <p:cNvPr id="178202" name="Rectangle 41"/>
            <p:cNvSpPr>
              <a:spLocks noChangeArrowheads="1"/>
            </p:cNvSpPr>
            <p:nvPr/>
          </p:nvSpPr>
          <p:spPr bwMode="auto">
            <a:xfrm>
              <a:off x="2152" y="4774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يقول الله الحق دائمًا لأنه لا يستطيع الكذب (عبرانيين 6: 18)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3" name="Rectangle 42"/>
            <p:cNvSpPr>
              <a:spLocks noChangeArrowheads="1"/>
            </p:cNvSpPr>
            <p:nvPr/>
          </p:nvSpPr>
          <p:spPr bwMode="auto">
            <a:xfrm>
              <a:off x="2109" y="4774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9" name="Rectangle 43"/>
          <p:cNvSpPr>
            <a:spLocks noChangeArrowheads="1"/>
          </p:cNvSpPr>
          <p:nvPr/>
        </p:nvSpPr>
        <p:spPr bwMode="auto">
          <a:xfrm>
            <a:off x="228600" y="5334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428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0" name="Text Box 44"/>
          <p:cNvSpPr txBox="1">
            <a:spLocks noChangeArrowheads="1"/>
          </p:cNvSpPr>
          <p:nvPr/>
        </p:nvSpPr>
        <p:spPr bwMode="auto">
          <a:xfrm>
            <a:off x="8157437" y="76200"/>
            <a:ext cx="938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1" name="Rectangle 45"/>
          <p:cNvSpPr>
            <a:spLocks noGrp="1" noChangeArrowheads="1"/>
          </p:cNvSpPr>
          <p:nvPr>
            <p:ph type="title" idx="4294967295"/>
          </p:nvPr>
        </p:nvSpPr>
        <p:spPr>
          <a:xfrm>
            <a:off x="3060910" y="14288"/>
            <a:ext cx="3534942" cy="523220"/>
          </a:xfr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ctr" rtl="1" eaLnBrk="1" hangingPunct="1"/>
            <a:r>
              <a:rPr lang="ar-JO" sz="2800" b="1" dirty="0">
                <a:solidFill>
                  <a:srgbClr val="FFFFFF"/>
                </a:solidFill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ملخص وجهات النظر النبوية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248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الألسنة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-1" y="525463"/>
          <a:ext cx="9114657" cy="5975658"/>
        </p:xfrm>
        <a:graphic>
          <a:graphicData uri="http://schemas.openxmlformats.org/drawingml/2006/table">
            <a:tbl>
              <a:tblPr/>
              <a:tblGrid>
                <a:gridCol w="3995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6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2631">
                  <a:extLst>
                    <a:ext uri="{9D8B030D-6E8A-4147-A177-3AD203B41FA5}">
                      <a16:colId xmlns:a16="http://schemas.microsoft.com/office/drawing/2014/main" val="1846370236"/>
                    </a:ext>
                  </a:extLst>
                </a:gridCol>
              </a:tblGrid>
              <a:tr h="457196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الالسنة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النبوات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التناقضات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4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أدنى منزلة (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14:</a:t>
                      </a:r>
                      <a:r>
                        <a:rPr lang="ar-JO" altLang="zh-CN" sz="2000" b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5أ)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أعلى مقاماً</a:t>
                      </a:r>
                      <a:r>
                        <a:rPr lang="ar-JO" altLang="zh-CN" sz="2000" b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(14: 1 )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المتحدث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6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الموهبة الأقل أهمية (١٢ :٢٨)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ثاني أهم موهبة (١٢ :٢٨)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العلاقة مع المواهب الأخرى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975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أجنبية (14: 10)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اللغة الدارجة (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14:</a:t>
                      </a:r>
                      <a:r>
                        <a:rPr lang="ar-JO" altLang="zh-CN" sz="2000" b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19)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اللغة المستخدمة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64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ترجمة </a:t>
                      </a:r>
                      <a:r>
                        <a:rPr lang="ar-JO" altLang="zh-CN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الالسنة (14: 27-28, 12: 30)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تمييز أرواح (14: 29, 12: 10)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الموهبة</a:t>
                      </a:r>
                      <a:r>
                        <a:rPr lang="ar-JO" altLang="zh-CN" sz="1800" b="1" i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الملازمة لها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162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غير معروف: "ينطق بالأسرار بروحه ... روحي تصلي ولكن عقلي بلا ثمر" (١٤ : ٢ ب ، ١٤)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معروف: "اصلي بروحي [و] بذهني" (١٤: ١٥ ، ١٩)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معرفة المتحدث باللغة التي يتم التحدث بها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ضار: لا يستطيع الناس أن يفهموا وبالتالي لا يبنون (١٤: ١٦-١٧، ٢٣، ٢٨)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عظيم: يمكن للناس أن يفهموا وبالتالي يبنون(١٤: ٥ ب ، ٢٤-٢٥)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القيمة (بدون تفسير)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4397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ذاتي فقط (١٤: ٤ أ ؛ قارن ١٠: ٢٤ ؛ ١٢ : ٧ ، ١١)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الكنيسة بأكملها (14 : 4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التنوير (بدون تفسير)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4599" name="Text Box 2"/>
          <p:cNvSpPr txBox="1">
            <a:spLocks noChangeArrowheads="1"/>
          </p:cNvSpPr>
          <p:nvPr/>
        </p:nvSpPr>
        <p:spPr bwMode="auto">
          <a:xfrm>
            <a:off x="8415736" y="-76200"/>
            <a:ext cx="710403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الألسنة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18206" y="525463"/>
          <a:ext cx="9125795" cy="6317231"/>
        </p:xfrm>
        <a:graphic>
          <a:graphicData uri="http://schemas.openxmlformats.org/drawingml/2006/table">
            <a:tbl>
              <a:tblPr/>
              <a:tblGrid>
                <a:gridCol w="3977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673">
                  <a:extLst>
                    <a:ext uri="{9D8B030D-6E8A-4147-A177-3AD203B41FA5}">
                      <a16:colId xmlns:a16="http://schemas.microsoft.com/office/drawing/2014/main" val="1046761205"/>
                    </a:ext>
                  </a:extLst>
                </a:gridCol>
              </a:tblGrid>
              <a:tr h="45717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الالسنة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النبوات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التناقضات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19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الله (14: 2)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الإنسان (14: 3)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اتجاه الكلام هو لِ .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90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اعلان ، المعرفة ، النبوة ، كلمة الإرشاد (١٤: ٦)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التقوية والتشجيع والراحة (14: 3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النتيجة في الاخرين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938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الكلام (14: 6) ، الصلاة (14:14) ، التسبيح (14: 16) ، الغناء؟ (14 :15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التنبؤ بالمستقبل ، "كلام علم" أو إعلان الحقيقة العقائدية (١٤: ١٩)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نوع الاتصال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علامة لليهود غير المؤمنين (١٤: ٢١-٢٢ 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رسالة للمؤمنين (١٤ :٢٢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الهدف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8070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اثنين أو ثلاثة رسائل من الألسنة في كل خدمة (14: 27 أ)، والتحدث بترتيب (14: 27 ب) . شخص ما يجب أن يفسر (14: 27 ج - 28)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رسالتان أو ثلاث رسائل نبوية في كل خدمة (14: 29أ)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والتحدث بترتيب (14: 30-31) ، فحص ما يقال (14: 29ب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32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الحدود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سلبي: لا تمنع الألسنة (14: 39ب)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إيجابي: كن حريصًا على التنبؤ (١٤: ٣٩أ)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النصيحة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ذاتي: صوت متوسط ( 13: 8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شخص آخر غير الذات: المبني للمجهول ( 13: 8 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التوقف المستقبلي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5623" name="Text Box 2"/>
          <p:cNvSpPr txBox="1">
            <a:spLocks noChangeArrowheads="1"/>
          </p:cNvSpPr>
          <p:nvPr/>
        </p:nvSpPr>
        <p:spPr bwMode="auto">
          <a:xfrm>
            <a:off x="8415736" y="-76200"/>
            <a:ext cx="710403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التعليم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0" y="620713"/>
          <a:ext cx="9143999" cy="6340468"/>
        </p:xfrm>
        <a:graphic>
          <a:graphicData uri="http://schemas.openxmlformats.org/drawingml/2006/table">
            <a:tbl>
              <a:tblPr/>
              <a:tblGrid>
                <a:gridCol w="4159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9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621">
                  <a:extLst>
                    <a:ext uri="{9D8B030D-6E8A-4147-A177-3AD203B41FA5}">
                      <a16:colId xmlns:a16="http://schemas.microsoft.com/office/drawing/2014/main" val="765121181"/>
                    </a:ext>
                  </a:extLst>
                </a:gridCol>
              </a:tblGrid>
              <a:tr h="39687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التعليم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النبوة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التناقضات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41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أدنى: يُدرج التعليم بعد النبوة في هيكل قيادة الكنيسة في أنطاكية (أعمال الرسل 13: 1)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أعلى: النبوة لها تاريخ طويل من إعلان كلمة الله دون انقطاع (2 بطرس 1: 20-21) بينما يجب على المعلمين تفسيرها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القيمة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موهبة أقل أهمية: مدرجة بعد النبوة في أولوية المواهب (1 كو12: 28)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ثاني أهم موهبة، حلت محلها الرسولية (1 كو 12: 28)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العلاقة مع المواهب الاخرى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أقل موثوقية من النبوة لأن المعلم يجب أن يفسر الكتاب المقدس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أكثر موثوقية من التعليم لأن الكلمة المنطوقة هي موحى بها من الله وغير مفسرة (2 بطرس 1: 20-21)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السلطة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38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كلمة الله (كولوسي 3: 16)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روح الله (2 بط 1: 21)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مصدر الحقيقة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0641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تفسير غير موحى به للحقيقة التي تم الكشف عنها بالفعل (أعمال الرسل 15: 35 ؛ 11: 12 ، 26 ؛ رو2: 21 ؛ 15: 4 ؛ عب 5: 12)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من وحي التنبؤ بالمستقبل أو "الكشف الفوري" (إعلان الحق العقائدي) الذي تم تلقيه بوحي اعلاني (1 كو 14: 19 ، 26 ، 29-30 ؛ أف  3: 5)</a:t>
                      </a:r>
                    </a:p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الوحي الطبيعي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6639" name="Text Box 2"/>
          <p:cNvSpPr txBox="1">
            <a:spLocks noChangeArrowheads="1"/>
          </p:cNvSpPr>
          <p:nvPr/>
        </p:nvSpPr>
        <p:spPr bwMode="auto">
          <a:xfrm>
            <a:off x="8418140" y="4763"/>
            <a:ext cx="705594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التعليم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-1" y="620713"/>
          <a:ext cx="9126942" cy="5525976"/>
        </p:xfrm>
        <a:graphic>
          <a:graphicData uri="http://schemas.openxmlformats.org/drawingml/2006/table">
            <a:tbl>
              <a:tblPr/>
              <a:tblGrid>
                <a:gridCol w="3995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2805">
                  <a:extLst>
                    <a:ext uri="{9D8B030D-6E8A-4147-A177-3AD203B41FA5}">
                      <a16:colId xmlns:a16="http://schemas.microsoft.com/office/drawing/2014/main" val="2882424430"/>
                    </a:ext>
                  </a:extLst>
                </a:gridCol>
              </a:tblGrid>
              <a:tr h="39685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التعليم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النبوة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التناقضات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11">
                <a:tc>
                  <a:txBody>
                    <a:bodyPr/>
                    <a:lstStyle/>
                    <a:p>
                      <a:pPr algn="ctr" rtl="1"/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نظامي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عفوي (أعمال الرسل ١١: ٢٨ ؛  ٢١: ٤ ، ١٠-١١)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الاسلوب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44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لا توجد قيود على التعليم في الخدمات الكنائسية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رسالتان أو ثلاث رسائل نبوية في كل خدمة (14: 29أ)</a:t>
                      </a:r>
                      <a:r>
                        <a:rPr lang="en-US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والتحدث بترتيب (14: 30-31) ، فحص ما يقال (14: 29ب</a:t>
                      </a:r>
                      <a:r>
                        <a:rPr lang="en-US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32)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الحدود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4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مطلوب من الشيوخ (1 </a:t>
                      </a:r>
                      <a:r>
                        <a:rPr lang="ar-JO" altLang="zh-CN" sz="1800" b="1" dirty="0" err="1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تيمو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3 : 2 ؛ 5: 17 ؛ تي 1: 9) لأن الكنيسة تحتاج إلى تعليم الحق عبر كل العصور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ليس مطلوبًا من الشيوخ لأن هذا من شأنه أن يوفر مستوى قيادي عالٍ جدًا ؛ أيضًا ، الوحي لا يجب أن يستمر بعد اكتمال قانونية الكتاب المقدس (رؤيا 22 : 18-19)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المتطلبات القيادية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64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لا - الأساس ليس رسائل مفسرة بل رسائل الله المنطوقة والمكتوبة من الله إلى الرسل والأنبياء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تأسيسية مع الحركة الرسولية (أفسس 2: 20) ، مما يعني أنه ليس من الضروري أن تستمر عبر تاريخ الكنيسة كأساس نهائي (على سبيل المثال ، لا يوجد رسل اليوم)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قاعدة أساسية للكنيسة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344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لا يوجد تلميح في العهد الجديد يفيد بأن هذه الموهبة قد توقفت أو ستتوقف لاحقا في عصر كنيسة ما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يمكن ايقاف الموهبة من قبل شخص آخر غير المتكلم: الصوت المبني للمجهول (1 </a:t>
                      </a:r>
                      <a:r>
                        <a:rPr lang="ar-JO" altLang="zh-CN" sz="1800" b="1" dirty="0" err="1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كورنثوس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13 : 8 أ ؛ راجع ملاحظات المواهب الروحية ، 29)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التوقف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7663" name="Text Box 2"/>
          <p:cNvSpPr txBox="1">
            <a:spLocks noChangeArrowheads="1"/>
          </p:cNvSpPr>
          <p:nvPr/>
        </p:nvSpPr>
        <p:spPr bwMode="auto">
          <a:xfrm>
            <a:off x="8418140" y="4763"/>
            <a:ext cx="705594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287026"/>
            <a:ext cx="9144000" cy="570974"/>
          </a:xfrm>
        </p:spPr>
        <p:txBody>
          <a:bodyPr/>
          <a:lstStyle/>
          <a:p>
            <a:pPr eaLnBrk="1" hangingPunct="1">
              <a:defRPr/>
            </a:pPr>
            <a:r>
              <a:rPr lang="ar-SA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نقدية في العهد القديم وصف المساق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 • 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أحصل على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35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2"/>
          <p:cNvGrpSpPr>
            <a:grpSpLocks/>
          </p:cNvGrpSpPr>
          <p:nvPr/>
        </p:nvGrpSpPr>
        <p:grpSpPr bwMode="auto">
          <a:xfrm>
            <a:off x="5638800" y="-381000"/>
            <a:ext cx="3886200" cy="6934200"/>
            <a:chOff x="2352" y="-336"/>
            <a:chExt cx="2448" cy="4368"/>
          </a:xfrm>
        </p:grpSpPr>
        <p:pic>
          <p:nvPicPr>
            <p:cNvPr id="1116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0"/>
              <a:ext cx="2194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0" name="Rectangle 4"/>
            <p:cNvSpPr>
              <a:spLocks noChangeArrowheads="1"/>
            </p:cNvSpPr>
            <p:nvPr/>
          </p:nvSpPr>
          <p:spPr bwMode="auto">
            <a:xfrm>
              <a:off x="2400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1" name="Rectangle 5"/>
            <p:cNvSpPr>
              <a:spLocks noChangeArrowheads="1"/>
            </p:cNvSpPr>
            <p:nvPr/>
          </p:nvSpPr>
          <p:spPr bwMode="auto">
            <a:xfrm rot="-606401">
              <a:off x="3504" y="369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2" name="Rectangle 6"/>
            <p:cNvSpPr>
              <a:spLocks noChangeArrowheads="1"/>
            </p:cNvSpPr>
            <p:nvPr/>
          </p:nvSpPr>
          <p:spPr bwMode="auto">
            <a:xfrm>
              <a:off x="4416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3" name="Rectangle 7"/>
            <p:cNvSpPr>
              <a:spLocks noChangeArrowheads="1"/>
            </p:cNvSpPr>
            <p:nvPr/>
          </p:nvSpPr>
          <p:spPr bwMode="auto">
            <a:xfrm>
              <a:off x="4464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4" name="Rectangle 8"/>
            <p:cNvSpPr>
              <a:spLocks noChangeArrowheads="1"/>
            </p:cNvSpPr>
            <p:nvPr/>
          </p:nvSpPr>
          <p:spPr bwMode="auto">
            <a:xfrm>
              <a:off x="4464" y="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5" name="Rectangle 9"/>
            <p:cNvSpPr>
              <a:spLocks noChangeArrowheads="1"/>
            </p:cNvSpPr>
            <p:nvPr/>
          </p:nvSpPr>
          <p:spPr bwMode="auto">
            <a:xfrm>
              <a:off x="2400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6" name="Rectangle 10"/>
            <p:cNvSpPr>
              <a:spLocks noChangeArrowheads="1"/>
            </p:cNvSpPr>
            <p:nvPr/>
          </p:nvSpPr>
          <p:spPr bwMode="auto">
            <a:xfrm>
              <a:off x="2400" y="-16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7" name="Rectangle 11"/>
            <p:cNvSpPr>
              <a:spLocks noChangeArrowheads="1"/>
            </p:cNvSpPr>
            <p:nvPr/>
          </p:nvSpPr>
          <p:spPr bwMode="auto">
            <a:xfrm>
              <a:off x="2352" y="-33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8" name="Rectangle 12"/>
            <p:cNvSpPr>
              <a:spLocks noChangeArrowheads="1"/>
            </p:cNvSpPr>
            <p:nvPr/>
          </p:nvSpPr>
          <p:spPr bwMode="auto">
            <a:xfrm rot="1304984">
              <a:off x="3504" y="-24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11618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3124200"/>
            <a:ext cx="7467600" cy="3124200"/>
          </a:xfrm>
        </p:spPr>
        <p:txBody>
          <a:bodyPr/>
          <a:lstStyle/>
          <a:p>
            <a:pPr eaLnBrk="1" hangingPunct="1"/>
            <a:r>
              <a:rPr lang="ar-JO" altLang="ja-JP" sz="5400" b="1" dirty="0">
                <a:solidFill>
                  <a:srgbClr val="CCFF33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”آه يا رب ، استخدمني كما تريد - ولا سيما كمستشار لك!"</a:t>
            </a:r>
            <a:endParaRPr lang="en-US" sz="36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Sh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28600" y="1295400"/>
            <a:ext cx="283123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287338" indent="-287338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العبرية: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nabi</a:t>
            </a: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الناطق بلسان الله</a:t>
            </a: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,المتحدث ، النبي"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876256" y="1828800"/>
            <a:ext cx="226774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287338" indent="-287338" algn="ctr" eaLnBrk="1" hangingPunct="1">
              <a:buClr>
                <a:schemeClr val="bg1"/>
              </a:buClr>
              <a:defRPr sz="3600" b="1">
                <a:effectLst>
                  <a:glow rad="1016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اليونانية:</a:t>
            </a: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Prophetes</a:t>
            </a: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"من يتكلم باسم الله ويعلن ما يريد الله أن يعلنه"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13668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186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4638"/>
            <a:ext cx="4495800" cy="762000"/>
          </a:xfrm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808080"/>
                  </a:outerShdw>
                </a:effectLst>
                <a:latin typeface="Arial"/>
                <a:ea typeface="ＭＳ Ｐゴシック" charset="0"/>
                <a:cs typeface="Arial"/>
              </a:rPr>
              <a:t>تعريفات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/>
                </a:glow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15714" name="Picture 3" descr="Scribes and scrolls"/>
          <p:cNvPicPr>
            <a:picLocks noChangeAspect="1" noChangeArrowheads="1"/>
          </p:cNvPicPr>
          <p:nvPr/>
        </p:nvPicPr>
        <p:blipFill>
          <a:blip r:embed="rId3" cstate="print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85800" y="160020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أ. شخصية الله تتطلب الدقة فيما يتعلق بكلمته.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ar-JO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ب. تم إعدام الأنبياء الكذبة (تثنية 18: 21-22).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5716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92075"/>
            <a:ext cx="7620000" cy="769441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لماذا متطلبات النبوءة الحقيقية ضرورية؟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1" name="Group 5"/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1776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5" name="Rectangle 4"/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177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0400" y="538599"/>
            <a:ext cx="5943600" cy="1169551"/>
          </a:xfrm>
        </p:spPr>
        <p:txBody>
          <a:bodyPr/>
          <a:lstStyle/>
          <a:p>
            <a:pPr rtl="1" eaLnBrk="1" hangingPunct="1"/>
            <a:r>
              <a:rPr lang="ar-JO" sz="3500" b="1" dirty="0">
                <a:latin typeface="Arial" charset="0"/>
                <a:ea typeface="ＭＳ Ｐゴシック" charset="0"/>
                <a:cs typeface="Arial" charset="0"/>
              </a:rPr>
              <a:t>"نبوءة عن ظهور نبي" أعطيت من خلال موسى (تث 18: 15)</a:t>
            </a:r>
            <a:endParaRPr lang="en-US" sz="35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4949132" y="1844824"/>
            <a:ext cx="39782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1" eaLnBrk="1" hangingPunct="1">
              <a:defRPr sz="3500" b="1">
                <a:solidFill>
                  <a:schemeClr val="tx2"/>
                </a:solidFill>
                <a:cs typeface="Arial" charset="0"/>
              </a:defRPr>
            </a:lvl1pPr>
            <a:lvl2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2pPr>
            <a:lvl3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3pPr>
            <a:lvl4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4pPr>
            <a:lvl5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"18 </a:t>
            </a: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أُقِيمُ لَهُمْ نَبِيًّا مِنْ وَسَطِ إِخْوَتِهِمْ مِثْلَكَ، وَأَجْعَلُ كَلاَمِي فِي فَمِهِ، فَيُكَلِّمُهُمْ بِكُلِّ مَا أُوصِيهِ بِهِ."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09" name="Group 5"/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198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3" name="Rectangle 4"/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198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0" y="468313"/>
            <a:ext cx="5943600" cy="1169987"/>
          </a:xfrm>
        </p:spPr>
        <p:txBody>
          <a:bodyPr/>
          <a:lstStyle/>
          <a:p>
            <a:pPr eaLnBrk="1" hangingPunct="1"/>
            <a:r>
              <a:rPr lang="ar-JO" sz="3500" b="1" dirty="0">
                <a:latin typeface="Arial" charset="0"/>
                <a:ea typeface="ＭＳ Ｐゴシック" charset="0"/>
                <a:cs typeface="Arial" charset="0"/>
              </a:rPr>
              <a:t>اختبارات النبي الحقيقي</a:t>
            </a:r>
            <a:br>
              <a:rPr lang="ar-JO" sz="3500" b="1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ar-JO" sz="3500" b="1" dirty="0">
                <a:latin typeface="Arial" charset="0"/>
                <a:ea typeface="ＭＳ Ｐゴシック" charset="0"/>
                <a:cs typeface="Arial" charset="0"/>
              </a:rPr>
              <a:t> (تث 18: 18-20)</a:t>
            </a:r>
            <a:endParaRPr lang="en-US" sz="35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5165725" y="1981200"/>
            <a:ext cx="35972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7525" indent="-517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517525" marR="0" lvl="0" indent="-51752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التنبؤات 100%صحيحة </a:t>
            </a:r>
          </a:p>
          <a:p>
            <a:pPr marL="517525" marR="0" lvl="0" indent="-51752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517525" marR="0" lvl="0" indent="-51752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يعبد الرب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kyline">
  <a:themeElements>
    <a:clrScheme name="Skyline 2">
      <a:dk1>
        <a:srgbClr val="000000"/>
      </a:dk1>
      <a:lt1>
        <a:srgbClr val="2A3377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ACADBD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kylin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Skyline 1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AD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2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DBD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3">
        <a:dk1>
          <a:srgbClr val="000000"/>
        </a:dk1>
        <a:lt1>
          <a:srgbClr val="2A337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ADBD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sk Lamp">
  <a:themeElements>
    <a:clrScheme name="Desk Lamp 2">
      <a:dk1>
        <a:srgbClr val="000000"/>
      </a:dk1>
      <a:lt1>
        <a:srgbClr val="CDCBB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E3E2DC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sk Lamp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sk Lamp 1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3E2D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2">
        <a:dk1>
          <a:srgbClr val="000000"/>
        </a:dk1>
        <a:lt1>
          <a:srgbClr val="CDCBB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E3E2DC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3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3E2DC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4">
        <a:dk1>
          <a:srgbClr val="000000"/>
        </a:dk1>
        <a:lt1>
          <a:srgbClr val="CDCBBF"/>
        </a:lt1>
        <a:dk2>
          <a:srgbClr val="000000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E3E2DC"/>
        </a:accent3>
        <a:accent4>
          <a:srgbClr val="000000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5">
        <a:dk1>
          <a:srgbClr val="000000"/>
        </a:dk1>
        <a:lt1>
          <a:srgbClr val="CDCBBF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3E2DC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2004:Templates:Presentations:Designs:Skyline</Template>
  <TotalTime>4320</TotalTime>
  <Words>3202</Words>
  <Application>Microsoft Macintosh PowerPoint</Application>
  <PresentationFormat>On-screen Show (4:3)</PresentationFormat>
  <Paragraphs>427</Paragraphs>
  <Slides>47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47</vt:i4>
      </vt:variant>
    </vt:vector>
  </HeadingPairs>
  <TitlesOfParts>
    <vt:vector size="67" baseType="lpstr">
      <vt:lpstr>Arial</vt:lpstr>
      <vt:lpstr>Arial Narrow</vt:lpstr>
      <vt:lpstr>Comic Sans MS</vt:lpstr>
      <vt:lpstr>Tahoma</vt:lpstr>
      <vt:lpstr>Times</vt:lpstr>
      <vt:lpstr>Times New Roman</vt:lpstr>
      <vt:lpstr>Trebuchet MS</vt:lpstr>
      <vt:lpstr>Wingdings</vt:lpstr>
      <vt:lpstr>Default Design</vt:lpstr>
      <vt:lpstr>1_Orbit</vt:lpstr>
      <vt:lpstr>1_Default Design</vt:lpstr>
      <vt:lpstr>1_Gesture</vt:lpstr>
      <vt:lpstr>Gesture</vt:lpstr>
      <vt:lpstr>Orbit</vt:lpstr>
      <vt:lpstr>Balance</vt:lpstr>
      <vt:lpstr>Skyline</vt:lpstr>
      <vt:lpstr>Desk Lamp</vt:lpstr>
      <vt:lpstr>Blank Presentation</vt:lpstr>
      <vt:lpstr>Expedition</vt:lpstr>
      <vt:lpstr>4_Expedition</vt:lpstr>
      <vt:lpstr>النبُوءَة الْكِتَابِيَّة مُقَابِل نُبُوءَة الوثنيين (الأمم)</vt:lpstr>
      <vt:lpstr>النبوءة</vt:lpstr>
      <vt:lpstr>طريق البحر</vt:lpstr>
      <vt:lpstr>1 ملوك الأول 22</vt:lpstr>
      <vt:lpstr>”آه يا رب ، استخدمني كما تريد - ولا سيما كمستشار لك!"</vt:lpstr>
      <vt:lpstr>تعريفات</vt:lpstr>
      <vt:lpstr>لماذا متطلبات النبوءة الحقيقية ضرورية؟</vt:lpstr>
      <vt:lpstr>"نبوءة عن ظهور نبي" أعطيت من خلال موسى (تث 18: 15)</vt:lpstr>
      <vt:lpstr>اختبارات النبي الحقيقي  (تث 18: 18-20)</vt:lpstr>
      <vt:lpstr>لماذا متطلبات النبوءة الحقيقية ضرورية؟</vt:lpstr>
      <vt:lpstr>لماذا كلمة الله مفعمة بالحيوية جداً؟</vt:lpstr>
      <vt:lpstr>هل فقط إسرائيل امتلكت أنبياء؟</vt:lpstr>
      <vt:lpstr>هل كان لإسرائيل فقط أنبياء؟</vt:lpstr>
      <vt:lpstr>هل كان لإسرائيل فقط أنبياء؟</vt:lpstr>
      <vt:lpstr>هل كان لإسرائيل فقط أنبياء؟</vt:lpstr>
      <vt:lpstr>نصوص بابلية عن الفأل </vt:lpstr>
      <vt:lpstr>نصوص بابلية عن الفأل </vt:lpstr>
      <vt:lpstr>نصوص بابلية عن الفأل </vt:lpstr>
      <vt:lpstr>نصوص بابلية عن الفأل </vt:lpstr>
      <vt:lpstr>ماذا عن الأوريم والتميم</vt:lpstr>
      <vt:lpstr>هل إسرائيل فقط كان لديها أنبياء؟</vt:lpstr>
      <vt:lpstr>العناصر المشتركة للنبوة الصحيحة والكاذبة</vt:lpstr>
      <vt:lpstr>التشابه في المحتوى</vt:lpstr>
      <vt:lpstr>ما هي الخرافات الحديثة التي يمكن أن تفكر بها؟</vt:lpstr>
      <vt:lpstr>كيف يمكن لشعب الله أن يعرف مشيئته؟</vt:lpstr>
      <vt:lpstr>كيف يختلف الأنبياء؟</vt:lpstr>
      <vt:lpstr>النبوءات الكاذبة تتغير</vt:lpstr>
      <vt:lpstr>كيف يختلف الأنبياء؟</vt:lpstr>
      <vt:lpstr>إرميا (إر25: 11-12) مقابل حننيا (إر28: 2-3)</vt:lpstr>
      <vt:lpstr>كيف يختلف الأنبياء؟</vt:lpstr>
      <vt:lpstr>التناقضات بين النبوءة الكتابية والوثنية</vt:lpstr>
      <vt:lpstr>ما هي النبوة؟</vt:lpstr>
      <vt:lpstr>مجموعة المناقشة أ</vt:lpstr>
      <vt:lpstr>مجموعة المناقشة ب</vt:lpstr>
      <vt:lpstr>مجموعة المناقشة ج</vt:lpstr>
      <vt:lpstr>مجموعة المناقشة د</vt:lpstr>
      <vt:lpstr>تعريف واين جرودم للنبوة</vt:lpstr>
      <vt:lpstr>ملخص وجهات النظر النبوية</vt:lpstr>
      <vt:lpstr>دعونا نضع كلمة الله في أعلى درجات التقدير!</vt:lpstr>
      <vt:lpstr>Black</vt:lpstr>
      <vt:lpstr>ملخص وجهات النظر النبوية</vt:lpstr>
      <vt:lpstr>الألسنة مقابل النبوة</vt:lpstr>
      <vt:lpstr>الألسنة مقابل النبوة</vt:lpstr>
      <vt:lpstr>التعليم مقابل النبوة</vt:lpstr>
      <vt:lpstr>التعليم مقابل النبوة</vt:lpstr>
      <vt:lpstr>Black</vt:lpstr>
      <vt:lpstr>نقدية في العهد القديم وصف المساق  • 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Griffith</dc:creator>
  <cp:lastModifiedBy>Rick Griffith</cp:lastModifiedBy>
  <cp:revision>259</cp:revision>
  <dcterms:created xsi:type="dcterms:W3CDTF">2003-09-03T13:13:05Z</dcterms:created>
  <dcterms:modified xsi:type="dcterms:W3CDTF">2021-12-29T18:57:04Z</dcterms:modified>
</cp:coreProperties>
</file>