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6" r:id="rId2"/>
    <p:sldMasterId id="2147500940" r:id="rId3"/>
    <p:sldMasterId id="2147501067" r:id="rId4"/>
    <p:sldMasterId id="2147501365" r:id="rId5"/>
    <p:sldMasterId id="2147501417" r:id="rId6"/>
    <p:sldMasterId id="2147501443" r:id="rId7"/>
    <p:sldMasterId id="2147501455" r:id="rId8"/>
    <p:sldMasterId id="2147501757" r:id="rId9"/>
    <p:sldMasterId id="2147501759" r:id="rId10"/>
    <p:sldMasterId id="2147501771" r:id="rId11"/>
    <p:sldMasterId id="2147501783" r:id="rId12"/>
    <p:sldMasterId id="2147501796" r:id="rId13"/>
    <p:sldMasterId id="2147501810" r:id="rId14"/>
    <p:sldMasterId id="2147501824" r:id="rId15"/>
    <p:sldMasterId id="2147501836" r:id="rId16"/>
    <p:sldMasterId id="2147501848" r:id="rId17"/>
    <p:sldMasterId id="2147501862" r:id="rId18"/>
    <p:sldMasterId id="2147501912" r:id="rId19"/>
    <p:sldMasterId id="2147501924" r:id="rId20"/>
    <p:sldMasterId id="2147501948" r:id="rId21"/>
    <p:sldMasterId id="2147501960" r:id="rId22"/>
    <p:sldMasterId id="2147501972" r:id="rId23"/>
    <p:sldMasterId id="2147501996" r:id="rId24"/>
    <p:sldMasterId id="2147502009" r:id="rId25"/>
    <p:sldMasterId id="2147502021" r:id="rId26"/>
    <p:sldMasterId id="2147502035" r:id="rId27"/>
    <p:sldMasterId id="2147502048" r:id="rId28"/>
    <p:sldMasterId id="2147502060" r:id="rId29"/>
    <p:sldMasterId id="2147502072" r:id="rId30"/>
    <p:sldMasterId id="2147502085" r:id="rId31"/>
    <p:sldMasterId id="2147502099" r:id="rId32"/>
    <p:sldMasterId id="2147502112" r:id="rId33"/>
  </p:sldMasterIdLst>
  <p:notesMasterIdLst>
    <p:notesMasterId r:id="rId303"/>
  </p:notesMasterIdLst>
  <p:sldIdLst>
    <p:sldId id="4168" r:id="rId34"/>
    <p:sldId id="257" r:id="rId35"/>
    <p:sldId id="260" r:id="rId36"/>
    <p:sldId id="259" r:id="rId37"/>
    <p:sldId id="261" r:id="rId38"/>
    <p:sldId id="4036" r:id="rId39"/>
    <p:sldId id="4051" r:id="rId40"/>
    <p:sldId id="4038" r:id="rId41"/>
    <p:sldId id="4039" r:id="rId42"/>
    <p:sldId id="258" r:id="rId43"/>
    <p:sldId id="4040" r:id="rId44"/>
    <p:sldId id="4041" r:id="rId45"/>
    <p:sldId id="5327" r:id="rId46"/>
    <p:sldId id="4042" r:id="rId47"/>
    <p:sldId id="4043" r:id="rId48"/>
    <p:sldId id="4044" r:id="rId49"/>
    <p:sldId id="4140" r:id="rId50"/>
    <p:sldId id="4141" r:id="rId51"/>
    <p:sldId id="4142" r:id="rId52"/>
    <p:sldId id="4143" r:id="rId53"/>
    <p:sldId id="4144" r:id="rId54"/>
    <p:sldId id="4045" r:id="rId55"/>
    <p:sldId id="4046" r:id="rId56"/>
    <p:sldId id="4047" r:id="rId57"/>
    <p:sldId id="262" r:id="rId58"/>
    <p:sldId id="263" r:id="rId59"/>
    <p:sldId id="4048" r:id="rId60"/>
    <p:sldId id="385" r:id="rId61"/>
    <p:sldId id="265" r:id="rId62"/>
    <p:sldId id="266" r:id="rId63"/>
    <p:sldId id="267" r:id="rId64"/>
    <p:sldId id="268" r:id="rId65"/>
    <p:sldId id="269" r:id="rId66"/>
    <p:sldId id="270" r:id="rId67"/>
    <p:sldId id="271" r:id="rId68"/>
    <p:sldId id="272" r:id="rId69"/>
    <p:sldId id="273" r:id="rId70"/>
    <p:sldId id="274" r:id="rId71"/>
    <p:sldId id="3827" r:id="rId72"/>
    <p:sldId id="276" r:id="rId73"/>
    <p:sldId id="279" r:id="rId74"/>
    <p:sldId id="280" r:id="rId75"/>
    <p:sldId id="4049" r:id="rId76"/>
    <p:sldId id="281" r:id="rId77"/>
    <p:sldId id="282" r:id="rId78"/>
    <p:sldId id="283" r:id="rId79"/>
    <p:sldId id="5291" r:id="rId80"/>
    <p:sldId id="284" r:id="rId81"/>
    <p:sldId id="4050" r:id="rId82"/>
    <p:sldId id="285" r:id="rId83"/>
    <p:sldId id="286" r:id="rId84"/>
    <p:sldId id="287" r:id="rId85"/>
    <p:sldId id="288" r:id="rId86"/>
    <p:sldId id="289" r:id="rId87"/>
    <p:sldId id="290" r:id="rId88"/>
    <p:sldId id="291" r:id="rId89"/>
    <p:sldId id="292" r:id="rId90"/>
    <p:sldId id="293" r:id="rId91"/>
    <p:sldId id="294" r:id="rId92"/>
    <p:sldId id="295" r:id="rId93"/>
    <p:sldId id="296" r:id="rId94"/>
    <p:sldId id="3993" r:id="rId95"/>
    <p:sldId id="3994" r:id="rId96"/>
    <p:sldId id="299" r:id="rId97"/>
    <p:sldId id="3995" r:id="rId98"/>
    <p:sldId id="3996" r:id="rId99"/>
    <p:sldId id="3997" r:id="rId100"/>
    <p:sldId id="3998" r:id="rId101"/>
    <p:sldId id="3999" r:id="rId102"/>
    <p:sldId id="4000" r:id="rId103"/>
    <p:sldId id="4001" r:id="rId104"/>
    <p:sldId id="307" r:id="rId105"/>
    <p:sldId id="308" r:id="rId106"/>
    <p:sldId id="309" r:id="rId107"/>
    <p:sldId id="4002" r:id="rId108"/>
    <p:sldId id="4003" r:id="rId109"/>
    <p:sldId id="4004" r:id="rId110"/>
    <p:sldId id="4005" r:id="rId111"/>
    <p:sldId id="4006" r:id="rId112"/>
    <p:sldId id="4007" r:id="rId113"/>
    <p:sldId id="316" r:id="rId114"/>
    <p:sldId id="4008" r:id="rId115"/>
    <p:sldId id="318" r:id="rId116"/>
    <p:sldId id="319" r:id="rId117"/>
    <p:sldId id="320" r:id="rId118"/>
    <p:sldId id="321" r:id="rId119"/>
    <p:sldId id="322" r:id="rId120"/>
    <p:sldId id="323" r:id="rId121"/>
    <p:sldId id="324" r:id="rId122"/>
    <p:sldId id="4009" r:id="rId123"/>
    <p:sldId id="326" r:id="rId124"/>
    <p:sldId id="4010" r:id="rId125"/>
    <p:sldId id="4011" r:id="rId126"/>
    <p:sldId id="329" r:id="rId127"/>
    <p:sldId id="330" r:id="rId128"/>
    <p:sldId id="331" r:id="rId129"/>
    <p:sldId id="4012" r:id="rId130"/>
    <p:sldId id="4013" r:id="rId131"/>
    <p:sldId id="4014" r:id="rId132"/>
    <p:sldId id="4015" r:id="rId133"/>
    <p:sldId id="4016" r:id="rId134"/>
    <p:sldId id="4017" r:id="rId135"/>
    <p:sldId id="338" r:id="rId136"/>
    <p:sldId id="4018" r:id="rId137"/>
    <p:sldId id="4019" r:id="rId138"/>
    <p:sldId id="4020" r:id="rId139"/>
    <p:sldId id="342" r:id="rId140"/>
    <p:sldId id="4021" r:id="rId141"/>
    <p:sldId id="4022" r:id="rId142"/>
    <p:sldId id="4023" r:id="rId143"/>
    <p:sldId id="4024" r:id="rId144"/>
    <p:sldId id="4025" r:id="rId145"/>
    <p:sldId id="348" r:id="rId146"/>
    <p:sldId id="349" r:id="rId147"/>
    <p:sldId id="350" r:id="rId148"/>
    <p:sldId id="351" r:id="rId149"/>
    <p:sldId id="352" r:id="rId150"/>
    <p:sldId id="353" r:id="rId151"/>
    <p:sldId id="256" r:id="rId152"/>
    <p:sldId id="354" r:id="rId153"/>
    <p:sldId id="355" r:id="rId154"/>
    <p:sldId id="356" r:id="rId155"/>
    <p:sldId id="357" r:id="rId156"/>
    <p:sldId id="358" r:id="rId157"/>
    <p:sldId id="359" r:id="rId158"/>
    <p:sldId id="360" r:id="rId159"/>
    <p:sldId id="386" r:id="rId160"/>
    <p:sldId id="387" r:id="rId161"/>
    <p:sldId id="363" r:id="rId162"/>
    <p:sldId id="4026" r:id="rId163"/>
    <p:sldId id="365" r:id="rId164"/>
    <p:sldId id="366" r:id="rId165"/>
    <p:sldId id="4027" r:id="rId166"/>
    <p:sldId id="4028" r:id="rId167"/>
    <p:sldId id="4029" r:id="rId168"/>
    <p:sldId id="370" r:id="rId169"/>
    <p:sldId id="371" r:id="rId170"/>
    <p:sldId id="372" r:id="rId171"/>
    <p:sldId id="373" r:id="rId172"/>
    <p:sldId id="374" r:id="rId173"/>
    <p:sldId id="375" r:id="rId174"/>
    <p:sldId id="376" r:id="rId175"/>
    <p:sldId id="3915" r:id="rId176"/>
    <p:sldId id="378" r:id="rId177"/>
    <p:sldId id="379" r:id="rId178"/>
    <p:sldId id="380" r:id="rId179"/>
    <p:sldId id="381" r:id="rId180"/>
    <p:sldId id="382" r:id="rId181"/>
    <p:sldId id="4109" r:id="rId182"/>
    <p:sldId id="4053" r:id="rId183"/>
    <p:sldId id="4052" r:id="rId184"/>
    <p:sldId id="5292" r:id="rId185"/>
    <p:sldId id="5293" r:id="rId186"/>
    <p:sldId id="5294" r:id="rId187"/>
    <p:sldId id="5295" r:id="rId188"/>
    <p:sldId id="5296" r:id="rId189"/>
    <p:sldId id="5297" r:id="rId190"/>
    <p:sldId id="5298" r:id="rId191"/>
    <p:sldId id="5299" r:id="rId192"/>
    <p:sldId id="5300" r:id="rId193"/>
    <p:sldId id="5301" r:id="rId194"/>
    <p:sldId id="5302" r:id="rId195"/>
    <p:sldId id="5303" r:id="rId196"/>
    <p:sldId id="5304" r:id="rId197"/>
    <p:sldId id="5305" r:id="rId198"/>
    <p:sldId id="5306" r:id="rId199"/>
    <p:sldId id="5307" r:id="rId200"/>
    <p:sldId id="5308" r:id="rId201"/>
    <p:sldId id="5309" r:id="rId202"/>
    <p:sldId id="5310" r:id="rId203"/>
    <p:sldId id="5311" r:id="rId204"/>
    <p:sldId id="5312" r:id="rId205"/>
    <p:sldId id="5313" r:id="rId206"/>
    <p:sldId id="5314" r:id="rId207"/>
    <p:sldId id="5315" r:id="rId208"/>
    <p:sldId id="5316" r:id="rId209"/>
    <p:sldId id="5317" r:id="rId210"/>
    <p:sldId id="5318" r:id="rId211"/>
    <p:sldId id="5319" r:id="rId212"/>
    <p:sldId id="5320" r:id="rId213"/>
    <p:sldId id="5321" r:id="rId214"/>
    <p:sldId id="784" r:id="rId215"/>
    <p:sldId id="730" r:id="rId216"/>
    <p:sldId id="740" r:id="rId217"/>
    <p:sldId id="3710" r:id="rId218"/>
    <p:sldId id="3711" r:id="rId219"/>
    <p:sldId id="3712" r:id="rId220"/>
    <p:sldId id="327" r:id="rId221"/>
    <p:sldId id="328" r:id="rId222"/>
    <p:sldId id="3713" r:id="rId223"/>
    <p:sldId id="3714" r:id="rId224"/>
    <p:sldId id="3715" r:id="rId225"/>
    <p:sldId id="332" r:id="rId226"/>
    <p:sldId id="3716" r:id="rId227"/>
    <p:sldId id="3717" r:id="rId228"/>
    <p:sldId id="334" r:id="rId229"/>
    <p:sldId id="3718" r:id="rId230"/>
    <p:sldId id="336" r:id="rId231"/>
    <p:sldId id="3719" r:id="rId232"/>
    <p:sldId id="731" r:id="rId233"/>
    <p:sldId id="3720" r:id="rId234"/>
    <p:sldId id="339" r:id="rId235"/>
    <p:sldId id="4075" r:id="rId236"/>
    <p:sldId id="4076" r:id="rId237"/>
    <p:sldId id="3721" r:id="rId238"/>
    <p:sldId id="4145" r:id="rId239"/>
    <p:sldId id="3925" r:id="rId240"/>
    <p:sldId id="3926" r:id="rId241"/>
    <p:sldId id="4079" r:id="rId242"/>
    <p:sldId id="3927" r:id="rId243"/>
    <p:sldId id="4080" r:id="rId244"/>
    <p:sldId id="4078" r:id="rId245"/>
    <p:sldId id="3928" r:id="rId246"/>
    <p:sldId id="4037" r:id="rId247"/>
    <p:sldId id="4081" r:id="rId248"/>
    <p:sldId id="4146" r:id="rId249"/>
    <p:sldId id="4082" r:id="rId250"/>
    <p:sldId id="3929" r:id="rId251"/>
    <p:sldId id="4083" r:id="rId252"/>
    <p:sldId id="4084" r:id="rId253"/>
    <p:sldId id="4085" r:id="rId254"/>
    <p:sldId id="4086" r:id="rId255"/>
    <p:sldId id="4087" r:id="rId256"/>
    <p:sldId id="4088" r:id="rId257"/>
    <p:sldId id="4089" r:id="rId258"/>
    <p:sldId id="277" r:id="rId259"/>
    <p:sldId id="4090" r:id="rId260"/>
    <p:sldId id="4091" r:id="rId261"/>
    <p:sldId id="4092" r:id="rId262"/>
    <p:sldId id="4093" r:id="rId263"/>
    <p:sldId id="4094" r:id="rId264"/>
    <p:sldId id="4095" r:id="rId265"/>
    <p:sldId id="4096" r:id="rId266"/>
    <p:sldId id="4097" r:id="rId267"/>
    <p:sldId id="4098" r:id="rId268"/>
    <p:sldId id="5325" r:id="rId269"/>
    <p:sldId id="4100" r:id="rId270"/>
    <p:sldId id="4101" r:id="rId271"/>
    <p:sldId id="5324" r:id="rId272"/>
    <p:sldId id="4103" r:id="rId273"/>
    <p:sldId id="5323" r:id="rId274"/>
    <p:sldId id="4105" r:id="rId275"/>
    <p:sldId id="5322" r:id="rId276"/>
    <p:sldId id="4107" r:id="rId277"/>
    <p:sldId id="4108" r:id="rId278"/>
    <p:sldId id="876" r:id="rId279"/>
    <p:sldId id="5290" r:id="rId280"/>
    <p:sldId id="5288" r:id="rId281"/>
    <p:sldId id="5289" r:id="rId282"/>
    <p:sldId id="776" r:id="rId283"/>
    <p:sldId id="4155" r:id="rId284"/>
    <p:sldId id="4156" r:id="rId285"/>
    <p:sldId id="4157" r:id="rId286"/>
    <p:sldId id="4158" r:id="rId287"/>
    <p:sldId id="4159" r:id="rId288"/>
    <p:sldId id="4160" r:id="rId289"/>
    <p:sldId id="4161" r:id="rId290"/>
    <p:sldId id="860" r:id="rId291"/>
    <p:sldId id="1813" r:id="rId292"/>
    <p:sldId id="4147" r:id="rId293"/>
    <p:sldId id="4148" r:id="rId294"/>
    <p:sldId id="4149" r:id="rId295"/>
    <p:sldId id="4150" r:id="rId296"/>
    <p:sldId id="4151" r:id="rId297"/>
    <p:sldId id="4152" r:id="rId298"/>
    <p:sldId id="4153" r:id="rId299"/>
    <p:sldId id="4154" r:id="rId300"/>
    <p:sldId id="444" r:id="rId301"/>
    <p:sldId id="390" r:id="rId302"/>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68"/>
            <p14:sldId id="257"/>
            <p14:sldId id="260"/>
            <p14:sldId id="259"/>
            <p14:sldId id="261"/>
            <p14:sldId id="4036"/>
            <p14:sldId id="4051"/>
            <p14:sldId id="4038"/>
            <p14:sldId id="4039"/>
            <p14:sldId id="258"/>
            <p14:sldId id="4040"/>
            <p14:sldId id="4041"/>
            <p14:sldId id="5327"/>
            <p14:sldId id="4042"/>
            <p14:sldId id="4043"/>
            <p14:sldId id="4044"/>
            <p14:sldId id="4140"/>
            <p14:sldId id="4141"/>
            <p14:sldId id="4142"/>
            <p14:sldId id="4143"/>
            <p14:sldId id="4144"/>
            <p14:sldId id="4045"/>
            <p14:sldId id="4046"/>
            <p14:sldId id="4047"/>
            <p14:sldId id="262"/>
            <p14:sldId id="263"/>
            <p14:sldId id="4048"/>
            <p14:sldId id="385"/>
            <p14:sldId id="265"/>
            <p14:sldId id="266"/>
            <p14:sldId id="267"/>
            <p14:sldId id="268"/>
            <p14:sldId id="269"/>
            <p14:sldId id="270"/>
            <p14:sldId id="271"/>
            <p14:sldId id="272"/>
            <p14:sldId id="273"/>
            <p14:sldId id="274"/>
            <p14:sldId id="3827"/>
            <p14:sldId id="276"/>
            <p14:sldId id="279"/>
            <p14:sldId id="280"/>
            <p14:sldId id="4049"/>
            <p14:sldId id="281"/>
            <p14:sldId id="282"/>
            <p14:sldId id="283"/>
            <p14:sldId id="5291"/>
            <p14:sldId id="284"/>
            <p14:sldId id="4050"/>
            <p14:sldId id="285"/>
            <p14:sldId id="286"/>
            <p14:sldId id="287"/>
            <p14:sldId id="288"/>
            <p14:sldId id="289"/>
            <p14:sldId id="290"/>
            <p14:sldId id="291"/>
            <p14:sldId id="292"/>
            <p14:sldId id="293"/>
            <p14:sldId id="294"/>
            <p14:sldId id="295"/>
            <p14:sldId id="296"/>
            <p14:sldId id="3993"/>
            <p14:sldId id="3994"/>
            <p14:sldId id="299"/>
            <p14:sldId id="3995"/>
            <p14:sldId id="3996"/>
            <p14:sldId id="3997"/>
            <p14:sldId id="3998"/>
            <p14:sldId id="3999"/>
            <p14:sldId id="4000"/>
            <p14:sldId id="4001"/>
            <p14:sldId id="307"/>
            <p14:sldId id="308"/>
            <p14:sldId id="309"/>
            <p14:sldId id="4002"/>
            <p14:sldId id="4003"/>
            <p14:sldId id="4004"/>
            <p14:sldId id="4005"/>
            <p14:sldId id="4006"/>
            <p14:sldId id="4007"/>
            <p14:sldId id="316"/>
            <p14:sldId id="4008"/>
            <p14:sldId id="318"/>
            <p14:sldId id="319"/>
            <p14:sldId id="320"/>
            <p14:sldId id="321"/>
            <p14:sldId id="322"/>
            <p14:sldId id="323"/>
            <p14:sldId id="324"/>
            <p14:sldId id="4009"/>
            <p14:sldId id="326"/>
            <p14:sldId id="4010"/>
            <p14:sldId id="4011"/>
            <p14:sldId id="329"/>
            <p14:sldId id="330"/>
            <p14:sldId id="331"/>
            <p14:sldId id="4012"/>
            <p14:sldId id="4013"/>
            <p14:sldId id="4014"/>
            <p14:sldId id="4015"/>
            <p14:sldId id="4016"/>
            <p14:sldId id="4017"/>
            <p14:sldId id="338"/>
            <p14:sldId id="4018"/>
            <p14:sldId id="4019"/>
            <p14:sldId id="4020"/>
            <p14:sldId id="342"/>
            <p14:sldId id="4021"/>
            <p14:sldId id="4022"/>
            <p14:sldId id="4023"/>
            <p14:sldId id="4024"/>
            <p14:sldId id="4025"/>
            <p14:sldId id="348"/>
            <p14:sldId id="349"/>
            <p14:sldId id="350"/>
            <p14:sldId id="351"/>
            <p14:sldId id="352"/>
            <p14:sldId id="353"/>
            <p14:sldId id="256"/>
            <p14:sldId id="354"/>
            <p14:sldId id="355"/>
            <p14:sldId id="356"/>
            <p14:sldId id="357"/>
            <p14:sldId id="358"/>
            <p14:sldId id="359"/>
            <p14:sldId id="360"/>
            <p14:sldId id="386"/>
            <p14:sldId id="387"/>
            <p14:sldId id="363"/>
            <p14:sldId id="4026"/>
            <p14:sldId id="365"/>
            <p14:sldId id="366"/>
            <p14:sldId id="4027"/>
            <p14:sldId id="4028"/>
            <p14:sldId id="4029"/>
            <p14:sldId id="370"/>
            <p14:sldId id="371"/>
            <p14:sldId id="372"/>
            <p14:sldId id="373"/>
            <p14:sldId id="374"/>
            <p14:sldId id="375"/>
            <p14:sldId id="376"/>
            <p14:sldId id="3915"/>
            <p14:sldId id="378"/>
            <p14:sldId id="379"/>
            <p14:sldId id="380"/>
            <p14:sldId id="381"/>
            <p14:sldId id="382"/>
            <p14:sldId id="4109"/>
            <p14:sldId id="4053"/>
            <p14:sldId id="4052"/>
            <p14:sldId id="5292"/>
            <p14:sldId id="5293"/>
            <p14:sldId id="5294"/>
            <p14:sldId id="5295"/>
            <p14:sldId id="5296"/>
            <p14:sldId id="5297"/>
            <p14:sldId id="5298"/>
            <p14:sldId id="5299"/>
            <p14:sldId id="5300"/>
            <p14:sldId id="5301"/>
            <p14:sldId id="5302"/>
            <p14:sldId id="5303"/>
            <p14:sldId id="5304"/>
            <p14:sldId id="5305"/>
            <p14:sldId id="5306"/>
            <p14:sldId id="5307"/>
            <p14:sldId id="5308"/>
            <p14:sldId id="5309"/>
            <p14:sldId id="5310"/>
            <p14:sldId id="5311"/>
            <p14:sldId id="5312"/>
            <p14:sldId id="5313"/>
            <p14:sldId id="5314"/>
            <p14:sldId id="5315"/>
            <p14:sldId id="5316"/>
            <p14:sldId id="5317"/>
            <p14:sldId id="5318"/>
            <p14:sldId id="5319"/>
            <p14:sldId id="5320"/>
            <p14:sldId id="5321"/>
            <p14:sldId id="784"/>
            <p14:sldId id="730"/>
            <p14:sldId id="740"/>
            <p14:sldId id="3710"/>
            <p14:sldId id="3711"/>
            <p14:sldId id="3712"/>
            <p14:sldId id="327"/>
            <p14:sldId id="328"/>
            <p14:sldId id="3713"/>
            <p14:sldId id="3714"/>
            <p14:sldId id="3715"/>
            <p14:sldId id="332"/>
            <p14:sldId id="3716"/>
            <p14:sldId id="3717"/>
            <p14:sldId id="334"/>
            <p14:sldId id="3718"/>
            <p14:sldId id="336"/>
            <p14:sldId id="3719"/>
            <p14:sldId id="731"/>
            <p14:sldId id="3720"/>
            <p14:sldId id="339"/>
            <p14:sldId id="4075"/>
            <p14:sldId id="4076"/>
            <p14:sldId id="3721"/>
            <p14:sldId id="4145"/>
            <p14:sldId id="3925"/>
            <p14:sldId id="3926"/>
            <p14:sldId id="4079"/>
            <p14:sldId id="3927"/>
            <p14:sldId id="4080"/>
            <p14:sldId id="4078"/>
            <p14:sldId id="3928"/>
            <p14:sldId id="4037"/>
            <p14:sldId id="4081"/>
            <p14:sldId id="4146"/>
            <p14:sldId id="4082"/>
            <p14:sldId id="3929"/>
            <p14:sldId id="4083"/>
            <p14:sldId id="4084"/>
            <p14:sldId id="4085"/>
            <p14:sldId id="4086"/>
            <p14:sldId id="4087"/>
            <p14:sldId id="4088"/>
            <p14:sldId id="4089"/>
            <p14:sldId id="277"/>
            <p14:sldId id="4090"/>
            <p14:sldId id="4091"/>
            <p14:sldId id="4092"/>
            <p14:sldId id="4093"/>
            <p14:sldId id="4094"/>
            <p14:sldId id="4095"/>
            <p14:sldId id="4096"/>
            <p14:sldId id="4097"/>
            <p14:sldId id="4098"/>
            <p14:sldId id="5325"/>
            <p14:sldId id="4100"/>
            <p14:sldId id="4101"/>
            <p14:sldId id="5324"/>
            <p14:sldId id="4103"/>
            <p14:sldId id="5323"/>
            <p14:sldId id="4105"/>
            <p14:sldId id="5322"/>
            <p14:sldId id="4107"/>
            <p14:sldId id="4108"/>
          </p14:sldIdLst>
        </p14:section>
        <p14:section name="Conclusion" id="{68E78147-29F8-B344-9D8F-5152F7096643}">
          <p14:sldIdLst>
            <p14:sldId id="876"/>
            <p14:sldId id="5290"/>
            <p14:sldId id="5288"/>
            <p14:sldId id="5289"/>
            <p14:sldId id="776"/>
            <p14:sldId id="4155"/>
            <p14:sldId id="4156"/>
            <p14:sldId id="4157"/>
            <p14:sldId id="4158"/>
            <p14:sldId id="4159"/>
            <p14:sldId id="4160"/>
            <p14:sldId id="4161"/>
            <p14:sldId id="860"/>
            <p14:sldId id="1813"/>
          </p14:sldIdLst>
        </p14:section>
        <p14:section name="Supplements" id="{AC7AF668-24EB-8440-A617-57A0D3C386DD}">
          <p14:sldIdLst>
            <p14:sldId id="4147"/>
            <p14:sldId id="4148"/>
            <p14:sldId id="4149"/>
            <p14:sldId id="4150"/>
            <p14:sldId id="4151"/>
            <p14:sldId id="4152"/>
            <p14:sldId id="4153"/>
            <p14:sldId id="4154"/>
            <p14:sldId id="444"/>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0FF00"/>
    <a:srgbClr val="E55900"/>
    <a:srgbClr val="22130F"/>
    <a:srgbClr val="DF5F06"/>
    <a:srgbClr val="000080"/>
    <a:srgbClr val="0C70D7"/>
    <a:srgbClr val="FFFFFF"/>
    <a:srgbClr val="AC0000"/>
    <a:srgbClr val="245336"/>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0" autoAdjust="0"/>
    <p:restoredTop sz="79431" autoAdjust="0"/>
  </p:normalViewPr>
  <p:slideViewPr>
    <p:cSldViewPr>
      <p:cViewPr varScale="1">
        <p:scale>
          <a:sx n="119" d="100"/>
          <a:sy n="119" d="100"/>
        </p:scale>
        <p:origin x="184" y="256"/>
      </p:cViewPr>
      <p:guideLst>
        <p:guide orient="horz" pos="2160"/>
        <p:guide pos="2880"/>
      </p:guideLst>
    </p:cSldViewPr>
  </p:slideViewPr>
  <p:outlineViewPr>
    <p:cViewPr varScale="1">
      <p:scale>
        <a:sx n="50" d="100"/>
        <a:sy n="50" d="100"/>
      </p:scale>
      <p:origin x="0" y="-214760"/>
    </p:cViewPr>
    <p:sldLst>
      <p:sld r:id="rId1" collapse="1"/>
    </p:sldLst>
  </p:outlineViewPr>
  <p:notesTextViewPr>
    <p:cViewPr>
      <p:scale>
        <a:sx n="125" d="100"/>
        <a:sy n="125" d="100"/>
      </p:scale>
      <p:origin x="0" y="0"/>
    </p:cViewPr>
  </p:notesTextViewPr>
  <p:sorterViewPr>
    <p:cViewPr varScale="1">
      <p:scale>
        <a:sx n="60" d="100"/>
        <a:sy n="60" d="100"/>
      </p:scale>
      <p:origin x="0" y="-1258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99" Type="http://schemas.openxmlformats.org/officeDocument/2006/relationships/slide" Target="slides/slide266.xml"/><Relationship Id="rId21" Type="http://schemas.openxmlformats.org/officeDocument/2006/relationships/slideMaster" Target="slideMasters/slideMaster21.xml"/><Relationship Id="rId63" Type="http://schemas.openxmlformats.org/officeDocument/2006/relationships/slide" Target="slides/slide30.xml"/><Relationship Id="rId159" Type="http://schemas.openxmlformats.org/officeDocument/2006/relationships/slide" Target="slides/slide126.xml"/><Relationship Id="rId170" Type="http://schemas.openxmlformats.org/officeDocument/2006/relationships/slide" Target="slides/slide137.xml"/><Relationship Id="rId226" Type="http://schemas.openxmlformats.org/officeDocument/2006/relationships/slide" Target="slides/slide193.xml"/><Relationship Id="rId268" Type="http://schemas.openxmlformats.org/officeDocument/2006/relationships/slide" Target="slides/slide235.xml"/><Relationship Id="rId32" Type="http://schemas.openxmlformats.org/officeDocument/2006/relationships/slideMaster" Target="slideMasters/slideMaster32.xml"/><Relationship Id="rId74" Type="http://schemas.openxmlformats.org/officeDocument/2006/relationships/slide" Target="slides/slide41.xml"/><Relationship Id="rId128" Type="http://schemas.openxmlformats.org/officeDocument/2006/relationships/slide" Target="slides/slide95.xml"/><Relationship Id="rId5" Type="http://schemas.openxmlformats.org/officeDocument/2006/relationships/slideMaster" Target="slideMasters/slideMaster5.xml"/><Relationship Id="rId181" Type="http://schemas.openxmlformats.org/officeDocument/2006/relationships/slide" Target="slides/slide148.xml"/><Relationship Id="rId237" Type="http://schemas.openxmlformats.org/officeDocument/2006/relationships/slide" Target="slides/slide204.xml"/><Relationship Id="rId279" Type="http://schemas.openxmlformats.org/officeDocument/2006/relationships/slide" Target="slides/slide246.xml"/><Relationship Id="rId43" Type="http://schemas.openxmlformats.org/officeDocument/2006/relationships/slide" Target="slides/slide10.xml"/><Relationship Id="rId139" Type="http://schemas.openxmlformats.org/officeDocument/2006/relationships/slide" Target="slides/slide106.xml"/><Relationship Id="rId290" Type="http://schemas.openxmlformats.org/officeDocument/2006/relationships/slide" Target="slides/slide257.xml"/><Relationship Id="rId304" Type="http://schemas.openxmlformats.org/officeDocument/2006/relationships/commentAuthors" Target="commentAuthors.xml"/><Relationship Id="rId85" Type="http://schemas.openxmlformats.org/officeDocument/2006/relationships/slide" Target="slides/slide52.xml"/><Relationship Id="rId150" Type="http://schemas.openxmlformats.org/officeDocument/2006/relationships/slide" Target="slides/slide117.xml"/><Relationship Id="rId192" Type="http://schemas.openxmlformats.org/officeDocument/2006/relationships/slide" Target="slides/slide159.xml"/><Relationship Id="rId206" Type="http://schemas.openxmlformats.org/officeDocument/2006/relationships/slide" Target="slides/slide173.xml"/><Relationship Id="rId248" Type="http://schemas.openxmlformats.org/officeDocument/2006/relationships/slide" Target="slides/slide215.xml"/><Relationship Id="rId12" Type="http://schemas.openxmlformats.org/officeDocument/2006/relationships/slideMaster" Target="slideMasters/slideMaster12.xml"/><Relationship Id="rId108" Type="http://schemas.openxmlformats.org/officeDocument/2006/relationships/slide" Target="slides/slide75.xml"/><Relationship Id="rId54" Type="http://schemas.openxmlformats.org/officeDocument/2006/relationships/slide" Target="slides/slide21.xml"/><Relationship Id="rId96" Type="http://schemas.openxmlformats.org/officeDocument/2006/relationships/slide" Target="slides/slide63.xml"/><Relationship Id="rId161" Type="http://schemas.openxmlformats.org/officeDocument/2006/relationships/slide" Target="slides/slide128.xml"/><Relationship Id="rId217" Type="http://schemas.openxmlformats.org/officeDocument/2006/relationships/slide" Target="slides/slide184.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slide" Target="slides/slide237.xml"/><Relationship Id="rId291" Type="http://schemas.openxmlformats.org/officeDocument/2006/relationships/slide" Target="slides/slide258.xml"/><Relationship Id="rId305" Type="http://schemas.openxmlformats.org/officeDocument/2006/relationships/presProps" Target="presProps.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228" Type="http://schemas.openxmlformats.org/officeDocument/2006/relationships/slide" Target="slides/slide195.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281" Type="http://schemas.openxmlformats.org/officeDocument/2006/relationships/slide" Target="slides/slide248.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18" Type="http://schemas.openxmlformats.org/officeDocument/2006/relationships/slide" Target="slides/slide185.xml"/><Relationship Id="rId239" Type="http://schemas.openxmlformats.org/officeDocument/2006/relationships/slide" Target="slides/slide206.xml"/><Relationship Id="rId250" Type="http://schemas.openxmlformats.org/officeDocument/2006/relationships/slide" Target="slides/slide217.xml"/><Relationship Id="rId271" Type="http://schemas.openxmlformats.org/officeDocument/2006/relationships/slide" Target="slides/slide238.xml"/><Relationship Id="rId292" Type="http://schemas.openxmlformats.org/officeDocument/2006/relationships/slide" Target="slides/slide259.xml"/><Relationship Id="rId306"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282" Type="http://schemas.openxmlformats.org/officeDocument/2006/relationships/slide" Target="slides/slide249.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272" Type="http://schemas.openxmlformats.org/officeDocument/2006/relationships/slide" Target="slides/slide239.xml"/><Relationship Id="rId293" Type="http://schemas.openxmlformats.org/officeDocument/2006/relationships/slide" Target="slides/slide260.xml"/><Relationship Id="rId307" Type="http://schemas.openxmlformats.org/officeDocument/2006/relationships/theme" Target="theme/theme1.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283" Type="http://schemas.openxmlformats.org/officeDocument/2006/relationships/slide" Target="slides/slide250.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9" Type="http://schemas.openxmlformats.org/officeDocument/2006/relationships/slideMaster" Target="slideMasters/slideMaster9.xml"/><Relationship Id="rId210"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273" Type="http://schemas.openxmlformats.org/officeDocument/2006/relationships/slide" Target="slides/slide240.xml"/><Relationship Id="rId294" Type="http://schemas.openxmlformats.org/officeDocument/2006/relationships/slide" Target="slides/slide261.xml"/><Relationship Id="rId308" Type="http://schemas.openxmlformats.org/officeDocument/2006/relationships/tableStyles" Target="tableStyles.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284" Type="http://schemas.openxmlformats.org/officeDocument/2006/relationships/slide" Target="slides/slide251.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4" Type="http://schemas.openxmlformats.org/officeDocument/2006/relationships/slide" Target="slides/slide241.xml"/><Relationship Id="rId295" Type="http://schemas.openxmlformats.org/officeDocument/2006/relationships/slide" Target="slides/slide262.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285" Type="http://schemas.openxmlformats.org/officeDocument/2006/relationships/slide" Target="slides/slide252.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275" Type="http://schemas.openxmlformats.org/officeDocument/2006/relationships/slide" Target="slides/slide242.xml"/><Relationship Id="rId296" Type="http://schemas.openxmlformats.org/officeDocument/2006/relationships/slide" Target="slides/slide263.xml"/><Relationship Id="rId300" Type="http://schemas.openxmlformats.org/officeDocument/2006/relationships/slide" Target="slides/slide267.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slide" Target="slides/slide232.xml"/><Relationship Id="rId286" Type="http://schemas.openxmlformats.org/officeDocument/2006/relationships/slide" Target="slides/slide253.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276" Type="http://schemas.openxmlformats.org/officeDocument/2006/relationships/slide" Target="slides/slide243.xml"/><Relationship Id="rId297" Type="http://schemas.openxmlformats.org/officeDocument/2006/relationships/slide" Target="slides/slide264.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301" Type="http://schemas.openxmlformats.org/officeDocument/2006/relationships/slide" Target="slides/slide268.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slide" Target="slides/slide233.xml"/><Relationship Id="rId287" Type="http://schemas.openxmlformats.org/officeDocument/2006/relationships/slide" Target="slides/slide254.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277" Type="http://schemas.openxmlformats.org/officeDocument/2006/relationships/slide" Target="slides/slide244.xml"/><Relationship Id="rId298" Type="http://schemas.openxmlformats.org/officeDocument/2006/relationships/slide" Target="slides/slide265.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302" Type="http://schemas.openxmlformats.org/officeDocument/2006/relationships/slide" Target="slides/slide269.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slide" Target="slides/slide234.xml"/><Relationship Id="rId288" Type="http://schemas.openxmlformats.org/officeDocument/2006/relationships/slide" Target="slides/slide255.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4" Type="http://schemas.openxmlformats.org/officeDocument/2006/relationships/slideMaster" Target="slideMasters/slideMaster4.xml"/><Relationship Id="rId180" Type="http://schemas.openxmlformats.org/officeDocument/2006/relationships/slide" Target="slides/slide14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78" Type="http://schemas.openxmlformats.org/officeDocument/2006/relationships/slide" Target="slides/slide245.xml"/><Relationship Id="rId303" Type="http://schemas.openxmlformats.org/officeDocument/2006/relationships/notesMaster" Target="notesMasters/notesMaster1.xml"/><Relationship Id="rId42" Type="http://schemas.openxmlformats.org/officeDocument/2006/relationships/slide" Target="slides/slide9.xml"/><Relationship Id="rId84" Type="http://schemas.openxmlformats.org/officeDocument/2006/relationships/slide" Target="slides/slide51.xml"/><Relationship Id="rId138" Type="http://schemas.openxmlformats.org/officeDocument/2006/relationships/slide" Target="slides/slide105.xml"/><Relationship Id="rId191" Type="http://schemas.openxmlformats.org/officeDocument/2006/relationships/slide" Target="slides/slide158.xml"/><Relationship Id="rId205" Type="http://schemas.openxmlformats.org/officeDocument/2006/relationships/slide" Target="slides/slide172.xml"/><Relationship Id="rId247" Type="http://schemas.openxmlformats.org/officeDocument/2006/relationships/slide" Target="slides/slide214.xml"/><Relationship Id="rId107" Type="http://schemas.openxmlformats.org/officeDocument/2006/relationships/slide" Target="slides/slide74.xml"/><Relationship Id="rId289" Type="http://schemas.openxmlformats.org/officeDocument/2006/relationships/slide" Target="slides/slide256.xml"/><Relationship Id="rId11" Type="http://schemas.openxmlformats.org/officeDocument/2006/relationships/slideMaster" Target="slideMasters/slideMaster11.xml"/><Relationship Id="rId53" Type="http://schemas.openxmlformats.org/officeDocument/2006/relationships/slide" Target="slides/slide20.xml"/><Relationship Id="rId149" Type="http://schemas.openxmlformats.org/officeDocument/2006/relationships/slide" Target="slides/slide116.xml"/><Relationship Id="rId95" Type="http://schemas.openxmlformats.org/officeDocument/2006/relationships/slide" Target="slides/slide62.xml"/><Relationship Id="rId160" Type="http://schemas.openxmlformats.org/officeDocument/2006/relationships/slide" Target="slides/slide127.xml"/><Relationship Id="rId216" Type="http://schemas.openxmlformats.org/officeDocument/2006/relationships/slide" Target="slides/slide183.xml"/><Relationship Id="rId258" Type="http://schemas.openxmlformats.org/officeDocument/2006/relationships/slide" Target="slides/slide225.xml"/><Relationship Id="rId22" Type="http://schemas.openxmlformats.org/officeDocument/2006/relationships/slideMaster" Target="slideMasters/slideMaster22.xml"/><Relationship Id="rId64" Type="http://schemas.openxmlformats.org/officeDocument/2006/relationships/slide" Target="slides/slide31.xml"/><Relationship Id="rId118" Type="http://schemas.openxmlformats.org/officeDocument/2006/relationships/slide" Target="slides/slide85.xml"/><Relationship Id="rId171" Type="http://schemas.openxmlformats.org/officeDocument/2006/relationships/slide" Target="slides/slide138.xml"/><Relationship Id="rId227" Type="http://schemas.openxmlformats.org/officeDocument/2006/relationships/slide" Target="slides/slide194.xml"/><Relationship Id="rId269" Type="http://schemas.openxmlformats.org/officeDocument/2006/relationships/slide" Target="slides/slide236.xml"/><Relationship Id="rId33" Type="http://schemas.openxmlformats.org/officeDocument/2006/relationships/slideMaster" Target="slideMasters/slideMaster33.xml"/><Relationship Id="rId129" Type="http://schemas.openxmlformats.org/officeDocument/2006/relationships/slide" Target="slides/slide96.xml"/><Relationship Id="rId280" Type="http://schemas.openxmlformats.org/officeDocument/2006/relationships/slide" Target="slides/slide247.xml"/><Relationship Id="rId75" Type="http://schemas.openxmlformats.org/officeDocument/2006/relationships/slide" Target="slides/slide42.xml"/><Relationship Id="rId140" Type="http://schemas.openxmlformats.org/officeDocument/2006/relationships/slide" Target="slides/slide107.xml"/><Relationship Id="rId182"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205.xml"/></Relationships>
</file>

<file path=ppt/_rels/viewProps.xml.rels><?xml version="1.0" encoding="UTF-8" standalone="yes"?>
<Relationships xmlns="http://schemas.openxmlformats.org/package/2006/relationships"><Relationship Id="rId1" Type="http://schemas.openxmlformats.org/officeDocument/2006/relationships/slide" Target="slides/slide2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3664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554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5804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2000" dirty="0"/>
          </a:p>
        </p:txBody>
      </p:sp>
    </p:spTree>
    <p:extLst>
      <p:ext uri="{BB962C8B-B14F-4D97-AF65-F5344CB8AC3E}">
        <p14:creationId xmlns:p14="http://schemas.microsoft.com/office/powerpoint/2010/main" val="156884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1770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775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5178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10/06/10</a:t>
            </a:r>
          </a:p>
        </p:txBody>
      </p:sp>
      <p:sp>
        <p:nvSpPr>
          <p:cNvPr id="5" name="Slide Number Placeholder 4"/>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927D3-97C0-5646-B64C-3E4122A0F3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79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D37A7-808A-48BF-B7FD-CB628249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392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6AF370F-A23F-44A6-B291-A20989CBB5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52291" name="Rectangle 1026"/>
          <p:cNvSpPr>
            <a:spLocks noGrp="1" noRot="1" noChangeAspect="1" noChangeArrowheads="1" noTextEdit="1"/>
          </p:cNvSpPr>
          <p:nvPr>
            <p:ph type="sldImg"/>
          </p:nvPr>
        </p:nvSpPr>
        <p:spPr>
          <a:solidFill>
            <a:srgbClr val="FFFFFF"/>
          </a:solidFill>
          <a:ln/>
        </p:spPr>
      </p:sp>
      <p:sp>
        <p:nvSpPr>
          <p:cNvPr id="65229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2865684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8DDAF0-707C-BD48-94F6-F0C4E88573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1602" name="Rectangle 2"/>
          <p:cNvSpPr>
            <a:spLocks noGrp="1" noRot="1" noChangeAspect="1" noChangeArrowheads="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89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worldwide Tribulation will refine and restore Judah since God has not forgotten his covenant (Isa 24–27).</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234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1BDC16-2940-884C-BFE7-E149760F3BB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9658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300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F34755-878D-4C4D-983D-EA5B757C9F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000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300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F34755-878D-4C4D-983D-EA5B757C9F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7106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59129-1AF5-DC4B-BA21-8DB329FD0D3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0051" name="Rectangle 1026"/>
          <p:cNvSpPr>
            <a:spLocks noGrp="1" noRot="1" noChangeAspect="1" noChangeArrowheads="1" noTextEdit="1"/>
          </p:cNvSpPr>
          <p:nvPr>
            <p:ph type="sldImg"/>
          </p:nvPr>
        </p:nvSpPr>
        <p:spPr>
          <a:ln/>
        </p:spPr>
      </p:sp>
      <p:sp>
        <p:nvSpPr>
          <p:cNvPr id="130052" name="Rectangle 1027"/>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0318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A8E1F94-E06C-46D7-9B66-AB081FF4A02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6963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6A090FED-9CF6-459F-A542-AD38DD35108A}"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182</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9636"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9637"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629998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4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654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7B6950D-8F19-4C63-BDF2-7449BA575553}"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654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538A9C8-3126-4453-B49E-9ACABDE8280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654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54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04441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C3ED0B4-6C9A-4D9A-9918-9795508F6C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5091"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D1E08BAB-96C1-43AA-AE95-CAD3796C7DCF}"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203</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5092"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5093"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78253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34EF61E-2D90-4D9D-9EAE-859E4AD0836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611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75A5C3B6-3A1E-4AD0-A3FA-3179E9EF9A3E}"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204</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6116"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6117"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44192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454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9100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08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608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091CB3D5-412A-384C-9445-9D1F1328557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608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96B5A89-E5C1-6E4B-A88C-1254C340AB6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608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060870"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Arial"/>
              <a:ea typeface="ＭＳ Ｐゴシック" charset="0"/>
              <a:cs typeface="Arial"/>
            </a:endParaRPr>
          </a:p>
          <a:p>
            <a:r>
              <a:rPr lang="en-US">
                <a:latin typeface="Arial"/>
                <a:ea typeface="ＭＳ Ｐゴシック" charset="0"/>
                <a:cs typeface="Arial"/>
              </a:rPr>
              <a:t>This</a:t>
            </a:r>
            <a:r>
              <a:rPr lang="en-US" baseline="0">
                <a:latin typeface="Arial"/>
                <a:ea typeface="ＭＳ Ｐゴシック" charset="0"/>
                <a:cs typeface="Arial"/>
              </a:rPr>
              <a:t> Tribulation is described in great detail in Revelation 6–19.</a:t>
            </a:r>
            <a:endParaRPr lang="en-US">
              <a:latin typeface="Arial"/>
              <a:ea typeface="ＭＳ Ｐゴシック" charset="0"/>
              <a:cs typeface="Arial"/>
            </a:endParaRPr>
          </a:p>
        </p:txBody>
      </p:sp>
    </p:spTree>
    <p:extLst>
      <p:ext uri="{BB962C8B-B14F-4D97-AF65-F5344CB8AC3E}">
        <p14:creationId xmlns:p14="http://schemas.microsoft.com/office/powerpoint/2010/main" val="3685717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283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6926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93822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a:latin typeface="Arial" pitchFamily="34" charset="0"/>
                <a:cs typeface="Arial" pitchFamily="34" charset="0"/>
              </a:rPr>
              <a:t>By what means will the L</a:t>
            </a:r>
            <a:r>
              <a:rPr lang="en-US" sz="1100">
                <a:latin typeface="Arial" pitchFamily="34" charset="0"/>
                <a:cs typeface="Arial" pitchFamily="34" charset="0"/>
              </a:rPr>
              <a:t>ORD</a:t>
            </a:r>
            <a:r>
              <a:rPr lang="en-US">
                <a:latin typeface="Arial" pitchFamily="34" charset="0"/>
                <a:cs typeface="Arial" pitchFamily="34" charset="0"/>
              </a:rPr>
              <a:t> restore the entire universe (restatement)?</a:t>
            </a:r>
          </a:p>
          <a:p>
            <a:endParaRPr lang="en-US">
              <a:latin typeface="Times New Roman" pitchFamily="18" charset="0"/>
            </a:endParaRPr>
          </a:p>
        </p:txBody>
      </p:sp>
    </p:spTree>
    <p:extLst>
      <p:ext uri="{BB962C8B-B14F-4D97-AF65-F5344CB8AC3E}">
        <p14:creationId xmlns:p14="http://schemas.microsoft.com/office/powerpoint/2010/main" val="3992868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B766257-9BBD-4EC3-9DC5-FE6CEF234C95}"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7827" name="Rectangle 1026"/>
          <p:cNvSpPr>
            <a:spLocks noGrp="1" noRot="1" noChangeAspect="1" noChangeArrowheads="1" noTextEdit="1"/>
          </p:cNvSpPr>
          <p:nvPr>
            <p:ph type="sldImg"/>
          </p:nvPr>
        </p:nvSpPr>
        <p:spPr>
          <a:solidFill>
            <a:srgbClr val="FFFFFF"/>
          </a:solidFill>
          <a:ln/>
        </p:spPr>
      </p:sp>
      <p:sp>
        <p:nvSpPr>
          <p:cNvPr id="77828"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Times New Roman" pitchFamily="18" charset="0"/>
              </a:rPr>
              <a:t>The L</a:t>
            </a:r>
            <a:r>
              <a:rPr lang="en-US" sz="1100" dirty="0">
                <a:latin typeface="Times New Roman" pitchFamily="18" charset="0"/>
              </a:rPr>
              <a:t>ORD</a:t>
            </a:r>
            <a:r>
              <a:rPr lang="en-US" dirty="0">
                <a:latin typeface="Times New Roman" pitchFamily="18" charset="0"/>
              </a:rPr>
              <a:t> will deal justly and mercifully with all that he made</a:t>
            </a:r>
            <a:r>
              <a:rPr lang="en-US" dirty="0">
                <a:latin typeface="Arial" pitchFamily="34" charset="0"/>
                <a:cs typeface="Arial" pitchFamily="34" charset="0"/>
              </a:rPr>
              <a:t> (restatement).</a:t>
            </a:r>
            <a:endParaRPr lang="en-US" dirty="0">
              <a:latin typeface="Times New Roman" pitchFamily="18" charset="0"/>
            </a:endParaRPr>
          </a:p>
        </p:txBody>
      </p:sp>
    </p:spTree>
    <p:extLst>
      <p:ext uri="{BB962C8B-B14F-4D97-AF65-F5344CB8AC3E}">
        <p14:creationId xmlns:p14="http://schemas.microsoft.com/office/powerpoint/2010/main" val="836375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itchFamily="34" charset="0"/>
                <a:cs typeface="Arial" pitchFamily="34" charset="0"/>
              </a:rPr>
              <a:t>The L</a:t>
            </a:r>
            <a:r>
              <a:rPr lang="en-US" sz="1100" dirty="0">
                <a:latin typeface="Arial" pitchFamily="34" charset="0"/>
                <a:cs typeface="Arial" pitchFamily="34" charset="0"/>
              </a:rPr>
              <a:t>ORD</a:t>
            </a:r>
            <a:r>
              <a:rPr lang="en-US" dirty="0">
                <a:latin typeface="Arial" pitchFamily="34" charset="0"/>
                <a:cs typeface="Arial" pitchFamily="34" charset="0"/>
              </a:rPr>
              <a:t> will deal with unbelievers in a just manner (restatement).</a:t>
            </a:r>
            <a:endParaRPr lang="en-US" dirty="0">
              <a:latin typeface="Times New Roman" pitchFamily="18" charset="0"/>
            </a:endParaRPr>
          </a:p>
        </p:txBody>
      </p:sp>
    </p:spTree>
    <p:extLst>
      <p:ext uri="{BB962C8B-B14F-4D97-AF65-F5344CB8AC3E}">
        <p14:creationId xmlns:p14="http://schemas.microsoft.com/office/powerpoint/2010/main" val="2163060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itchFamily="34" charset="0"/>
                <a:cs typeface="Arial" pitchFamily="34" charset="0"/>
              </a:rPr>
              <a:t>The L</a:t>
            </a:r>
            <a:r>
              <a:rPr lang="en-US" sz="1100" dirty="0">
                <a:latin typeface="Arial" pitchFamily="34" charset="0"/>
                <a:cs typeface="Arial" pitchFamily="34" charset="0"/>
              </a:rPr>
              <a:t>ORD</a:t>
            </a:r>
            <a:r>
              <a:rPr lang="en-US" dirty="0">
                <a:latin typeface="Arial" pitchFamily="34" charset="0"/>
                <a:cs typeface="Arial"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248810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BD8F80-E0B2-4A8A-9EBB-D3E56F86448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1781635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45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E710D3-171B-C741-91D7-B6F0BFF0E7C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8A2FC48-A68F-3C44-A209-5A6F32FCDA1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655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a:t>
            </a:r>
            <a:r>
              <a:rPr lang="en-US" baseline="0" dirty="0" err="1">
                <a:latin typeface="Arial" panose="020B0604020202020204" pitchFamily="34" charset="0"/>
                <a:cs typeface="Arial" panose="020B0604020202020204" pitchFamily="34" charset="0"/>
              </a:rPr>
              <a:t>humn</a:t>
            </a:r>
            <a:r>
              <a:rPr lang="en-US" baseline="0" dirty="0">
                <a:latin typeface="Arial" panose="020B0604020202020204" pitchFamily="34" charset="0"/>
                <a:cs typeface="Arial" panose="020B0604020202020204" pitchFamily="34" charset="0"/>
              </a:rPr>
              <a:t>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98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0" dirty="0">
                <a:solidFill>
                  <a:srgbClr val="FFFFFF"/>
                </a:solidFill>
                <a:effectLst>
                  <a:glow rad="127000">
                    <a:srgbClr val="000000"/>
                  </a:glow>
                </a:effectLst>
                <a:latin typeface="Arial Narrow" charset="0"/>
                <a:ea typeface="Arial Narrow" charset="0"/>
                <a:cs typeface="Arial Narrow" charset="0"/>
              </a:rPr>
              <a:t>Chapters 24–27 stand in the same relationship to chapters 13–23, the oracles against the nations, as chapters 11–12 stood to the prophecy of Immanuel in chapters 7–10. In Isaiah 7 Messiah was prophesied as about to be born. In chapter 9, he was prophesized as born and scheduled to take the throne of David. Then in chapter 11 it was prophesied that he should reign, and in chapter 12, there was a great hymn in praise of the God who has accomplished this great salvation. In a similar form, chapters 13–23 prophesied against the nations and now as we come to 24–27 we have the prophecy of the ultimate judgment that will fall upon the nations, deliver national Israel physically and spiritually and establish God’s kingdom upon the earth.</a:t>
            </a:r>
          </a:p>
          <a:p>
            <a:endParaRPr lang="en-US" b="0"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17461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910345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444110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155036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691253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109370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2388663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5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25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1CEC92-D7DD-1944-B7AE-C1ED8FE31D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BAD529F-8373-834D-9AB0-4D1D83DE509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255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7390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7826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1674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972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4970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264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noProof="0" dirty="0">
                <a:latin typeface="Arial" panose="020B0604020202020204" pitchFamily="34" charset="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noProof="0" dirty="0">
                <a:latin typeface="Arial" panose="020B0604020202020204" pitchFamily="34" charset="0"/>
                <a:ea typeface="ＭＳ Ｐゴシック" charset="0"/>
                <a:cs typeface="Arial" panose="020B0604020202020204" pitchFamily="34" charset="0"/>
              </a:rPr>
              <a:t>OS-23-Isaiah_60-66/Slide 95 on Supplements</a:t>
            </a:r>
          </a:p>
        </p:txBody>
      </p:sp>
    </p:spTree>
    <p:extLst>
      <p:ext uri="{BB962C8B-B14F-4D97-AF65-F5344CB8AC3E}">
        <p14:creationId xmlns:p14="http://schemas.microsoft.com/office/powerpoint/2010/main" val="3038070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265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OS-23-Isaiah_49-66/Slide 52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5672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OS-00-Intro-89</a:t>
            </a:r>
          </a:p>
          <a:p>
            <a:r>
              <a:rPr lang="en-US" altLang="zh-CN" b="0" dirty="0">
                <a:latin typeface="Arial" panose="020B0604020202020204" pitchFamily="34" charset="0"/>
                <a:ea typeface="ＭＳ Ｐゴシック" charset="0"/>
                <a:cs typeface="Arial" panose="020B0604020202020204" pitchFamily="34" charset="0"/>
              </a:rPr>
              <a:t>OS-23-Isaiah_60-66/Slide 97 on Supplements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4738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OS-00-Intro-91</a:t>
            </a:r>
          </a:p>
          <a:p>
            <a:r>
              <a:rPr lang="en-US" altLang="zh-CN" b="0" dirty="0">
                <a:latin typeface="Arial" panose="020B0604020202020204" pitchFamily="34" charset="0"/>
                <a:ea typeface="ＭＳ Ｐゴシック" charset="0"/>
                <a:cs typeface="Arial" panose="020B0604020202020204" pitchFamily="34" charset="0"/>
              </a:rPr>
              <a:t>OS-23-Isaiah_60-66/Slide 98 on Supplements</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2142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8606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815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274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176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239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7.xml"/><Relationship Id="rId4" Type="http://schemas.openxmlformats.org/officeDocument/2006/relationships/image" Target="../media/image5.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130898487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2269001029"/>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923127701"/>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1058041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40786017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26065657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741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813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4212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368712"/>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78750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54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212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06448"/>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38262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726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3064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15962204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97394754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2088159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47237235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860995258"/>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008570529"/>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895384066"/>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646615125"/>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92921919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97488656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51595205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728096246"/>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676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3323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9991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862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9454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4917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624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1021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3812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8295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55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0617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05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99506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1880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472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817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021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1048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60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6649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45827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6807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9706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2357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803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910570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35461980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BD247-2CAD-4F3C-9E4F-3C74E6AC51CF}"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026746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FBD247-2CAD-4F3C-9E4F-3C74E6AC51CF}"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14701144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FBD247-2CAD-4F3C-9E4F-3C74E6AC51CF}" type="datetimeFigureOut">
              <a:rPr lang="en-US" smtClean="0"/>
              <a:t>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179423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FBD247-2CAD-4F3C-9E4F-3C74E6AC51CF}" type="datetimeFigureOut">
              <a:rPr lang="en-US" smtClean="0"/>
              <a:t>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728040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BD247-2CAD-4F3C-9E4F-3C74E6AC51CF}" type="datetimeFigureOut">
              <a:rPr lang="en-US" smtClean="0"/>
              <a:t>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0253368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BD247-2CAD-4F3C-9E4F-3C74E6AC51CF}"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98852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BD247-2CAD-4F3C-9E4F-3C74E6AC51CF}"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8165306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007944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t>‹#›</a:t>
            </a:fld>
            <a:endParaRPr lang="en-US"/>
          </a:p>
        </p:txBody>
      </p:sp>
    </p:spTree>
    <p:extLst>
      <p:ext uri="{BB962C8B-B14F-4D97-AF65-F5344CB8AC3E}">
        <p14:creationId xmlns:p14="http://schemas.microsoft.com/office/powerpoint/2010/main" val="29615013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68CE81-7ED8-4BA2-887F-330AE439ECF0}" type="slidenum">
              <a:rPr lang="en-GB"/>
              <a:pPr>
                <a:defRPr/>
              </a:pPr>
              <a:t>‹#›</a:t>
            </a:fld>
            <a:endParaRPr lang="en-GB"/>
          </a:p>
        </p:txBody>
      </p:sp>
    </p:spTree>
    <p:extLst>
      <p:ext uri="{BB962C8B-B14F-4D97-AF65-F5344CB8AC3E}">
        <p14:creationId xmlns:p14="http://schemas.microsoft.com/office/powerpoint/2010/main" val="8897503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D59E5355-C1F1-4D3A-B06F-A557CDBBAA78}" type="slidenum">
              <a:rPr lang="en-GB"/>
              <a:pPr>
                <a:defRPr/>
              </a:pPr>
              <a:t>‹#›</a:t>
            </a:fld>
            <a:endParaRPr lang="en-GB"/>
          </a:p>
        </p:txBody>
      </p:sp>
    </p:spTree>
    <p:extLst>
      <p:ext uri="{BB962C8B-B14F-4D97-AF65-F5344CB8AC3E}">
        <p14:creationId xmlns:p14="http://schemas.microsoft.com/office/powerpoint/2010/main" val="2340328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A0528547-4F27-4E50-9752-6A33145C1E9D}" type="slidenum">
              <a:rPr lang="en-GB"/>
              <a:pPr>
                <a:defRPr/>
              </a:pPr>
              <a:t>‹#›</a:t>
            </a:fld>
            <a:endParaRPr lang="en-GB"/>
          </a:p>
        </p:txBody>
      </p:sp>
    </p:spTree>
    <p:extLst>
      <p:ext uri="{BB962C8B-B14F-4D97-AF65-F5344CB8AC3E}">
        <p14:creationId xmlns:p14="http://schemas.microsoft.com/office/powerpoint/2010/main" val="921784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D6DD699E-317E-4C92-BC69-0D085B945CD4}" type="slidenum">
              <a:rPr lang="en-GB"/>
              <a:pPr>
                <a:defRPr/>
              </a:pPr>
              <a:t>‹#›</a:t>
            </a:fld>
            <a:endParaRPr lang="en-GB"/>
          </a:p>
        </p:txBody>
      </p:sp>
    </p:spTree>
    <p:extLst>
      <p:ext uri="{BB962C8B-B14F-4D97-AF65-F5344CB8AC3E}">
        <p14:creationId xmlns:p14="http://schemas.microsoft.com/office/powerpoint/2010/main" val="3571152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a:defRPr>
                <a:ea typeface="ＭＳ Ｐゴシック"/>
              </a:defRPr>
            </a:lvl1pPr>
          </a:lstStyle>
          <a:p>
            <a:pPr>
              <a:defRPr/>
            </a:pPr>
            <a:fld id="{59C6D730-A628-4ADE-BD81-ABEAA732631E}" type="slidenum">
              <a:rPr lang="en-GB"/>
              <a:pPr>
                <a:defRPr/>
              </a:pPr>
              <a:t>‹#›</a:t>
            </a:fld>
            <a:endParaRPr lang="en-GB"/>
          </a:p>
        </p:txBody>
      </p:sp>
    </p:spTree>
    <p:extLst>
      <p:ext uri="{BB962C8B-B14F-4D97-AF65-F5344CB8AC3E}">
        <p14:creationId xmlns:p14="http://schemas.microsoft.com/office/powerpoint/2010/main" val="3121332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a:defRPr>
                <a:ea typeface="ＭＳ Ｐゴシック"/>
              </a:defRPr>
            </a:lvl1pPr>
          </a:lstStyle>
          <a:p>
            <a:pPr>
              <a:defRPr/>
            </a:pPr>
            <a:fld id="{04A842E0-23AB-4D47-9F7E-A0EBAB38D715}" type="slidenum">
              <a:rPr lang="en-GB"/>
              <a:pPr>
                <a:defRPr/>
              </a:pPr>
              <a:t>‹#›</a:t>
            </a:fld>
            <a:endParaRPr lang="en-GB"/>
          </a:p>
        </p:txBody>
      </p:sp>
    </p:spTree>
    <p:extLst>
      <p:ext uri="{BB962C8B-B14F-4D97-AF65-F5344CB8AC3E}">
        <p14:creationId xmlns:p14="http://schemas.microsoft.com/office/powerpoint/2010/main" val="36604606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a:defRPr>
                <a:ea typeface="ＭＳ Ｐゴシック"/>
              </a:defRPr>
            </a:lvl1pPr>
          </a:lstStyle>
          <a:p>
            <a:pPr>
              <a:defRPr/>
            </a:pPr>
            <a:fld id="{230BAA30-7A2C-48E9-84EE-4A2890EE0CE8}" type="slidenum">
              <a:rPr lang="en-GB"/>
              <a:pPr>
                <a:defRPr/>
              </a:pPr>
              <a:t>‹#›</a:t>
            </a:fld>
            <a:endParaRPr lang="en-GB"/>
          </a:p>
        </p:txBody>
      </p:sp>
    </p:spTree>
    <p:extLst>
      <p:ext uri="{BB962C8B-B14F-4D97-AF65-F5344CB8AC3E}">
        <p14:creationId xmlns:p14="http://schemas.microsoft.com/office/powerpoint/2010/main" val="583614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FF78AE9C-A4EE-4BD3-A141-F9458904EB89}" type="slidenum">
              <a:rPr lang="en-GB"/>
              <a:pPr>
                <a:defRPr/>
              </a:pPr>
              <a:t>‹#›</a:t>
            </a:fld>
            <a:endParaRPr lang="en-GB"/>
          </a:p>
        </p:txBody>
      </p:sp>
    </p:spTree>
    <p:extLst>
      <p:ext uri="{BB962C8B-B14F-4D97-AF65-F5344CB8AC3E}">
        <p14:creationId xmlns:p14="http://schemas.microsoft.com/office/powerpoint/2010/main" val="42334802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45D8FCC2-E18F-4CA0-9B00-5FFC7B0AC4E5}" type="slidenum">
              <a:rPr lang="en-GB"/>
              <a:pPr>
                <a:defRPr/>
              </a:pPr>
              <a:t>‹#›</a:t>
            </a:fld>
            <a:endParaRPr lang="en-GB"/>
          </a:p>
        </p:txBody>
      </p:sp>
    </p:spTree>
    <p:extLst>
      <p:ext uri="{BB962C8B-B14F-4D97-AF65-F5344CB8AC3E}">
        <p14:creationId xmlns:p14="http://schemas.microsoft.com/office/powerpoint/2010/main" val="25674992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47065A-8FC3-42F9-A95A-42E123F6CBAE}" type="slidenum">
              <a:rPr lang="en-GB"/>
              <a:pPr>
                <a:defRPr/>
              </a:pPr>
              <a:t>‹#›</a:t>
            </a:fld>
            <a:endParaRPr lang="en-GB"/>
          </a:p>
        </p:txBody>
      </p:sp>
    </p:spTree>
    <p:extLst>
      <p:ext uri="{BB962C8B-B14F-4D97-AF65-F5344CB8AC3E}">
        <p14:creationId xmlns:p14="http://schemas.microsoft.com/office/powerpoint/2010/main" val="25860474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599E9BFF-1287-4987-AF39-FEBCD8D71427}" type="slidenum">
              <a:rPr lang="en-GB"/>
              <a:pPr>
                <a:defRPr/>
              </a:pPr>
              <a:t>‹#›</a:t>
            </a:fld>
            <a:endParaRPr lang="en-GB"/>
          </a:p>
        </p:txBody>
      </p:sp>
    </p:spTree>
    <p:extLst>
      <p:ext uri="{BB962C8B-B14F-4D97-AF65-F5344CB8AC3E}">
        <p14:creationId xmlns:p14="http://schemas.microsoft.com/office/powerpoint/2010/main" val="1906697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7DCFB14-EBFE-47E7-9501-BDF0580E1E4F}" type="slidenum">
              <a:rPr lang="en-US"/>
              <a:pPr>
                <a:defRPr/>
              </a:pPr>
              <a:t>‹#›</a:t>
            </a:fld>
            <a:endParaRPr lang="en-US"/>
          </a:p>
        </p:txBody>
      </p:sp>
    </p:spTree>
    <p:extLst>
      <p:ext uri="{BB962C8B-B14F-4D97-AF65-F5344CB8AC3E}">
        <p14:creationId xmlns:p14="http://schemas.microsoft.com/office/powerpoint/2010/main" val="21944775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910D29A-671C-4C28-9C73-BB8740936277}" type="slidenum">
              <a:rPr lang="en-US"/>
              <a:pPr>
                <a:defRPr/>
              </a:pPr>
              <a:t>‹#›</a:t>
            </a:fld>
            <a:endParaRPr lang="en-US"/>
          </a:p>
        </p:txBody>
      </p:sp>
    </p:spTree>
    <p:extLst>
      <p:ext uri="{BB962C8B-B14F-4D97-AF65-F5344CB8AC3E}">
        <p14:creationId xmlns:p14="http://schemas.microsoft.com/office/powerpoint/2010/main" val="2377216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2C52A67-BD05-4FC0-A71C-2F1D48E43C13}" type="slidenum">
              <a:rPr lang="en-US"/>
              <a:pPr>
                <a:defRPr/>
              </a:pPr>
              <a:t>‹#›</a:t>
            </a:fld>
            <a:endParaRPr lang="en-US"/>
          </a:p>
        </p:txBody>
      </p:sp>
    </p:spTree>
    <p:extLst>
      <p:ext uri="{BB962C8B-B14F-4D97-AF65-F5344CB8AC3E}">
        <p14:creationId xmlns:p14="http://schemas.microsoft.com/office/powerpoint/2010/main" val="3662390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B6FF256-83EC-482D-BB80-B1244AA57B88}" type="slidenum">
              <a:rPr lang="en-US"/>
              <a:pPr>
                <a:defRPr/>
              </a:pPr>
              <a:t>‹#›</a:t>
            </a:fld>
            <a:endParaRPr lang="en-US"/>
          </a:p>
        </p:txBody>
      </p:sp>
    </p:spTree>
    <p:extLst>
      <p:ext uri="{BB962C8B-B14F-4D97-AF65-F5344CB8AC3E}">
        <p14:creationId xmlns:p14="http://schemas.microsoft.com/office/powerpoint/2010/main" val="24053790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6305CF2-DD57-43F5-9EA2-3D22CBE4FB30}" type="slidenum">
              <a:rPr lang="en-US"/>
              <a:pPr>
                <a:defRPr/>
              </a:pPr>
              <a:t>‹#›</a:t>
            </a:fld>
            <a:endParaRPr lang="en-US"/>
          </a:p>
        </p:txBody>
      </p:sp>
    </p:spTree>
    <p:extLst>
      <p:ext uri="{BB962C8B-B14F-4D97-AF65-F5344CB8AC3E}">
        <p14:creationId xmlns:p14="http://schemas.microsoft.com/office/powerpoint/2010/main" val="33466841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4223609-5D67-42BD-8F27-36B9DB58616F}" type="slidenum">
              <a:rPr lang="en-US"/>
              <a:pPr>
                <a:defRPr/>
              </a:pPr>
              <a:t>‹#›</a:t>
            </a:fld>
            <a:endParaRPr lang="en-US"/>
          </a:p>
        </p:txBody>
      </p:sp>
    </p:spTree>
    <p:extLst>
      <p:ext uri="{BB962C8B-B14F-4D97-AF65-F5344CB8AC3E}">
        <p14:creationId xmlns:p14="http://schemas.microsoft.com/office/powerpoint/2010/main" val="2482430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C909109-FB9B-463A-B018-6EB96FCEDAB4}" type="slidenum">
              <a:rPr lang="en-US"/>
              <a:pPr>
                <a:defRPr/>
              </a:pPr>
              <a:t>‹#›</a:t>
            </a:fld>
            <a:endParaRPr lang="en-US"/>
          </a:p>
        </p:txBody>
      </p:sp>
    </p:spTree>
    <p:extLst>
      <p:ext uri="{BB962C8B-B14F-4D97-AF65-F5344CB8AC3E}">
        <p14:creationId xmlns:p14="http://schemas.microsoft.com/office/powerpoint/2010/main" val="3319505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6C7EBF5-FCA1-4F39-9721-948DC86844DD}" type="slidenum">
              <a:rPr lang="en-US"/>
              <a:pPr>
                <a:defRPr/>
              </a:pPr>
              <a:t>‹#›</a:t>
            </a:fld>
            <a:endParaRPr lang="en-US"/>
          </a:p>
        </p:txBody>
      </p:sp>
    </p:spTree>
    <p:extLst>
      <p:ext uri="{BB962C8B-B14F-4D97-AF65-F5344CB8AC3E}">
        <p14:creationId xmlns:p14="http://schemas.microsoft.com/office/powerpoint/2010/main" val="40050350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02DE637-9F98-4E9B-ABD8-42019B24D32C}" type="slidenum">
              <a:rPr lang="en-US"/>
              <a:pPr>
                <a:defRPr/>
              </a:pPr>
              <a:t>‹#›</a:t>
            </a:fld>
            <a:endParaRPr lang="en-US"/>
          </a:p>
        </p:txBody>
      </p:sp>
    </p:spTree>
    <p:extLst>
      <p:ext uri="{BB962C8B-B14F-4D97-AF65-F5344CB8AC3E}">
        <p14:creationId xmlns:p14="http://schemas.microsoft.com/office/powerpoint/2010/main" val="3203210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54B4DBF-1F1E-449F-B4D0-1F3D4AEE60C2}" type="slidenum">
              <a:rPr lang="en-US"/>
              <a:pPr>
                <a:defRPr/>
              </a:pPr>
              <a:t>‹#›</a:t>
            </a:fld>
            <a:endParaRPr lang="en-US"/>
          </a:p>
        </p:txBody>
      </p:sp>
    </p:spTree>
    <p:extLst>
      <p:ext uri="{BB962C8B-B14F-4D97-AF65-F5344CB8AC3E}">
        <p14:creationId xmlns:p14="http://schemas.microsoft.com/office/powerpoint/2010/main" val="21922188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DE43811-F861-4C51-B737-8227229C68B0}" type="slidenum">
              <a:rPr lang="en-US"/>
              <a:pPr>
                <a:defRPr/>
              </a:pPr>
              <a:t>‹#›</a:t>
            </a:fld>
            <a:endParaRPr lang="en-US"/>
          </a:p>
        </p:txBody>
      </p:sp>
    </p:spTree>
    <p:extLst>
      <p:ext uri="{BB962C8B-B14F-4D97-AF65-F5344CB8AC3E}">
        <p14:creationId xmlns:p14="http://schemas.microsoft.com/office/powerpoint/2010/main" val="799192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1FBA67A-F512-458E-9E95-045AA66FE3A7}" type="slidenum">
              <a:rPr lang="en-US"/>
              <a:pPr>
                <a:defRPr/>
              </a:pPr>
              <a:t>‹#›</a:t>
            </a:fld>
            <a:endParaRPr lang="en-US"/>
          </a:p>
        </p:txBody>
      </p:sp>
    </p:spTree>
    <p:extLst>
      <p:ext uri="{BB962C8B-B14F-4D97-AF65-F5344CB8AC3E}">
        <p14:creationId xmlns:p14="http://schemas.microsoft.com/office/powerpoint/2010/main" val="20720359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834C573-05C5-42E8-802F-22E654174EED}" type="slidenum">
              <a:rPr lang="en-US"/>
              <a:pPr>
                <a:defRPr/>
              </a:pPr>
              <a:t>‹#›</a:t>
            </a:fld>
            <a:endParaRPr lang="en-US"/>
          </a:p>
        </p:txBody>
      </p:sp>
    </p:spTree>
    <p:extLst>
      <p:ext uri="{BB962C8B-B14F-4D97-AF65-F5344CB8AC3E}">
        <p14:creationId xmlns:p14="http://schemas.microsoft.com/office/powerpoint/2010/main" val="3206999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20D6142C-3295-4791-8A2D-6C1D6B772518}" type="slidenum">
              <a:rPr lang="en-GB"/>
              <a:pPr>
                <a:defRPr/>
              </a:pPr>
              <a:t>‹#›</a:t>
            </a:fld>
            <a:endParaRPr lang="en-GB"/>
          </a:p>
        </p:txBody>
      </p:sp>
    </p:spTree>
    <p:extLst>
      <p:ext uri="{BB962C8B-B14F-4D97-AF65-F5344CB8AC3E}">
        <p14:creationId xmlns:p14="http://schemas.microsoft.com/office/powerpoint/2010/main" val="9998226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14ADD4D-040B-4014-A103-A6D139CE125D}" type="slidenum">
              <a:rPr lang="en-GB"/>
              <a:pPr>
                <a:defRPr/>
              </a:pPr>
              <a:t>‹#›</a:t>
            </a:fld>
            <a:endParaRPr lang="en-GB"/>
          </a:p>
        </p:txBody>
      </p:sp>
    </p:spTree>
    <p:extLst>
      <p:ext uri="{BB962C8B-B14F-4D97-AF65-F5344CB8AC3E}">
        <p14:creationId xmlns:p14="http://schemas.microsoft.com/office/powerpoint/2010/main" val="37511846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B019CF08-DA3C-4DAD-A318-694C7F5CE313}" type="slidenum">
              <a:rPr lang="en-GB"/>
              <a:pPr>
                <a:defRPr/>
              </a:pPr>
              <a:t>‹#›</a:t>
            </a:fld>
            <a:endParaRPr lang="en-GB"/>
          </a:p>
        </p:txBody>
      </p:sp>
    </p:spTree>
    <p:extLst>
      <p:ext uri="{BB962C8B-B14F-4D97-AF65-F5344CB8AC3E}">
        <p14:creationId xmlns:p14="http://schemas.microsoft.com/office/powerpoint/2010/main" val="1924482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EAA8DE48-2F33-4EC2-B278-C5597DE99D53}" type="slidenum">
              <a:rPr lang="en-GB"/>
              <a:pPr>
                <a:defRPr/>
              </a:pPr>
              <a:t>‹#›</a:t>
            </a:fld>
            <a:endParaRPr lang="en-GB"/>
          </a:p>
        </p:txBody>
      </p:sp>
    </p:spTree>
    <p:extLst>
      <p:ext uri="{BB962C8B-B14F-4D97-AF65-F5344CB8AC3E}">
        <p14:creationId xmlns:p14="http://schemas.microsoft.com/office/powerpoint/2010/main" val="3365019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66D077D1-2713-4A55-AC88-81BCE701C0BD}" type="slidenum">
              <a:rPr lang="en-GB"/>
              <a:pPr>
                <a:defRPr/>
              </a:pPr>
              <a:t>‹#›</a:t>
            </a:fld>
            <a:endParaRPr lang="en-GB"/>
          </a:p>
        </p:txBody>
      </p:sp>
    </p:spTree>
    <p:extLst>
      <p:ext uri="{BB962C8B-B14F-4D97-AF65-F5344CB8AC3E}">
        <p14:creationId xmlns:p14="http://schemas.microsoft.com/office/powerpoint/2010/main" val="37950185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D52AF6A3-2085-41B5-B91F-6DEC69237C57}" type="slidenum">
              <a:rPr lang="en-GB"/>
              <a:pPr>
                <a:defRPr/>
              </a:pPr>
              <a:t>‹#›</a:t>
            </a:fld>
            <a:endParaRPr lang="en-GB"/>
          </a:p>
        </p:txBody>
      </p:sp>
    </p:spTree>
    <p:extLst>
      <p:ext uri="{BB962C8B-B14F-4D97-AF65-F5344CB8AC3E}">
        <p14:creationId xmlns:p14="http://schemas.microsoft.com/office/powerpoint/2010/main" val="27128735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0D985F20-1059-4E18-90B0-E5B44B70FF24}" type="slidenum">
              <a:rPr lang="en-GB"/>
              <a:pPr>
                <a:defRPr/>
              </a:pPr>
              <a:t>‹#›</a:t>
            </a:fld>
            <a:endParaRPr lang="en-GB"/>
          </a:p>
        </p:txBody>
      </p:sp>
    </p:spTree>
    <p:extLst>
      <p:ext uri="{BB962C8B-B14F-4D97-AF65-F5344CB8AC3E}">
        <p14:creationId xmlns:p14="http://schemas.microsoft.com/office/powerpoint/2010/main" val="14981789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CB551432-0103-4B49-A927-5382E99F3ADB}" type="slidenum">
              <a:rPr lang="en-GB"/>
              <a:pPr>
                <a:defRPr/>
              </a:pPr>
              <a:t>‹#›</a:t>
            </a:fld>
            <a:endParaRPr lang="en-GB"/>
          </a:p>
        </p:txBody>
      </p:sp>
    </p:spTree>
    <p:extLst>
      <p:ext uri="{BB962C8B-B14F-4D97-AF65-F5344CB8AC3E}">
        <p14:creationId xmlns:p14="http://schemas.microsoft.com/office/powerpoint/2010/main" val="18615686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10E53EB-9E51-481F-9F8A-43C0835AD770}" type="slidenum">
              <a:rPr lang="en-GB"/>
              <a:pPr>
                <a:defRPr/>
              </a:pPr>
              <a:t>‹#›</a:t>
            </a:fld>
            <a:endParaRPr lang="en-GB"/>
          </a:p>
        </p:txBody>
      </p:sp>
    </p:spTree>
    <p:extLst>
      <p:ext uri="{BB962C8B-B14F-4D97-AF65-F5344CB8AC3E}">
        <p14:creationId xmlns:p14="http://schemas.microsoft.com/office/powerpoint/2010/main" val="15501511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3ED4C8A0-78CA-4273-8F75-9743BBC0FE35}" type="slidenum">
              <a:rPr lang="en-GB"/>
              <a:pPr>
                <a:defRPr/>
              </a:pPr>
              <a:t>‹#›</a:t>
            </a:fld>
            <a:endParaRPr lang="en-GB"/>
          </a:p>
        </p:txBody>
      </p:sp>
    </p:spTree>
    <p:extLst>
      <p:ext uri="{BB962C8B-B14F-4D97-AF65-F5344CB8AC3E}">
        <p14:creationId xmlns:p14="http://schemas.microsoft.com/office/powerpoint/2010/main" val="314773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90C8F3E1-8CC4-4FE7-97FF-60656BED4486}" type="slidenum">
              <a:rPr lang="en-GB"/>
              <a:pPr>
                <a:defRPr/>
              </a:pPr>
              <a:t>‹#›</a:t>
            </a:fld>
            <a:endParaRPr lang="en-GB"/>
          </a:p>
        </p:txBody>
      </p:sp>
    </p:spTree>
    <p:extLst>
      <p:ext uri="{BB962C8B-B14F-4D97-AF65-F5344CB8AC3E}">
        <p14:creationId xmlns:p14="http://schemas.microsoft.com/office/powerpoint/2010/main" val="792784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x-non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x-non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FEDA44-0112-BE4D-99DE-14BFFEBE18B6}"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1771276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x-non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812034-1E7F-9145-956F-E8B660C69BF6}"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23980752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x-non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x-non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91D86-6D27-BF4C-A20B-777CDA697366}"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4078752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x-none">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x-none">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F8D2FF-98D8-BB41-9B75-0DD78F3537CC}"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908363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x-none">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x-none">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2CD154E-64B8-1A4C-8BA9-D8E5E843CD77}"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28457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x-none">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x-none">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79B6B4-B90C-934C-A4E1-40334D111333}"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8316686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x-none">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3848521-581C-C84E-9D37-01B02D842FFB}"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4645251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x-none">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FA2435-558D-D84A-B1CC-36D7E2EFAE3A}"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4868108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x-none">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04C3FC-3FFD-764E-99F6-D94D744343B4}"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123056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x-non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3A7518-0CEF-3A43-AAA9-F1C4D62B8BDD}"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529776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x-none">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F29134-9419-D142-BD0C-5BCC1138B603}" type="slidenum">
              <a:rPr lang="en-US" altLang="x-none">
                <a:solidFill>
                  <a:srgbClr val="000000"/>
                </a:solidFill>
              </a:rPr>
              <a:pPr/>
              <a:t>‹#›</a:t>
            </a:fld>
            <a:endParaRPr lang="en-US" altLang="x-none">
              <a:solidFill>
                <a:srgbClr val="000000"/>
              </a:solidFill>
            </a:endParaRPr>
          </a:p>
        </p:txBody>
      </p:sp>
    </p:spTree>
    <p:extLst>
      <p:ext uri="{BB962C8B-B14F-4D97-AF65-F5344CB8AC3E}">
        <p14:creationId xmlns:p14="http://schemas.microsoft.com/office/powerpoint/2010/main" val="465983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32C749AE-1D15-43C5-BB02-37F12FAC6C58}" type="slidenum">
              <a:rPr lang="en-US"/>
              <a:pPr>
                <a:defRPr/>
              </a:pPr>
              <a:t>‹#›</a:t>
            </a:fld>
            <a:endParaRPr lang="en-US"/>
          </a:p>
        </p:txBody>
      </p:sp>
    </p:spTree>
    <p:extLst>
      <p:ext uri="{BB962C8B-B14F-4D97-AF65-F5344CB8AC3E}">
        <p14:creationId xmlns:p14="http://schemas.microsoft.com/office/powerpoint/2010/main" val="2759031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02FC224A-BB9D-481E-89C0-75B57684BB50}" type="slidenum">
              <a:rPr lang="en-US"/>
              <a:pPr>
                <a:defRPr/>
              </a:pPr>
              <a:t>‹#›</a:t>
            </a:fld>
            <a:endParaRPr lang="en-US"/>
          </a:p>
        </p:txBody>
      </p:sp>
    </p:spTree>
    <p:extLst>
      <p:ext uri="{BB962C8B-B14F-4D97-AF65-F5344CB8AC3E}">
        <p14:creationId xmlns:p14="http://schemas.microsoft.com/office/powerpoint/2010/main" val="3806109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BA52C1C1-B14E-4212-B285-F677B21AE2B8}" type="slidenum">
              <a:rPr lang="en-US"/>
              <a:pPr>
                <a:defRPr/>
              </a:pPr>
              <a:t>‹#›</a:t>
            </a:fld>
            <a:endParaRPr lang="en-US"/>
          </a:p>
        </p:txBody>
      </p:sp>
    </p:spTree>
    <p:extLst>
      <p:ext uri="{BB962C8B-B14F-4D97-AF65-F5344CB8AC3E}">
        <p14:creationId xmlns:p14="http://schemas.microsoft.com/office/powerpoint/2010/main" val="23469666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27A3BC1B-BD2D-45A0-816F-FAFE65EA10E7}" type="slidenum">
              <a:rPr lang="en-US"/>
              <a:pPr>
                <a:defRPr/>
              </a:pPr>
              <a:t>‹#›</a:t>
            </a:fld>
            <a:endParaRPr lang="en-US"/>
          </a:p>
        </p:txBody>
      </p:sp>
    </p:spTree>
    <p:extLst>
      <p:ext uri="{BB962C8B-B14F-4D97-AF65-F5344CB8AC3E}">
        <p14:creationId xmlns:p14="http://schemas.microsoft.com/office/powerpoint/2010/main" val="20957232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ea typeface="Osaka" charset="0"/>
              </a:defRPr>
            </a:lvl1pPr>
          </a:lstStyle>
          <a:p>
            <a:pPr>
              <a:defRPr/>
            </a:pPr>
            <a:fld id="{EBFE3471-8333-47C4-BA98-72E1870435FB}" type="slidenum">
              <a:rPr lang="en-US"/>
              <a:pPr>
                <a:defRPr/>
              </a:pPr>
              <a:t>‹#›</a:t>
            </a:fld>
            <a:endParaRPr lang="en-US"/>
          </a:p>
        </p:txBody>
      </p:sp>
    </p:spTree>
    <p:extLst>
      <p:ext uri="{BB962C8B-B14F-4D97-AF65-F5344CB8AC3E}">
        <p14:creationId xmlns:p14="http://schemas.microsoft.com/office/powerpoint/2010/main" val="14212322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ea typeface="Osaka" charset="0"/>
              </a:defRPr>
            </a:lvl1pPr>
          </a:lstStyle>
          <a:p>
            <a:pPr>
              <a:defRPr/>
            </a:pPr>
            <a:fld id="{C651C42E-CEA2-44F1-ACEA-36B150D792BB}" type="slidenum">
              <a:rPr lang="en-US"/>
              <a:pPr>
                <a:defRPr/>
              </a:pPr>
              <a:t>‹#›</a:t>
            </a:fld>
            <a:endParaRPr lang="en-US"/>
          </a:p>
        </p:txBody>
      </p:sp>
    </p:spTree>
    <p:extLst>
      <p:ext uri="{BB962C8B-B14F-4D97-AF65-F5344CB8AC3E}">
        <p14:creationId xmlns:p14="http://schemas.microsoft.com/office/powerpoint/2010/main" val="2325630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ea typeface="Osaka" charset="0"/>
              </a:defRPr>
            </a:lvl1pPr>
          </a:lstStyle>
          <a:p>
            <a:pPr>
              <a:defRPr/>
            </a:pPr>
            <a:fld id="{210F726F-8DCF-4DB6-A167-3F4B41E2CCA8}" type="slidenum">
              <a:rPr lang="en-US"/>
              <a:pPr>
                <a:defRPr/>
              </a:pPr>
              <a:t>‹#›</a:t>
            </a:fld>
            <a:endParaRPr lang="en-US"/>
          </a:p>
        </p:txBody>
      </p:sp>
    </p:spTree>
    <p:extLst>
      <p:ext uri="{BB962C8B-B14F-4D97-AF65-F5344CB8AC3E}">
        <p14:creationId xmlns:p14="http://schemas.microsoft.com/office/powerpoint/2010/main" val="4000768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8AC71924-F119-4254-A86D-DA143E3DBE2D}" type="slidenum">
              <a:rPr lang="en-US"/>
              <a:pPr>
                <a:defRPr/>
              </a:pPr>
              <a:t>‹#›</a:t>
            </a:fld>
            <a:endParaRPr lang="en-US"/>
          </a:p>
        </p:txBody>
      </p:sp>
    </p:spTree>
    <p:extLst>
      <p:ext uri="{BB962C8B-B14F-4D97-AF65-F5344CB8AC3E}">
        <p14:creationId xmlns:p14="http://schemas.microsoft.com/office/powerpoint/2010/main" val="377849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84B3D11C-6A8C-4557-B06C-228BC0BD61FF}" type="slidenum">
              <a:rPr lang="en-US"/>
              <a:pPr>
                <a:defRPr/>
              </a:pPr>
              <a:t>‹#›</a:t>
            </a:fld>
            <a:endParaRPr lang="en-US"/>
          </a:p>
        </p:txBody>
      </p:sp>
    </p:spTree>
    <p:extLst>
      <p:ext uri="{BB962C8B-B14F-4D97-AF65-F5344CB8AC3E}">
        <p14:creationId xmlns:p14="http://schemas.microsoft.com/office/powerpoint/2010/main" val="22407799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19154B7B-8CC3-4FF3-B8BC-3E5A2A561700}" type="slidenum">
              <a:rPr lang="en-US"/>
              <a:pPr>
                <a:defRPr/>
              </a:pPr>
              <a:t>‹#›</a:t>
            </a:fld>
            <a:endParaRPr lang="en-US"/>
          </a:p>
        </p:txBody>
      </p:sp>
    </p:spTree>
    <p:extLst>
      <p:ext uri="{BB962C8B-B14F-4D97-AF65-F5344CB8AC3E}">
        <p14:creationId xmlns:p14="http://schemas.microsoft.com/office/powerpoint/2010/main" val="17282243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7D600FA2-62D6-4566-AAE4-BAB06F8B5D56}" type="slidenum">
              <a:rPr lang="en-US"/>
              <a:pPr>
                <a:defRPr/>
              </a:pPr>
              <a:t>‹#›</a:t>
            </a:fld>
            <a:endParaRPr lang="en-US"/>
          </a:p>
        </p:txBody>
      </p:sp>
    </p:spTree>
    <p:extLst>
      <p:ext uri="{BB962C8B-B14F-4D97-AF65-F5344CB8AC3E}">
        <p14:creationId xmlns:p14="http://schemas.microsoft.com/office/powerpoint/2010/main" val="21454991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9E67357-9C24-4F10-820D-25632C066F12}" type="datetimeFigureOut">
              <a:rPr lang="en-US"/>
              <a:pPr>
                <a:defRPr/>
              </a:pPr>
              <a:t>11/4/23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4623E8-0CD3-41A9-AE84-37EDBB7E32C0}" type="slidenum">
              <a:rPr lang="en-US"/>
              <a:pPr>
                <a:defRPr/>
              </a:pPr>
              <a:t>‹#›</a:t>
            </a:fld>
            <a:endParaRPr lang="en-US"/>
          </a:p>
        </p:txBody>
      </p:sp>
    </p:spTree>
    <p:extLst>
      <p:ext uri="{BB962C8B-B14F-4D97-AF65-F5344CB8AC3E}">
        <p14:creationId xmlns:p14="http://schemas.microsoft.com/office/powerpoint/2010/main" val="278952767"/>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88334C-4856-49D6-94FC-21267E7993F4}" type="datetimeFigureOut">
              <a:rPr lang="en-US"/>
              <a:pPr>
                <a:defRPr/>
              </a:pPr>
              <a:t>11/4/23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3AB062-5B4A-4AFC-87BB-CAD66890BC8E}" type="slidenum">
              <a:rPr lang="en-US"/>
              <a:pPr>
                <a:defRPr/>
              </a:pPr>
              <a:t>‹#›</a:t>
            </a:fld>
            <a:endParaRPr lang="en-US"/>
          </a:p>
        </p:txBody>
      </p:sp>
    </p:spTree>
    <p:extLst>
      <p:ext uri="{BB962C8B-B14F-4D97-AF65-F5344CB8AC3E}">
        <p14:creationId xmlns:p14="http://schemas.microsoft.com/office/powerpoint/2010/main" val="764166806"/>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27014FF-2C5F-46A6-9F8D-D8EAF16CB81F}" type="datetimeFigureOut">
              <a:rPr lang="en-US"/>
              <a:pPr>
                <a:defRPr/>
              </a:pPr>
              <a:t>11/4/23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AD9D8D-F0A6-4E99-9EA9-A7103BDBED16}" type="slidenum">
              <a:rPr lang="en-US"/>
              <a:pPr>
                <a:defRPr/>
              </a:pPr>
              <a:t>‹#›</a:t>
            </a:fld>
            <a:endParaRPr lang="en-US"/>
          </a:p>
        </p:txBody>
      </p:sp>
    </p:spTree>
    <p:extLst>
      <p:ext uri="{BB962C8B-B14F-4D97-AF65-F5344CB8AC3E}">
        <p14:creationId xmlns:p14="http://schemas.microsoft.com/office/powerpoint/2010/main" val="3572246538"/>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2BE3C55-EBA1-4949-AAFD-9AC027E2D05D}" type="datetimeFigureOut">
              <a:rPr lang="en-US"/>
              <a:pPr>
                <a:defRPr/>
              </a:pPr>
              <a:t>11/4/23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71EDAA-4D77-4284-A91F-2FA211F7E08F}" type="slidenum">
              <a:rPr lang="en-US"/>
              <a:pPr>
                <a:defRPr/>
              </a:pPr>
              <a:t>‹#›</a:t>
            </a:fld>
            <a:endParaRPr lang="en-US"/>
          </a:p>
        </p:txBody>
      </p:sp>
    </p:spTree>
    <p:extLst>
      <p:ext uri="{BB962C8B-B14F-4D97-AF65-F5344CB8AC3E}">
        <p14:creationId xmlns:p14="http://schemas.microsoft.com/office/powerpoint/2010/main" val="2961665804"/>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C47FB30-82B2-401E-91AC-C062A37B4EA2}" type="datetimeFigureOut">
              <a:rPr lang="en-US"/>
              <a:pPr>
                <a:defRPr/>
              </a:pPr>
              <a:t>11/4/23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F816F8-EBEE-4BF0-9EF5-D387D7476F38}" type="slidenum">
              <a:rPr lang="en-US"/>
              <a:pPr>
                <a:defRPr/>
              </a:pPr>
              <a:t>‹#›</a:t>
            </a:fld>
            <a:endParaRPr lang="en-US"/>
          </a:p>
        </p:txBody>
      </p:sp>
    </p:spTree>
    <p:extLst>
      <p:ext uri="{BB962C8B-B14F-4D97-AF65-F5344CB8AC3E}">
        <p14:creationId xmlns:p14="http://schemas.microsoft.com/office/powerpoint/2010/main" val="3435126971"/>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9A71413-A2AD-485C-B934-6E5E76488574}" type="datetimeFigureOut">
              <a:rPr lang="en-US"/>
              <a:pPr>
                <a:defRPr/>
              </a:pPr>
              <a:t>11/4/23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7B76FBC-96F0-4C8F-B7ED-25B4E4624BD6}" type="slidenum">
              <a:rPr lang="en-US"/>
              <a:pPr>
                <a:defRPr/>
              </a:pPr>
              <a:t>‹#›</a:t>
            </a:fld>
            <a:endParaRPr lang="en-US"/>
          </a:p>
        </p:txBody>
      </p:sp>
    </p:spTree>
    <p:extLst>
      <p:ext uri="{BB962C8B-B14F-4D97-AF65-F5344CB8AC3E}">
        <p14:creationId xmlns:p14="http://schemas.microsoft.com/office/powerpoint/2010/main" val="2950846531"/>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B63196-2205-4407-AAAF-AFE7AFCE000F}" type="datetimeFigureOut">
              <a:rPr lang="en-US"/>
              <a:pPr>
                <a:defRPr/>
              </a:pPr>
              <a:t>11/4/23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9807813-8843-4B68-BEC0-0178B182641A}" type="slidenum">
              <a:rPr lang="en-US"/>
              <a:pPr>
                <a:defRPr/>
              </a:pPr>
              <a:t>‹#›</a:t>
            </a:fld>
            <a:endParaRPr lang="en-US"/>
          </a:p>
        </p:txBody>
      </p:sp>
    </p:spTree>
    <p:extLst>
      <p:ext uri="{BB962C8B-B14F-4D97-AF65-F5344CB8AC3E}">
        <p14:creationId xmlns:p14="http://schemas.microsoft.com/office/powerpoint/2010/main" val="145652847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462B6C-ECF0-4AFC-87D7-9E6863CCEF38}" type="datetimeFigureOut">
              <a:rPr lang="en-US"/>
              <a:pPr>
                <a:defRPr/>
              </a:pPr>
              <a:t>11/4/23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F74B50-DA5B-4828-B39D-5553CF4B2F98}" type="slidenum">
              <a:rPr lang="en-US"/>
              <a:pPr>
                <a:defRPr/>
              </a:pPr>
              <a:t>‹#›</a:t>
            </a:fld>
            <a:endParaRPr lang="en-US"/>
          </a:p>
        </p:txBody>
      </p:sp>
    </p:spTree>
    <p:extLst>
      <p:ext uri="{BB962C8B-B14F-4D97-AF65-F5344CB8AC3E}">
        <p14:creationId xmlns:p14="http://schemas.microsoft.com/office/powerpoint/2010/main" val="281894256"/>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7D2186-10AE-4CC5-8FF5-8EC3393B29CA}" type="datetimeFigureOut">
              <a:rPr lang="en-US"/>
              <a:pPr>
                <a:defRPr/>
              </a:pPr>
              <a:t>11/4/23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E50CD3-350C-460C-97DC-0186636835AA}" type="slidenum">
              <a:rPr lang="en-US"/>
              <a:pPr>
                <a:defRPr/>
              </a:pPr>
              <a:t>‹#›</a:t>
            </a:fld>
            <a:endParaRPr lang="en-US"/>
          </a:p>
        </p:txBody>
      </p:sp>
    </p:spTree>
    <p:extLst>
      <p:ext uri="{BB962C8B-B14F-4D97-AF65-F5344CB8AC3E}">
        <p14:creationId xmlns:p14="http://schemas.microsoft.com/office/powerpoint/2010/main" val="755673347"/>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4665931-C7B6-426E-B2A5-1ABA783A0685}" type="datetimeFigureOut">
              <a:rPr lang="en-US"/>
              <a:pPr>
                <a:defRPr/>
              </a:pPr>
              <a:t>11/4/23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4BB543-2E9D-4A08-B7F5-E98E10A0A9B1}" type="slidenum">
              <a:rPr lang="en-US"/>
              <a:pPr>
                <a:defRPr/>
              </a:pPr>
              <a:t>‹#›</a:t>
            </a:fld>
            <a:endParaRPr lang="en-US"/>
          </a:p>
        </p:txBody>
      </p:sp>
    </p:spTree>
    <p:extLst>
      <p:ext uri="{BB962C8B-B14F-4D97-AF65-F5344CB8AC3E}">
        <p14:creationId xmlns:p14="http://schemas.microsoft.com/office/powerpoint/2010/main" val="232980844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E27C995-BCA4-4D91-A9A2-BBA264B18929}" type="datetimeFigureOut">
              <a:rPr lang="en-US"/>
              <a:pPr>
                <a:defRPr/>
              </a:pPr>
              <a:t>11/4/23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5262A8-85FF-403B-A338-11EBD8BBD175}" type="slidenum">
              <a:rPr lang="en-US"/>
              <a:pPr>
                <a:defRPr/>
              </a:pPr>
              <a:t>‹#›</a:t>
            </a:fld>
            <a:endParaRPr lang="en-US"/>
          </a:p>
        </p:txBody>
      </p:sp>
    </p:spTree>
    <p:extLst>
      <p:ext uri="{BB962C8B-B14F-4D97-AF65-F5344CB8AC3E}">
        <p14:creationId xmlns:p14="http://schemas.microsoft.com/office/powerpoint/2010/main" val="46961201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FA87A-635E-4743-8EEF-794EC31E413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91944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E9D28D-0B94-1147-A742-DE615903722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41259091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0E560-676D-7A4A-BA8A-BD83D6EB73D2}"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540172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AFB3F-FABB-C249-ADB6-91B96875FF58}"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9266852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081151-D328-C447-AF48-A2EC0CD88987}"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7433053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6FDAD4-EB17-BB45-8484-7F694667E85E}"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44423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729273-E6A8-A748-81DC-97BF7F97FBF6}"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8411262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F5FE5-01DC-FE49-8C63-7A252FC8320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7755772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B3B80-A9E0-4E46-8597-6D4B02B7FB8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42757172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7D3A7-7D8C-9D4B-ADF1-0ADD5F8D0FDB}"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6031363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1B7326-A8B9-5742-A4F5-6E1E375FD79F}"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1291085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375233-2425-C74A-BA58-094D2730412E}"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38661569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75233-2425-C74A-BA58-094D2730412E}"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5815747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375233-2425-C74A-BA58-094D2730412E}"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34620854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375233-2425-C74A-BA58-094D2730412E}"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20533093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375233-2425-C74A-BA58-094D2730412E}" type="datetimeFigureOut">
              <a:rPr lang="en-US" smtClean="0"/>
              <a:t>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3086282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375233-2425-C74A-BA58-094D2730412E}" type="datetimeFigureOut">
              <a:rPr lang="en-US" smtClean="0"/>
              <a:t>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9640568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75233-2425-C74A-BA58-094D2730412E}" type="datetimeFigureOut">
              <a:rPr lang="en-US" smtClean="0"/>
              <a:t>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38549312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375233-2425-C74A-BA58-094D2730412E}"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33041356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375233-2425-C74A-BA58-094D2730412E}"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12547150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75233-2425-C74A-BA58-094D2730412E}"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21947055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75233-2425-C74A-BA58-094D2730412E}"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097A3-AF7C-5C47-BC9B-FF568BF33193}" type="slidenum">
              <a:rPr lang="en-US" smtClean="0"/>
              <a:t>‹#›</a:t>
            </a:fld>
            <a:endParaRPr lang="en-US"/>
          </a:p>
        </p:txBody>
      </p:sp>
    </p:spTree>
    <p:extLst>
      <p:ext uri="{BB962C8B-B14F-4D97-AF65-F5344CB8AC3E}">
        <p14:creationId xmlns:p14="http://schemas.microsoft.com/office/powerpoint/2010/main" val="13232386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1108039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55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364891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27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6246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1364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550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0675189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742642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6361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7397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7767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72F661-25DC-6C4B-B9CD-603271E94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1316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A75D25-E60F-614E-9A86-8FB62269CE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35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ED6A78-607E-EF43-AC1C-BA3437FFB9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0084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6CE3C1A-348C-4244-9EAA-966A9B07D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72004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E1BEFA-9EA2-6043-B5A7-B8FE53930C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8257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819A41F-5687-CB41-AD1C-4EA5968B98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309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5F5587-8680-AA4C-A492-82B7C07904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7172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582F6F-3E4D-3B45-8159-B128B2F13A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48201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BA1B8B-218E-8D40-BD86-FB2945303F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887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78A61B-7D5B-7845-8A59-25AB84958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79059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3E3FF3-7252-6E4B-A91F-E9524B0C15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72466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US">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ECE0CD8B-8CE4-433D-ACFD-63419755F215}" type="slidenum">
              <a:rPr lang="en-US" smtClean="0">
                <a:solidFill>
                  <a:srgbClr val="FFFFFF">
                    <a:shade val="50000"/>
                  </a:srgbClr>
                </a:solidFill>
              </a:rPr>
              <a:pPr>
                <a:defRPr/>
              </a:pPr>
              <a:t>‹#›</a:t>
            </a:fld>
            <a:endParaRPr lang="en-US">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Tree>
    <p:extLst>
      <p:ext uri="{BB962C8B-B14F-4D97-AF65-F5344CB8AC3E}">
        <p14:creationId xmlns:p14="http://schemas.microsoft.com/office/powerpoint/2010/main" val="3424680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4E355479-2302-430C-AC60-0B2051FB6142}"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34754090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shade val="50000"/>
                </a:srgbClr>
              </a:solidFill>
            </a:endParaRPr>
          </a:p>
        </p:txBody>
      </p:sp>
      <p:sp>
        <p:nvSpPr>
          <p:cNvPr id="6" name="Slide Number Placeholder 5"/>
          <p:cNvSpPr>
            <a:spLocks noGrp="1"/>
          </p:cNvSpPr>
          <p:nvPr>
            <p:ph type="sldNum" sz="quarter" idx="12"/>
          </p:nvPr>
        </p:nvSpPr>
        <p:spPr>
          <a:xfrm>
            <a:off x="7924800" y="6416677"/>
            <a:ext cx="762000" cy="365125"/>
          </a:xfrm>
        </p:spPr>
        <p:txBody>
          <a:bodyPr/>
          <a:lstStyle/>
          <a:p>
            <a:pPr>
              <a:defRPr/>
            </a:pPr>
            <a:fld id="{FF70F34E-B285-4574-A33D-84D990F56E28}"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13669216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206A5BCF-2DC4-4461-A203-68F5C4937A37}"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32115191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1D9EA503-8C20-4A15-9E57-D9EA6D3F9019}"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35926609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0F2EA418-164F-488E-9093-377EB92E30B8}"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10776566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86686211-6EDE-4E26-8CDC-2405D9110A0B}"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19689729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1" y="1524002"/>
            <a:ext cx="3008313" cy="4602163"/>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1950"/>
            </a:lvl1pPr>
            <a:lvl2pPr>
              <a:defRPr sz="1800"/>
            </a:lvl2pPr>
            <a:lvl3pPr>
              <a:defRPr sz="165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72240C2F-D0CF-49DD-8FA7-A752EB4E5E18}"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42612613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15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613B208E-8749-499F-A794-6A1B6A331AD3}"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11922901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200F9EA1-6FBC-4CC5-BDF7-2268D0844E64}"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23239045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9AD13AAD-D291-4043-B713-899F00FCDD29}" type="slidenum">
              <a:rPr lang="en-US" smtClean="0">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4019212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hade val="50000"/>
                </a:srgbClr>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hade val="50000"/>
                </a:srgbClr>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7F2893DB-2120-4E33-BB88-FF08DE10E663}" type="slidenum">
              <a:rPr lang="en-US">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9097984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hade val="50000"/>
                </a:srgbClr>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hade val="50000"/>
                </a:srgbClr>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8EB24E2-3161-4A91-A86B-4226FFD90088}" type="slidenum">
              <a:rPr lang="en-US">
                <a:solidFill>
                  <a:srgbClr val="FFFFFF">
                    <a:shade val="50000"/>
                  </a:srgbClr>
                </a:solidFill>
              </a:rPr>
              <a:pPr>
                <a:defRPr/>
              </a:pPr>
              <a:t>‹#›</a:t>
            </a:fld>
            <a:endParaRPr lang="en-US">
              <a:solidFill>
                <a:srgbClr val="FFFFFF">
                  <a:shade val="50000"/>
                </a:srgbClr>
              </a:solidFill>
            </a:endParaRPr>
          </a:p>
        </p:txBody>
      </p:sp>
    </p:spTree>
    <p:extLst>
      <p:ext uri="{BB962C8B-B14F-4D97-AF65-F5344CB8AC3E}">
        <p14:creationId xmlns:p14="http://schemas.microsoft.com/office/powerpoint/2010/main" val="39689986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F664A2D3-0E5A-E541-8C20-66B71B647AB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708732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A8531B2-135A-3244-9532-C9066103D7D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509398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E3384A6-61B9-6B4A-9A49-2EF1DD592C1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788763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9" y="1766888"/>
            <a:ext cx="3808412"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1" y="1766888"/>
            <a:ext cx="3808413"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40FB1BD6-0F32-9F4B-86AD-22C094BB6C5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863796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D5608D41-C575-754D-8916-8C0CBA961F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03731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66A5B410-6E93-C045-96F6-0C70BA76AA1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889370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56D3CFBF-AFB5-6B45-9C66-98C5F6C7519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473867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51BD4F1-DDDD-3A40-ADC3-E0D20BCB40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8161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A7DA9D-5CFD-9848-BD1D-23030FD544C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526962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967DB109-0C50-0542-A400-8FD8201C1D9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393246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9"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EA04B080-669E-F44B-9783-7B375A4D569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15446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9"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04660E8-0951-B345-8E40-BEC3302AAA6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750810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556D44C5-94E4-446E-8863-81D8CF8DB809}" type="slidenum">
              <a:rPr lang="en-GB"/>
              <a:pPr>
                <a:defRPr/>
              </a:pPr>
              <a:t>‹#›</a:t>
            </a:fld>
            <a:endParaRPr lang="en-GB"/>
          </a:p>
        </p:txBody>
      </p:sp>
    </p:spTree>
    <p:extLst>
      <p:ext uri="{BB962C8B-B14F-4D97-AF65-F5344CB8AC3E}">
        <p14:creationId xmlns:p14="http://schemas.microsoft.com/office/powerpoint/2010/main" val="17263318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6BAD9A99-6F17-420C-A08E-18664866D618}" type="slidenum">
              <a:rPr lang="en-GB"/>
              <a:pPr>
                <a:defRPr/>
              </a:pPr>
              <a:t>‹#›</a:t>
            </a:fld>
            <a:endParaRPr lang="en-GB"/>
          </a:p>
        </p:txBody>
      </p:sp>
    </p:spTree>
    <p:extLst>
      <p:ext uri="{BB962C8B-B14F-4D97-AF65-F5344CB8AC3E}">
        <p14:creationId xmlns:p14="http://schemas.microsoft.com/office/powerpoint/2010/main" val="1213185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BCB13B65-C364-4F14-8447-054416F42E1D}" type="slidenum">
              <a:rPr lang="en-GB"/>
              <a:pPr>
                <a:defRPr/>
              </a:pPr>
              <a:t>‹#›</a:t>
            </a:fld>
            <a:endParaRPr lang="en-GB"/>
          </a:p>
        </p:txBody>
      </p:sp>
    </p:spTree>
    <p:extLst>
      <p:ext uri="{BB962C8B-B14F-4D97-AF65-F5344CB8AC3E}">
        <p14:creationId xmlns:p14="http://schemas.microsoft.com/office/powerpoint/2010/main" val="4419072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86B81619-00BA-44B4-B92B-4C4D8226B38F}" type="slidenum">
              <a:rPr lang="en-GB"/>
              <a:pPr>
                <a:defRPr/>
              </a:pPr>
              <a:t>‹#›</a:t>
            </a:fld>
            <a:endParaRPr lang="en-GB"/>
          </a:p>
        </p:txBody>
      </p:sp>
    </p:spTree>
    <p:extLst>
      <p:ext uri="{BB962C8B-B14F-4D97-AF65-F5344CB8AC3E}">
        <p14:creationId xmlns:p14="http://schemas.microsoft.com/office/powerpoint/2010/main" val="24746205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01E313ED-4FD9-493E-A274-FB011C6312E5}" type="slidenum">
              <a:rPr lang="en-GB"/>
              <a:pPr>
                <a:defRPr/>
              </a:pPr>
              <a:t>‹#›</a:t>
            </a:fld>
            <a:endParaRPr lang="en-GB"/>
          </a:p>
        </p:txBody>
      </p:sp>
    </p:spTree>
    <p:extLst>
      <p:ext uri="{BB962C8B-B14F-4D97-AF65-F5344CB8AC3E}">
        <p14:creationId xmlns:p14="http://schemas.microsoft.com/office/powerpoint/2010/main" val="17923812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147014A3-9E36-4327-95D2-9D868F227E5B}" type="slidenum">
              <a:rPr lang="en-GB"/>
              <a:pPr>
                <a:defRPr/>
              </a:pPr>
              <a:t>‹#›</a:t>
            </a:fld>
            <a:endParaRPr lang="en-GB"/>
          </a:p>
        </p:txBody>
      </p:sp>
    </p:spTree>
    <p:extLst>
      <p:ext uri="{BB962C8B-B14F-4D97-AF65-F5344CB8AC3E}">
        <p14:creationId xmlns:p14="http://schemas.microsoft.com/office/powerpoint/2010/main" val="219474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B9E2E406-A957-40A6-AD32-3EDF2B710A48}" type="slidenum">
              <a:rPr lang="en-GB"/>
              <a:pPr>
                <a:defRPr/>
              </a:pPr>
              <a:t>‹#›</a:t>
            </a:fld>
            <a:endParaRPr lang="en-GB"/>
          </a:p>
        </p:txBody>
      </p:sp>
    </p:spTree>
    <p:extLst>
      <p:ext uri="{BB962C8B-B14F-4D97-AF65-F5344CB8AC3E}">
        <p14:creationId xmlns:p14="http://schemas.microsoft.com/office/powerpoint/2010/main" val="23240919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154AA75-2409-4884-BA45-48AB38B9DBF4}" type="slidenum">
              <a:rPr lang="en-GB"/>
              <a:pPr>
                <a:defRPr/>
              </a:pPr>
              <a:t>‹#›</a:t>
            </a:fld>
            <a:endParaRPr lang="en-GB"/>
          </a:p>
        </p:txBody>
      </p:sp>
    </p:spTree>
    <p:extLst>
      <p:ext uri="{BB962C8B-B14F-4D97-AF65-F5344CB8AC3E}">
        <p14:creationId xmlns:p14="http://schemas.microsoft.com/office/powerpoint/2010/main" val="15769705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45241E6B-D8BD-4A75-A48D-B04B893948EB}" type="slidenum">
              <a:rPr lang="en-GB"/>
              <a:pPr>
                <a:defRPr/>
              </a:pPr>
              <a:t>‹#›</a:t>
            </a:fld>
            <a:endParaRPr lang="en-GB"/>
          </a:p>
        </p:txBody>
      </p:sp>
    </p:spTree>
    <p:extLst>
      <p:ext uri="{BB962C8B-B14F-4D97-AF65-F5344CB8AC3E}">
        <p14:creationId xmlns:p14="http://schemas.microsoft.com/office/powerpoint/2010/main" val="76631581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13CC3FBF-C63E-4985-9FFE-A2C1E81CC9DF}" type="slidenum">
              <a:rPr lang="en-GB"/>
              <a:pPr>
                <a:defRPr/>
              </a:pPr>
              <a:t>‹#›</a:t>
            </a:fld>
            <a:endParaRPr lang="en-GB"/>
          </a:p>
        </p:txBody>
      </p:sp>
    </p:spTree>
    <p:extLst>
      <p:ext uri="{BB962C8B-B14F-4D97-AF65-F5344CB8AC3E}">
        <p14:creationId xmlns:p14="http://schemas.microsoft.com/office/powerpoint/2010/main" val="38235618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56A94899-D147-48A2-AE96-B87C64DC314E}" type="slidenum">
              <a:rPr lang="en-GB"/>
              <a:pPr>
                <a:defRPr/>
              </a:pPr>
              <a:t>‹#›</a:t>
            </a:fld>
            <a:endParaRPr lang="en-GB"/>
          </a:p>
        </p:txBody>
      </p:sp>
    </p:spTree>
    <p:extLst>
      <p:ext uri="{BB962C8B-B14F-4D97-AF65-F5344CB8AC3E}">
        <p14:creationId xmlns:p14="http://schemas.microsoft.com/office/powerpoint/2010/main" val="17840731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23D0B88-F4AA-4481-9E13-EE7E5067294F}" type="slidenum">
              <a:rPr lang="en-US" altLang="x-none"/>
              <a:pPr>
                <a:defRPr/>
              </a:pPr>
              <a:t>‹#›</a:t>
            </a:fld>
            <a:endParaRPr lang="en-US" altLang="x-none"/>
          </a:p>
        </p:txBody>
      </p:sp>
    </p:spTree>
    <p:extLst>
      <p:ext uri="{BB962C8B-B14F-4D97-AF65-F5344CB8AC3E}">
        <p14:creationId xmlns:p14="http://schemas.microsoft.com/office/powerpoint/2010/main" val="41779953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AD173FA7-9E49-4563-B26E-116DD39BD148}" type="slidenum">
              <a:rPr lang="en-US" altLang="x-none"/>
              <a:pPr>
                <a:defRPr/>
              </a:pPr>
              <a:t>‹#›</a:t>
            </a:fld>
            <a:endParaRPr lang="en-US" altLang="x-none"/>
          </a:p>
        </p:txBody>
      </p:sp>
    </p:spTree>
    <p:extLst>
      <p:ext uri="{BB962C8B-B14F-4D97-AF65-F5344CB8AC3E}">
        <p14:creationId xmlns:p14="http://schemas.microsoft.com/office/powerpoint/2010/main" val="27566214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24997032-6237-45E5-B8DC-BDB47704B95D}" type="slidenum">
              <a:rPr lang="en-US" altLang="x-none"/>
              <a:pPr>
                <a:defRPr/>
              </a:pPr>
              <a:t>‹#›</a:t>
            </a:fld>
            <a:endParaRPr lang="en-US" altLang="x-none"/>
          </a:p>
        </p:txBody>
      </p:sp>
    </p:spTree>
    <p:extLst>
      <p:ext uri="{BB962C8B-B14F-4D97-AF65-F5344CB8AC3E}">
        <p14:creationId xmlns:p14="http://schemas.microsoft.com/office/powerpoint/2010/main" val="18099269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FAE7B033-BA84-4B92-A885-8CE48FBC6D1E}" type="slidenum">
              <a:rPr lang="en-US" altLang="x-none"/>
              <a:pPr>
                <a:defRPr/>
              </a:pPr>
              <a:t>‹#›</a:t>
            </a:fld>
            <a:endParaRPr lang="en-US" altLang="x-none"/>
          </a:p>
        </p:txBody>
      </p:sp>
    </p:spTree>
    <p:extLst>
      <p:ext uri="{BB962C8B-B14F-4D97-AF65-F5344CB8AC3E}">
        <p14:creationId xmlns:p14="http://schemas.microsoft.com/office/powerpoint/2010/main" val="19144017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1E6818BF-BFD1-494F-9B73-81507564D170}" type="slidenum">
              <a:rPr lang="en-US" altLang="x-none"/>
              <a:pPr>
                <a:defRPr/>
              </a:pPr>
              <a:t>‹#›</a:t>
            </a:fld>
            <a:endParaRPr lang="en-US" altLang="x-none"/>
          </a:p>
        </p:txBody>
      </p:sp>
    </p:spTree>
    <p:extLst>
      <p:ext uri="{BB962C8B-B14F-4D97-AF65-F5344CB8AC3E}">
        <p14:creationId xmlns:p14="http://schemas.microsoft.com/office/powerpoint/2010/main" val="3211103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D644E0AA-C322-4C55-A3FC-570B9BF8D135}" type="slidenum">
              <a:rPr lang="en-US" altLang="x-none"/>
              <a:pPr>
                <a:defRPr/>
              </a:pPr>
              <a:t>‹#›</a:t>
            </a:fld>
            <a:endParaRPr lang="en-US" altLang="x-none"/>
          </a:p>
        </p:txBody>
      </p:sp>
    </p:spTree>
    <p:extLst>
      <p:ext uri="{BB962C8B-B14F-4D97-AF65-F5344CB8AC3E}">
        <p14:creationId xmlns:p14="http://schemas.microsoft.com/office/powerpoint/2010/main" val="31410939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F3414373-E8E2-4CCD-8697-CA4F7DA4A09E}" type="slidenum">
              <a:rPr lang="en-US" altLang="x-none"/>
              <a:pPr>
                <a:defRPr/>
              </a:pPr>
              <a:t>‹#›</a:t>
            </a:fld>
            <a:endParaRPr lang="en-US" altLang="x-none"/>
          </a:p>
        </p:txBody>
      </p:sp>
    </p:spTree>
    <p:extLst>
      <p:ext uri="{BB962C8B-B14F-4D97-AF65-F5344CB8AC3E}">
        <p14:creationId xmlns:p14="http://schemas.microsoft.com/office/powerpoint/2010/main" val="23593391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525F228F-3F1F-4830-B6EB-37D2C19EA5BD}" type="slidenum">
              <a:rPr lang="en-US" altLang="x-none"/>
              <a:pPr>
                <a:defRPr/>
              </a:pPr>
              <a:t>‹#›</a:t>
            </a:fld>
            <a:endParaRPr lang="en-US" altLang="x-none"/>
          </a:p>
        </p:txBody>
      </p:sp>
    </p:spTree>
    <p:extLst>
      <p:ext uri="{BB962C8B-B14F-4D97-AF65-F5344CB8AC3E}">
        <p14:creationId xmlns:p14="http://schemas.microsoft.com/office/powerpoint/2010/main" val="19126775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45FD82C6-4483-415F-B0EB-E2F331B2A83F}" type="slidenum">
              <a:rPr lang="en-US" altLang="x-none"/>
              <a:pPr>
                <a:defRPr/>
              </a:pPr>
              <a:t>‹#›</a:t>
            </a:fld>
            <a:endParaRPr lang="en-US" altLang="x-none"/>
          </a:p>
        </p:txBody>
      </p:sp>
    </p:spTree>
    <p:extLst>
      <p:ext uri="{BB962C8B-B14F-4D97-AF65-F5344CB8AC3E}">
        <p14:creationId xmlns:p14="http://schemas.microsoft.com/office/powerpoint/2010/main" val="27162806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E581CA3-E928-41BD-AB85-9C35E902928D}" type="slidenum">
              <a:rPr lang="en-US" altLang="x-none"/>
              <a:pPr>
                <a:defRPr/>
              </a:pPr>
              <a:t>‹#›</a:t>
            </a:fld>
            <a:endParaRPr lang="en-US" altLang="x-none"/>
          </a:p>
        </p:txBody>
      </p:sp>
    </p:spTree>
    <p:extLst>
      <p:ext uri="{BB962C8B-B14F-4D97-AF65-F5344CB8AC3E}">
        <p14:creationId xmlns:p14="http://schemas.microsoft.com/office/powerpoint/2010/main" val="2188854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872C5211-360D-48F7-BA80-33415B16000D}" type="slidenum">
              <a:rPr lang="en-US" altLang="x-none"/>
              <a:pPr>
                <a:defRPr/>
              </a:pPr>
              <a:t>‹#›</a:t>
            </a:fld>
            <a:endParaRPr lang="en-US" altLang="x-none"/>
          </a:p>
        </p:txBody>
      </p:sp>
    </p:spTree>
    <p:extLst>
      <p:ext uri="{BB962C8B-B14F-4D97-AF65-F5344CB8AC3E}">
        <p14:creationId xmlns:p14="http://schemas.microsoft.com/office/powerpoint/2010/main" val="667404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29890124"/>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659599"/>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8715737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3085775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9308792"/>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1469436"/>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80807544"/>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97048815"/>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6210423"/>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70091285"/>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21151371"/>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078844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9CA551-5B34-42A7-83E4-AE81BA00B71D}" type="slidenum">
              <a:rPr lang="en-US"/>
              <a:pPr>
                <a:defRPr/>
              </a:pPr>
              <a:t>‹#›</a:t>
            </a:fld>
            <a:endParaRPr lang="en-US"/>
          </a:p>
        </p:txBody>
      </p:sp>
    </p:spTree>
    <p:extLst>
      <p:ext uri="{BB962C8B-B14F-4D97-AF65-F5344CB8AC3E}">
        <p14:creationId xmlns:p14="http://schemas.microsoft.com/office/powerpoint/2010/main" val="26136559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37CFE03-C126-4185-A62A-1FD2E08174E7}" type="slidenum">
              <a:rPr lang="en-US"/>
              <a:pPr>
                <a:defRPr/>
              </a:pPr>
              <a:t>‹#›</a:t>
            </a:fld>
            <a:endParaRPr lang="en-US"/>
          </a:p>
        </p:txBody>
      </p:sp>
    </p:spTree>
    <p:extLst>
      <p:ext uri="{BB962C8B-B14F-4D97-AF65-F5344CB8AC3E}">
        <p14:creationId xmlns:p14="http://schemas.microsoft.com/office/powerpoint/2010/main" val="3465451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69AEDA5-B5FC-45D7-97DC-9F947CAE8B88}" type="slidenum">
              <a:rPr lang="en-US"/>
              <a:pPr>
                <a:defRPr/>
              </a:pPr>
              <a:t>‹#›</a:t>
            </a:fld>
            <a:endParaRPr lang="en-US"/>
          </a:p>
        </p:txBody>
      </p:sp>
    </p:spTree>
    <p:extLst>
      <p:ext uri="{BB962C8B-B14F-4D97-AF65-F5344CB8AC3E}">
        <p14:creationId xmlns:p14="http://schemas.microsoft.com/office/powerpoint/2010/main" val="13605531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1BB61C-A2EE-4687-975B-C9E0E50B3650}" type="slidenum">
              <a:rPr lang="en-US"/>
              <a:pPr>
                <a:defRPr/>
              </a:pPr>
              <a:t>‹#›</a:t>
            </a:fld>
            <a:endParaRPr lang="en-US"/>
          </a:p>
        </p:txBody>
      </p:sp>
    </p:spTree>
    <p:extLst>
      <p:ext uri="{BB962C8B-B14F-4D97-AF65-F5344CB8AC3E}">
        <p14:creationId xmlns:p14="http://schemas.microsoft.com/office/powerpoint/2010/main" val="17123693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18895C1-583F-499E-999C-7065689EF743}" type="slidenum">
              <a:rPr lang="en-US"/>
              <a:pPr>
                <a:defRPr/>
              </a:pPr>
              <a:t>‹#›</a:t>
            </a:fld>
            <a:endParaRPr lang="en-US"/>
          </a:p>
        </p:txBody>
      </p:sp>
    </p:spTree>
    <p:extLst>
      <p:ext uri="{BB962C8B-B14F-4D97-AF65-F5344CB8AC3E}">
        <p14:creationId xmlns:p14="http://schemas.microsoft.com/office/powerpoint/2010/main" val="22211828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06C270D-0C68-4C37-AEF6-33F517BD75FA}" type="slidenum">
              <a:rPr lang="en-US"/>
              <a:pPr>
                <a:defRPr/>
              </a:pPr>
              <a:t>‹#›</a:t>
            </a:fld>
            <a:endParaRPr lang="en-US"/>
          </a:p>
        </p:txBody>
      </p:sp>
    </p:spTree>
    <p:extLst>
      <p:ext uri="{BB962C8B-B14F-4D97-AF65-F5344CB8AC3E}">
        <p14:creationId xmlns:p14="http://schemas.microsoft.com/office/powerpoint/2010/main" val="35654727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D0CFE79-6B67-46D2-B1D8-520E1A176B2A}" type="slidenum">
              <a:rPr lang="en-US"/>
              <a:pPr>
                <a:defRPr/>
              </a:pPr>
              <a:t>‹#›</a:t>
            </a:fld>
            <a:endParaRPr lang="en-US"/>
          </a:p>
        </p:txBody>
      </p:sp>
    </p:spTree>
    <p:extLst>
      <p:ext uri="{BB962C8B-B14F-4D97-AF65-F5344CB8AC3E}">
        <p14:creationId xmlns:p14="http://schemas.microsoft.com/office/powerpoint/2010/main" val="22299239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4979F71-E04C-4814-BECD-76C219C28F6D}" type="slidenum">
              <a:rPr lang="en-US"/>
              <a:pPr>
                <a:defRPr/>
              </a:pPr>
              <a:t>‹#›</a:t>
            </a:fld>
            <a:endParaRPr lang="en-US"/>
          </a:p>
        </p:txBody>
      </p:sp>
    </p:spTree>
    <p:extLst>
      <p:ext uri="{BB962C8B-B14F-4D97-AF65-F5344CB8AC3E}">
        <p14:creationId xmlns:p14="http://schemas.microsoft.com/office/powerpoint/2010/main" val="20856888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DBC6CE6-FDAD-4580-9AD8-F10856FA5072}" type="slidenum">
              <a:rPr lang="en-US"/>
              <a:pPr>
                <a:defRPr/>
              </a:pPr>
              <a:t>‹#›</a:t>
            </a:fld>
            <a:endParaRPr lang="en-US"/>
          </a:p>
        </p:txBody>
      </p:sp>
    </p:spTree>
    <p:extLst>
      <p:ext uri="{BB962C8B-B14F-4D97-AF65-F5344CB8AC3E}">
        <p14:creationId xmlns:p14="http://schemas.microsoft.com/office/powerpoint/2010/main" val="37615668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4B1F8F6-0C4C-4602-861C-A8027DE0C3EA}" type="slidenum">
              <a:rPr lang="en-US"/>
              <a:pPr>
                <a:defRPr/>
              </a:pPr>
              <a:t>‹#›</a:t>
            </a:fld>
            <a:endParaRPr lang="en-US"/>
          </a:p>
        </p:txBody>
      </p:sp>
    </p:spTree>
    <p:extLst>
      <p:ext uri="{BB962C8B-B14F-4D97-AF65-F5344CB8AC3E}">
        <p14:creationId xmlns:p14="http://schemas.microsoft.com/office/powerpoint/2010/main" val="3217277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DC6EE4B-0C96-473B-BD35-75D0B39F13D1}" type="slidenum">
              <a:rPr lang="en-US"/>
              <a:pPr>
                <a:defRPr/>
              </a:pPr>
              <a:t>‹#›</a:t>
            </a:fld>
            <a:endParaRPr lang="en-US"/>
          </a:p>
        </p:txBody>
      </p:sp>
    </p:spTree>
    <p:extLst>
      <p:ext uri="{BB962C8B-B14F-4D97-AF65-F5344CB8AC3E}">
        <p14:creationId xmlns:p14="http://schemas.microsoft.com/office/powerpoint/2010/main" val="21968828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16F6FAD-1C07-425E-B0F8-2E9CBABFE87E}" type="slidenum">
              <a:rPr lang="en-US"/>
              <a:pPr>
                <a:defRPr/>
              </a:pPr>
              <a:t>‹#›</a:t>
            </a:fld>
            <a:endParaRPr lang="en-US"/>
          </a:p>
        </p:txBody>
      </p:sp>
    </p:spTree>
    <p:extLst>
      <p:ext uri="{BB962C8B-B14F-4D97-AF65-F5344CB8AC3E}">
        <p14:creationId xmlns:p14="http://schemas.microsoft.com/office/powerpoint/2010/main" val="364807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9F5ACE9-B22C-4C0A-B13A-615ACA67432E}" type="slidenum">
              <a:rPr lang="en-US"/>
              <a:pPr>
                <a:defRPr/>
              </a:pPr>
              <a:t>‹#›</a:t>
            </a:fld>
            <a:endParaRPr lang="en-US"/>
          </a:p>
        </p:txBody>
      </p:sp>
    </p:spTree>
    <p:extLst>
      <p:ext uri="{BB962C8B-B14F-4D97-AF65-F5344CB8AC3E}">
        <p14:creationId xmlns:p14="http://schemas.microsoft.com/office/powerpoint/2010/main" val="35081399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505079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1093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2927002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19159424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9028657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30492934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6402599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7843082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1908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4280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37486231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1300218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7506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B02CFD-992D-B64A-9E77-F323769A9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23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51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242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5094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5418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23211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127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5181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834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69122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65801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12679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93809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50506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189435235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4273282381"/>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0389362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93886687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75236839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71449653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677983410"/>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396461992"/>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58228646"/>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16875505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199839012"/>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84742791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570566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1842590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135617300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965311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3589074953"/>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11559660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7.xml"/><Relationship Id="rId18" Type="http://schemas.openxmlformats.org/officeDocument/2006/relationships/image" Target="../media/image7.pn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image" Target="../media/image6.png"/><Relationship Id="rId2" Type="http://schemas.openxmlformats.org/officeDocument/2006/relationships/slideLayout" Target="../slideLayouts/slideLayout293.xml"/><Relationship Id="rId16" Type="http://schemas.openxmlformats.org/officeDocument/2006/relationships/image" Target="../media/image5.png"/><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4.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3.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0.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3432203560"/>
      </p:ext>
    </p:extLst>
  </p:cSld>
  <p:clrMap bg1="lt1" tx1="dk1" bg2="lt2" tx2="dk2" accent1="accent1" accent2="accent2" accent3="accent3" accent4="accent4" accent5="accent5" accent6="accent6" hlink="hlink" folHlink="folHlink"/>
  <p:sldLayoutIdLst>
    <p:sldLayoutId id="2147501760" r:id="rId1"/>
    <p:sldLayoutId id="2147501761" r:id="rId2"/>
    <p:sldLayoutId id="2147501762" r:id="rId3"/>
    <p:sldLayoutId id="2147501763" r:id="rId4"/>
    <p:sldLayoutId id="2147501764" r:id="rId5"/>
    <p:sldLayoutId id="2147501765" r:id="rId6"/>
    <p:sldLayoutId id="2147501766" r:id="rId7"/>
    <p:sldLayoutId id="2147501767" r:id="rId8"/>
    <p:sldLayoutId id="2147501768" r:id="rId9"/>
    <p:sldLayoutId id="2147501769" r:id="rId10"/>
    <p:sldLayoutId id="21475017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06416"/>
      </p:ext>
    </p:extLst>
  </p:cSld>
  <p:clrMap bg1="lt1" tx1="dk1" bg2="lt2" tx2="dk2" accent1="accent1" accent2="accent2" accent3="accent3" accent4="accent4" accent5="accent5" accent6="accent6" hlink="hlink" folHlink="folHlink"/>
  <p:sldLayoutIdLst>
    <p:sldLayoutId id="2147501772" r:id="rId1"/>
    <p:sldLayoutId id="2147501773" r:id="rId2"/>
    <p:sldLayoutId id="2147501774" r:id="rId3"/>
    <p:sldLayoutId id="2147501775" r:id="rId4"/>
    <p:sldLayoutId id="2147501776" r:id="rId5"/>
    <p:sldLayoutId id="2147501777" r:id="rId6"/>
    <p:sldLayoutId id="2147501778" r:id="rId7"/>
    <p:sldLayoutId id="2147501779" r:id="rId8"/>
    <p:sldLayoutId id="2147501780" r:id="rId9"/>
    <p:sldLayoutId id="2147501781" r:id="rId10"/>
    <p:sldLayoutId id="2147501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022979759"/>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 id="214750179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871485"/>
      </p:ext>
    </p:extLst>
  </p:cSld>
  <p:clrMap bg1="dk2" tx1="lt1" bg2="dk1" tx2="lt2" accent1="accent1" accent2="accent2" accent3="accent3" accent4="accent4" accent5="accent5" accent6="accent6" hlink="hlink" folHlink="folHlink"/>
  <p:sldLayoutIdLst>
    <p:sldLayoutId id="2147501797" r:id="rId1"/>
    <p:sldLayoutId id="2147501798" r:id="rId2"/>
    <p:sldLayoutId id="2147501799" r:id="rId3"/>
    <p:sldLayoutId id="2147501800" r:id="rId4"/>
    <p:sldLayoutId id="2147501801" r:id="rId5"/>
    <p:sldLayoutId id="2147501802" r:id="rId6"/>
    <p:sldLayoutId id="2147501803" r:id="rId7"/>
    <p:sldLayoutId id="2147501804" r:id="rId8"/>
    <p:sldLayoutId id="2147501805" r:id="rId9"/>
    <p:sldLayoutId id="2147501806" r:id="rId10"/>
    <p:sldLayoutId id="2147501807" r:id="rId11"/>
    <p:sldLayoutId id="2147501808" r:id="rId12"/>
    <p:sldLayoutId id="2147501809"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277433"/>
      </p:ext>
    </p:extLst>
  </p:cSld>
  <p:clrMap bg1="dk2" tx1="lt1" bg2="dk1" tx2="lt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 id="2147501822" r:id="rId12"/>
    <p:sldLayoutId id="214750182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FBD247-2CAD-4F3C-9E4F-3C74E6AC51CF}" type="datetimeFigureOut">
              <a:rPr lang="en-US" smtClean="0"/>
              <a:t>11/4/23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10E7C2-63B5-47FA-B343-C6AEC749EB9E}" type="slidenum">
              <a:rPr lang="en-US" smtClean="0"/>
              <a:t>‹#›</a:t>
            </a:fld>
            <a:endParaRPr lang="en-US"/>
          </a:p>
        </p:txBody>
      </p:sp>
    </p:spTree>
    <p:extLst>
      <p:ext uri="{BB962C8B-B14F-4D97-AF65-F5344CB8AC3E}">
        <p14:creationId xmlns:p14="http://schemas.microsoft.com/office/powerpoint/2010/main" val="412347728"/>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1801DB4F-B534-4823-899C-EB7901F110B4}" type="slidenum">
              <a:rPr lang="en-GB"/>
              <a:pPr>
                <a:defRPr/>
              </a:pPr>
              <a:t>‹#›</a:t>
            </a:fld>
            <a:endParaRPr lang="en-GB"/>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804922042"/>
      </p:ext>
    </p:extLst>
  </p:cSld>
  <p:clrMap bg1="lt1" tx1="dk1" bg2="lt2" tx2="dk2" accent1="accent1" accent2="accent2" accent3="accent3" accent4="accent4" accent5="accent5" accent6="accent6" hlink="hlink" folHlink="folHlink"/>
  <p:sldLayoutIdLst>
    <p:sldLayoutId id="2147501837" r:id="rId1"/>
    <p:sldLayoutId id="2147501838" r:id="rId2"/>
    <p:sldLayoutId id="2147501839" r:id="rId3"/>
    <p:sldLayoutId id="2147501840" r:id="rId4"/>
    <p:sldLayoutId id="2147501841" r:id="rId5"/>
    <p:sldLayoutId id="2147501842" r:id="rId6"/>
    <p:sldLayoutId id="2147501843" r:id="rId7"/>
    <p:sldLayoutId id="2147501844" r:id="rId8"/>
    <p:sldLayoutId id="2147501845" r:id="rId9"/>
    <p:sldLayoutId id="2147501846" r:id="rId10"/>
    <p:sldLayoutId id="214750184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pPr>
              <a:defRPr/>
            </a:pPr>
            <a:fld id="{08CBCF22-00EE-4B4A-88D9-7C813A88B6A1}" type="slidenum">
              <a:rPr lang="en-US"/>
              <a:pPr>
                <a:defRPr/>
              </a:pPr>
              <a:t>‹#›</a:t>
            </a:fld>
            <a:endParaRPr lang="en-US"/>
          </a:p>
        </p:txBody>
      </p:sp>
    </p:spTree>
    <p:extLst>
      <p:ext uri="{BB962C8B-B14F-4D97-AF65-F5344CB8AC3E}">
        <p14:creationId xmlns:p14="http://schemas.microsoft.com/office/powerpoint/2010/main" val="3303810617"/>
      </p:ext>
    </p:extLst>
  </p:cSld>
  <p:clrMap bg1="lt1" tx1="dk1" bg2="lt2" tx2="dk2" accent1="accent1" accent2="accent2" accent3="accent3" accent4="accent4" accent5="accent5" accent6="accent6" hlink="hlink" folHlink="folHlink"/>
  <p:sldLayoutIdLst>
    <p:sldLayoutId id="2147501849" r:id="rId1"/>
    <p:sldLayoutId id="2147501850" r:id="rId2"/>
    <p:sldLayoutId id="2147501851" r:id="rId3"/>
    <p:sldLayoutId id="2147501852" r:id="rId4"/>
    <p:sldLayoutId id="2147501853" r:id="rId5"/>
    <p:sldLayoutId id="2147501854" r:id="rId6"/>
    <p:sldLayoutId id="2147501855" r:id="rId7"/>
    <p:sldLayoutId id="2147501856" r:id="rId8"/>
    <p:sldLayoutId id="2147501857" r:id="rId9"/>
    <p:sldLayoutId id="2147501858" r:id="rId10"/>
    <p:sldLayoutId id="2147501859" r:id="rId11"/>
    <p:sldLayoutId id="2147501860" r:id="rId12"/>
    <p:sldLayoutId id="2147501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8E49F3E0-40EC-4528-BF8C-59CEEB0FAC50}" type="slidenum">
              <a:rPr lang="en-GB"/>
              <a:pPr>
                <a:defRPr/>
              </a:pPr>
              <a:t>‹#›</a:t>
            </a:fld>
            <a:endParaRPr lang="en-GB"/>
          </a:p>
        </p:txBody>
      </p:sp>
      <p:grpSp>
        <p:nvGrpSpPr>
          <p:cNvPr id="4100" name="Group 3"/>
          <p:cNvGrpSpPr>
            <a:grpSpLocks/>
          </p:cNvGrpSpPr>
          <p:nvPr/>
        </p:nvGrpSpPr>
        <p:grpSpPr bwMode="auto">
          <a:xfrm>
            <a:off x="0" y="0"/>
            <a:ext cx="9139238" cy="6848475"/>
            <a:chOff x="0" y="0"/>
            <a:chExt cx="5757" cy="4314"/>
          </a:xfrm>
        </p:grpSpPr>
        <p:grpSp>
          <p:nvGrpSpPr>
            <p:cNvPr id="4104"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4101"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4103"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785756761"/>
      </p:ext>
    </p:extLst>
  </p:cSld>
  <p:clrMap bg1="lt1" tx1="dk1" bg2="lt2" tx2="dk2" accent1="accent1" accent2="accent2" accent3="accent3" accent4="accent4" accent5="accent5" accent6="accent6" hlink="hlink" folHlink="folHlink"/>
  <p:sldLayoutIdLst>
    <p:sldLayoutId id="2147501863" r:id="rId1"/>
    <p:sldLayoutId id="2147501864" r:id="rId2"/>
    <p:sldLayoutId id="2147501865" r:id="rId3"/>
    <p:sldLayoutId id="2147501866" r:id="rId4"/>
    <p:sldLayoutId id="2147501867" r:id="rId5"/>
    <p:sldLayoutId id="2147501868" r:id="rId6"/>
    <p:sldLayoutId id="2147501869" r:id="rId7"/>
    <p:sldLayoutId id="2147501870" r:id="rId8"/>
    <p:sldLayoutId id="2147501871" r:id="rId9"/>
    <p:sldLayoutId id="2147501872" r:id="rId10"/>
    <p:sldLayoutId id="214750187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50"/>
            </a:lvl1pPr>
          </a:lstStyle>
          <a:p>
            <a:pPr eaLnBrk="0" fontAlgn="base" hangingPunct="0">
              <a:spcBef>
                <a:spcPct val="0"/>
              </a:spcBef>
              <a:spcAft>
                <a:spcPct val="0"/>
              </a:spcAft>
            </a:pPr>
            <a:endParaRPr lang="en-US" altLang="x-non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50"/>
            </a:lvl1pPr>
          </a:lstStyle>
          <a:p>
            <a:pPr eaLnBrk="0" fontAlgn="base" hangingPunct="0">
              <a:spcBef>
                <a:spcPct val="0"/>
              </a:spcBef>
              <a:spcAft>
                <a:spcPct val="0"/>
              </a:spcAft>
            </a:pPr>
            <a:endParaRPr lang="en-US" altLang="x-non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50"/>
            </a:lvl1pPr>
          </a:lstStyle>
          <a:p>
            <a:pPr eaLnBrk="0" fontAlgn="base" hangingPunct="0">
              <a:spcBef>
                <a:spcPct val="0"/>
              </a:spcBef>
              <a:spcAft>
                <a:spcPct val="0"/>
              </a:spcAft>
            </a:pPr>
            <a:fld id="{AB9E0376-D292-1748-98CF-D41449279F78}" type="slidenum">
              <a:rPr lang="en-US" altLang="x-none">
                <a:solidFill>
                  <a:srgbClr val="000000"/>
                </a:solidFill>
              </a:rPr>
              <a:pPr eaLnBrk="0" fontAlgn="base" hangingPunct="0">
                <a:spcBef>
                  <a:spcPct val="0"/>
                </a:spcBef>
                <a:spcAft>
                  <a:spcPct val="0"/>
                </a:spcAft>
              </a:pPr>
              <a:t>‹#›</a:t>
            </a:fld>
            <a:endParaRPr lang="en-US" altLang="x-none">
              <a:solidFill>
                <a:srgbClr val="000000"/>
              </a:solidFill>
            </a:endParaRPr>
          </a:p>
        </p:txBody>
      </p:sp>
    </p:spTree>
    <p:extLst>
      <p:ext uri="{BB962C8B-B14F-4D97-AF65-F5344CB8AC3E}">
        <p14:creationId xmlns:p14="http://schemas.microsoft.com/office/powerpoint/2010/main" val="3566561946"/>
      </p:ext>
    </p:extLst>
  </p:cSld>
  <p:clrMap bg1="lt1" tx1="dk1" bg2="lt2" tx2="dk2" accent1="accent1" accent2="accent2" accent3="accent3" accent4="accent4" accent5="accent5" accent6="accent6" hlink="hlink" folHlink="folHlink"/>
  <p:sldLayoutIdLst>
    <p:sldLayoutId id="2147501913" r:id="rId1"/>
    <p:sldLayoutId id="2147501914" r:id="rId2"/>
    <p:sldLayoutId id="2147501915" r:id="rId3"/>
    <p:sldLayoutId id="2147501916" r:id="rId4"/>
    <p:sldLayoutId id="2147501917" r:id="rId5"/>
    <p:sldLayoutId id="2147501918" r:id="rId6"/>
    <p:sldLayoutId id="2147501919" r:id="rId7"/>
    <p:sldLayoutId id="2147501920" r:id="rId8"/>
    <p:sldLayoutId id="2147501921" r:id="rId9"/>
    <p:sldLayoutId id="2147501922" r:id="rId10"/>
    <p:sldLayoutId id="2147501923"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charset="0"/>
        </a:defRPr>
      </a:lvl2pPr>
      <a:lvl3pPr algn="ctr" rtl="0" fontAlgn="base">
        <a:spcBef>
          <a:spcPct val="0"/>
        </a:spcBef>
        <a:spcAft>
          <a:spcPct val="0"/>
        </a:spcAft>
        <a:defRPr sz="3300">
          <a:solidFill>
            <a:schemeClr val="tx2"/>
          </a:solidFill>
          <a:latin typeface="Times" charset="0"/>
        </a:defRPr>
      </a:lvl3pPr>
      <a:lvl4pPr algn="ctr" rtl="0" fontAlgn="base">
        <a:spcBef>
          <a:spcPct val="0"/>
        </a:spcBef>
        <a:spcAft>
          <a:spcPct val="0"/>
        </a:spcAft>
        <a:defRPr sz="3300">
          <a:solidFill>
            <a:schemeClr val="tx2"/>
          </a:solidFill>
          <a:latin typeface="Times" charset="0"/>
        </a:defRPr>
      </a:lvl4pPr>
      <a:lvl5pPr algn="ctr" rtl="0" fontAlgn="base">
        <a:spcBef>
          <a:spcPct val="0"/>
        </a:spcBef>
        <a:spcAft>
          <a:spcPct val="0"/>
        </a:spcAft>
        <a:defRPr sz="3300">
          <a:solidFill>
            <a:schemeClr val="tx2"/>
          </a:solidFill>
          <a:latin typeface="Times" charset="0"/>
        </a:defRPr>
      </a:lvl5pPr>
      <a:lvl6pPr marL="342900" algn="ctr" rtl="0" fontAlgn="base">
        <a:spcBef>
          <a:spcPct val="0"/>
        </a:spcBef>
        <a:spcAft>
          <a:spcPct val="0"/>
        </a:spcAft>
        <a:defRPr sz="3300">
          <a:solidFill>
            <a:schemeClr val="tx2"/>
          </a:solidFill>
          <a:latin typeface="Times" charset="0"/>
        </a:defRPr>
      </a:lvl6pPr>
      <a:lvl7pPr marL="685800" algn="ctr" rtl="0" fontAlgn="base">
        <a:spcBef>
          <a:spcPct val="0"/>
        </a:spcBef>
        <a:spcAft>
          <a:spcPct val="0"/>
        </a:spcAft>
        <a:defRPr sz="3300">
          <a:solidFill>
            <a:schemeClr val="tx2"/>
          </a:solidFill>
          <a:latin typeface="Times" charset="0"/>
        </a:defRPr>
      </a:lvl7pPr>
      <a:lvl8pPr marL="1028700" algn="ctr" rtl="0" fontAlgn="base">
        <a:spcBef>
          <a:spcPct val="0"/>
        </a:spcBef>
        <a:spcAft>
          <a:spcPct val="0"/>
        </a:spcAft>
        <a:defRPr sz="3300">
          <a:solidFill>
            <a:schemeClr val="tx2"/>
          </a:solidFill>
          <a:latin typeface="Times" charset="0"/>
        </a:defRPr>
      </a:lvl8pPr>
      <a:lvl9pPr marL="1371600" algn="ctr" rtl="0" fontAlgn="base">
        <a:spcBef>
          <a:spcPct val="0"/>
        </a:spcBef>
        <a:spcAft>
          <a:spcPct val="0"/>
        </a:spcAft>
        <a:defRPr sz="3300">
          <a:solidFill>
            <a:schemeClr val="tx2"/>
          </a:solidFill>
          <a:latin typeface="Times"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ea typeface="Osaka"/>
              </a:defRPr>
            </a:lvl1pPr>
          </a:lstStyle>
          <a:p>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ea typeface="Osaka"/>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ea typeface="Osaka"/>
              </a:defRPr>
            </a:lvl1pPr>
          </a:lstStyle>
          <a:p>
            <a:fld id="{C6AF9187-3ACC-4C9D-A8BC-4BDB5A8D5797}" type="slidenum">
              <a:rPr lang="en-US"/>
              <a:pPr/>
              <a:t>‹#›</a:t>
            </a:fld>
            <a:endParaRPr lang="en-US"/>
          </a:p>
        </p:txBody>
      </p:sp>
    </p:spTree>
    <p:extLst>
      <p:ext uri="{BB962C8B-B14F-4D97-AF65-F5344CB8AC3E}">
        <p14:creationId xmlns:p14="http://schemas.microsoft.com/office/powerpoint/2010/main" val="675848960"/>
      </p:ext>
    </p:extLst>
  </p:cSld>
  <p:clrMap bg1="lt1" tx1="dk1" bg2="lt2" tx2="dk2" accent1="accent1" accent2="accent2" accent3="accent3" accent4="accent4" accent5="accent5" accent6="accent6" hlink="hlink" folHlink="folHlink"/>
  <p:sldLayoutIdLst>
    <p:sldLayoutId id="2147501925" r:id="rId1"/>
    <p:sldLayoutId id="2147501926" r:id="rId2"/>
    <p:sldLayoutId id="2147501927" r:id="rId3"/>
    <p:sldLayoutId id="2147501928" r:id="rId4"/>
    <p:sldLayoutId id="2147501929" r:id="rId5"/>
    <p:sldLayoutId id="2147501930" r:id="rId6"/>
    <p:sldLayoutId id="2147501931" r:id="rId7"/>
    <p:sldLayoutId id="2147501932" r:id="rId8"/>
    <p:sldLayoutId id="2147501933" r:id="rId9"/>
    <p:sldLayoutId id="2147501934" r:id="rId10"/>
    <p:sldLayoutId id="21475019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rtl="0">
              <a:defRPr sz="1200" smtClean="0">
                <a:solidFill>
                  <a:schemeClr val="tx1">
                    <a:tint val="75000"/>
                  </a:schemeClr>
                </a:solidFill>
                <a:latin typeface="Arial" charset="0"/>
                <a:ea typeface="ＭＳ Ｐゴシック" charset="0"/>
                <a:cs typeface="ＭＳ Ｐゴシック" charset="0"/>
              </a:defRPr>
            </a:lvl1pPr>
          </a:lstStyle>
          <a:p>
            <a:pPr>
              <a:defRPr/>
            </a:pPr>
            <a:fld id="{C31AB084-2688-47E7-813F-6BE90E1C93D2}" type="datetimeFigureOut">
              <a:rPr lang="en-US"/>
              <a:pPr>
                <a:defRPr/>
              </a:pPr>
              <a:t>11/4/23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rtl="0">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rtl="0">
              <a:defRPr sz="1200" smtClean="0">
                <a:solidFill>
                  <a:schemeClr val="tx1">
                    <a:tint val="75000"/>
                  </a:schemeClr>
                </a:solidFill>
                <a:latin typeface="Arial" charset="0"/>
                <a:ea typeface="ＭＳ Ｐゴシック" charset="0"/>
                <a:cs typeface="ＭＳ Ｐゴシック" charset="0"/>
              </a:defRPr>
            </a:lvl1pPr>
          </a:lstStyle>
          <a:p>
            <a:pPr>
              <a:defRPr/>
            </a:pPr>
            <a:fld id="{742FFA1B-54EA-4272-9C22-D11F9CFAB942}" type="slidenum">
              <a:rPr lang="en-US"/>
              <a:pPr>
                <a:defRPr/>
              </a:pPr>
              <a:t>‹#›</a:t>
            </a:fld>
            <a:endParaRPr lang="en-US"/>
          </a:p>
        </p:txBody>
      </p:sp>
    </p:spTree>
    <p:extLst>
      <p:ext uri="{BB962C8B-B14F-4D97-AF65-F5344CB8AC3E}">
        <p14:creationId xmlns:p14="http://schemas.microsoft.com/office/powerpoint/2010/main" val="3341162219"/>
      </p:ext>
    </p:extLst>
  </p:cSld>
  <p:clrMap bg1="lt1" tx1="dk1" bg2="lt2" tx2="dk2" accent1="accent1" accent2="accent2" accent3="accent3" accent4="accent4" accent5="accent5" accent6="accent6" hlink="hlink" folHlink="folHlink"/>
  <p:sldLayoutIdLst>
    <p:sldLayoutId id="2147501949" r:id="rId1"/>
    <p:sldLayoutId id="2147501950" r:id="rId2"/>
    <p:sldLayoutId id="2147501951" r:id="rId3"/>
    <p:sldLayoutId id="2147501952" r:id="rId4"/>
    <p:sldLayoutId id="2147501953" r:id="rId5"/>
    <p:sldLayoutId id="2147501954" r:id="rId6"/>
    <p:sldLayoutId id="2147501955" r:id="rId7"/>
    <p:sldLayoutId id="2147501956" r:id="rId8"/>
    <p:sldLayoutId id="2147501957" r:id="rId9"/>
    <p:sldLayoutId id="2147501958" r:id="rId10"/>
    <p:sldLayoutId id="2147501959" r:id="rId11"/>
  </p:sldLayoutIdLst>
  <p:transition spd="med">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fontAlgn="base">
              <a:spcBef>
                <a:spcPct val="0"/>
              </a:spcBef>
              <a:spcAft>
                <a:spcPct val="0"/>
              </a:spcAft>
              <a:defRPr/>
            </a:pPr>
            <a:endParaRPr lang="en-US" altLang="x-non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fontAlgn="base">
              <a:spcBef>
                <a:spcPct val="0"/>
              </a:spcBef>
              <a:spcAft>
                <a:spcPct val="0"/>
              </a:spcAft>
              <a:defRPr/>
            </a:pPr>
            <a:endParaRPr lang="en-US" altLang="x-non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74ED538B-FD89-5E44-87BF-B67B7ADFEB3B}" type="slidenum">
              <a:rPr lang="en-US" altLang="x-none">
                <a:solidFill>
                  <a:srgbClr val="000000"/>
                </a:solidFill>
              </a:rPr>
              <a:pPr fontAlgn="base">
                <a:spcBef>
                  <a:spcPct val="0"/>
                </a:spcBef>
                <a:spcAft>
                  <a:spcPct val="0"/>
                </a:spcAft>
                <a:defRPr/>
              </a:pPr>
              <a:t>‹#›</a:t>
            </a:fld>
            <a:endParaRPr lang="en-US" altLang="x-none">
              <a:solidFill>
                <a:srgbClr val="000000"/>
              </a:solidFill>
            </a:endParaRPr>
          </a:p>
        </p:txBody>
      </p:sp>
    </p:spTree>
    <p:extLst>
      <p:ext uri="{BB962C8B-B14F-4D97-AF65-F5344CB8AC3E}">
        <p14:creationId xmlns:p14="http://schemas.microsoft.com/office/powerpoint/2010/main" val="3186615855"/>
      </p:ext>
    </p:extLst>
  </p:cSld>
  <p:clrMap bg1="lt1" tx1="dk1" bg2="lt2" tx2="dk2" accent1="accent1" accent2="accent2" accent3="accent3" accent4="accent4" accent5="accent5" accent6="accent6" hlink="hlink" folHlink="folHlink"/>
  <p:sldLayoutIdLst>
    <p:sldLayoutId id="2147501961" r:id="rId1"/>
    <p:sldLayoutId id="2147501962" r:id="rId2"/>
    <p:sldLayoutId id="2147501963" r:id="rId3"/>
    <p:sldLayoutId id="2147501964" r:id="rId4"/>
    <p:sldLayoutId id="2147501965" r:id="rId5"/>
    <p:sldLayoutId id="2147501966" r:id="rId6"/>
    <p:sldLayoutId id="2147501967" r:id="rId7"/>
    <p:sldLayoutId id="2147501968" r:id="rId8"/>
    <p:sldLayoutId id="2147501969" r:id="rId9"/>
    <p:sldLayoutId id="2147501970" r:id="rId10"/>
    <p:sldLayoutId id="2147501971"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375233-2425-C74A-BA58-094D2730412E}" type="datetimeFigureOut">
              <a:rPr lang="en-US" smtClean="0"/>
              <a:t>11/4/23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2097A3-AF7C-5C47-BC9B-FF568BF33193}" type="slidenum">
              <a:rPr lang="en-US" smtClean="0"/>
              <a:t>‹#›</a:t>
            </a:fld>
            <a:endParaRPr lang="en-US"/>
          </a:p>
        </p:txBody>
      </p:sp>
    </p:spTree>
    <p:extLst>
      <p:ext uri="{BB962C8B-B14F-4D97-AF65-F5344CB8AC3E}">
        <p14:creationId xmlns:p14="http://schemas.microsoft.com/office/powerpoint/2010/main" val="28006579"/>
      </p:ext>
    </p:extLst>
  </p:cSld>
  <p:clrMap bg1="lt1" tx1="dk1" bg2="lt2" tx2="dk2" accent1="accent1" accent2="accent2" accent3="accent3" accent4="accent4" accent5="accent5" accent6="accent6" hlink="hlink" folHlink="folHlink"/>
  <p:sldLayoutIdLst>
    <p:sldLayoutId id="2147501973" r:id="rId1"/>
    <p:sldLayoutId id="2147501974" r:id="rId2"/>
    <p:sldLayoutId id="2147501975" r:id="rId3"/>
    <p:sldLayoutId id="2147501976" r:id="rId4"/>
    <p:sldLayoutId id="2147501977" r:id="rId5"/>
    <p:sldLayoutId id="2147501978" r:id="rId6"/>
    <p:sldLayoutId id="2147501979" r:id="rId7"/>
    <p:sldLayoutId id="2147501980" r:id="rId8"/>
    <p:sldLayoutId id="2147501981" r:id="rId9"/>
    <p:sldLayoutId id="2147501982" r:id="rId10"/>
    <p:sldLayoutId id="21475019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45588" cy="6845300"/>
            <a:chOff x="0" y="0"/>
            <a:chExt cx="5761" cy="4312"/>
          </a:xfrm>
        </p:grpSpPr>
        <p:sp>
          <p:nvSpPr>
            <p:cNvPr id="3994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a:solidFill>
                  <a:srgbClr val="FFFFFF"/>
                </a:solidFill>
                <a:ea typeface="ＭＳ Ｐゴシック" charset="0"/>
                <a:cs typeface="ＭＳ Ｐゴシック" charset="0"/>
              </a:endParaRPr>
            </a:p>
          </p:txBody>
        </p:sp>
        <p:sp useBgFill="1">
          <p:nvSpPr>
            <p:cNvPr id="3994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1800">
                <a:solidFill>
                  <a:srgbClr val="FFFFFF"/>
                </a:solidFill>
                <a:ea typeface="ＭＳ Ｐゴシック" charset="0"/>
                <a:cs typeface="ＭＳ Ｐゴシック"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201922"/>
      </p:ext>
    </p:extLst>
  </p:cSld>
  <p:clrMap bg1="dk2" tx1="lt1" bg2="dk1" tx2="lt2" accent1="accent1" accent2="accent2" accent3="accent3" accent4="accent4" accent5="accent5" accent6="accent6" hlink="hlink" folHlink="folHlink"/>
  <p:sldLayoutIdLst>
    <p:sldLayoutId id="2147501997" r:id="rId1"/>
    <p:sldLayoutId id="2147501998" r:id="rId2"/>
    <p:sldLayoutId id="2147501999" r:id="rId3"/>
    <p:sldLayoutId id="2147502000" r:id="rId4"/>
    <p:sldLayoutId id="2147502001" r:id="rId5"/>
    <p:sldLayoutId id="2147502002" r:id="rId6"/>
    <p:sldLayoutId id="2147502003" r:id="rId7"/>
    <p:sldLayoutId id="2147502004" r:id="rId8"/>
    <p:sldLayoutId id="2147502005" r:id="rId9"/>
    <p:sldLayoutId id="2147502006" r:id="rId10"/>
    <p:sldLayoutId id="2147502007" r:id="rId11"/>
    <p:sldLayoutId id="2147502008" r:id="rId12"/>
  </p:sldLayoutIdLst>
  <p:txStyles>
    <p:titleStyle>
      <a:lvl1pPr algn="ctr" rtl="0" eaLnBrk="0" fontAlgn="base" hangingPunct="0">
        <a:spcBef>
          <a:spcPct val="0"/>
        </a:spcBef>
        <a:spcAft>
          <a:spcPct val="0"/>
        </a:spcAft>
        <a:defRPr sz="33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5pPr>
      <a:lvl6pPr marL="342900" algn="ctr" rtl="0" eaLnBrk="0" fontAlgn="base" hangingPunct="0">
        <a:spcBef>
          <a:spcPct val="0"/>
        </a:spcBef>
        <a:spcAft>
          <a:spcPct val="0"/>
        </a:spcAft>
        <a:defRPr sz="3300">
          <a:solidFill>
            <a:schemeClr val="tx2"/>
          </a:solidFill>
          <a:latin typeface="Arial" pitchFamily="-112" charset="0"/>
        </a:defRPr>
      </a:lvl6pPr>
      <a:lvl7pPr marL="685800" algn="ctr" rtl="0" eaLnBrk="0" fontAlgn="base" hangingPunct="0">
        <a:spcBef>
          <a:spcPct val="0"/>
        </a:spcBef>
        <a:spcAft>
          <a:spcPct val="0"/>
        </a:spcAft>
        <a:defRPr sz="3300">
          <a:solidFill>
            <a:schemeClr val="tx2"/>
          </a:solidFill>
          <a:latin typeface="Arial" pitchFamily="-112" charset="0"/>
        </a:defRPr>
      </a:lvl7pPr>
      <a:lvl8pPr marL="1028700" algn="ctr" rtl="0" eaLnBrk="0" fontAlgn="base" hangingPunct="0">
        <a:spcBef>
          <a:spcPct val="0"/>
        </a:spcBef>
        <a:spcAft>
          <a:spcPct val="0"/>
        </a:spcAft>
        <a:defRPr sz="3300">
          <a:solidFill>
            <a:schemeClr val="tx2"/>
          </a:solidFill>
          <a:latin typeface="Arial" pitchFamily="-112" charset="0"/>
        </a:defRPr>
      </a:lvl8pPr>
      <a:lvl9pPr marL="1371600" algn="ctr" rtl="0" eaLnBrk="0" fontAlgn="base" hangingPunct="0">
        <a:spcBef>
          <a:spcPct val="0"/>
        </a:spcBef>
        <a:spcAft>
          <a:spcPct val="0"/>
        </a:spcAft>
        <a:defRPr sz="3300">
          <a:solidFill>
            <a:schemeClr val="tx2"/>
          </a:solidFill>
          <a:latin typeface="Arial" pitchFamily="-112" charset="0"/>
        </a:defRPr>
      </a:lvl9pPr>
    </p:titleStyle>
    <p:bodyStyle>
      <a:lvl1pPr marL="257175" indent="-257175" algn="l" rtl="0" eaLnBrk="0" fontAlgn="base" hangingPunct="0">
        <a:spcBef>
          <a:spcPct val="20000"/>
        </a:spcBef>
        <a:spcAft>
          <a:spcPct val="0"/>
        </a:spcAft>
        <a:buClr>
          <a:schemeClr val="tx2"/>
        </a:buClr>
        <a:buSzPct val="75000"/>
        <a:buFont typeface="Monotype Sorts" charset="0"/>
        <a:buChar char="n"/>
        <a:defRPr sz="2400">
          <a:solidFill>
            <a:schemeClr val="tx1"/>
          </a:solidFill>
          <a:latin typeface="+mn-lt"/>
          <a:ea typeface="ＭＳ Ｐゴシック" pitchFamily="-109" charset="-128"/>
          <a:cs typeface="ＭＳ Ｐゴシック" pitchFamily="-109" charset="-128"/>
        </a:defRPr>
      </a:lvl1pPr>
      <a:lvl2pPr marL="557213" indent="-214313" algn="l" rtl="0" eaLnBrk="0" fontAlgn="base" hangingPunct="0">
        <a:spcBef>
          <a:spcPct val="20000"/>
        </a:spcBef>
        <a:spcAft>
          <a:spcPct val="0"/>
        </a:spcAft>
        <a:buClr>
          <a:schemeClr val="tx2"/>
        </a:buClr>
        <a:buSzPct val="100000"/>
        <a:buChar char="-"/>
        <a:defRPr sz="2100">
          <a:solidFill>
            <a:schemeClr val="tx1"/>
          </a:solidFill>
          <a:latin typeface="+mn-lt"/>
          <a:ea typeface="ＭＳ Ｐゴシック" pitchFamily="-112" charset="-128"/>
        </a:defRPr>
      </a:lvl2pPr>
      <a:lvl3pPr marL="857250" indent="-171450" algn="l" rtl="0" eaLnBrk="0" fontAlgn="base" hangingPunct="0">
        <a:spcBef>
          <a:spcPct val="20000"/>
        </a:spcBef>
        <a:spcAft>
          <a:spcPct val="0"/>
        </a:spcAft>
        <a:buClr>
          <a:schemeClr val="tx2"/>
        </a:buClr>
        <a:buSzPct val="100000"/>
        <a:buChar char="•"/>
        <a:defRPr sz="1800">
          <a:solidFill>
            <a:schemeClr val="tx1"/>
          </a:solidFill>
          <a:latin typeface="+mn-lt"/>
          <a:ea typeface="ＭＳ Ｐゴシック" charset="0"/>
          <a:cs typeface="Geneva" pitchFamily="-108" charset="-128"/>
        </a:defRPr>
      </a:lvl3pPr>
      <a:lvl4pPr marL="1200150" indent="-171450" algn="l" rtl="0" eaLnBrk="0" fontAlgn="base" hangingPunct="0">
        <a:spcBef>
          <a:spcPct val="20000"/>
        </a:spcBef>
        <a:spcAft>
          <a:spcPct val="0"/>
        </a:spcAft>
        <a:buClr>
          <a:schemeClr val="tx2"/>
        </a:buClr>
        <a:buSzPct val="100000"/>
        <a:buChar char="–"/>
        <a:defRPr sz="1500">
          <a:solidFill>
            <a:schemeClr val="tx1"/>
          </a:solidFill>
          <a:latin typeface="+mn-lt"/>
          <a:ea typeface="Geneva" pitchFamily="-108" charset="-128"/>
          <a:cs typeface="Geneva" charset="0"/>
        </a:defRPr>
      </a:lvl4pPr>
      <a:lvl5pPr marL="15430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07" charset="-128"/>
          <a:cs typeface="ＭＳ Ｐゴシック" pitchFamily="-107" charset="-128"/>
        </a:defRPr>
      </a:lvl5pPr>
      <a:lvl6pPr marL="18859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6pPr>
      <a:lvl7pPr marL="22288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7pPr>
      <a:lvl8pPr marL="25717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8pPr>
      <a:lvl9pPr marL="29146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mn-ea"/>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mn-ea"/>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A2729406-624A-CE48-AEDA-357991423887}" type="slidenum">
              <a:rPr lang="en-US">
                <a:solidFill>
                  <a:srgbClr val="000000"/>
                </a:solidFill>
                <a:ea typeface="ＭＳ Ｐゴシック" charset="0"/>
              </a:rPr>
              <a:pPr fontAlgn="base">
                <a:spcBef>
                  <a:spcPct val="0"/>
                </a:spcBef>
                <a:spcAft>
                  <a:spcPct val="0"/>
                </a:spcAft>
              </a:pPr>
              <a:t>‹#›</a:t>
            </a:fld>
            <a:endParaRPr lang="en-US">
              <a:solidFill>
                <a:srgbClr val="000000"/>
              </a:solidFill>
              <a:ea typeface="ＭＳ Ｐゴシック" charset="0"/>
            </a:endParaRPr>
          </a:p>
        </p:txBody>
      </p:sp>
      <p:pic>
        <p:nvPicPr>
          <p:cNvPr id="1031" name="Picture 7" descr="8bcb0a7ca07a6b8a"/>
          <p:cNvPicPr>
            <a:picLocks noChangeAspect="1" noChangeArrowheads="1"/>
          </p:cNvPicPr>
          <p:nvPr userDrawn="1"/>
        </p:nvPicPr>
        <p:blipFill>
          <a:blip r:embed="rId13">
            <a:lum bright="4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1468159"/>
      </p:ext>
    </p:extLst>
  </p:cSld>
  <p:clrMap bg1="lt1" tx1="dk1" bg2="lt2" tx2="dk2" accent1="accent1" accent2="accent2" accent3="accent3" accent4="accent4" accent5="accent5" accent6="accent6" hlink="hlink" folHlink="folHlink"/>
  <p:sldLayoutIdLst>
    <p:sldLayoutId id="2147502010" r:id="rId1"/>
    <p:sldLayoutId id="2147502011" r:id="rId2"/>
    <p:sldLayoutId id="2147502012" r:id="rId3"/>
    <p:sldLayoutId id="2147502013" r:id="rId4"/>
    <p:sldLayoutId id="2147502014" r:id="rId5"/>
    <p:sldLayoutId id="2147502015" r:id="rId6"/>
    <p:sldLayoutId id="2147502016" r:id="rId7"/>
    <p:sldLayoutId id="2147502017" r:id="rId8"/>
    <p:sldLayoutId id="2147502018" r:id="rId9"/>
    <p:sldLayoutId id="2147502019" r:id="rId10"/>
    <p:sldLayoutId id="2147502020" r:id="rId11"/>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mj-cs"/>
        </a:defRPr>
      </a:lvl1pPr>
      <a:lvl2pPr algn="ctr" rtl="0" eaLnBrk="0" fontAlgn="base" hangingPunct="0">
        <a:spcBef>
          <a:spcPct val="0"/>
        </a:spcBef>
        <a:spcAft>
          <a:spcPct val="0"/>
        </a:spcAft>
        <a:defRPr sz="3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557213" indent="-214313" algn="l" rtl="0" eaLnBrk="0" fontAlgn="base" hangingPunct="0">
        <a:spcBef>
          <a:spcPct val="20000"/>
        </a:spcBef>
        <a:spcAft>
          <a:spcPct val="0"/>
        </a:spcAft>
        <a:buChar char="–"/>
        <a:defRPr sz="2100">
          <a:solidFill>
            <a:schemeClr val="tx1"/>
          </a:solidFill>
          <a:latin typeface="+mn-lt"/>
          <a:ea typeface="Arial" pitchFamily="-106" charset="0"/>
          <a:cs typeface="+mn-cs"/>
        </a:defRPr>
      </a:lvl2pPr>
      <a:lvl3pPr marL="857250" indent="-171450" algn="l" rtl="0" eaLnBrk="0" fontAlgn="base" hangingPunct="0">
        <a:spcBef>
          <a:spcPct val="20000"/>
        </a:spcBef>
        <a:spcAft>
          <a:spcPct val="0"/>
        </a:spcAft>
        <a:buChar char="•"/>
        <a:defRPr sz="1800">
          <a:solidFill>
            <a:schemeClr val="tx1"/>
          </a:solidFill>
          <a:latin typeface="+mn-lt"/>
          <a:ea typeface="Arial" pitchFamily="-106" charset="0"/>
          <a:cs typeface="+mn-cs"/>
        </a:defRPr>
      </a:lvl3pPr>
      <a:lvl4pPr marL="1200150" indent="-171450" algn="l" rtl="0" eaLnBrk="0" fontAlgn="base" hangingPunct="0">
        <a:spcBef>
          <a:spcPct val="20000"/>
        </a:spcBef>
        <a:spcAft>
          <a:spcPct val="0"/>
        </a:spcAft>
        <a:buChar char="–"/>
        <a:defRPr sz="1500">
          <a:solidFill>
            <a:schemeClr val="tx1"/>
          </a:solidFill>
          <a:latin typeface="+mn-lt"/>
          <a:ea typeface="Arial" pitchFamily="-106" charset="0"/>
          <a:cs typeface="+mn-cs"/>
        </a:defRPr>
      </a:lvl4pPr>
      <a:lvl5pPr marL="1543050" indent="-171450" algn="l" rtl="0" eaLnBrk="0" fontAlgn="base" hangingPunct="0">
        <a:spcBef>
          <a:spcPct val="20000"/>
        </a:spcBef>
        <a:spcAft>
          <a:spcPct val="0"/>
        </a:spcAft>
        <a:buChar char="»"/>
        <a:defRPr sz="1500">
          <a:solidFill>
            <a:schemeClr val="tx1"/>
          </a:solidFill>
          <a:latin typeface="+mn-lt"/>
          <a:ea typeface="Arial" pitchFamily="-106" charset="0"/>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900">
                <a:solidFill>
                  <a:schemeClr val="tx1">
                    <a:shade val="50000"/>
                  </a:schemeClr>
                </a:solidFill>
              </a:defRPr>
            </a:lvl1pPr>
          </a:lstStyle>
          <a:p>
            <a:pPr fontAlgn="base">
              <a:spcBef>
                <a:spcPct val="0"/>
              </a:spcBef>
              <a:spcAft>
                <a:spcPct val="0"/>
              </a:spcAft>
              <a:defRPr/>
            </a:pPr>
            <a:endParaRPr lang="en-US" b="1">
              <a:solidFill>
                <a:srgbClr val="FFFFFF">
                  <a:shade val="50000"/>
                </a:srgbClr>
              </a:solidFill>
              <a:latin typeface="Arial" charset="0"/>
            </a:endParaRPr>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900">
                <a:solidFill>
                  <a:schemeClr val="tx1">
                    <a:shade val="50000"/>
                  </a:schemeClr>
                </a:solidFill>
              </a:defRPr>
            </a:lvl1pPr>
          </a:lstStyle>
          <a:p>
            <a:pPr fontAlgn="base">
              <a:spcBef>
                <a:spcPct val="0"/>
              </a:spcBef>
              <a:spcAft>
                <a:spcPct val="0"/>
              </a:spcAft>
              <a:defRPr/>
            </a:pPr>
            <a:endParaRPr lang="en-US" b="1">
              <a:solidFill>
                <a:srgbClr val="FFFFFF">
                  <a:shade val="50000"/>
                </a:srgbClr>
              </a:solidFill>
              <a:latin typeface="Arial" charset="0"/>
            </a:endParaRPr>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900">
                <a:solidFill>
                  <a:schemeClr val="tx1">
                    <a:shade val="50000"/>
                  </a:schemeClr>
                </a:solidFill>
              </a:defRPr>
            </a:lvl1pPr>
          </a:lstStyle>
          <a:p>
            <a:pPr fontAlgn="base">
              <a:spcBef>
                <a:spcPct val="0"/>
              </a:spcBef>
              <a:spcAft>
                <a:spcPct val="0"/>
              </a:spcAft>
              <a:defRPr/>
            </a:pPr>
            <a:fld id="{AE82B931-7E56-42E1-BE93-6152D87264B7}" type="slidenum">
              <a:rPr lang="en-US" b="1" smtClean="0">
                <a:solidFill>
                  <a:srgbClr val="FFFFFF">
                    <a:shade val="50000"/>
                  </a:srgbClr>
                </a:solidFill>
                <a:latin typeface="Arial" charset="0"/>
              </a:rPr>
              <a:pPr fontAlgn="base">
                <a:spcBef>
                  <a:spcPct val="0"/>
                </a:spcBef>
                <a:spcAft>
                  <a:spcPct val="0"/>
                </a:spcAft>
                <a:defRPr/>
              </a:pPr>
              <a:t>‹#›</a:t>
            </a:fld>
            <a:endParaRPr lang="en-US" b="1">
              <a:solidFill>
                <a:srgbClr val="FFFFFF">
                  <a:shade val="50000"/>
                </a:srgbClr>
              </a:solidFill>
              <a:latin typeface="Arial" charset="0"/>
            </a:endParaRPr>
          </a:p>
        </p:txBody>
      </p:sp>
    </p:spTree>
    <p:extLst>
      <p:ext uri="{BB962C8B-B14F-4D97-AF65-F5344CB8AC3E}">
        <p14:creationId xmlns:p14="http://schemas.microsoft.com/office/powerpoint/2010/main" val="63570058"/>
      </p:ext>
    </p:extLst>
  </p:cSld>
  <p:clrMap bg1="dk1" tx1="lt1" bg2="dk2" tx2="lt2" accent1="accent1" accent2="accent2" accent3="accent3" accent4="accent4" accent5="accent5" accent6="accent6" hlink="hlink" folHlink="folHlink"/>
  <p:sldLayoutIdLst>
    <p:sldLayoutId id="2147502022" r:id="rId1"/>
    <p:sldLayoutId id="2147502023" r:id="rId2"/>
    <p:sldLayoutId id="2147502024" r:id="rId3"/>
    <p:sldLayoutId id="2147502025" r:id="rId4"/>
    <p:sldLayoutId id="2147502026" r:id="rId5"/>
    <p:sldLayoutId id="2147502027" r:id="rId6"/>
    <p:sldLayoutId id="2147502028" r:id="rId7"/>
    <p:sldLayoutId id="2147502029" r:id="rId8"/>
    <p:sldLayoutId id="2147502030" r:id="rId9"/>
    <p:sldLayoutId id="2147502031" r:id="rId10"/>
    <p:sldLayoutId id="2147502032" r:id="rId11"/>
    <p:sldLayoutId id="2147502033" r:id="rId12"/>
    <p:sldLayoutId id="2147502034" r:id="rId13"/>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050">
                <a:solidFill>
                  <a:schemeClr val="tx2"/>
                </a:solidFill>
                <a:latin typeface="Arial" pitchFamily="-111" charset="0"/>
                <a:ea typeface="+mn-ea"/>
                <a:cs typeface="+mn-cs"/>
              </a:defRPr>
            </a:lvl1pPr>
          </a:lstStyle>
          <a:p>
            <a:pPr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050">
                <a:solidFill>
                  <a:schemeClr val="tx2"/>
                </a:solidFill>
                <a:latin typeface="Arial" pitchFamily="-111" charset="0"/>
                <a:ea typeface="+mn-ea"/>
                <a:cs typeface="+mn-cs"/>
              </a:defRPr>
            </a:lvl1pPr>
          </a:lstStyle>
          <a:p>
            <a:pPr algn="ctr"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050">
                <a:solidFill>
                  <a:schemeClr val="tx2"/>
                </a:solidFill>
                <a:latin typeface="Arial" charset="0"/>
              </a:defRPr>
            </a:lvl1pPr>
          </a:lstStyle>
          <a:p>
            <a:pPr fontAlgn="base">
              <a:spcAft>
                <a:spcPct val="0"/>
              </a:spcAft>
            </a:pPr>
            <a:fld id="{5EDC9A72-6C1F-0F47-AF54-3880D570757D}" type="slidenum">
              <a:rPr lang="en-US" smtClean="0">
                <a:solidFill>
                  <a:srgbClr val="482400"/>
                </a:solidFill>
                <a:ea typeface="ＭＳ Ｐゴシック" charset="0"/>
                <a:cs typeface="ＭＳ Ｐゴシック" charset="0"/>
              </a:rPr>
              <a:pPr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2"/>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752595"/>
      </p:ext>
    </p:extLst>
  </p:cSld>
  <p:clrMap bg1="lt1" tx1="dk1" bg2="lt2" tx2="dk2" accent1="accent1" accent2="accent2" accent3="accent3" accent4="accent4" accent5="accent5" accent6="accent6" hlink="hlink" folHlink="folHlink"/>
  <p:sldLayoutIdLst>
    <p:sldLayoutId id="2147502036" r:id="rId1"/>
    <p:sldLayoutId id="2147502037" r:id="rId2"/>
    <p:sldLayoutId id="2147502038" r:id="rId3"/>
    <p:sldLayoutId id="2147502039" r:id="rId4"/>
    <p:sldLayoutId id="2147502040" r:id="rId5"/>
    <p:sldLayoutId id="2147502041" r:id="rId6"/>
    <p:sldLayoutId id="2147502042" r:id="rId7"/>
    <p:sldLayoutId id="2147502043" r:id="rId8"/>
    <p:sldLayoutId id="2147502044" r:id="rId9"/>
    <p:sldLayoutId id="2147502045" r:id="rId10"/>
    <p:sldLayoutId id="2147502046" r:id="rId11"/>
    <p:sldLayoutId id="2147502047" r:id="rId12"/>
  </p:sldLayoutIdLst>
  <p:txStyles>
    <p:titleStyle>
      <a:lvl1pPr algn="l"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5pPr>
      <a:lvl6pPr marL="342900" algn="l" rtl="0" fontAlgn="base">
        <a:spcBef>
          <a:spcPct val="0"/>
        </a:spcBef>
        <a:spcAft>
          <a:spcPct val="0"/>
        </a:spcAft>
        <a:defRPr sz="3300">
          <a:solidFill>
            <a:schemeClr val="tx2"/>
          </a:solidFill>
          <a:latin typeface="Times New Roman" pitchFamily="-111" charset="0"/>
        </a:defRPr>
      </a:lvl6pPr>
      <a:lvl7pPr marL="685800" algn="l" rtl="0" fontAlgn="base">
        <a:spcBef>
          <a:spcPct val="0"/>
        </a:spcBef>
        <a:spcAft>
          <a:spcPct val="0"/>
        </a:spcAft>
        <a:defRPr sz="3300">
          <a:solidFill>
            <a:schemeClr val="tx2"/>
          </a:solidFill>
          <a:latin typeface="Times New Roman" pitchFamily="-111" charset="0"/>
        </a:defRPr>
      </a:lvl7pPr>
      <a:lvl8pPr marL="1028700" algn="l" rtl="0" fontAlgn="base">
        <a:spcBef>
          <a:spcPct val="0"/>
        </a:spcBef>
        <a:spcAft>
          <a:spcPct val="0"/>
        </a:spcAft>
        <a:defRPr sz="3300">
          <a:solidFill>
            <a:schemeClr val="tx2"/>
          </a:solidFill>
          <a:latin typeface="Times New Roman" pitchFamily="-111" charset="0"/>
        </a:defRPr>
      </a:lvl8pPr>
      <a:lvl9pPr marL="1371600" algn="l" rtl="0" fontAlgn="base">
        <a:spcBef>
          <a:spcPct val="0"/>
        </a:spcBef>
        <a:spcAft>
          <a:spcPct val="0"/>
        </a:spcAft>
        <a:defRPr sz="3300">
          <a:solidFill>
            <a:schemeClr val="tx2"/>
          </a:solidFill>
          <a:latin typeface="Times New Roman" pitchFamily="-111" charset="0"/>
        </a:defRPr>
      </a:lvl9pPr>
    </p:titleStyle>
    <p:bodyStyle>
      <a:lvl1pPr marL="257175" indent="-257175" algn="l" rtl="0" eaLnBrk="0" fontAlgn="base" hangingPunct="0">
        <a:spcBef>
          <a:spcPct val="20000"/>
        </a:spcBef>
        <a:spcAft>
          <a:spcPct val="0"/>
        </a:spcAft>
        <a:buBlip>
          <a:blip r:embed="rId17"/>
        </a:buBlip>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chemeClr val="accent2"/>
        </a:buClr>
        <a:buFont typeface="Wingdings" charset="0"/>
        <a:buBlip>
          <a:blip r:embed="rId18"/>
        </a:buBlip>
        <a:defRPr sz="2100">
          <a:solidFill>
            <a:schemeClr val="tx1"/>
          </a:solidFill>
          <a:latin typeface="+mn-lt"/>
          <a:ea typeface="ＭＳ Ｐゴシック" pitchFamily="-111"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111" charset="-128"/>
        </a:defRPr>
      </a:lvl3pPr>
      <a:lvl4pPr marL="1200150" indent="-171450" algn="l" rtl="0" eaLnBrk="0" fontAlgn="base" hangingPunct="0">
        <a:spcBef>
          <a:spcPct val="20000"/>
        </a:spcBef>
        <a:spcAft>
          <a:spcPct val="0"/>
        </a:spcAft>
        <a:buClr>
          <a:schemeClr val="tx2"/>
        </a:buClr>
        <a:buFont typeface="Wingdings" charset="0"/>
        <a:buChar char="s"/>
        <a:defRPr sz="1500">
          <a:solidFill>
            <a:schemeClr val="tx1"/>
          </a:solidFill>
          <a:latin typeface="+mn-lt"/>
          <a:ea typeface="ＭＳ Ｐゴシック" pitchFamily="-111" charset="-128"/>
        </a:defRPr>
      </a:lvl4pPr>
      <a:lvl5pPr marL="1543050" indent="-171450" algn="l" rtl="0" eaLnBrk="0" fontAlgn="base" hangingPunct="0">
        <a:spcBef>
          <a:spcPct val="20000"/>
        </a:spcBef>
        <a:spcAft>
          <a:spcPct val="0"/>
        </a:spcAft>
        <a:buClr>
          <a:schemeClr val="tx2"/>
        </a:buClr>
        <a:buFont typeface="Wingdings" charset="0"/>
        <a:buChar char="s"/>
        <a:defRPr sz="1500">
          <a:solidFill>
            <a:schemeClr val="tx1"/>
          </a:solidFill>
          <a:latin typeface="+mn-lt"/>
          <a:ea typeface="ＭＳ Ｐゴシック" pitchFamily="-111" charset="-128"/>
        </a:defRPr>
      </a:lvl5pPr>
      <a:lvl6pPr marL="18859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6pPr>
      <a:lvl7pPr marL="22288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7pPr>
      <a:lvl8pPr marL="25717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8pPr>
      <a:lvl9pPr marL="29146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3E40A040-4EF0-40AA-8451-D442FBA3E901}" type="slidenum">
              <a:rPr lang="en-GB"/>
              <a:pPr>
                <a:defRPr/>
              </a:pPr>
              <a:t>‹#›</a:t>
            </a:fld>
            <a:endParaRPr lang="en-GB"/>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224371043"/>
      </p:ext>
    </p:extLst>
  </p:cSld>
  <p:clrMap bg1="lt1" tx1="dk1" bg2="lt2" tx2="dk2" accent1="accent1" accent2="accent2" accent3="accent3" accent4="accent4" accent5="accent5" accent6="accent6" hlink="hlink" folHlink="folHlink"/>
  <p:sldLayoutIdLst>
    <p:sldLayoutId id="2147502049" r:id="rId1"/>
    <p:sldLayoutId id="2147502050" r:id="rId2"/>
    <p:sldLayoutId id="2147502051" r:id="rId3"/>
    <p:sldLayoutId id="2147502052" r:id="rId4"/>
    <p:sldLayoutId id="2147502053" r:id="rId5"/>
    <p:sldLayoutId id="2147502054" r:id="rId6"/>
    <p:sldLayoutId id="2147502055" r:id="rId7"/>
    <p:sldLayoutId id="2147502056" r:id="rId8"/>
    <p:sldLayoutId id="2147502057" r:id="rId9"/>
    <p:sldLayoutId id="2147502058" r:id="rId10"/>
    <p:sldLayoutId id="21475020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rtl="0" eaLnBrk="1" hangingPunct="1">
              <a:defRPr sz="1050">
                <a:solidFill>
                  <a:srgbClr val="000000"/>
                </a:solidFill>
                <a:latin typeface="Arial" charset="0"/>
                <a:ea typeface="ＭＳ Ｐゴシック" charset="0"/>
                <a:cs typeface="ＭＳ Ｐゴシック" charset="0"/>
              </a:defRPr>
            </a:lvl1pPr>
          </a:lstStyle>
          <a:p>
            <a:pPr>
              <a:defRPr/>
            </a:pPr>
            <a:endParaRPr lang="en-US" altLang="x-non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rtl="0" eaLnBrk="1" hangingPunct="1">
              <a:defRPr sz="1050">
                <a:solidFill>
                  <a:srgbClr val="000000"/>
                </a:solidFill>
                <a:latin typeface="Arial" charset="0"/>
                <a:ea typeface="ＭＳ Ｐゴシック" charset="0"/>
                <a:cs typeface="ＭＳ Ｐゴシック" charset="0"/>
              </a:defRPr>
            </a:lvl1pPr>
          </a:lstStyle>
          <a:p>
            <a:pPr>
              <a:defRPr/>
            </a:pPr>
            <a:endParaRPr lang="en-US" altLang="x-non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rtl="0" eaLnBrk="1" hangingPunct="1">
              <a:defRPr sz="1050">
                <a:solidFill>
                  <a:srgbClr val="000000"/>
                </a:solidFill>
                <a:latin typeface="Arial" charset="0"/>
                <a:ea typeface="ＭＳ Ｐゴシック" charset="0"/>
                <a:cs typeface="ＭＳ Ｐゴシック" charset="0"/>
              </a:defRPr>
            </a:lvl1pPr>
          </a:lstStyle>
          <a:p>
            <a:pPr>
              <a:defRPr/>
            </a:pPr>
            <a:fld id="{339961C7-CC7A-44B5-94A4-D8BDBE64082D}" type="slidenum">
              <a:rPr lang="en-US" altLang="x-none"/>
              <a:pPr>
                <a:defRPr/>
              </a:pPr>
              <a:t>‹#›</a:t>
            </a:fld>
            <a:endParaRPr lang="en-US" altLang="x-none"/>
          </a:p>
        </p:txBody>
      </p:sp>
    </p:spTree>
    <p:extLst>
      <p:ext uri="{BB962C8B-B14F-4D97-AF65-F5344CB8AC3E}">
        <p14:creationId xmlns:p14="http://schemas.microsoft.com/office/powerpoint/2010/main" val="2504352635"/>
      </p:ext>
    </p:extLst>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14590"/>
      </p:ext>
    </p:extLst>
  </p:cSld>
  <p:clrMap bg1="lt1" tx1="dk1" bg2="lt2" tx2="dk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631616A6-814E-4AAD-B11C-F9BACCEAB922}" type="slidenum">
              <a:rPr lang="en-US"/>
              <a:pPr/>
              <a:t>‹#›</a:t>
            </a:fld>
            <a:endParaRPr lang="en-US"/>
          </a:p>
        </p:txBody>
      </p:sp>
    </p:spTree>
    <p:extLst>
      <p:ext uri="{BB962C8B-B14F-4D97-AF65-F5344CB8AC3E}">
        <p14:creationId xmlns:p14="http://schemas.microsoft.com/office/powerpoint/2010/main" val="4081044789"/>
      </p:ext>
    </p:extLst>
  </p:cSld>
  <p:clrMap bg1="lt1" tx1="dk1" bg2="lt2" tx2="dk2" accent1="accent1" accent2="accent2" accent3="accent3" accent4="accent4" accent5="accent5" accent6="accent6" hlink="hlink" folHlink="folHlink"/>
  <p:sldLayoutIdLst>
    <p:sldLayoutId id="2147502086" r:id="rId1"/>
    <p:sldLayoutId id="2147502087" r:id="rId2"/>
    <p:sldLayoutId id="2147502088" r:id="rId3"/>
    <p:sldLayoutId id="2147502089" r:id="rId4"/>
    <p:sldLayoutId id="2147502090" r:id="rId5"/>
    <p:sldLayoutId id="2147502091" r:id="rId6"/>
    <p:sldLayoutId id="2147502092" r:id="rId7"/>
    <p:sldLayoutId id="2147502093" r:id="rId8"/>
    <p:sldLayoutId id="2147502094" r:id="rId9"/>
    <p:sldLayoutId id="2147502095" r:id="rId10"/>
    <p:sldLayoutId id="2147502096" r:id="rId11"/>
    <p:sldLayoutId id="2147502097" r:id="rId12"/>
    <p:sldLayoutId id="2147502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943449070"/>
      </p:ext>
    </p:extLst>
  </p:cSld>
  <p:clrMap bg1="lt1" tx1="dk1" bg2="lt2" tx2="dk2" accent1="accent1" accent2="accent2" accent3="accent3" accent4="accent4" accent5="accent5" accent6="accent6" hlink="hlink" folHlink="folHlink"/>
  <p:sldLayoutIdLst>
    <p:sldLayoutId id="2147502100" r:id="rId1"/>
    <p:sldLayoutId id="2147502101" r:id="rId2"/>
    <p:sldLayoutId id="2147502102" r:id="rId3"/>
    <p:sldLayoutId id="2147502103" r:id="rId4"/>
    <p:sldLayoutId id="2147502104" r:id="rId5"/>
    <p:sldLayoutId id="2147502105" r:id="rId6"/>
    <p:sldLayoutId id="2147502106" r:id="rId7"/>
    <p:sldLayoutId id="2147502107" r:id="rId8"/>
    <p:sldLayoutId id="2147502108" r:id="rId9"/>
    <p:sldLayoutId id="2147502109" r:id="rId10"/>
    <p:sldLayoutId id="2147502110" r:id="rId11"/>
    <p:sldLayoutId id="2147502111"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smtClean="0">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smtClean="0">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smtClean="0">
                <a:cs typeface="+mn-cs"/>
              </a:defRPr>
            </a:lvl1pPr>
          </a:lstStyle>
          <a:p>
            <a:pPr eaLnBrk="0" fontAlgn="base" hangingPunct="0">
              <a:spcBef>
                <a:spcPct val="0"/>
              </a:spcBef>
              <a:spcAft>
                <a:spcPct val="0"/>
              </a:spcAft>
              <a:defRPr/>
            </a:pPr>
            <a:fld id="{DD40815A-CFC8-D44A-9235-C8D83152BB2D}"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1185739"/>
      </p:ext>
    </p:extLst>
  </p:cSld>
  <p:clrMap bg1="lt1" tx1="dk1" bg2="lt2" tx2="dk2" accent1="accent1" accent2="accent2" accent3="accent3" accent4="accent4" accent5="accent5" accent6="accent6" hlink="hlink" folHlink="folHlink"/>
  <p:sldLayoutIdLst>
    <p:sldLayoutId id="2147502113" r:id="rId1"/>
  </p:sldLayoutIdLst>
  <p:txStyles>
    <p:title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charset="0"/>
          <a:ea typeface="ＭＳ Ｐゴシック" charset="0"/>
        </a:defRPr>
      </a:lvl6pPr>
      <a:lvl7pPr marL="685800" algn="ctr" rtl="0" fontAlgn="base">
        <a:spcBef>
          <a:spcPct val="0"/>
        </a:spcBef>
        <a:spcAft>
          <a:spcPct val="0"/>
        </a:spcAft>
        <a:defRPr sz="3300">
          <a:solidFill>
            <a:schemeClr val="tx2"/>
          </a:solidFill>
          <a:latin typeface="Times" charset="0"/>
          <a:ea typeface="ＭＳ Ｐゴシック" charset="0"/>
        </a:defRPr>
      </a:lvl7pPr>
      <a:lvl8pPr marL="1028700" algn="ctr" rtl="0" fontAlgn="base">
        <a:spcBef>
          <a:spcPct val="0"/>
        </a:spcBef>
        <a:spcAft>
          <a:spcPct val="0"/>
        </a:spcAft>
        <a:defRPr sz="3300">
          <a:solidFill>
            <a:schemeClr val="tx2"/>
          </a:solidFill>
          <a:latin typeface="Times" charset="0"/>
          <a:ea typeface="ＭＳ Ｐゴシック" charset="0"/>
        </a:defRPr>
      </a:lvl8pPr>
      <a:lvl9pPr marL="1371600" algn="ctr" rtl="0" fontAlgn="base">
        <a:spcBef>
          <a:spcPct val="0"/>
        </a:spcBef>
        <a:spcAft>
          <a:spcPct val="0"/>
        </a:spcAft>
        <a:defRPr sz="3300">
          <a:solidFill>
            <a:schemeClr val="tx2"/>
          </a:solidFill>
          <a:latin typeface="Times" charset="0"/>
          <a:ea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B93F0-E00A-45C8-8B75-0DCC0E35FDD3}" type="datetimeFigureOut">
              <a:rPr lang="en-US" smtClean="0"/>
              <a:t>11/4/23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2131888486"/>
      </p:ext>
    </p:extLst>
  </p:cSld>
  <p:clrMap bg1="lt1" tx1="dk1" bg2="lt2" tx2="dk2" accent1="accent1" accent2="accent2" accent3="accent3" accent4="accent4" accent5="accent5" accent6="accent6" hlink="hlink" folHlink="folHlink"/>
  <p:sldLayoutIdLst>
    <p:sldLayoutId id="2147501444" r:id="rId1"/>
    <p:sldLayoutId id="2147501445" r:id="rId2"/>
    <p:sldLayoutId id="2147501446" r:id="rId3"/>
    <p:sldLayoutId id="2147501447" r:id="rId4"/>
    <p:sldLayoutId id="2147501448" r:id="rId5"/>
    <p:sldLayoutId id="2147501449" r:id="rId6"/>
    <p:sldLayoutId id="2147501450" r:id="rId7"/>
    <p:sldLayoutId id="2147501451" r:id="rId8"/>
    <p:sldLayoutId id="2147501452" r:id="rId9"/>
    <p:sldLayoutId id="2147501453" r:id="rId10"/>
    <p:sldLayoutId id="21475014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36858560"/>
      </p:ext>
    </p:extLst>
  </p:cSld>
  <p:clrMap bg1="lt1" tx1="dk1" bg2="lt2" tx2="dk2" accent1="accent1" accent2="accent2" accent3="accent3" accent4="accent4" accent5="accent5" accent6="accent6" hlink="hlink" folHlink="folHlink"/>
  <p:sldLayoutIdLst>
    <p:sldLayoutId id="2147501456" r:id="rId1"/>
    <p:sldLayoutId id="2147501457" r:id="rId2"/>
    <p:sldLayoutId id="2147501458" r:id="rId3"/>
    <p:sldLayoutId id="2147501459" r:id="rId4"/>
    <p:sldLayoutId id="2147501460" r:id="rId5"/>
    <p:sldLayoutId id="2147501461" r:id="rId6"/>
    <p:sldLayoutId id="2147501462" r:id="rId7"/>
    <p:sldLayoutId id="2147501463" r:id="rId8"/>
    <p:sldLayoutId id="2147501464" r:id="rId9"/>
    <p:sldLayoutId id="2147501465" r:id="rId10"/>
    <p:sldLayoutId id="2147501466" r:id="rId11"/>
    <p:sldLayoutId id="214750146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280913962"/>
      </p:ext>
    </p:extLst>
  </p:cSld>
  <p:clrMap bg1="lt1" tx1="dk1" bg2="lt2" tx2="dk2" accent1="accent1" accent2="accent2" accent3="accent3" accent4="accent4" accent5="accent5" accent6="accent6" hlink="hlink" folHlink="folHlink"/>
  <p:sldLayoutIdLst>
    <p:sldLayoutId id="21475017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0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5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5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15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tiff"/><Relationship Id="rId1" Type="http://schemas.openxmlformats.org/officeDocument/2006/relationships/slideLayout" Target="../slideLayouts/slideLayout15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15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0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155.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155.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5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1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156.xml"/></Relationships>
</file>

<file path=ppt/slides/_rels/slide1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7.png"/><Relationship Id="rId1" Type="http://schemas.openxmlformats.org/officeDocument/2006/relationships/slideLayout" Target="../slideLayouts/slideLayout15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15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156.xml"/></Relationships>
</file>

<file path=ppt/slides/_rels/slide1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1.png"/><Relationship Id="rId1" Type="http://schemas.openxmlformats.org/officeDocument/2006/relationships/slideLayout" Target="../slideLayouts/slideLayout156.xml"/></Relationships>
</file>

<file path=ppt/slides/_rels/slide1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2.jpeg"/><Relationship Id="rId1" Type="http://schemas.openxmlformats.org/officeDocument/2006/relationships/slideLayout" Target="../slideLayouts/slideLayout15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156.xml"/><Relationship Id="rId4" Type="http://schemas.microsoft.com/office/2007/relationships/hdphoto" Target="../media/hdphoto15.wdp"/></Relationships>
</file>

<file path=ppt/slides/_rels/slide1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4.jpeg"/><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5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15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5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5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0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15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5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156.xml"/></Relationships>
</file>

<file path=ppt/slides/_rels/slide14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4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6.jpeg"/><Relationship Id="rId1" Type="http://schemas.openxmlformats.org/officeDocument/2006/relationships/slideLayout" Target="../slideLayouts/slideLayout15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tiff"/><Relationship Id="rId1" Type="http://schemas.openxmlformats.org/officeDocument/2006/relationships/slideLayout" Target="../slideLayouts/slideLayout156.xml"/></Relationships>
</file>

<file path=ppt/slides/_rels/slide14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9.jpeg"/><Relationship Id="rId1" Type="http://schemas.openxmlformats.org/officeDocument/2006/relationships/slideLayout" Target="../slideLayouts/slideLayout156.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40.jpeg"/><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212.xml"/><Relationship Id="rId4" Type="http://schemas.openxmlformats.org/officeDocument/2006/relationships/image" Target="../media/image142.jpeg"/></Relationships>
</file>

<file path=ppt/slides/_rels/slide1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g"/><Relationship Id="rId1" Type="http://schemas.openxmlformats.org/officeDocument/2006/relationships/slideLayout" Target="../slideLayouts/slideLayout246.xml"/></Relationships>
</file>

<file path=ppt/slides/_rels/slide15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46.jpeg"/><Relationship Id="rId1" Type="http://schemas.openxmlformats.org/officeDocument/2006/relationships/slideLayout" Target="../slideLayouts/slideLayout245.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9.xml"/><Relationship Id="rId1" Type="http://schemas.openxmlformats.org/officeDocument/2006/relationships/slideLayout" Target="../slideLayouts/slideLayout25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7.xml"/><Relationship Id="rId1" Type="http://schemas.openxmlformats.org/officeDocument/2006/relationships/themeOverride" Target="../theme/themeOverride1.xml"/><Relationship Id="rId4" Type="http://schemas.openxmlformats.org/officeDocument/2006/relationships/image" Target="../media/image148.png"/></Relationships>
</file>

<file path=ppt/slides/_rels/slide157.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4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9.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45.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46.xml"/><Relationship Id="rId4" Type="http://schemas.microsoft.com/office/2007/relationships/hdphoto" Target="../media/hdphoto22.wdp"/></Relationships>
</file>

<file path=ppt/slides/_rels/slide16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45.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245.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tiff"/><Relationship Id="rId1" Type="http://schemas.openxmlformats.org/officeDocument/2006/relationships/slideLayout" Target="../slideLayouts/slideLayout24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246.xml"/></Relationships>
</file>

<file path=ppt/slides/_rels/slide16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57.jpeg"/><Relationship Id="rId1" Type="http://schemas.openxmlformats.org/officeDocument/2006/relationships/slideLayout" Target="../slideLayouts/slideLayout246.xml"/><Relationship Id="rId5" Type="http://schemas.openxmlformats.org/officeDocument/2006/relationships/image" Target="../media/image159.png"/><Relationship Id="rId4" Type="http://schemas.openxmlformats.org/officeDocument/2006/relationships/image" Target="../media/image158.png"/></Relationships>
</file>

<file path=ppt/slides/_rels/slide16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5.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24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4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0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245.xml"/></Relationships>
</file>

<file path=ppt/slides/_rels/slide17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64.jpeg"/><Relationship Id="rId1" Type="http://schemas.openxmlformats.org/officeDocument/2006/relationships/slideLayout" Target="../slideLayouts/slideLayout246.xml"/><Relationship Id="rId4" Type="http://schemas.openxmlformats.org/officeDocument/2006/relationships/image" Target="../media/image165.tiff"/></Relationships>
</file>

<file path=ppt/slides/_rels/slide172.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46.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72.jpeg"/><Relationship Id="rId1" Type="http://schemas.openxmlformats.org/officeDocument/2006/relationships/slideLayout" Target="../slideLayouts/slideLayout280.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8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3.xml"/><Relationship Id="rId1" Type="http://schemas.openxmlformats.org/officeDocument/2006/relationships/slideLayout" Target="../slideLayouts/slideLayout295.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80.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45.xml"/></Relationships>
</file>

<file path=ppt/slides/_rels/slide17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77.jpeg"/><Relationship Id="rId1" Type="http://schemas.openxmlformats.org/officeDocument/2006/relationships/slideLayout" Target="../slideLayouts/slideLayout246.xml"/></Relationships>
</file>

<file path=ppt/slides/_rels/slide17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78.jpeg"/><Relationship Id="rId1" Type="http://schemas.openxmlformats.org/officeDocument/2006/relationships/slideLayout" Target="../slideLayouts/slideLayout24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7.xml"/></Relationships>
</file>

<file path=ppt/slides/_rels/slide18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79.jpeg"/><Relationship Id="rId1" Type="http://schemas.openxmlformats.org/officeDocument/2006/relationships/slideLayout" Target="../slideLayouts/slideLayout245.xml"/><Relationship Id="rId5" Type="http://schemas.openxmlformats.org/officeDocument/2006/relationships/image" Target="../media/image181.png"/><Relationship Id="rId4" Type="http://schemas.openxmlformats.org/officeDocument/2006/relationships/image" Target="../media/image180.png"/></Relationships>
</file>

<file path=ppt/slides/_rels/slide18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4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3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29.xml"/></Relationships>
</file>

<file path=ppt/slides/_rels/slide18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29.xml"/></Relationships>
</file>

<file path=ppt/slides/_rels/slide1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8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0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9.xml"/></Relationships>
</file>

<file path=ppt/slides/_rels/slide19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29.xml"/></Relationships>
</file>

<file path=ppt/slides/_rels/slide19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29.xml"/></Relationships>
</file>

<file path=ppt/slides/_rels/slide19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20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6.xml"/><Relationship Id="rId1" Type="http://schemas.openxmlformats.org/officeDocument/2006/relationships/slideLayout" Target="../slideLayouts/slideLayout196.xml"/></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7.xml"/><Relationship Id="rId1" Type="http://schemas.openxmlformats.org/officeDocument/2006/relationships/slideLayout" Target="../slideLayouts/slideLayout196.xml"/></Relationships>
</file>

<file path=ppt/slides/_rels/slide20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0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0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2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94.jpeg"/><Relationship Id="rId1" Type="http://schemas.openxmlformats.org/officeDocument/2006/relationships/slideLayout" Target="../slideLayouts/slideLayout245.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7.xml"/></Relationships>
</file>

<file path=ppt/slides/_rels/slide21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211.xml.rels><?xml version="1.0" encoding="UTF-8" standalone="yes"?>
<Relationships xmlns="http://schemas.openxmlformats.org/package/2006/relationships"><Relationship Id="rId2" Type="http://schemas.openxmlformats.org/officeDocument/2006/relationships/image" Target="../media/image196.tiff"/><Relationship Id="rId1" Type="http://schemas.openxmlformats.org/officeDocument/2006/relationships/slideLayout" Target="../slideLayouts/slideLayout245.xml"/></Relationships>
</file>

<file path=ppt/slides/_rels/slide212.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97.jpeg"/><Relationship Id="rId1" Type="http://schemas.openxmlformats.org/officeDocument/2006/relationships/slideLayout" Target="../slideLayouts/slideLayout245.xml"/></Relationships>
</file>

<file path=ppt/slides/_rels/slide21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21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321.xml"/></Relationships>
</file>

<file path=ppt/slides/_rels/slide21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3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1.tiff"/><Relationship Id="rId1" Type="http://schemas.openxmlformats.org/officeDocument/2006/relationships/slideLayout" Target="../slideLayouts/slideLayout251.xml"/></Relationships>
</file>

<file path=ppt/slides/_rels/slide21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219.xml.rels><?xml version="1.0" encoding="UTF-8" standalone="yes"?>
<Relationships xmlns="http://schemas.openxmlformats.org/package/2006/relationships"><Relationship Id="rId2" Type="http://schemas.openxmlformats.org/officeDocument/2006/relationships/image" Target="../media/image203.tiff"/><Relationship Id="rId1" Type="http://schemas.openxmlformats.org/officeDocument/2006/relationships/slideLayout" Target="../slideLayouts/slideLayout25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4.tiff"/><Relationship Id="rId1" Type="http://schemas.openxmlformats.org/officeDocument/2006/relationships/slideLayout" Target="../slideLayouts/slideLayout251.xml"/></Relationships>
</file>

<file path=ppt/slides/_rels/slide22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1.xml"/></Relationships>
</file>

<file path=ppt/slides/_rels/slide22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tiff"/><Relationship Id="rId1" Type="http://schemas.openxmlformats.org/officeDocument/2006/relationships/slideLayout" Target="../slideLayouts/slideLayout251.xml"/></Relationships>
</file>

<file path=ppt/slides/_rels/slide2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51.xml"/></Relationships>
</file>

<file path=ppt/slides/_rels/slide22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09.jpeg"/><Relationship Id="rId1" Type="http://schemas.openxmlformats.org/officeDocument/2006/relationships/slideLayout" Target="../slideLayouts/slideLayout251.xml"/><Relationship Id="rId4" Type="http://schemas.openxmlformats.org/officeDocument/2006/relationships/image" Target="../media/image210.png"/></Relationships>
</file>

<file path=ppt/slides/_rels/slide22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51.xml"/></Relationships>
</file>

<file path=ppt/slides/_rels/slide22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12.jpeg"/><Relationship Id="rId1" Type="http://schemas.openxmlformats.org/officeDocument/2006/relationships/slideLayout" Target="../slideLayouts/slideLayout251.xml"/></Relationships>
</file>

<file path=ppt/slides/_rels/slide227.xml.rels><?xml version="1.0" encoding="UTF-8" standalone="yes"?>
<Relationships xmlns="http://schemas.openxmlformats.org/package/2006/relationships"><Relationship Id="rId2" Type="http://schemas.openxmlformats.org/officeDocument/2006/relationships/image" Target="../media/image213.tiff"/><Relationship Id="rId1" Type="http://schemas.openxmlformats.org/officeDocument/2006/relationships/slideLayout" Target="../slideLayouts/slideLayout251.xml"/></Relationships>
</file>

<file path=ppt/slides/_rels/slide228.xml.rels><?xml version="1.0" encoding="UTF-8" standalone="yes"?>
<Relationships xmlns="http://schemas.openxmlformats.org/package/2006/relationships"><Relationship Id="rId2" Type="http://schemas.openxmlformats.org/officeDocument/2006/relationships/image" Target="../media/image214.tiff"/><Relationship Id="rId1" Type="http://schemas.openxmlformats.org/officeDocument/2006/relationships/slideLayout" Target="../slideLayouts/slideLayout251.xml"/></Relationships>
</file>

<file path=ppt/slides/_rels/slide229.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25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07.xml"/><Relationship Id="rId4" Type="http://schemas.microsoft.com/office/2007/relationships/hdphoto" Target="../media/hdphoto1.wdp"/></Relationships>
</file>

<file path=ppt/slides/_rels/slide230.xml.rels><?xml version="1.0" encoding="UTF-8" standalone="yes"?>
<Relationships xmlns="http://schemas.openxmlformats.org/package/2006/relationships"><Relationship Id="rId2" Type="http://schemas.openxmlformats.org/officeDocument/2006/relationships/image" Target="../media/image216.tiff"/><Relationship Id="rId1" Type="http://schemas.openxmlformats.org/officeDocument/2006/relationships/slideLayout" Target="../slideLayouts/slideLayout251.xml"/></Relationships>
</file>

<file path=ppt/slides/_rels/slide23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51.xml"/></Relationships>
</file>

<file path=ppt/slides/_rels/slide23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18.jpe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19.jpeg"/><Relationship Id="rId1" Type="http://schemas.openxmlformats.org/officeDocument/2006/relationships/slideLayout" Target="../slideLayouts/slideLayout251.xml"/></Relationships>
</file>

<file path=ppt/slides/_rels/slide234.xml.rels><?xml version="1.0" encoding="UTF-8" standalone="yes"?>
<Relationships xmlns="http://schemas.openxmlformats.org/package/2006/relationships"><Relationship Id="rId2" Type="http://schemas.openxmlformats.org/officeDocument/2006/relationships/image" Target="../media/image220.tiff"/><Relationship Id="rId1" Type="http://schemas.openxmlformats.org/officeDocument/2006/relationships/slideLayout" Target="../slideLayouts/slideLayout251.xml"/></Relationships>
</file>

<file path=ppt/slides/_rels/slide23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221.jpeg"/><Relationship Id="rId1" Type="http://schemas.openxmlformats.org/officeDocument/2006/relationships/slideLayout" Target="../slideLayouts/slideLayout251.xml"/></Relationships>
</file>

<file path=ppt/slides/_rels/slide236.xml.rels><?xml version="1.0" encoding="UTF-8" standalone="yes"?>
<Relationships xmlns="http://schemas.openxmlformats.org/package/2006/relationships"><Relationship Id="rId2" Type="http://schemas.openxmlformats.org/officeDocument/2006/relationships/image" Target="../media/image222.tiff"/><Relationship Id="rId1" Type="http://schemas.openxmlformats.org/officeDocument/2006/relationships/slideLayout" Target="../slideLayouts/slideLayout251.xml"/></Relationships>
</file>

<file path=ppt/slides/_rels/slide237.xml.rels><?xml version="1.0" encoding="UTF-8" standalone="yes"?>
<Relationships xmlns="http://schemas.openxmlformats.org/package/2006/relationships"><Relationship Id="rId2" Type="http://schemas.openxmlformats.org/officeDocument/2006/relationships/image" Target="../media/image223.tiff"/><Relationship Id="rId1" Type="http://schemas.openxmlformats.org/officeDocument/2006/relationships/slideLayout" Target="../slideLayouts/slideLayout251.xml"/></Relationships>
</file>

<file path=ppt/slides/_rels/slide238.xml.rels><?xml version="1.0" encoding="UTF-8" standalone="yes"?>
<Relationships xmlns="http://schemas.openxmlformats.org/package/2006/relationships"><Relationship Id="rId2" Type="http://schemas.openxmlformats.org/officeDocument/2006/relationships/image" Target="../media/image224.tiff"/><Relationship Id="rId1" Type="http://schemas.openxmlformats.org/officeDocument/2006/relationships/slideLayout" Target="../slideLayouts/slideLayout251.xml"/></Relationships>
</file>

<file path=ppt/slides/_rels/slide239.xml.rels><?xml version="1.0" encoding="UTF-8" standalone="yes"?>
<Relationships xmlns="http://schemas.openxmlformats.org/package/2006/relationships"><Relationship Id="rId2" Type="http://schemas.openxmlformats.org/officeDocument/2006/relationships/image" Target="../media/image222.tiff"/><Relationship Id="rId1" Type="http://schemas.openxmlformats.org/officeDocument/2006/relationships/slideLayout" Target="../slideLayouts/slideLayout25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7.xml"/></Relationships>
</file>

<file path=ppt/slides/_rels/slide24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51.xml"/></Relationships>
</file>

<file path=ppt/slides/_rels/slide241.xml.rels><?xml version="1.0" encoding="UTF-8" standalone="yes"?>
<Relationships xmlns="http://schemas.openxmlformats.org/package/2006/relationships"><Relationship Id="rId2" Type="http://schemas.openxmlformats.org/officeDocument/2006/relationships/image" Target="../media/image222.tiff"/><Relationship Id="rId1" Type="http://schemas.openxmlformats.org/officeDocument/2006/relationships/slideLayout" Target="../slideLayouts/slideLayout251.xml"/></Relationships>
</file>

<file path=ppt/slides/_rels/slide24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51.xml"/></Relationships>
</file>

<file path=ppt/slides/_rels/slide243.xml.rels><?xml version="1.0" encoding="UTF-8" standalone="yes"?>
<Relationships xmlns="http://schemas.openxmlformats.org/package/2006/relationships"><Relationship Id="rId2" Type="http://schemas.openxmlformats.org/officeDocument/2006/relationships/image" Target="../media/image222.tiff"/><Relationship Id="rId1" Type="http://schemas.openxmlformats.org/officeDocument/2006/relationships/slideLayout" Target="../slideLayouts/slideLayout251.xml"/></Relationships>
</file>

<file path=ppt/slides/_rels/slide24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51.xml"/></Relationships>
</file>

<file path=ppt/slides/_rels/slide24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227.jpeg"/><Relationship Id="rId1" Type="http://schemas.openxmlformats.org/officeDocument/2006/relationships/slideLayout" Target="../slideLayouts/slideLayout251.xml"/></Relationships>
</file>

<file path=ppt/slides/_rels/slide24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24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24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5.xml"/><Relationship Id="rId1" Type="http://schemas.openxmlformats.org/officeDocument/2006/relationships/slideLayout" Target="../slideLayouts/slideLayout338.xml"/></Relationships>
</file>

<file path=ppt/slides/_rels/slide24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6.xml"/><Relationship Id="rId1" Type="http://schemas.openxmlformats.org/officeDocument/2006/relationships/slideLayout" Target="../slideLayouts/slideLayout338.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5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25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25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25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25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25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25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2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5.xml"/><Relationship Id="rId1" Type="http://schemas.openxmlformats.org/officeDocument/2006/relationships/slideLayout" Target="../slideLayouts/slideLayout58.xml"/><Relationship Id="rId4" Type="http://schemas.openxmlformats.org/officeDocument/2006/relationships/image" Target="../media/image2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4.xml"/></Relationships>
</file>

<file path=ppt/slides/_rels/slide26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8.xml"/><Relationship Id="rId1" Type="http://schemas.openxmlformats.org/officeDocument/2006/relationships/slideLayout" Target="../slideLayouts/slideLayout9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26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0.xml"/><Relationship Id="rId1" Type="http://schemas.openxmlformats.org/officeDocument/2006/relationships/slideLayout" Target="../slideLayouts/slideLayout11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266.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26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3.xml"/><Relationship Id="rId1" Type="http://schemas.openxmlformats.org/officeDocument/2006/relationships/slideLayout" Target="../slideLayouts/slideLayout15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4.xml"/><Relationship Id="rId1" Type="http://schemas.openxmlformats.org/officeDocument/2006/relationships/slideLayout" Target="../slideLayouts/slideLayout326.xml"/><Relationship Id="rId4" Type="http://schemas.openxmlformats.org/officeDocument/2006/relationships/image" Target="../media/image23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63.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5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jpeg"/><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6.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jpeg"/><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07.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jpeg"/><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56.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jpeg"/><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56.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0.jpeg"/><Relationship Id="rId1" Type="http://schemas.openxmlformats.org/officeDocument/2006/relationships/slideLayout" Target="../slideLayouts/slideLayout156.xml"/></Relationships>
</file>

<file path=ppt/slides/_rels/slide6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55.xml"/></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jpeg"/><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jpeg"/><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5.xml"/></Relationships>
</file>

<file path=ppt/slides/_rels/slide7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56.xml"/><Relationship Id="rId4" Type="http://schemas.microsoft.com/office/2007/relationships/hdphoto" Target="../media/hdphoto10.wdp"/></Relationships>
</file>

<file path=ppt/slides/_rels/slide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07.xml"/></Relationships>
</file>

<file path=ppt/slides/_rels/slide8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2.jpeg"/><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2.jpeg"/><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1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20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15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62880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8520" y="684834"/>
            <a:ext cx="9144000" cy="735235"/>
          </a:xfrm>
          <a:noFill/>
          <a:effectLst>
            <a:outerShdw blurRad="63500" dist="35921" dir="2700000" algn="ctr" rotWithShape="0">
              <a:schemeClr val="tx2">
                <a:alpha val="74998"/>
              </a:schemeClr>
            </a:outerShdw>
          </a:effectLst>
        </p:spPr>
        <p:txBody>
          <a:bodyPr anchor="ctr"/>
          <a:lstStyle/>
          <a:p>
            <a:pPr lvl="0" defTabSz="449263" rtl="1">
              <a:lnSpc>
                <a:spcPct val="95000"/>
              </a:lnSpc>
              <a:buClr>
                <a:srgbClr val="000000"/>
              </a:buClr>
              <a:buSzPct val="100000"/>
              <a:defRPr/>
            </a:pPr>
            <a:r>
              <a:rPr lang="ar-SA" sz="8000" b="1" dirty="0">
                <a:solidFill>
                  <a:srgbClr val="FFFFFF"/>
                </a:solidFill>
                <a:effectLst>
                  <a:glow rad="228600">
                    <a:srgbClr val="000000">
                      <a:satMod val="175000"/>
                      <a:alpha val="77000"/>
                    </a:srgbClr>
                  </a:glow>
                </a:effectLst>
                <a:ea typeface="MS PGothic" panose="020B0600070205080204" pitchFamily="34" charset="-128"/>
                <a:cs typeface="Arial" pitchFamily="34" charset="0"/>
              </a:rPr>
              <a:t>اشعياء</a:t>
            </a:r>
            <a:r>
              <a:rPr lang="en-US" sz="8000" b="1" dirty="0">
                <a:solidFill>
                  <a:srgbClr val="FFFFFF"/>
                </a:solidFill>
                <a:effectLst>
                  <a:glow rad="228600">
                    <a:srgbClr val="000000">
                      <a:satMod val="175000"/>
                      <a:alpha val="77000"/>
                    </a:srgbClr>
                  </a:glow>
                </a:effectLst>
                <a:ea typeface="MS PGothic" panose="020B0600070205080204" pitchFamily="34" charset="-128"/>
                <a:cs typeface="Arial" pitchFamily="34" charset="0"/>
              </a:rPr>
              <a:t> </a:t>
            </a:r>
            <a:r>
              <a:rPr lang="ar-SA" sz="8000" b="1" dirty="0">
                <a:solidFill>
                  <a:srgbClr val="FFFFFF"/>
                </a:solidFill>
                <a:effectLst>
                  <a:glow rad="228600">
                    <a:srgbClr val="000000">
                      <a:satMod val="175000"/>
                      <a:alpha val="77000"/>
                    </a:srgbClr>
                  </a:glow>
                </a:effectLst>
                <a:ea typeface="MS PGothic" panose="020B0600070205080204" pitchFamily="34" charset="-128"/>
                <a:cs typeface="Arial" pitchFamily="34" charset="0"/>
              </a:rPr>
              <a:t>٢٤-٣٩</a:t>
            </a:r>
            <a:endParaRPr lang="en-US" sz="8000" b="1" dirty="0">
              <a:solidFill>
                <a:srgbClr val="000000"/>
              </a:solidFill>
              <a:effectLst>
                <a:glow rad="228600">
                  <a:srgbClr val="000000">
                    <a:satMod val="175000"/>
                    <a:alpha val="77000"/>
                  </a:srgbClr>
                </a:glow>
              </a:effectLst>
              <a:latin typeface="Arial" pitchFamily="34" charset="0"/>
              <a:ea typeface="MS PGothic" panose="020B0600070205080204" pitchFamily="34" charset="-128"/>
              <a:cs typeface="Arial" pitchFamily="34" charset="0"/>
            </a:endParaRPr>
          </a:p>
        </p:txBody>
      </p:sp>
      <p:sp>
        <p:nvSpPr>
          <p:cNvPr id="5" name="Rectangle 4">
            <a:extLst>
              <a:ext uri="{FF2B5EF4-FFF2-40B4-BE49-F238E27FC236}">
                <a16:creationId xmlns:a16="http://schemas.microsoft.com/office/drawing/2014/main" id="{71520436-878D-7910-AE04-2FA4DB7B694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0169288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49"/>
            <a:ext cx="9144000" cy="5143501"/>
          </a:xfrm>
          <a:prstGeom prst="rect">
            <a:avLst/>
          </a:prstGeom>
        </p:spPr>
      </p:pic>
      <p:sp>
        <p:nvSpPr>
          <p:cNvPr id="122882" name="WordArt 2"/>
          <p:cNvSpPr>
            <a:spLocks noChangeArrowheads="1" noChangeShapeType="1" noTextEdit="1"/>
          </p:cNvSpPr>
          <p:nvPr/>
        </p:nvSpPr>
        <p:spPr bwMode="auto">
          <a:xfrm>
            <a:off x="2843896" y="2845667"/>
            <a:ext cx="5922545"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1-</a:t>
            </a:r>
            <a:r>
              <a:rPr kumimoji="0" lang="en-US"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 </a:t>
            </a:r>
            <a:r>
              <a:rPr kumimoji="0" lang="ar-JO"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خصائص التدمير</a:t>
            </a:r>
          </a:p>
        </p:txBody>
      </p:sp>
      <p:sp>
        <p:nvSpPr>
          <p:cNvPr id="122883" name="WordArt 3"/>
          <p:cNvSpPr>
            <a:spLocks noChangeArrowheads="1" noChangeShapeType="1" noTextEdit="1"/>
          </p:cNvSpPr>
          <p:nvPr/>
        </p:nvSpPr>
        <p:spPr bwMode="auto">
          <a:xfrm>
            <a:off x="1600200" y="1028700"/>
            <a:ext cx="5886450" cy="2857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w="19050">
                  <a:solidFill>
                    <a:srgbClr val="99CCFF"/>
                  </a:solidFill>
                  <a:round/>
                  <a:headEnd/>
                  <a:tailEnd/>
                </a:ln>
                <a:solidFill>
                  <a:srgbClr val="DAEDEF">
                    <a:lumMod val="90000"/>
                  </a:srgbClr>
                </a:solidFill>
                <a:effectLst>
                  <a:glow rad="63500">
                    <a:srgbClr val="000000"/>
                  </a:glow>
                  <a:outerShdw blurRad="63500" dist="38099" dir="2700000" algn="ctr" rotWithShape="0">
                    <a:srgbClr val="990000">
                      <a:alpha val="74998"/>
                    </a:srgbClr>
                  </a:outerShdw>
                </a:effectLst>
                <a:uLnTx/>
                <a:uFillTx/>
                <a:latin typeface="Arial" panose="020B0604020202020204" pitchFamily="34" charset="0"/>
                <a:ea typeface="Impact" charset="0"/>
                <a:cs typeface="Arial" panose="020B0604020202020204" pitchFamily="34" charset="0"/>
              </a:rPr>
              <a:t>سفر الرؤيا الصغير لإشعياء</a:t>
            </a:r>
          </a:p>
        </p:txBody>
      </p:sp>
      <p:sp>
        <p:nvSpPr>
          <p:cNvPr id="122884" name="Text Box 4"/>
          <p:cNvSpPr txBox="1">
            <a:spLocks noChangeArrowheads="1"/>
          </p:cNvSpPr>
          <p:nvPr/>
        </p:nvSpPr>
        <p:spPr bwMode="auto">
          <a:xfrm>
            <a:off x="314905" y="2748178"/>
            <a:ext cx="2061783"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JO" altLang="x-none" sz="3600" b="0" i="0"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rPr>
              <a:t>24: 1 - 20</a:t>
            </a:r>
            <a:endParaRPr kumimoji="0" lang="en-US" altLang="x-none" sz="3600" b="0" i="0"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endParaRPr>
          </a:p>
        </p:txBody>
      </p:sp>
      <p:sp>
        <p:nvSpPr>
          <p:cNvPr id="122886" name="Text Box 6"/>
          <p:cNvSpPr txBox="1">
            <a:spLocks noChangeArrowheads="1"/>
          </p:cNvSpPr>
          <p:nvPr/>
        </p:nvSpPr>
        <p:spPr bwMode="auto">
          <a:xfrm>
            <a:off x="867297" y="4149290"/>
            <a:ext cx="1106393"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ar-JO" altLang="x-none" sz="3200" b="1" dirty="0">
                <a:solidFill>
                  <a:srgbClr val="FFFFFF"/>
                </a:solidFill>
                <a:effectLst>
                  <a:glow rad="63500">
                    <a:srgbClr val="000000"/>
                  </a:glow>
                </a:effectLst>
                <a:latin typeface="Impact" charset="0"/>
                <a:cs typeface="+mn-cs"/>
              </a:rPr>
              <a:t>1 - 3</a:t>
            </a:r>
            <a:endParaRPr kumimoji="0" lang="en-US" altLang="x-none" sz="3600" b="1" i="0" u="none" strike="noStrike" kern="1200" cap="none" spc="0" normalizeH="0" baseline="0" noProof="0" dirty="0">
              <a:ln>
                <a:noFill/>
              </a:ln>
              <a:solidFill>
                <a:srgbClr val="FFFFFF"/>
              </a:solidFill>
              <a:effectLst>
                <a:glow rad="63500">
                  <a:srgbClr val="000000"/>
                </a:glow>
              </a:effectLst>
              <a:uLnTx/>
              <a:uFillTx/>
              <a:latin typeface="Impact" charset="0"/>
              <a:cs typeface="+mn-cs"/>
            </a:endParaRPr>
          </a:p>
        </p:txBody>
      </p:sp>
      <p:sp>
        <p:nvSpPr>
          <p:cNvPr id="122887" name="WordArt 7"/>
          <p:cNvSpPr>
            <a:spLocks noChangeArrowheads="1" noChangeShapeType="1" noTextEdit="1"/>
          </p:cNvSpPr>
          <p:nvPr/>
        </p:nvSpPr>
        <p:spPr bwMode="auto">
          <a:xfrm>
            <a:off x="2376688" y="4258082"/>
            <a:ext cx="6509084"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just" defTabSz="685800" rtl="1" eaLnBrk="0" hangingPunct="0">
              <a:defRPr/>
            </a:pPr>
            <a:r>
              <a:rPr lang="ar-JO" sz="2700" kern="10" dirty="0">
                <a:solidFill>
                  <a:srgbClr val="FFFFFF"/>
                </a:solidFill>
                <a:effectLst>
                  <a:glow rad="635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أ. تحديد الهلاك</a:t>
            </a:r>
          </a:p>
        </p:txBody>
      </p:sp>
      <p:sp>
        <p:nvSpPr>
          <p:cNvPr id="122889" name="WordArt 9"/>
          <p:cNvSpPr>
            <a:spLocks noChangeArrowheads="1" noChangeShapeType="1" noTextEdit="1"/>
          </p:cNvSpPr>
          <p:nvPr/>
        </p:nvSpPr>
        <p:spPr bwMode="auto">
          <a:xfrm>
            <a:off x="2378870" y="1453314"/>
            <a:ext cx="4139803" cy="3037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22890" name="WordArt 10"/>
          <p:cNvSpPr>
            <a:spLocks noChangeArrowheads="1" noChangeShapeType="1" noTextEdit="1"/>
          </p:cNvSpPr>
          <p:nvPr/>
        </p:nvSpPr>
        <p:spPr bwMode="auto">
          <a:xfrm>
            <a:off x="3510213" y="1964156"/>
            <a:ext cx="2123574"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ar-JO" sz="8800" b="1" kern="10" dirty="0">
                <a:solidFill>
                  <a:srgbClr val="FFEFA6"/>
                </a:solidFill>
                <a:effectLst>
                  <a:glow rad="63500">
                    <a:srgbClr val="000000"/>
                  </a:glow>
                  <a:outerShdw blurRad="63500" dist="38099" dir="2700000" algn="ctr" rotWithShape="0">
                    <a:srgbClr val="000000">
                      <a:alpha val="74998"/>
                    </a:srgbClr>
                  </a:outerShdw>
                </a:effectLst>
                <a:latin typeface="Impact" charset="0"/>
                <a:ea typeface="Impact" charset="0"/>
                <a:cs typeface="Impact" charset="0"/>
              </a:rPr>
              <a:t>إشعياء 24 - 27</a:t>
            </a:r>
            <a:endParaRPr kumimoji="0" lang="en-US" sz="8800" b="1" i="0" u="none" strike="noStrike" kern="10" cap="none" spc="0" normalizeH="0" baseline="0" noProof="0" dirty="0">
              <a:ln>
                <a:noFill/>
              </a:ln>
              <a:solidFill>
                <a:srgbClr val="FFEFA6"/>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02309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wipe(left)">
                                      <p:cBhvr>
                                        <p:cTn id="7" dur="500"/>
                                        <p:tgtEl>
                                          <p:spTgt spid="12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886"/>
                                        </p:tgtEl>
                                        <p:attrNameLst>
                                          <p:attrName>style.visibility</p:attrName>
                                        </p:attrNameLst>
                                      </p:cBhvr>
                                      <p:to>
                                        <p:strVal val="visible"/>
                                      </p:to>
                                    </p:set>
                                    <p:animEffect transition="in" filter="wipe(left)">
                                      <p:cBhvr>
                                        <p:cTn id="12" dur="5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autoUpdateAnimBg="0"/>
      <p:bldP spid="12288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38791"/>
          <a:ext cx="9144001" cy="4195260"/>
        </p:xfrm>
        <a:graphic>
          <a:graphicData uri="http://schemas.openxmlformats.org/drawingml/2006/table">
            <a:tbl>
              <a:tblPr firstRow="1" firstCol="1" bandRow="1">
                <a:tableStyleId>{5C22544A-7EE6-4342-B048-85BDC9FD1C3A}</a:tableStyleId>
              </a:tblPr>
              <a:tblGrid>
                <a:gridCol w="1831025">
                  <a:extLst>
                    <a:ext uri="{9D8B030D-6E8A-4147-A177-3AD203B41FA5}">
                      <a16:colId xmlns:a16="http://schemas.microsoft.com/office/drawing/2014/main" val="20000"/>
                    </a:ext>
                  </a:extLst>
                </a:gridCol>
                <a:gridCol w="4241422">
                  <a:extLst>
                    <a:ext uri="{9D8B030D-6E8A-4147-A177-3AD203B41FA5}">
                      <a16:colId xmlns:a16="http://schemas.microsoft.com/office/drawing/2014/main" val="20001"/>
                    </a:ext>
                  </a:extLst>
                </a:gridCol>
                <a:gridCol w="3071554">
                  <a:extLst>
                    <a:ext uri="{9D8B030D-6E8A-4147-A177-3AD203B41FA5}">
                      <a16:colId xmlns:a16="http://schemas.microsoft.com/office/drawing/2014/main" val="20002"/>
                    </a:ext>
                  </a:extLst>
                </a:gridCol>
              </a:tblGrid>
              <a:tr h="2039846">
                <a:tc>
                  <a:txBody>
                    <a:bodyPr/>
                    <a:lstStyle/>
                    <a:p>
                      <a:pPr marL="0" marR="0" algn="ctr" rtl="1">
                        <a:spcBef>
                          <a:spcPts val="0"/>
                        </a:spcBef>
                        <a:spcAft>
                          <a:spcPts val="1500"/>
                        </a:spcAft>
                      </a:pPr>
                      <a:r>
                        <a:rPr lang="ar-JO" sz="3300" b="1" i="0" dirty="0">
                          <a:effectLst/>
                          <a:latin typeface="Arial Narrow" charset="0"/>
                          <a:ea typeface="Arial Narrow" charset="0"/>
                          <a:cs typeface="Arial Narrow" charset="0"/>
                        </a:rPr>
                        <a:t>اللعنة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rtl="1">
                        <a:spcBef>
                          <a:spcPts val="0"/>
                        </a:spcBef>
                        <a:spcAft>
                          <a:spcPts val="1500"/>
                        </a:spcAft>
                      </a:pPr>
                      <a:r>
                        <a:rPr lang="ar-JO" sz="2400" b="1" i="0" dirty="0">
                          <a:solidFill>
                            <a:schemeClr val="tx1"/>
                          </a:solidFill>
                          <a:effectLst/>
                          <a:latin typeface="Arial Narrow" charset="0"/>
                          <a:ea typeface="Arial Narrow" charset="0"/>
                          <a:cs typeface="Arial Narrow" charset="0"/>
                        </a:rPr>
                        <a:t>سيتم عكس العديد من جوانب اللعنة. سيعيش الناس إلى عمر عظيم، لكن الموت سيظل يحدث.</a:t>
                      </a:r>
                      <a:r>
                        <a:rPr lang="ar-JO" sz="2400" b="1" i="0" baseline="0" dirty="0">
                          <a:solidFill>
                            <a:schemeClr val="tx1"/>
                          </a:solidFill>
                          <a:effectLst/>
                          <a:latin typeface="Arial Narrow" charset="0"/>
                          <a:ea typeface="Arial Narrow" charset="0"/>
                          <a:cs typeface="Arial Narrow" charset="0"/>
                        </a:rPr>
                        <a:t> كما كان الحال قبل الطوفان، ستعود الحيوانات إلى النباتية ولن تخاف الإنسان بعد الأن</a:t>
                      </a:r>
                      <a:endParaRPr lang="en-US" sz="2400" b="1" i="0" dirty="0">
                        <a:solidFill>
                          <a:schemeClr val="tx1"/>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tc>
                  <a:txBody>
                    <a:bodyPr/>
                    <a:lstStyle/>
                    <a:p>
                      <a:pPr marL="0" marR="0" algn="ctr">
                        <a:spcBef>
                          <a:spcPts val="0"/>
                        </a:spcBef>
                        <a:spcAft>
                          <a:spcPts val="0"/>
                        </a:spcAft>
                      </a:pPr>
                      <a:r>
                        <a:rPr lang="ar-JO" sz="2400" b="1" i="0" u="sng" dirty="0">
                          <a:solidFill>
                            <a:schemeClr val="tx1"/>
                          </a:solidFill>
                          <a:effectLst/>
                          <a:latin typeface="Arial Narrow" charset="0"/>
                          <a:ea typeface="Arial Narrow" charset="0"/>
                          <a:cs typeface="Arial Narrow" charset="0"/>
                        </a:rPr>
                        <a:t>اش11: 6-9؛ اش65: 20؛</a:t>
                      </a:r>
                    </a:p>
                    <a:p>
                      <a:pPr marL="0" marR="0" algn="ctr">
                        <a:spcBef>
                          <a:spcPts val="0"/>
                        </a:spcBef>
                        <a:spcAft>
                          <a:spcPts val="0"/>
                        </a:spcAft>
                      </a:pPr>
                      <a:r>
                        <a:rPr lang="ar-JO" sz="2400" b="1" i="0" u="sng" dirty="0">
                          <a:solidFill>
                            <a:schemeClr val="tx1"/>
                          </a:solidFill>
                          <a:effectLst/>
                          <a:latin typeface="Arial Narrow" charset="0"/>
                          <a:ea typeface="Arial Narrow" charset="0"/>
                          <a:cs typeface="Arial Narrow" charset="0"/>
                        </a:rPr>
                        <a:t>اش</a:t>
                      </a:r>
                      <a:r>
                        <a:rPr lang="ar-JO" sz="2400" b="1" i="0" u="sng" baseline="0" dirty="0">
                          <a:solidFill>
                            <a:schemeClr val="tx1"/>
                          </a:solidFill>
                          <a:effectLst/>
                          <a:latin typeface="Arial Narrow" charset="0"/>
                          <a:ea typeface="Arial Narrow" charset="0"/>
                          <a:cs typeface="Arial Narrow" charset="0"/>
                        </a:rPr>
                        <a:t> 65: 25؛ حز47: 8- 12؛ </a:t>
                      </a:r>
                    </a:p>
                    <a:p>
                      <a:pPr marL="0" marR="0" algn="ctr">
                        <a:spcBef>
                          <a:spcPts val="0"/>
                        </a:spcBef>
                        <a:spcAft>
                          <a:spcPts val="0"/>
                        </a:spcAft>
                      </a:pPr>
                      <a:r>
                        <a:rPr lang="ar-JO" sz="2400" b="1" i="0" u="sng" baseline="0" dirty="0">
                          <a:solidFill>
                            <a:schemeClr val="tx1"/>
                          </a:solidFill>
                          <a:effectLst/>
                          <a:latin typeface="Arial Narrow" charset="0"/>
                          <a:ea typeface="Arial Narrow" charset="0"/>
                          <a:cs typeface="Arial Narrow" charset="0"/>
                        </a:rPr>
                        <a:t>زك8: 4؛ زك 14: 8، </a:t>
                      </a:r>
                    </a:p>
                    <a:p>
                      <a:pPr marL="0" marR="0" algn="ctr">
                        <a:spcBef>
                          <a:spcPts val="0"/>
                        </a:spcBef>
                        <a:spcAft>
                          <a:spcPts val="0"/>
                        </a:spcAft>
                      </a:pPr>
                      <a:r>
                        <a:rPr lang="ar-JO" sz="2400" b="1" i="0" u="sng" baseline="0" dirty="0">
                          <a:solidFill>
                            <a:schemeClr val="tx1"/>
                          </a:solidFill>
                          <a:effectLst/>
                          <a:latin typeface="Arial Narrow" charset="0"/>
                          <a:ea typeface="Arial Narrow" charset="0"/>
                          <a:cs typeface="Arial Narrow" charset="0"/>
                        </a:rPr>
                        <a:t>رؤ21: 1-2</a:t>
                      </a:r>
                      <a:endParaRPr lang="mr-IN" sz="2400" b="1" i="0" u="sng" dirty="0">
                        <a:solidFill>
                          <a:schemeClr val="tx1"/>
                        </a:solidFill>
                        <a:effectLst/>
                        <a:latin typeface="Arial Narrow" charset="0"/>
                        <a:ea typeface="Arial Narrow" charset="0"/>
                        <a:cs typeface="Arial Narrow" charset="0"/>
                      </a:endParaRPr>
                    </a:p>
                    <a:p>
                      <a:pPr marL="0" marR="0">
                        <a:spcBef>
                          <a:spcPts val="0"/>
                        </a:spcBef>
                        <a:spcAft>
                          <a:spcPts val="1500"/>
                        </a:spcAft>
                      </a:pPr>
                      <a:endParaRPr lang="en-US" sz="1800" b="1" i="0" dirty="0">
                        <a:solidFill>
                          <a:srgbClr val="3E19A7"/>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extLst>
                  <a:ext uri="{0D108BD9-81ED-4DB2-BD59-A6C34878D82A}">
                    <a16:rowId xmlns:a16="http://schemas.microsoft.com/office/drawing/2014/main" val="10000"/>
                  </a:ext>
                </a:extLst>
              </a:tr>
              <a:tr h="107770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الإنتاجية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a:spcBef>
                          <a:spcPts val="0"/>
                        </a:spcBef>
                        <a:spcAft>
                          <a:spcPts val="1500"/>
                        </a:spcAft>
                      </a:pPr>
                      <a:r>
                        <a:rPr lang="ar-JO" sz="2400" b="1" i="0" dirty="0">
                          <a:effectLst/>
                          <a:latin typeface="Arial Narrow" charset="0"/>
                          <a:ea typeface="Arial Narrow" charset="0"/>
                          <a:cs typeface="Arial Narrow" charset="0"/>
                        </a:rPr>
                        <a:t>سوف تثمر الأرض وينعم الناس بثمار أعمالهم.</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مز 67: 6-7؛ مز72: 16؛ اش35:</a:t>
                      </a:r>
                      <a:r>
                        <a:rPr lang="ar-JO" sz="2100" b="1" i="0" u="sng" strike="noStrike" baseline="0" dirty="0">
                          <a:solidFill>
                            <a:srgbClr val="3E19A7"/>
                          </a:solidFill>
                          <a:effectLst/>
                          <a:latin typeface="Arial Narrow" charset="0"/>
                          <a:ea typeface="Arial Narrow" charset="0"/>
                          <a:cs typeface="Arial Narrow" charset="0"/>
                        </a:rPr>
                        <a:t> 1؛ اش 55: 13؛ اش65: 22؛ يؤ2: 24- 26؛ يؤ3: 18؛ عا9: 13-14.</a:t>
                      </a:r>
                      <a:endParaRPr lang="en-US" sz="21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1"/>
                  </a:ext>
                </a:extLst>
              </a:tr>
              <a:tr h="107770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جبل صهيون</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a:spcBef>
                          <a:spcPts val="0"/>
                        </a:spcBef>
                        <a:spcAft>
                          <a:spcPts val="1500"/>
                        </a:spcAft>
                      </a:pPr>
                      <a:r>
                        <a:rPr lang="ar-JO" sz="2700" b="1" i="0" dirty="0">
                          <a:effectLst/>
                          <a:latin typeface="Arial Narrow" charset="0"/>
                          <a:ea typeface="Arial Narrow" charset="0"/>
                          <a:cs typeface="Arial Narrow" charset="0"/>
                        </a:rPr>
                        <a:t>سترتفع منطقة جبل صهيون لتشكل جبل بيت الرب.</a:t>
                      </a:r>
                      <a:endParaRPr lang="en-US" sz="2700" b="1" i="0" dirty="0">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tc>
                  <a:txBody>
                    <a:bodyPr/>
                    <a:lstStyle/>
                    <a:p>
                      <a:pPr marL="0" marR="0" algn="ctr" rtl="1">
                        <a:spcBef>
                          <a:spcPts val="0"/>
                        </a:spcBef>
                        <a:spcAft>
                          <a:spcPts val="1500"/>
                        </a:spcAft>
                      </a:pPr>
                      <a:r>
                        <a:rPr lang="ar-JO" sz="2100" b="1" i="0" u="sng" strike="noStrike" dirty="0">
                          <a:solidFill>
                            <a:srgbClr val="3E19A7"/>
                          </a:solidFill>
                          <a:effectLst/>
                          <a:latin typeface="Arial Narrow" charset="0"/>
                          <a:ea typeface="Arial Narrow" charset="0"/>
                          <a:cs typeface="Arial Narrow" charset="0"/>
                        </a:rPr>
                        <a:t>اش2: 2؛ اش56:</a:t>
                      </a:r>
                      <a:r>
                        <a:rPr lang="ar-JO" sz="2100" b="1" i="0" u="sng" strike="noStrike" baseline="0" dirty="0">
                          <a:solidFill>
                            <a:srgbClr val="3E19A7"/>
                          </a:solidFill>
                          <a:effectLst/>
                          <a:latin typeface="Arial Narrow" charset="0"/>
                          <a:ea typeface="Arial Narrow" charset="0"/>
                          <a:cs typeface="Arial Narrow" charset="0"/>
                        </a:rPr>
                        <a:t> 7؛ حز20: 4؛حز40: 2  زك14: 4؛ زك14: 10- 11؛ ميخا 4: 1.</a:t>
                      </a:r>
                      <a:endParaRPr lang="en-US" sz="2100" b="1" i="0" u="sng" dirty="0">
                        <a:solidFill>
                          <a:srgbClr val="3E19A7"/>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E241C946-6120-9543-AD7A-B843E239D3EF}"/>
              </a:ext>
            </a:extLst>
          </p:cNvPr>
          <p:cNvSpPr txBox="1"/>
          <p:nvPr/>
        </p:nvSpPr>
        <p:spPr>
          <a:xfrm>
            <a:off x="1143000" y="616118"/>
            <a:ext cx="6857999" cy="707886"/>
          </a:xfrm>
          <a:prstGeom prst="rect">
            <a:avLst/>
          </a:prstGeom>
          <a:noFill/>
        </p:spPr>
        <p:txBody>
          <a:bodyPr wrap="square" rtlCol="0">
            <a:spAutoFit/>
          </a:bodyPr>
          <a:lstStyle/>
          <a:p>
            <a:pPr algn="ctr" defTabSz="514350"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أحوال 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4400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78331"/>
            <a:ext cx="9144000" cy="4212869"/>
          </a:xfrm>
          <a:prstGeom prst="rect">
            <a:avLst/>
          </a:prstGeom>
        </p:spPr>
      </p:pic>
      <p:sp>
        <p:nvSpPr>
          <p:cNvPr id="4" name="Rectangle 3"/>
          <p:cNvSpPr/>
          <p:nvPr/>
        </p:nvSpPr>
        <p:spPr>
          <a:xfrm>
            <a:off x="155863" y="1680210"/>
            <a:ext cx="8835737" cy="4524315"/>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٢٢ حَتَّى جَاءَ الْقَدِيمُ الأَيَّامِ، وَأُعْطِيَ الدِّينُ لِقِدِّيسِيِ الْعَلِيِّ، وَبَلَغَ الْوَقْتُ، فَامْتَلَكَ الْقِدِّيسُونَ الْمَمْلَكَةَ. ٢٦ فَيَجْلِسُ الدِّينُ وَيَنْزِعُونَ عَنْهُ سُلْطَانَهُ لِيَفْنَوْا وَيَبِيدُوا إِلَى الْمُنْتَهَى.</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(دانيال 7: 22، 27)</a:t>
            </a:r>
            <a:endParaRPr lang="ar-JO" b="1" dirty="0">
              <a:solidFill>
                <a:srgbClr val="FFF4AC"/>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br>
              <a:rPr lang="en-US" b="1" dirty="0">
                <a:solidFill>
                  <a:prstClr val="white"/>
                </a:solidFill>
                <a:effectLst>
                  <a:glow rad="101600">
                    <a:prstClr val="black"/>
                  </a:glow>
                </a:effectLst>
                <a:latin typeface="Arial Narrow" charset="0"/>
                <a:ea typeface="Arial Narrow" charset="0"/>
                <a:cs typeface="Arial Narrow" charset="0"/>
              </a:rPr>
            </a:br>
            <a:r>
              <a:rPr lang="ar-JO" b="1" dirty="0">
                <a:solidFill>
                  <a:prstClr val="white"/>
                </a:solidFill>
                <a:effectLst>
                  <a:glow rad="101600">
                    <a:prstClr val="black"/>
                  </a:glow>
                </a:effectLst>
                <a:latin typeface="Arial Narrow" charset="0"/>
                <a:ea typeface="Arial Narrow" charset="0"/>
                <a:cs typeface="Arial Narrow" charset="0"/>
              </a:rPr>
              <a:t>٢ أَلَسْتُمْ تَعْلَمُونَ أَنَّ </a:t>
            </a:r>
            <a:r>
              <a:rPr lang="ar-JO" b="1" dirty="0">
                <a:solidFill>
                  <a:srgbClr val="FFFF00"/>
                </a:solidFill>
                <a:effectLst>
                  <a:glow rad="101600">
                    <a:prstClr val="black"/>
                  </a:glow>
                </a:effectLst>
                <a:latin typeface="Arial Narrow" charset="0"/>
                <a:ea typeface="Arial Narrow" charset="0"/>
                <a:cs typeface="Arial Narrow" charset="0"/>
              </a:rPr>
              <a:t>الْقِدِّيسِينَ سَيَدِينُونَ الْعَالَمَ؟ </a:t>
            </a:r>
            <a:r>
              <a:rPr lang="ar-JO" b="1" dirty="0">
                <a:solidFill>
                  <a:prstClr val="white"/>
                </a:solidFill>
                <a:effectLst>
                  <a:glow rad="101600">
                    <a:prstClr val="black"/>
                  </a:glow>
                </a:effectLst>
                <a:latin typeface="Arial Narrow" charset="0"/>
                <a:ea typeface="Arial Narrow" charset="0"/>
                <a:cs typeface="Arial Narrow" charset="0"/>
              </a:rPr>
              <a:t>فَإِنْ كَانَ الْعَالَمُ يُدَانُ بِكُمْ، أَفَأَنْتُمْ غَيْرُ مُسْتَأْهِلِينَ لِلْمَحَاكِمِ الصُّغْرَى؟</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( 1كو 6: 2)</a:t>
            </a:r>
            <a:endParaRPr lang="en-US"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وجعلنا ملوكاً وكهنة لله أبيه، له المجد والسلطان إلى أبد الأبدين. أمين.............. وجعلتنا لإلهنا ملوكاً وكهنة، </a:t>
            </a:r>
            <a:r>
              <a:rPr lang="ar-JO" b="1" dirty="0">
                <a:solidFill>
                  <a:srgbClr val="FFFF00"/>
                </a:solidFill>
                <a:effectLst>
                  <a:glow rad="101600">
                    <a:prstClr val="black"/>
                  </a:glow>
                </a:effectLst>
                <a:latin typeface="Arial Narrow" charset="0"/>
                <a:ea typeface="Arial Narrow" charset="0"/>
                <a:cs typeface="Arial Narrow" charset="0"/>
              </a:rPr>
              <a:t>فسنملك على الأرض</a:t>
            </a:r>
            <a:r>
              <a:rPr lang="ar-JO" b="1" dirty="0">
                <a:solidFill>
                  <a:prstClr val="white"/>
                </a:solidFill>
                <a:effectLst>
                  <a:glow rad="101600">
                    <a:prstClr val="black"/>
                  </a:glow>
                </a:effectLst>
                <a:latin typeface="Arial Narrow" charset="0"/>
                <a:ea typeface="Arial Narrow" charset="0"/>
                <a:cs typeface="Arial Narrow" charset="0"/>
              </a:rPr>
              <a:t>.............. ولا يكون ليل هناك، ولا يحتاجون إلى  سراج أو نور شمس، لأن الرب الإله ينير عليهم، </a:t>
            </a:r>
            <a:r>
              <a:rPr lang="ar-JO" b="1" dirty="0">
                <a:solidFill>
                  <a:srgbClr val="FFFF00"/>
                </a:solidFill>
                <a:effectLst>
                  <a:glow rad="101600">
                    <a:prstClr val="black"/>
                  </a:glow>
                </a:effectLst>
                <a:latin typeface="Arial Narrow" charset="0"/>
                <a:ea typeface="Arial Narrow" charset="0"/>
                <a:cs typeface="Arial Narrow" charset="0"/>
              </a:rPr>
              <a:t>وهم سيملكون إلى أبد الأبدين.</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 رؤ1: 6 ؛ 5: 10؛ 22: 5)</a:t>
            </a:r>
            <a:endParaRPr lang="ar-JO" b="1" dirty="0">
              <a:solidFill>
                <a:srgbClr val="FFFF00"/>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143000" y="564842"/>
            <a:ext cx="6857999" cy="600164"/>
          </a:xfrm>
          <a:prstGeom prst="rect">
            <a:avLst/>
          </a:prstGeom>
          <a:noFill/>
        </p:spPr>
        <p:txBody>
          <a:bodyPr wrap="square" rtlCol="0">
            <a:spAutoFit/>
          </a:bodyPr>
          <a:lstStyle/>
          <a:p>
            <a:pPr algn="ctr" defTabSz="514350" rtl="1" fontAlgn="auto">
              <a:spcBef>
                <a:spcPts val="0"/>
              </a:spcBef>
              <a:spcAft>
                <a:spcPts val="0"/>
              </a:spcAft>
            </a:pPr>
            <a:r>
              <a:rPr lang="ar-JO" sz="3300" dirty="0">
                <a:solidFill>
                  <a:srgbClr val="FFFF00"/>
                </a:solidFill>
                <a:effectLst>
                  <a:glow rad="101600">
                    <a:prstClr val="black"/>
                  </a:glow>
                </a:effectLst>
                <a:latin typeface="Abadi MT Condensed Extra Bold" charset="0"/>
                <a:ea typeface="Abadi MT Condensed Extra Bold" charset="0"/>
                <a:cs typeface="Abadi MT Condensed Extra Bold" charset="0"/>
              </a:rPr>
              <a:t>الدليل على أن القديسين سيحكمون في الملك الألفي</a:t>
            </a:r>
            <a:endParaRPr lang="en-US" sz="33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713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75811"/>
            <a:ext cx="9144000" cy="4424939"/>
          </a:xfrm>
          <a:prstGeom prst="rect">
            <a:avLst/>
          </a:prstGeom>
        </p:spPr>
      </p:pic>
      <p:sp>
        <p:nvSpPr>
          <p:cNvPr id="4" name="Rectangle 3"/>
          <p:cNvSpPr/>
          <p:nvPr/>
        </p:nvSpPr>
        <p:spPr>
          <a:xfrm>
            <a:off x="1385646" y="998730"/>
            <a:ext cx="6615354" cy="600164"/>
          </a:xfrm>
          <a:prstGeom prst="rect">
            <a:avLst/>
          </a:prstGeom>
        </p:spPr>
        <p:txBody>
          <a:bodyPr wrap="square">
            <a:spAutoFit/>
          </a:bodyPr>
          <a:lstStyle/>
          <a:p>
            <a:pPr algn="ctr" defTabSz="514350" rtl="1" fontAlgn="auto">
              <a:spcBef>
                <a:spcPts val="0"/>
              </a:spcBef>
              <a:spcAft>
                <a:spcPts val="0"/>
              </a:spcAft>
            </a:pPr>
            <a:r>
              <a:rPr lang="en-US" sz="3300" b="1" dirty="0">
                <a:solidFill>
                  <a:prstClr val="white"/>
                </a:solidFill>
                <a:effectLst>
                  <a:glow rad="101600">
                    <a:prstClr val="black"/>
                  </a:glow>
                </a:effectLst>
                <a:latin typeface="Calibri" panose="020F0502020204030204"/>
                <a:ea typeface="+mn-ea"/>
                <a:cs typeface="+mn-cs"/>
              </a:rPr>
              <a:t> </a:t>
            </a: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الشخصية الصالحة للملكوت </a:t>
            </a:r>
            <a:r>
              <a:rPr lang="ar-JO" sz="3300" b="1" dirty="0">
                <a:solidFill>
                  <a:srgbClr val="FFFF00"/>
                </a:solidFill>
                <a:effectLst>
                  <a:glow rad="101600">
                    <a:prstClr val="black"/>
                  </a:glow>
                </a:effectLst>
                <a:latin typeface="Calibri" panose="020F0502020204030204"/>
                <a:ea typeface="+mn-ea"/>
                <a:cs typeface="Arial" panose="020B0604020202020204" pitchFamily="34" charset="0"/>
              </a:rPr>
              <a:t>( اش34: 2-8).</a:t>
            </a:r>
            <a:endParaRPr lang="en-US" sz="3300"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97912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71" y="236219"/>
            <a:ext cx="9144000" cy="5353050"/>
          </a:xfrm>
          <a:prstGeom prst="rect">
            <a:avLst/>
          </a:prstGeom>
        </p:spPr>
      </p:pic>
      <p:sp>
        <p:nvSpPr>
          <p:cNvPr id="2" name="Rectangle 1"/>
          <p:cNvSpPr/>
          <p:nvPr/>
        </p:nvSpPr>
        <p:spPr>
          <a:xfrm>
            <a:off x="6660232" y="409295"/>
            <a:ext cx="2183363" cy="3046988"/>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 وَيَكُونُ إِنْسَانٌ كَمَخْبَأٍ مِنَ الرِّيحِ وَسِتَارَةٍ مِنَ السَّيْلِ، كَسَوَاقِي مَاءٍ فِي مَكَانٍ يَابِسٍ، كَظِلِّ صَخْرَةٍ عَظِيمَةٍ فِي أَرْضٍ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مُعْيِيَةٍ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a:t>
            </a:r>
          </a:p>
          <a:p>
            <a:pPr defTabSz="514350" rtl="1" fontAlgn="auto">
              <a:spcBef>
                <a:spcPts val="0"/>
              </a:spcBef>
              <a:spcAft>
                <a:spcPts val="0"/>
              </a:spcAft>
            </a:pPr>
            <a:r>
              <a:rPr lang="ar-JO"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(اش 32: 2)</a:t>
            </a: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05988" y="1268731"/>
            <a:ext cx="4923212" cy="2677656"/>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٤ لأَنَّكَ كُنْتَ حِصْنًا لِلْمِسْكِينِ، حِصْنًا لِلْبَائِسِ فِي ضِيقِهِ، مَلْجَأً مِنَ السَّيْلِ، ظِّلاً مِنَ الْحَرِّ، إِذْ كَانَتْ نَفْخَةُ الْعُتَاةِ كَسَيْل عَلَى حَائِطٍ. ٥ كَحَرّ فِي يَبَسٍ تَخْفِضُ ضَجِيجَ الأَعَاجِمِ. كَحَرّ بِظِلِّ غَيْمٍ يُذَلُّ غِنَاءُ الْعُتَاةِ.</a:t>
            </a:r>
          </a:p>
          <a:p>
            <a:pPr defTabSz="514350" rtl="1" fontAlgn="auto">
              <a:spcBef>
                <a:spcPts val="0"/>
              </a:spcBef>
              <a:spcAft>
                <a:spcPts val="0"/>
              </a:spcAft>
            </a:pPr>
            <a:r>
              <a:rPr lang="ar-JO"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(اش 25: 4-5)</a:t>
            </a: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a:p>
            <a:pPr algn="r" defTabSz="514350" rtl="1" fontAlgn="auto">
              <a:spcBef>
                <a:spcPts val="0"/>
              </a:spcBef>
              <a:spcAft>
                <a:spcPts val="0"/>
              </a:spcAft>
            </a:pP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539552" y="5720041"/>
            <a:ext cx="7717220" cy="1077218"/>
          </a:xfrm>
          <a:prstGeom prst="rect">
            <a:avLst/>
          </a:prstGeom>
          <a:noFill/>
        </p:spPr>
        <p:txBody>
          <a:bodyPr wrap="square" rtlCol="0">
            <a:spAutoFit/>
          </a:bodyPr>
          <a:lstStyle/>
          <a:p>
            <a:pPr algn="just" defTabSz="514350" rtl="1" fontAlgn="auto">
              <a:spcBef>
                <a:spcPts val="0"/>
              </a:spcBef>
              <a:spcAft>
                <a:spcPts val="0"/>
              </a:spcAft>
            </a:pPr>
            <a:r>
              <a:rPr lang="ar-JO" sz="32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لأَنَّهُ قَدِ انْفَجَرَتْ فِي الْبَرِّيَّةِ مِيَاهٌ، وَأَنْهَارٌ فِي الْقَفْرِ.</a:t>
            </a:r>
          </a:p>
          <a:p>
            <a:pPr defTabSz="514350" rtl="1" fontAlgn="auto">
              <a:spcBef>
                <a:spcPts val="0"/>
              </a:spcBef>
              <a:spcAft>
                <a:spcPts val="0"/>
              </a:spcAft>
            </a:pPr>
            <a:r>
              <a:rPr lang="ar-JO"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(أش35: 6ث).</a:t>
            </a:r>
            <a:endParaRPr lang="en-US"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2902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025" y="1466849"/>
            <a:ext cx="3905250" cy="40909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97893" y="1466850"/>
            <a:ext cx="2988908" cy="4044163"/>
          </a:xfrm>
          <a:prstGeom prst="rect">
            <a:avLst/>
          </a:prstGeom>
        </p:spPr>
      </p:pic>
      <p:sp>
        <p:nvSpPr>
          <p:cNvPr id="2" name="Rectangle 1"/>
          <p:cNvSpPr/>
          <p:nvPr/>
        </p:nvSpPr>
        <p:spPr>
          <a:xfrm>
            <a:off x="4139952" y="1988840"/>
            <a:ext cx="1584176" cy="3046988"/>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٤ وَقُلُوبُ الْمُتَسَرِّعِينَ تَفْهَمُ عِلْمًا، وَأَلْسِنَةُ الْعَيِيِّينَ تُبَادِرُ إِلَى التَّكَلُّمِ فَصِيحًا.</a:t>
            </a:r>
          </a:p>
          <a:p>
            <a:pPr algn="r" defTabSz="51435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(اش 32: 4)</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323528" y="70870"/>
            <a:ext cx="3291709" cy="1338828"/>
          </a:xfrm>
          <a:prstGeom prst="rect">
            <a:avLst/>
          </a:prstGeom>
          <a:noFill/>
        </p:spPr>
        <p:txBody>
          <a:bodyPr wrap="square" rtlCol="0">
            <a:spAutoFit/>
          </a:bodyPr>
          <a:lstStyle/>
          <a:p>
            <a:pPr algn="r" defTabSz="685800" rtl="1" fontAlgn="auto">
              <a:spcBef>
                <a:spcPts val="0"/>
              </a:spcBef>
              <a:spcAft>
                <a:spcPts val="0"/>
              </a:spcAft>
            </a:pPr>
            <a:r>
              <a:rPr lang="ar-JO" sz="2700" b="1" dirty="0">
                <a:solidFill>
                  <a:prstClr val="white"/>
                </a:solidFill>
                <a:latin typeface="Calibri" panose="020F0502020204030204"/>
                <a:ea typeface="+mn-ea"/>
                <a:cs typeface="Arial" panose="020B0604020202020204" pitchFamily="34" charset="0"/>
              </a:rPr>
              <a:t>٥ حِينَئِذٍ تَتَفَقَّحُ عُيُونُ الْعُمْيِ، وَآذَانُ الصُّمِّ تَتَفَتَّحُ.</a:t>
            </a:r>
          </a:p>
          <a:p>
            <a:pPr defTabSz="685800" rtl="1" fontAlgn="auto">
              <a:spcBef>
                <a:spcPts val="0"/>
              </a:spcBef>
              <a:spcAft>
                <a:spcPts val="0"/>
              </a:spcAft>
            </a:pPr>
            <a:r>
              <a:rPr lang="ar-JO" sz="2700" b="1" dirty="0">
                <a:solidFill>
                  <a:srgbClr val="FFFF00"/>
                </a:solidFill>
                <a:latin typeface="Calibri" panose="020F0502020204030204"/>
                <a:ea typeface="+mn-ea"/>
                <a:cs typeface="Arial" panose="020B0604020202020204" pitchFamily="34" charset="0"/>
              </a:rPr>
              <a:t>( اش 35: 5)</a:t>
            </a:r>
            <a:endParaRPr lang="en-US" sz="2700" b="1"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5659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8720"/>
            <a:ext cx="9144000" cy="4188852"/>
          </a:xfrm>
          <a:prstGeom prst="rect">
            <a:avLst/>
          </a:prstGeom>
        </p:spPr>
      </p:pic>
      <p:sp>
        <p:nvSpPr>
          <p:cNvPr id="4" name="Rectangle 3"/>
          <p:cNvSpPr/>
          <p:nvPr/>
        </p:nvSpPr>
        <p:spPr>
          <a:xfrm>
            <a:off x="715838" y="1054487"/>
            <a:ext cx="8248650" cy="3046988"/>
          </a:xfrm>
          <a:prstGeom prst="rect">
            <a:avLst/>
          </a:prstGeom>
        </p:spPr>
        <p:txBody>
          <a:bodyPr wrap="square">
            <a:spAutoFit/>
          </a:bodyPr>
          <a:lstStyle/>
          <a:p>
            <a:pPr algn="just"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٩ فَقَالَ: «اذْهَبْ وَقُلْ لِهذَا الشَّعْبِ: اسْمَعُوا سَمْعًا وَلاَ تَفْهَمُوا، وَأَبْصِرُوا إِبْصَارًا وَلاَ تَعْرِفُوا. ١٠ غَلِّظْ قَلْبَ هذَا الشَّعْبِ وَثَقِّلْ أُذُنَيْهِ وَاطْمُسْ عَيْنَيْهِ، لِئَلاَّ يُبْصِرَ بِعَيْنَيْهِ وَيَسْمَعَ بِأُذُنَيْهِ وَيَفْهَمَ بِقَلْبِهِ، وَيَرْجعَ فَيُشْفَى». ١١ فَقُلْتُ: «إِلَى مَتَى أَيُّهَا السَّيِّدُ؟» فَقَالَ: «إِلَى أَنْ تَصِيرَ الْمُدُنُ خَرِبَةً بِلاَ سَاكِنٍ، وَالْبُيُوتُ بِلاَ إِنْسَانٍ، وَتَخْرَبَ الأَرْضُ وَتُقْفِرَ، ١٢ وَيُبْعِدَ الرَّبُّ الإِنْسَانَ، وَيَكْثُرَ الْخَرَابُ فِي وَسَطِ الأَرْضِ. ١٣ وَإِنْ بَقِيَ فِيهَا عُشْرٌ بَعْدُ، فَيَعُودُ وَيَصِيرُ لِلْخَرَابِ، وَلكِنْ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كَالْبُطْمَةِ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وَالْبَلُّوطَةِ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الَّتِي وَإِنْ قُطِعَتْ فَلَهَا سَاقٌ، يَكُونُ سَاقُهُ زَرْعًا مُقَدَّسًا».</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(اش6: 9-13)</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431662" y="4031034"/>
            <a:ext cx="8527636" cy="830997"/>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٧ وَلكِنَّ هؤُلاَءِ أَيْضًا ضَلُّوا بِالْخَمْرِ وَتَاهُوا بِالْمُسْكِرِ. الْكَاهِنُ وَالنَّبِيُّ تَرَنَّحَا بِالْمُسْكِرِ.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ابْتَلَعَتْهُمَا</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الْخَمْرُ. تَاهَا مِنَ الْمُسْكِرِ، ضَلاَّ فِي الرُّؤْيَا، قَلِقَا فِي الْقَضَاءِ</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.(اش28: 7).</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6" name="TextBox 5"/>
          <p:cNvSpPr txBox="1"/>
          <p:nvPr/>
        </p:nvSpPr>
        <p:spPr>
          <a:xfrm>
            <a:off x="1619672" y="260648"/>
            <a:ext cx="5745431" cy="584775"/>
          </a:xfrm>
          <a:prstGeom prst="rect">
            <a:avLst/>
          </a:prstGeom>
          <a:noFill/>
        </p:spPr>
        <p:txBody>
          <a:bodyPr wrap="square" rtlCol="0">
            <a:spAutoFit/>
          </a:bodyPr>
          <a:lstStyle/>
          <a:p>
            <a:pPr algn="ctr" defTabSz="514350" rtl="1" fontAlgn="auto">
              <a:spcBef>
                <a:spcPts val="0"/>
              </a:spcBef>
              <a:spcAft>
                <a:spcPts val="0"/>
              </a:spcAft>
            </a:pPr>
            <a:r>
              <a:rPr lang="ar-JO" sz="3200" b="1" dirty="0">
                <a:solidFill>
                  <a:srgbClr val="FFF4AC"/>
                </a:solidFill>
                <a:effectLst>
                  <a:glow rad="101600">
                    <a:prstClr val="black"/>
                  </a:glow>
                </a:effectLst>
                <a:latin typeface="Arial" panose="020B0604020202020204" pitchFamily="34" charset="0"/>
                <a:ea typeface="+mn-ea"/>
                <a:cs typeface="Arial" panose="020B0604020202020204" pitchFamily="34" charset="0"/>
              </a:rPr>
              <a:t>عكس حالة إنضباط إسرائيل السابقة</a:t>
            </a:r>
            <a:endParaRPr lang="en-US" sz="32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7" name="Rectangle 6"/>
          <p:cNvSpPr/>
          <p:nvPr/>
        </p:nvSpPr>
        <p:spPr>
          <a:xfrm>
            <a:off x="54925" y="5171708"/>
            <a:ext cx="8904373" cy="1569660"/>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٢٥ فَإِنِّي لَسْتُ أُرِيدُ أَيُّهَا الإِخْوَةُ أَنْ تَجْهَلُوا هذَا السِّرَّ، لِئَلاَّ تَكُونُوا عِنْدَ أَنْفُسِكُمْ حُكَمَاءَ: أَنَّ الْقَسَاوَةَ قَدْ حَصَلَتْ جُزْئِيًّا لإِسْرَائِيلَ إِلَى أَنْ يَدْخُلَ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مِلْؤُ</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الأُمَمِ، ٢٦ وَهكَذَا سَيَخْلُصُ جَمِيعُ إِسْرَائِيلَ. كَمَا هُوَ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مَكْتُوبٌ:«سَيَخْرُجُ</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مِنْ صِهْيَوْنَ الْمُنْقِذُ وَيَرُدُّ الْفُجُورَ عَنْ يَعْقُوبَ.</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(رو 11: 25- 26)</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6675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626720"/>
            <a:ext cx="9121140" cy="4363096"/>
          </a:xfrm>
          <a:prstGeom prst="rect">
            <a:avLst/>
          </a:prstGeom>
        </p:spPr>
      </p:pic>
      <p:sp>
        <p:nvSpPr>
          <p:cNvPr id="2" name="Rectangle 1"/>
          <p:cNvSpPr/>
          <p:nvPr/>
        </p:nvSpPr>
        <p:spPr>
          <a:xfrm>
            <a:off x="1359939" y="2285999"/>
            <a:ext cx="7136362" cy="2308324"/>
          </a:xfrm>
          <a:prstGeom prst="rect">
            <a:avLst/>
          </a:prstGeom>
        </p:spPr>
        <p:txBody>
          <a:bodyPr wrap="square">
            <a:spAutoFit/>
          </a:bodyPr>
          <a:lstStyle/>
          <a:p>
            <a:pPr algn="justLow"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٥ وَلاَ يُدْعَى اللَّئِيمُ بَعْدُ كَرِيمًا، وَلاَ الْمَاكِرُ يُقَالُ لَهُ نَبِيلٌ. ٦ لأَنَّ اللَّئِيمَ يَتَكَلَّمُ بِاللُّؤْمِ، وَقَلْبُهُ يَعْمَلُ إِثْمًا لِيَصْنَعَ نِفَاقًا، وَيَتَكَلَّمَ عَلَى الرَّبِّ بِافْتِرَاءٍ، وَيُفْرِغَ نَفْسَ الْجَائِعِ وَيَقْطَعَ شِرْبَ الْعَطْشَانِ. ٧ وَالْمَاكِرُ آلاَتُهُ رَدِيئَةٌ. هُوَ يَتَآمَرُ بِالْخَبَائِثِ لِيُهْلِكَ الْبَائِسِينَ بِأَقْوَالِ الْكَذِبِ، حَتَّى فِي تَكَلُّمِ الْمِسْكِينِ بِالْحَقِّ. ٨ وَأَمَّا الْكَرِيمُ فَبِالْكَرَائِمِ يَتَآمَرُ، وَهُوَ بِالْكَرَائِمِ يَقُومُ.</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 32: 5- 8)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0" y="4972050"/>
            <a:ext cx="9144000" cy="1061829"/>
          </a:xfrm>
          <a:prstGeom prst="rect">
            <a:avLst/>
          </a:prstGeom>
          <a:solidFill>
            <a:srgbClr val="245336"/>
          </a:solidFill>
        </p:spPr>
        <p:txBody>
          <a:bodyPr wrap="square" lIns="68580" rIns="0" rtlCol="0">
            <a:spAutoFit/>
          </a:bodyPr>
          <a:lstStyle/>
          <a:p>
            <a:pPr algn="ctr" defTabSz="51435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قد يرى أشعياء هنا قادة عصرة الذين دافعوا عن التحالف مع مصر، بدلاً من الثقة في الله. عندما يأتي حكم المسيح البار، سيتم الإطاحة بمثل هؤلاء الحكام الأقوياء ولن يظل (يقف)  ويشترك في حكم المملكة إلا أولئك الطاهرون في القلب (النبلاء والكريمين). انظر </a:t>
            </a:r>
            <a:r>
              <a:rPr lang="ar-JO" sz="2100" b="1" dirty="0">
                <a:solidFill>
                  <a:srgbClr val="FFFF00"/>
                </a:solidFill>
                <a:effectLst>
                  <a:glow rad="101600">
                    <a:prstClr val="black"/>
                  </a:glow>
                </a:effectLst>
                <a:latin typeface="Arial Narrow" charset="0"/>
                <a:ea typeface="Arial Narrow" charset="0"/>
                <a:cs typeface="Arial Narrow" charset="0"/>
              </a:rPr>
              <a:t>متى 5: 8؛ 6: 22.</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143000" y="157854"/>
            <a:ext cx="6858000" cy="646331"/>
          </a:xfrm>
          <a:prstGeom prst="rect">
            <a:avLst/>
          </a:prstGeom>
        </p:spPr>
        <p:txBody>
          <a:bodyPr wrap="square">
            <a:spAutoFit/>
          </a:bodyPr>
          <a:lstStyle/>
          <a:p>
            <a:pPr algn="ctr" defTabSz="514350" rtl="1" fontAlgn="auto">
              <a:spcBef>
                <a:spcPts val="0"/>
              </a:spcBef>
              <a:spcAft>
                <a:spcPts val="0"/>
              </a:spcAft>
            </a:pPr>
            <a:r>
              <a:rPr lang="en-US" sz="1350" b="1" dirty="0">
                <a:solidFill>
                  <a:prstClr val="white"/>
                </a:solidFill>
                <a:effectLst>
                  <a:glow rad="101600">
                    <a:prstClr val="black"/>
                  </a:glow>
                </a:effectLst>
                <a:latin typeface="Calibri" panose="020F0502020204030204"/>
                <a:ea typeface="+mn-ea"/>
                <a:cs typeface="+mn-cs"/>
              </a:rPr>
              <a:t> </a:t>
            </a:r>
            <a:r>
              <a:rPr lang="ar-JO" sz="3600" b="1" dirty="0">
                <a:solidFill>
                  <a:prstClr val="white"/>
                </a:solidFill>
                <a:effectLst>
                  <a:glow rad="101600">
                    <a:prstClr val="black"/>
                  </a:glow>
                </a:effectLst>
                <a:latin typeface="Calibri" panose="020F0502020204030204"/>
                <a:ea typeface="+mn-ea"/>
                <a:cs typeface="Arial" panose="020B0604020202020204" pitchFamily="34" charset="0"/>
              </a:rPr>
              <a:t>صورة الأمان الكاذب </a:t>
            </a:r>
            <a:r>
              <a:rPr lang="ar-JO" sz="3600" b="1" dirty="0">
                <a:solidFill>
                  <a:srgbClr val="FFFF00"/>
                </a:solidFill>
                <a:effectLst>
                  <a:glow rad="101600">
                    <a:prstClr val="black"/>
                  </a:glow>
                </a:effectLst>
                <a:latin typeface="Calibri" panose="020F0502020204030204"/>
                <a:ea typeface="+mn-ea"/>
                <a:cs typeface="Arial" panose="020B0604020202020204" pitchFamily="34" charset="0"/>
              </a:rPr>
              <a:t>(أشعياء 32: 5- 14)</a:t>
            </a:r>
            <a:endParaRPr lang="en-US" sz="3600"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36366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2736"/>
            <a:ext cx="9144000" cy="5733256"/>
          </a:xfrm>
          <a:prstGeom prst="rect">
            <a:avLst/>
          </a:prstGeom>
        </p:spPr>
      </p:pic>
      <p:sp>
        <p:nvSpPr>
          <p:cNvPr id="5" name="TextBox 4"/>
          <p:cNvSpPr txBox="1"/>
          <p:nvPr/>
        </p:nvSpPr>
        <p:spPr>
          <a:xfrm>
            <a:off x="876301" y="1600200"/>
            <a:ext cx="7886700"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000000"/>
                </a:solidFill>
                <a:latin typeface="Arial"/>
                <a:ea typeface="+mn-ea"/>
                <a:cs typeface="Arial" panose="020B0604020202020204" pitchFamily="34" charset="0"/>
              </a:rPr>
              <a:t>ما الخطأ في هذه الصورة؟</a:t>
            </a:r>
            <a:endParaRPr lang="en-US" sz="4500" b="1" dirty="0">
              <a:solidFill>
                <a:srgbClr val="000000"/>
              </a:solidFill>
              <a:latin typeface="Arial"/>
              <a:ea typeface="+mn-ea"/>
              <a:cs typeface="+mn-cs"/>
            </a:endParaRPr>
          </a:p>
        </p:txBody>
      </p:sp>
    </p:spTree>
    <p:extLst>
      <p:ext uri="{BB962C8B-B14F-4D97-AF65-F5344CB8AC3E}">
        <p14:creationId xmlns:p14="http://schemas.microsoft.com/office/powerpoint/2010/main" val="1606457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96209"/>
            <a:ext cx="9144000" cy="4773258"/>
          </a:xfrm>
          <a:prstGeom prst="rect">
            <a:avLst/>
          </a:prstGeom>
        </p:spPr>
      </p:pic>
      <p:sp>
        <p:nvSpPr>
          <p:cNvPr id="2" name="Rectangle 1"/>
          <p:cNvSpPr/>
          <p:nvPr/>
        </p:nvSpPr>
        <p:spPr>
          <a:xfrm>
            <a:off x="411480" y="1337310"/>
            <a:ext cx="3566160" cy="4247317"/>
          </a:xfrm>
          <a:prstGeom prst="rect">
            <a:avLst/>
          </a:prstGeom>
        </p:spPr>
        <p:txBody>
          <a:bodyPr wrap="square">
            <a:spAutoFit/>
          </a:bodyPr>
          <a:lstStyle/>
          <a:p>
            <a:pPr algn="justLow" defTabSz="514350" rtl="1" fontAlgn="auto">
              <a:spcBef>
                <a:spcPts val="0"/>
              </a:spcBef>
              <a:spcAft>
                <a:spcPts val="0"/>
              </a:spcAft>
            </a:pPr>
            <a:r>
              <a:rPr lang="ar-JO" sz="1800" b="1" dirty="0">
                <a:solidFill>
                  <a:prstClr val="white"/>
                </a:solidFill>
                <a:effectLst>
                  <a:glow rad="101600">
                    <a:prstClr val="black"/>
                  </a:glow>
                </a:effectLst>
                <a:latin typeface="Arial Narrow" charset="0"/>
                <a:ea typeface="Arial Narrow" charset="0"/>
                <a:cs typeface="Arial Narrow" charset="0"/>
              </a:rPr>
              <a:t>أيتها النساء </a:t>
            </a:r>
            <a:r>
              <a:rPr lang="ar-JO" sz="1800" b="1" dirty="0">
                <a:solidFill>
                  <a:srgbClr val="FFFF00"/>
                </a:solidFill>
                <a:effectLst>
                  <a:glow rad="101600">
                    <a:prstClr val="black"/>
                  </a:glow>
                </a:effectLst>
                <a:latin typeface="Arial Narrow" charset="0"/>
                <a:ea typeface="Arial Narrow" charset="0"/>
                <a:cs typeface="Arial Narrow" charset="0"/>
              </a:rPr>
              <a:t>المترفات المتكاسلات </a:t>
            </a:r>
            <a:r>
              <a:rPr lang="ar-JO" sz="1800" b="1" dirty="0">
                <a:solidFill>
                  <a:prstClr val="white"/>
                </a:solidFill>
                <a:effectLst>
                  <a:glow rad="101600">
                    <a:prstClr val="black"/>
                  </a:glow>
                </a:effectLst>
                <a:latin typeface="Arial Narrow" charset="0"/>
                <a:ea typeface="Arial Narrow" charset="0"/>
                <a:cs typeface="Arial Narrow" charset="0"/>
              </a:rPr>
              <a:t>، انهضن واستمعن إلى صوتي. أيتها البنات المظمئناّت أصغين إلى أقوالي. ما تكاد تنقضي أيام على سنة حتى تعتريكنّ رعدة أيتها الأمنات، لأنّ القطاف قد تلف، وموعد جني الأثمار قد أخلف. أرتعدن أيتها النساء المظمئنات وأرتجفن أيتها الفتيات الأمنات تجردّن من ثيابكنّ وتعرّينّ ومنطقن أحقاءكنّ بالمسوح. اضربن على صدوركنّ حسرةً على المروج المبهجة والكروم المثمرة. لأن أرض شعبي تنبت الشوك والحسك، فتنمو حتى في كلّ بيوت الفرح في المدينة المبتهجة. لأن القصر يصبح مهجوراً، والمدن العامرة خالية، والتلال والبروج مغاور إلى الأبد، ومراحاً للحمير الوحشية ومرعى للقطعان</a:t>
            </a:r>
            <a:r>
              <a:rPr lang="ar-JO" sz="1800" b="1" dirty="0">
                <a:solidFill>
                  <a:srgbClr val="FFFF00"/>
                </a:solidFill>
                <a:effectLst>
                  <a:glow rad="101600">
                    <a:prstClr val="black"/>
                  </a:glow>
                </a:effectLst>
                <a:latin typeface="Arial Narrow" charset="0"/>
                <a:ea typeface="Arial Narrow" charset="0"/>
                <a:cs typeface="Arial Narrow" charset="0"/>
              </a:rPr>
              <a:t>.(اش32: 9-14).</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6103620" y="1268730"/>
            <a:ext cx="2651760" cy="4616648"/>
          </a:xfrm>
          <a:prstGeom prst="rect">
            <a:avLst/>
          </a:prstGeom>
          <a:noFill/>
        </p:spPr>
        <p:txBody>
          <a:bodyPr wrap="square" rtlCol="0">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المصطلح العبري </a:t>
            </a:r>
            <a:r>
              <a:rPr lang="ar-JO" sz="2100" b="1" dirty="0">
                <a:solidFill>
                  <a:srgbClr val="FFFF00"/>
                </a:solidFill>
                <a:effectLst>
                  <a:glow rad="101600">
                    <a:prstClr val="black"/>
                  </a:glow>
                </a:effectLst>
                <a:latin typeface="Arial Narrow" charset="0"/>
                <a:ea typeface="Arial Narrow" charset="0"/>
                <a:cs typeface="Arial Narrow" charset="0"/>
              </a:rPr>
              <a:t>باتاخ</a:t>
            </a:r>
            <a:r>
              <a:rPr lang="ar-JO" sz="2100" b="1" dirty="0">
                <a:solidFill>
                  <a:prstClr val="white"/>
                </a:solidFill>
                <a:effectLst>
                  <a:glow rad="101600">
                    <a:prstClr val="black"/>
                  </a:glow>
                </a:effectLst>
                <a:latin typeface="Arial Narrow" charset="0"/>
                <a:ea typeface="Arial Narrow" charset="0"/>
                <a:cs typeface="Arial Narrow" charset="0"/>
              </a:rPr>
              <a:t> يعني «الأمان» مما يشير إلى أن هؤلاء النساء يمثلن أولئك الذين يشعرون بالأمان  في إعتمادهم على الرجال بدلاً من الله. هذا ضمان كاذب، ورغم أنهم يشعرون بالأمان فقد تم خداعهم لأنهم سيجدون في اليوم الذي يأتي فيه الدينونة من خلال الأشوريين أن موضوع ثقتهم باطل، ونتيجة لذلك ستصبح الأرض مقفرة. حتى يأتي الله بالأسترداد الموعود لهم.</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4658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40134"/>
            <a:ext cx="9144000" cy="3828719"/>
          </a:xfrm>
          <a:prstGeom prst="rect">
            <a:avLst/>
          </a:prstGeom>
        </p:spPr>
      </p:pic>
      <p:sp>
        <p:nvSpPr>
          <p:cNvPr id="4" name="TextBox 3"/>
          <p:cNvSpPr txBox="1"/>
          <p:nvPr/>
        </p:nvSpPr>
        <p:spPr>
          <a:xfrm>
            <a:off x="610985" y="1063054"/>
            <a:ext cx="7487690" cy="600164"/>
          </a:xfrm>
          <a:prstGeom prst="rect">
            <a:avLst/>
          </a:prstGeom>
          <a:noFill/>
        </p:spPr>
        <p:txBody>
          <a:bodyPr wrap="square" rtlCol="0">
            <a:spAutoFit/>
          </a:bodyPr>
          <a:lstStyle/>
          <a:p>
            <a:pPr algn="ctr" defTabSz="514350" rtl="1" fontAlgn="auto">
              <a:spcBef>
                <a:spcPts val="0"/>
              </a:spcBef>
              <a:spcAft>
                <a:spcPts val="0"/>
              </a:spcAft>
            </a:pP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ب-</a:t>
            </a:r>
            <a:r>
              <a:rPr lang="ar-JO" sz="2250" b="1" dirty="0">
                <a:solidFill>
                  <a:prstClr val="white"/>
                </a:solidFill>
                <a:effectLst>
                  <a:glow rad="101600">
                    <a:prstClr val="black"/>
                  </a:glow>
                </a:effectLst>
                <a:latin typeface="Calibri" panose="020F0502020204030204"/>
                <a:ea typeface="+mn-ea"/>
                <a:cs typeface="Arial" panose="020B0604020202020204" pitchFamily="34" charset="0"/>
              </a:rPr>
              <a:t> </a:t>
            </a: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الوعد بالضمان الأمين </a:t>
            </a:r>
            <a:r>
              <a:rPr lang="ar-JO" sz="3300" b="1" dirty="0">
                <a:solidFill>
                  <a:srgbClr val="FFFF00"/>
                </a:solidFill>
                <a:effectLst>
                  <a:glow rad="101600">
                    <a:prstClr val="black"/>
                  </a:glow>
                </a:effectLst>
                <a:latin typeface="Calibri" panose="020F0502020204030204"/>
                <a:ea typeface="+mn-ea"/>
                <a:cs typeface="Arial" panose="020B0604020202020204" pitchFamily="34" charset="0"/>
              </a:rPr>
              <a:t>(اش 32: 15- 20).</a:t>
            </a:r>
            <a:endParaRPr lang="en-US" sz="3300" b="1" dirty="0">
              <a:solidFill>
                <a:srgbClr val="FFFF00"/>
              </a:solidFill>
              <a:effectLst>
                <a:glow rad="101600">
                  <a:prstClr val="black"/>
                </a:glow>
              </a:effectLst>
              <a:latin typeface="Calibri" panose="020F0502020204030204"/>
              <a:ea typeface="+mn-ea"/>
              <a:cs typeface="+mn-cs"/>
            </a:endParaRPr>
          </a:p>
        </p:txBody>
      </p:sp>
      <p:sp>
        <p:nvSpPr>
          <p:cNvPr id="6" name="Rectangle 5"/>
          <p:cNvSpPr/>
          <p:nvPr/>
        </p:nvSpPr>
        <p:spPr>
          <a:xfrm>
            <a:off x="197428" y="3737610"/>
            <a:ext cx="8624454" cy="1754326"/>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١٥ إِلَى أَنْ يُسْكَبَ عَلَيْنَا رُوحٌ مِنَ الْعَلاَءِ، فَتَصِيرَ الْبَرِّيَّةُ بُسْتَانًا، وَيُحْسَبَ الْبُسْتَانُ وَعْرًا. ١٦ فَيَسْكُنُ فِي الْبَرِّيَّةِ الْحَقُّ، وَالْعَدْلُ فِي الْبُسْتَانِ يُقِيمُ. ١٧ وَيَكُونُ صُنْعُ الْعَدْلِ سَلاَمًا، وَعَمَلُ الْعَدْلِ سُكُونًا وَطُمَأْنِينَةً إِلَى الأَبَدِ.</a:t>
            </a:r>
          </a:p>
          <a:p>
            <a:pP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اش 32: 15- 17)</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21408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Rectangle 1"/>
          <p:cNvSpPr/>
          <p:nvPr/>
        </p:nvSpPr>
        <p:spPr>
          <a:xfrm>
            <a:off x="396240" y="2322345"/>
            <a:ext cx="8488680" cy="3539430"/>
          </a:xfrm>
          <a:prstGeom prst="rect">
            <a:avLst/>
          </a:prstGeom>
        </p:spPr>
        <p:txBody>
          <a:bodyPr wrap="square">
            <a:spAutoFit/>
          </a:bodyPr>
          <a:lstStyle/>
          <a:p>
            <a:pPr lvl="0" algn="r" defTabSz="685800" fontAlgn="auto">
              <a:spcBef>
                <a:spcPts val="0"/>
              </a:spcBef>
              <a:spcAft>
                <a:spcPts val="0"/>
              </a:spcAft>
              <a:defRPr/>
            </a:pPr>
            <a:r>
              <a:rPr lang="ar-SA" sz="3200" b="1" dirty="0">
                <a:solidFill>
                  <a:srgbClr val="FFFFFF"/>
                </a:solidFill>
                <a:effectLst>
                  <a:glow rad="127000">
                    <a:srgbClr val="000000"/>
                  </a:glow>
                </a:effectLst>
                <a:latin typeface="Arial Narrow" charset="0"/>
                <a:ea typeface="Arial Narrow" charset="0"/>
                <a:cs typeface="Arial Narrow" charset="0"/>
              </a:rPr>
              <a:t>اشعياء ٢٤ : ١-٣</a:t>
            </a:r>
          </a:p>
          <a:p>
            <a:pPr lvl="0" algn="r" defTabSz="685800" fontAlgn="auto">
              <a:spcBef>
                <a:spcPts val="0"/>
              </a:spcBef>
              <a:spcAft>
                <a:spcPts val="0"/>
              </a:spcAft>
              <a:defRPr/>
            </a:pPr>
            <a:endParaRPr lang="en-US" sz="3200" b="1" dirty="0">
              <a:solidFill>
                <a:srgbClr val="FFFFFF"/>
              </a:solidFill>
              <a:effectLst>
                <a:glow rad="127000">
                  <a:srgbClr val="000000"/>
                </a:glow>
              </a:effectLst>
              <a:latin typeface="Arial Narrow" charset="0"/>
              <a:ea typeface="Arial Narrow" charset="0"/>
              <a:cs typeface="Arial Narrow" charset="0"/>
            </a:endParaRPr>
          </a:p>
          <a:p>
            <a:pPr lvl="0" algn="r" defTabSz="685800" fontAlgn="auto">
              <a:spcBef>
                <a:spcPts val="0"/>
              </a:spcBef>
              <a:spcAft>
                <a:spcPts val="0"/>
              </a:spcAft>
              <a:defRPr/>
            </a:pPr>
            <a:r>
              <a:rPr lang="ar-SA" sz="3200" b="1" dirty="0">
                <a:solidFill>
                  <a:srgbClr val="FFFFFF"/>
                </a:solidFill>
                <a:effectLst>
                  <a:glow rad="127000">
                    <a:srgbClr val="000000"/>
                  </a:glow>
                </a:effectLst>
                <a:latin typeface="Arial Narrow" charset="0"/>
                <a:ea typeface="Arial Narrow" charset="0"/>
                <a:cs typeface="Arial Narrow" charset="0"/>
              </a:rPr>
              <a:t>هُوَذَا الرَّبُّ يُخْلِي الأَرْضَ وَيُفْرِغُهَا وَيَقْلِبُ وَجْهَهَا وَيُبَدِّدُ سُكَّانَهَا. ٢ وَكَمَا يَكُونُ الشَّعْبُ هَكَذَا الْكَاهِنُ. كَمَا الْعَبْدُ هَكَذَا سَيِّدُهُ. كَمَا الأَمَةُ هَكَذَا سَيِّدَتُهَا. كَمَا الشَّارِي هَكَذَا الْبَائِعُ. كَمَا الْمُقْرِضُ هَكَذَا الْمُقْتَرِضُ. وَكَمَا الدَّائِنُ هَكَذَا الْمَدْيُونُ. ٣ تُفْرَغُ الأَرْضُ إِفْرَاغاً وَتُنْهَبُ نَهْباً لأَنَّ الرَّبَّ قَدْ تَكَلَّمَ بِهَذَا الْقَوْلِ. </a:t>
            </a:r>
          </a:p>
        </p:txBody>
      </p:sp>
    </p:spTree>
    <p:extLst>
      <p:ext uri="{BB962C8B-B14F-4D97-AF65-F5344CB8AC3E}">
        <p14:creationId xmlns:p14="http://schemas.microsoft.com/office/powerpoint/2010/main" val="33485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741" y="857250"/>
            <a:ext cx="9144000" cy="5143500"/>
          </a:xfrm>
          <a:prstGeom prst="rect">
            <a:avLst/>
          </a:prstGeom>
        </p:spPr>
      </p:pic>
      <p:sp>
        <p:nvSpPr>
          <p:cNvPr id="3" name="Rectangle 2"/>
          <p:cNvSpPr/>
          <p:nvPr/>
        </p:nvSpPr>
        <p:spPr>
          <a:xfrm>
            <a:off x="1240970" y="1013384"/>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٢٩ فَقَالَ لَهُ مُوسَى: «هَلْ تَغَارُ أَنْتَ لِي؟ يَا لَيْتَ كُلَّ شَعْبِ الرَّبِّ كَانُوا أَنْبِيَاءَ إِذَا جَعَلَ الرَّبُّ رُوحَهُ عَلَيْهِمْ».</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(عد11: 29).</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240970" y="1649890"/>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٣ لأَنِّي أَسْكُبُ مَاءً عَلَى الْعَطْشَانِ، وَسُيُولاً عَلَى الْيَابِسَةِ. أَسْكُبُ رُوحِي عَلَى نَسْلِكَ وَبَرَكَتِي عَلَى ذُرِّيَّتِكَ.(اش 44: 3).</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1240970" y="2286397"/>
            <a:ext cx="7518566" cy="923330"/>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٢٦ وَأُعْطِيكُمْ قَلْبًا جَدِيدًا، وَأَجْعَلُ رُوحًا جَدِيدَةً فِي دَاخِلِكُمْ، وَأَنْزِعُ قَلْبَ الْحَجَرِ مِنْ لَحْمِكُمْ وَأُعْطِيكُمْ قَلْبَ لَحْمٍ. ٢٧ وَأَجْعَلُ رُوحِي فِي دَاخِلِكُمْ، وَأَجْعَلُكُمْ تَسْلُكُونَ فِي فَرَائِضِي، وَتَحْفَظُونَ أَحْكَامِي وَتَعْمَلُونَ بِهَا.</a:t>
            </a:r>
          </a:p>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حز36: 26- 27).</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6" name="Rectangle 5"/>
          <p:cNvSpPr/>
          <p:nvPr/>
        </p:nvSpPr>
        <p:spPr>
          <a:xfrm>
            <a:off x="1240970" y="3384566"/>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١٤ وأَجْعَلُ رُوحِي فِيكُمْ فتَحْيَوْنَ، وَأَجْعَلُكُمْ فِي أَرْضِكُمْ، فَتَعْلَمُونَ أَنِّي أنَا الرَّبُّ تَكَلَّمْتُ وَأَفْعَلُ، يَقُولُ الرَّبُّ».(حز37: 14).</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7" name="Rectangle 6"/>
          <p:cNvSpPr/>
          <p:nvPr/>
        </p:nvSpPr>
        <p:spPr>
          <a:xfrm>
            <a:off x="867245" y="4293159"/>
            <a:ext cx="7892291" cy="369332"/>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٢٩ وَلاَ أَحْجُبُ وَجْهِي عَنْهُمْ بَعْدُ، لأَنِّي سَكَبْتُ رُوحِي عَلَى بَيْتِ إِسْرَائِيلَ، يَقُولُ السَّيِّدُ الرَّبُّ».</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(حز39: 29).</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8" name="Rectangle 7"/>
          <p:cNvSpPr/>
          <p:nvPr/>
        </p:nvSpPr>
        <p:spPr>
          <a:xfrm>
            <a:off x="1240969" y="4703745"/>
            <a:ext cx="7518567"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٢٨ « وَيَكُونُ بَعْدَ ذلِكَ أَنِّي أَسْكُبُ رُوحِي عَلَى كُلِّ بَشَرٍ، فَيَتَنَبَّأُ بَنُوكُمْ وَبَنَاتُكُمْ، وَيَحْلَمُ شُيُوخُكُمْ أَحْلاَمًا، وَيَرَى شَبَابُكُمْ رُؤًى. (يوئيل 2: 28)</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9" name="Rectangle 8"/>
          <p:cNvSpPr/>
          <p:nvPr/>
        </p:nvSpPr>
        <p:spPr>
          <a:xfrm>
            <a:off x="1240970" y="5432585"/>
            <a:ext cx="7518566" cy="369332"/>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١٠ «وَأُفِيضُ عَلَى بَيْتِ دَاوُدَ وَعَلَى سُكَّانِ أُورُشَلِيمَ رُوحَ النِّعْمَةِ وَالتَّضَرُّعَاتِ، (</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زك12: 10أ).</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6224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24000"/>
            <a:ext cx="9144000" cy="4076263"/>
          </a:xfrm>
          <a:prstGeom prst="rect">
            <a:avLst/>
          </a:prstGeom>
        </p:spPr>
      </p:pic>
      <p:sp>
        <p:nvSpPr>
          <p:cNvPr id="4" name="Rectangle 3"/>
          <p:cNvSpPr/>
          <p:nvPr/>
        </p:nvSpPr>
        <p:spPr>
          <a:xfrm>
            <a:off x="653452" y="1791529"/>
            <a:ext cx="1135592" cy="3831818"/>
          </a:xfrm>
          <a:prstGeom prst="rect">
            <a:avLst/>
          </a:prstGeom>
        </p:spPr>
        <p:txBody>
          <a:bodyPr wrap="square">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فيكون ثمر البر </a:t>
            </a:r>
            <a:r>
              <a:rPr lang="ar-JO" sz="2700" b="1" dirty="0">
                <a:solidFill>
                  <a:srgbClr val="FFFF00"/>
                </a:solidFill>
                <a:effectLst>
                  <a:glow rad="101600">
                    <a:prstClr val="black"/>
                  </a:glow>
                </a:effectLst>
                <a:latin typeface="Arial Narrow" charset="0"/>
                <a:ea typeface="Arial Narrow" charset="0"/>
                <a:cs typeface="Arial Narrow" charset="0"/>
              </a:rPr>
              <a:t>سلاماً</a:t>
            </a:r>
            <a:r>
              <a:rPr lang="ar-JO" sz="2700" b="1" dirty="0">
                <a:solidFill>
                  <a:prstClr val="white"/>
                </a:solidFill>
                <a:effectLst>
                  <a:glow rad="101600">
                    <a:prstClr val="black"/>
                  </a:glow>
                </a:effectLst>
                <a:latin typeface="Arial Narrow" charset="0"/>
                <a:ea typeface="Arial Narrow" charset="0"/>
                <a:cs typeface="Arial Narrow" charset="0"/>
              </a:rPr>
              <a:t>، وفعل البر </a:t>
            </a:r>
            <a:r>
              <a:rPr lang="ar-JO" sz="2700" b="1" dirty="0">
                <a:solidFill>
                  <a:srgbClr val="FFFF00"/>
                </a:solidFill>
                <a:effectLst>
                  <a:glow rad="101600">
                    <a:prstClr val="black"/>
                  </a:glow>
                </a:effectLst>
                <a:latin typeface="Arial Narrow" charset="0"/>
                <a:ea typeface="Arial Narrow" charset="0"/>
                <a:cs typeface="Arial Narrow" charset="0"/>
              </a:rPr>
              <a:t>سكينة</a:t>
            </a:r>
            <a:r>
              <a:rPr lang="ar-JO" sz="2700" b="1" dirty="0">
                <a:solidFill>
                  <a:prstClr val="white"/>
                </a:solidFill>
                <a:effectLst>
                  <a:glow rad="101600">
                    <a:prstClr val="black"/>
                  </a:glow>
                </a:effectLst>
                <a:latin typeface="Arial Narrow" charset="0"/>
                <a:ea typeface="Arial Narrow" charset="0"/>
                <a:cs typeface="Arial Narrow" charset="0"/>
              </a:rPr>
              <a:t> و</a:t>
            </a:r>
            <a:r>
              <a:rPr lang="ar-JO" sz="2700" b="1" dirty="0">
                <a:solidFill>
                  <a:srgbClr val="FFFF00"/>
                </a:solidFill>
                <a:effectLst>
                  <a:glow rad="101600">
                    <a:prstClr val="black"/>
                  </a:glow>
                </a:effectLst>
                <a:latin typeface="Arial Narrow" charset="0"/>
                <a:ea typeface="Arial Narrow" charset="0"/>
                <a:cs typeface="Arial Narrow" charset="0"/>
              </a:rPr>
              <a:t>طمأنينة</a:t>
            </a:r>
            <a:r>
              <a:rPr lang="ar-JO" sz="2700" b="1" dirty="0">
                <a:solidFill>
                  <a:prstClr val="white"/>
                </a:solidFill>
                <a:effectLst>
                  <a:glow rad="101600">
                    <a:prstClr val="black"/>
                  </a:glow>
                </a:effectLst>
                <a:latin typeface="Arial Narrow" charset="0"/>
                <a:ea typeface="Arial Narrow" charset="0"/>
                <a:cs typeface="Arial Narrow" charset="0"/>
              </a:rPr>
              <a:t> إلى الأبد.</a:t>
            </a:r>
            <a:r>
              <a:rPr lang="en-US" sz="2700" b="1" dirty="0">
                <a:solidFill>
                  <a:prstClr val="white"/>
                </a:solidFill>
                <a:effectLst>
                  <a:glow rad="101600">
                    <a:prstClr val="black"/>
                  </a:glow>
                </a:effectLst>
                <a:latin typeface="Arial Narrow" charset="0"/>
                <a:ea typeface="Arial Narrow" charset="0"/>
                <a:cs typeface="Arial Narrow" charset="0"/>
              </a:rPr>
              <a:t>” </a:t>
            </a:r>
            <a:endParaRPr lang="en-US" sz="2700" dirty="0">
              <a:solidFill>
                <a:prstClr val="black"/>
              </a:solidFill>
              <a:latin typeface="Calibri" panose="020F0502020204030204"/>
              <a:ea typeface="+mn-ea"/>
              <a:cs typeface="+mn-cs"/>
            </a:endParaRPr>
          </a:p>
        </p:txBody>
      </p:sp>
      <p:sp>
        <p:nvSpPr>
          <p:cNvPr id="5" name="TextBox 4"/>
          <p:cNvSpPr txBox="1"/>
          <p:nvPr/>
        </p:nvSpPr>
        <p:spPr>
          <a:xfrm>
            <a:off x="2698854" y="2905874"/>
            <a:ext cx="6135497" cy="2342949"/>
          </a:xfrm>
          <a:prstGeom prst="rect">
            <a:avLst/>
          </a:prstGeom>
          <a:noFill/>
        </p:spPr>
        <p:txBody>
          <a:bodyPr wrap="square" rtlCol="0">
            <a:spAutoFit/>
          </a:bodyPr>
          <a:lstStyle/>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شالوم، سلام </a:t>
            </a:r>
            <a:r>
              <a:rPr lang="ar-JO" sz="2700" i="1" dirty="0">
                <a:solidFill>
                  <a:srgbClr val="FFF4AC"/>
                </a:solidFill>
                <a:effectLst>
                  <a:glow rad="101600">
                    <a:prstClr val="black"/>
                  </a:glow>
                </a:effectLst>
                <a:latin typeface="DIN Condensed" charset="0"/>
                <a:ea typeface="DIN Condensed" charset="0"/>
                <a:cs typeface="DIN Condensed" charset="0"/>
              </a:rPr>
              <a:t>( ازدهار – صحة- مصالحة).</a:t>
            </a:r>
            <a:endParaRPr lang="en-US" sz="2700" dirty="0">
              <a:solidFill>
                <a:prstClr val="white"/>
              </a:solidFill>
              <a:effectLst>
                <a:glow rad="101600">
                  <a:prstClr val="black"/>
                </a:glow>
              </a:effectLst>
              <a:latin typeface="DIN Condensed" charset="0"/>
              <a:ea typeface="DIN Condensed" charset="0"/>
              <a:cs typeface="DIN Condensed" charset="0"/>
            </a:endParaRPr>
          </a:p>
          <a:p>
            <a:pPr defTabSz="514350" fontAlgn="auto">
              <a:spcBef>
                <a:spcPts val="0"/>
              </a:spcBef>
              <a:spcAft>
                <a:spcPts val="0"/>
              </a:spcAft>
            </a:pPr>
            <a:endParaRPr lang="en-US" sz="2250" dirty="0">
              <a:solidFill>
                <a:prstClr val="white"/>
              </a:solidFill>
              <a:effectLst>
                <a:glow rad="101600">
                  <a:prstClr val="black"/>
                </a:glow>
              </a:effectLst>
              <a:latin typeface="DIN Condensed" charset="0"/>
              <a:ea typeface="DIN Condensed" charset="0"/>
              <a:cs typeface="DIN Condensed" charset="0"/>
            </a:endParaRPr>
          </a:p>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ساقات، سكينة </a:t>
            </a:r>
            <a:r>
              <a:rPr lang="ar-JO" sz="2700" i="1" dirty="0">
                <a:solidFill>
                  <a:srgbClr val="FFF4AC"/>
                </a:solidFill>
                <a:effectLst>
                  <a:glow rad="101600">
                    <a:prstClr val="black"/>
                  </a:glow>
                </a:effectLst>
                <a:latin typeface="DIN Condensed" charset="0"/>
                <a:ea typeface="DIN Condensed" charset="0"/>
                <a:cs typeface="DIN Condensed" charset="0"/>
              </a:rPr>
              <a:t>( الهدوء- حفظ السلام- عدم القلق).</a:t>
            </a:r>
            <a:endParaRPr lang="en-US" sz="2700" dirty="0">
              <a:solidFill>
                <a:prstClr val="white"/>
              </a:solidFill>
              <a:effectLst>
                <a:glow rad="101600">
                  <a:prstClr val="black"/>
                </a:glow>
              </a:effectLst>
              <a:latin typeface="DIN Condensed" charset="0"/>
              <a:ea typeface="DIN Condensed" charset="0"/>
              <a:cs typeface="DIN Condensed" charset="0"/>
            </a:endParaRPr>
          </a:p>
          <a:p>
            <a:pPr defTabSz="514350" fontAlgn="auto">
              <a:spcBef>
                <a:spcPts val="0"/>
              </a:spcBef>
              <a:spcAft>
                <a:spcPts val="0"/>
              </a:spcAft>
            </a:pPr>
            <a:endParaRPr lang="en-US" sz="2250" dirty="0">
              <a:solidFill>
                <a:prstClr val="white"/>
              </a:solidFill>
              <a:effectLst>
                <a:glow rad="101600">
                  <a:prstClr val="black"/>
                </a:glow>
              </a:effectLst>
              <a:latin typeface="DIN Condensed" charset="0"/>
              <a:ea typeface="DIN Condensed" charset="0"/>
              <a:cs typeface="DIN Condensed" charset="0"/>
            </a:endParaRPr>
          </a:p>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بيتاش، طمأنينة </a:t>
            </a:r>
            <a:r>
              <a:rPr lang="ar-JO" sz="2700" i="1" dirty="0">
                <a:solidFill>
                  <a:srgbClr val="FFFF00"/>
                </a:solidFill>
                <a:effectLst>
                  <a:glow rad="101600">
                    <a:prstClr val="black"/>
                  </a:glow>
                </a:effectLst>
                <a:latin typeface="DIN Condensed" charset="0"/>
                <a:ea typeface="DIN Condensed" charset="0"/>
                <a:cs typeface="DIN Condensed" charset="0"/>
              </a:rPr>
              <a:t>(التأكيد، الأمن،الثقة،أمل).</a:t>
            </a:r>
            <a:endParaRPr lang="en-US" sz="2700" dirty="0">
              <a:solidFill>
                <a:srgbClr val="FFFF00"/>
              </a:solidFill>
              <a:effectLst>
                <a:glow rad="101600">
                  <a:prstClr val="black"/>
                </a:glow>
              </a:effectLst>
              <a:latin typeface="DIN Condensed" charset="0"/>
              <a:ea typeface="DIN Condensed" charset="0"/>
              <a:cs typeface="DIN Condensed" charset="0"/>
            </a:endParaRPr>
          </a:p>
        </p:txBody>
      </p:sp>
      <p:sp>
        <p:nvSpPr>
          <p:cNvPr id="6" name="TextBox 5"/>
          <p:cNvSpPr txBox="1"/>
          <p:nvPr/>
        </p:nvSpPr>
        <p:spPr>
          <a:xfrm>
            <a:off x="2584651" y="1673813"/>
            <a:ext cx="4548278" cy="600164"/>
          </a:xfrm>
          <a:prstGeom prst="rect">
            <a:avLst/>
          </a:prstGeom>
          <a:noFill/>
        </p:spPr>
        <p:txBody>
          <a:bodyPr wrap="square" rtlCol="0">
            <a:spAutoFit/>
          </a:bodyPr>
          <a:lstStyle/>
          <a:p>
            <a:pPr algn="ctr" defTabSz="514350" rtl="1" fontAlgn="auto">
              <a:spcBef>
                <a:spcPts val="0"/>
              </a:spcBef>
              <a:spcAft>
                <a:spcPts val="0"/>
              </a:spcAft>
            </a:pPr>
            <a:r>
              <a:rPr lang="ar-JO" sz="3300" b="1" dirty="0">
                <a:solidFill>
                  <a:srgbClr val="FFF4AC"/>
                </a:solidFill>
                <a:effectLst>
                  <a:glow rad="101600">
                    <a:prstClr val="black"/>
                  </a:glow>
                </a:effectLst>
                <a:latin typeface="Calibri" panose="020F0502020204030204"/>
                <a:ea typeface="+mn-ea"/>
                <a:cs typeface="Arial" panose="020B0604020202020204" pitchFamily="34" charset="0"/>
              </a:rPr>
              <a:t>أ – نظرة فاحصة على الأية 17</a:t>
            </a:r>
            <a:endParaRPr lang="en-US" sz="330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35208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66" y="1742494"/>
            <a:ext cx="9166167" cy="4258256"/>
          </a:xfrm>
          <a:prstGeom prst="rect">
            <a:avLst/>
          </a:prstGeom>
        </p:spPr>
      </p:pic>
      <p:sp>
        <p:nvSpPr>
          <p:cNvPr id="2" name="Rectangle 1"/>
          <p:cNvSpPr/>
          <p:nvPr/>
        </p:nvSpPr>
        <p:spPr>
          <a:xfrm>
            <a:off x="556592" y="2118679"/>
            <a:ext cx="8254899" cy="461665"/>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١٨ وَيَسْكُنُ شَعْبِي فِي مَسْكَنِ السَّلاَمِ، وَفِي مَسَاكِنَ مُطْمَئِنَّةٍ وَفِي مَحَلاَّتٍ أَمِينَةٍ.</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اش32: 18).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1143000" y="980747"/>
            <a:ext cx="6858000"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4AC"/>
                </a:solidFill>
                <a:effectLst>
                  <a:glow rad="101600">
                    <a:prstClr val="black"/>
                  </a:glow>
                </a:effectLst>
                <a:latin typeface="Arial" panose="020B0604020202020204" pitchFamily="34" charset="0"/>
                <a:ea typeface="+mn-ea"/>
                <a:cs typeface="Arial" panose="020B0604020202020204" pitchFamily="34" charset="0"/>
              </a:rPr>
              <a:t>لماذا نحتاج حكم بار وصالح؟</a:t>
            </a:r>
            <a:endParaRPr lang="en-US" sz="45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4" name="TextBox 3"/>
          <p:cNvSpPr txBox="1"/>
          <p:nvPr/>
        </p:nvSpPr>
        <p:spPr>
          <a:xfrm>
            <a:off x="1023731" y="3016392"/>
            <a:ext cx="7787760" cy="1338828"/>
          </a:xfrm>
          <a:prstGeom prst="rect">
            <a:avLst/>
          </a:prstGeom>
          <a:noFill/>
        </p:spPr>
        <p:txBody>
          <a:bodyPr wrap="square" rtlCol="0">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يصف هذا أمة تعيش في سلام مع نفسها ومع الأمم الأخرى. هذه سمة من سمات الملك الألفي عندما تتحد البشرية كلها تحت الحكم الصالح للملك الصالح والبار.</a:t>
            </a:r>
            <a:endParaRPr lang="en-US"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556592" y="4574485"/>
            <a:ext cx="8254898" cy="830997"/>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٩ وَيَكُونُ الرَّبُّ مَلِكًا عَلَى كُلِّ الأَرْضِ. فِي ذلِكَ الْيَوْمِ يَكُونُ الرَّبُّ وَحْدَهُ وَاسْمُهُ وَحْدَهُ. ١١ فَيَسْكُنُونَ فِيهَا وَلاَ يَكُونُ بَعْدُ لَعْنٌ. فَتُعْمَرُ أُورُشَلِيمُ بِالأَمْنِ. </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(زك14: 9، 11)</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26673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204091"/>
            <a:ext cx="9144000" cy="3917967"/>
          </a:xfrm>
          <a:prstGeom prst="rect">
            <a:avLst/>
          </a:prstGeom>
        </p:spPr>
      </p:pic>
      <p:sp>
        <p:nvSpPr>
          <p:cNvPr id="2" name="Rectangle 1"/>
          <p:cNvSpPr/>
          <p:nvPr/>
        </p:nvSpPr>
        <p:spPr>
          <a:xfrm>
            <a:off x="1037016" y="1161176"/>
            <a:ext cx="8003076" cy="1061829"/>
          </a:xfrm>
          <a:prstGeom prst="rect">
            <a:avLst/>
          </a:prstGeom>
        </p:spPr>
        <p:txBody>
          <a:bodyPr wrap="square">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١٩ وَيَنْزِلُ بَرَدٌ بِهُبُوطِ الْوَعْرِ، وَإِلَى الْحَضِيضِ تُوضَعُ الْمَدِينَةُ. ٢٠ طُوبَاكُمْ أَيُّهَا الزَّارِعُونَ عَلَى كُلِّ الْمِيَاهِ، </a:t>
            </a:r>
            <a:r>
              <a:rPr lang="ar-JO" sz="21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الْمُسَرِّحُونَ</a:t>
            </a: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أَرْجُلَ الثَّوْرِ وَالْحِمَارِ.</a:t>
            </a:r>
          </a:p>
          <a:p>
            <a:pPr defTabSz="514350" rtl="1" fontAlgn="auto">
              <a:spcBef>
                <a:spcPts val="0"/>
              </a:spcBef>
              <a:spcAft>
                <a:spcPts val="0"/>
              </a:spcAft>
            </a:pPr>
            <a:r>
              <a:rPr lang="ar-JO"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rPr>
              <a:t>اش 32: 19- 20).</a:t>
            </a:r>
            <a:endParaRPr lang="en-US" sz="2100" dirty="0">
              <a:solidFill>
                <a:srgbClr val="FFC000"/>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32963" y="5318253"/>
            <a:ext cx="8936182" cy="1200329"/>
          </a:xfrm>
          <a:prstGeom prst="rect">
            <a:avLst/>
          </a:prstGeom>
          <a:noFill/>
        </p:spPr>
        <p:txBody>
          <a:bodyPr wrap="square" rtlCol="0">
            <a:spAutoFit/>
          </a:bodyPr>
          <a:lstStyle/>
          <a:p>
            <a:pPr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mn-ea"/>
                <a:cs typeface="Arial" panose="020B0604020202020204" pitchFamily="34" charset="0"/>
              </a:rPr>
              <a:t>٢٠ وَإِلهُ السَّلاَمِ سَيَسْحَقُ الشَّيْطَانَ تَحْتَ أَرْجُلِكُمْ سَرِيعًا. نِعْمَةُ رَبِّنَا يَسُوعَ الْمَسِيحِ مَعَكُمْ. آمِينَ</a:t>
            </a:r>
          </a:p>
          <a:p>
            <a:pP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mn-ea"/>
                <a:cs typeface="Arial" panose="020B0604020202020204" pitchFamily="34" charset="0"/>
              </a:rPr>
              <a:t>(رو16: 20)</a:t>
            </a:r>
            <a:endPar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endParaRPr>
          </a:p>
        </p:txBody>
      </p:sp>
      <p:sp>
        <p:nvSpPr>
          <p:cNvPr id="4" name="TextBox 3"/>
          <p:cNvSpPr txBox="1"/>
          <p:nvPr/>
        </p:nvSpPr>
        <p:spPr>
          <a:xfrm>
            <a:off x="1037016" y="167903"/>
            <a:ext cx="6858000" cy="600164"/>
          </a:xfrm>
          <a:prstGeom prst="rect">
            <a:avLst/>
          </a:prstGeom>
          <a:noFill/>
        </p:spPr>
        <p:txBody>
          <a:bodyPr wrap="square" rtlCol="0">
            <a:spAutoFit/>
          </a:bodyPr>
          <a:lstStyle/>
          <a:p>
            <a:pPr algn="ctr" defTabSz="514350" fontAlgn="auto">
              <a:spcBef>
                <a:spcPts val="0"/>
              </a:spcBef>
              <a:spcAft>
                <a:spcPts val="0"/>
              </a:spcAft>
            </a:pPr>
            <a:r>
              <a:rPr lang="ar-JO" sz="3300" b="1" dirty="0">
                <a:solidFill>
                  <a:srgbClr val="FFF4AC"/>
                </a:solidFill>
                <a:effectLst>
                  <a:glow rad="101600">
                    <a:prstClr val="black"/>
                  </a:glow>
                </a:effectLst>
                <a:latin typeface="Arial" panose="020B0604020202020204" pitchFamily="34" charset="0"/>
                <a:ea typeface="+mn-ea"/>
                <a:cs typeface="Arial" panose="020B0604020202020204" pitchFamily="34" charset="0"/>
              </a:rPr>
              <a:t>كيف سيأتي هذا السلام الموعود؟</a:t>
            </a:r>
            <a:endParaRPr lang="en-US" sz="33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6" name="Rectangle 5"/>
          <p:cNvSpPr/>
          <p:nvPr/>
        </p:nvSpPr>
        <p:spPr>
          <a:xfrm>
            <a:off x="280555" y="2228497"/>
            <a:ext cx="8655627" cy="3000821"/>
          </a:xfrm>
          <a:prstGeom prst="rect">
            <a:avLst/>
          </a:prstGeom>
        </p:spPr>
        <p:txBody>
          <a:bodyPr wrap="square">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٣٤</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كُنْتَ تَنْظُرُ إِلَى أَنْ قُطِعَ حَجَرٌ بِغَيْرِ يَدَيْنِ، فَضَرَبَ التِّمْثَالَ عَلَى قَدَمَيْهِ اللَّتَيْنِ مِنْ حَدِيدٍ وَخَزَفٍ فَسَحَقَهُمَا. ٣٥ فَانْسَحَقَ حِينَئِذٍ الْحَدِيدُ وَالْخَزَفُ وَالنُّحَاسُ وَالْفِضَّةُ وَالذَّهَبُ مَعًا، وَصَارَتْ كَعُصَافَةِ الْبَيْدَرِ فِي الصَّيْفِ، فَحَمَلَتْهَا الرِّيحُ فَلَمْ يُوجَدْ لَهَا مَكَانٌ. أَمَّا الْحَجَرُ الَّذِي ضَرَبَ التِّمْثَالَ فَصَارَ جَبَلاً كَبِيرًا وَمَلأَ الأَرْضَ كُلَّهَا. ٤٣ وَبِمَا رَأَيْتَ الْحَدِيدَ مُخْتَلِطًا بِخَزَفِ الطِّينِ، فَإِنَّهُمْ يَخْتَلِطُونَ بِنَسْلِ النَّاسِ، وَلكِنْ لاَ يَتَلاَصَقُ هذَا بِذَاكَ، كَمَا أَنَّ الْحَدِيدَ لاَ يَخْتَلِطُ بِالْخَزَفِ. ٤٤ وَفِي أَيَّامِ هؤُلاَءِ الْمُلُوكِ، يُقِيمُ إِلهُ السَّمَاوَاتِ مَمْلَكَةً لَنْ تَنْقَرِضَ أَبَدًا، وَمَلِكُهَا لاَ يُتْرَكُ لِشَعْبٍ آخَرَ، وَتَسْحَقُ وَتُفْنِي كُلَّ هذِهِ الْمَمَالِكِ، وَهِيَ تَثْبُتُ إِلَى الأَبَدِ.</a:t>
            </a:r>
          </a:p>
          <a:p>
            <a:pPr defTabSz="514350" rtl="1" fontAlgn="auto">
              <a:spcBef>
                <a:spcPts val="0"/>
              </a:spcBef>
              <a:spcAft>
                <a:spcPts val="0"/>
              </a:spcAft>
            </a:pPr>
            <a:r>
              <a:rPr lang="ar-JO"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rPr>
              <a:t>(دا 2: 34- 35؛43- 44).</a:t>
            </a:r>
            <a:endParaRPr lang="en-US"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1107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76401"/>
            <a:ext cx="9092046" cy="4161125"/>
          </a:xfrm>
          <a:prstGeom prst="rect">
            <a:avLst/>
          </a:prstGeom>
        </p:spPr>
      </p:pic>
      <p:sp>
        <p:nvSpPr>
          <p:cNvPr id="2" name="Rectangle 1"/>
          <p:cNvSpPr/>
          <p:nvPr/>
        </p:nvSpPr>
        <p:spPr>
          <a:xfrm>
            <a:off x="3532909" y="2253790"/>
            <a:ext cx="4935683" cy="3416320"/>
          </a:xfrm>
          <a:prstGeom prst="rect">
            <a:avLst/>
          </a:prstGeom>
        </p:spPr>
        <p:txBody>
          <a:bodyPr wrap="square">
            <a:spAutoFit/>
          </a:bodyPr>
          <a:lstStyle/>
          <a:p>
            <a:pPr algn="ctr" defTabSz="514350" rtl="1" fontAlgn="auto">
              <a:spcBef>
                <a:spcPts val="0"/>
              </a:spcBef>
              <a:spcAft>
                <a:spcPts val="0"/>
              </a:spcAft>
            </a:pPr>
            <a:r>
              <a:rPr lang="ar-JO" sz="5400" b="1" dirty="0">
                <a:solidFill>
                  <a:prstClr val="white"/>
                </a:solidFill>
                <a:effectLst>
                  <a:glow rad="101600">
                    <a:prstClr val="black"/>
                  </a:glow>
                </a:effectLst>
                <a:latin typeface="Helvetica Neue Light" charset="0"/>
                <a:ea typeface="+mn-ea"/>
                <a:cs typeface="Arial" panose="020B0604020202020204" pitchFamily="34" charset="0"/>
              </a:rPr>
              <a:t>١٨ وَيَسْكُنُ شَعْبِي فِي مَسْكَنِ السَّلاَمِ، وَفِي مَسَاكِنَ مُطْمَئِنَّةٍ وَفِي مَحَلاَّتٍ أَمِينَةٍ.</a:t>
            </a:r>
            <a:endParaRPr lang="en-US" sz="5400" b="1" dirty="0">
              <a:solidFill>
                <a:srgbClr val="FFFF00"/>
              </a:solidFill>
              <a:effectLst>
                <a:glow rad="101600">
                  <a:prstClr val="black"/>
                </a:glow>
              </a:effectLst>
              <a:latin typeface="Helvetica Neue Light" charset="0"/>
              <a:ea typeface="+mn-ea"/>
              <a:cs typeface="+mn-cs"/>
            </a:endParaRPr>
          </a:p>
        </p:txBody>
      </p:sp>
      <p:sp>
        <p:nvSpPr>
          <p:cNvPr id="4" name="Rectangle 3">
            <a:extLst>
              <a:ext uri="{FF2B5EF4-FFF2-40B4-BE49-F238E27FC236}">
                <a16:creationId xmlns:a16="http://schemas.microsoft.com/office/drawing/2014/main" id="{F6E6ABD8-CFA8-434B-9896-AED8C21FD5ED}"/>
              </a:ext>
            </a:extLst>
          </p:cNvPr>
          <p:cNvSpPr/>
          <p:nvPr/>
        </p:nvSpPr>
        <p:spPr>
          <a:xfrm>
            <a:off x="924792" y="4887162"/>
            <a:ext cx="3595254" cy="600164"/>
          </a:xfrm>
          <a:prstGeom prst="rect">
            <a:avLst/>
          </a:prstGeom>
        </p:spPr>
        <p:txBody>
          <a:bodyPr wrap="square">
            <a:spAutoFit/>
          </a:bodyPr>
          <a:lstStyle/>
          <a:p>
            <a:pPr defTabSz="514350" rtl="1" fontAlgn="auto">
              <a:spcBef>
                <a:spcPts val="0"/>
              </a:spcBef>
              <a:spcAft>
                <a:spcPts val="0"/>
              </a:spcAft>
            </a:pPr>
            <a:r>
              <a:rPr lang="ar-JO" sz="3300" b="1" dirty="0">
                <a:solidFill>
                  <a:prstClr val="white"/>
                </a:solidFill>
                <a:effectLst>
                  <a:glow rad="101600">
                    <a:prstClr val="black"/>
                  </a:glow>
                </a:effectLst>
                <a:latin typeface="Helvetica Neue Light" charset="0"/>
                <a:ea typeface="+mn-ea"/>
                <a:cs typeface="Arial" panose="020B0604020202020204" pitchFamily="34" charset="0"/>
              </a:rPr>
              <a:t>اشعياء 32: 18</a:t>
            </a:r>
            <a:endParaRPr lang="en-US" sz="3300" b="1" dirty="0">
              <a:solidFill>
                <a:prstClr val="white"/>
              </a:solidFill>
              <a:effectLst>
                <a:glow rad="101600">
                  <a:prstClr val="black"/>
                </a:glow>
              </a:effectLst>
              <a:latin typeface="Helvetica Neue Light" charset="0"/>
              <a:ea typeface="+mn-ea"/>
              <a:cs typeface="+mn-cs"/>
            </a:endParaRPr>
          </a:p>
        </p:txBody>
      </p:sp>
    </p:spTree>
    <p:extLst>
      <p:ext uri="{BB962C8B-B14F-4D97-AF65-F5344CB8AC3E}">
        <p14:creationId xmlns:p14="http://schemas.microsoft.com/office/powerpoint/2010/main" val="424246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07937"/>
            <a:ext cx="9144000" cy="3473663"/>
          </a:xfrm>
          <a:prstGeom prst="rect">
            <a:avLst/>
          </a:prstGeom>
        </p:spPr>
      </p:pic>
      <p:sp>
        <p:nvSpPr>
          <p:cNvPr id="2" name="TextBox 1"/>
          <p:cNvSpPr txBox="1"/>
          <p:nvPr/>
        </p:nvSpPr>
        <p:spPr>
          <a:xfrm>
            <a:off x="2500053" y="1015440"/>
            <a:ext cx="3341716" cy="715581"/>
          </a:xfrm>
          <a:prstGeom prst="rect">
            <a:avLst/>
          </a:prstGeom>
          <a:noFill/>
        </p:spPr>
        <p:txBody>
          <a:bodyPr wrap="square" rtlCol="0">
            <a:spAutoFit/>
          </a:bodyPr>
          <a:lstStyle/>
          <a:p>
            <a:pPr algn="ctr" defTabSz="514350" rtl="1" fontAlgn="auto">
              <a:spcBef>
                <a:spcPts val="0"/>
              </a:spcBef>
              <a:spcAft>
                <a:spcPts val="0"/>
              </a:spcAft>
            </a:pPr>
            <a:r>
              <a:rPr lang="ar-JO" sz="4050" b="1" dirty="0">
                <a:solidFill>
                  <a:srgbClr val="FFF4AC"/>
                </a:solidFill>
                <a:effectLst>
                  <a:glow rad="101600">
                    <a:prstClr val="black"/>
                  </a:glow>
                </a:effectLst>
                <a:latin typeface="Arial" panose="020B0604020202020204" pitchFamily="34" charset="0"/>
                <a:ea typeface="+mn-ea"/>
                <a:cs typeface="Arial" panose="020B0604020202020204" pitchFamily="34" charset="0"/>
              </a:rPr>
              <a:t>تطبيقات عملية</a:t>
            </a:r>
            <a:endParaRPr lang="en-US" sz="405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6" name="TextBox 5"/>
          <p:cNvSpPr txBox="1"/>
          <p:nvPr/>
        </p:nvSpPr>
        <p:spPr>
          <a:xfrm>
            <a:off x="374073" y="2381232"/>
            <a:ext cx="8582891" cy="923330"/>
          </a:xfrm>
          <a:prstGeom prst="rect">
            <a:avLst/>
          </a:prstGeom>
          <a:noFill/>
        </p:spPr>
        <p:txBody>
          <a:bodyPr wrap="square" rtlCol="0">
            <a:spAutoFit/>
          </a:bodyPr>
          <a:lstStyle/>
          <a:p>
            <a:pPr marL="214313" indent="-214313" algn="r" defTabSz="514350" rtl="1" fontAlgn="auto">
              <a:spcBef>
                <a:spcPts val="0"/>
              </a:spcBef>
              <a:spcAft>
                <a:spcPts val="0"/>
              </a:spcAft>
            </a:pPr>
            <a:r>
              <a:rPr lang="en-US"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1</a:t>
            </a:r>
            <a:r>
              <a:rPr lang="ar-JO"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لن يحل السلام الحقيقي على الأرض إلا عندما يحكم المسيح وقديسيه</a:t>
            </a:r>
            <a:r>
              <a:rPr lang="ar-JO"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.(يو14: 27؛ 16: 33، رو14: 17،كولو1: 20، يع3: 18).</a:t>
            </a:r>
            <a:endParaRPr lang="en-US"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7" name="TextBox 6"/>
          <p:cNvSpPr txBox="1"/>
          <p:nvPr/>
        </p:nvSpPr>
        <p:spPr>
          <a:xfrm>
            <a:off x="374073" y="3381789"/>
            <a:ext cx="8582891" cy="830997"/>
          </a:xfrm>
          <a:prstGeom prst="rect">
            <a:avLst/>
          </a:prstGeom>
          <a:noFill/>
        </p:spPr>
        <p:txBody>
          <a:bodyPr wrap="square" rtlCol="0">
            <a:spAutoFit/>
          </a:bodyPr>
          <a:lstStyle/>
          <a:p>
            <a:pPr marL="214313" indent="-214313"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2- </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في  ضوء البركات التي خطط لها الله لملكوته، يجب على المؤمنين ألا يتبعوا العالم، بل يتبعوا الرب </a:t>
            </a: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(2 بطرس 3: 11- 13).</a:t>
            </a:r>
            <a:endParaRPr lang="en-US"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8" name="TextBox 7"/>
          <p:cNvSpPr txBox="1"/>
          <p:nvPr/>
        </p:nvSpPr>
        <p:spPr>
          <a:xfrm>
            <a:off x="592282" y="4232258"/>
            <a:ext cx="8364682" cy="830997"/>
          </a:xfrm>
          <a:prstGeom prst="rect">
            <a:avLst/>
          </a:prstGeom>
          <a:noFill/>
        </p:spPr>
        <p:txBody>
          <a:bodyPr wrap="square" rtlCol="0">
            <a:spAutoFit/>
          </a:bodyPr>
          <a:lstStyle/>
          <a:p>
            <a:pPr marL="214313" indent="-214313"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3- </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نفس الشخص الذي سيملك على الأرض بالبر في المستقبل، هو الذي يملك في حياتنا اليوم</a:t>
            </a: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(عب 2: 9- 11).</a:t>
            </a:r>
            <a:endParaRPr lang="en-US"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6753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04950"/>
            <a:ext cx="9085217" cy="44958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548246" y="1062990"/>
            <a:ext cx="5673437" cy="2644595"/>
          </a:xfrm>
        </p:spPr>
        <p:txBody>
          <a:bodyPr>
            <a:normAutofit/>
          </a:bodyPr>
          <a:lstStyle/>
          <a:p>
            <a:pPr algn="ctr" rtl="1"/>
            <a:r>
              <a:rPr lang="en-US" sz="8800" b="1" dirty="0">
                <a:latin typeface="Arial" charset="0"/>
                <a:ea typeface="Osaka" charset="0"/>
                <a:cs typeface="Arial" charset="0"/>
              </a:rPr>
              <a:t>Slides on </a:t>
            </a:r>
            <a:br>
              <a:rPr lang="en-US" sz="8800" b="1" dirty="0">
                <a:latin typeface="Arial" charset="0"/>
                <a:ea typeface="Osaka" charset="0"/>
                <a:cs typeface="Arial" charset="0"/>
              </a:rPr>
            </a:br>
            <a:r>
              <a:rPr lang="ar-JO" sz="8800" b="1" dirty="0">
                <a:solidFill>
                  <a:schemeClr val="bg1"/>
                </a:solidFill>
                <a:latin typeface="Arial" charset="0"/>
                <a:ea typeface="Osaka" charset="0"/>
                <a:cs typeface="Arial" charset="0"/>
              </a:rPr>
              <a:t>إشعياء 33</a:t>
            </a:r>
            <a:endParaRPr lang="en-US" sz="88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80793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9144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9623" y="1548387"/>
            <a:ext cx="7122323" cy="584470"/>
          </a:xfrm>
        </p:spPr>
        <p:txBody>
          <a:bodyPr anchor="ctr">
            <a:noAutofit/>
          </a:bodyPr>
          <a:lstStyle/>
          <a:p>
            <a:pPr algn="r" rtl="1"/>
            <a:r>
              <a:rPr lang="ar-JO" altLang="ko-KR" b="1" dirty="0">
                <a:solidFill>
                  <a:schemeClr val="bg1"/>
                </a:solidFill>
                <a:effectLst>
                  <a:glow rad="228600">
                    <a:schemeClr val="tx1"/>
                  </a:glow>
                </a:effectLst>
              </a:rPr>
              <a:t>الويلات ( الفرحة بالرب- وليس بمصر) إشعياء 28-  33</a:t>
            </a:r>
            <a:endParaRPr lang="en-US" b="1" dirty="0">
              <a:solidFill>
                <a:schemeClr val="bg1"/>
              </a:solidFill>
              <a:effectLst>
                <a:glow rad="228600">
                  <a:schemeClr val="tx1"/>
                </a:glow>
              </a:effectLst>
            </a:endParaRPr>
          </a:p>
        </p:txBody>
      </p:sp>
      <p:sp>
        <p:nvSpPr>
          <p:cNvPr id="3" name="Title 1"/>
          <p:cNvSpPr txBox="1">
            <a:spLocks/>
          </p:cNvSpPr>
          <p:nvPr/>
        </p:nvSpPr>
        <p:spPr bwMode="auto">
          <a:xfrm>
            <a:off x="1250631" y="2642012"/>
            <a:ext cx="7041314" cy="2953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0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p>
          <a:p>
            <a:pPr algn="r" defTabSz="336947" rtl="1">
              <a:tabLst>
                <a:tab pos="1285875" algn="l"/>
                <a:tab pos="3340894" algn="l"/>
              </a:tabLst>
              <a:defRPr/>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المسيا                        32     ملك البر 32: 1</a:t>
            </a:r>
            <a:endParaRPr lang="en-SG" sz="30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أشور                         33</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68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25435" y="1307918"/>
            <a:ext cx="7343313" cy="1188720"/>
          </a:xfrm>
        </p:spPr>
        <p:txBody>
          <a:bodyPr>
            <a:normAutofit/>
          </a:bodyPr>
          <a:lstStyle/>
          <a:p>
            <a:pPr algn="ctr" rtl="1"/>
            <a:r>
              <a:rPr lang="ar-JO" sz="7200" b="1" dirty="0">
                <a:solidFill>
                  <a:schemeClr val="bg1"/>
                </a:solidFill>
                <a:effectLst>
                  <a:glow rad="165100">
                    <a:schemeClr val="tx1"/>
                  </a:glow>
                </a:effectLst>
              </a:rPr>
              <a:t>يأتي ملكوتك</a:t>
            </a:r>
            <a:endParaRPr lang="en-US" sz="7200" b="1" dirty="0">
              <a:solidFill>
                <a:schemeClr val="bg1"/>
              </a:solidFill>
              <a:effectLst>
                <a:glow rad="165100">
                  <a:schemeClr val="tx1"/>
                </a:glow>
              </a:effectLst>
            </a:endParaRPr>
          </a:p>
        </p:txBody>
      </p:sp>
    </p:spTree>
    <p:extLst>
      <p:ext uri="{BB962C8B-B14F-4D97-AF65-F5344CB8AC3E}">
        <p14:creationId xmlns:p14="http://schemas.microsoft.com/office/powerpoint/2010/main" val="28864913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21284"/>
            <a:ext cx="9143999" cy="840629"/>
          </a:xfrm>
        </p:spPr>
        <p:txBody>
          <a:bodyPr>
            <a:normAutofit/>
          </a:bodyPr>
          <a:lstStyle/>
          <a:p>
            <a:pPr rtl="1"/>
            <a:r>
              <a:rPr lang="ar-JO" sz="4400" dirty="0">
                <a:solidFill>
                  <a:schemeClr val="bg1"/>
                </a:solidFill>
              </a:rPr>
              <a:t>من الجمهورية الى الملكية</a:t>
            </a:r>
            <a:endParaRPr lang="en-US" sz="4400" dirty="0">
              <a:solidFill>
                <a:schemeClr val="bg1"/>
              </a:solidFill>
            </a:endParaRPr>
          </a:p>
        </p:txBody>
      </p:sp>
      <p:sp>
        <p:nvSpPr>
          <p:cNvPr id="3" name="Subtitle 2"/>
          <p:cNvSpPr>
            <a:spLocks noGrp="1"/>
          </p:cNvSpPr>
          <p:nvPr>
            <p:ph type="subTitle" idx="1"/>
          </p:nvPr>
        </p:nvSpPr>
        <p:spPr>
          <a:xfrm>
            <a:off x="176533" y="1867822"/>
            <a:ext cx="8810897" cy="3775166"/>
          </a:xfrm>
          <a:pattFill prst="pct5">
            <a:fgClr>
              <a:schemeClr val="accent1"/>
            </a:fgClr>
            <a:bgClr>
              <a:schemeClr val="bg1"/>
            </a:bgClr>
          </a:pattFill>
          <a:ln>
            <a:solidFill>
              <a:srgbClr val="FF0000"/>
            </a:solidFill>
          </a:ln>
        </p:spPr>
        <p:txBody>
          <a:bodyPr>
            <a:normAutofit/>
          </a:bodyPr>
          <a:lstStyle/>
          <a:p>
            <a:pPr>
              <a:tabLst>
                <a:tab pos="215504" algn="l"/>
              </a:tabLst>
            </a:pPr>
            <a:r>
              <a:rPr lang="ar-JO" sz="2100" dirty="0"/>
              <a:t>يسوع هو الملك                                                  الرئيس</a:t>
            </a:r>
          </a:p>
        </p:txBody>
      </p:sp>
      <p:sp>
        <p:nvSpPr>
          <p:cNvPr id="7" name="Isosceles Triangle 6"/>
          <p:cNvSpPr/>
          <p:nvPr/>
        </p:nvSpPr>
        <p:spPr>
          <a:xfrm>
            <a:off x="236798" y="2307227"/>
            <a:ext cx="4196627" cy="2429691"/>
          </a:xfrm>
          <a:prstGeom prst="triangle">
            <a:avLst>
              <a:gd name="adj" fmla="val 4855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8" name="Isosceles Triangle 7"/>
          <p:cNvSpPr/>
          <p:nvPr/>
        </p:nvSpPr>
        <p:spPr>
          <a:xfrm>
            <a:off x="4581981" y="2241913"/>
            <a:ext cx="4176664" cy="2495005"/>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ar-JO" sz="2100" b="1" dirty="0">
                <a:solidFill>
                  <a:srgbClr val="FF0000"/>
                </a:solidFill>
                <a:latin typeface="Calibri" panose="020F0502020204030204"/>
                <a:cs typeface="Arial" panose="020B0604020202020204" pitchFamily="34" charset="0"/>
              </a:rPr>
              <a:t>مبادئ</a:t>
            </a: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dirty="0">
              <a:solidFill>
                <a:prstClr val="black"/>
              </a:solidFill>
              <a:latin typeface="Calibri" panose="020F0502020204030204"/>
              <a:cs typeface="Arial" panose="020B0604020202020204" pitchFamily="34" charset="0"/>
            </a:endParaRPr>
          </a:p>
          <a:p>
            <a:pPr algn="r" defTabSz="685800" fontAlgn="auto">
              <a:spcBef>
                <a:spcPts val="0"/>
              </a:spcBef>
              <a:spcAft>
                <a:spcPts val="0"/>
              </a:spcAft>
            </a:pPr>
            <a:r>
              <a:rPr lang="ar-JO" sz="1350" dirty="0">
                <a:solidFill>
                  <a:prstClr val="black"/>
                </a:solidFill>
                <a:latin typeface="Calibri" panose="020F0502020204030204"/>
                <a:cs typeface="Arial" panose="020B0604020202020204" pitchFamily="34" charset="0"/>
              </a:rPr>
              <a:t>        </a:t>
            </a:r>
            <a:endParaRPr lang="en-US" sz="1350" dirty="0">
              <a:solidFill>
                <a:prstClr val="black"/>
              </a:solidFill>
              <a:latin typeface="Calibri" panose="020F0502020204030204"/>
            </a:endParaRPr>
          </a:p>
        </p:txBody>
      </p:sp>
      <p:sp>
        <p:nvSpPr>
          <p:cNvPr id="9" name="Right Arrow 8"/>
          <p:cNvSpPr/>
          <p:nvPr/>
        </p:nvSpPr>
        <p:spPr>
          <a:xfrm rot="8013310">
            <a:off x="3084296" y="2984799"/>
            <a:ext cx="692028" cy="384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ight Arrow 9"/>
          <p:cNvSpPr/>
          <p:nvPr/>
        </p:nvSpPr>
        <p:spPr>
          <a:xfrm rot="1999235">
            <a:off x="4650378" y="2979965"/>
            <a:ext cx="633548" cy="339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TextBox 11"/>
          <p:cNvSpPr txBox="1"/>
          <p:nvPr/>
        </p:nvSpPr>
        <p:spPr>
          <a:xfrm>
            <a:off x="3347780" y="2179585"/>
            <a:ext cx="1619372" cy="738664"/>
          </a:xfrm>
          <a:prstGeom prst="rect">
            <a:avLst/>
          </a:prstGeom>
          <a:noFill/>
        </p:spPr>
        <p:txBody>
          <a:bodyPr wrap="square" rtlCol="0">
            <a:spAutoFit/>
          </a:bodyPr>
          <a:lstStyle/>
          <a:p>
            <a:pPr defTabSz="685800" fontAlgn="auto">
              <a:spcBef>
                <a:spcPts val="0"/>
              </a:spcBef>
              <a:spcAft>
                <a:spcPts val="0"/>
              </a:spcAft>
            </a:pPr>
            <a:r>
              <a:rPr lang="ar-JO" sz="2100" dirty="0">
                <a:solidFill>
                  <a:prstClr val="black"/>
                </a:solidFill>
                <a:latin typeface="Calibri" panose="020F0502020204030204"/>
                <a:ea typeface="+mn-ea"/>
                <a:cs typeface="Arial" panose="020B0604020202020204" pitchFamily="34" charset="0"/>
              </a:rPr>
              <a:t>حكومه امريكا الثلاثيه </a:t>
            </a:r>
            <a:endParaRPr lang="en-US" sz="2100" dirty="0">
              <a:solidFill>
                <a:prstClr val="black"/>
              </a:solidFill>
              <a:latin typeface="Calibri" panose="020F0502020204030204"/>
              <a:ea typeface="+mn-ea"/>
              <a:cs typeface="+mn-cs"/>
            </a:endParaRPr>
          </a:p>
        </p:txBody>
      </p:sp>
      <p:sp>
        <p:nvSpPr>
          <p:cNvPr id="13" name="TextBox 12"/>
          <p:cNvSpPr txBox="1"/>
          <p:nvPr/>
        </p:nvSpPr>
        <p:spPr>
          <a:xfrm>
            <a:off x="4138298" y="3378707"/>
            <a:ext cx="1362579" cy="369332"/>
          </a:xfrm>
          <a:prstGeom prst="rect">
            <a:avLst/>
          </a:prstGeom>
          <a:noFill/>
        </p:spPr>
        <p:txBody>
          <a:bodyPr wrap="square" rtlCol="0">
            <a:spAutoFit/>
          </a:bodyPr>
          <a:lstStyle/>
          <a:p>
            <a:pPr defTabSz="685800" fontAlgn="auto">
              <a:spcBef>
                <a:spcPts val="0"/>
              </a:spcBef>
              <a:spcAft>
                <a:spcPts val="0"/>
              </a:spcAft>
            </a:pPr>
            <a:r>
              <a:rPr lang="ar-JO" sz="1800" dirty="0">
                <a:solidFill>
                  <a:prstClr val="black"/>
                </a:solidFill>
                <a:latin typeface="Calibri" panose="020F0502020204030204"/>
                <a:ea typeface="+mn-ea"/>
                <a:cs typeface="Arial" panose="020B0604020202020204" pitchFamily="34" charset="0"/>
              </a:rPr>
              <a:t>اشعياء 33: 22</a:t>
            </a:r>
            <a:endParaRPr lang="en-US" sz="1800" dirty="0">
              <a:solidFill>
                <a:prstClr val="black"/>
              </a:solidFill>
              <a:latin typeface="Calibri" panose="020F0502020204030204"/>
              <a:ea typeface="+mn-ea"/>
              <a:cs typeface="+mn-cs"/>
            </a:endParaRPr>
          </a:p>
        </p:txBody>
      </p:sp>
      <p:sp>
        <p:nvSpPr>
          <p:cNvPr id="14" name="TextBox 13"/>
          <p:cNvSpPr txBox="1"/>
          <p:nvPr/>
        </p:nvSpPr>
        <p:spPr>
          <a:xfrm>
            <a:off x="7321732" y="4212272"/>
            <a:ext cx="1182188" cy="507831"/>
          </a:xfrm>
          <a:prstGeom prst="rect">
            <a:avLst/>
          </a:prstGeom>
          <a:noFill/>
        </p:spPr>
        <p:txBody>
          <a:bodyPr wrap="square" rtlCol="0">
            <a:spAutoFit/>
          </a:bodyPr>
          <a:lstStyle/>
          <a:p>
            <a:pPr algn="r" defTabSz="685800" rtl="1" fontAlgn="auto">
              <a:spcBef>
                <a:spcPts val="0"/>
              </a:spcBef>
              <a:spcAft>
                <a:spcPts val="0"/>
              </a:spcAft>
            </a:pPr>
            <a:r>
              <a:rPr lang="ar-JO" sz="2700" b="1" dirty="0">
                <a:solidFill>
                  <a:srgbClr val="FF0000"/>
                </a:solidFill>
                <a:latin typeface="Calibri" panose="020F0502020204030204"/>
                <a:ea typeface="+mn-ea"/>
                <a:cs typeface="Arial" panose="020B0604020202020204" pitchFamily="34" charset="0"/>
              </a:rPr>
              <a:t>القضاة</a:t>
            </a:r>
            <a:endParaRPr lang="en-US" sz="2700" b="1" dirty="0">
              <a:solidFill>
                <a:srgbClr val="FF0000"/>
              </a:solidFill>
              <a:latin typeface="Calibri" panose="020F0502020204030204"/>
              <a:ea typeface="+mn-ea"/>
              <a:cs typeface="+mn-cs"/>
            </a:endParaRPr>
          </a:p>
        </p:txBody>
      </p:sp>
      <p:sp>
        <p:nvSpPr>
          <p:cNvPr id="15" name="TextBox 14"/>
          <p:cNvSpPr txBox="1"/>
          <p:nvPr/>
        </p:nvSpPr>
        <p:spPr>
          <a:xfrm>
            <a:off x="5029201" y="4212271"/>
            <a:ext cx="1417319" cy="415498"/>
          </a:xfrm>
          <a:prstGeom prst="rect">
            <a:avLst/>
          </a:prstGeom>
          <a:noFill/>
        </p:spPr>
        <p:txBody>
          <a:bodyPr wrap="square" rtlCol="0">
            <a:spAutoFit/>
          </a:bodyPr>
          <a:lstStyle/>
          <a:p>
            <a:pPr defTabSz="685800"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يصنع القوانين</a:t>
            </a:r>
            <a:endParaRPr lang="en-US" sz="2100" b="1" dirty="0">
              <a:solidFill>
                <a:srgbClr val="FF0000"/>
              </a:solidFill>
              <a:latin typeface="Calibri" panose="020F0502020204030204"/>
              <a:ea typeface="+mn-ea"/>
              <a:cs typeface="+mn-cs"/>
            </a:endParaRPr>
          </a:p>
        </p:txBody>
      </p:sp>
      <p:sp>
        <p:nvSpPr>
          <p:cNvPr id="16" name="TextBox 15"/>
          <p:cNvSpPr txBox="1"/>
          <p:nvPr/>
        </p:nvSpPr>
        <p:spPr>
          <a:xfrm>
            <a:off x="6067303" y="3465694"/>
            <a:ext cx="1362578" cy="507831"/>
          </a:xfrm>
          <a:prstGeom prst="rect">
            <a:avLst/>
          </a:prstGeom>
          <a:noFill/>
        </p:spPr>
        <p:txBody>
          <a:bodyPr wrap="square" rtlCol="0">
            <a:spAutoFit/>
          </a:bodyPr>
          <a:lstStyle/>
          <a:p>
            <a:pPr algn="ctr" defTabSz="685800" rtl="1" fontAlgn="auto">
              <a:spcBef>
                <a:spcPts val="0"/>
              </a:spcBef>
              <a:spcAft>
                <a:spcPts val="0"/>
              </a:spcAft>
            </a:pPr>
            <a:r>
              <a:rPr lang="ar-JO" sz="2700" dirty="0">
                <a:solidFill>
                  <a:srgbClr val="FF0000"/>
                </a:solidFill>
                <a:latin typeface="Calibri" panose="020F0502020204030204"/>
                <a:ea typeface="+mn-ea"/>
                <a:cs typeface="Arial" panose="020B0604020202020204" pitchFamily="34" charset="0"/>
              </a:rPr>
              <a:t>المملكة</a:t>
            </a:r>
            <a:endParaRPr lang="en-US" sz="2700" dirty="0">
              <a:solidFill>
                <a:srgbClr val="FF0000"/>
              </a:solidFill>
              <a:latin typeface="Calibri" panose="020F0502020204030204"/>
              <a:ea typeface="+mn-ea"/>
              <a:cs typeface="+mn-cs"/>
            </a:endParaRPr>
          </a:p>
        </p:txBody>
      </p:sp>
      <p:sp>
        <p:nvSpPr>
          <p:cNvPr id="18" name="TextBox 17"/>
          <p:cNvSpPr txBox="1"/>
          <p:nvPr/>
        </p:nvSpPr>
        <p:spPr>
          <a:xfrm>
            <a:off x="4524866" y="4736919"/>
            <a:ext cx="2282297" cy="461665"/>
          </a:xfrm>
          <a:prstGeom prst="rect">
            <a:avLst/>
          </a:prstGeom>
          <a:noFill/>
        </p:spPr>
        <p:txBody>
          <a:bodyPr wrap="square" rtlCol="0">
            <a:spAutoFit/>
          </a:bodyPr>
          <a:lstStyle/>
          <a:p>
            <a:pPr defTabSz="685800" fontAlgn="auto">
              <a:spcBef>
                <a:spcPts val="0"/>
              </a:spcBef>
              <a:spcAft>
                <a:spcPts val="0"/>
              </a:spcAft>
            </a:pPr>
            <a:r>
              <a:rPr lang="ar-JO" dirty="0">
                <a:solidFill>
                  <a:prstClr val="black"/>
                </a:solidFill>
                <a:latin typeface="Calibri" panose="020F0502020204030204"/>
                <a:ea typeface="+mn-ea"/>
                <a:cs typeface="Arial" panose="020B0604020202020204" pitchFamily="34" charset="0"/>
              </a:rPr>
              <a:t>يسوع هو المحامي</a:t>
            </a:r>
            <a:endParaRPr lang="en-US" dirty="0">
              <a:solidFill>
                <a:prstClr val="black"/>
              </a:solidFill>
              <a:latin typeface="Calibri" panose="020F0502020204030204"/>
              <a:ea typeface="+mn-ea"/>
              <a:cs typeface="+mn-cs"/>
            </a:endParaRPr>
          </a:p>
        </p:txBody>
      </p:sp>
      <p:sp>
        <p:nvSpPr>
          <p:cNvPr id="19" name="TextBox 18"/>
          <p:cNvSpPr txBox="1"/>
          <p:nvPr/>
        </p:nvSpPr>
        <p:spPr>
          <a:xfrm>
            <a:off x="1802674" y="2516233"/>
            <a:ext cx="919649"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مبادئ</a:t>
            </a:r>
            <a:endParaRPr lang="en-US" sz="2100" b="1" dirty="0">
              <a:solidFill>
                <a:srgbClr val="FF0000"/>
              </a:solidFill>
              <a:latin typeface="Calibri" panose="020F0502020204030204"/>
              <a:ea typeface="+mn-ea"/>
              <a:cs typeface="+mn-cs"/>
            </a:endParaRPr>
          </a:p>
        </p:txBody>
      </p:sp>
      <p:sp>
        <p:nvSpPr>
          <p:cNvPr id="20" name="TextBox 19"/>
          <p:cNvSpPr txBox="1"/>
          <p:nvPr/>
        </p:nvSpPr>
        <p:spPr>
          <a:xfrm>
            <a:off x="1301230" y="3477476"/>
            <a:ext cx="1950477" cy="461665"/>
          </a:xfrm>
          <a:prstGeom prst="rect">
            <a:avLst/>
          </a:prstGeom>
          <a:noFill/>
        </p:spPr>
        <p:txBody>
          <a:bodyPr wrap="square" rtlCol="0">
            <a:spAutoFit/>
          </a:bodyPr>
          <a:lstStyle/>
          <a:p>
            <a:pPr defTabSz="685800"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الولايات المتحدة</a:t>
            </a:r>
            <a:endParaRPr lang="en-US" b="1" dirty="0">
              <a:solidFill>
                <a:srgbClr val="FF0000"/>
              </a:solidFill>
              <a:latin typeface="Calibri" panose="020F0502020204030204"/>
              <a:ea typeface="+mn-ea"/>
              <a:cs typeface="+mn-cs"/>
            </a:endParaRPr>
          </a:p>
        </p:txBody>
      </p:sp>
      <p:sp>
        <p:nvSpPr>
          <p:cNvPr id="21" name="TextBox 20"/>
          <p:cNvSpPr txBox="1"/>
          <p:nvPr/>
        </p:nvSpPr>
        <p:spPr>
          <a:xfrm>
            <a:off x="3282377" y="4278784"/>
            <a:ext cx="982646" cy="507831"/>
          </a:xfrm>
          <a:prstGeom prst="rect">
            <a:avLst/>
          </a:prstGeom>
          <a:noFill/>
        </p:spPr>
        <p:txBody>
          <a:bodyPr wrap="square" rtlCol="0">
            <a:spAutoFit/>
          </a:bodyPr>
          <a:lstStyle/>
          <a:p>
            <a:pPr defTabSz="685800" fontAlgn="auto">
              <a:spcBef>
                <a:spcPts val="0"/>
              </a:spcBef>
              <a:spcAft>
                <a:spcPts val="0"/>
              </a:spcAft>
            </a:pPr>
            <a:r>
              <a:rPr lang="ar-JO" sz="2700" b="1" dirty="0">
                <a:solidFill>
                  <a:srgbClr val="FF0000"/>
                </a:solidFill>
                <a:latin typeface="Calibri" panose="020F0502020204030204"/>
                <a:ea typeface="+mn-ea"/>
                <a:cs typeface="Arial" panose="020B0604020202020204" pitchFamily="34" charset="0"/>
              </a:rPr>
              <a:t>القضاة</a:t>
            </a:r>
            <a:endParaRPr lang="en-US" sz="2700" b="1" dirty="0">
              <a:solidFill>
                <a:srgbClr val="FF0000"/>
              </a:solidFill>
              <a:latin typeface="Calibri" panose="020F0502020204030204"/>
              <a:ea typeface="+mn-ea"/>
              <a:cs typeface="+mn-cs"/>
            </a:endParaRPr>
          </a:p>
        </p:txBody>
      </p:sp>
      <p:sp>
        <p:nvSpPr>
          <p:cNvPr id="22" name="TextBox 21"/>
          <p:cNvSpPr txBox="1"/>
          <p:nvPr/>
        </p:nvSpPr>
        <p:spPr>
          <a:xfrm>
            <a:off x="385354" y="4351566"/>
            <a:ext cx="2024744" cy="461665"/>
          </a:xfrm>
          <a:prstGeom prst="rect">
            <a:avLst/>
          </a:prstGeom>
          <a:noFill/>
        </p:spPr>
        <p:txBody>
          <a:bodyPr wrap="square" rtlCol="0">
            <a:spAutoFit/>
          </a:bodyPr>
          <a:lstStyle/>
          <a:p>
            <a:pPr defTabSz="685800"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يصنع القوانين</a:t>
            </a:r>
            <a:endParaRPr lang="en-US" b="1" dirty="0">
              <a:solidFill>
                <a:srgbClr val="FF0000"/>
              </a:solidFill>
              <a:latin typeface="Calibri" panose="020F0502020204030204"/>
              <a:ea typeface="+mn-ea"/>
              <a:cs typeface="+mn-cs"/>
            </a:endParaRPr>
          </a:p>
        </p:txBody>
      </p:sp>
      <p:sp>
        <p:nvSpPr>
          <p:cNvPr id="23" name="TextBox 22"/>
          <p:cNvSpPr txBox="1"/>
          <p:nvPr/>
        </p:nvSpPr>
        <p:spPr>
          <a:xfrm>
            <a:off x="2631927" y="4790147"/>
            <a:ext cx="1633096" cy="461665"/>
          </a:xfrm>
          <a:prstGeom prst="rect">
            <a:avLst/>
          </a:prstGeom>
          <a:noFill/>
        </p:spPr>
        <p:txBody>
          <a:bodyPr wrap="square" rtlCol="0">
            <a:spAutoFit/>
          </a:bodyPr>
          <a:lstStyle/>
          <a:p>
            <a:pPr algn="r" defTabSz="685800" rtl="1" fontAlgn="auto">
              <a:spcBef>
                <a:spcPts val="0"/>
              </a:spcBef>
              <a:spcAft>
                <a:spcPts val="0"/>
              </a:spcAft>
            </a:pPr>
            <a:r>
              <a:rPr lang="ar-JO" dirty="0">
                <a:solidFill>
                  <a:prstClr val="black"/>
                </a:solidFill>
                <a:latin typeface="Calibri" panose="020F0502020204030204"/>
                <a:ea typeface="+mn-ea"/>
                <a:cs typeface="Arial" panose="020B0604020202020204" pitchFamily="34" charset="0"/>
              </a:rPr>
              <a:t>المحكمة العليا</a:t>
            </a:r>
            <a:endParaRPr lang="en-US" dirty="0">
              <a:solidFill>
                <a:prstClr val="black"/>
              </a:solidFill>
              <a:latin typeface="Calibri" panose="020F0502020204030204"/>
              <a:ea typeface="+mn-ea"/>
              <a:cs typeface="+mn-cs"/>
            </a:endParaRPr>
          </a:p>
        </p:txBody>
      </p:sp>
      <p:sp>
        <p:nvSpPr>
          <p:cNvPr id="24" name="TextBox 23"/>
          <p:cNvSpPr txBox="1"/>
          <p:nvPr/>
        </p:nvSpPr>
        <p:spPr>
          <a:xfrm>
            <a:off x="476795" y="4736919"/>
            <a:ext cx="1860006" cy="507831"/>
          </a:xfrm>
          <a:prstGeom prst="rect">
            <a:avLst/>
          </a:prstGeom>
          <a:noFill/>
        </p:spPr>
        <p:txBody>
          <a:bodyPr wrap="square" rtlCol="0">
            <a:spAutoFit/>
          </a:bodyPr>
          <a:lstStyle/>
          <a:p>
            <a:pPr defTabSz="685800" fontAlgn="auto">
              <a:spcBef>
                <a:spcPts val="0"/>
              </a:spcBef>
              <a:spcAft>
                <a:spcPts val="0"/>
              </a:spcAft>
            </a:pPr>
            <a:r>
              <a:rPr lang="ar-JO" sz="2700" dirty="0">
                <a:solidFill>
                  <a:prstClr val="black"/>
                </a:solidFill>
                <a:latin typeface="Calibri" panose="020F0502020204030204"/>
                <a:ea typeface="+mn-ea"/>
                <a:cs typeface="Arial" panose="020B0604020202020204" pitchFamily="34" charset="0"/>
              </a:rPr>
              <a:t>الكونجرس</a:t>
            </a:r>
            <a:endParaRPr lang="en-US" sz="2700" dirty="0">
              <a:solidFill>
                <a:prstClr val="black"/>
              </a:solidFill>
              <a:latin typeface="Calibri" panose="020F0502020204030204"/>
              <a:ea typeface="+mn-ea"/>
              <a:cs typeface="+mn-cs"/>
            </a:endParaRPr>
          </a:p>
        </p:txBody>
      </p:sp>
      <p:sp>
        <p:nvSpPr>
          <p:cNvPr id="25" name="TextBox 24"/>
          <p:cNvSpPr txBox="1"/>
          <p:nvPr/>
        </p:nvSpPr>
        <p:spPr>
          <a:xfrm>
            <a:off x="6742250" y="4736919"/>
            <a:ext cx="2164952" cy="461665"/>
          </a:xfrm>
          <a:prstGeom prst="rect">
            <a:avLst/>
          </a:prstGeom>
          <a:noFill/>
        </p:spPr>
        <p:txBody>
          <a:bodyPr wrap="square" rtlCol="0">
            <a:spAutoFit/>
          </a:bodyPr>
          <a:lstStyle/>
          <a:p>
            <a:pPr algn="r" defTabSz="685800" rtl="1" fontAlgn="auto">
              <a:spcBef>
                <a:spcPts val="0"/>
              </a:spcBef>
              <a:spcAft>
                <a:spcPts val="0"/>
              </a:spcAft>
            </a:pPr>
            <a:r>
              <a:rPr lang="ar-JO" dirty="0">
                <a:solidFill>
                  <a:prstClr val="black"/>
                </a:solidFill>
                <a:latin typeface="Calibri" panose="020F0502020204030204"/>
                <a:ea typeface="+mn-ea"/>
                <a:cs typeface="Arial" panose="020B0604020202020204" pitchFamily="34" charset="0"/>
              </a:rPr>
              <a:t>يسوع هو القاضي</a:t>
            </a:r>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948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8546" name="AutoShape 1026"/>
          <p:cNvSpPr>
            <a:spLocks noChangeArrowheads="1"/>
          </p:cNvSpPr>
          <p:nvPr/>
        </p:nvSpPr>
        <p:spPr bwMode="auto">
          <a:xfrm>
            <a:off x="1143000" y="857250"/>
            <a:ext cx="6858000" cy="47434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8081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lvl="0" algn="ctr" defTabSz="685800" eaLnBrk="0" hangingPunct="0">
              <a:defRPr/>
            </a:pPr>
            <a:r>
              <a:rPr lang="ar-JO" sz="9600" b="1" dirty="0">
                <a:latin typeface="Arial" panose="020B0604020202020204" pitchFamily="34" charset="0"/>
                <a:cs typeface="Arial" panose="020B0604020202020204" pitchFamily="34" charset="0"/>
              </a:rPr>
              <a:t>مُفرغ من</a:t>
            </a:r>
          </a:p>
          <a:p>
            <a:pPr lvl="0" algn="ctr" defTabSz="685800" eaLnBrk="0" hangingPunct="0">
              <a:defRPr/>
            </a:pPr>
            <a:r>
              <a:rPr lang="ar-JO" sz="9600" b="1" dirty="0">
                <a:latin typeface="Arial" panose="020B0604020202020204" pitchFamily="34" charset="0"/>
                <a:cs typeface="Arial" panose="020B0604020202020204" pitchFamily="34" charset="0"/>
              </a:rPr>
              <a:t> مملكة</a:t>
            </a:r>
          </a:p>
          <a:p>
            <a:pPr lvl="0" algn="ctr" defTabSz="685800" eaLnBrk="0" hangingPunct="0">
              <a:defRPr/>
            </a:pPr>
            <a:r>
              <a:rPr lang="ar-JO" sz="9600" b="1" dirty="0">
                <a:latin typeface="Arial" panose="020B0604020202020204" pitchFamily="34" charset="0"/>
                <a:cs typeface="Arial" panose="020B0604020202020204" pitchFamily="34" charset="0"/>
              </a:rPr>
              <a:t> الإنسان</a:t>
            </a:r>
            <a:endParaRPr kumimoji="0" lang="en-US" sz="9600" b="1" i="0" u="none" strike="noStrike" kern="1200" normalizeH="0" baseline="0" noProof="0" dirty="0">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384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108546">
                                            <p:txEl>
                                              <p:pRg st="0" end="0"/>
                                            </p:txEl>
                                          </p:spTgt>
                                        </p:tgtEl>
                                      </p:cBhvr>
                                    </p:animEffect>
                                    <p:set>
                                      <p:cBhvr>
                                        <p:cTn id="7" dur="1" fill="hold">
                                          <p:stCondLst>
                                            <p:cond delay="499"/>
                                          </p:stCondLst>
                                        </p:cTn>
                                        <p:tgtEl>
                                          <p:spTgt spid="108546">
                                            <p:txEl>
                                              <p:pRg st="0" end="0"/>
                                            </p:txEl>
                                          </p:spTgt>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500"/>
                                        <p:tgtEl>
                                          <p:spTgt spid="108546">
                                            <p:txEl>
                                              <p:pRg st="1" end="1"/>
                                            </p:txEl>
                                          </p:spTgt>
                                        </p:tgtEl>
                                      </p:cBhvr>
                                    </p:animEffect>
                                    <p:set>
                                      <p:cBhvr>
                                        <p:cTn id="11" dur="1" fill="hold">
                                          <p:stCondLst>
                                            <p:cond delay="499"/>
                                          </p:stCondLst>
                                        </p:cTn>
                                        <p:tgtEl>
                                          <p:spTgt spid="108546">
                                            <p:txEl>
                                              <p:pRg st="1" end="1"/>
                                            </p:txEl>
                                          </p:spTgt>
                                        </p:tgtEl>
                                        <p:attrNameLst>
                                          <p:attrName>style.visibility</p:attrName>
                                        </p:attrNameLst>
                                      </p:cBhvr>
                                      <p:to>
                                        <p:strVal val="hidden"/>
                                      </p:to>
                                    </p:set>
                                  </p:childTnLst>
                                </p:cTn>
                              </p:par>
                            </p:childTnLst>
                          </p:cTn>
                        </p:par>
                        <p:par>
                          <p:cTn id="12" fill="hold">
                            <p:stCondLst>
                              <p:cond delay="1000"/>
                            </p:stCondLst>
                            <p:childTnLst>
                              <p:par>
                                <p:cTn id="13" presetID="22" presetClass="exit" presetSubtype="1" fill="hold" nodeType="afterEffect">
                                  <p:stCondLst>
                                    <p:cond delay="0"/>
                                  </p:stCondLst>
                                  <p:childTnLst>
                                    <p:animEffect transition="out" filter="wipe(up)">
                                      <p:cBhvr>
                                        <p:cTn id="14" dur="500"/>
                                        <p:tgtEl>
                                          <p:spTgt spid="108546">
                                            <p:txEl>
                                              <p:pRg st="2" end="2"/>
                                            </p:txEl>
                                          </p:spTgt>
                                        </p:tgtEl>
                                      </p:cBhvr>
                                    </p:animEffect>
                                    <p:set>
                                      <p:cBhvr>
                                        <p:cTn id="15" dur="1" fill="hold">
                                          <p:stCondLst>
                                            <p:cond delay="499"/>
                                          </p:stCondLst>
                                        </p:cTn>
                                        <p:tgtEl>
                                          <p:spTgt spid="10854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43050"/>
            <a:ext cx="9144000" cy="44577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714500" y="1062990"/>
            <a:ext cx="5476009" cy="3571009"/>
          </a:xfrm>
        </p:spPr>
        <p:txBody>
          <a:bodyPr>
            <a:normAutofit fontScale="90000"/>
          </a:bodyPr>
          <a:lstStyle/>
          <a:p>
            <a:pPr algn="ctr" rtl="1">
              <a:tabLst>
                <a:tab pos="6387704" algn="l"/>
              </a:tabLst>
            </a:pPr>
            <a:r>
              <a:rPr lang="en-US" sz="9600" b="1" dirty="0">
                <a:latin typeface="Arial" charset="0"/>
                <a:ea typeface="Osaka" charset="0"/>
                <a:cs typeface="Arial" charset="0"/>
              </a:rPr>
              <a:t>Slides on </a:t>
            </a:r>
            <a:br>
              <a:rPr lang="en-US" sz="9600" b="1" dirty="0">
                <a:latin typeface="Arial" charset="0"/>
                <a:ea typeface="Osaka" charset="0"/>
                <a:cs typeface="Arial" charset="0"/>
              </a:rPr>
            </a:br>
            <a:r>
              <a:rPr lang="ar-JO" sz="9600" b="1" dirty="0">
                <a:solidFill>
                  <a:schemeClr val="bg1"/>
                </a:solidFill>
                <a:latin typeface="Arial" charset="0"/>
                <a:ea typeface="Osaka" charset="0"/>
                <a:cs typeface="Arial" charset="0"/>
              </a:rPr>
              <a:t>أشعياء 34</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222138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093296"/>
          </a:xfrm>
          <a:prstGeom prst="rect">
            <a:avLst/>
          </a:prstGeom>
        </p:spPr>
      </p:pic>
      <p:sp>
        <p:nvSpPr>
          <p:cNvPr id="4" name="TextBox 3"/>
          <p:cNvSpPr txBox="1"/>
          <p:nvPr/>
        </p:nvSpPr>
        <p:spPr>
          <a:xfrm>
            <a:off x="1156692" y="1482299"/>
            <a:ext cx="6858000" cy="923330"/>
          </a:xfrm>
          <a:prstGeom prst="rect">
            <a:avLst/>
          </a:prstGeom>
          <a:noFill/>
        </p:spPr>
        <p:txBody>
          <a:bodyPr wrap="square" rtlCol="0">
            <a:spAutoFit/>
          </a:bodyPr>
          <a:lstStyle/>
          <a:p>
            <a:pPr algn="ctr" defTabSz="685800" fontAlgn="auto">
              <a:spcBef>
                <a:spcPts val="0"/>
              </a:spcBef>
              <a:spcAft>
                <a:spcPts val="0"/>
              </a:spcAft>
            </a:pPr>
            <a:r>
              <a:rPr lang="ar-JO" sz="5400" dirty="0">
                <a:solidFill>
                  <a:prstClr val="white"/>
                </a:solidFill>
                <a:effectLst>
                  <a:glow rad="127000">
                    <a:prstClr val="black"/>
                  </a:glow>
                </a:effectLst>
                <a:latin typeface="Abadi MT Condensed Extra Bold" charset="0"/>
                <a:ea typeface="Abadi MT Condensed Extra Bold" charset="0"/>
                <a:cs typeface="Abadi MT Condensed Extra Bold" charset="0"/>
              </a:rPr>
              <a:t>دينونة الله على الأمم</a:t>
            </a:r>
            <a:endParaRPr lang="en-US" sz="5400"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143000" y="2588078"/>
            <a:ext cx="6929846" cy="784830"/>
          </a:xfrm>
          <a:prstGeom prst="rect">
            <a:avLst/>
          </a:prstGeom>
          <a:noFill/>
        </p:spPr>
        <p:txBody>
          <a:bodyPr wrap="square" rtlCol="0">
            <a:spAutoFit/>
          </a:bodyPr>
          <a:lstStyle/>
          <a:p>
            <a:pPr algn="ctr" defTabSz="685800" fontAlgn="auto">
              <a:spcBef>
                <a:spcPts val="0"/>
              </a:spcBef>
              <a:spcAft>
                <a:spcPts val="0"/>
              </a:spcAft>
            </a:pPr>
            <a:r>
              <a:rPr lang="ar-JO" sz="4500" dirty="0">
                <a:solidFill>
                  <a:srgbClr val="FFFF00"/>
                </a:solidFill>
                <a:effectLst>
                  <a:glow rad="101600">
                    <a:prstClr val="black"/>
                  </a:glow>
                </a:effectLst>
                <a:latin typeface="Abadi MT Condensed Extra Bold" charset="0"/>
                <a:ea typeface="Abadi MT Condensed Extra Bold" charset="0"/>
                <a:cs typeface="Abadi MT Condensed Extra Bold" charset="0"/>
              </a:rPr>
              <a:t>أشعياء 34</a:t>
            </a:r>
            <a:endParaRPr lang="en-US" sz="45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 Box 5">
            <a:extLst>
              <a:ext uri="{FF2B5EF4-FFF2-40B4-BE49-F238E27FC236}">
                <a16:creationId xmlns:a16="http://schemas.microsoft.com/office/drawing/2014/main" id="{40495865-24F3-4D43-B934-96E37765270D}"/>
              </a:ext>
            </a:extLst>
          </p:cNvPr>
          <p:cNvSpPr txBox="1">
            <a:spLocks noChangeArrowheads="1"/>
          </p:cNvSpPr>
          <p:nvPr/>
        </p:nvSpPr>
        <p:spPr bwMode="auto">
          <a:xfrm>
            <a:off x="125760" y="6165304"/>
            <a:ext cx="8892480" cy="37866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000" b="1" dirty="0">
                <a:solidFill>
                  <a:prstClr val="white"/>
                </a:solidFill>
                <a:cs typeface="Arial" charset="0"/>
              </a:rPr>
              <a:t>مقتبس من الدكتور راندال برايسن محاضرات أشعياء،  الدرس 37 – أشعياء 34، شريحة عرض 3- 31.</a:t>
            </a:r>
            <a:endParaRPr lang="en-GB" sz="2000" b="1" dirty="0">
              <a:solidFill>
                <a:prstClr val="white"/>
              </a:solidFill>
              <a:cs typeface="Arial" charset="0"/>
            </a:endParaRPr>
          </a:p>
        </p:txBody>
      </p:sp>
    </p:spTree>
    <p:extLst>
      <p:ext uri="{BB962C8B-B14F-4D97-AF65-F5344CB8AC3E}">
        <p14:creationId xmlns:p14="http://schemas.microsoft.com/office/powerpoint/2010/main" val="2439589590"/>
      </p:ext>
    </p:extLst>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964853"/>
            <a:ext cx="9144000" cy="5893147"/>
          </a:xfrm>
          <a:prstGeom prst="rect">
            <a:avLst/>
          </a:prstGeom>
        </p:spPr>
      </p:pic>
      <p:sp>
        <p:nvSpPr>
          <p:cNvPr id="4" name="Rectangle 3"/>
          <p:cNvSpPr/>
          <p:nvPr/>
        </p:nvSpPr>
        <p:spPr>
          <a:xfrm>
            <a:off x="1" y="1731335"/>
            <a:ext cx="8842664" cy="1338828"/>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فالله الأن يدعو جميع الناس في كل مكان أن يرجعوا إليه تائبين، وقد غضّ النّظر عن أزمنة الجهل التي مرّت،</a:t>
            </a:r>
            <a:r>
              <a:rPr lang="ar-JO" sz="2700"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لأنه حدّد يوماً يدين فيه العالم بالعدل </a:t>
            </a:r>
            <a:r>
              <a:rPr lang="ar-JO" sz="2700" b="1" dirty="0">
                <a:solidFill>
                  <a:prstClr val="white"/>
                </a:solidFill>
                <a:effectLst>
                  <a:glow rad="101600">
                    <a:prstClr val="black"/>
                  </a:glow>
                </a:effectLst>
                <a:latin typeface="Arial Narrow" charset="0"/>
                <a:ea typeface="Arial Narrow" charset="0"/>
                <a:cs typeface="Arial Narrow" charset="0"/>
              </a:rPr>
              <a:t>على يد رجل أختاره لذلك وقد قدّم للجميع برهاناً، إذ أقامه من بين الأموات» (</a:t>
            </a:r>
            <a:r>
              <a:rPr lang="ar-JO" sz="2700" b="1" dirty="0">
                <a:solidFill>
                  <a:srgbClr val="FFFF00"/>
                </a:solidFill>
                <a:effectLst>
                  <a:glow rad="101600">
                    <a:prstClr val="black"/>
                  </a:glow>
                </a:effectLst>
                <a:latin typeface="Arial Narrow" charset="0"/>
                <a:ea typeface="Arial Narrow" charset="0"/>
                <a:cs typeface="Arial Narrow" charset="0"/>
              </a:rPr>
              <a:t>اع17: 30- 31).</a:t>
            </a:r>
          </a:p>
        </p:txBody>
      </p:sp>
      <p:sp>
        <p:nvSpPr>
          <p:cNvPr id="6" name="Rectangle 5"/>
          <p:cNvSpPr/>
          <p:nvPr/>
        </p:nvSpPr>
        <p:spPr>
          <a:xfrm>
            <a:off x="332509" y="4291323"/>
            <a:ext cx="8510155" cy="1615827"/>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ب</a:t>
            </a:r>
            <a:r>
              <a:rPr lang="ar-JO" sz="3300" b="1" dirty="0">
                <a:solidFill>
                  <a:prstClr val="white"/>
                </a:solidFill>
                <a:effectLst>
                  <a:glow rad="101600">
                    <a:prstClr val="black"/>
                  </a:glow>
                </a:effectLst>
                <a:latin typeface="Arial Narrow" charset="0"/>
                <a:ea typeface="Arial Narrow" charset="0"/>
                <a:cs typeface="Arial Narrow" charset="0"/>
              </a:rPr>
              <a:t>ل انتظار العقاب الأكيد في لهيب النار التي ستلتهم المتمردين.... فنحن نعرف من قال: «لي الأنتقام أنا أجازي</a:t>
            </a:r>
            <a:r>
              <a:rPr lang="ar-JO" sz="2700" b="1" dirty="0">
                <a:solidFill>
                  <a:srgbClr val="FFFF00"/>
                </a:solidFill>
                <a:effectLst>
                  <a:glow rad="101600">
                    <a:prstClr val="black"/>
                  </a:glow>
                </a:effectLst>
                <a:latin typeface="Arial Narrow" charset="0"/>
                <a:ea typeface="Arial Narrow" charset="0"/>
                <a:cs typeface="Arial Narrow" charset="0"/>
              </a:rPr>
              <a:t>،....(عب10: 27و30 أ)</a:t>
            </a:r>
            <a:r>
              <a:rPr lang="ar-JO" sz="2700" b="1" dirty="0">
                <a:solidFill>
                  <a:srgbClr val="FF0000"/>
                </a:solidFill>
                <a:effectLst>
                  <a:glow rad="101600">
                    <a:prstClr val="black"/>
                  </a:glow>
                </a:effectLst>
                <a:latin typeface="Arial Narrow" charset="0"/>
                <a:ea typeface="Arial Narrow" charset="0"/>
                <a:cs typeface="Arial Narrow" charset="0"/>
              </a:rPr>
              <a:t>.</a:t>
            </a:r>
            <a:endParaRPr lang="en-US" sz="2700" b="1" dirty="0">
              <a:solidFill>
                <a:srgbClr val="FF0000"/>
              </a:solidFill>
              <a:effectLst>
                <a:glow rad="101600">
                  <a:prstClr val="black"/>
                </a:glow>
              </a:effectLst>
              <a:latin typeface="Arial Narrow" charset="0"/>
              <a:ea typeface="Arial Narrow" charset="0"/>
              <a:cs typeface="Arial Narrow" charset="0"/>
            </a:endParaRPr>
          </a:p>
        </p:txBody>
      </p:sp>
      <p:sp>
        <p:nvSpPr>
          <p:cNvPr id="7" name="Rectangle 6">
            <a:extLst>
              <a:ext uri="{FF2B5EF4-FFF2-40B4-BE49-F238E27FC236}">
                <a16:creationId xmlns:a16="http://schemas.microsoft.com/office/drawing/2014/main" id="{92AE99CA-1B73-5B4A-923E-CCE5CF4D31CA}"/>
              </a:ext>
            </a:extLst>
          </p:cNvPr>
          <p:cNvSpPr/>
          <p:nvPr/>
        </p:nvSpPr>
        <p:spPr>
          <a:xfrm>
            <a:off x="1475656" y="180321"/>
            <a:ext cx="6378529" cy="600164"/>
          </a:xfrm>
          <a:prstGeom prst="rect">
            <a:avLst/>
          </a:prstGeom>
        </p:spPr>
        <p:txBody>
          <a:bodyPr wrap="square">
            <a:spAutoFit/>
          </a:bodyPr>
          <a:lstStyle/>
          <a:p>
            <a:pPr algn="ctr" defTabSz="685800" fontAlgn="auto">
              <a:spcBef>
                <a:spcPts val="0"/>
              </a:spcBef>
              <a:spcAft>
                <a:spcPts val="0"/>
              </a:spcAft>
            </a:pPr>
            <a:r>
              <a:rPr lang="ar-JO" sz="3300" b="1" dirty="0">
                <a:solidFill>
                  <a:prstClr val="white"/>
                </a:solidFill>
                <a:effectLst>
                  <a:glow rad="101600">
                    <a:prstClr val="black"/>
                  </a:glow>
                </a:effectLst>
                <a:latin typeface="Arial Narrow" charset="0"/>
                <a:ea typeface="Arial Narrow" charset="0"/>
                <a:cs typeface="Arial Narrow" charset="0"/>
              </a:rPr>
              <a:t>مارس هيل، أثينا، اليونان</a:t>
            </a:r>
            <a:endParaRPr lang="en-US" sz="33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57724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00750"/>
          </a:xfrm>
          <a:prstGeom prst="rect">
            <a:avLst/>
          </a:prstGeom>
        </p:spPr>
      </p:pic>
      <p:sp>
        <p:nvSpPr>
          <p:cNvPr id="4" name="TextBox 3"/>
          <p:cNvSpPr txBox="1"/>
          <p:nvPr/>
        </p:nvSpPr>
        <p:spPr>
          <a:xfrm>
            <a:off x="960121" y="3189098"/>
            <a:ext cx="6673133"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إتهام الله للعالم</a:t>
            </a:r>
            <a:r>
              <a:rPr lang="ar-JO" sz="300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(1).</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90139" y="3804527"/>
            <a:ext cx="6654564" cy="646331"/>
          </a:xfrm>
          <a:prstGeom prst="rect">
            <a:avLst/>
          </a:prstGeom>
          <a:noFill/>
        </p:spPr>
        <p:txBody>
          <a:bodyPr wrap="square" rtlCol="0">
            <a:spAutoFit/>
          </a:bodyPr>
          <a:lstStyle/>
          <a:p>
            <a:pPr algn="r" defTabSz="685800" rtl="1" fontAlgn="auto">
              <a:spcBef>
                <a:spcPts val="0"/>
              </a:spcBef>
              <a:spcAft>
                <a:spcPts val="0"/>
              </a:spcAft>
            </a:pPr>
            <a:r>
              <a:rPr lang="en-US" sz="3600" b="1"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سخط الله على العالم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(2- 3).</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290139" y="4419956"/>
            <a:ext cx="6654564" cy="646331"/>
          </a:xfrm>
          <a:prstGeom prst="rect">
            <a:avLst/>
          </a:prstGeom>
          <a:noFill/>
        </p:spPr>
        <p:txBody>
          <a:bodyPr wrap="square" rtlCol="0">
            <a:spAutoFit/>
          </a:bodyPr>
          <a:lstStyle/>
          <a:p>
            <a:pPr algn="r" defTabSz="685800" rtl="1" fontAlgn="auto">
              <a:spcBef>
                <a:spcPts val="0"/>
              </a:spcBef>
              <a:spcAft>
                <a:spcPts val="0"/>
              </a:spcAft>
            </a:pPr>
            <a:r>
              <a:rPr lang="en-US" sz="36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 – تعليمات الله للعالم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(4).</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711925" y="2324127"/>
            <a:ext cx="7517675" cy="715581"/>
          </a:xfrm>
          <a:prstGeom prst="rect">
            <a:avLst/>
          </a:prstGeom>
          <a:noFill/>
        </p:spPr>
        <p:txBody>
          <a:bodyPr wrap="square" rtlCol="0">
            <a:spAutoFit/>
          </a:bodyPr>
          <a:lstStyle/>
          <a:p>
            <a:pPr algn="r" defTabSz="685800" rtl="1" fontAlgn="auto">
              <a:spcBef>
                <a:spcPts val="0"/>
              </a:spcBef>
              <a:spcAft>
                <a:spcPts val="0"/>
              </a:spcAft>
            </a:pP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1- إستعلان غضب الله (1- 4).</a:t>
            </a:r>
            <a:endParaRPr lang="en-US" sz="405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678278" y="1421554"/>
            <a:ext cx="6720287" cy="784830"/>
          </a:xfrm>
          <a:prstGeom prst="rect">
            <a:avLst/>
          </a:prstGeom>
          <a:noFill/>
        </p:spPr>
        <p:txBody>
          <a:bodyPr wrap="square" rtlCol="0">
            <a:spAutoFit/>
          </a:bodyPr>
          <a:lstStyle/>
          <a:p>
            <a:pPr algn="ctr" defTabSz="685800" rtl="1" fontAlgn="auto">
              <a:spcBef>
                <a:spcPts val="0"/>
              </a:spcBef>
              <a:spcAft>
                <a:spcPts val="0"/>
              </a:spcAft>
            </a:pPr>
            <a:r>
              <a:rPr lang="ar-JO" sz="4500" b="1" dirty="0">
                <a:solidFill>
                  <a:srgbClr val="FFFF00"/>
                </a:solidFill>
                <a:effectLst>
                  <a:glow rad="101600">
                    <a:prstClr val="black"/>
                  </a:glow>
                </a:effectLst>
                <a:latin typeface="Abadi MT Condensed Extra Bold" charset="0"/>
                <a:ea typeface="Abadi MT Condensed Extra Bold" charset="0"/>
                <a:cs typeface="Abadi MT Condensed Extra Bold" charset="0"/>
              </a:rPr>
              <a:t>مخطط إشعياء 34: 1-4</a:t>
            </a:r>
            <a:endParaRPr lang="en-US" sz="45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0035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276850"/>
          </a:xfrm>
          <a:prstGeom prst="rect">
            <a:avLst/>
          </a:prstGeom>
        </p:spPr>
      </p:pic>
      <p:sp>
        <p:nvSpPr>
          <p:cNvPr id="4" name="TextBox 3"/>
          <p:cNvSpPr txBox="1"/>
          <p:nvPr/>
        </p:nvSpPr>
        <p:spPr>
          <a:xfrm>
            <a:off x="1419367" y="2450729"/>
            <a:ext cx="6803702"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إتهام الله للعالم(1).</a:t>
            </a:r>
            <a:endParaRPr lang="en-US" sz="45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489165" y="1451610"/>
            <a:ext cx="7112727"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srgbClr val="FFC000"/>
                </a:solidFill>
                <a:effectLst>
                  <a:glow rad="101600">
                    <a:prstClr val="black"/>
                  </a:glow>
                </a:effectLst>
                <a:latin typeface="Abadi MT Condensed Extra Bold" charset="0"/>
                <a:ea typeface="Abadi MT Condensed Extra Bold" charset="0"/>
                <a:cs typeface="Abadi MT Condensed Extra Bold" charset="0"/>
              </a:rPr>
              <a:t>1- إستعلان غضب الله            (اشعياء 34: 1-4).</a:t>
            </a:r>
            <a:endParaRPr lang="en-US" sz="3000" b="1" dirty="0">
              <a:solidFill>
                <a:srgbClr val="FFC0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1677880" y="3206033"/>
            <a:ext cx="5752730" cy="193899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إقتربوا أيها </a:t>
            </a:r>
            <a:r>
              <a:rPr lang="ar-JO" sz="3000" b="1" dirty="0">
                <a:solidFill>
                  <a:srgbClr val="FFFF00"/>
                </a:solidFill>
                <a:effectLst>
                  <a:glow rad="101600">
                    <a:prstClr val="black"/>
                  </a:glow>
                </a:effectLst>
                <a:latin typeface="Arial Narrow" charset="0"/>
                <a:ea typeface="Arial Narrow" charset="0"/>
                <a:cs typeface="Arial Narrow" charset="0"/>
              </a:rPr>
              <a:t>الأمم</a:t>
            </a:r>
            <a:r>
              <a:rPr lang="ar-JO" sz="3000" b="1" dirty="0">
                <a:solidFill>
                  <a:prstClr val="white"/>
                </a:solidFill>
                <a:effectLst>
                  <a:glow rad="101600">
                    <a:prstClr val="black"/>
                  </a:glow>
                </a:effectLst>
                <a:latin typeface="Arial Narrow" charset="0"/>
                <a:ea typeface="Arial Narrow" charset="0"/>
                <a:cs typeface="Arial Narrow" charset="0"/>
              </a:rPr>
              <a:t> للإستماع، </a:t>
            </a:r>
          </a:p>
          <a:p>
            <a:pPr algn="ct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                أصغوا أيها </a:t>
            </a:r>
            <a:r>
              <a:rPr lang="ar-JO" sz="3000" b="1" dirty="0">
                <a:solidFill>
                  <a:srgbClr val="FFFF00"/>
                </a:solidFill>
                <a:effectLst>
                  <a:glow rad="101600">
                    <a:prstClr val="black"/>
                  </a:glow>
                </a:effectLst>
                <a:latin typeface="Arial Narrow" charset="0"/>
                <a:ea typeface="Arial Narrow" charset="0"/>
                <a:cs typeface="Arial Narrow" charset="0"/>
              </a:rPr>
              <a:t>الشعوب.</a:t>
            </a:r>
            <a:r>
              <a:rPr lang="ar-JO" sz="3000" b="1" dirty="0">
                <a:solidFill>
                  <a:prstClr val="white"/>
                </a:solidFill>
                <a:effectLst>
                  <a:glow rad="101600">
                    <a:prstClr val="black"/>
                  </a:glow>
                </a:effectLst>
                <a:latin typeface="Arial Narrow" charset="0"/>
                <a:ea typeface="Arial Narrow" charset="0"/>
                <a:cs typeface="Arial Narrow" charset="0"/>
              </a:rPr>
              <a:t> لتسمع                 </a:t>
            </a:r>
            <a:r>
              <a:rPr lang="ar-JO" sz="3000" b="1" dirty="0">
                <a:solidFill>
                  <a:srgbClr val="FFFF00"/>
                </a:solidFill>
                <a:effectLst>
                  <a:glow rad="101600">
                    <a:prstClr val="black"/>
                  </a:glow>
                </a:effectLst>
                <a:latin typeface="Arial Narrow" charset="0"/>
                <a:ea typeface="Arial Narrow" charset="0"/>
                <a:cs typeface="Arial Narrow" charset="0"/>
              </a:rPr>
              <a:t>الأرض</a:t>
            </a:r>
            <a:r>
              <a:rPr lang="ar-JO" sz="3000" b="1" dirty="0">
                <a:solidFill>
                  <a:prstClr val="white"/>
                </a:solidFill>
                <a:effectLst>
                  <a:glow rad="101600">
                    <a:prstClr val="black"/>
                  </a:glow>
                </a:effectLst>
                <a:latin typeface="Arial Narrow" charset="0"/>
                <a:ea typeface="Arial Narrow" charset="0"/>
                <a:cs typeface="Arial Narrow" charset="0"/>
              </a:rPr>
              <a:t> وملؤها،                                                                          </a:t>
            </a:r>
            <a:r>
              <a:rPr lang="ar-JO" sz="3000" b="1" dirty="0">
                <a:solidFill>
                  <a:srgbClr val="FFFF00"/>
                </a:solidFill>
                <a:effectLst>
                  <a:glow rad="101600">
                    <a:prstClr val="black"/>
                  </a:glow>
                </a:effectLst>
                <a:latin typeface="Arial Narrow" charset="0"/>
                <a:ea typeface="Arial Narrow" charset="0"/>
                <a:cs typeface="Arial Narrow" charset="0"/>
              </a:rPr>
              <a:t>المسكونة </a:t>
            </a:r>
            <a:r>
              <a:rPr lang="ar-JO" sz="3000" b="1" dirty="0">
                <a:solidFill>
                  <a:prstClr val="white"/>
                </a:solidFill>
                <a:effectLst>
                  <a:glow rad="101600">
                    <a:prstClr val="black"/>
                  </a:glow>
                </a:effectLst>
                <a:latin typeface="Arial Narrow" charset="0"/>
                <a:ea typeface="Arial Narrow" charset="0"/>
                <a:cs typeface="Arial Narrow" charset="0"/>
              </a:rPr>
              <a:t>وكل ما يخرج منها   .   </a:t>
            </a:r>
            <a:endParaRPr lang="en-US" sz="3000" b="1" dirty="0">
              <a:solidFill>
                <a:prstClr val="white"/>
              </a:solidFill>
              <a:effectLst>
                <a:glow rad="101600">
                  <a:prstClr val="black"/>
                </a:glow>
              </a:effectLst>
              <a:latin typeface="Arial Narrow" charset="0"/>
              <a:ea typeface="Arial Narrow" charset="0"/>
              <a:cs typeface="Arial Narrow" charset="0"/>
            </a:endParaRPr>
          </a:p>
        </p:txBody>
      </p:sp>
      <p:cxnSp>
        <p:nvCxnSpPr>
          <p:cNvPr id="6" name="Elbow Connector 5"/>
          <p:cNvCxnSpPr/>
          <p:nvPr/>
        </p:nvCxnSpPr>
        <p:spPr>
          <a:xfrm>
            <a:off x="9144000" y="2362857"/>
            <a:ext cx="685800" cy="6858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3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4420258"/>
          </a:xfrm>
          <a:prstGeom prst="rect">
            <a:avLst/>
          </a:prstGeom>
        </p:spPr>
      </p:pic>
      <p:sp>
        <p:nvSpPr>
          <p:cNvPr id="5" name="TextBox 4"/>
          <p:cNvSpPr txBox="1"/>
          <p:nvPr/>
        </p:nvSpPr>
        <p:spPr>
          <a:xfrm>
            <a:off x="1434157" y="1667919"/>
            <a:ext cx="6654564" cy="715581"/>
          </a:xfrm>
          <a:prstGeom prst="rect">
            <a:avLst/>
          </a:prstGeom>
          <a:noFill/>
        </p:spPr>
        <p:txBody>
          <a:bodyPr wrap="square" rtlCol="0">
            <a:spAutoFit/>
          </a:bodyPr>
          <a:lstStyle/>
          <a:p>
            <a:pPr algn="r" defTabSz="685800" rtl="1" fontAlgn="auto">
              <a:spcBef>
                <a:spcPts val="0"/>
              </a:spcBef>
              <a:spcAft>
                <a:spcPts val="0"/>
              </a:spcAft>
            </a:pPr>
            <a:r>
              <a:rPr lang="en-US"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en-US"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ب- سخط الله على العالم</a:t>
            </a:r>
            <a:r>
              <a:rPr lang="ar-JO" sz="4050" dirty="0">
                <a:solidFill>
                  <a:srgbClr val="FFFF00"/>
                </a:solidFill>
                <a:effectLst>
                  <a:glow rad="101600">
                    <a:prstClr val="black"/>
                  </a:glow>
                </a:effectLst>
                <a:latin typeface="Abadi MT Condensed Extra Bold" charset="0"/>
                <a:ea typeface="Abadi MT Condensed Extra Bold" charset="0"/>
                <a:cs typeface="Abadi MT Condensed Extra Bold" charset="0"/>
              </a:rPr>
              <a:t>(2-3).</a:t>
            </a:r>
            <a:endParaRPr lang="en-US" sz="405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354752" y="1052490"/>
            <a:ext cx="6654564" cy="715581"/>
          </a:xfrm>
          <a:prstGeom prst="rect">
            <a:avLst/>
          </a:prstGeom>
          <a:noFill/>
        </p:spPr>
        <p:txBody>
          <a:bodyPr wrap="square" rtlCol="0">
            <a:spAutoFit/>
          </a:bodyPr>
          <a:lstStyle/>
          <a:p>
            <a:pPr algn="r" defTabSz="685800" rtl="1" fontAlgn="auto">
              <a:spcBef>
                <a:spcPts val="0"/>
              </a:spcBef>
              <a:spcAft>
                <a:spcPts val="0"/>
              </a:spcAft>
              <a:tabLst>
                <a:tab pos="6298406" algn="r"/>
              </a:tabLst>
            </a:pP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1- استعلان غضب الله </a:t>
            </a:r>
            <a:r>
              <a:rPr lang="ar-JO" sz="4050" dirty="0">
                <a:solidFill>
                  <a:srgbClr val="FFFF00"/>
                </a:solidFill>
                <a:effectLst>
                  <a:glow rad="101600">
                    <a:prstClr val="black"/>
                  </a:glow>
                </a:effectLst>
                <a:latin typeface="Abadi MT Condensed Extra Bold" charset="0"/>
                <a:ea typeface="Abadi MT Condensed Extra Bold" charset="0"/>
                <a:cs typeface="Abadi MT Condensed Extra Bold" charset="0"/>
              </a:rPr>
              <a:t>(اش34: 1-4).</a:t>
            </a:r>
            <a:endParaRPr lang="en-US" sz="405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332509" y="4354831"/>
            <a:ext cx="8666018" cy="1615827"/>
          </a:xfrm>
          <a:prstGeom prst="rect">
            <a:avLst/>
          </a:prstGeom>
        </p:spPr>
        <p:txBody>
          <a:bodyPr wrap="square">
            <a:spAutoFit/>
          </a:bodyPr>
          <a:lstStyle/>
          <a:p>
            <a:pPr algn="r" defTabSz="685800" rtl="1" fontAlgn="auto">
              <a:spcBef>
                <a:spcPts val="0"/>
              </a:spcBef>
              <a:spcAft>
                <a:spcPts val="0"/>
              </a:spcAft>
            </a:pPr>
            <a:r>
              <a:rPr lang="ar-JO" sz="3300" b="1" dirty="0">
                <a:solidFill>
                  <a:prstClr val="white"/>
                </a:solidFill>
                <a:effectLst>
                  <a:glow rad="101600">
                    <a:prstClr val="black"/>
                  </a:glow>
                </a:effectLst>
                <a:latin typeface="Arial Narrow" charset="0"/>
                <a:ea typeface="Arial Narrow" charset="0"/>
                <a:cs typeface="Arial Narrow" charset="0"/>
              </a:rPr>
              <a:t>لأن الرب ساخط على </a:t>
            </a:r>
            <a:r>
              <a:rPr lang="ar-JO" sz="3300" b="1" dirty="0">
                <a:solidFill>
                  <a:srgbClr val="FFFF00"/>
                </a:solidFill>
                <a:effectLst>
                  <a:glow rad="101600">
                    <a:prstClr val="black"/>
                  </a:glow>
                </a:effectLst>
                <a:latin typeface="Arial Narrow" charset="0"/>
                <a:ea typeface="Arial Narrow" charset="0"/>
                <a:cs typeface="Arial Narrow" charset="0"/>
              </a:rPr>
              <a:t>كل الشعوب</a:t>
            </a:r>
            <a:r>
              <a:rPr lang="ar-JO" sz="3300" b="1" dirty="0">
                <a:solidFill>
                  <a:prstClr val="white"/>
                </a:solidFill>
                <a:effectLst>
                  <a:glow rad="101600">
                    <a:prstClr val="black"/>
                  </a:glow>
                </a:effectLst>
                <a:latin typeface="Arial Narrow" charset="0"/>
                <a:ea typeface="Arial Narrow" charset="0"/>
                <a:cs typeface="Arial Narrow" charset="0"/>
              </a:rPr>
              <a:t>. وغضبه منصب على </a:t>
            </a:r>
            <a:r>
              <a:rPr lang="ar-JO" sz="3300" b="1" dirty="0">
                <a:solidFill>
                  <a:srgbClr val="FFFF00"/>
                </a:solidFill>
                <a:effectLst>
                  <a:glow rad="101600">
                    <a:prstClr val="black"/>
                  </a:glow>
                </a:effectLst>
                <a:latin typeface="Arial Narrow" charset="0"/>
                <a:ea typeface="Arial Narrow" charset="0"/>
                <a:cs typeface="Arial Narrow" charset="0"/>
              </a:rPr>
              <a:t>جميع أجنادهم</a:t>
            </a:r>
            <a:r>
              <a:rPr lang="ar-JO" sz="3300" b="1" dirty="0">
                <a:solidFill>
                  <a:prstClr val="white"/>
                </a:solidFill>
                <a:effectLst>
                  <a:glow rad="101600">
                    <a:prstClr val="black"/>
                  </a:glow>
                </a:effectLst>
                <a:latin typeface="Arial Narrow" charset="0"/>
                <a:ea typeface="Arial Narrow" charset="0"/>
                <a:cs typeface="Arial Narrow" charset="0"/>
              </a:rPr>
              <a:t>. قضى عليهم بالفناء، وأسلمهم إلى الذبح، فتطرح قتلاهم وينتشر نتن جيفهم في الفضاء، وتفيض الجبال بدمائهم.</a:t>
            </a:r>
            <a:endParaRPr lang="en-US" sz="3300" b="1" dirty="0">
              <a:solidFill>
                <a:prstClr val="black"/>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9206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5" name="Picture 1" descr="Attack on Jerusalem.t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2228850"/>
            <a:ext cx="9144000" cy="3771900"/>
          </a:xfrm>
          <a:prstGeom prst="rect">
            <a:avLst/>
          </a:prstGeom>
          <a:noFill/>
          <a:ln>
            <a:noFill/>
          </a:ln>
          <a:effectLst>
            <a:outerShdw blurRad="50800" dist="50800" dir="5400000" algn="ctr" rotWithShape="0">
              <a:srgbClr val="92D05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8"/>
          <p:cNvSpPr>
            <a:spLocks noChangeArrowheads="1" noChangeShapeType="1" noTextEdit="1"/>
          </p:cNvSpPr>
          <p:nvPr/>
        </p:nvSpPr>
        <p:spPr bwMode="auto">
          <a:xfrm>
            <a:off x="2214563" y="1671637"/>
            <a:ext cx="4629150" cy="557213"/>
          </a:xfrm>
          <a:prstGeom prst="rect">
            <a:avLst/>
          </a:prstGeom>
        </p:spPr>
        <p:txBody>
          <a:bodyPr wrap="none" fromWordArt="1">
            <a:prstTxWarp prst="textPlain">
              <a:avLst>
                <a:gd name="adj" fmla="val 50000"/>
              </a:avLst>
            </a:prstTxWarp>
          </a:bodyPr>
          <a:lstStyle/>
          <a:p>
            <a:pPr algn="ctr" defTabSz="685800" fontAlgn="auto">
              <a:spcBef>
                <a:spcPts val="0"/>
              </a:spcBef>
              <a:spcAft>
                <a:spcPts val="0"/>
              </a:spcAft>
            </a:pPr>
            <a:r>
              <a:rPr lang="mr-IN" sz="2025" kern="10" dirty="0">
                <a:ln w="25400">
                  <a:solidFill>
                    <a:srgbClr val="FFFFFF"/>
                  </a:solidFill>
                  <a:round/>
                  <a:headEnd/>
                  <a:tailEnd/>
                </a:ln>
                <a:gradFill rotWithShape="1">
                  <a:gsLst>
                    <a:gs pos="0">
                      <a:srgbClr val="760000"/>
                    </a:gs>
                    <a:gs pos="50000">
                      <a:srgbClr val="0563C1"/>
                    </a:gs>
                    <a:gs pos="100000">
                      <a:srgbClr val="760000"/>
                    </a:gs>
                  </a:gsLst>
                  <a:lin ang="5400000" scaled="1"/>
                </a:gradFill>
                <a:effectLst>
                  <a:outerShdw blurRad="63500" dist="177799" dir="8940009" algn="ctr" rotWithShape="0">
                    <a:prstClr val="black">
                      <a:alpha val="90999"/>
                    </a:prstClr>
                  </a:outerShdw>
                </a:effectLst>
                <a:latin typeface="Techno" charset="0"/>
                <a:ea typeface="Techno" charset="0"/>
                <a:cs typeface="Techno" charset="0"/>
              </a:rPr>
              <a:t>                </a:t>
            </a:r>
            <a:endParaRPr lang="en-US" sz="2025" kern="10" dirty="0">
              <a:ln w="25400">
                <a:solidFill>
                  <a:srgbClr val="FFFFFF"/>
                </a:solidFill>
                <a:round/>
                <a:headEnd/>
                <a:tailEnd/>
              </a:ln>
              <a:gradFill rotWithShape="1">
                <a:gsLst>
                  <a:gs pos="0">
                    <a:srgbClr val="760000"/>
                  </a:gs>
                  <a:gs pos="50000">
                    <a:srgbClr val="0563C1"/>
                  </a:gs>
                  <a:gs pos="100000">
                    <a:srgbClr val="760000"/>
                  </a:gs>
                </a:gsLst>
                <a:lin ang="5400000" scaled="1"/>
              </a:gradFill>
              <a:effectLst>
                <a:outerShdw blurRad="63500" dist="177799" dir="8940009" algn="ctr" rotWithShape="0">
                  <a:prstClr val="black">
                    <a:alpha val="90999"/>
                  </a:prstClr>
                </a:outerShdw>
              </a:effectLst>
              <a:latin typeface="Techno" charset="0"/>
              <a:ea typeface="Techno" charset="0"/>
              <a:cs typeface="Techno" charset="0"/>
            </a:endParaRPr>
          </a:p>
        </p:txBody>
      </p:sp>
      <p:sp>
        <p:nvSpPr>
          <p:cNvPr id="4" name="TextBox 3"/>
          <p:cNvSpPr txBox="1"/>
          <p:nvPr/>
        </p:nvSpPr>
        <p:spPr>
          <a:xfrm>
            <a:off x="2627784" y="5042104"/>
            <a:ext cx="6400800" cy="923330"/>
          </a:xfrm>
          <a:prstGeom prst="rect">
            <a:avLst/>
          </a:prstGeom>
          <a:noFill/>
          <a:effectLst>
            <a:outerShdw blurRad="50800" dist="50800" dir="5400000" algn="ctr" rotWithShape="0">
              <a:schemeClr val="tx1"/>
            </a:outerShdw>
          </a:effectLst>
        </p:spPr>
        <p:txBody>
          <a:bodyPr wrap="square">
            <a:spAutoFit/>
          </a:bodyPr>
          <a:lstStyle/>
          <a:p>
            <a:pPr algn="ctr" defTabSz="685800" rtl="1" fontAlgn="auto">
              <a:spcBef>
                <a:spcPts val="0"/>
              </a:spcBef>
              <a:spcAft>
                <a:spcPts val="0"/>
              </a:spcAft>
              <a:defRPr/>
            </a:pPr>
            <a:r>
              <a:rPr lang="ar-JO" sz="5400" dirty="0">
                <a:solidFill>
                  <a:srgbClr val="FF6511"/>
                </a:solidFill>
                <a:effectLst>
                  <a:glow rad="165100">
                    <a:prstClr val="black">
                      <a:alpha val="75000"/>
                    </a:prstClr>
                  </a:glow>
                </a:effectLst>
                <a:latin typeface="Abadi MT Condensed Extra Bold"/>
                <a:ea typeface="+mn-ea"/>
                <a:cs typeface="Abadi MT Condensed Extra Bold"/>
              </a:rPr>
              <a:t>أيام العذاب والخلاص</a:t>
            </a:r>
            <a:endParaRPr lang="en-US" sz="5400" dirty="0">
              <a:solidFill>
                <a:srgbClr val="FF6511"/>
              </a:solidFill>
              <a:effectLst>
                <a:glow rad="165100">
                  <a:prstClr val="black">
                    <a:alpha val="75000"/>
                  </a:prstClr>
                </a:glow>
              </a:effectLst>
              <a:latin typeface="Abadi MT Condensed Extra Bold"/>
              <a:ea typeface="+mn-ea"/>
              <a:cs typeface="Abadi MT Condensed Extra Bold"/>
            </a:endParaRPr>
          </a:p>
        </p:txBody>
      </p:sp>
      <p:sp>
        <p:nvSpPr>
          <p:cNvPr id="2" name="TextBox 1"/>
          <p:cNvSpPr txBox="1"/>
          <p:nvPr/>
        </p:nvSpPr>
        <p:spPr>
          <a:xfrm>
            <a:off x="1294856" y="1048390"/>
            <a:ext cx="6328954" cy="1180460"/>
          </a:xfrm>
          <a:prstGeom prst="rect">
            <a:avLst/>
          </a:prstGeom>
          <a:noFill/>
          <a:effectLst>
            <a:outerShdw blurRad="50800" dist="38100" dir="5400000" algn="t" rotWithShape="0">
              <a:srgbClr val="FF0000">
                <a:alpha val="40000"/>
              </a:srgbClr>
            </a:outerShdw>
          </a:effectLst>
        </p:spPr>
        <p:txBody>
          <a:bodyPr wrap="none">
            <a:prstTxWarp prst="textPlain">
              <a:avLst>
                <a:gd name="adj" fmla="val 50000"/>
              </a:avLst>
            </a:prstTxWarp>
            <a:spAutoFit/>
          </a:bodyPr>
          <a:lstStyle/>
          <a:p>
            <a:pPr algn="ctr" defTabSz="685800" rtl="1" fontAlgn="auto">
              <a:spcBef>
                <a:spcPts val="0"/>
              </a:spcBef>
              <a:spcAft>
                <a:spcPts val="0"/>
              </a:spcAft>
              <a:defRPr/>
            </a:pPr>
            <a:r>
              <a:rPr lang="ar-JO" sz="1800" b="1" dirty="0">
                <a:ln w="17780" cmpd="sng">
                  <a:solidFill>
                    <a:srgbClr val="5B9BD5">
                      <a:tint val="3000"/>
                    </a:srgbClr>
                  </a:solidFill>
                  <a:prstDash val="solid"/>
                  <a:miter lim="800000"/>
                </a:ln>
                <a:solidFill>
                  <a:prstClr val="white"/>
                </a:solidFill>
                <a:effectLst>
                  <a:glow rad="101600">
                    <a:prstClr val="black">
                      <a:lumMod val="95000"/>
                      <a:lumOff val="5000"/>
                      <a:alpha val="75000"/>
                    </a:prstClr>
                  </a:glow>
                  <a:outerShdw blurRad="38100" dist="38100" dir="2700000" algn="tl">
                    <a:srgbClr val="000000">
                      <a:alpha val="43137"/>
                    </a:srgbClr>
                  </a:outerShdw>
                </a:effectLst>
                <a:latin typeface="DISP_44"/>
                <a:ea typeface="+mn-ea"/>
                <a:cs typeface="DISP_44"/>
              </a:rPr>
              <a:t>الضيقة</a:t>
            </a:r>
            <a:endParaRPr lang="en-US" sz="1800" b="1" dirty="0">
              <a:ln w="17780" cmpd="sng">
                <a:solidFill>
                  <a:srgbClr val="5B9BD5">
                    <a:tint val="3000"/>
                  </a:srgbClr>
                </a:solidFill>
                <a:prstDash val="solid"/>
                <a:miter lim="800000"/>
              </a:ln>
              <a:solidFill>
                <a:prstClr val="white"/>
              </a:solidFill>
              <a:effectLst>
                <a:glow rad="101600">
                  <a:prstClr val="black">
                    <a:lumMod val="95000"/>
                    <a:lumOff val="5000"/>
                    <a:alpha val="75000"/>
                  </a:prstClr>
                </a:glow>
                <a:outerShdw blurRad="38100" dist="38100" dir="2700000" algn="tl">
                  <a:srgbClr val="000000">
                    <a:alpha val="43137"/>
                  </a:srgbClr>
                </a:outerShdw>
              </a:effectLst>
              <a:latin typeface="DISP_44"/>
              <a:ea typeface="+mn-ea"/>
              <a:cs typeface="DISP_44"/>
            </a:endParaRPr>
          </a:p>
        </p:txBody>
      </p:sp>
    </p:spTree>
    <p:extLst>
      <p:ext uri="{BB962C8B-B14F-4D97-AF65-F5344CB8AC3E}">
        <p14:creationId xmlns:p14="http://schemas.microsoft.com/office/powerpoint/2010/main" val="20517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 y="1412944"/>
            <a:ext cx="9144000" cy="3960781"/>
          </a:xfrm>
          <a:prstGeom prst="rect">
            <a:avLst/>
          </a:prstGeom>
        </p:spPr>
      </p:pic>
      <p:sp>
        <p:nvSpPr>
          <p:cNvPr id="3" name="TextBox 2"/>
          <p:cNvSpPr txBox="1"/>
          <p:nvPr/>
        </p:nvSpPr>
        <p:spPr>
          <a:xfrm>
            <a:off x="1253359" y="928196"/>
            <a:ext cx="6637283" cy="507831"/>
          </a:xfrm>
          <a:prstGeom prst="rect">
            <a:avLst/>
          </a:prstGeom>
          <a:noFill/>
        </p:spPr>
        <p:txBody>
          <a:bodyPr wrap="square" rtlCol="0">
            <a:spAutoFit/>
          </a:bodyPr>
          <a:lstStyle/>
          <a:p>
            <a:pPr algn="ctr" defTabSz="685800" rtl="1" fontAlgn="auto">
              <a:spcBef>
                <a:spcPts val="0"/>
              </a:spcBef>
              <a:spcAft>
                <a:spcPts val="0"/>
              </a:spcAft>
            </a:pPr>
            <a:r>
              <a:rPr lang="ar-JO" sz="2700" dirty="0">
                <a:solidFill>
                  <a:prstClr val="white"/>
                </a:solidFill>
                <a:latin typeface="Calibri" panose="020F0502020204030204"/>
                <a:ea typeface="+mn-ea"/>
                <a:cs typeface="Arial" panose="020B0604020202020204" pitchFamily="34" charset="0"/>
              </a:rPr>
              <a:t>نظرة عامة على الأحداث المستقبلية</a:t>
            </a:r>
            <a:endParaRPr lang="en-US" sz="2700" dirty="0">
              <a:solidFill>
                <a:prstClr val="white"/>
              </a:solidFill>
              <a:latin typeface="Calibri" panose="020F0502020204030204"/>
              <a:ea typeface="+mn-ea"/>
              <a:cs typeface="+mn-cs"/>
            </a:endParaRPr>
          </a:p>
        </p:txBody>
      </p:sp>
      <p:sp>
        <p:nvSpPr>
          <p:cNvPr id="4" name="TextBox 3"/>
          <p:cNvSpPr txBox="1"/>
          <p:nvPr/>
        </p:nvSpPr>
        <p:spPr>
          <a:xfrm>
            <a:off x="260131" y="2031781"/>
            <a:ext cx="993229" cy="415498"/>
          </a:xfrm>
          <a:prstGeom prst="rect">
            <a:avLst/>
          </a:prstGeom>
          <a:noFill/>
        </p:spPr>
        <p:txBody>
          <a:bodyPr wrap="square" rtlCol="0">
            <a:spAutoFit/>
          </a:bodyPr>
          <a:lstStyle/>
          <a:p>
            <a:pPr algn="r" defTabSz="685800" fontAlgn="auto">
              <a:spcBef>
                <a:spcPts val="0"/>
              </a:spcBef>
              <a:spcAft>
                <a:spcPts val="0"/>
              </a:spcAft>
            </a:pPr>
            <a:r>
              <a:rPr lang="ar-JO" sz="2100" b="1" dirty="0">
                <a:solidFill>
                  <a:prstClr val="black"/>
                </a:solidFill>
                <a:latin typeface="Calibri" panose="020F0502020204030204"/>
                <a:ea typeface="+mn-ea"/>
                <a:cs typeface="Arial" panose="020B0604020202020204" pitchFamily="34" charset="0"/>
              </a:rPr>
              <a:t>الإختطاف</a:t>
            </a:r>
            <a:endParaRPr lang="en-US" sz="2100" b="1" dirty="0">
              <a:solidFill>
                <a:prstClr val="black"/>
              </a:solidFill>
              <a:latin typeface="Calibri" panose="020F0502020204030204"/>
              <a:ea typeface="+mn-ea"/>
              <a:cs typeface="+mn-cs"/>
            </a:endParaRPr>
          </a:p>
        </p:txBody>
      </p:sp>
      <p:sp>
        <p:nvSpPr>
          <p:cNvPr id="5" name="TextBox 4"/>
          <p:cNvSpPr txBox="1"/>
          <p:nvPr/>
        </p:nvSpPr>
        <p:spPr>
          <a:xfrm>
            <a:off x="409904" y="2908944"/>
            <a:ext cx="748862" cy="369332"/>
          </a:xfrm>
          <a:prstGeom prst="rect">
            <a:avLst/>
          </a:prstGeom>
          <a:noFill/>
        </p:spPr>
        <p:txBody>
          <a:bodyPr wrap="square" rtlCol="0">
            <a:spAutoFit/>
          </a:bodyPr>
          <a:lstStyle/>
          <a:p>
            <a:pP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الكنيسة</a:t>
            </a:r>
            <a:endParaRPr lang="en-US" sz="1800" b="1" dirty="0">
              <a:solidFill>
                <a:schemeClr val="tx1"/>
              </a:solidFill>
              <a:latin typeface="Calibri" panose="020F0502020204030204"/>
              <a:ea typeface="+mn-ea"/>
              <a:cs typeface="+mn-cs"/>
            </a:endParaRPr>
          </a:p>
        </p:txBody>
      </p:sp>
      <p:sp>
        <p:nvSpPr>
          <p:cNvPr id="7" name="TextBox 6"/>
          <p:cNvSpPr txBox="1"/>
          <p:nvPr/>
        </p:nvSpPr>
        <p:spPr>
          <a:xfrm>
            <a:off x="1" y="3860581"/>
            <a:ext cx="1300654" cy="323165"/>
          </a:xfrm>
          <a:prstGeom prst="rect">
            <a:avLst/>
          </a:prstGeom>
          <a:noFill/>
        </p:spPr>
        <p:txBody>
          <a:bodyPr wrap="square" rtlCol="0">
            <a:spAutoFit/>
          </a:bodyPr>
          <a:lstStyle/>
          <a:p>
            <a:pPr algn="ctr" defTabSz="685800"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عصر الكنيسة</a:t>
            </a:r>
            <a:endParaRPr lang="en-US" sz="1500" b="1" dirty="0">
              <a:solidFill>
                <a:schemeClr val="tx1"/>
              </a:solidFill>
              <a:latin typeface="Calibri" panose="020F0502020204030204"/>
              <a:ea typeface="+mn-ea"/>
              <a:cs typeface="+mn-cs"/>
            </a:endParaRPr>
          </a:p>
        </p:txBody>
      </p:sp>
      <p:sp>
        <p:nvSpPr>
          <p:cNvPr id="8" name="TextBox 7"/>
          <p:cNvSpPr txBox="1"/>
          <p:nvPr/>
        </p:nvSpPr>
        <p:spPr>
          <a:xfrm>
            <a:off x="260131" y="5066643"/>
            <a:ext cx="130065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سنوات الإنتقال</a:t>
            </a:r>
            <a:endParaRPr lang="en-US" sz="1500" b="1" dirty="0">
              <a:solidFill>
                <a:schemeClr val="tx1"/>
              </a:solidFill>
              <a:latin typeface="Calibri" panose="020F0502020204030204"/>
              <a:ea typeface="+mn-ea"/>
              <a:cs typeface="+mn-cs"/>
            </a:endParaRPr>
          </a:p>
        </p:txBody>
      </p:sp>
      <p:sp>
        <p:nvSpPr>
          <p:cNvPr id="9" name="TextBox 8"/>
          <p:cNvSpPr txBox="1"/>
          <p:nvPr/>
        </p:nvSpPr>
        <p:spPr>
          <a:xfrm>
            <a:off x="3184634" y="4845925"/>
            <a:ext cx="882869"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black"/>
                </a:solidFill>
                <a:latin typeface="Calibri" panose="020F0502020204030204"/>
                <a:ea typeface="+mn-ea"/>
                <a:cs typeface="Arial" panose="020B0604020202020204" pitchFamily="34" charset="0"/>
              </a:rPr>
              <a:t>الجحيم</a:t>
            </a:r>
            <a:endParaRPr lang="en-US" sz="2100" b="1" dirty="0">
              <a:solidFill>
                <a:prstClr val="black"/>
              </a:solidFill>
              <a:latin typeface="Calibri" panose="020F0502020204030204"/>
              <a:ea typeface="+mn-ea"/>
              <a:cs typeface="+mn-cs"/>
            </a:endParaRPr>
          </a:p>
        </p:txBody>
      </p:sp>
      <p:sp>
        <p:nvSpPr>
          <p:cNvPr id="10" name="TextBox 9"/>
          <p:cNvSpPr txBox="1"/>
          <p:nvPr/>
        </p:nvSpPr>
        <p:spPr>
          <a:xfrm>
            <a:off x="2624959" y="4609443"/>
            <a:ext cx="2585545"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دينونة السبع سنوات</a:t>
            </a:r>
            <a:endParaRPr lang="en-US" sz="2100" b="1" dirty="0">
              <a:solidFill>
                <a:srgbClr val="FF0000"/>
              </a:solidFill>
              <a:latin typeface="Calibri" panose="020F0502020204030204"/>
              <a:ea typeface="+mn-ea"/>
              <a:cs typeface="+mn-cs"/>
            </a:endParaRPr>
          </a:p>
        </p:txBody>
      </p:sp>
      <p:sp>
        <p:nvSpPr>
          <p:cNvPr id="11" name="TextBox 10"/>
          <p:cNvSpPr txBox="1"/>
          <p:nvPr/>
        </p:nvSpPr>
        <p:spPr>
          <a:xfrm>
            <a:off x="3350173" y="3497976"/>
            <a:ext cx="804041" cy="646331"/>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سنوات الضيقة</a:t>
            </a:r>
            <a:endParaRPr lang="en-US" sz="1800" b="1" dirty="0">
              <a:solidFill>
                <a:schemeClr val="tx1"/>
              </a:solidFill>
              <a:latin typeface="Calibri" panose="020F0502020204030204"/>
              <a:ea typeface="+mn-ea"/>
              <a:cs typeface="+mn-cs"/>
            </a:endParaRPr>
          </a:p>
        </p:txBody>
      </p:sp>
      <p:sp>
        <p:nvSpPr>
          <p:cNvPr id="12" name="TextBox 11"/>
          <p:cNvSpPr txBox="1"/>
          <p:nvPr/>
        </p:nvSpPr>
        <p:spPr>
          <a:xfrm>
            <a:off x="2049517" y="1844824"/>
            <a:ext cx="1647497"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كرسي قضاء المسيح</a:t>
            </a:r>
            <a:endParaRPr lang="en-US" sz="1500" b="1" dirty="0">
              <a:solidFill>
                <a:schemeClr val="tx1"/>
              </a:solidFill>
              <a:latin typeface="Calibri" panose="020F0502020204030204"/>
              <a:ea typeface="+mn-ea"/>
              <a:cs typeface="+mn-cs"/>
            </a:endParaRPr>
          </a:p>
        </p:txBody>
      </p:sp>
      <p:sp>
        <p:nvSpPr>
          <p:cNvPr id="13" name="TextBox 12"/>
          <p:cNvSpPr txBox="1"/>
          <p:nvPr/>
        </p:nvSpPr>
        <p:spPr>
          <a:xfrm>
            <a:off x="4067503" y="1844824"/>
            <a:ext cx="1418897"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chemeClr val="tx1"/>
                </a:solidFill>
                <a:latin typeface="Calibri" panose="020F0502020204030204"/>
                <a:ea typeface="+mn-ea"/>
                <a:cs typeface="Arial" panose="020B0604020202020204" pitchFamily="34" charset="0"/>
              </a:rPr>
              <a:t>عرس الحمل</a:t>
            </a:r>
            <a:endParaRPr lang="en-US" sz="2100" b="1" dirty="0">
              <a:solidFill>
                <a:schemeClr val="tx1"/>
              </a:solidFill>
              <a:latin typeface="Calibri" panose="020F0502020204030204"/>
              <a:ea typeface="+mn-ea"/>
              <a:cs typeface="+mn-cs"/>
            </a:endParaRPr>
          </a:p>
        </p:txBody>
      </p:sp>
      <p:sp>
        <p:nvSpPr>
          <p:cNvPr id="14" name="TextBox 13"/>
          <p:cNvSpPr txBox="1"/>
          <p:nvPr/>
        </p:nvSpPr>
        <p:spPr>
          <a:xfrm>
            <a:off x="5143500" y="2520768"/>
            <a:ext cx="1639614" cy="415498"/>
          </a:xfrm>
          <a:prstGeom prst="rect">
            <a:avLst/>
          </a:prstGeom>
          <a:noFill/>
        </p:spPr>
        <p:txBody>
          <a:bodyPr wrap="square" rtlCol="0">
            <a:spAutoFit/>
          </a:bodyPr>
          <a:lstStyle/>
          <a:p>
            <a:pP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المجىء الثاني</a:t>
            </a:r>
            <a:endParaRPr lang="en-US" sz="2100" b="1" dirty="0">
              <a:solidFill>
                <a:srgbClr val="FF0000"/>
              </a:solidFill>
              <a:latin typeface="Calibri" panose="020F0502020204030204"/>
              <a:ea typeface="+mn-ea"/>
              <a:cs typeface="+mn-cs"/>
            </a:endParaRPr>
          </a:p>
        </p:txBody>
      </p:sp>
      <p:sp>
        <p:nvSpPr>
          <p:cNvPr id="16" name="TextBox 15"/>
          <p:cNvSpPr txBox="1"/>
          <p:nvPr/>
        </p:nvSpPr>
        <p:spPr>
          <a:xfrm>
            <a:off x="4572001" y="3497975"/>
            <a:ext cx="1142999"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الحكم الألفي 1000 سنة</a:t>
            </a:r>
            <a:endParaRPr lang="en-US" sz="1500" b="1" dirty="0">
              <a:solidFill>
                <a:schemeClr val="tx1"/>
              </a:solidFill>
              <a:latin typeface="Calibri" panose="020F0502020204030204"/>
              <a:ea typeface="+mn-ea"/>
              <a:cs typeface="+mn-cs"/>
            </a:endParaRPr>
          </a:p>
        </p:txBody>
      </p:sp>
      <p:sp>
        <p:nvSpPr>
          <p:cNvPr id="17" name="TextBox 16"/>
          <p:cNvSpPr txBox="1"/>
          <p:nvPr/>
        </p:nvSpPr>
        <p:spPr>
          <a:xfrm>
            <a:off x="6014545" y="3301359"/>
            <a:ext cx="890752"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الدينونة</a:t>
            </a:r>
            <a:endParaRPr lang="en-US" sz="2100" b="1" dirty="0">
              <a:solidFill>
                <a:srgbClr val="FF0000"/>
              </a:solidFill>
              <a:latin typeface="Calibri" panose="020F0502020204030204"/>
              <a:ea typeface="+mn-ea"/>
              <a:cs typeface="+mn-cs"/>
            </a:endParaRPr>
          </a:p>
        </p:txBody>
      </p:sp>
      <p:sp>
        <p:nvSpPr>
          <p:cNvPr id="18" name="TextBox 17"/>
          <p:cNvSpPr txBox="1"/>
          <p:nvPr/>
        </p:nvSpPr>
        <p:spPr>
          <a:xfrm>
            <a:off x="5044966" y="4609443"/>
            <a:ext cx="2120462" cy="600164"/>
          </a:xfrm>
          <a:prstGeom prst="rect">
            <a:avLst/>
          </a:prstGeom>
          <a:noFill/>
        </p:spPr>
        <p:txBody>
          <a:bodyPr wrap="square" rtlCol="0">
            <a:spAutoFit/>
          </a:bodyPr>
          <a:lstStyle/>
          <a:p>
            <a:pPr algn="ctr" defTabSz="685800" rtl="1" fontAlgn="auto">
              <a:spcBef>
                <a:spcPts val="0"/>
              </a:spcBef>
              <a:spcAft>
                <a:spcPts val="0"/>
              </a:spcAft>
            </a:pPr>
            <a:r>
              <a:rPr lang="ar-JO" sz="3300" b="1" dirty="0">
                <a:solidFill>
                  <a:srgbClr val="002060"/>
                </a:solidFill>
                <a:latin typeface="Calibri" panose="020F0502020204030204"/>
                <a:ea typeface="+mn-ea"/>
                <a:cs typeface="Arial" panose="020B0604020202020204" pitchFamily="34" charset="0"/>
              </a:rPr>
              <a:t>بحيرة النار</a:t>
            </a:r>
            <a:endParaRPr lang="en-US" sz="3300" b="1" dirty="0">
              <a:solidFill>
                <a:srgbClr val="002060"/>
              </a:solidFill>
              <a:latin typeface="Calibri" panose="020F0502020204030204"/>
              <a:ea typeface="+mn-ea"/>
              <a:cs typeface="+mn-cs"/>
            </a:endParaRPr>
          </a:p>
        </p:txBody>
      </p:sp>
      <p:sp>
        <p:nvSpPr>
          <p:cNvPr id="19" name="TextBox 18"/>
          <p:cNvSpPr txBox="1"/>
          <p:nvPr/>
        </p:nvSpPr>
        <p:spPr>
          <a:xfrm>
            <a:off x="7165427" y="4459671"/>
            <a:ext cx="1135118"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schemeClr val="tx1"/>
                </a:solidFill>
                <a:latin typeface="Calibri" panose="020F0502020204030204"/>
                <a:ea typeface="+mn-ea"/>
                <a:cs typeface="Arial" panose="020B0604020202020204" pitchFamily="34" charset="0"/>
              </a:rPr>
              <a:t>الأبدية</a:t>
            </a:r>
            <a:endParaRPr lang="en-US" sz="3000" b="1" dirty="0">
              <a:solidFill>
                <a:schemeClr val="tx1"/>
              </a:solidFill>
              <a:latin typeface="Calibri" panose="020F0502020204030204"/>
              <a:ea typeface="+mn-ea"/>
              <a:cs typeface="+mn-cs"/>
            </a:endParaRPr>
          </a:p>
        </p:txBody>
      </p:sp>
      <p:sp>
        <p:nvSpPr>
          <p:cNvPr id="20" name="TextBox 19"/>
          <p:cNvSpPr txBox="1"/>
          <p:nvPr/>
        </p:nvSpPr>
        <p:spPr>
          <a:xfrm>
            <a:off x="7374297" y="2906360"/>
            <a:ext cx="1734207" cy="738664"/>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black">
                    <a:lumMod val="85000"/>
                    <a:lumOff val="15000"/>
                  </a:prstClr>
                </a:solidFill>
                <a:latin typeface="Calibri" panose="020F0502020204030204"/>
                <a:ea typeface="+mn-ea"/>
                <a:cs typeface="Arial" panose="020B0604020202020204" pitchFamily="34" charset="0"/>
              </a:rPr>
              <a:t>سماء جديدة وارض جديدة</a:t>
            </a:r>
            <a:endParaRPr lang="en-US" sz="2100" b="1" dirty="0">
              <a:solidFill>
                <a:prstClr val="black">
                  <a:lumMod val="85000"/>
                  <a:lumOff val="15000"/>
                </a:prstClr>
              </a:solidFill>
              <a:latin typeface="Calibri" panose="020F0502020204030204"/>
              <a:ea typeface="+mn-ea"/>
              <a:cs typeface="+mn-cs"/>
            </a:endParaRPr>
          </a:p>
        </p:txBody>
      </p:sp>
    </p:spTree>
    <p:extLst>
      <p:ext uri="{BB962C8B-B14F-4D97-AF65-F5344CB8AC3E}">
        <p14:creationId xmlns:p14="http://schemas.microsoft.com/office/powerpoint/2010/main" val="27970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1561190"/>
            <a:ext cx="9144000" cy="3857625"/>
          </a:xfrm>
          <a:prstGeom prst="rect">
            <a:avLst/>
          </a:prstGeom>
        </p:spPr>
      </p:pic>
      <p:sp>
        <p:nvSpPr>
          <p:cNvPr id="3" name="TextBox 2"/>
          <p:cNvSpPr txBox="1"/>
          <p:nvPr/>
        </p:nvSpPr>
        <p:spPr>
          <a:xfrm>
            <a:off x="1997766" y="1021246"/>
            <a:ext cx="4793146" cy="553998"/>
          </a:xfrm>
          <a:prstGeom prst="rect">
            <a:avLst/>
          </a:prstGeom>
          <a:noFill/>
        </p:spPr>
        <p:txBody>
          <a:bodyPr wrap="square" rtlCol="0">
            <a:spAutoFit/>
          </a:bodyPr>
          <a:lstStyle/>
          <a:p>
            <a:pPr algn="ctr" defTabSz="685800" rtl="1" fontAlgn="auto">
              <a:spcBef>
                <a:spcPts val="0"/>
              </a:spcBef>
              <a:spcAft>
                <a:spcPts val="0"/>
              </a:spcAft>
            </a:pPr>
            <a:r>
              <a:rPr lang="ar-JO" sz="3000" dirty="0">
                <a:solidFill>
                  <a:prstClr val="white"/>
                </a:solidFill>
                <a:latin typeface="Calibri" panose="020F0502020204030204"/>
                <a:ea typeface="+mn-ea"/>
                <a:cs typeface="Arial" panose="020B0604020202020204" pitchFamily="34" charset="0"/>
              </a:rPr>
              <a:t>نظرة عامة على أحداث الضيقة</a:t>
            </a:r>
            <a:endParaRPr lang="en-US" sz="3000" dirty="0">
              <a:solidFill>
                <a:prstClr val="black"/>
              </a:solidFill>
              <a:latin typeface="Calibri" panose="020F0502020204030204"/>
              <a:ea typeface="+mn-ea"/>
              <a:cs typeface="+mn-cs"/>
            </a:endParaRPr>
          </a:p>
        </p:txBody>
      </p:sp>
      <p:sp>
        <p:nvSpPr>
          <p:cNvPr id="4" name="TextBox 3"/>
          <p:cNvSpPr txBox="1"/>
          <p:nvPr/>
        </p:nvSpPr>
        <p:spPr>
          <a:xfrm>
            <a:off x="1826315" y="2012674"/>
            <a:ext cx="1900859"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السماء</a:t>
            </a:r>
            <a:endParaRPr lang="en-US" sz="2100" b="1" dirty="0">
              <a:solidFill>
                <a:srgbClr val="FF0000"/>
              </a:solidFill>
              <a:latin typeface="Calibri" panose="020F0502020204030204"/>
              <a:ea typeface="+mn-ea"/>
              <a:cs typeface="+mn-cs"/>
            </a:endParaRPr>
          </a:p>
        </p:txBody>
      </p:sp>
      <p:sp>
        <p:nvSpPr>
          <p:cNvPr id="5" name="TextBox 4"/>
          <p:cNvSpPr txBox="1"/>
          <p:nvPr/>
        </p:nvSpPr>
        <p:spPr>
          <a:xfrm>
            <a:off x="134177" y="1953040"/>
            <a:ext cx="1282149"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إختطاف الكنيسة</a:t>
            </a:r>
            <a:endParaRPr lang="en-US" sz="1500" b="1" dirty="0">
              <a:solidFill>
                <a:schemeClr val="tx1"/>
              </a:solidFill>
              <a:latin typeface="Calibri" panose="020F0502020204030204"/>
              <a:ea typeface="+mn-ea"/>
              <a:cs typeface="+mn-cs"/>
            </a:endParaRPr>
          </a:p>
        </p:txBody>
      </p:sp>
      <p:sp>
        <p:nvSpPr>
          <p:cNvPr id="6" name="TextBox 5"/>
          <p:cNvSpPr txBox="1"/>
          <p:nvPr/>
        </p:nvSpPr>
        <p:spPr>
          <a:xfrm>
            <a:off x="1543049" y="2161761"/>
            <a:ext cx="69325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الأختام</a:t>
            </a:r>
            <a:endParaRPr lang="en-US" sz="1500" b="1" dirty="0">
              <a:solidFill>
                <a:schemeClr val="tx1"/>
              </a:solidFill>
              <a:latin typeface="Calibri" panose="020F0502020204030204"/>
              <a:ea typeface="+mn-ea"/>
              <a:cs typeface="+mn-cs"/>
            </a:endParaRPr>
          </a:p>
        </p:txBody>
      </p:sp>
      <p:sp>
        <p:nvSpPr>
          <p:cNvPr id="7" name="TextBox 6"/>
          <p:cNvSpPr txBox="1"/>
          <p:nvPr/>
        </p:nvSpPr>
        <p:spPr>
          <a:xfrm>
            <a:off x="3488635" y="2253123"/>
            <a:ext cx="909431" cy="461665"/>
          </a:xfrm>
          <a:prstGeom prst="rect">
            <a:avLst/>
          </a:prstGeom>
          <a:noFill/>
        </p:spPr>
        <p:txBody>
          <a:bodyPr wrap="square" rtlCol="0">
            <a:spAutoFit/>
          </a:bodyPr>
          <a:lstStyle/>
          <a:p>
            <a:pPr defTabSz="685800" rtl="1"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الأبواق</a:t>
            </a:r>
            <a:endParaRPr lang="en-US" b="1" dirty="0">
              <a:solidFill>
                <a:srgbClr val="FF0000"/>
              </a:solidFill>
              <a:latin typeface="Calibri" panose="020F0502020204030204"/>
              <a:ea typeface="+mn-ea"/>
              <a:cs typeface="+mn-cs"/>
            </a:endParaRPr>
          </a:p>
        </p:txBody>
      </p:sp>
      <p:sp>
        <p:nvSpPr>
          <p:cNvPr id="8" name="TextBox 7"/>
          <p:cNvSpPr txBox="1"/>
          <p:nvPr/>
        </p:nvSpPr>
        <p:spPr>
          <a:xfrm>
            <a:off x="4875144" y="2609022"/>
            <a:ext cx="1133060" cy="323165"/>
          </a:xfrm>
          <a:prstGeom prst="rect">
            <a:avLst/>
          </a:prstGeom>
          <a:noFill/>
        </p:spPr>
        <p:txBody>
          <a:bodyPr wrap="square" rtlCol="0">
            <a:spAutoFit/>
          </a:bodyPr>
          <a:lstStyle/>
          <a:p>
            <a:pPr defTabSz="685800"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الشيطان يطرح</a:t>
            </a:r>
            <a:endParaRPr lang="en-US" sz="1500" b="1" dirty="0">
              <a:solidFill>
                <a:srgbClr val="FF0000"/>
              </a:solidFill>
              <a:latin typeface="Calibri" panose="020F0502020204030204"/>
              <a:ea typeface="+mn-ea"/>
              <a:cs typeface="+mn-cs"/>
            </a:endParaRPr>
          </a:p>
        </p:txBody>
      </p:sp>
      <p:sp>
        <p:nvSpPr>
          <p:cNvPr id="9" name="TextBox 8"/>
          <p:cNvSpPr txBox="1"/>
          <p:nvPr/>
        </p:nvSpPr>
        <p:spPr>
          <a:xfrm>
            <a:off x="6269107" y="2253122"/>
            <a:ext cx="1282148"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الأنية السبعة</a:t>
            </a:r>
            <a:endParaRPr lang="en-US" sz="2100" b="1" dirty="0">
              <a:solidFill>
                <a:srgbClr val="FF0000"/>
              </a:solidFill>
              <a:latin typeface="Calibri" panose="020F0502020204030204"/>
              <a:ea typeface="+mn-ea"/>
              <a:cs typeface="+mn-cs"/>
            </a:endParaRPr>
          </a:p>
        </p:txBody>
      </p:sp>
      <p:sp>
        <p:nvSpPr>
          <p:cNvPr id="10" name="TextBox 9"/>
          <p:cNvSpPr txBox="1"/>
          <p:nvPr/>
        </p:nvSpPr>
        <p:spPr>
          <a:xfrm>
            <a:off x="7909063" y="2012674"/>
            <a:ext cx="1058518"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المجىء الثاني</a:t>
            </a:r>
            <a:endParaRPr lang="en-US" sz="1500" b="1" dirty="0">
              <a:solidFill>
                <a:srgbClr val="FF0000"/>
              </a:solidFill>
              <a:latin typeface="Calibri" panose="020F0502020204030204"/>
              <a:ea typeface="+mn-ea"/>
              <a:cs typeface="+mn-cs"/>
            </a:endParaRPr>
          </a:p>
        </p:txBody>
      </p:sp>
      <p:sp>
        <p:nvSpPr>
          <p:cNvPr id="11" name="TextBox 10"/>
          <p:cNvSpPr txBox="1"/>
          <p:nvPr/>
        </p:nvSpPr>
        <p:spPr>
          <a:xfrm>
            <a:off x="2504661" y="3056283"/>
            <a:ext cx="924339" cy="323165"/>
          </a:xfrm>
          <a:prstGeom prst="rect">
            <a:avLst/>
          </a:prstGeom>
          <a:noFill/>
        </p:spPr>
        <p:txBody>
          <a:bodyPr wrap="square" rtlCol="0">
            <a:spAutoFit/>
          </a:bodyPr>
          <a:lstStyle/>
          <a:p>
            <a:pPr defTabSz="685800"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ضد المسيح</a:t>
            </a:r>
            <a:endParaRPr lang="en-US" sz="1500" b="1" dirty="0">
              <a:solidFill>
                <a:schemeClr val="tx1"/>
              </a:solidFill>
              <a:latin typeface="Calibri" panose="020F0502020204030204"/>
              <a:ea typeface="+mn-ea"/>
              <a:cs typeface="+mn-cs"/>
            </a:endParaRPr>
          </a:p>
        </p:txBody>
      </p:sp>
      <p:sp>
        <p:nvSpPr>
          <p:cNvPr id="12" name="TextBox 11"/>
          <p:cNvSpPr txBox="1"/>
          <p:nvPr/>
        </p:nvSpPr>
        <p:spPr>
          <a:xfrm>
            <a:off x="1024972" y="3005254"/>
            <a:ext cx="1036154"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رئيس الدول الغربية</a:t>
            </a:r>
            <a:endParaRPr lang="en-US" sz="1350" b="1" dirty="0">
              <a:solidFill>
                <a:schemeClr val="tx1"/>
              </a:solidFill>
              <a:latin typeface="Calibri" panose="020F0502020204030204"/>
              <a:ea typeface="+mn-ea"/>
              <a:cs typeface="+mn-cs"/>
            </a:endParaRPr>
          </a:p>
        </p:txBody>
      </p:sp>
      <p:sp>
        <p:nvSpPr>
          <p:cNvPr id="13" name="TextBox 12"/>
          <p:cNvSpPr txBox="1"/>
          <p:nvPr/>
        </p:nvSpPr>
        <p:spPr>
          <a:xfrm>
            <a:off x="231085" y="3356365"/>
            <a:ext cx="991428" cy="507831"/>
          </a:xfrm>
          <a:prstGeom prst="rect">
            <a:avLst/>
          </a:prstGeom>
          <a:noFill/>
        </p:spPr>
        <p:txBody>
          <a:bodyPr wrap="square" rtlCol="0">
            <a:spAutoFit/>
          </a:bodyPr>
          <a:lstStyle/>
          <a:p>
            <a:pPr algn="ct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العهد مع ضد المسيح</a:t>
            </a:r>
            <a:endParaRPr lang="en-US" sz="1350" b="1" dirty="0">
              <a:solidFill>
                <a:schemeClr val="tx1"/>
              </a:solidFill>
              <a:latin typeface="Calibri" panose="020F0502020204030204"/>
              <a:ea typeface="+mn-ea"/>
              <a:cs typeface="+mn-cs"/>
            </a:endParaRPr>
          </a:p>
        </p:txBody>
      </p:sp>
      <p:sp>
        <p:nvSpPr>
          <p:cNvPr id="14" name="TextBox 13"/>
          <p:cNvSpPr txBox="1"/>
          <p:nvPr/>
        </p:nvSpPr>
        <p:spPr>
          <a:xfrm>
            <a:off x="342901" y="3841113"/>
            <a:ext cx="1073426"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إسرائيل المحمية</a:t>
            </a:r>
            <a:endParaRPr lang="en-US" sz="1350" b="1" dirty="0">
              <a:solidFill>
                <a:schemeClr val="tx1"/>
              </a:solidFill>
              <a:latin typeface="Calibri" panose="020F0502020204030204"/>
              <a:ea typeface="+mn-ea"/>
              <a:cs typeface="+mn-cs"/>
            </a:endParaRPr>
          </a:p>
        </p:txBody>
      </p:sp>
      <p:sp>
        <p:nvSpPr>
          <p:cNvPr id="15" name="TextBox 14"/>
          <p:cNvSpPr txBox="1"/>
          <p:nvPr/>
        </p:nvSpPr>
        <p:spPr>
          <a:xfrm>
            <a:off x="3376819" y="3841114"/>
            <a:ext cx="737981"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تصميم  الهيكل</a:t>
            </a:r>
            <a:endParaRPr lang="en-US" sz="1350" b="1" dirty="0">
              <a:solidFill>
                <a:schemeClr val="tx1"/>
              </a:solidFill>
              <a:latin typeface="Calibri" panose="020F0502020204030204"/>
              <a:ea typeface="+mn-ea"/>
              <a:cs typeface="+mn-cs"/>
            </a:endParaRPr>
          </a:p>
        </p:txBody>
      </p:sp>
      <p:sp>
        <p:nvSpPr>
          <p:cNvPr id="16" name="TextBox 15"/>
          <p:cNvSpPr txBox="1"/>
          <p:nvPr/>
        </p:nvSpPr>
        <p:spPr>
          <a:xfrm>
            <a:off x="342900" y="4141195"/>
            <a:ext cx="1013792"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الكنيسة المرتدة</a:t>
            </a:r>
            <a:endParaRPr lang="en-US" sz="1350" b="1" dirty="0">
              <a:solidFill>
                <a:schemeClr val="tx1"/>
              </a:solidFill>
              <a:latin typeface="Calibri" panose="020F0502020204030204"/>
              <a:ea typeface="+mn-ea"/>
              <a:cs typeface="+mn-cs"/>
            </a:endParaRPr>
          </a:p>
        </p:txBody>
      </p:sp>
      <p:sp>
        <p:nvSpPr>
          <p:cNvPr id="17" name="TextBox 16"/>
          <p:cNvSpPr txBox="1"/>
          <p:nvPr/>
        </p:nvSpPr>
        <p:spPr>
          <a:xfrm>
            <a:off x="134177" y="4441278"/>
            <a:ext cx="1505780" cy="300082"/>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النظام اليهودي اللاوي</a:t>
            </a:r>
            <a:endParaRPr lang="en-US" sz="1350" b="1" dirty="0">
              <a:solidFill>
                <a:schemeClr val="tx1"/>
              </a:solidFill>
              <a:latin typeface="Calibri" panose="020F0502020204030204"/>
              <a:ea typeface="+mn-ea"/>
              <a:cs typeface="+mn-cs"/>
            </a:endParaRPr>
          </a:p>
        </p:txBody>
      </p:sp>
      <p:sp>
        <p:nvSpPr>
          <p:cNvPr id="18" name="TextBox 17"/>
          <p:cNvSpPr txBox="1"/>
          <p:nvPr/>
        </p:nvSpPr>
        <p:spPr>
          <a:xfrm>
            <a:off x="1543048" y="4593245"/>
            <a:ext cx="2571752"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النصف الاول من الضيقة</a:t>
            </a:r>
            <a:endParaRPr lang="en-US" sz="1800" b="1" dirty="0">
              <a:solidFill>
                <a:schemeClr val="tx1"/>
              </a:solidFill>
              <a:latin typeface="Calibri" panose="020F0502020204030204"/>
              <a:ea typeface="+mn-ea"/>
              <a:cs typeface="+mn-cs"/>
            </a:endParaRPr>
          </a:p>
        </p:txBody>
      </p:sp>
      <p:sp>
        <p:nvSpPr>
          <p:cNvPr id="19" name="TextBox 18"/>
          <p:cNvSpPr txBox="1"/>
          <p:nvPr/>
        </p:nvSpPr>
        <p:spPr>
          <a:xfrm>
            <a:off x="622437" y="5090550"/>
            <a:ext cx="2154307" cy="338554"/>
          </a:xfrm>
          <a:prstGeom prst="rect">
            <a:avLst/>
          </a:prstGeom>
          <a:noFill/>
        </p:spPr>
        <p:txBody>
          <a:bodyPr wrap="square" rtlCol="0">
            <a:spAutoFit/>
          </a:bodyPr>
          <a:lstStyle/>
          <a:p>
            <a:pPr defTabSz="685800" fontAlgn="auto">
              <a:spcBef>
                <a:spcPts val="0"/>
              </a:spcBef>
              <a:spcAft>
                <a:spcPts val="0"/>
              </a:spcAft>
            </a:pPr>
            <a:r>
              <a:rPr lang="ar-JO" sz="1600" b="1" dirty="0">
                <a:solidFill>
                  <a:schemeClr val="tx1"/>
                </a:solidFill>
                <a:latin typeface="Calibri" panose="020F0502020204030204"/>
                <a:ea typeface="+mn-ea"/>
                <a:cs typeface="Arial" panose="020B0604020202020204" pitchFamily="34" charset="0"/>
              </a:rPr>
              <a:t>ثلاث سنوات ونصف</a:t>
            </a:r>
            <a:endParaRPr lang="en-US" sz="1600" b="1" dirty="0">
              <a:solidFill>
                <a:schemeClr val="tx1"/>
              </a:solidFill>
              <a:latin typeface="Calibri" panose="020F0502020204030204"/>
              <a:ea typeface="+mn-ea"/>
              <a:cs typeface="+mn-cs"/>
            </a:endParaRPr>
          </a:p>
        </p:txBody>
      </p:sp>
      <p:sp>
        <p:nvSpPr>
          <p:cNvPr id="20" name="TextBox 19"/>
          <p:cNvSpPr txBox="1"/>
          <p:nvPr/>
        </p:nvSpPr>
        <p:spPr>
          <a:xfrm>
            <a:off x="4166981" y="3265005"/>
            <a:ext cx="1222513"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فساد ضد المسيح</a:t>
            </a:r>
            <a:endParaRPr lang="en-US" sz="1500" b="1" dirty="0">
              <a:solidFill>
                <a:schemeClr val="tx1"/>
              </a:solidFill>
              <a:latin typeface="Calibri" panose="020F0502020204030204"/>
              <a:ea typeface="+mn-ea"/>
              <a:cs typeface="+mn-cs"/>
            </a:endParaRPr>
          </a:p>
        </p:txBody>
      </p:sp>
      <p:sp>
        <p:nvSpPr>
          <p:cNvPr id="21" name="TextBox 20"/>
          <p:cNvSpPr txBox="1"/>
          <p:nvPr/>
        </p:nvSpPr>
        <p:spPr>
          <a:xfrm>
            <a:off x="5939872" y="3056281"/>
            <a:ext cx="1555476"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srgbClr val="FF0000"/>
                </a:solidFill>
                <a:latin typeface="Calibri" panose="020F0502020204030204"/>
                <a:ea typeface="+mn-ea"/>
                <a:cs typeface="Arial" panose="020B0604020202020204" pitchFamily="34" charset="0"/>
              </a:rPr>
              <a:t>ضد المسيح يحكم العالم</a:t>
            </a:r>
            <a:endParaRPr lang="en-US" sz="1350" b="1" dirty="0">
              <a:solidFill>
                <a:srgbClr val="FF0000"/>
              </a:solidFill>
              <a:latin typeface="Calibri" panose="020F0502020204030204"/>
              <a:ea typeface="+mn-ea"/>
              <a:cs typeface="+mn-cs"/>
            </a:endParaRPr>
          </a:p>
        </p:txBody>
      </p:sp>
      <p:sp>
        <p:nvSpPr>
          <p:cNvPr id="22" name="TextBox 21"/>
          <p:cNvSpPr txBox="1"/>
          <p:nvPr/>
        </p:nvSpPr>
        <p:spPr>
          <a:xfrm>
            <a:off x="6220654" y="3565086"/>
            <a:ext cx="771524" cy="784830"/>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إسرائيل المضطهدة</a:t>
            </a:r>
            <a:endParaRPr lang="en-US" sz="1500" b="1" dirty="0">
              <a:solidFill>
                <a:schemeClr val="tx1"/>
              </a:solidFill>
              <a:latin typeface="Calibri" panose="020F0502020204030204"/>
              <a:ea typeface="+mn-ea"/>
              <a:cs typeface="+mn-cs"/>
            </a:endParaRPr>
          </a:p>
        </p:txBody>
      </p:sp>
      <p:sp>
        <p:nvSpPr>
          <p:cNvPr id="23" name="TextBox 22"/>
          <p:cNvSpPr txBox="1"/>
          <p:nvPr/>
        </p:nvSpPr>
        <p:spPr>
          <a:xfrm>
            <a:off x="3973168" y="3683561"/>
            <a:ext cx="972794"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رجسة الخراب</a:t>
            </a:r>
            <a:endParaRPr lang="en-US" sz="1350" b="1" dirty="0">
              <a:solidFill>
                <a:schemeClr val="tx1"/>
              </a:solidFill>
              <a:latin typeface="Calibri" panose="020F0502020204030204"/>
              <a:ea typeface="+mn-ea"/>
              <a:cs typeface="+mn-cs"/>
            </a:endParaRPr>
          </a:p>
        </p:txBody>
      </p:sp>
      <p:sp>
        <p:nvSpPr>
          <p:cNvPr id="24" name="TextBox 23"/>
          <p:cNvSpPr txBox="1"/>
          <p:nvPr/>
        </p:nvSpPr>
        <p:spPr>
          <a:xfrm>
            <a:off x="5456583" y="3960560"/>
            <a:ext cx="812524"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دمار الهيكل</a:t>
            </a:r>
            <a:endParaRPr lang="en-US" sz="1350" b="1" dirty="0">
              <a:solidFill>
                <a:schemeClr val="tx1"/>
              </a:solidFill>
              <a:latin typeface="Calibri" panose="020F0502020204030204"/>
              <a:ea typeface="+mn-ea"/>
              <a:cs typeface="+mn-cs"/>
            </a:endParaRPr>
          </a:p>
        </p:txBody>
      </p:sp>
      <p:sp>
        <p:nvSpPr>
          <p:cNvPr id="25" name="TextBox 24"/>
          <p:cNvSpPr txBox="1"/>
          <p:nvPr/>
        </p:nvSpPr>
        <p:spPr>
          <a:xfrm>
            <a:off x="6269106" y="4032803"/>
            <a:ext cx="1095790"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عبادة الشيطان وضد المسيح</a:t>
            </a:r>
            <a:endParaRPr lang="en-US" sz="1350" b="1" dirty="0">
              <a:solidFill>
                <a:schemeClr val="tx1"/>
              </a:solidFill>
              <a:latin typeface="Calibri" panose="020F0502020204030204"/>
              <a:ea typeface="+mn-ea"/>
              <a:cs typeface="+mn-cs"/>
            </a:endParaRPr>
          </a:p>
        </p:txBody>
      </p:sp>
      <p:sp>
        <p:nvSpPr>
          <p:cNvPr id="26" name="TextBox 25"/>
          <p:cNvSpPr txBox="1"/>
          <p:nvPr/>
        </p:nvSpPr>
        <p:spPr>
          <a:xfrm>
            <a:off x="7096540" y="4441278"/>
            <a:ext cx="1080880"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هرمجدون</a:t>
            </a:r>
            <a:endParaRPr lang="en-US" sz="1500" b="1" dirty="0">
              <a:solidFill>
                <a:schemeClr val="tx1"/>
              </a:solidFill>
              <a:latin typeface="Calibri" panose="020F0502020204030204"/>
              <a:ea typeface="+mn-ea"/>
              <a:cs typeface="+mn-cs"/>
            </a:endParaRPr>
          </a:p>
        </p:txBody>
      </p:sp>
      <p:sp>
        <p:nvSpPr>
          <p:cNvPr id="27" name="TextBox 26"/>
          <p:cNvSpPr txBox="1"/>
          <p:nvPr/>
        </p:nvSpPr>
        <p:spPr>
          <a:xfrm>
            <a:off x="5300042" y="4591319"/>
            <a:ext cx="1516959"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الضيقة العظيمة</a:t>
            </a:r>
            <a:endParaRPr lang="en-US" sz="1800" b="1" dirty="0">
              <a:solidFill>
                <a:schemeClr val="tx1"/>
              </a:solidFill>
              <a:latin typeface="Calibri" panose="020F0502020204030204"/>
              <a:ea typeface="+mn-ea"/>
              <a:cs typeface="+mn-cs"/>
            </a:endParaRPr>
          </a:p>
        </p:txBody>
      </p:sp>
      <p:sp>
        <p:nvSpPr>
          <p:cNvPr id="28" name="TextBox 27"/>
          <p:cNvSpPr txBox="1"/>
          <p:nvPr/>
        </p:nvSpPr>
        <p:spPr>
          <a:xfrm>
            <a:off x="7229145" y="5110824"/>
            <a:ext cx="3700502" cy="338554"/>
          </a:xfrm>
          <a:prstGeom prst="rect">
            <a:avLst/>
          </a:prstGeom>
          <a:noFill/>
        </p:spPr>
        <p:txBody>
          <a:bodyPr wrap="square" rtlCol="0">
            <a:spAutoFit/>
          </a:bodyPr>
          <a:lstStyle/>
          <a:p>
            <a:pPr defTabSz="685800" fontAlgn="auto">
              <a:spcBef>
                <a:spcPts val="0"/>
              </a:spcBef>
              <a:spcAft>
                <a:spcPts val="0"/>
              </a:spcAft>
            </a:pPr>
            <a:r>
              <a:rPr lang="ar-JO" sz="1600" b="1" dirty="0">
                <a:solidFill>
                  <a:schemeClr val="tx1"/>
                </a:solidFill>
                <a:latin typeface="Calibri" panose="020F0502020204030204"/>
                <a:ea typeface="+mn-ea"/>
                <a:cs typeface="Arial" panose="020B0604020202020204" pitchFamily="34" charset="0"/>
              </a:rPr>
              <a:t>   ثلاث سنوات ونصف</a:t>
            </a:r>
            <a:endParaRPr lang="en-US" sz="1600" b="1" dirty="0">
              <a:solidFill>
                <a:schemeClr val="tx1"/>
              </a:solidFill>
              <a:latin typeface="Calibri" panose="020F0502020204030204"/>
              <a:ea typeface="+mn-ea"/>
              <a:cs typeface="+mn-cs"/>
            </a:endParaRPr>
          </a:p>
        </p:txBody>
      </p:sp>
      <p:sp>
        <p:nvSpPr>
          <p:cNvPr id="29" name="TextBox 28"/>
          <p:cNvSpPr txBox="1"/>
          <p:nvPr/>
        </p:nvSpPr>
        <p:spPr>
          <a:xfrm>
            <a:off x="7551254" y="3005254"/>
            <a:ext cx="1528142"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إسرائيل   مصونة</a:t>
            </a:r>
            <a:endParaRPr lang="en-US" sz="1500" b="1" dirty="0">
              <a:solidFill>
                <a:srgbClr val="FF0000"/>
              </a:solidFill>
              <a:latin typeface="Calibri" panose="020F0502020204030204"/>
              <a:ea typeface="+mn-ea"/>
              <a:cs typeface="+mn-cs"/>
            </a:endParaRPr>
          </a:p>
        </p:txBody>
      </p:sp>
      <p:sp>
        <p:nvSpPr>
          <p:cNvPr id="30" name="TextBox 29"/>
          <p:cNvSpPr txBox="1"/>
          <p:nvPr/>
        </p:nvSpPr>
        <p:spPr>
          <a:xfrm>
            <a:off x="7215809" y="3867369"/>
            <a:ext cx="1751772"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إدانة     ضد المسيح</a:t>
            </a:r>
            <a:endParaRPr lang="en-US" sz="1500" b="1" dirty="0">
              <a:solidFill>
                <a:schemeClr val="tx1"/>
              </a:solidFill>
              <a:latin typeface="Calibri" panose="020F0502020204030204"/>
              <a:ea typeface="+mn-ea"/>
              <a:cs typeface="+mn-cs"/>
            </a:endParaRPr>
          </a:p>
        </p:txBody>
      </p:sp>
      <p:sp>
        <p:nvSpPr>
          <p:cNvPr id="31" name="TextBox 30"/>
          <p:cNvSpPr txBox="1"/>
          <p:nvPr/>
        </p:nvSpPr>
        <p:spPr>
          <a:xfrm>
            <a:off x="7950062" y="4325861"/>
            <a:ext cx="1129334" cy="646331"/>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تدشين   الهيكل</a:t>
            </a:r>
            <a:endParaRPr lang="en-US" sz="1800" b="1"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118168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lum bright="-8000" contrast="6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0"/>
            <a:ext cx="9144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512" y="260648"/>
            <a:ext cx="3312368" cy="3416320"/>
          </a:xfrm>
          <a:prstGeom prst="rect">
            <a:avLst/>
          </a:prstGeom>
        </p:spPr>
        <p:txBody>
          <a:bodyPr wrap="square">
            <a:spAutoFit/>
          </a:bodyPr>
          <a:lstStyle/>
          <a:p>
            <a:pPr algn="r" defTabSz="685800" rtl="1" fontAlgn="auto">
              <a:lnSpc>
                <a:spcPct val="90000"/>
              </a:lnSpc>
              <a:spcBef>
                <a:spcPts val="0"/>
              </a:spcBef>
              <a:spcAft>
                <a:spcPts val="0"/>
              </a:spcAft>
              <a:defRPr/>
            </a:pPr>
            <a:r>
              <a:rPr lang="ar-JO" sz="3000" b="1" dirty="0">
                <a:solidFill>
                  <a:prstClr val="white">
                    <a:lumMod val="65000"/>
                    <a:lumOff val="35000"/>
                  </a:prstClr>
                </a:solidFill>
                <a:effectLst>
                  <a:glow rad="101600">
                    <a:prstClr val="black">
                      <a:alpha val="75000"/>
                    </a:prstClr>
                  </a:glow>
                </a:effectLst>
                <a:latin typeface="Arial Narrow"/>
                <a:ea typeface="+mn-ea"/>
                <a:cs typeface="Arial Narrow"/>
              </a:rPr>
              <a:t>عندئذ يرون ابن الإنسان آتياً في السحاب بقوةً ومجد عظيم. ولكن عندما تبدأ هذه الأمور تحدث، فانتصبوا وارفعوا رؤوسكم لأنّ فداءكم يقترب».</a:t>
            </a:r>
          </a:p>
          <a:p>
            <a:pPr algn="r" defTabSz="685800" rtl="1" fontAlgn="auto">
              <a:lnSpc>
                <a:spcPct val="90000"/>
              </a:lnSpc>
              <a:spcBef>
                <a:spcPts val="0"/>
              </a:spcBef>
              <a:spcAft>
                <a:spcPts val="0"/>
              </a:spcAft>
              <a:defRPr/>
            </a:pPr>
            <a:r>
              <a:rPr lang="ar-JO" sz="3000" b="1" dirty="0">
                <a:solidFill>
                  <a:srgbClr val="FFFF00"/>
                </a:solidFill>
                <a:effectLst>
                  <a:glow rad="101600">
                    <a:prstClr val="black">
                      <a:alpha val="75000"/>
                    </a:prstClr>
                  </a:glow>
                </a:effectLst>
                <a:latin typeface="Arial Narrow"/>
                <a:ea typeface="+mn-ea"/>
                <a:cs typeface="Arial Narrow"/>
              </a:rPr>
              <a:t>لو 21: 27- 28.</a:t>
            </a:r>
            <a:endParaRPr lang="en-US" sz="3000" b="1" dirty="0">
              <a:solidFill>
                <a:srgbClr val="FFFF00"/>
              </a:solidFill>
              <a:effectLst>
                <a:glow rad="101600">
                  <a:prstClr val="black">
                    <a:alpha val="75000"/>
                  </a:prstClr>
                </a:glow>
              </a:effectLst>
              <a:latin typeface="Arial Narrow"/>
              <a:ea typeface="+mn-ea"/>
              <a:cs typeface="Arial Narrow"/>
            </a:endParaRPr>
          </a:p>
        </p:txBody>
      </p:sp>
    </p:spTree>
    <p:extLst>
      <p:ext uri="{BB962C8B-B14F-4D97-AF65-F5344CB8AC3E}">
        <p14:creationId xmlns:p14="http://schemas.microsoft.com/office/powerpoint/2010/main" val="24706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8548" name="AutoShape 1028"/>
          <p:cNvSpPr>
            <a:spLocks noChangeArrowheads="1"/>
          </p:cNvSpPr>
          <p:nvPr/>
        </p:nvSpPr>
        <p:spPr bwMode="auto">
          <a:xfrm>
            <a:off x="1187624" y="836712"/>
            <a:ext cx="6858000" cy="48577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4"/>
          </a:solidFill>
          <a:ln>
            <a:noFill/>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a:ea typeface="ＭＳ Ｐゴシック" charset="0"/>
              <a:cs typeface="+mn-cs"/>
            </a:endParaRPr>
          </a:p>
        </p:txBody>
      </p:sp>
      <p:sp>
        <p:nvSpPr>
          <p:cNvPr id="108549" name="WordArt 1029"/>
          <p:cNvSpPr>
            <a:spLocks noChangeArrowheads="1" noChangeShapeType="1" noTextEdit="1"/>
          </p:cNvSpPr>
          <p:nvPr/>
        </p:nvSpPr>
        <p:spPr bwMode="auto">
          <a:xfrm>
            <a:off x="2123728" y="1196752"/>
            <a:ext cx="4752528" cy="3422984"/>
          </a:xfrm>
          <a:prstGeom prst="rect">
            <a:avLst/>
          </a:prstGeom>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مملوء</a:t>
            </a:r>
          </a:p>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 بملكوت</a:t>
            </a:r>
          </a:p>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 الله</a:t>
            </a:r>
          </a:p>
        </p:txBody>
      </p:sp>
    </p:spTree>
    <p:extLst>
      <p:ext uri="{BB962C8B-B14F-4D97-AF65-F5344CB8AC3E}">
        <p14:creationId xmlns:p14="http://schemas.microsoft.com/office/powerpoint/2010/main" val="19332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wipe(down)">
                                      <p:cBhvr>
                                        <p:cTn id="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2105"/>
            <a:ext cx="9144000" cy="4528645"/>
          </a:xfrm>
          <a:prstGeom prst="rect">
            <a:avLst/>
          </a:prstGeom>
        </p:spPr>
      </p:pic>
      <p:sp>
        <p:nvSpPr>
          <p:cNvPr id="2" name="Rectangle 1"/>
          <p:cNvSpPr/>
          <p:nvPr/>
        </p:nvSpPr>
        <p:spPr>
          <a:xfrm>
            <a:off x="561702" y="1474470"/>
            <a:ext cx="8503920" cy="4524315"/>
          </a:xfrm>
          <a:prstGeom prst="rect">
            <a:avLst/>
          </a:prstGeom>
        </p:spPr>
        <p:txBody>
          <a:bodyPr wrap="square">
            <a:spAutoFit/>
          </a:bodyPr>
          <a:lstStyle/>
          <a:p>
            <a:pPr algn="justLow" defTabSz="685800" rtl="1" fontAlgn="auto">
              <a:spcBef>
                <a:spcPts val="0"/>
              </a:spcBef>
              <a:spcAft>
                <a:spcPts val="0"/>
              </a:spcAft>
            </a:pPr>
            <a:r>
              <a:rPr lang="ar-JO" b="1" dirty="0">
                <a:solidFill>
                  <a:srgbClr val="FFC000"/>
                </a:solidFill>
                <a:effectLst>
                  <a:glow rad="101600">
                    <a:prstClr val="black"/>
                  </a:glow>
                </a:effectLst>
                <a:latin typeface="Arial Narrow" charset="0"/>
                <a:ea typeface="Arial Narrow" charset="0"/>
                <a:cs typeface="Arial Narrow" charset="0"/>
              </a:rPr>
              <a:t>ا</a:t>
            </a:r>
            <a:r>
              <a:rPr lang="ar-JO" b="1" dirty="0">
                <a:solidFill>
                  <a:srgbClr val="FFFF00"/>
                </a:solidFill>
                <a:effectLst>
                  <a:glow rad="101600">
                    <a:prstClr val="black"/>
                  </a:glow>
                </a:effectLst>
                <a:latin typeface="Arial Narrow" charset="0"/>
                <a:ea typeface="Arial Narrow" charset="0"/>
                <a:cs typeface="Arial Narrow" charset="0"/>
              </a:rPr>
              <a:t>ختف في مغاور الجبال، واختبيء في حفر الأرض خشيةً من هيبة الربّ ومن جلال مجده</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فعيون البشر المتشامخة تخفض، وكبرياؤهم تذلّ، ويتعظّم الرّبّ وحده في ذلك اليوم.</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فإن للرّبّ القدير يوماً فيه يوضع كل متعظّم ومتكبّر ومتغطرس.</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ويسمو على أرز لبنان المتعالي الشّامخ، وعلى كل بلوط باشان. وعلى كل جبل أشمً، وعلى التّلال المرتفعة. وعلى كل برج عال، وسور حصين، وعلى كل سفن ترشيش، وعلى كلّ صنعة جميلة، فيعتري الهوان غطرسة كل إنسان، ويذلّ تشامخ البشر، ويتعظّم الرب وحده في ذلك اليوم، وتباد الأصنام كلها، </a:t>
            </a:r>
            <a:r>
              <a:rPr lang="ar-JO" b="1" dirty="0">
                <a:solidFill>
                  <a:srgbClr val="FFFF00"/>
                </a:solidFill>
                <a:effectLst>
                  <a:glow rad="101600">
                    <a:prstClr val="black"/>
                  </a:glow>
                </a:effectLst>
                <a:latin typeface="Arial Narrow" charset="0"/>
                <a:ea typeface="Arial Narrow" charset="0"/>
                <a:cs typeface="Arial Narrow" charset="0"/>
              </a:rPr>
              <a:t>ويلجأ النّاس إلى مغاور الجبال، وإلى حفائر الأرض، متوارين من هيبة الرب ومن مجد جلاله، عندما يهبّ ليزلزل الأرض. </a:t>
            </a:r>
            <a:r>
              <a:rPr lang="ar-JO" b="1" dirty="0">
                <a:solidFill>
                  <a:prstClr val="white"/>
                </a:solidFill>
                <a:effectLst>
                  <a:glow rad="101600">
                    <a:prstClr val="black"/>
                  </a:glow>
                </a:effectLst>
                <a:latin typeface="Arial Narrow" charset="0"/>
                <a:ea typeface="Arial Narrow" charset="0"/>
                <a:cs typeface="Arial Narrow" charset="0"/>
              </a:rPr>
              <a:t>في ذلك اليوم يطرح النّاس للجرذان والخفافيش أوثانهم الفضية  وأصنامهم الذهبية  التي صنعوها ليعبدوها، ويدخاون في كهوف الصّخر، وفي شقوق الجروف الجبلية هرباً من هيبة الربّ ومن مجد جلاله عندما يهبّ ليزلزل الأرض. كفّوا عن الإتكال على الإنسان المعرضّ للموت؛ فأيّ قيمة له</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(اش2: 10- 22).</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704851" y="955222"/>
            <a:ext cx="8115300" cy="646331"/>
          </a:xfrm>
          <a:prstGeom prst="rect">
            <a:avLst/>
          </a:prstGeom>
          <a:noFill/>
        </p:spPr>
        <p:txBody>
          <a:bodyPr wrap="square" rtlCol="0">
            <a:spAutoFit/>
          </a:bodyPr>
          <a:lstStyle/>
          <a:p>
            <a:pPr algn="ct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وصف أشعياء السابق لدينونة الضيقة</a:t>
            </a:r>
            <a:endParaRPr lang="en-US" sz="36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7026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1F19C-F5E9-7349-B9D1-67B7C1E465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25062"/>
            <a:ext cx="9144000" cy="4375688"/>
          </a:xfrm>
          <a:prstGeom prst="rect">
            <a:avLst/>
          </a:prstGeom>
        </p:spPr>
      </p:pic>
      <p:sp>
        <p:nvSpPr>
          <p:cNvPr id="6" name="TextBox 5">
            <a:extLst>
              <a:ext uri="{FF2B5EF4-FFF2-40B4-BE49-F238E27FC236}">
                <a16:creationId xmlns:a16="http://schemas.microsoft.com/office/drawing/2014/main" id="{2B39B85B-B229-C840-A13A-D3F17859A419}"/>
              </a:ext>
            </a:extLst>
          </p:cNvPr>
          <p:cNvSpPr txBox="1"/>
          <p:nvPr/>
        </p:nvSpPr>
        <p:spPr>
          <a:xfrm>
            <a:off x="202475" y="1001815"/>
            <a:ext cx="8569234" cy="646331"/>
          </a:xfrm>
          <a:prstGeom prst="rect">
            <a:avLst/>
          </a:prstGeom>
          <a:noFill/>
        </p:spPr>
        <p:txBody>
          <a:bodyPr wrap="square" rtlCol="0">
            <a:spAutoFit/>
          </a:bodyPr>
          <a:lstStyle/>
          <a:p>
            <a:pPr algn="ctr" defTabSz="685800" fontAlgn="auto">
              <a:spcBef>
                <a:spcPts val="0"/>
              </a:spcBef>
              <a:spcAft>
                <a:spcPts val="0"/>
              </a:spcAft>
            </a:pPr>
            <a:r>
              <a:rPr lang="ar-JO" sz="3600" b="1" dirty="0">
                <a:solidFill>
                  <a:srgbClr val="FFE55C"/>
                </a:solidFill>
                <a:effectLst>
                  <a:glow rad="101600">
                    <a:prstClr val="black"/>
                  </a:glow>
                </a:effectLst>
                <a:latin typeface="Abadi MT Condensed Extra Bold" charset="0"/>
                <a:ea typeface="Abadi MT Condensed Extra Bold" charset="0"/>
                <a:cs typeface="Abadi MT Condensed Extra Bold" charset="0"/>
              </a:rPr>
              <a:t>وصف أشعياء السابق لدينونة الضيقة</a:t>
            </a:r>
            <a:endParaRPr lang="en-US" sz="3600" b="1" dirty="0">
              <a:solidFill>
                <a:srgbClr val="FFE55C"/>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Rectangle 6">
            <a:extLst>
              <a:ext uri="{FF2B5EF4-FFF2-40B4-BE49-F238E27FC236}">
                <a16:creationId xmlns:a16="http://schemas.microsoft.com/office/drawing/2014/main" id="{0665F182-FAF9-3C4A-A99F-F7705E4896B5}"/>
              </a:ext>
            </a:extLst>
          </p:cNvPr>
          <p:cNvSpPr/>
          <p:nvPr/>
        </p:nvSpPr>
        <p:spPr>
          <a:xfrm>
            <a:off x="93518" y="2013313"/>
            <a:ext cx="8901395" cy="3416320"/>
          </a:xfrm>
          <a:prstGeom prst="rect">
            <a:avLst/>
          </a:prstGeom>
        </p:spPr>
        <p:txBody>
          <a:bodyPr wrap="square">
            <a:spAutoFit/>
          </a:bodyPr>
          <a:lstStyle/>
          <a:p>
            <a:pPr algn="justLow" defTabSz="336947" rtl="1">
              <a:defRPr/>
            </a:pPr>
            <a:r>
              <a:rPr lang="ar-JO" b="1" dirty="0">
                <a:solidFill>
                  <a:prstClr val="white"/>
                </a:solidFill>
                <a:effectLst>
                  <a:glow rad="101600">
                    <a:srgbClr val="000000"/>
                  </a:glow>
                </a:effectLst>
                <a:latin typeface="Arial Narrow" charset="0"/>
                <a:ea typeface="Arial Narrow" charset="0"/>
                <a:cs typeface="Arial Narrow" charset="0"/>
              </a:rPr>
              <a:t>ولولوا، فإن يوم الرب بات وشيكاً قادماً من عند الرب محملاً بالدّمار. لذلك ترتخي كل يد، ويذوب قلب كل إنسان. ينتابهم الفزع، وتأخذهم أوجاع ومخاض، يتلوّون كوالدة تقاسي من ألام المخاض. ويحملق بعضهم ببعض مبهوتين بوجوه ملتهبة. ها هو يوم الرب آت مفعماً بالقسوة والّخط والغضب العنيف، ليجعل الأرض خراباً ويبيد منها الخطاة . فإن نجوم السّماء وكواكبها لا تشرق بنورها، والشّمس تظلم عند بزوغها، والقمر لا يشعّ بضوئه. وأعاقب العالم على شره والمنافقين على آثامهم، وأضع حدا لصلف المتغطرسين وأذّل كبرياء العتاة، فيصبح الرّجال لقلة عددهم أندر من الذهب النقي وأعزّ من ذهب أوفير. وأزلزل السّماوات فتتزعزع الأرض في موضعها من غضب الرب القدير في يوم إحتدام سخطه.</a:t>
            </a:r>
          </a:p>
          <a:p>
            <a:pPr algn="justLow" defTabSz="336947" rtl="1">
              <a:defRPr/>
            </a:pPr>
            <a:r>
              <a:rPr lang="ar-JO" b="1" dirty="0">
                <a:solidFill>
                  <a:prstClr val="black"/>
                </a:solidFill>
                <a:effectLst>
                  <a:glow rad="101600">
                    <a:srgbClr val="000000"/>
                  </a:glow>
                </a:effectLst>
                <a:latin typeface="Arial Narrow" charset="0"/>
                <a:ea typeface="Arial Narrow" charset="0"/>
                <a:cs typeface="Arial Narrow" charset="0"/>
              </a:rPr>
              <a:t>(</a:t>
            </a:r>
            <a:r>
              <a:rPr lang="ar-JO" b="1" dirty="0">
                <a:solidFill>
                  <a:srgbClr val="FFFF00"/>
                </a:solidFill>
                <a:effectLst>
                  <a:glow rad="101600">
                    <a:srgbClr val="000000"/>
                  </a:glow>
                </a:effectLst>
                <a:latin typeface="Arial Narrow" charset="0"/>
                <a:ea typeface="Arial Narrow" charset="0"/>
                <a:cs typeface="Arial Narrow" charset="0"/>
              </a:rPr>
              <a:t>اش13: 6- 13).</a:t>
            </a:r>
            <a:endParaRPr lang="en-US" b="1" dirty="0">
              <a:solidFill>
                <a:srgbClr val="FFFF00"/>
              </a:solidFill>
              <a:effectLst>
                <a:glow rad="101600">
                  <a:srgbClr val="000000"/>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0112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BADCE-D1C2-8349-8C5F-A82442FAE7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698"/>
            <a:ext cx="9144000" cy="4434052"/>
          </a:xfrm>
          <a:prstGeom prst="rect">
            <a:avLst/>
          </a:prstGeom>
        </p:spPr>
      </p:pic>
      <p:sp>
        <p:nvSpPr>
          <p:cNvPr id="2" name="Rectangle 1"/>
          <p:cNvSpPr/>
          <p:nvPr/>
        </p:nvSpPr>
        <p:spPr>
          <a:xfrm>
            <a:off x="935183" y="1736852"/>
            <a:ext cx="7689273" cy="193899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 أجري آيات في السماء وعلى الأرض، دماً وناراً وأعمدة دخان. وتتحول الشّمس إلى ظلام، والقمر إلى دم، قبل مجيء يوم الرب العظيم المخيف</a:t>
            </a:r>
          </a:p>
          <a:p>
            <a:pPr algn="r" defTabSz="685800" rtl="1" fontAlgn="auto">
              <a:spcBef>
                <a:spcPts val="0"/>
              </a:spcBef>
              <a:spcAft>
                <a:spcPts val="0"/>
              </a:spcAft>
            </a:pPr>
            <a:r>
              <a:rPr lang="ar-JO" sz="3000" b="1" dirty="0">
                <a:solidFill>
                  <a:srgbClr val="FFFF00"/>
                </a:solidFill>
                <a:effectLst>
                  <a:glow rad="101600">
                    <a:prstClr val="black"/>
                  </a:glow>
                </a:effectLst>
                <a:latin typeface="Arial Narrow" charset="0"/>
                <a:ea typeface="Arial Narrow" charset="0"/>
                <a:cs typeface="Arial Narrow" charset="0"/>
              </a:rPr>
              <a:t>يؤئيل2: 30- 31</a:t>
            </a:r>
            <a:endParaRPr lang="en-US" sz="3000" b="1" dirty="0">
              <a:solidFill>
                <a:srgbClr val="FFFF00"/>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758538" y="3932958"/>
            <a:ext cx="8000999" cy="1477328"/>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وحالاً بعد الضيقة في تلك الأيام، تظلم الشّمس، ويحجب القمر ضوءه، وتتهاوى النجوم من السماء، وتتزعزع أجرام السّماوات.</a:t>
            </a:r>
          </a:p>
          <a:p>
            <a:pPr algn="r" defTabSz="685800" rtl="1" fontAlgn="auto">
              <a:spcBef>
                <a:spcPts val="0"/>
              </a:spcBef>
              <a:spcAft>
                <a:spcPts val="0"/>
              </a:spcAft>
            </a:pPr>
            <a:r>
              <a:rPr lang="ar-JO" sz="3000" b="1" dirty="0">
                <a:solidFill>
                  <a:srgbClr val="FFFF00"/>
                </a:solidFill>
                <a:effectLst>
                  <a:glow rad="101600">
                    <a:prstClr val="black"/>
                  </a:glow>
                </a:effectLst>
                <a:latin typeface="Arial Narrow" charset="0"/>
                <a:ea typeface="Arial Narrow" charset="0"/>
                <a:cs typeface="Arial Narrow" charset="0"/>
              </a:rPr>
              <a:t>متى 24: 29</a:t>
            </a:r>
            <a:endParaRPr lang="en-US" sz="3000" b="1" dirty="0">
              <a:solidFill>
                <a:srgbClr val="FFFF00"/>
              </a:solidFill>
              <a:effectLst>
                <a:glow rad="101600">
                  <a:prstClr val="black"/>
                </a:glow>
              </a:effectLst>
              <a:latin typeface="Arial Narrow" charset="0"/>
              <a:ea typeface="Arial Narrow" charset="0"/>
              <a:cs typeface="Arial Narrow" charset="0"/>
            </a:endParaRPr>
          </a:p>
        </p:txBody>
      </p:sp>
      <p:sp>
        <p:nvSpPr>
          <p:cNvPr id="6" name="TextBox 5">
            <a:extLst>
              <a:ext uri="{FF2B5EF4-FFF2-40B4-BE49-F238E27FC236}">
                <a16:creationId xmlns:a16="http://schemas.microsoft.com/office/drawing/2014/main" id="{D5873199-996C-2B49-B900-D7A00223DAA4}"/>
              </a:ext>
            </a:extLst>
          </p:cNvPr>
          <p:cNvSpPr txBox="1"/>
          <p:nvPr/>
        </p:nvSpPr>
        <p:spPr>
          <a:xfrm>
            <a:off x="1143000" y="1001814"/>
            <a:ext cx="6858000" cy="715581"/>
          </a:xfrm>
          <a:prstGeom prst="rect">
            <a:avLst/>
          </a:prstGeom>
          <a:noFill/>
        </p:spPr>
        <p:txBody>
          <a:bodyPr wrap="square" rtlCol="0">
            <a:spAutoFit/>
          </a:bodyPr>
          <a:lstStyle/>
          <a:p>
            <a:pPr algn="ctr" defTabSz="685800" fontAlgn="auto">
              <a:spcBef>
                <a:spcPts val="0"/>
              </a:spcBef>
              <a:spcAft>
                <a:spcPts val="0"/>
              </a:spcAft>
            </a:pP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أوصاف أخرى لدينونات الضيقة</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401787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04664"/>
            <a:ext cx="9144000" cy="5832648"/>
          </a:xfrm>
          <a:prstGeom prst="rect">
            <a:avLst/>
          </a:prstGeom>
        </p:spPr>
      </p:pic>
      <p:sp>
        <p:nvSpPr>
          <p:cNvPr id="3" name="TextBox 2"/>
          <p:cNvSpPr txBox="1"/>
          <p:nvPr/>
        </p:nvSpPr>
        <p:spPr>
          <a:xfrm>
            <a:off x="1244718" y="1771967"/>
            <a:ext cx="6654564" cy="600164"/>
          </a:xfrm>
          <a:prstGeom prst="rect">
            <a:avLst/>
          </a:prstGeom>
          <a:noFill/>
        </p:spPr>
        <p:txBody>
          <a:bodyPr wrap="square" rtlCol="0">
            <a:spAutoFit/>
          </a:bodyPr>
          <a:lstStyle/>
          <a:p>
            <a:pPr algn="r" defTabSz="685800" rtl="1" fontAlgn="auto">
              <a:spcBef>
                <a:spcPts val="0"/>
              </a:spcBef>
              <a:spcAft>
                <a:spcPts val="0"/>
              </a:spcAft>
            </a:pPr>
            <a:r>
              <a:rPr lang="en-US" sz="2025"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300" dirty="0">
                <a:solidFill>
                  <a:prstClr val="white"/>
                </a:solidFill>
                <a:effectLst>
                  <a:glow rad="101600">
                    <a:prstClr val="black"/>
                  </a:glow>
                </a:effectLst>
                <a:latin typeface="Abadi MT Condensed Extra Bold" charset="0"/>
                <a:ea typeface="Abadi MT Condensed Extra Bold" charset="0"/>
                <a:cs typeface="Abadi MT Condensed Extra Bold" charset="0"/>
              </a:rPr>
              <a:t>ت- تعليمات الله للعالم </a:t>
            </a:r>
            <a:r>
              <a:rPr lang="ar-JO" sz="3300" dirty="0">
                <a:solidFill>
                  <a:srgbClr val="FFFF00"/>
                </a:solidFill>
                <a:effectLst>
                  <a:glow rad="101600">
                    <a:prstClr val="black"/>
                  </a:glow>
                </a:effectLst>
                <a:latin typeface="Abadi MT Condensed Extra Bold" charset="0"/>
                <a:ea typeface="Abadi MT Condensed Extra Bold" charset="0"/>
                <a:cs typeface="Abadi MT Condensed Extra Bold" charset="0"/>
              </a:rPr>
              <a:t>(4).</a:t>
            </a:r>
            <a:endParaRPr lang="en-US" sz="33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4" name="Rectangle 3"/>
          <p:cNvSpPr/>
          <p:nvPr/>
        </p:nvSpPr>
        <p:spPr>
          <a:xfrm>
            <a:off x="1860632" y="2476557"/>
            <a:ext cx="5253228" cy="2400657"/>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وتنحل كل كواكب السماء، وتطوى السماوات كدرج، وتتساقط كل نجومها كتساقط أوراق الكرمة أو حبات التين المتغضنة.</a:t>
            </a:r>
          </a:p>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 اش34: 4)</a:t>
            </a:r>
            <a:endParaRPr lang="en-US" sz="30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9991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6713"/>
            <a:ext cx="9144000" cy="5904656"/>
          </a:xfrm>
          <a:prstGeom prst="rect">
            <a:avLst/>
          </a:prstGeom>
        </p:spPr>
      </p:pic>
      <p:sp>
        <p:nvSpPr>
          <p:cNvPr id="4" name="Rectangle 3"/>
          <p:cNvSpPr/>
          <p:nvPr/>
        </p:nvSpPr>
        <p:spPr>
          <a:xfrm>
            <a:off x="249382" y="4889753"/>
            <a:ext cx="8769926" cy="738664"/>
          </a:xfrm>
          <a:prstGeom prst="rect">
            <a:avLst/>
          </a:prstGeom>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2100" b="1" dirty="0">
                <a:solidFill>
                  <a:prstClr val="white"/>
                </a:solidFill>
                <a:effectLst>
                  <a:glow rad="101600">
                    <a:prstClr val="black"/>
                  </a:glow>
                </a:effectLst>
                <a:latin typeface="Arial Narrow" charset="0"/>
                <a:ea typeface="Arial Narrow" charset="0"/>
                <a:cs typeface="Arial Narrow" charset="0"/>
              </a:rPr>
              <a:t>إلا أنّ «يوم الربّ» سيأتي كما يأتي اللصّ في الليل. في ذلك اليوم، تزول السماوات محدثة دوياً هائلاً وتنحل العناصر محترقة بنار شديدة، وتحترق الأرض وما فيها من منجزات</a:t>
            </a:r>
            <a:r>
              <a:rPr lang="ar-JO" sz="2100" b="1" dirty="0">
                <a:solidFill>
                  <a:srgbClr val="FFFF00"/>
                </a:solidFill>
                <a:effectLst>
                  <a:glow rad="101600">
                    <a:prstClr val="black"/>
                  </a:glow>
                </a:effectLst>
                <a:latin typeface="Arial Narrow" charset="0"/>
                <a:ea typeface="Arial Narrow" charset="0"/>
                <a:cs typeface="Arial Narrow" charset="0"/>
              </a:rPr>
              <a:t>.(2بطر3: 10).</a:t>
            </a:r>
          </a:p>
        </p:txBody>
      </p:sp>
      <p:sp>
        <p:nvSpPr>
          <p:cNvPr id="5" name="Rectangle 4"/>
          <p:cNvSpPr/>
          <p:nvPr/>
        </p:nvSpPr>
        <p:spPr>
          <a:xfrm>
            <a:off x="155863" y="3505538"/>
            <a:ext cx="8863445" cy="1384995"/>
          </a:xfrm>
          <a:prstGeom prst="rect">
            <a:avLst/>
          </a:prstGeom>
        </p:spPr>
        <p:txBody>
          <a:bodyPr wrap="square">
            <a:spAutoFit/>
          </a:bodyPr>
          <a:lstStyle/>
          <a:p>
            <a:pPr algn="r" defTabSz="685800" rtl="1" fontAlgn="auto">
              <a:spcBef>
                <a:spcPts val="0"/>
              </a:spcBef>
              <a:spcAft>
                <a:spcPts val="0"/>
              </a:spcAft>
            </a:pPr>
            <a:r>
              <a:rPr lang="ar-JO" sz="2100" b="1" dirty="0">
                <a:solidFill>
                  <a:srgbClr val="E7E6E6"/>
                </a:solidFill>
                <a:effectLst>
                  <a:glow rad="101600">
                    <a:prstClr val="black"/>
                  </a:glow>
                </a:effectLst>
                <a:latin typeface="Arial Narrow" charset="0"/>
                <a:ea typeface="Arial Narrow" charset="0"/>
                <a:cs typeface="Arial Narrow" charset="0"/>
              </a:rPr>
              <a:t>ثم نظرت، فرأيت الحمل يفك الختم السادس، وإذا الأرض قد زلزت زلزالاً عظيماً، والشّمس أسودت فصارت كخرقة من شعر، وصار القمر أحمر كالدم، وسقطت نجوم السماء على الأرض كما تطرح شجرة التين ثمارها الفجّة، إذا هزّتها ريح عاصفة. وطويت السماء كما تطوي لفافة من ورق، فتزحزحت الجبال والجزر كلها من مواضعها</a:t>
            </a:r>
            <a:r>
              <a:rPr lang="ar-JO" sz="2100" b="1" dirty="0">
                <a:solidFill>
                  <a:srgbClr val="FFFF00"/>
                </a:solidFill>
                <a:effectLst>
                  <a:glow rad="101600">
                    <a:prstClr val="black"/>
                  </a:glow>
                </a:effectLst>
                <a:latin typeface="Arial Narrow" charset="0"/>
                <a:ea typeface="Arial Narrow" charset="0"/>
                <a:cs typeface="Arial Narrow" charset="0"/>
              </a:rPr>
              <a:t>( رؤيا 6: 12- 14).</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253853" y="1748790"/>
            <a:ext cx="7671938" cy="415498"/>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فإن  كان الله لا يأتمن قديسيه، والسماوات غير طاهرة لديه (</a:t>
            </a:r>
            <a:r>
              <a:rPr lang="ar-JO" sz="2100" b="1" dirty="0">
                <a:solidFill>
                  <a:srgbClr val="FFFF00"/>
                </a:solidFill>
                <a:effectLst>
                  <a:glow rad="101600">
                    <a:prstClr val="black"/>
                  </a:glow>
                </a:effectLst>
                <a:latin typeface="Arial Narrow" charset="0"/>
                <a:ea typeface="Arial Narrow" charset="0"/>
                <a:cs typeface="Arial Narrow" charset="0"/>
              </a:rPr>
              <a:t>ايوب 15: 15).</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7" name="Rectangle 6"/>
          <p:cNvSpPr/>
          <p:nvPr/>
        </p:nvSpPr>
        <p:spPr>
          <a:xfrm>
            <a:off x="249382" y="2284546"/>
            <a:ext cx="8769926" cy="1061829"/>
          </a:xfrm>
          <a:prstGeom prst="rect">
            <a:avLst/>
          </a:prstGeom>
        </p:spPr>
        <p:txBody>
          <a:bodyPr wrap="square">
            <a:spAutoFit/>
          </a:bodyPr>
          <a:lstStyle/>
          <a:p>
            <a:pPr algn="r" defTabSz="685800" rtl="1" fontAlgn="auto">
              <a:spcBef>
                <a:spcPts val="0"/>
              </a:spcBef>
              <a:spcAft>
                <a:spcPts val="0"/>
              </a:spcAft>
            </a:pPr>
            <a:r>
              <a:rPr lang="ar-JO" sz="2100" b="1" dirty="0">
                <a:solidFill>
                  <a:srgbClr val="E7E6E6"/>
                </a:solidFill>
                <a:effectLst>
                  <a:glow rad="101600">
                    <a:prstClr val="black"/>
                  </a:glow>
                </a:effectLst>
                <a:latin typeface="Arial Narrow" charset="0"/>
                <a:ea typeface="Arial Narrow" charset="0"/>
                <a:cs typeface="Arial Narrow" charset="0"/>
              </a:rPr>
              <a:t>ذلك أن الخليقة تترقب بلهفة أن يعلن أبناء الله.  لأن الخليقة قد أخضعت للباطل، لا بإختيارها بل من قبل الذي أخضعها، على رجاء أن تحرّر هي أيضاً من عبودية الفساد إلى حرية المجد التي لأولاد الله.(</a:t>
            </a:r>
            <a:r>
              <a:rPr lang="ar-JO" sz="2100" b="1" dirty="0">
                <a:solidFill>
                  <a:srgbClr val="FFFF00"/>
                </a:solidFill>
                <a:effectLst>
                  <a:glow rad="101600">
                    <a:prstClr val="black"/>
                  </a:glow>
                </a:effectLst>
                <a:latin typeface="Arial Narrow" charset="0"/>
                <a:ea typeface="Arial Narrow" charset="0"/>
                <a:cs typeface="Arial Narrow" charset="0"/>
              </a:rPr>
              <a:t>رو8: 19- 21).</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1158585" y="225686"/>
            <a:ext cx="6858000" cy="553998"/>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تعليقات الكتاب المقدس على الكتاب المقدس</a:t>
            </a:r>
            <a:endParaRPr lang="en-US" sz="30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6688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21422"/>
            <a:ext cx="9144000" cy="4603921"/>
          </a:xfrm>
          <a:prstGeom prst="rect">
            <a:avLst/>
          </a:prstGeom>
        </p:spPr>
      </p:pic>
      <p:sp>
        <p:nvSpPr>
          <p:cNvPr id="2" name="Rectangle 1"/>
          <p:cNvSpPr/>
          <p:nvPr/>
        </p:nvSpPr>
        <p:spPr>
          <a:xfrm>
            <a:off x="342900" y="2160274"/>
            <a:ext cx="8709660" cy="3647152"/>
          </a:xfrm>
          <a:prstGeom prst="rect">
            <a:avLst/>
          </a:prstGeom>
        </p:spPr>
        <p:txBody>
          <a:bodyPr wrap="square">
            <a:spAutoFit/>
          </a:bodyPr>
          <a:lstStyle/>
          <a:p>
            <a:pPr algn="r" defTabSz="685800" rtl="1" fontAlgn="auto">
              <a:spcBef>
                <a:spcPts val="0"/>
              </a:spcBef>
              <a:spcAft>
                <a:spcPts val="0"/>
              </a:spcAft>
            </a:pPr>
            <a:r>
              <a:rPr lang="ar-JO" b="1" dirty="0">
                <a:solidFill>
                  <a:prstClr val="white">
                    <a:lumMod val="85000"/>
                    <a:lumOff val="15000"/>
                  </a:prstClr>
                </a:solidFill>
                <a:effectLst>
                  <a:glow rad="101600">
                    <a:prstClr val="black"/>
                  </a:glow>
                </a:effectLst>
                <a:latin typeface="Arial Narrow" charset="0"/>
                <a:ea typeface="Arial Narrow" charset="0"/>
                <a:cs typeface="Arial Narrow" charset="0"/>
              </a:rPr>
              <a:t>ناقش الرسول بطرس هذا الموضوع في الاصحاح الثالث من رسالته الثانية. يظهر فحص سياقها أن الرسول كان يتحدث عن أحداث يوم الرب «يهوه» في ذلك الوقت، وفقا لتنبؤاته، ستذوب الأجرام السماوية وتزول بصوت عالي، وستحترق الأرض بنار شديدة. سيكون هناك ثوران بركاني هنا وهناك على الأرض، وسوف تنفجر النيران المشتعلة  التي تترسب في الأرض إلى حريق هائل. بما أن بطرس قدم هذا الوصف رداً على المستهزئين الذين يتساءلون عن مجيء المسيح الثاني، فمن الواضح أنه كان يتحدث عن الضيقة وما سيحدث في ذلك الوقت. تشير جميع حقائق السياق إلى هذا الإتجاه.</a:t>
            </a:r>
          </a:p>
          <a:p>
            <a:pPr algn="r" defTabSz="685800" rtl="1" fontAlgn="auto">
              <a:spcBef>
                <a:spcPts val="0"/>
              </a:spcBef>
              <a:spcAft>
                <a:spcPts val="0"/>
              </a:spcAft>
            </a:pPr>
            <a:endPar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r>
              <a:rPr lang="ar-JO" sz="2100" b="1" dirty="0">
                <a:solidFill>
                  <a:srgbClr val="FFFF00"/>
                </a:solidFill>
                <a:effectLst>
                  <a:glow rad="101600">
                    <a:prstClr val="black"/>
                  </a:glow>
                </a:effectLst>
                <a:latin typeface="Arial Narrow" charset="0"/>
                <a:ea typeface="Arial Narrow" charset="0"/>
                <a:cs typeface="Arial Narrow" charset="0"/>
              </a:rPr>
              <a:t>دي إل كوبر، تعليق على إشعياء، البحث الكتابي الشهري( نوفمبر 1944).</a:t>
            </a:r>
            <a:endParaRPr lang="en-US" sz="2100" b="1" dirty="0">
              <a:solidFill>
                <a:srgbClr val="FFFF00"/>
              </a:solidFill>
              <a:effectLst>
                <a:glow rad="101600">
                  <a:prstClr val="black"/>
                </a:glow>
              </a:effectLst>
              <a:latin typeface="Arial Narrow" charset="0"/>
              <a:ea typeface="Arial Narrow" charset="0"/>
              <a:cs typeface="Arial Narrow" charset="0"/>
            </a:endParaRPr>
          </a:p>
          <a:p>
            <a:pPr defTabSz="685800" fontAlgn="auto">
              <a:spcBef>
                <a:spcPts val="0"/>
              </a:spcBef>
              <a:spcAft>
                <a:spcPts val="0"/>
              </a:spcAft>
            </a:pPr>
            <a:r>
              <a:rPr lang="en-US" sz="2100" b="1" dirty="0">
                <a:solidFill>
                  <a:prstClr val="white">
                    <a:lumMod val="85000"/>
                    <a:lumOff val="15000"/>
                  </a:prstClr>
                </a:solidFill>
                <a:effectLst>
                  <a:glow rad="101600">
                    <a:prstClr val="black"/>
                  </a:glow>
                </a:effectLst>
                <a:latin typeface="Arial Narrow" charset="0"/>
                <a:ea typeface="Arial Narrow" charset="0"/>
                <a:cs typeface="Arial Narrow" charset="0"/>
              </a:rPr>
              <a:t> </a:t>
            </a:r>
          </a:p>
        </p:txBody>
      </p:sp>
      <p:sp>
        <p:nvSpPr>
          <p:cNvPr id="3" name="TextBox 2"/>
          <p:cNvSpPr txBox="1"/>
          <p:nvPr/>
        </p:nvSpPr>
        <p:spPr>
          <a:xfrm>
            <a:off x="1755648" y="692783"/>
            <a:ext cx="5884164" cy="715581"/>
          </a:xfrm>
          <a:prstGeom prst="rect">
            <a:avLst/>
          </a:prstGeom>
          <a:noFill/>
        </p:spPr>
        <p:txBody>
          <a:bodyPr wrap="square" rtlCol="0">
            <a:spAutoFit/>
          </a:bodyPr>
          <a:lstStyle/>
          <a:p>
            <a:pPr algn="r" defTabSz="685800" rtl="1" fontAlgn="auto">
              <a:spcBef>
                <a:spcPts val="0"/>
              </a:spcBef>
              <a:spcAft>
                <a:spcPts val="0"/>
              </a:spcAft>
            </a:pP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2 بطرس 3: 10- أشعياء 34: 4</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7449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1747"/>
            <a:ext cx="9144000" cy="4225159"/>
          </a:xfrm>
          <a:prstGeom prst="rect">
            <a:avLst/>
          </a:prstGeom>
        </p:spPr>
      </p:pic>
      <p:sp>
        <p:nvSpPr>
          <p:cNvPr id="4" name="TextBox 3"/>
          <p:cNvSpPr txBox="1"/>
          <p:nvPr/>
        </p:nvSpPr>
        <p:spPr>
          <a:xfrm>
            <a:off x="1419367" y="3248855"/>
            <a:ext cx="5897880"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الله يركز على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(5- 8).</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90139" y="3860881"/>
            <a:ext cx="6103620"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وفاء الله لأدوم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(9- 15).</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290139" y="4472906"/>
            <a:ext cx="6309360" cy="646331"/>
          </a:xfrm>
          <a:prstGeom prst="rect">
            <a:avLst/>
          </a:prstGeom>
          <a:noFill/>
        </p:spPr>
        <p:txBody>
          <a:bodyPr wrap="square" rtlCol="0">
            <a:spAutoFit/>
          </a:bodyPr>
          <a:lstStyle/>
          <a:p>
            <a:pPr algn="r" defTabSz="685800" rtl="1" fontAlgn="auto">
              <a:spcBef>
                <a:spcPts val="0"/>
              </a:spcBef>
              <a:spcAft>
                <a:spcPts val="0"/>
              </a:spcAft>
            </a:pPr>
            <a:r>
              <a:rPr lang="en-US" sz="27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ت- أمانة الله  خلال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(16- 17).</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714500" y="2366010"/>
            <a:ext cx="6654564"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1- سجل غضب الله. </a:t>
            </a:r>
            <a:r>
              <a:rPr lang="ar-JO" sz="4500" b="1" dirty="0">
                <a:solidFill>
                  <a:srgbClr val="FFFF00"/>
                </a:solidFill>
                <a:effectLst>
                  <a:glow rad="101600">
                    <a:prstClr val="black"/>
                  </a:glow>
                </a:effectLst>
                <a:latin typeface="Abadi MT Condensed Extra Bold" charset="0"/>
                <a:ea typeface="Abadi MT Condensed Extra Bold" charset="0"/>
                <a:cs typeface="Abadi MT Condensed Extra Bold" charset="0"/>
              </a:rPr>
              <a:t>(5- 17).</a:t>
            </a:r>
            <a:endParaRPr lang="en-US" sz="45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483415" y="1474470"/>
            <a:ext cx="7081631" cy="854080"/>
          </a:xfrm>
          <a:prstGeom prst="rect">
            <a:avLst/>
          </a:prstGeom>
          <a:noFill/>
        </p:spPr>
        <p:txBody>
          <a:bodyPr wrap="square" rtlCol="0">
            <a:spAutoFit/>
          </a:bodyPr>
          <a:lstStyle/>
          <a:p>
            <a:pPr algn="r" defTabSz="685800" rtl="1"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مخطط إشعياء </a:t>
            </a:r>
            <a:r>
              <a:rPr lang="ar-JO" sz="4950" b="1" dirty="0">
                <a:solidFill>
                  <a:srgbClr val="FFFF00"/>
                </a:solidFill>
                <a:effectLst>
                  <a:glow rad="101600">
                    <a:prstClr val="black"/>
                  </a:glow>
                </a:effectLst>
                <a:latin typeface="Abadi MT Condensed Extra Bold" charset="0"/>
                <a:ea typeface="Abadi MT Condensed Extra Bold" charset="0"/>
                <a:cs typeface="Abadi MT Condensed Extra Bold" charset="0"/>
              </a:rPr>
              <a:t>34: 5- 17</a:t>
            </a:r>
            <a:endParaRPr lang="en-US" sz="49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4645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4" y="857250"/>
            <a:ext cx="9136547" cy="5416184"/>
          </a:xfrm>
          <a:prstGeom prst="rect">
            <a:avLst/>
          </a:prstGeom>
        </p:spPr>
      </p:pic>
      <p:sp>
        <p:nvSpPr>
          <p:cNvPr id="4" name="TextBox 3"/>
          <p:cNvSpPr txBox="1"/>
          <p:nvPr/>
        </p:nvSpPr>
        <p:spPr>
          <a:xfrm>
            <a:off x="1227343" y="1680337"/>
            <a:ext cx="6525337"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مركز نشاط الله في أدوم (5-8)</a:t>
            </a:r>
            <a:endParaRPr lang="en-US" sz="45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7453" y="4149090"/>
            <a:ext cx="9136547" cy="2169825"/>
          </a:xfrm>
          <a:prstGeom prst="rect">
            <a:avLst/>
          </a:prstGeom>
          <a:solidFill>
            <a:schemeClr val="tx1"/>
          </a:solidFill>
        </p:spPr>
        <p:txBody>
          <a:bodyPr wrap="square">
            <a:spAutoFit/>
          </a:bodyPr>
          <a:lstStyle/>
          <a:p>
            <a:pPr algn="justLow" defTabSz="685800" rtl="1" fontAlgn="auto">
              <a:spcBef>
                <a:spcPts val="0"/>
              </a:spcBef>
              <a:spcAft>
                <a:spcPts val="0"/>
              </a:spcAft>
            </a:pPr>
            <a:r>
              <a:rPr lang="en-US" sz="1350" b="1" dirty="0">
                <a:solidFill>
                  <a:prstClr val="black"/>
                </a:solidFill>
                <a:effectLst>
                  <a:glow rad="101600">
                    <a:prstClr val="black"/>
                  </a:glow>
                </a:effectLst>
                <a:latin typeface="Arial Narrow" charset="0"/>
                <a:ea typeface="Arial Narrow" charset="0"/>
                <a:cs typeface="Arial Narrow" charset="0"/>
              </a:rPr>
              <a:t>“</a:t>
            </a:r>
            <a:r>
              <a:rPr lang="ar-JO" sz="2700" b="1" dirty="0">
                <a:solidFill>
                  <a:prstClr val="white"/>
                </a:solidFill>
                <a:effectLst>
                  <a:glow rad="101600">
                    <a:prstClr val="black"/>
                  </a:glow>
                </a:effectLst>
                <a:latin typeface="Arial Narrow" charset="0"/>
                <a:ea typeface="Arial Narrow" charset="0"/>
                <a:cs typeface="Arial Narrow" charset="0"/>
              </a:rPr>
              <a:t>لأن سيفي قد تشربّ بالسّخط في السّماء، وها هو ينزل ليعاقب </a:t>
            </a:r>
            <a:r>
              <a:rPr lang="ar-JO" sz="2700" b="1" dirty="0">
                <a:solidFill>
                  <a:srgbClr val="FFFF00"/>
                </a:solidFill>
                <a:effectLst>
                  <a:glow rad="101600">
                    <a:prstClr val="black"/>
                  </a:glow>
                </a:effectLst>
                <a:latin typeface="Arial Narrow" charset="0"/>
                <a:ea typeface="Arial Narrow" charset="0"/>
                <a:cs typeface="Arial Narrow" charset="0"/>
              </a:rPr>
              <a:t>أدوم</a:t>
            </a:r>
            <a:r>
              <a:rPr lang="ar-JO" sz="2700" b="1" dirty="0">
                <a:solidFill>
                  <a:prstClr val="white"/>
                </a:solidFill>
                <a:effectLst>
                  <a:glow rad="101600">
                    <a:prstClr val="black"/>
                  </a:glow>
                </a:effectLst>
                <a:latin typeface="Arial Narrow" charset="0"/>
                <a:ea typeface="Arial Narrow" charset="0"/>
                <a:cs typeface="Arial Narrow" charset="0"/>
              </a:rPr>
              <a:t>، وينتقم من الشعب الذي قضيت عليه بالفناء. للرب سيف مشبع بالّدم، مطليّ بالشّحم، بدم حملان وتيوس، وبشحم كلى كباش، لأنّ للربّ ذبيحة في </a:t>
            </a:r>
            <a:r>
              <a:rPr lang="ar-JO" sz="2700" b="1" dirty="0">
                <a:solidFill>
                  <a:srgbClr val="FFFF00"/>
                </a:solidFill>
                <a:effectLst>
                  <a:glow rad="101600">
                    <a:prstClr val="black"/>
                  </a:glow>
                </a:effectLst>
                <a:latin typeface="Arial Narrow" charset="0"/>
                <a:ea typeface="Arial Narrow" charset="0"/>
                <a:cs typeface="Arial Narrow" charset="0"/>
              </a:rPr>
              <a:t>بصرة</a:t>
            </a:r>
            <a:r>
              <a:rPr lang="ar-JO" sz="2700" b="1" dirty="0">
                <a:solidFill>
                  <a:prstClr val="white"/>
                </a:solidFill>
                <a:effectLst>
                  <a:glow rad="101600">
                    <a:prstClr val="black"/>
                  </a:glow>
                </a:effectLst>
                <a:latin typeface="Arial Narrow" charset="0"/>
                <a:ea typeface="Arial Narrow" charset="0"/>
                <a:cs typeface="Arial Narrow" charset="0"/>
              </a:rPr>
              <a:t>، ومذبحة في أدوم. ويسقط معهم البقر الوحشي، والعجول والثيران القوية، فتتشبع أرضهم بالدّماء، ويخصب ترابهم بالشّحم. لأن للرّبّ يوم إنتقام، سنة ثأر لدعوى </a:t>
            </a:r>
            <a:r>
              <a:rPr lang="ar-JO" sz="2700" b="1" dirty="0">
                <a:solidFill>
                  <a:srgbClr val="FFFF00"/>
                </a:solidFill>
                <a:effectLst>
                  <a:glow rad="101600">
                    <a:prstClr val="black"/>
                  </a:glow>
                </a:effectLst>
                <a:latin typeface="Arial Narrow" charset="0"/>
                <a:ea typeface="Arial Narrow" charset="0"/>
                <a:cs typeface="Arial Narrow" charset="0"/>
              </a:rPr>
              <a:t>صهيون</a:t>
            </a:r>
            <a:r>
              <a:rPr lang="ar-JO" sz="2700" b="1" dirty="0">
                <a:solidFill>
                  <a:prstClr val="white"/>
                </a:solidFill>
                <a:effectLst>
                  <a:glow rad="101600">
                    <a:prstClr val="black"/>
                  </a:glow>
                </a:effectLst>
                <a:latin typeface="Arial Narrow" charset="0"/>
                <a:ea typeface="Arial Narrow" charset="0"/>
                <a:cs typeface="Arial Narrow" charset="0"/>
              </a:rPr>
              <a:t>.»</a:t>
            </a:r>
            <a:endParaRPr lang="en-US" sz="27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276978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200150"/>
            <a:ext cx="9144000" cy="4800601"/>
          </a:xfrm>
          <a:prstGeom prst="rect">
            <a:avLst/>
          </a:prstGeom>
        </p:spPr>
      </p:pic>
      <p:sp>
        <p:nvSpPr>
          <p:cNvPr id="3" name="TextBox 2"/>
          <p:cNvSpPr txBox="1"/>
          <p:nvPr/>
        </p:nvSpPr>
        <p:spPr>
          <a:xfrm>
            <a:off x="1508760" y="1611630"/>
            <a:ext cx="7543800" cy="1061829"/>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rPr>
              <a:t>عاشت إسرائيل العداء والعدوان من أدوم عبر تاريخها. معارضة شعب الله كانت معارضة لله وأستحقت انتقام الله </a:t>
            </a:r>
            <a:r>
              <a:rPr lang="ar-JO" sz="2100" b="1" dirty="0">
                <a:solidFill>
                  <a:srgbClr val="FFFF00"/>
                </a:solidFill>
                <a:effectLst>
                  <a:glow rad="101600">
                    <a:prstClr val="black"/>
                  </a:glow>
                </a:effectLst>
                <a:latin typeface="Arial Narrow" charset="0"/>
                <a:ea typeface="Arial Narrow" charset="0"/>
                <a:cs typeface="Arial Narrow" charset="0"/>
              </a:rPr>
              <a:t>(اشعياء 34: 8أ). </a:t>
            </a:r>
            <a:r>
              <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rPr>
              <a:t>لهذا السبب، «أحب الله يعقوب وأبغض عيسو</a:t>
            </a:r>
            <a:r>
              <a:rPr lang="ar-JO" sz="2100" b="1" dirty="0">
                <a:solidFill>
                  <a:srgbClr val="FFFF00"/>
                </a:solidFill>
                <a:effectLst>
                  <a:glow rad="101600">
                    <a:prstClr val="black"/>
                  </a:glow>
                </a:effectLst>
                <a:latin typeface="Arial Narrow" charset="0"/>
                <a:ea typeface="Arial Narrow" charset="0"/>
                <a:cs typeface="Arial Narrow" charset="0"/>
              </a:rPr>
              <a:t>»(ملاخي 1: 2- 3).</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1440895" y="2769645"/>
            <a:ext cx="7609586" cy="646331"/>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1</a:t>
            </a:r>
            <a:r>
              <a:rPr lang="ar-JO" sz="1800" b="1" dirty="0">
                <a:solidFill>
                  <a:prstClr val="white"/>
                </a:solidFill>
                <a:effectLst>
                  <a:glow rad="101600">
                    <a:prstClr val="black"/>
                  </a:glow>
                </a:effectLst>
                <a:latin typeface="Arial Narrow" charset="0"/>
                <a:ea typeface="Arial Narrow" charset="0"/>
                <a:cs typeface="Arial Narrow" charset="0"/>
              </a:rPr>
              <a:t>)</a:t>
            </a:r>
            <a:r>
              <a:rPr lang="ar-JO" sz="1800" b="1" dirty="0">
                <a:solidFill>
                  <a:srgbClr val="FFC000"/>
                </a:solidFill>
                <a:effectLst>
                  <a:glow rad="101600">
                    <a:prstClr val="black"/>
                  </a:glow>
                </a:effectLst>
                <a:latin typeface="Arial Narrow" charset="0"/>
                <a:ea typeface="Arial Narrow" charset="0"/>
                <a:cs typeface="Arial Narrow" charset="0"/>
              </a:rPr>
              <a:t> </a:t>
            </a:r>
            <a:r>
              <a:rPr lang="ar-JO" sz="1800" b="1" dirty="0">
                <a:solidFill>
                  <a:srgbClr val="FFFF00"/>
                </a:solidFill>
                <a:effectLst>
                  <a:glow rad="101600">
                    <a:prstClr val="black"/>
                  </a:glow>
                </a:effectLst>
                <a:latin typeface="Arial Narrow" charset="0"/>
                <a:ea typeface="Arial Narrow" charset="0"/>
                <a:cs typeface="Arial Narrow" charset="0"/>
              </a:rPr>
              <a:t>عندما كانت إسرائيل في محنة في زمن موسى، رفض أدوم السماح لإسرائيل بعبور أراضيهم بل وههددهم بالهجوم(عدد20: 14- 22).</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440895" y="3423371"/>
            <a:ext cx="7609586" cy="415498"/>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2</a:t>
            </a:r>
            <a:r>
              <a:rPr lang="ar-JO" sz="2100" b="1" dirty="0">
                <a:solidFill>
                  <a:prstClr val="white"/>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كان على كل ملك لإسرائيل تقريباً أن يقاتل الأدوميين</a:t>
            </a:r>
            <a:r>
              <a:rPr lang="ar-JO" sz="1575" b="1" dirty="0">
                <a:solidFill>
                  <a:srgbClr val="FF0000"/>
                </a:solidFill>
                <a:effectLst>
                  <a:glow rad="101600">
                    <a:prstClr val="black"/>
                  </a:glow>
                </a:effectLst>
                <a:latin typeface="Arial Narrow" charset="0"/>
                <a:ea typeface="Arial Narrow" charset="0"/>
                <a:cs typeface="Arial Narrow" charset="0"/>
              </a:rPr>
              <a:t>.</a:t>
            </a:r>
            <a:endParaRPr lang="en-US" sz="1575" b="1" dirty="0">
              <a:solidFill>
                <a:srgbClr val="FF0000"/>
              </a:solidFill>
              <a:effectLst>
                <a:glow rad="101600">
                  <a:prstClr val="black"/>
                </a:glow>
              </a:effectLst>
              <a:latin typeface="Arial Narrow" charset="0"/>
              <a:ea typeface="Arial Narrow" charset="0"/>
              <a:cs typeface="Arial Narrow" charset="0"/>
            </a:endParaRPr>
          </a:p>
        </p:txBody>
      </p:sp>
      <p:sp>
        <p:nvSpPr>
          <p:cNvPr id="6" name="TextBox 5"/>
          <p:cNvSpPr txBox="1"/>
          <p:nvPr/>
        </p:nvSpPr>
        <p:spPr>
          <a:xfrm>
            <a:off x="1389460" y="3878001"/>
            <a:ext cx="7661021" cy="369332"/>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3</a:t>
            </a:r>
            <a:r>
              <a:rPr lang="ar-JO" sz="1800" b="1" dirty="0">
                <a:solidFill>
                  <a:prstClr val="white"/>
                </a:solidFill>
                <a:effectLst>
                  <a:glow rad="101600">
                    <a:prstClr val="black"/>
                  </a:glow>
                </a:effectLst>
                <a:latin typeface="Arial Narrow" charset="0"/>
                <a:ea typeface="Arial Narrow" charset="0"/>
                <a:cs typeface="Arial Narrow" charset="0"/>
              </a:rPr>
              <a:t>) </a:t>
            </a:r>
            <a:r>
              <a:rPr lang="ar-JO" sz="1800" b="1" dirty="0">
                <a:solidFill>
                  <a:srgbClr val="FFFF00"/>
                </a:solidFill>
                <a:effectLst>
                  <a:glow rad="101600">
                    <a:prstClr val="black"/>
                  </a:glow>
                </a:effectLst>
                <a:latin typeface="Arial Narrow" charset="0"/>
                <a:ea typeface="Arial Narrow" charset="0"/>
                <a:cs typeface="Arial Narrow" charset="0"/>
              </a:rPr>
              <a:t>أقنع أدوم بابل بتدمير أورشليم ثم شارك في نهب المدينة (مزمور 137: 7؛ عوبديا 10- 14).</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7" name="TextBox 6"/>
          <p:cNvSpPr txBox="1"/>
          <p:nvPr/>
        </p:nvSpPr>
        <p:spPr>
          <a:xfrm>
            <a:off x="311728" y="4480064"/>
            <a:ext cx="8469495" cy="1061829"/>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يعكس هذا الموقف تجاه «صهيون» </a:t>
            </a:r>
            <a:r>
              <a:rPr lang="ar-JO" sz="2100" b="1" dirty="0">
                <a:solidFill>
                  <a:srgbClr val="FFC000"/>
                </a:solidFill>
                <a:effectLst>
                  <a:glow rad="101600">
                    <a:prstClr val="black"/>
                  </a:glow>
                </a:effectLst>
                <a:latin typeface="Arial Narrow" charset="0"/>
                <a:ea typeface="Arial Narrow" charset="0"/>
                <a:cs typeface="Arial Narrow" charset="0"/>
              </a:rPr>
              <a:t>(</a:t>
            </a:r>
            <a:r>
              <a:rPr lang="ar-JO" sz="2100" b="1" dirty="0">
                <a:solidFill>
                  <a:srgbClr val="FFFF00"/>
                </a:solidFill>
                <a:effectLst>
                  <a:glow rad="101600">
                    <a:prstClr val="black"/>
                  </a:glow>
                </a:effectLst>
                <a:latin typeface="Arial Narrow" charset="0"/>
                <a:ea typeface="Arial Narrow" charset="0"/>
                <a:cs typeface="Arial Narrow" charset="0"/>
              </a:rPr>
              <a:t>إشعياء 34: 8ب) </a:t>
            </a:r>
            <a:r>
              <a:rPr lang="ar-JO" sz="2100" b="1" dirty="0">
                <a:solidFill>
                  <a:prstClr val="white"/>
                </a:solidFill>
                <a:effectLst>
                  <a:glow rad="101600">
                    <a:prstClr val="black"/>
                  </a:glow>
                </a:effectLst>
                <a:latin typeface="Arial Narrow" charset="0"/>
                <a:ea typeface="Arial Narrow" charset="0"/>
                <a:cs typeface="Arial Narrow" charset="0"/>
              </a:rPr>
              <a:t>الموقف المعاد للسامية وأفعال الأمة الأممية عبر التاريخ( الإضطهاد، والمذابح، والمحرقة) وسوف يميز الطريقة التي سيعاملون بها إسرائيل أثناء الضيقة</a:t>
            </a:r>
            <a:r>
              <a:rPr lang="ar-JO" sz="2100" b="1" dirty="0">
                <a:solidFill>
                  <a:srgbClr val="FFFF00"/>
                </a:solidFill>
                <a:effectLst>
                  <a:glow rad="101600">
                    <a:prstClr val="black"/>
                  </a:glow>
                </a:effectLst>
                <a:latin typeface="Arial Narrow" charset="0"/>
                <a:ea typeface="Arial Narrow" charset="0"/>
                <a:cs typeface="Arial Narrow" charset="0"/>
              </a:rPr>
              <a:t>( متى 24: 9- 22؛ متى 25: 31-41؛ رؤيا 12: 6- 17).</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1619672" y="322806"/>
            <a:ext cx="6242924" cy="646331"/>
          </a:xfrm>
          <a:prstGeom prst="rect">
            <a:avLst/>
          </a:prstGeom>
          <a:noFill/>
        </p:spPr>
        <p:txBody>
          <a:bodyPr wrap="square" rtlCol="0">
            <a:spAutoFit/>
          </a:bodyPr>
          <a:lstStyle/>
          <a:p>
            <a:pPr algn="ctr" defTabSz="685800" fontAlgn="auto">
              <a:spcBef>
                <a:spcPts val="0"/>
              </a:spcBef>
              <a:spcAft>
                <a:spcPts val="0"/>
              </a:spcAft>
            </a:pPr>
            <a:r>
              <a:rPr lang="ar-JO" sz="3600" b="1" dirty="0">
                <a:solidFill>
                  <a:srgbClr val="FFFF00"/>
                </a:solidFill>
                <a:effectLst>
                  <a:glow rad="127000">
                    <a:prstClr val="black"/>
                  </a:glow>
                </a:effectLst>
                <a:latin typeface="DIN Condensed" charset="0"/>
                <a:ea typeface="DIN Condensed" charset="0"/>
                <a:cs typeface="DIN Condensed" charset="0"/>
              </a:rPr>
              <a:t>أدوم كممثل لموقف العالم تجاه إسرائيل</a:t>
            </a:r>
            <a:endParaRPr lang="en-US" sz="3600" b="1" dirty="0">
              <a:solidFill>
                <a:srgbClr val="FFFF00"/>
              </a:solidFill>
              <a:effectLst>
                <a:glow rad="127000">
                  <a:prstClr val="black"/>
                </a:glow>
              </a:effectLst>
              <a:latin typeface="DIN Condensed" charset="0"/>
              <a:ea typeface="DIN Condensed" charset="0"/>
              <a:cs typeface="DIN Condensed" charset="0"/>
            </a:endParaRPr>
          </a:p>
        </p:txBody>
      </p:sp>
    </p:spTree>
    <p:extLst>
      <p:ext uri="{BB962C8B-B14F-4D97-AF65-F5344CB8AC3E}">
        <p14:creationId xmlns:p14="http://schemas.microsoft.com/office/powerpoint/2010/main" val="13860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92697"/>
            <a:ext cx="9144001" cy="5400600"/>
          </a:xfrm>
          <a:prstGeom prst="rect">
            <a:avLst/>
          </a:prstGeom>
        </p:spPr>
      </p:pic>
      <p:sp>
        <p:nvSpPr>
          <p:cNvPr id="4" name="Rectangle 3"/>
          <p:cNvSpPr/>
          <p:nvPr/>
        </p:nvSpPr>
        <p:spPr>
          <a:xfrm>
            <a:off x="-68580" y="2091690"/>
            <a:ext cx="3429000" cy="286232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كانت </a:t>
            </a:r>
            <a:r>
              <a:rPr lang="ar-JO" sz="3000" b="1" dirty="0">
                <a:solidFill>
                  <a:srgbClr val="FFFF00"/>
                </a:solidFill>
                <a:effectLst>
                  <a:glow rad="101600">
                    <a:prstClr val="black"/>
                  </a:glow>
                </a:effectLst>
                <a:latin typeface="Arial Narrow" charset="0"/>
                <a:ea typeface="Arial Narrow" charset="0"/>
                <a:cs typeface="Arial Narrow" charset="0"/>
              </a:rPr>
              <a:t>بصرة</a:t>
            </a:r>
            <a:r>
              <a:rPr lang="ar-JO" sz="3000" b="1" dirty="0">
                <a:solidFill>
                  <a:prstClr val="white"/>
                </a:solidFill>
                <a:effectLst>
                  <a:glow rad="101600">
                    <a:prstClr val="black"/>
                  </a:glow>
                </a:effectLst>
                <a:latin typeface="Arial Narrow" charset="0"/>
                <a:ea typeface="Arial Narrow" charset="0"/>
                <a:cs typeface="Arial Narrow" charset="0"/>
              </a:rPr>
              <a:t>، وهي مدينة (دورية) وعاصمة أدوم على بعد 25 ميلا جنوب شرق البحر الميت، موطن شقيق يعقوب التوأم «عيسو».</a:t>
            </a:r>
            <a:endParaRPr lang="en-US" sz="3000" b="1" dirty="0">
              <a:solidFill>
                <a:prstClr val="white"/>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79512" y="92533"/>
            <a:ext cx="8006912" cy="600164"/>
          </a:xfrm>
          <a:prstGeom prst="rect">
            <a:avLst/>
          </a:prstGeom>
          <a:noFill/>
        </p:spPr>
        <p:txBody>
          <a:bodyPr wrap="square" rtlCol="0">
            <a:spAutoFit/>
          </a:bodyPr>
          <a:lstStyle/>
          <a:p>
            <a:pPr algn="r" defTabSz="685800" rtl="1" fontAlgn="auto">
              <a:spcBef>
                <a:spcPts val="0"/>
              </a:spcBef>
              <a:spcAft>
                <a:spcPts val="0"/>
              </a:spcAft>
            </a:pPr>
            <a:r>
              <a:rPr lang="ar-JO" sz="3300" b="1" dirty="0">
                <a:solidFill>
                  <a:srgbClr val="FFFF00"/>
                </a:solidFill>
                <a:effectLst>
                  <a:glow rad="127000">
                    <a:prstClr val="black"/>
                  </a:glow>
                </a:effectLst>
                <a:latin typeface="Abadi MT Condensed Extra Bold" charset="0"/>
                <a:ea typeface="Abadi MT Condensed Extra Bold" charset="0"/>
                <a:cs typeface="Abadi MT Condensed Extra Bold" charset="0"/>
              </a:rPr>
              <a:t>دور بصرة / أدوم في ضوء نبوءات الكتاب المقدس</a:t>
            </a:r>
            <a:endParaRPr lang="en-US" sz="3300" b="1" dirty="0">
              <a:solidFill>
                <a:srgbClr val="FFFF00"/>
              </a:solidFill>
              <a:effectLst>
                <a:glow rad="127000">
                  <a:prstClr val="black"/>
                </a:glow>
              </a:effectLst>
              <a:latin typeface="Abadi MT Condensed Extra Bold" charset="0"/>
              <a:ea typeface="Abadi MT Condensed Extra Bold" charset="0"/>
              <a:cs typeface="Abadi MT Condensed Extra Bold" charset="0"/>
            </a:endParaRPr>
          </a:p>
        </p:txBody>
      </p:sp>
      <p:sp>
        <p:nvSpPr>
          <p:cNvPr id="6" name="Rectangle 5"/>
          <p:cNvSpPr/>
          <p:nvPr/>
        </p:nvSpPr>
        <p:spPr>
          <a:xfrm>
            <a:off x="4937760" y="2297430"/>
            <a:ext cx="3703320" cy="3000821"/>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27000">
                    <a:prstClr val="black"/>
                  </a:glow>
                </a:effectLst>
                <a:latin typeface="Arial Narrow" charset="0"/>
                <a:ea typeface="Arial Narrow" charset="0"/>
                <a:cs typeface="Arial Narrow" charset="0"/>
              </a:rPr>
              <a:t>على الرغم من أن أدوم كأمة لم تعد موجودة منذ حوالي 500 قبل الميلاد، فإن الأراضي التي أحتلتها أدوم، والتي أصبحت الآن الأردن الحديث، ستواجه بالتأكيد الدمار الذي أعلنه إشعياء في الإصحاح 34، بالنسبة إلى الله، فإن هذه الأراضي ستحمل دائماً لقب «أدوم:» بغض النظر عن الأسم الذي يخصصه الآخرون لهم</a:t>
            </a:r>
            <a:endParaRPr lang="en-US" sz="2100"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8873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857249"/>
            <a:ext cx="9144000" cy="5143501"/>
          </a:xfrm>
          <a:prstGeom prst="rect">
            <a:avLst/>
          </a:prstGeom>
        </p:spPr>
      </p:pic>
      <p:sp>
        <p:nvSpPr>
          <p:cNvPr id="123906" name="WordArt 2"/>
          <p:cNvSpPr>
            <a:spLocks noChangeArrowheads="1" noChangeShapeType="1" noTextEdit="1"/>
          </p:cNvSpPr>
          <p:nvPr/>
        </p:nvSpPr>
        <p:spPr bwMode="auto">
          <a:xfrm>
            <a:off x="253222" y="2992636"/>
            <a:ext cx="6617368"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I.  The Characteristics of the Destruction</a:t>
            </a:r>
          </a:p>
        </p:txBody>
      </p:sp>
      <p:sp>
        <p:nvSpPr>
          <p:cNvPr id="123908" name="Text Box 4"/>
          <p:cNvSpPr txBox="1">
            <a:spLocks noChangeArrowheads="1"/>
          </p:cNvSpPr>
          <p:nvPr/>
        </p:nvSpPr>
        <p:spPr bwMode="auto">
          <a:xfrm>
            <a:off x="7559398" y="2897386"/>
            <a:ext cx="1584602" cy="5539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3000" b="0" i="0" u="none" strike="noStrike" kern="1200" cap="none" spc="0" normalizeH="0" baseline="0" noProof="0">
                <a:ln>
                  <a:noFill/>
                </a:ln>
                <a:solidFill>
                  <a:srgbClr val="FFF718"/>
                </a:solidFill>
                <a:effectLst>
                  <a:glow rad="63500">
                    <a:srgbClr val="000000"/>
                  </a:glow>
                </a:effectLst>
                <a:uLnTx/>
                <a:uFillTx/>
                <a:latin typeface="Impact" charset="0"/>
                <a:ea typeface="ＭＳ Ｐゴシック" charset="0"/>
                <a:cs typeface="+mn-cs"/>
              </a:rPr>
              <a:t>24:1-20</a:t>
            </a:r>
          </a:p>
        </p:txBody>
      </p:sp>
      <p:sp>
        <p:nvSpPr>
          <p:cNvPr id="123909" name="WordArt 5"/>
          <p:cNvSpPr>
            <a:spLocks noChangeArrowheads="1" noChangeShapeType="1" noTextEdit="1"/>
          </p:cNvSpPr>
          <p:nvPr/>
        </p:nvSpPr>
        <p:spPr bwMode="auto">
          <a:xfrm>
            <a:off x="459671" y="4878586"/>
            <a:ext cx="6723741"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718"/>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B.  The Description of the Destruction</a:t>
            </a:r>
          </a:p>
        </p:txBody>
      </p:sp>
      <p:sp>
        <p:nvSpPr>
          <p:cNvPr id="123910" name="Text Box 6"/>
          <p:cNvSpPr txBox="1">
            <a:spLocks noChangeArrowheads="1"/>
          </p:cNvSpPr>
          <p:nvPr/>
        </p:nvSpPr>
        <p:spPr bwMode="auto">
          <a:xfrm>
            <a:off x="8264344" y="4030347"/>
            <a:ext cx="706535" cy="5078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27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rPr>
              <a:t>1-3</a:t>
            </a:r>
            <a:endParaRPr kumimoji="0" lang="en-US" altLang="x-none" sz="30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endParaRPr>
          </a:p>
        </p:txBody>
      </p:sp>
      <p:sp>
        <p:nvSpPr>
          <p:cNvPr id="123911" name="WordArt 7"/>
          <p:cNvSpPr>
            <a:spLocks noChangeArrowheads="1" noChangeShapeType="1" noTextEdit="1"/>
          </p:cNvSpPr>
          <p:nvPr/>
        </p:nvSpPr>
        <p:spPr bwMode="auto">
          <a:xfrm>
            <a:off x="402521" y="4092260"/>
            <a:ext cx="6780891"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718"/>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A.  The Determination of the Destruction</a:t>
            </a:r>
          </a:p>
        </p:txBody>
      </p:sp>
      <p:sp>
        <p:nvSpPr>
          <p:cNvPr id="123912" name="Text Box 8"/>
          <p:cNvSpPr txBox="1">
            <a:spLocks noChangeArrowheads="1"/>
          </p:cNvSpPr>
          <p:nvPr/>
        </p:nvSpPr>
        <p:spPr bwMode="auto">
          <a:xfrm>
            <a:off x="8131204" y="4769766"/>
            <a:ext cx="972815" cy="5078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27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rPr>
              <a:t>4-20</a:t>
            </a:r>
            <a:endParaRPr kumimoji="0" lang="en-US" altLang="x-none" sz="30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endParaRPr>
          </a:p>
        </p:txBody>
      </p:sp>
      <p:sp>
        <p:nvSpPr>
          <p:cNvPr id="123913" name="WordArt 9"/>
          <p:cNvSpPr>
            <a:spLocks noChangeArrowheads="1" noChangeShapeType="1" noTextEdit="1"/>
          </p:cNvSpPr>
          <p:nvPr/>
        </p:nvSpPr>
        <p:spPr bwMode="auto">
          <a:xfrm>
            <a:off x="1824390" y="917931"/>
            <a:ext cx="5233737"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23914" name="WordArt 10"/>
          <p:cNvSpPr>
            <a:spLocks noChangeArrowheads="1" noChangeShapeType="1" noTextEdit="1"/>
          </p:cNvSpPr>
          <p:nvPr/>
        </p:nvSpPr>
        <p:spPr bwMode="auto">
          <a:xfrm>
            <a:off x="3406543" y="1394181"/>
            <a:ext cx="2099510" cy="266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Isaiah 24–27</a:t>
            </a:r>
          </a:p>
        </p:txBody>
      </p:sp>
      <p:pic>
        <p:nvPicPr>
          <p:cNvPr id="12" name="Picture 11">
            <a:extLst>
              <a:ext uri="{FF2B5EF4-FFF2-40B4-BE49-F238E27FC236}">
                <a16:creationId xmlns:a16="http://schemas.microsoft.com/office/drawing/2014/main" id="{B817F189-73ED-4D73-83A3-02F93E644BE2}"/>
              </a:ext>
            </a:extLst>
          </p:cNvPr>
          <p:cNvPicPr>
            <a:picLocks noChangeAspect="1"/>
          </p:cNvPicPr>
          <p:nvPr/>
        </p:nvPicPr>
        <p:blipFill>
          <a:blip r:embed="rId2"/>
          <a:stretch>
            <a:fillRect/>
          </a:stretch>
        </p:blipFill>
        <p:spPr>
          <a:xfrm>
            <a:off x="0" y="857249"/>
            <a:ext cx="9144000" cy="5143501"/>
          </a:xfrm>
          <a:prstGeom prst="rect">
            <a:avLst/>
          </a:prstGeom>
        </p:spPr>
      </p:pic>
      <p:sp>
        <p:nvSpPr>
          <p:cNvPr id="13" name="WordArt 2">
            <a:extLst>
              <a:ext uri="{FF2B5EF4-FFF2-40B4-BE49-F238E27FC236}">
                <a16:creationId xmlns:a16="http://schemas.microsoft.com/office/drawing/2014/main" id="{4C12DB07-0F4F-4099-A2C0-5BCDCDDF5564}"/>
              </a:ext>
            </a:extLst>
          </p:cNvPr>
          <p:cNvSpPr>
            <a:spLocks noChangeArrowheads="1" noChangeShapeType="1" noTextEdit="1"/>
          </p:cNvSpPr>
          <p:nvPr/>
        </p:nvSpPr>
        <p:spPr bwMode="auto">
          <a:xfrm>
            <a:off x="2843896" y="2845667"/>
            <a:ext cx="5922545"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1-</a:t>
            </a:r>
            <a:r>
              <a:rPr kumimoji="0" lang="en-US"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 </a:t>
            </a:r>
            <a:r>
              <a:rPr kumimoji="0" lang="ar-JO"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خصائص التدمير</a:t>
            </a:r>
          </a:p>
        </p:txBody>
      </p:sp>
      <p:sp>
        <p:nvSpPr>
          <p:cNvPr id="14" name="WordArt 3">
            <a:extLst>
              <a:ext uri="{FF2B5EF4-FFF2-40B4-BE49-F238E27FC236}">
                <a16:creationId xmlns:a16="http://schemas.microsoft.com/office/drawing/2014/main" id="{6D5F1375-8F64-42C4-B81B-098A9DE02B8C}"/>
              </a:ext>
            </a:extLst>
          </p:cNvPr>
          <p:cNvSpPr>
            <a:spLocks noChangeArrowheads="1" noChangeShapeType="1" noTextEdit="1"/>
          </p:cNvSpPr>
          <p:nvPr/>
        </p:nvSpPr>
        <p:spPr bwMode="auto">
          <a:xfrm>
            <a:off x="1628775" y="804543"/>
            <a:ext cx="5886450" cy="2857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w="19050">
                  <a:solidFill>
                    <a:srgbClr val="99CCFF"/>
                  </a:solidFill>
                  <a:round/>
                  <a:headEnd/>
                  <a:tailEnd/>
                </a:ln>
                <a:solidFill>
                  <a:srgbClr val="DAEDEF">
                    <a:lumMod val="90000"/>
                  </a:srgbClr>
                </a:solidFill>
                <a:effectLst>
                  <a:glow rad="63500">
                    <a:srgbClr val="000000"/>
                  </a:glow>
                  <a:outerShdw blurRad="63500" dist="38099" dir="2700000" algn="ctr" rotWithShape="0">
                    <a:srgbClr val="990000">
                      <a:alpha val="74998"/>
                    </a:srgbClr>
                  </a:outerShdw>
                </a:effectLst>
                <a:uLnTx/>
                <a:uFillTx/>
                <a:latin typeface="Arial" panose="020B0604020202020204" pitchFamily="34" charset="0"/>
                <a:ea typeface="Impact" charset="0"/>
                <a:cs typeface="Arial" panose="020B0604020202020204" pitchFamily="34" charset="0"/>
              </a:rPr>
              <a:t>سفر الرؤيا الصغير لإشعياء</a:t>
            </a:r>
          </a:p>
        </p:txBody>
      </p:sp>
      <p:sp>
        <p:nvSpPr>
          <p:cNvPr id="15" name="Text Box 4">
            <a:extLst>
              <a:ext uri="{FF2B5EF4-FFF2-40B4-BE49-F238E27FC236}">
                <a16:creationId xmlns:a16="http://schemas.microsoft.com/office/drawing/2014/main" id="{38C44B1F-A506-4460-ABEA-C008CD3AA8A2}"/>
              </a:ext>
            </a:extLst>
          </p:cNvPr>
          <p:cNvSpPr txBox="1">
            <a:spLocks noChangeArrowheads="1"/>
          </p:cNvSpPr>
          <p:nvPr/>
        </p:nvSpPr>
        <p:spPr bwMode="auto">
          <a:xfrm>
            <a:off x="314905" y="2748178"/>
            <a:ext cx="2061783"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JO" altLang="x-none" sz="3600" b="0" i="0"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rPr>
              <a:t>24: 1 - 20</a:t>
            </a:r>
            <a:endParaRPr kumimoji="0" lang="en-US" altLang="x-none" sz="3600" b="0" i="0"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endParaRPr>
          </a:p>
        </p:txBody>
      </p:sp>
      <p:sp>
        <p:nvSpPr>
          <p:cNvPr id="16" name="Text Box 6">
            <a:extLst>
              <a:ext uri="{FF2B5EF4-FFF2-40B4-BE49-F238E27FC236}">
                <a16:creationId xmlns:a16="http://schemas.microsoft.com/office/drawing/2014/main" id="{E68592D6-1E7B-4477-9F70-C77F5B61C535}"/>
              </a:ext>
            </a:extLst>
          </p:cNvPr>
          <p:cNvSpPr txBox="1">
            <a:spLocks noChangeArrowheads="1"/>
          </p:cNvSpPr>
          <p:nvPr/>
        </p:nvSpPr>
        <p:spPr bwMode="auto">
          <a:xfrm>
            <a:off x="867297" y="4149290"/>
            <a:ext cx="1106393"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ar-JO" altLang="x-none" sz="3200" b="1" dirty="0">
                <a:solidFill>
                  <a:srgbClr val="FFFFFF"/>
                </a:solidFill>
                <a:effectLst>
                  <a:glow rad="63500">
                    <a:srgbClr val="000000"/>
                  </a:glow>
                </a:effectLst>
                <a:latin typeface="Impact" charset="0"/>
                <a:cs typeface="+mn-cs"/>
              </a:rPr>
              <a:t>1 - 3</a:t>
            </a:r>
            <a:endParaRPr kumimoji="0" lang="en-US" altLang="x-none" sz="3600" b="1" i="0" u="none" strike="noStrike" kern="1200" cap="none" spc="0" normalizeH="0" baseline="0" noProof="0" dirty="0">
              <a:ln>
                <a:noFill/>
              </a:ln>
              <a:solidFill>
                <a:srgbClr val="FFFFFF"/>
              </a:solidFill>
              <a:effectLst>
                <a:glow rad="63500">
                  <a:srgbClr val="000000"/>
                </a:glow>
              </a:effectLst>
              <a:uLnTx/>
              <a:uFillTx/>
              <a:latin typeface="Impact" charset="0"/>
              <a:cs typeface="+mn-cs"/>
            </a:endParaRPr>
          </a:p>
        </p:txBody>
      </p:sp>
      <p:sp>
        <p:nvSpPr>
          <p:cNvPr id="17" name="WordArt 7">
            <a:extLst>
              <a:ext uri="{FF2B5EF4-FFF2-40B4-BE49-F238E27FC236}">
                <a16:creationId xmlns:a16="http://schemas.microsoft.com/office/drawing/2014/main" id="{A5148DA0-17AF-44CC-9D95-E9E8237FE0C2}"/>
              </a:ext>
            </a:extLst>
          </p:cNvPr>
          <p:cNvSpPr>
            <a:spLocks noChangeArrowheads="1" noChangeShapeType="1" noTextEdit="1"/>
          </p:cNvSpPr>
          <p:nvPr/>
        </p:nvSpPr>
        <p:spPr bwMode="auto">
          <a:xfrm>
            <a:off x="2376688" y="4258082"/>
            <a:ext cx="6509084"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just" defTabSz="685800" rtl="1" eaLnBrk="0" hangingPunct="0">
              <a:defRPr/>
            </a:pPr>
            <a:r>
              <a:rPr lang="ar-JO" sz="2700" kern="10" dirty="0">
                <a:solidFill>
                  <a:srgbClr val="FFFFFF"/>
                </a:solidFill>
                <a:effectLst>
                  <a:glow rad="635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أ. تحديد الهلاك</a:t>
            </a:r>
          </a:p>
        </p:txBody>
      </p:sp>
      <p:sp>
        <p:nvSpPr>
          <p:cNvPr id="18" name="WordArt 9">
            <a:extLst>
              <a:ext uri="{FF2B5EF4-FFF2-40B4-BE49-F238E27FC236}">
                <a16:creationId xmlns:a16="http://schemas.microsoft.com/office/drawing/2014/main" id="{F09F0123-BF0E-4958-9B48-93D94D64AC37}"/>
              </a:ext>
            </a:extLst>
          </p:cNvPr>
          <p:cNvSpPr>
            <a:spLocks noChangeArrowheads="1" noChangeShapeType="1" noTextEdit="1"/>
          </p:cNvSpPr>
          <p:nvPr/>
        </p:nvSpPr>
        <p:spPr bwMode="auto">
          <a:xfrm>
            <a:off x="2376688" y="1386568"/>
            <a:ext cx="4139803" cy="3037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i="0"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9" name="WordArt 10">
            <a:extLst>
              <a:ext uri="{FF2B5EF4-FFF2-40B4-BE49-F238E27FC236}">
                <a16:creationId xmlns:a16="http://schemas.microsoft.com/office/drawing/2014/main" id="{E4433B76-9411-462F-9B9B-3925977AED45}"/>
              </a:ext>
            </a:extLst>
          </p:cNvPr>
          <p:cNvSpPr>
            <a:spLocks noChangeArrowheads="1" noChangeShapeType="1" noTextEdit="1"/>
          </p:cNvSpPr>
          <p:nvPr/>
        </p:nvSpPr>
        <p:spPr bwMode="auto">
          <a:xfrm>
            <a:off x="3510213" y="1964156"/>
            <a:ext cx="2123574"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ar-JO" sz="8800" b="1" kern="10" dirty="0">
                <a:solidFill>
                  <a:srgbClr val="FFEFA6"/>
                </a:solidFill>
                <a:effectLst>
                  <a:glow rad="63500">
                    <a:srgbClr val="000000"/>
                  </a:glow>
                  <a:outerShdw blurRad="63500" dist="38099" dir="2700000" algn="ctr" rotWithShape="0">
                    <a:srgbClr val="000000">
                      <a:alpha val="74998"/>
                    </a:srgbClr>
                  </a:outerShdw>
                </a:effectLst>
                <a:latin typeface="Impact" charset="0"/>
                <a:ea typeface="Impact" charset="0"/>
                <a:cs typeface="Impact" charset="0"/>
              </a:rPr>
              <a:t>إشعياء 24 - 27</a:t>
            </a:r>
            <a:endParaRPr kumimoji="0" lang="en-US" sz="8800" b="1" i="0" u="none" strike="noStrike" kern="10" cap="none" spc="0" normalizeH="0" baseline="0" noProof="0" dirty="0">
              <a:ln>
                <a:noFill/>
              </a:ln>
              <a:solidFill>
                <a:srgbClr val="FFEFA6"/>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15509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26070" y="1426963"/>
            <a:ext cx="5517931" cy="4183380"/>
          </a:xfrm>
          <a:prstGeom prst="rect">
            <a:avLst/>
          </a:prstGeom>
        </p:spPr>
      </p:pic>
      <p:sp>
        <p:nvSpPr>
          <p:cNvPr id="2" name="Rectangle 1"/>
          <p:cNvSpPr/>
          <p:nvPr/>
        </p:nvSpPr>
        <p:spPr>
          <a:xfrm>
            <a:off x="205741" y="1200150"/>
            <a:ext cx="3239813" cy="4247317"/>
          </a:xfrm>
          <a:prstGeom prst="rect">
            <a:avLst/>
          </a:prstGeom>
          <a:solidFill>
            <a:schemeClr val="tx1"/>
          </a:solidFill>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1800" b="1" dirty="0">
                <a:solidFill>
                  <a:prstClr val="white"/>
                </a:solidFill>
                <a:effectLst>
                  <a:glow rad="101600">
                    <a:prstClr val="black"/>
                  </a:glow>
                </a:effectLst>
                <a:latin typeface="Arial Narrow" charset="0"/>
                <a:ea typeface="Arial Narrow" charset="0"/>
                <a:cs typeface="Arial Narrow" charset="0"/>
              </a:rPr>
              <a:t>من هذا المقبل من </a:t>
            </a:r>
            <a:r>
              <a:rPr lang="ar-JO" sz="1800" b="1" dirty="0">
                <a:solidFill>
                  <a:srgbClr val="FFFF00"/>
                </a:solidFill>
                <a:effectLst>
                  <a:glow rad="101600">
                    <a:prstClr val="black"/>
                  </a:glow>
                </a:effectLst>
                <a:latin typeface="Arial Narrow" charset="0"/>
                <a:ea typeface="Arial Narrow" charset="0"/>
                <a:cs typeface="Arial Narrow" charset="0"/>
              </a:rPr>
              <a:t>أدوم </a:t>
            </a:r>
            <a:r>
              <a:rPr lang="ar-JO" sz="1800" b="1" dirty="0">
                <a:solidFill>
                  <a:prstClr val="white"/>
                </a:solidFill>
                <a:effectLst>
                  <a:glow rad="101600">
                    <a:prstClr val="black"/>
                  </a:glow>
                </a:effectLst>
                <a:latin typeface="Arial Narrow" charset="0"/>
                <a:ea typeface="Arial Narrow" charset="0"/>
                <a:cs typeface="Arial Narrow" charset="0"/>
              </a:rPr>
              <a:t>بثياب حمراء من </a:t>
            </a:r>
            <a:r>
              <a:rPr lang="ar-JO" sz="1800" b="1" dirty="0">
                <a:solidFill>
                  <a:srgbClr val="FFFF00"/>
                </a:solidFill>
                <a:effectLst>
                  <a:glow rad="101600">
                    <a:prstClr val="black"/>
                  </a:glow>
                </a:effectLst>
                <a:latin typeface="Arial Narrow" charset="0"/>
                <a:ea typeface="Arial Narrow" charset="0"/>
                <a:cs typeface="Arial Narrow" charset="0"/>
              </a:rPr>
              <a:t>بصرة؛</a:t>
            </a:r>
            <a:r>
              <a:rPr lang="ar-JO" sz="1800" b="1" dirty="0">
                <a:solidFill>
                  <a:prstClr val="white"/>
                </a:solidFill>
                <a:effectLst>
                  <a:glow rad="101600">
                    <a:prstClr val="black"/>
                  </a:glow>
                </a:effectLst>
                <a:latin typeface="Arial Narrow" charset="0"/>
                <a:ea typeface="Arial Narrow" charset="0"/>
                <a:cs typeface="Arial Narrow" charset="0"/>
              </a:rPr>
              <a:t> هذا المتسربل بالبهاء. السّائر بخيلاء قوّته؟ إنه أنا الربّ النّاطق بالبرّ، العظيم للخلاص. ما بال ردائك أحمر وثيابك كمن داس عنب المعصرة؟ لقد دست المعصرة وحدي، ولم يكن معي أحد من الشعوب. قد دستهم في سخطي ووطئتهم في غيظي، فتناثر دمهم على ردائي ولطخت ثيابي. لأن يوم الإنتقام كان كامناً في قلبي، وسنة مفديّيّ قد أتت. تلفّت فلم أعثر على معين، وعجبت إذ لم يكن من ناصر، فانتصرت بقوة ذراعي، وتأيدت بنجدة سخطي، فدست الشعوب في غيظي، وأسكرتهم في غضبي، وسكبت دماءهم فوق الأرض</a:t>
            </a:r>
            <a:r>
              <a:rPr lang="ar-JO" sz="1800" b="1" dirty="0">
                <a:solidFill>
                  <a:srgbClr val="FFFF00"/>
                </a:solidFill>
                <a:effectLst>
                  <a:glow rad="101600">
                    <a:prstClr val="black"/>
                  </a:glow>
                </a:effectLst>
                <a:latin typeface="Arial Narrow" charset="0"/>
                <a:ea typeface="Arial Narrow" charset="0"/>
                <a:cs typeface="Arial Narrow" charset="0"/>
              </a:rPr>
              <a:t>( اشعياء 36: 1- 6)</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5782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5395"/>
            <a:ext cx="9144000" cy="4086674"/>
          </a:xfrm>
          <a:prstGeom prst="rect">
            <a:avLst/>
          </a:prstGeom>
        </p:spPr>
      </p:pic>
      <p:sp>
        <p:nvSpPr>
          <p:cNvPr id="4" name="Rectangle 3"/>
          <p:cNvSpPr/>
          <p:nvPr/>
        </p:nvSpPr>
        <p:spPr>
          <a:xfrm>
            <a:off x="372718" y="1474470"/>
            <a:ext cx="3937821" cy="2539157"/>
          </a:xfrm>
          <a:prstGeom prst="rect">
            <a:avLst/>
          </a:prstGeom>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2700" b="1" dirty="0">
                <a:solidFill>
                  <a:prstClr val="white"/>
                </a:solidFill>
                <a:effectLst>
                  <a:glow rad="101600">
                    <a:prstClr val="black"/>
                  </a:glow>
                </a:effectLst>
                <a:latin typeface="Arial Narrow" charset="0"/>
                <a:ea typeface="Arial Narrow" charset="0"/>
                <a:cs typeface="Arial Narrow" charset="0"/>
              </a:rPr>
              <a:t>قد أقبل الله من أدوم، وجاء القدوس من جبل فران. غمر جلاله السّماوات وامتلأت الأرض من تسبيحه. إنّ بهاءه كالنّور، ومن يده يومض شعاع، وهناك يحجب قوّته</a:t>
            </a:r>
            <a:r>
              <a:rPr lang="ar-JO" b="1" dirty="0">
                <a:solidFill>
                  <a:prstClr val="white"/>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(حبقوق 3: 3-4).</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313082" y="4294824"/>
            <a:ext cx="3860297" cy="1200329"/>
          </a:xfrm>
          <a:prstGeom prst="rect">
            <a:avLst/>
          </a:prstGeom>
          <a:noFill/>
        </p:spPr>
        <p:txBody>
          <a:bodyPr wrap="square" rtlCol="0">
            <a:spAutoFit/>
          </a:bodyPr>
          <a:lstStyle/>
          <a:p>
            <a:pPr algn="r" defTabSz="68580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تيمان هي مستوطنة رئيسية في أدوم. جبل فاران هو المنطقة الواقعة بين أدوم وسيناء</a:t>
            </a:r>
            <a:endParaRPr lang="en-US"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1936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14451"/>
            <a:ext cx="9144000" cy="4169979"/>
          </a:xfrm>
          <a:prstGeom prst="rect">
            <a:avLst/>
          </a:prstGeom>
        </p:spPr>
      </p:pic>
      <p:sp>
        <p:nvSpPr>
          <p:cNvPr id="2" name="Rectangle 1"/>
          <p:cNvSpPr/>
          <p:nvPr/>
        </p:nvSpPr>
        <p:spPr>
          <a:xfrm>
            <a:off x="258418" y="2325757"/>
            <a:ext cx="8667374" cy="1061829"/>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سأجمع شتاتك جميعاً يا يعقوب، وأجمع بقية إسرائيل وأضمهم </a:t>
            </a:r>
            <a:r>
              <a:rPr lang="ar-JO" sz="2100" b="1" dirty="0">
                <a:solidFill>
                  <a:srgbClr val="FFFF00"/>
                </a:solidFill>
                <a:effectLst>
                  <a:glow rad="101600">
                    <a:prstClr val="black"/>
                  </a:glow>
                </a:effectLst>
                <a:latin typeface="Arial Narrow" charset="0"/>
                <a:ea typeface="Arial Narrow" charset="0"/>
                <a:cs typeface="Arial Narrow" charset="0"/>
              </a:rPr>
              <a:t>معاً كقطيع غنم في حظيرة،</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prstClr val="white"/>
                </a:solidFill>
                <a:effectLst>
                  <a:glow rad="101600">
                    <a:prstClr val="black"/>
                  </a:glow>
                </a:effectLst>
                <a:latin typeface="Arial Narrow" charset="0"/>
                <a:ea typeface="Arial Narrow" charset="0"/>
                <a:cs typeface="Arial Narrow" charset="0"/>
              </a:rPr>
              <a:t>مثل قطيع محتشد في مرعى، فترتفع جلبة جمهورهم. والّذي يفتح الثّغرة يتقدمهم فيقتحمون ويعبرون الباب خارجاً، وفي طليعتهم يسير ملكهم والّربّ في مقدّمتهم</a:t>
            </a:r>
            <a:r>
              <a:rPr lang="ar-JO" sz="2100" b="1" dirty="0">
                <a:solidFill>
                  <a:srgbClr val="FFFF00"/>
                </a:solidFill>
                <a:effectLst>
                  <a:glow rad="101600">
                    <a:prstClr val="black"/>
                  </a:glow>
                </a:effectLst>
                <a:latin typeface="Arial Narrow" charset="0"/>
                <a:ea typeface="Arial Narrow" charset="0"/>
                <a:cs typeface="Arial Narrow" charset="0"/>
              </a:rPr>
              <a:t>( ميخا 2: 12- 13)</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2427213" y="1441516"/>
            <a:ext cx="5027135" cy="715581"/>
          </a:xfrm>
          <a:prstGeom prst="rect">
            <a:avLst/>
          </a:prstGeom>
          <a:noFill/>
        </p:spPr>
        <p:txBody>
          <a:bodyPr wrap="square" rtlCol="0">
            <a:spAutoFit/>
          </a:bodyPr>
          <a:lstStyle/>
          <a:p>
            <a:pPr algn="r" defTabSz="685800" fontAlgn="auto">
              <a:spcBef>
                <a:spcPts val="0"/>
              </a:spcBef>
              <a:spcAft>
                <a:spcPts val="0"/>
              </a:spcAft>
            </a:pPr>
            <a:r>
              <a:rPr lang="ar-JO" sz="4050" b="1" dirty="0">
                <a:solidFill>
                  <a:srgbClr val="FFFF00"/>
                </a:solidFill>
                <a:effectLst>
                  <a:glow rad="127000">
                    <a:prstClr val="black"/>
                  </a:glow>
                </a:effectLst>
                <a:latin typeface="DIN Condensed" charset="0"/>
                <a:ea typeface="DIN Condensed" charset="0"/>
                <a:cs typeface="DIN Condensed" charset="0"/>
              </a:rPr>
              <a:t>حماية الله للباقين في بصرة</a:t>
            </a:r>
            <a:endParaRPr lang="en-US" sz="4050" b="1" dirty="0">
              <a:solidFill>
                <a:srgbClr val="FFFF00"/>
              </a:solidFill>
              <a:effectLst>
                <a:glow rad="127000">
                  <a:prstClr val="black"/>
                </a:glow>
              </a:effectLst>
              <a:latin typeface="DIN Condensed" charset="0"/>
              <a:ea typeface="DIN Condensed" charset="0"/>
              <a:cs typeface="DIN Condensed" charset="0"/>
            </a:endParaRPr>
          </a:p>
        </p:txBody>
      </p:sp>
      <p:sp>
        <p:nvSpPr>
          <p:cNvPr id="5" name="Rectangle 4"/>
          <p:cNvSpPr/>
          <p:nvPr/>
        </p:nvSpPr>
        <p:spPr>
          <a:xfrm>
            <a:off x="446809" y="3737610"/>
            <a:ext cx="8478983" cy="1384995"/>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يشير</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إشعياء 41: 17-20 </a:t>
            </a:r>
            <a:r>
              <a:rPr lang="ar-JO" sz="2100" b="1" dirty="0">
                <a:solidFill>
                  <a:prstClr val="white"/>
                </a:solidFill>
                <a:effectLst>
                  <a:glow rad="101600">
                    <a:prstClr val="black"/>
                  </a:glow>
                </a:effectLst>
                <a:latin typeface="Arial Narrow" charset="0"/>
                <a:ea typeface="Arial Narrow" charset="0"/>
                <a:cs typeface="Arial Narrow" charset="0"/>
              </a:rPr>
              <a:t>إلى أن الله سيوفر الطعام والماء بإعجوبة، عندما يهرب اليهود إلى البرية في الضيقة، تماماً كما فعل في برية سيناء. ستدفعهم هذه الأحكام إلى إعادة النظر في علاقتهم مع الله.</a:t>
            </a:r>
          </a:p>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يصف</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إشعياء 65: 8-1</a:t>
            </a:r>
            <a:r>
              <a:rPr lang="ar-JO" sz="2100" b="1" dirty="0">
                <a:solidFill>
                  <a:srgbClr val="FFC000"/>
                </a:solidFill>
                <a:effectLst>
                  <a:glow rad="101600">
                    <a:prstClr val="black"/>
                  </a:glow>
                </a:effectLst>
                <a:latin typeface="Arial Narrow" charset="0"/>
                <a:ea typeface="Arial Narrow" charset="0"/>
                <a:cs typeface="Arial Narrow" charset="0"/>
              </a:rPr>
              <a:t>6</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prstClr val="white"/>
                </a:solidFill>
                <a:effectLst>
                  <a:glow rad="101600">
                    <a:prstClr val="black"/>
                  </a:glow>
                </a:effectLst>
                <a:latin typeface="Arial Narrow" charset="0"/>
                <a:ea typeface="Arial Narrow" charset="0"/>
                <a:cs typeface="Arial Narrow" charset="0"/>
              </a:rPr>
              <a:t>كيف سيمكن الله البقية الأمينة من النجاة من الإضطهاد والدمار الذي يسببه الضيقة العظيمة.</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7199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44624"/>
            <a:ext cx="8568952" cy="707886"/>
          </a:xfrm>
          <a:prstGeom prst="rect">
            <a:avLst/>
          </a:prstGeom>
          <a:noFill/>
        </p:spPr>
        <p:txBody>
          <a:bodyPr wrap="square" rtlCol="0">
            <a:spAutoFit/>
          </a:bodyPr>
          <a:lstStyle/>
          <a:p>
            <a:pPr algn="ctr" defTabSz="685800" rtl="1" fontAlgn="auto">
              <a:spcBef>
                <a:spcPts val="0"/>
              </a:spcBef>
              <a:spcAft>
                <a:spcPts val="0"/>
              </a:spcAft>
            </a:pPr>
            <a:r>
              <a:rPr lang="ar-JO" sz="3200" dirty="0">
                <a:solidFill>
                  <a:prstClr val="white"/>
                </a:solidFill>
                <a:latin typeface="Arial" panose="020B0604020202020204" pitchFamily="34" charset="0"/>
                <a:cs typeface="Arial" panose="020B0604020202020204" pitchFamily="34" charset="0"/>
              </a:rPr>
              <a:t>موقف المسيح </a:t>
            </a:r>
            <a:r>
              <a:rPr lang="ar-JO" sz="4000" dirty="0">
                <a:solidFill>
                  <a:prstClr val="white"/>
                </a:solidFill>
                <a:latin typeface="Arial" panose="020B0604020202020204" pitchFamily="34" charset="0"/>
                <a:cs typeface="Arial" panose="020B0604020202020204" pitchFamily="34" charset="0"/>
              </a:rPr>
              <a:t>في</a:t>
            </a:r>
            <a:r>
              <a:rPr lang="ar-JO" sz="3200" dirty="0">
                <a:solidFill>
                  <a:prstClr val="white"/>
                </a:solidFill>
                <a:latin typeface="Arial" panose="020B0604020202020204" pitchFamily="34" charset="0"/>
                <a:cs typeface="Arial" panose="020B0604020202020204" pitchFamily="34" charset="0"/>
              </a:rPr>
              <a:t> المجيء الثاني</a:t>
            </a:r>
            <a:endParaRPr lang="en-US" sz="3200"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E76A71-F62E-5141-931B-E1A3F6A141A7}"/>
              </a:ext>
            </a:extLst>
          </p:cNvPr>
          <p:cNvSpPr txBox="1"/>
          <p:nvPr/>
        </p:nvSpPr>
        <p:spPr>
          <a:xfrm>
            <a:off x="6138247" y="1739063"/>
            <a:ext cx="2908259" cy="3785652"/>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تفتح السماء، وظهر يسوع على حصان أبيض.</a:t>
            </a:r>
          </a:p>
          <a:p>
            <a:pPr lvl="0" algn="r">
              <a:defRPr/>
            </a:pPr>
            <a:r>
              <a:rPr lang="ar" sz="1600" b="1" dirty="0">
                <a:solidFill>
                  <a:srgbClr val="FFFFFF"/>
                </a:solidFill>
                <a:latin typeface="Arial" panose="020B0604020202020204" pitchFamily="34" charset="0"/>
                <a:cs typeface="Arial" panose="020B0604020202020204" pitchFamily="34" charset="0"/>
              </a:rPr>
              <a:t>* نزل يسوع من السماء مع جيوش ملائكته الجبابرة.</a:t>
            </a:r>
          </a:p>
          <a:p>
            <a:pPr lvl="0" algn="r">
              <a:defRPr/>
            </a:pPr>
            <a:r>
              <a:rPr lang="ar" sz="1600" b="1" dirty="0">
                <a:solidFill>
                  <a:srgbClr val="FFFFFF"/>
                </a:solidFill>
                <a:latin typeface="Arial" panose="020B0604020202020204" pitchFamily="34" charset="0"/>
                <a:cs typeface="Arial" panose="020B0604020202020204" pitchFamily="34" charset="0"/>
              </a:rPr>
              <a:t>* يسوع يدور حول الكرة الأرضية كلها مظهراً مجده.</a:t>
            </a:r>
          </a:p>
          <a:p>
            <a:pPr lvl="0" algn="r">
              <a:defRPr/>
            </a:pPr>
            <a:r>
              <a:rPr lang="ar" sz="1600" b="1" dirty="0">
                <a:solidFill>
                  <a:srgbClr val="FFFFFF"/>
                </a:solidFill>
                <a:latin typeface="Arial" panose="020B0604020202020204" pitchFamily="34" charset="0"/>
                <a:cs typeface="Arial" panose="020B0604020202020204" pitchFamily="34" charset="0"/>
              </a:rPr>
              <a:t>* كل عين تراه.</a:t>
            </a:r>
          </a:p>
          <a:p>
            <a:pPr lvl="0" algn="r">
              <a:defRPr/>
            </a:pPr>
            <a:r>
              <a:rPr lang="ar" sz="1600" b="1" dirty="0">
                <a:solidFill>
                  <a:srgbClr val="FFFFFF"/>
                </a:solidFill>
                <a:latin typeface="Arial" panose="020B0604020202020204" pitchFamily="34" charset="0"/>
                <a:cs typeface="Arial" panose="020B0604020202020204" pitchFamily="34" charset="0"/>
              </a:rPr>
              <a:t>* صيحة، صوت رئيس ملائكة، دعوة الله الصاخبة.</a:t>
            </a:r>
          </a:p>
          <a:p>
            <a:pPr lvl="0" algn="r">
              <a:defRPr/>
            </a:pPr>
            <a:r>
              <a:rPr lang="ar" sz="1600" b="1" dirty="0">
                <a:solidFill>
                  <a:srgbClr val="FFFFFF"/>
                </a:solidFill>
                <a:latin typeface="Arial" panose="020B0604020202020204" pitchFamily="34" charset="0"/>
                <a:cs typeface="Arial" panose="020B0604020202020204" pitchFamily="34" charset="0"/>
              </a:rPr>
              <a:t>* أصوات البوق السابع والأخير.</a:t>
            </a:r>
          </a:p>
          <a:p>
            <a:pPr lvl="0" algn="r">
              <a:defRPr/>
            </a:pPr>
            <a:r>
              <a:rPr lang="ar" sz="1600" b="1" dirty="0">
                <a:solidFill>
                  <a:srgbClr val="FFFFFF"/>
                </a:solidFill>
                <a:latin typeface="Arial" panose="020B0604020202020204" pitchFamily="34" charset="0"/>
                <a:cs typeface="Arial" panose="020B0604020202020204" pitchFamily="34" charset="0"/>
              </a:rPr>
              <a:t>* قيام أو إختطاف قديسي العهد القديم والجديد.</a:t>
            </a:r>
          </a:p>
          <a:p>
            <a:pPr lvl="0" algn="r">
              <a:defRPr/>
            </a:pPr>
            <a:r>
              <a:rPr lang="ar" sz="1600" b="1" dirty="0">
                <a:solidFill>
                  <a:srgbClr val="FFFFFF"/>
                </a:solidFill>
                <a:latin typeface="Arial" panose="020B0604020202020204" pitchFamily="34" charset="0"/>
                <a:cs typeface="Arial" panose="020B0604020202020204" pitchFamily="34" charset="0"/>
              </a:rPr>
              <a:t>* يسوع يصل إلى الأرض مع ملائكته وقديسيه، وهو مستعد لشن حرب على الامم التي تقف ضد إسرائيل</a:t>
            </a:r>
          </a:p>
        </p:txBody>
      </p:sp>
      <p:sp>
        <p:nvSpPr>
          <p:cNvPr id="8" name="TextBox 7">
            <a:extLst>
              <a:ext uri="{FF2B5EF4-FFF2-40B4-BE49-F238E27FC236}">
                <a16:creationId xmlns:a16="http://schemas.microsoft.com/office/drawing/2014/main" id="{B09908A6-A073-A943-A2DD-301B3AF8F41E}"/>
              </a:ext>
            </a:extLst>
          </p:cNvPr>
          <p:cNvSpPr txBox="1"/>
          <p:nvPr/>
        </p:nvSpPr>
        <p:spPr>
          <a:xfrm>
            <a:off x="3112772" y="1739063"/>
            <a:ext cx="2908259" cy="2554545"/>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يسير عبر مناطق البرية الجنوبية والشرقية (تيمان، جبل فاران، جبل سعير) عبر الأردن (أدوم، بصرة، موآب). ليقضي على أعداء إسرائيل ويحكم عليهم وعلى كراهيتهم العميقة لأمته المختارة.</a:t>
            </a:r>
          </a:p>
          <a:p>
            <a:pPr lvl="0" algn="r">
              <a:defRPr/>
            </a:pPr>
            <a:r>
              <a:rPr lang="ar" sz="1600" b="1" dirty="0">
                <a:solidFill>
                  <a:srgbClr val="FFFFFF"/>
                </a:solidFill>
                <a:latin typeface="Arial" panose="020B0604020202020204" pitchFamily="34" charset="0"/>
                <a:cs typeface="Arial" panose="020B0604020202020204" pitchFamily="34" charset="0"/>
              </a:rPr>
              <a:t>* إراقة دماء العدو أنقع ثيابه وصبغها باللون الأحمر.</a:t>
            </a:r>
          </a:p>
          <a:p>
            <a:pPr lvl="0" algn="r">
              <a:defRPr/>
            </a:pPr>
            <a:r>
              <a:rPr lang="ar" sz="1600" b="1" dirty="0">
                <a:solidFill>
                  <a:srgbClr val="FFFFFF"/>
                </a:solidFill>
                <a:latin typeface="Arial" panose="020B0604020202020204" pitchFamily="34" charset="0"/>
                <a:cs typeface="Arial" panose="020B0604020202020204" pitchFamily="34" charset="0"/>
              </a:rPr>
              <a:t>* ستظهر مسيرته قوة خارقة للطبيعة .</a:t>
            </a:r>
          </a:p>
          <a:p>
            <a:pPr lvl="0" algn="r">
              <a:defRPr/>
            </a:pPr>
            <a:r>
              <a:rPr lang="ar" sz="1600" b="1" dirty="0">
                <a:solidFill>
                  <a:srgbClr val="FFFFFF"/>
                </a:solidFill>
                <a:latin typeface="Arial" panose="020B0604020202020204" pitchFamily="34" charset="0"/>
                <a:cs typeface="Arial" panose="020B0604020202020204" pitchFamily="34" charset="0"/>
              </a:rPr>
              <a:t>* نتقل إلى يهوذا لإنقاذ أولئك الذين فروا إلى الصحراء عندما رأوا رجسة الخراب.</a:t>
            </a:r>
          </a:p>
        </p:txBody>
      </p:sp>
      <p:sp>
        <p:nvSpPr>
          <p:cNvPr id="9" name="TextBox 8">
            <a:extLst>
              <a:ext uri="{FF2B5EF4-FFF2-40B4-BE49-F238E27FC236}">
                <a16:creationId xmlns:a16="http://schemas.microsoft.com/office/drawing/2014/main" id="{A3A83EF7-7C5C-0943-A761-4AD6A72E4F1A}"/>
              </a:ext>
            </a:extLst>
          </p:cNvPr>
          <p:cNvSpPr txBox="1"/>
          <p:nvPr/>
        </p:nvSpPr>
        <p:spPr>
          <a:xfrm>
            <a:off x="87297" y="1739063"/>
            <a:ext cx="2908259" cy="3293209"/>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وصول يسوع إلى القدس، مدينة الملك.</a:t>
            </a:r>
          </a:p>
          <a:p>
            <a:pPr lvl="0" algn="r">
              <a:defRPr/>
            </a:pPr>
            <a:r>
              <a:rPr lang="ar" sz="1600" b="1" dirty="0">
                <a:solidFill>
                  <a:srgbClr val="FFFFFF"/>
                </a:solidFill>
                <a:latin typeface="Arial" panose="020B0604020202020204" pitchFamily="34" charset="0"/>
                <a:cs typeface="Arial" panose="020B0604020202020204" pitchFamily="34" charset="0"/>
              </a:rPr>
              <a:t>* دخول المسيح منتصراً إلى أورشليم كملك الملوك.</a:t>
            </a:r>
          </a:p>
          <a:p>
            <a:pPr lvl="0" algn="r">
              <a:defRPr/>
            </a:pPr>
            <a:r>
              <a:rPr lang="ar" sz="1600" b="1" dirty="0">
                <a:solidFill>
                  <a:srgbClr val="FFFFFF"/>
                </a:solidFill>
                <a:latin typeface="Arial" panose="020B0604020202020204" pitchFamily="34" charset="0"/>
                <a:cs typeface="Arial" panose="020B0604020202020204" pitchFamily="34" charset="0"/>
              </a:rPr>
              <a:t>* يسوع يقف على جبل الزيتون وينقسم.</a:t>
            </a:r>
          </a:p>
          <a:p>
            <a:pPr lvl="0" algn="r">
              <a:defRPr/>
            </a:pPr>
            <a:r>
              <a:rPr lang="ar" sz="1600" b="1" dirty="0">
                <a:solidFill>
                  <a:srgbClr val="FFFFFF"/>
                </a:solidFill>
                <a:latin typeface="Arial" panose="020B0604020202020204" pitchFamily="34" charset="0"/>
                <a:cs typeface="Arial" panose="020B0604020202020204" pitchFamily="34" charset="0"/>
              </a:rPr>
              <a:t>* يسوع يتقدم إلى البوابة الشرقية المغلقة ويدخل جبل الهيكل.</a:t>
            </a:r>
          </a:p>
          <a:p>
            <a:pPr lvl="0" algn="r">
              <a:defRPr/>
            </a:pPr>
            <a:r>
              <a:rPr lang="ar" sz="1600" b="1" dirty="0">
                <a:solidFill>
                  <a:srgbClr val="FFFFFF"/>
                </a:solidFill>
                <a:latin typeface="Arial" panose="020B0604020202020204" pitchFamily="34" charset="0"/>
                <a:cs typeface="Arial" panose="020B0604020202020204" pitchFamily="34" charset="0"/>
              </a:rPr>
              <a:t>* أمة إسرائيل تولد مرة أخرى في يوم واحد.</a:t>
            </a:r>
          </a:p>
          <a:p>
            <a:pPr lvl="0" algn="r">
              <a:defRPr/>
            </a:pPr>
            <a:r>
              <a:rPr lang="ar" sz="1600" b="1" dirty="0">
                <a:solidFill>
                  <a:srgbClr val="FFFFFF"/>
                </a:solidFill>
                <a:latin typeface="Arial" panose="020B0604020202020204" pitchFamily="34" charset="0"/>
                <a:cs typeface="Arial" panose="020B0604020202020204" pitchFamily="34" charset="0"/>
              </a:rPr>
              <a:t>* يسوع يرسل جيوشه لتحريرمدن إسرائيل.</a:t>
            </a:r>
          </a:p>
          <a:p>
            <a:pPr lvl="0" algn="r">
              <a:defRPr/>
            </a:pPr>
            <a:r>
              <a:rPr lang="ar" sz="1600" b="1" dirty="0">
                <a:solidFill>
                  <a:srgbClr val="FFFFFF"/>
                </a:solidFill>
                <a:latin typeface="Arial" panose="020B0604020202020204" pitchFamily="34" charset="0"/>
                <a:cs typeface="Arial" panose="020B0604020202020204" pitchFamily="34" charset="0"/>
              </a:rPr>
              <a:t>* ستشعر العديد من المعاقل الإسلامية الأخرى بغضب الله( غزة، لبنان، سوريا، أشور).</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9379603" y="886768"/>
            <a:ext cx="9039225" cy="5904656"/>
          </a:xfrm>
          <a:prstGeom prst="rect">
            <a:avLst/>
          </a:prstGeom>
        </p:spPr>
      </p:pic>
      <p:grpSp>
        <p:nvGrpSpPr>
          <p:cNvPr id="6" name="Group 5">
            <a:extLst>
              <a:ext uri="{FF2B5EF4-FFF2-40B4-BE49-F238E27FC236}">
                <a16:creationId xmlns:a16="http://schemas.microsoft.com/office/drawing/2014/main" id="{701F4E23-A1AA-9543-B213-1BD18EAC9B0C}"/>
              </a:ext>
            </a:extLst>
          </p:cNvPr>
          <p:cNvGrpSpPr/>
          <p:nvPr/>
        </p:nvGrpSpPr>
        <p:grpSpPr>
          <a:xfrm>
            <a:off x="5850215" y="836712"/>
            <a:ext cx="3240360" cy="720080"/>
            <a:chOff x="5850215" y="117834"/>
            <a:chExt cx="3240360" cy="720080"/>
          </a:xfrm>
        </p:grpSpPr>
        <p:sp>
          <p:nvSpPr>
            <p:cNvPr id="12" name="Chevron 11">
              <a:extLst>
                <a:ext uri="{FF2B5EF4-FFF2-40B4-BE49-F238E27FC236}">
                  <a16:creationId xmlns:a16="http://schemas.microsoft.com/office/drawing/2014/main" id="{7E30DF89-9EE5-C14C-8228-8302BFE84C8E}"/>
                </a:ext>
              </a:extLst>
            </p:cNvPr>
            <p:cNvSpPr/>
            <p:nvPr/>
          </p:nvSpPr>
          <p:spPr bwMode="auto">
            <a:xfrm rot="10800000">
              <a:off x="5850215" y="117834"/>
              <a:ext cx="3240360" cy="720080"/>
            </a:xfrm>
            <a:prstGeom prst="chevron">
              <a:avLst/>
            </a:prstGeom>
            <a:solidFill>
              <a:srgbClr val="0C70D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034D3B-1B72-A846-BDE8-F086A64D2233}"/>
                </a:ext>
              </a:extLst>
            </p:cNvPr>
            <p:cNvSpPr txBox="1"/>
            <p:nvPr/>
          </p:nvSpPr>
          <p:spPr>
            <a:xfrm>
              <a:off x="6594607" y="245856"/>
              <a:ext cx="1800200" cy="461665"/>
            </a:xfrm>
            <a:prstGeom prst="rect">
              <a:avLst/>
            </a:prstGeom>
            <a:noFill/>
          </p:spPr>
          <p:txBody>
            <a:bodyPr wrap="square" rtlCol="0">
              <a:spAutoFit/>
            </a:bodyPr>
            <a:lstStyle/>
            <a:p>
              <a:pPr algn="ctr" defTabSz="685800" fontAlgn="auto">
                <a:spcBef>
                  <a:spcPts val="0"/>
                </a:spcBef>
                <a:spcAft>
                  <a:spcPts val="0"/>
                </a:spcAft>
              </a:pPr>
              <a:r>
                <a:rPr lang="ar-JO" b="1" dirty="0">
                  <a:solidFill>
                    <a:prstClr val="white"/>
                  </a:solidFill>
                  <a:latin typeface="Arial" panose="020B0604020202020204" pitchFamily="34" charset="0"/>
                  <a:cs typeface="Arial" panose="020B0604020202020204" pitchFamily="34" charset="0"/>
                </a:rPr>
                <a:t>عبر السماء</a:t>
              </a:r>
              <a:endParaRPr lang="en-US" b="1" dirty="0">
                <a:solidFill>
                  <a:prstClr val="white"/>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0E915C2-4920-7B4B-9205-73D0CADD5383}"/>
              </a:ext>
            </a:extLst>
          </p:cNvPr>
          <p:cNvGrpSpPr/>
          <p:nvPr/>
        </p:nvGrpSpPr>
        <p:grpSpPr>
          <a:xfrm>
            <a:off x="2897887" y="828245"/>
            <a:ext cx="3240360" cy="720080"/>
            <a:chOff x="2897887" y="109367"/>
            <a:chExt cx="3240360" cy="720080"/>
          </a:xfrm>
        </p:grpSpPr>
        <p:sp>
          <p:nvSpPr>
            <p:cNvPr id="11" name="Chevron 10">
              <a:extLst>
                <a:ext uri="{FF2B5EF4-FFF2-40B4-BE49-F238E27FC236}">
                  <a16:creationId xmlns:a16="http://schemas.microsoft.com/office/drawing/2014/main" id="{40C6AC33-1B29-F54F-B5D4-025EE789D390}"/>
                </a:ext>
              </a:extLst>
            </p:cNvPr>
            <p:cNvSpPr/>
            <p:nvPr/>
          </p:nvSpPr>
          <p:spPr bwMode="auto">
            <a:xfrm rot="10800000">
              <a:off x="2897887" y="109367"/>
              <a:ext cx="3240360" cy="720080"/>
            </a:xfrm>
            <a:prstGeom prst="chevron">
              <a:avLst/>
            </a:prstGeom>
            <a:solidFill>
              <a:srgbClr val="A73C0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6D1FACC-BA99-2442-A2C7-8CC788E5B637}"/>
                </a:ext>
              </a:extLst>
            </p:cNvPr>
            <p:cNvSpPr txBox="1"/>
            <p:nvPr/>
          </p:nvSpPr>
          <p:spPr>
            <a:xfrm>
              <a:off x="3638836" y="258615"/>
              <a:ext cx="1800200" cy="461665"/>
            </a:xfrm>
            <a:prstGeom prst="rect">
              <a:avLst/>
            </a:prstGeom>
            <a:noFill/>
          </p:spPr>
          <p:txBody>
            <a:bodyPr wrap="square" rtlCol="0">
              <a:spAutoFit/>
            </a:bodyPr>
            <a:lstStyle/>
            <a:p>
              <a:pPr algn="ctr" defTabSz="685800" fontAlgn="auto">
                <a:spcBef>
                  <a:spcPts val="0"/>
                </a:spcBef>
                <a:spcAft>
                  <a:spcPts val="0"/>
                </a:spcAft>
              </a:pPr>
              <a:r>
                <a:rPr lang="ar-JO" b="1" dirty="0">
                  <a:solidFill>
                    <a:prstClr val="white"/>
                  </a:solidFill>
                  <a:latin typeface="Arial" panose="020B0604020202020204" pitchFamily="34" charset="0"/>
                  <a:cs typeface="Arial" panose="020B0604020202020204" pitchFamily="34" charset="0"/>
                </a:rPr>
                <a:t>عبر الأرض</a:t>
              </a:r>
              <a:endParaRPr lang="en-US" b="1" dirty="0">
                <a:solidFill>
                  <a:prstClr val="white"/>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3901AB6D-917B-5D44-9D6B-3228336DC39F}"/>
              </a:ext>
            </a:extLst>
          </p:cNvPr>
          <p:cNvGrpSpPr/>
          <p:nvPr/>
        </p:nvGrpSpPr>
        <p:grpSpPr>
          <a:xfrm>
            <a:off x="-54441" y="802845"/>
            <a:ext cx="3240360" cy="720080"/>
            <a:chOff x="-54441" y="83967"/>
            <a:chExt cx="3240360" cy="720080"/>
          </a:xfrm>
        </p:grpSpPr>
        <p:sp>
          <p:nvSpPr>
            <p:cNvPr id="10" name="Chevron 9">
              <a:extLst>
                <a:ext uri="{FF2B5EF4-FFF2-40B4-BE49-F238E27FC236}">
                  <a16:creationId xmlns:a16="http://schemas.microsoft.com/office/drawing/2014/main" id="{C7474848-760E-7E4B-A81B-BF2F7209EB52}"/>
                </a:ext>
              </a:extLst>
            </p:cNvPr>
            <p:cNvSpPr/>
            <p:nvPr/>
          </p:nvSpPr>
          <p:spPr bwMode="auto">
            <a:xfrm rot="10800000">
              <a:off x="-54441" y="83967"/>
              <a:ext cx="3240360" cy="720080"/>
            </a:xfrm>
            <a:prstGeom prst="chevron">
              <a:avLst/>
            </a:prstGeom>
            <a:solidFill>
              <a:srgbClr val="DF5F0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4CC5A34-1569-AD40-B880-D3FD4C3C2006}"/>
                </a:ext>
              </a:extLst>
            </p:cNvPr>
            <p:cNvSpPr txBox="1"/>
            <p:nvPr/>
          </p:nvSpPr>
          <p:spPr>
            <a:xfrm>
              <a:off x="743236" y="213792"/>
              <a:ext cx="1800200" cy="461665"/>
            </a:xfrm>
            <a:prstGeom prst="rect">
              <a:avLst/>
            </a:prstGeom>
            <a:noFill/>
          </p:spPr>
          <p:txBody>
            <a:bodyPr wrap="square" rtlCol="0">
              <a:spAutoFit/>
            </a:bodyPr>
            <a:lstStyle/>
            <a:p>
              <a:pPr algn="ctr"/>
              <a:r>
                <a:rPr lang="ar-JO" b="1" dirty="0">
                  <a:latin typeface="Arial" panose="020B0604020202020204" pitchFamily="34" charset="0"/>
                  <a:cs typeface="Arial" panose="020B0604020202020204" pitchFamily="34" charset="0"/>
                </a:rPr>
                <a:t>داخل أورشليم</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0309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525343"/>
          </a:xfrm>
          <a:prstGeom prst="rect">
            <a:avLst/>
          </a:prstGeom>
        </p:spPr>
      </p:pic>
      <p:sp>
        <p:nvSpPr>
          <p:cNvPr id="2" name="Rectangle 1"/>
          <p:cNvSpPr/>
          <p:nvPr/>
        </p:nvSpPr>
        <p:spPr>
          <a:xfrm>
            <a:off x="1577340" y="2277562"/>
            <a:ext cx="7430989"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1- تجمع ضد المسيح وجيوشه في مجدو</a:t>
            </a:r>
            <a:r>
              <a:rPr lang="ar-JO"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 رؤ16: 12- 16).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1577341" y="2735397"/>
            <a:ext cx="7430990"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2- دمار بابل</a:t>
            </a:r>
            <a:r>
              <a:rPr lang="ar-JO" sz="2700" b="1" dirty="0">
                <a:solidFill>
                  <a:srgbClr val="FFFF00"/>
                </a:solidFill>
                <a:effectLst>
                  <a:glow rad="101600">
                    <a:prstClr val="black"/>
                  </a:glow>
                </a:effectLst>
                <a:latin typeface="Arial Narrow" charset="0"/>
                <a:ea typeface="Arial Narrow" charset="0"/>
                <a:cs typeface="Arial Narrow" charset="0"/>
              </a:rPr>
              <a:t>( رؤ18: 1-24).</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4" name="Rectangle 3"/>
          <p:cNvSpPr/>
          <p:nvPr/>
        </p:nvSpPr>
        <p:spPr>
          <a:xfrm>
            <a:off x="1577340" y="3128419"/>
            <a:ext cx="7430992"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3- سقوط أورشليم في أيدي الأمم</a:t>
            </a:r>
            <a:r>
              <a:rPr lang="en-US" sz="2700" b="1" dirty="0">
                <a:solidFill>
                  <a:srgbClr val="FFFF00"/>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 رؤ11: 2؛ زك 14: 2).</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5" name="Rectangle 4"/>
          <p:cNvSpPr/>
          <p:nvPr/>
        </p:nvSpPr>
        <p:spPr>
          <a:xfrm>
            <a:off x="411480" y="3507791"/>
            <a:ext cx="8594863"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4- تجمع جيوش ضد المسيح في بصرة </a:t>
            </a:r>
            <a:r>
              <a:rPr lang="ar-JO" b="1" dirty="0">
                <a:solidFill>
                  <a:srgbClr val="FFC000"/>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اشعياء34: 5-8؛ ميخا 2: 12- 13). </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577340" y="3925173"/>
            <a:ext cx="7430991"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5- التجديد القومي لإسرائيل </a:t>
            </a:r>
            <a:r>
              <a:rPr lang="ar-JO" sz="2700" b="1" dirty="0">
                <a:solidFill>
                  <a:srgbClr val="FFFF00"/>
                </a:solidFill>
                <a:effectLst>
                  <a:glow rad="101600">
                    <a:prstClr val="black"/>
                  </a:glow>
                </a:effectLst>
                <a:latin typeface="Arial Narrow" charset="0"/>
                <a:ea typeface="Arial Narrow" charset="0"/>
                <a:cs typeface="Arial Narrow" charset="0"/>
              </a:rPr>
              <a:t>( زكريا 12: 10-13؛ رو 11: 25- 27). </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7" name="Rectangle 6"/>
          <p:cNvSpPr/>
          <p:nvPr/>
        </p:nvSpPr>
        <p:spPr>
          <a:xfrm>
            <a:off x="1577340" y="4280854"/>
            <a:ext cx="7430990"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6- المجيئ الثاني للمسّيا في بصرة</a:t>
            </a:r>
            <a:r>
              <a:rPr lang="ar-JO" sz="2700" b="1" dirty="0">
                <a:solidFill>
                  <a:srgbClr val="FFFF00"/>
                </a:solidFill>
                <a:effectLst>
                  <a:glow rad="101600">
                    <a:prstClr val="black"/>
                  </a:glow>
                </a:effectLst>
                <a:latin typeface="Arial Narrow" charset="0"/>
                <a:ea typeface="Arial Narrow" charset="0"/>
                <a:cs typeface="Arial Narrow" charset="0"/>
              </a:rPr>
              <a:t>( رؤ19: 1-18؛ اش63: 1-6).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8" name="Rectangle 7"/>
          <p:cNvSpPr/>
          <p:nvPr/>
        </p:nvSpPr>
        <p:spPr>
          <a:xfrm>
            <a:off x="1577340" y="4673877"/>
            <a:ext cx="7430991"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7- معركة النهاية في وادي يهوشافاط  في أورشليم</a:t>
            </a:r>
            <a:r>
              <a:rPr lang="ar-JO" sz="2700" b="1" dirty="0">
                <a:solidFill>
                  <a:srgbClr val="FFFF00"/>
                </a:solidFill>
                <a:effectLst>
                  <a:glow rad="101600">
                    <a:prstClr val="black"/>
                  </a:glow>
                </a:effectLst>
                <a:latin typeface="Arial Narrow" charset="0"/>
                <a:ea typeface="Arial Narrow" charset="0"/>
                <a:cs typeface="Arial Narrow" charset="0"/>
              </a:rPr>
              <a:t>( يوئيل3: 2-3).</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9" name="Rectangle 8"/>
          <p:cNvSpPr/>
          <p:nvPr/>
        </p:nvSpPr>
        <p:spPr>
          <a:xfrm>
            <a:off x="1577340" y="5109211"/>
            <a:ext cx="7430992"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8- صعود النصر إلى جبل الزيتون</a:t>
            </a:r>
            <a:r>
              <a:rPr lang="ar-JO"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(رؤ16: 17-21).</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11" name="Rectangle 10"/>
          <p:cNvSpPr/>
          <p:nvPr/>
        </p:nvSpPr>
        <p:spPr>
          <a:xfrm>
            <a:off x="1610139" y="1268731"/>
            <a:ext cx="5508764" cy="1015663"/>
          </a:xfrm>
          <a:prstGeom prst="rect">
            <a:avLst/>
          </a:prstGeom>
        </p:spPr>
        <p:txBody>
          <a:bodyPr wrap="square">
            <a:spAutoFit/>
          </a:bodyPr>
          <a:lstStyle/>
          <a:p>
            <a:pPr algn="ctr" defTabSz="685800" rtl="1" fontAlgn="auto">
              <a:spcBef>
                <a:spcPts val="0"/>
              </a:spcBef>
              <a:spcAft>
                <a:spcPts val="0"/>
              </a:spcAft>
            </a:pPr>
            <a:r>
              <a:rPr lang="ar-JO" sz="6000" dirty="0">
                <a:solidFill>
                  <a:srgbClr val="FFFF00"/>
                </a:solidFill>
                <a:effectLst>
                  <a:glow rad="127000">
                    <a:prstClr val="black"/>
                  </a:glow>
                </a:effectLst>
                <a:latin typeface="Abadi MT Condensed Extra Bold" charset="0"/>
                <a:ea typeface="Abadi MT Condensed Extra Bold" charset="0"/>
                <a:cs typeface="Abadi MT Condensed Extra Bold" charset="0"/>
              </a:rPr>
              <a:t>حملة هرمجدون</a:t>
            </a:r>
            <a:endParaRPr lang="en-US" sz="6000" dirty="0">
              <a:solidFill>
                <a:srgbClr val="FFFF00"/>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8684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41584" y="4063366"/>
            <a:ext cx="6660833" cy="715581"/>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effectLst>
                  <a:glow rad="101600">
                    <a:prstClr val="black"/>
                  </a:glow>
                </a:effectLst>
                <a:latin typeface="Arial Narrow" charset="0"/>
                <a:ea typeface="Arial Narrow" charset="0"/>
                <a:cs typeface="Arial Narrow" charset="0"/>
              </a:rPr>
              <a:t>The terms “</a:t>
            </a:r>
            <a:r>
              <a:rPr lang="en-US" sz="1350" b="1" dirty="0">
                <a:solidFill>
                  <a:srgbClr val="FEFFC0"/>
                </a:solidFill>
                <a:effectLst>
                  <a:glow rad="101600">
                    <a:prstClr val="black"/>
                  </a:glow>
                </a:effectLst>
                <a:latin typeface="Arial Narrow" charset="0"/>
                <a:ea typeface="Arial Narrow" charset="0"/>
                <a:cs typeface="Arial Narrow" charset="0"/>
              </a:rPr>
              <a:t>sword” </a:t>
            </a:r>
            <a:r>
              <a:rPr lang="en-US" sz="1350" b="1" dirty="0">
                <a:solidFill>
                  <a:prstClr val="black"/>
                </a:solidFill>
                <a:effectLst>
                  <a:glow rad="101600">
                    <a:prstClr val="black"/>
                  </a:glow>
                </a:effectLst>
                <a:latin typeface="Arial Narrow" charset="0"/>
                <a:ea typeface="Arial Narrow" charset="0"/>
                <a:cs typeface="Arial Narrow" charset="0"/>
              </a:rPr>
              <a:t>(Isa 34:5-6a), </a:t>
            </a:r>
            <a:r>
              <a:rPr lang="en-US" sz="1350" b="1" dirty="0">
                <a:solidFill>
                  <a:srgbClr val="FEFFC0"/>
                </a:solidFill>
                <a:effectLst>
                  <a:glow rad="101600">
                    <a:prstClr val="black"/>
                  </a:glow>
                </a:effectLst>
                <a:latin typeface="Arial Narrow" charset="0"/>
                <a:ea typeface="Arial Narrow" charset="0"/>
                <a:cs typeface="Arial Narrow" charset="0"/>
              </a:rPr>
              <a:t>“judgment” </a:t>
            </a:r>
            <a:r>
              <a:rPr lang="en-US" sz="1350" b="1" dirty="0">
                <a:solidFill>
                  <a:prstClr val="black"/>
                </a:solidFill>
                <a:effectLst>
                  <a:glow rad="101600">
                    <a:prstClr val="black"/>
                  </a:glow>
                </a:effectLst>
                <a:latin typeface="Arial Narrow" charset="0"/>
                <a:ea typeface="Arial Narrow" charset="0"/>
                <a:cs typeface="Arial Narrow" charset="0"/>
              </a:rPr>
              <a:t>(5a), </a:t>
            </a:r>
            <a:r>
              <a:rPr lang="en-US" sz="1350" b="1" dirty="0">
                <a:solidFill>
                  <a:srgbClr val="FEFFC0"/>
                </a:solidFill>
                <a:effectLst>
                  <a:glow rad="101600">
                    <a:prstClr val="black"/>
                  </a:glow>
                </a:effectLst>
                <a:latin typeface="Arial Narrow" charset="0"/>
                <a:ea typeface="Arial Narrow" charset="0"/>
                <a:cs typeface="Arial Narrow" charset="0"/>
              </a:rPr>
              <a:t>“devoted to destruction”</a:t>
            </a:r>
            <a:r>
              <a:rPr lang="en-US" sz="1350" b="1" dirty="0">
                <a:solidFill>
                  <a:prstClr val="black"/>
                </a:solidFill>
                <a:effectLst>
                  <a:glow rad="101600">
                    <a:prstClr val="black"/>
                  </a:glow>
                </a:effectLst>
                <a:latin typeface="Arial Narrow" charset="0"/>
                <a:ea typeface="Arial Narrow" charset="0"/>
                <a:cs typeface="Arial Narrow" charset="0"/>
              </a:rPr>
              <a:t> (5b), </a:t>
            </a:r>
            <a:r>
              <a:rPr lang="en-US" sz="1350" b="1" dirty="0">
                <a:solidFill>
                  <a:srgbClr val="FEFFC0"/>
                </a:solidFill>
                <a:effectLst>
                  <a:glow rad="101600">
                    <a:prstClr val="black"/>
                  </a:glow>
                </a:effectLst>
                <a:latin typeface="Arial Narrow" charset="0"/>
                <a:ea typeface="Arial Narrow" charset="0"/>
                <a:cs typeface="Arial Narrow" charset="0"/>
              </a:rPr>
              <a:t>“sacrifice” </a:t>
            </a:r>
            <a:r>
              <a:rPr lang="en-US" sz="1350" b="1" dirty="0">
                <a:solidFill>
                  <a:prstClr val="black"/>
                </a:solidFill>
                <a:effectLst>
                  <a:glow rad="101600">
                    <a:prstClr val="black"/>
                  </a:glow>
                </a:effectLst>
                <a:latin typeface="Arial Narrow" charset="0"/>
                <a:ea typeface="Arial Narrow" charset="0"/>
                <a:cs typeface="Arial Narrow" charset="0"/>
              </a:rPr>
              <a:t>(6c), </a:t>
            </a:r>
            <a:r>
              <a:rPr lang="en-US" sz="1350" b="1" dirty="0">
                <a:solidFill>
                  <a:srgbClr val="FEFFC0"/>
                </a:solidFill>
                <a:effectLst>
                  <a:glow rad="101600">
                    <a:prstClr val="black"/>
                  </a:glow>
                </a:effectLst>
                <a:latin typeface="Arial Narrow" charset="0"/>
                <a:ea typeface="Arial Narrow" charset="0"/>
                <a:cs typeface="Arial Narrow" charset="0"/>
              </a:rPr>
              <a:t>“day of vengeance” </a:t>
            </a:r>
            <a:r>
              <a:rPr lang="en-US" sz="1350" b="1" dirty="0">
                <a:solidFill>
                  <a:prstClr val="black"/>
                </a:solidFill>
                <a:effectLst>
                  <a:glow rad="101600">
                    <a:prstClr val="black"/>
                  </a:glow>
                </a:effectLst>
                <a:latin typeface="Arial Narrow" charset="0"/>
                <a:ea typeface="Arial Narrow" charset="0"/>
                <a:cs typeface="Arial Narrow" charset="0"/>
              </a:rPr>
              <a:t>(8a) and </a:t>
            </a:r>
            <a:r>
              <a:rPr lang="en-US" sz="1350" b="1" dirty="0">
                <a:solidFill>
                  <a:srgbClr val="FEFFC0"/>
                </a:solidFill>
                <a:effectLst>
                  <a:glow rad="101600">
                    <a:prstClr val="black"/>
                  </a:glow>
                </a:effectLst>
                <a:latin typeface="Arial Narrow" charset="0"/>
                <a:ea typeface="Arial Narrow" charset="0"/>
                <a:cs typeface="Arial Narrow" charset="0"/>
              </a:rPr>
              <a:t>“year of recompenses” </a:t>
            </a:r>
            <a:r>
              <a:rPr lang="en-US" sz="1350" b="1" dirty="0">
                <a:solidFill>
                  <a:prstClr val="black"/>
                </a:solidFill>
                <a:effectLst>
                  <a:glow rad="101600">
                    <a:prstClr val="black"/>
                  </a:glow>
                </a:effectLst>
                <a:latin typeface="Arial Narrow" charset="0"/>
                <a:ea typeface="Arial Narrow" charset="0"/>
                <a:cs typeface="Arial Narrow" charset="0"/>
              </a:rPr>
              <a:t>(in the plural) in Isa 33:8b all refer to God's Tribulation punishment of the world for rebelling against him.</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57250"/>
            <a:ext cx="9143999" cy="5143500"/>
          </a:xfrm>
          <a:prstGeom prst="rect">
            <a:avLst/>
          </a:prstGeom>
        </p:spPr>
      </p:pic>
      <p:sp>
        <p:nvSpPr>
          <p:cNvPr id="8" name="TextBox 7"/>
          <p:cNvSpPr txBox="1"/>
          <p:nvPr/>
        </p:nvSpPr>
        <p:spPr>
          <a:xfrm>
            <a:off x="1097280" y="3120390"/>
            <a:ext cx="7625975" cy="1569660"/>
          </a:xfrm>
          <a:prstGeom prst="rect">
            <a:avLst/>
          </a:prstGeom>
          <a:noFill/>
        </p:spPr>
        <p:txBody>
          <a:bodyPr wrap="square" rtlCol="0">
            <a:spAutoFit/>
          </a:bodyPr>
          <a:lstStyle/>
          <a:p>
            <a:pPr algn="r" defTabSz="685800" rtl="1"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ا</a:t>
            </a:r>
            <a:r>
              <a:rPr lang="ar-JO" b="1" dirty="0">
                <a:solidFill>
                  <a:prstClr val="white"/>
                </a:solidFill>
                <a:latin typeface="Calibri" panose="020F0502020204030204"/>
                <a:ea typeface="+mn-ea"/>
                <a:cs typeface="Arial" panose="020B0604020202020204" pitchFamily="34" charset="0"/>
              </a:rPr>
              <a:t>المصطلحان </a:t>
            </a:r>
            <a:r>
              <a:rPr lang="ar-JO" b="1" dirty="0">
                <a:solidFill>
                  <a:srgbClr val="FFFF00"/>
                </a:solidFill>
                <a:latin typeface="Calibri" panose="020F0502020204030204"/>
                <a:ea typeface="+mn-ea"/>
                <a:cs typeface="Arial" panose="020B0604020202020204" pitchFamily="34" charset="0"/>
              </a:rPr>
              <a:t>«سيف» </a:t>
            </a:r>
            <a:r>
              <a:rPr lang="ar-JO" b="1" dirty="0">
                <a:solidFill>
                  <a:prstClr val="white"/>
                </a:solidFill>
                <a:latin typeface="Calibri" panose="020F0502020204030204"/>
                <a:ea typeface="+mn-ea"/>
                <a:cs typeface="Arial" panose="020B0604020202020204" pitchFamily="34" charset="0"/>
              </a:rPr>
              <a:t>(أش34: 5-6أ) </a:t>
            </a:r>
            <a:r>
              <a:rPr lang="ar-JO" b="1" dirty="0">
                <a:solidFill>
                  <a:srgbClr val="FFFF00"/>
                </a:solidFill>
                <a:latin typeface="Calibri" panose="020F0502020204030204"/>
                <a:ea typeface="+mn-ea"/>
                <a:cs typeface="Arial" panose="020B0604020202020204" pitchFamily="34" charset="0"/>
              </a:rPr>
              <a:t>«دينونة» </a:t>
            </a:r>
            <a:r>
              <a:rPr lang="ar-JO" b="1" dirty="0">
                <a:solidFill>
                  <a:prstClr val="white"/>
                </a:solidFill>
                <a:latin typeface="Calibri" panose="020F0502020204030204"/>
                <a:ea typeface="+mn-ea"/>
                <a:cs typeface="Arial" panose="020B0604020202020204" pitchFamily="34" charset="0"/>
              </a:rPr>
              <a:t>(5أ) </a:t>
            </a:r>
            <a:r>
              <a:rPr lang="ar-JO" b="1" dirty="0">
                <a:solidFill>
                  <a:srgbClr val="FFFF00"/>
                </a:solidFill>
                <a:latin typeface="Calibri" panose="020F0502020204030204"/>
                <a:ea typeface="+mn-ea"/>
                <a:cs typeface="Arial" panose="020B0604020202020204" pitchFamily="34" charset="0"/>
              </a:rPr>
              <a:t>«مكرسة للدمار» </a:t>
            </a:r>
            <a:r>
              <a:rPr lang="ar-JO" b="1" dirty="0">
                <a:solidFill>
                  <a:prstClr val="white"/>
                </a:solidFill>
                <a:latin typeface="Calibri" panose="020F0502020204030204"/>
                <a:ea typeface="+mn-ea"/>
                <a:cs typeface="Arial" panose="020B0604020202020204" pitchFamily="34" charset="0"/>
              </a:rPr>
              <a:t>(5ب) </a:t>
            </a:r>
            <a:r>
              <a:rPr lang="ar-JO" b="1" dirty="0">
                <a:solidFill>
                  <a:srgbClr val="FFFF00"/>
                </a:solidFill>
                <a:latin typeface="Calibri" panose="020F0502020204030204"/>
                <a:ea typeface="+mn-ea"/>
                <a:cs typeface="Arial" panose="020B0604020202020204" pitchFamily="34" charset="0"/>
              </a:rPr>
              <a:t>«تضحية»</a:t>
            </a:r>
            <a:r>
              <a:rPr lang="ar-JO" b="1" dirty="0">
                <a:solidFill>
                  <a:prstClr val="white"/>
                </a:solidFill>
                <a:latin typeface="Calibri" panose="020F0502020204030204"/>
                <a:ea typeface="+mn-ea"/>
                <a:cs typeface="Arial" panose="020B0604020202020204" pitchFamily="34" charset="0"/>
              </a:rPr>
              <a:t> (6ج) «</a:t>
            </a:r>
            <a:r>
              <a:rPr lang="ar-JO" b="1" dirty="0">
                <a:solidFill>
                  <a:srgbClr val="FFFF00"/>
                </a:solidFill>
                <a:latin typeface="Calibri" panose="020F0502020204030204"/>
                <a:ea typeface="+mn-ea"/>
                <a:cs typeface="Arial" panose="020B0604020202020204" pitchFamily="34" charset="0"/>
              </a:rPr>
              <a:t>يوم الإنتقام» </a:t>
            </a:r>
            <a:r>
              <a:rPr lang="ar-JO" b="1" dirty="0">
                <a:solidFill>
                  <a:prstClr val="white"/>
                </a:solidFill>
                <a:latin typeface="Calibri" panose="020F0502020204030204"/>
                <a:ea typeface="+mn-ea"/>
                <a:cs typeface="Arial" panose="020B0604020202020204" pitchFamily="34" charset="0"/>
              </a:rPr>
              <a:t>(8أ) و «</a:t>
            </a:r>
            <a:r>
              <a:rPr lang="ar-JO" b="1" dirty="0">
                <a:solidFill>
                  <a:srgbClr val="FFFF00"/>
                </a:solidFill>
                <a:latin typeface="Calibri" panose="020F0502020204030204"/>
                <a:ea typeface="+mn-ea"/>
                <a:cs typeface="Arial" panose="020B0604020202020204" pitchFamily="34" charset="0"/>
              </a:rPr>
              <a:t>سنة التعويض» </a:t>
            </a:r>
            <a:r>
              <a:rPr lang="ar-JO" b="1" dirty="0">
                <a:solidFill>
                  <a:prstClr val="white"/>
                </a:solidFill>
                <a:latin typeface="Calibri" panose="020F0502020204030204"/>
                <a:ea typeface="+mn-ea"/>
                <a:cs typeface="Arial" panose="020B0604020202020204" pitchFamily="34" charset="0"/>
              </a:rPr>
              <a:t>(بصيغة الجمع) في إش 33: 8ب تشير جميعها إلى عقاب اللهفي الضيقة العظيمة للعالم المتمرد ضده.</a:t>
            </a:r>
            <a:endParaRPr lang="en-US" b="1" dirty="0">
              <a:solidFill>
                <a:prstClr val="black"/>
              </a:solidFill>
              <a:latin typeface="Calibri" panose="020F0502020204030204"/>
              <a:ea typeface="+mn-ea"/>
              <a:cs typeface="+mn-cs"/>
            </a:endParaRPr>
          </a:p>
        </p:txBody>
      </p:sp>
      <p:sp>
        <p:nvSpPr>
          <p:cNvPr id="9" name="TextBox 8"/>
          <p:cNvSpPr txBox="1"/>
          <p:nvPr/>
        </p:nvSpPr>
        <p:spPr>
          <a:xfrm>
            <a:off x="4966139" y="1900730"/>
            <a:ext cx="3066393"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ثلاث سنوات ونصف</a:t>
            </a:r>
            <a:endParaRPr lang="en-US" sz="2100" b="1" dirty="0">
              <a:solidFill>
                <a:prstClr val="white"/>
              </a:solidFill>
              <a:latin typeface="Calibri" panose="020F0502020204030204"/>
              <a:ea typeface="+mn-ea"/>
              <a:cs typeface="+mn-cs"/>
            </a:endParaRPr>
          </a:p>
        </p:txBody>
      </p:sp>
      <p:sp>
        <p:nvSpPr>
          <p:cNvPr id="10" name="TextBox 9"/>
          <p:cNvSpPr txBox="1"/>
          <p:nvPr/>
        </p:nvSpPr>
        <p:spPr>
          <a:xfrm>
            <a:off x="1545022" y="2418036"/>
            <a:ext cx="2136227"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سبع سنوات</a:t>
            </a:r>
            <a:endParaRPr lang="en-US" sz="2100" b="1" dirty="0">
              <a:solidFill>
                <a:prstClr val="white"/>
              </a:solidFill>
              <a:latin typeface="Calibri" panose="020F0502020204030204"/>
              <a:ea typeface="+mn-ea"/>
              <a:cs typeface="+mn-cs"/>
            </a:endParaRPr>
          </a:p>
        </p:txBody>
      </p:sp>
      <p:sp>
        <p:nvSpPr>
          <p:cNvPr id="11" name="TextBox 10"/>
          <p:cNvSpPr txBox="1"/>
          <p:nvPr/>
        </p:nvSpPr>
        <p:spPr>
          <a:xfrm>
            <a:off x="882870" y="1992368"/>
            <a:ext cx="3042745"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ثلاث سنوات ونصف</a:t>
            </a:r>
            <a:endParaRPr lang="en-US" sz="2100" b="1" dirty="0">
              <a:solidFill>
                <a:prstClr val="white"/>
              </a:solidFill>
              <a:latin typeface="Calibri" panose="020F0502020204030204"/>
              <a:ea typeface="+mn-ea"/>
              <a:cs typeface="+mn-cs"/>
            </a:endParaRPr>
          </a:p>
        </p:txBody>
      </p:sp>
      <p:sp>
        <p:nvSpPr>
          <p:cNvPr id="12" name="TextBox 11"/>
          <p:cNvSpPr txBox="1"/>
          <p:nvPr/>
        </p:nvSpPr>
        <p:spPr>
          <a:xfrm>
            <a:off x="1923393" y="5232181"/>
            <a:ext cx="3972911"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prstClr val="white"/>
                </a:solidFill>
                <a:latin typeface="Calibri" panose="020F0502020204030204"/>
                <a:ea typeface="+mn-ea"/>
                <a:cs typeface="Arial" panose="020B0604020202020204" pitchFamily="34" charset="0"/>
              </a:rPr>
              <a:t>ويل لسكان الأرض</a:t>
            </a:r>
            <a:endParaRPr lang="en-US" sz="3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50345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648456"/>
          </a:xfrm>
          <a:prstGeom prst="rect">
            <a:avLst/>
          </a:prstGeom>
        </p:spPr>
      </p:pic>
      <p:sp>
        <p:nvSpPr>
          <p:cNvPr id="5" name="TextBox 4"/>
          <p:cNvSpPr txBox="1"/>
          <p:nvPr/>
        </p:nvSpPr>
        <p:spPr>
          <a:xfrm>
            <a:off x="1259632" y="526048"/>
            <a:ext cx="7089243" cy="784830"/>
          </a:xfrm>
          <a:prstGeom prst="rect">
            <a:avLst/>
          </a:prstGeom>
          <a:noFill/>
        </p:spPr>
        <p:txBody>
          <a:bodyPr wrap="square" rtlCol="0">
            <a:spAutoFit/>
          </a:bodyPr>
          <a:lstStyle/>
          <a:p>
            <a:pPr algn="ctr" defTabSz="685800" rtl="1" fontAlgn="auto">
              <a:spcBef>
                <a:spcPts val="0"/>
              </a:spcBef>
              <a:spcAft>
                <a:spcPts val="0"/>
              </a:spcAft>
            </a:pPr>
            <a:r>
              <a:rPr lang="en-US" sz="45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500" dirty="0">
                <a:solidFill>
                  <a:prstClr val="white"/>
                </a:solidFill>
                <a:effectLst>
                  <a:glow rad="101600">
                    <a:prstClr val="black"/>
                  </a:glow>
                </a:effectLst>
                <a:latin typeface="Abadi MT Condensed Extra Bold" charset="0"/>
                <a:ea typeface="Abadi MT Condensed Extra Bold" charset="0"/>
                <a:cs typeface="Abadi MT Condensed Extra Bold" charset="0"/>
              </a:rPr>
              <a:t>ب- تنفيذ الله للأدوم </a:t>
            </a:r>
            <a:r>
              <a:rPr lang="ar-JO" sz="4500" dirty="0">
                <a:solidFill>
                  <a:srgbClr val="FFFF00"/>
                </a:solidFill>
                <a:effectLst>
                  <a:glow rad="101600">
                    <a:prstClr val="black"/>
                  </a:glow>
                </a:effectLst>
                <a:latin typeface="Abadi MT Condensed Extra Bold" charset="0"/>
                <a:ea typeface="Abadi MT Condensed Extra Bold" charset="0"/>
                <a:cs typeface="Abadi MT Condensed Extra Bold" charset="0"/>
              </a:rPr>
              <a:t>(9-15)</a:t>
            </a:r>
            <a:endParaRPr lang="en-US" sz="45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10" name="Rectangle 9"/>
          <p:cNvSpPr/>
          <p:nvPr/>
        </p:nvSpPr>
        <p:spPr>
          <a:xfrm>
            <a:off x="238539" y="2143985"/>
            <a:ext cx="8654498" cy="2354491"/>
          </a:xfrm>
          <a:prstGeom prst="rect">
            <a:avLst/>
          </a:prstGeom>
        </p:spPr>
        <p:txBody>
          <a:bodyPr wrap="square">
            <a:spAutoFit/>
          </a:bodyPr>
          <a:lstStyle/>
          <a:p>
            <a:pPr algn="r" defTabSz="685800" rtl="1" fontAlgn="auto">
              <a:spcBef>
                <a:spcPts val="0"/>
              </a:spcBef>
              <a:spcAft>
                <a:spcPts val="0"/>
              </a:spcAft>
              <a:tabLst>
                <a:tab pos="7931944" algn="l"/>
              </a:tabLst>
            </a:pPr>
            <a:r>
              <a:rPr lang="ar-JO" sz="2100" b="1" dirty="0">
                <a:solidFill>
                  <a:prstClr val="white"/>
                </a:solidFill>
                <a:effectLst>
                  <a:glow rad="101600">
                    <a:prstClr val="black"/>
                  </a:glow>
                </a:effectLst>
                <a:latin typeface="Arial Narrow" charset="0"/>
                <a:ea typeface="Arial Narrow" charset="0"/>
                <a:cs typeface="Arial Narrow" charset="0"/>
              </a:rPr>
              <a:t>«فتنقلب أنهار أدوم إلى زفت، وترابهم إلى كبريت، وتصبح أرضها قاراً مشتعلاً. فلا تنطفىء ليلاً ونهاراً، ويحلّق دخانها إلى الفضاء مدى الدهر، وتظل </a:t>
            </a:r>
            <a:r>
              <a:rPr lang="ar-JO" sz="2100" b="1" dirty="0">
                <a:solidFill>
                  <a:srgbClr val="FFFF00"/>
                </a:solidFill>
                <a:effectLst>
                  <a:glow rad="101600">
                    <a:prstClr val="black"/>
                  </a:glow>
                </a:effectLst>
                <a:latin typeface="Arial Narrow" charset="0"/>
                <a:ea typeface="Arial Narrow" charset="0"/>
                <a:cs typeface="Arial Narrow" charset="0"/>
              </a:rPr>
              <a:t>خراباً</a:t>
            </a:r>
            <a:r>
              <a:rPr lang="ar-JO" sz="2100" b="1" dirty="0">
                <a:solidFill>
                  <a:prstClr val="white"/>
                </a:solidFill>
                <a:effectLst>
                  <a:glow rad="101600">
                    <a:prstClr val="black"/>
                  </a:glow>
                </a:effectLst>
                <a:latin typeface="Arial Narrow" charset="0"/>
                <a:ea typeface="Arial Narrow" charset="0"/>
                <a:cs typeface="Arial Narrow" charset="0"/>
              </a:rPr>
              <a:t> جيلاً بعد جيل، فلا يعبر بها أحد إلى الأبد، ولا يرثها سوى الصّقور والقنافذ، ويسكن فيها البوم والغراب، ويمدّ الربّ عليها خيط الدمار ومطمار </a:t>
            </a:r>
            <a:r>
              <a:rPr lang="ar-JO" sz="2100" b="1" dirty="0">
                <a:solidFill>
                  <a:srgbClr val="FFFF00"/>
                </a:solidFill>
                <a:effectLst>
                  <a:glow rad="101600">
                    <a:prstClr val="black"/>
                  </a:glow>
                </a:effectLst>
                <a:latin typeface="Arial Narrow" charset="0"/>
                <a:ea typeface="Arial Narrow" charset="0"/>
                <a:cs typeface="Arial Narrow" charset="0"/>
              </a:rPr>
              <a:t>الهلاك، </a:t>
            </a:r>
            <a:r>
              <a:rPr lang="ar-JO" sz="2100" b="1" dirty="0">
                <a:solidFill>
                  <a:prstClr val="white"/>
                </a:solidFill>
                <a:effectLst>
                  <a:glow rad="101600">
                    <a:prstClr val="black"/>
                  </a:glow>
                </a:effectLst>
                <a:latin typeface="Arial Narrow" charset="0"/>
                <a:ea typeface="Arial Narrow" charset="0"/>
                <a:cs typeface="Arial Narrow" charset="0"/>
              </a:rPr>
              <a:t>ولا يجد في أشرافها أثراً للملك، وينقرض جميع رؤسائها. ينمو الشّوك في  قصورها، ويزحف العوسج على حصونها، فتصبح مأوى لبنات آوى، ومسكناً للنّعام. وتجتمع فيها الوحوش البرية مع الذئاب، ووعل البرّ يدعو صاحبه، وهناك تستقر وحوش اللّيل وتجد لنفسها ملاذ راحة. هناك تعيش البوم وتبيض وتفرخ وترعى صغارها تحت أجنحتها، وهناك أيضاً تتلاقى الصقور بعضها ببعض»</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
        <p:nvSpPr>
          <p:cNvPr id="11" name="Rectangle 10"/>
          <p:cNvSpPr/>
          <p:nvPr/>
        </p:nvSpPr>
        <p:spPr>
          <a:xfrm flipH="1">
            <a:off x="2699792" y="5894587"/>
            <a:ext cx="6342768" cy="559833"/>
          </a:xfrm>
          <a:prstGeom prst="rect">
            <a:avLst/>
          </a:prstGeom>
        </p:spPr>
        <p:txBody>
          <a:bodyPr wrap="square">
            <a:spAutoFit/>
          </a:bodyPr>
          <a:lstStyle/>
          <a:p>
            <a:pPr algn="r" defTabSz="685800" rtl="1" fontAlgn="auto">
              <a:spcBef>
                <a:spcPts val="0"/>
              </a:spcBef>
              <a:spcAft>
                <a:spcPts val="0"/>
              </a:spcAft>
            </a:pPr>
            <a:r>
              <a:rPr lang="he-IL" sz="3038" b="1" dirty="0" err="1">
                <a:solidFill>
                  <a:srgbClr val="FFFF00"/>
                </a:solidFill>
                <a:effectLst>
                  <a:glow rad="127000">
                    <a:prstClr val="black"/>
                  </a:glow>
                </a:effectLst>
                <a:latin typeface="Helvetica" charset="0"/>
                <a:ea typeface="+mn-ea"/>
                <a:cs typeface="Arial" panose="020B0604020202020204" pitchFamily="34" charset="0"/>
              </a:rPr>
              <a:t>תֹ֖הוּ</a:t>
            </a:r>
            <a:r>
              <a:rPr lang="he-IL" sz="3038" b="1" dirty="0">
                <a:solidFill>
                  <a:srgbClr val="FFFF00"/>
                </a:solidFill>
                <a:effectLst>
                  <a:glow rad="127000">
                    <a:prstClr val="black"/>
                  </a:glow>
                </a:effectLst>
                <a:latin typeface="Helvetica" charset="0"/>
                <a:ea typeface="+mn-ea"/>
                <a:cs typeface="Arial" panose="020B0604020202020204" pitchFamily="34" charset="0"/>
              </a:rPr>
              <a:t> </a:t>
            </a:r>
            <a:r>
              <a:rPr lang="he-IL" sz="3038" b="1" dirty="0" err="1">
                <a:solidFill>
                  <a:srgbClr val="FFFF00"/>
                </a:solidFill>
                <a:effectLst>
                  <a:glow rad="127000">
                    <a:prstClr val="black"/>
                  </a:glow>
                </a:effectLst>
                <a:latin typeface="Helvetica" charset="0"/>
                <a:ea typeface="+mn-ea"/>
                <a:cs typeface="Arial" panose="020B0604020202020204" pitchFamily="34" charset="0"/>
              </a:rPr>
              <a:t>בֹֽהוּ</a:t>
            </a:r>
            <a:endParaRPr lang="he-IL" sz="3038" b="1" dirty="0">
              <a:solidFill>
                <a:srgbClr val="FFFF00"/>
              </a:solidFill>
              <a:effectLst>
                <a:glow rad="127000">
                  <a:prstClr val="black"/>
                </a:glow>
              </a:effectLst>
              <a:latin typeface="Helvetica" charset="0"/>
              <a:ea typeface="+mn-ea"/>
              <a:cs typeface="Arial" panose="020B0604020202020204" pitchFamily="34" charset="0"/>
            </a:endParaRPr>
          </a:p>
        </p:txBody>
      </p:sp>
      <p:sp>
        <p:nvSpPr>
          <p:cNvPr id="12" name="TextBox 11"/>
          <p:cNvSpPr txBox="1"/>
          <p:nvPr/>
        </p:nvSpPr>
        <p:spPr>
          <a:xfrm>
            <a:off x="1118589" y="6031747"/>
            <a:ext cx="6448010"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rgbClr val="FF0000"/>
                </a:solidFill>
                <a:effectLst>
                  <a:glow rad="127000">
                    <a:prstClr val="black"/>
                  </a:glow>
                </a:effectLst>
                <a:latin typeface="Arial Narrow" charset="0"/>
                <a:ea typeface="Arial Narrow" charset="0"/>
                <a:cs typeface="Arial Narrow" charset="0"/>
              </a:rPr>
              <a:t> </a:t>
            </a:r>
            <a:r>
              <a:rPr lang="ar-JO" sz="1800" b="1" dirty="0">
                <a:solidFill>
                  <a:prstClr val="white"/>
                </a:solidFill>
                <a:effectLst>
                  <a:glow rad="127000">
                    <a:prstClr val="black"/>
                  </a:glow>
                </a:effectLst>
                <a:latin typeface="Arial Narrow" charset="0"/>
                <a:ea typeface="Arial Narrow" charset="0"/>
                <a:cs typeface="Arial Narrow" charset="0"/>
              </a:rPr>
              <a:t>:-</a:t>
            </a:r>
            <a:r>
              <a:rPr lang="en-US" sz="1800" b="1" dirty="0">
                <a:solidFill>
                  <a:prstClr val="white"/>
                </a:solidFill>
                <a:effectLst>
                  <a:glow rad="127000">
                    <a:prstClr val="black"/>
                  </a:glow>
                </a:effectLst>
                <a:latin typeface="Arial Narrow" charset="0"/>
                <a:ea typeface="Arial Narrow" charset="0"/>
                <a:cs typeface="Arial Narrow" charset="0"/>
              </a:rPr>
              <a:t> </a:t>
            </a:r>
            <a:r>
              <a:rPr lang="ar-JO" sz="1800" b="1" dirty="0">
                <a:solidFill>
                  <a:prstClr val="white"/>
                </a:solidFill>
                <a:effectLst>
                  <a:glow rad="127000">
                    <a:prstClr val="black"/>
                  </a:glow>
                </a:effectLst>
                <a:latin typeface="Arial Narrow" charset="0"/>
                <a:ea typeface="Arial Narrow" charset="0"/>
                <a:cs typeface="Arial Narrow" charset="0"/>
              </a:rPr>
              <a:t>(توهو – فوهو ) نفس الكلمة مستخدمة بمعنى الأرض غير المأهولة في تكوين1: 2</a:t>
            </a:r>
            <a:endParaRPr lang="en-US" sz="1800"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88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11430" y="44625"/>
            <a:ext cx="9121140" cy="6793124"/>
          </a:xfrm>
          <a:prstGeom prst="rect">
            <a:avLst/>
          </a:prstGeom>
        </p:spPr>
      </p:pic>
      <p:sp>
        <p:nvSpPr>
          <p:cNvPr id="6" name="TextBox 5"/>
          <p:cNvSpPr txBox="1"/>
          <p:nvPr/>
        </p:nvSpPr>
        <p:spPr>
          <a:xfrm>
            <a:off x="1269444" y="1405891"/>
            <a:ext cx="7362177" cy="646331"/>
          </a:xfrm>
          <a:prstGeom prst="rect">
            <a:avLst/>
          </a:prstGeom>
          <a:noFill/>
        </p:spPr>
        <p:txBody>
          <a:bodyPr wrap="square" rtlCol="0">
            <a:spAutoFit/>
          </a:bodyPr>
          <a:lstStyle/>
          <a:p>
            <a:pPr algn="r" defTabSz="685800" rtl="1" fontAlgn="auto">
              <a:spcBef>
                <a:spcPts val="0"/>
              </a:spcBef>
              <a:spcAft>
                <a:spcPts val="0"/>
              </a:spcAft>
            </a:pPr>
            <a:r>
              <a:rPr lang="en-US" sz="3600" b="1"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ت- أمانة الله من خلال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( 16- 17).</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1269444" y="2097480"/>
            <a:ext cx="7422325" cy="923330"/>
          </a:xfrm>
          <a:prstGeom prst="rect">
            <a:avLst/>
          </a:prstGeom>
        </p:spPr>
        <p:txBody>
          <a:bodyPr wrap="square">
            <a:spAutoFit/>
          </a:bodyPr>
          <a:lstStyle/>
          <a:p>
            <a:pPr algn="r" defTabSz="685800" rtl="1" fontAlgn="auto">
              <a:spcBef>
                <a:spcPts val="0"/>
              </a:spcBef>
              <a:spcAft>
                <a:spcPts val="0"/>
              </a:spcAft>
            </a:pPr>
            <a:r>
              <a:rPr lang="ar-JO" sz="1800" b="1" dirty="0">
                <a:solidFill>
                  <a:prstClr val="white"/>
                </a:solidFill>
                <a:effectLst>
                  <a:glow rad="101600">
                    <a:prstClr val="black"/>
                  </a:glow>
                </a:effectLst>
                <a:latin typeface="Arial Narrow" charset="0"/>
                <a:ea typeface="Arial Narrow" charset="0"/>
                <a:cs typeface="Arial Narrow" charset="0"/>
              </a:rPr>
              <a:t>ابحثوا في سفر الرب وأقراؤا : فكلمة واحدة لا يمكن أن تسقط، إذ كلّ أليف سيجتمع بأليفه، لأن فم الرب قد أمر، وروحه يجمعها معاً. فهو قد ألقى عليها القرعة، ويده قد وزّعتها بقسطاس، فترثها إلى الأبد وتقيم فيها جيلاً بعد جيل.</a:t>
            </a:r>
            <a:endParaRPr lang="en-US" sz="1800" b="1" dirty="0">
              <a:solidFill>
                <a:prstClr val="white"/>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273326" y="1405890"/>
            <a:ext cx="8597348" cy="3139321"/>
          </a:xfrm>
          <a:prstGeom prst="rect">
            <a:avLst/>
          </a:prstGeom>
          <a:noFill/>
        </p:spPr>
        <p:txBody>
          <a:bodyPr wrap="square" rtlCol="0">
            <a:spAutoFit/>
          </a:bodyPr>
          <a:lstStyle/>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en-US" sz="1800" b="1" dirty="0">
              <a:solidFill>
                <a:srgbClr val="FFC000"/>
              </a:solidFill>
              <a:effectLst>
                <a:glow rad="101600">
                  <a:prstClr val="black"/>
                </a:glow>
              </a:effectLst>
              <a:latin typeface="Arial Narrow" charset="0"/>
              <a:ea typeface="Arial Narrow" charset="0"/>
              <a:cs typeface="Arial Narrow" charset="0"/>
            </a:endParaRPr>
          </a:p>
        </p:txBody>
      </p:sp>
      <p:sp>
        <p:nvSpPr>
          <p:cNvPr id="10" name="Rectangle 9"/>
          <p:cNvSpPr/>
          <p:nvPr/>
        </p:nvSpPr>
        <p:spPr>
          <a:xfrm>
            <a:off x="1395889" y="4226459"/>
            <a:ext cx="7459877" cy="1200329"/>
          </a:xfrm>
          <a:prstGeom prst="rect">
            <a:avLst/>
          </a:prstGeom>
        </p:spPr>
        <p:txBody>
          <a:bodyPr wrap="square">
            <a:spAutoFit/>
          </a:bodyPr>
          <a:lstStyle/>
          <a:p>
            <a:pPr algn="r" defTabSz="68580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فرأيت حصاناً لونه أخضر «باهت اللون»، اسم راكبه «الهاوية»، وأعطيا سلطة إبادة ربع الأرض بالسّيف والجوع والوباء </a:t>
            </a:r>
            <a:r>
              <a:rPr lang="ar-JO" b="1" dirty="0">
                <a:solidFill>
                  <a:srgbClr val="FFFF00"/>
                </a:solidFill>
                <a:effectLst>
                  <a:glow rad="101600">
                    <a:prstClr val="black"/>
                  </a:glow>
                </a:effectLst>
                <a:latin typeface="Arial Narrow" charset="0"/>
                <a:ea typeface="Arial Narrow" charset="0"/>
                <a:cs typeface="Arial Narrow" charset="0"/>
              </a:rPr>
              <a:t>ووحوش الأرض </a:t>
            </a:r>
            <a:r>
              <a:rPr lang="ar-JO" b="1" dirty="0">
                <a:solidFill>
                  <a:srgbClr val="FFC000">
                    <a:lumMod val="60000"/>
                    <a:lumOff val="40000"/>
                  </a:srgbClr>
                </a:solidFill>
                <a:effectLst>
                  <a:glow rad="101600">
                    <a:prstClr val="black"/>
                  </a:glow>
                </a:effectLst>
                <a:latin typeface="Arial Narrow" charset="0"/>
                <a:ea typeface="Arial Narrow" charset="0"/>
                <a:cs typeface="Arial Narrow" charset="0"/>
              </a:rPr>
              <a:t>ا</a:t>
            </a:r>
            <a:r>
              <a:rPr lang="ar-JO" b="1" dirty="0">
                <a:solidFill>
                  <a:srgbClr val="FFFF00"/>
                </a:solidFill>
                <a:effectLst>
                  <a:glow rad="101600">
                    <a:prstClr val="black"/>
                  </a:glow>
                </a:effectLst>
                <a:latin typeface="Arial Narrow" charset="0"/>
                <a:ea typeface="Arial Narrow" charset="0"/>
                <a:cs typeface="Arial Narrow" charset="0"/>
              </a:rPr>
              <a:t>لضّاربة</a:t>
            </a:r>
            <a:r>
              <a:rPr lang="ar-JO" b="1" dirty="0">
                <a:solidFill>
                  <a:prstClr val="white"/>
                </a:solidFill>
                <a:effectLst>
                  <a:glow rad="101600">
                    <a:prstClr val="black"/>
                  </a:glow>
                </a:effectLst>
                <a:latin typeface="Arial Narrow" charset="0"/>
                <a:ea typeface="Arial Narrow" charset="0"/>
                <a:cs typeface="Arial Narrow" charset="0"/>
              </a:rPr>
              <a:t>! (رؤ6: 8).</a:t>
            </a:r>
            <a:endParaRPr lang="en-US" b="1" dirty="0">
              <a:solidFill>
                <a:prstClr val="white"/>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874644" y="3351972"/>
            <a:ext cx="7817126" cy="738664"/>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FF00"/>
                </a:solidFill>
                <a:effectLst>
                  <a:glow rad="101600">
                    <a:prstClr val="black"/>
                  </a:glow>
                </a:effectLst>
                <a:latin typeface="Arial Narrow" charset="0"/>
                <a:ea typeface="Arial Narrow" charset="0"/>
                <a:cs typeface="Arial Narrow" charset="0"/>
              </a:rPr>
              <a:t>تماماً كما تنبأ الله في كلمته، ستتم إزالة أدوم ( والدول المتمردة في العال</a:t>
            </a:r>
            <a:r>
              <a:rPr lang="ar-JO" sz="2100" b="1" dirty="0">
                <a:solidFill>
                  <a:srgbClr val="FFC000"/>
                </a:solidFill>
                <a:effectLst>
                  <a:glow rad="101600">
                    <a:prstClr val="black"/>
                  </a:glow>
                </a:effectLst>
                <a:latin typeface="Arial Narrow" charset="0"/>
                <a:ea typeface="Arial Narrow" charset="0"/>
                <a:cs typeface="Arial Narrow" charset="0"/>
              </a:rPr>
              <a:t>م) من البشر وستعود الأراضي إلى سيطرة الحيوانات البرية</a:t>
            </a:r>
          </a:p>
        </p:txBody>
      </p:sp>
    </p:spTree>
    <p:extLst>
      <p:ext uri="{BB962C8B-B14F-4D97-AF65-F5344CB8AC3E}">
        <p14:creationId xmlns:p14="http://schemas.microsoft.com/office/powerpoint/2010/main" val="24392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48"/>
            <a:ext cx="9144000" cy="4193627"/>
          </a:xfrm>
          <a:prstGeom prst="rect">
            <a:avLst/>
          </a:prstGeom>
        </p:spPr>
      </p:pic>
      <p:sp>
        <p:nvSpPr>
          <p:cNvPr id="4" name="TextBox 3"/>
          <p:cNvSpPr txBox="1"/>
          <p:nvPr/>
        </p:nvSpPr>
        <p:spPr>
          <a:xfrm>
            <a:off x="417753" y="298356"/>
            <a:ext cx="7449207" cy="715581"/>
          </a:xfrm>
          <a:prstGeom prst="rect">
            <a:avLst/>
          </a:prstGeom>
          <a:noFill/>
        </p:spPr>
        <p:txBody>
          <a:bodyPr wrap="square" rtlCol="0">
            <a:spAutoFit/>
          </a:bodyPr>
          <a:lstStyle/>
          <a:p>
            <a:pPr algn="ctr" defTabSz="685800" rtl="1" fontAlgn="auto">
              <a:spcBef>
                <a:spcPts val="0"/>
              </a:spcBef>
              <a:spcAft>
                <a:spcPts val="0"/>
              </a:spcAft>
            </a:pPr>
            <a:r>
              <a:rPr lang="ar-JO" sz="4050" dirty="0">
                <a:solidFill>
                  <a:prstClr val="white"/>
                </a:solidFill>
                <a:effectLst>
                  <a:glow rad="127000">
                    <a:prstClr val="black"/>
                  </a:glow>
                </a:effectLst>
                <a:latin typeface="Abadi MT Condensed Extra Bold" charset="0"/>
                <a:ea typeface="Abadi MT Condensed Extra Bold" charset="0"/>
                <a:cs typeface="Abadi MT Condensed Extra Bold" charset="0"/>
              </a:rPr>
              <a:t>دروس من إشعياء 34</a:t>
            </a:r>
            <a:endParaRPr lang="en-US" sz="4050"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59632" y="1052736"/>
            <a:ext cx="7205498" cy="830997"/>
          </a:xfrm>
          <a:prstGeom prst="rect">
            <a:avLst/>
          </a:prstGeom>
          <a:noFill/>
        </p:spPr>
        <p:txBody>
          <a:bodyPr wrap="square" rtlCol="0">
            <a:spAutoFit/>
          </a:bodyPr>
          <a:lstStyle/>
          <a:p>
            <a:pPr marL="214313" indent="-214313" algn="r" defTabSz="685800" rtl="1" fontAlgn="auto">
              <a:spcBef>
                <a:spcPts val="0"/>
              </a:spcBef>
              <a:spcAft>
                <a:spcPts val="0"/>
              </a:spcAft>
            </a:pPr>
            <a:r>
              <a:rPr lang="ar-JO" sz="2100" b="1" dirty="0">
                <a:solidFill>
                  <a:srgbClr val="FFFF00"/>
                </a:solidFill>
                <a:effectLst>
                  <a:glow rad="127000">
                    <a:prstClr val="black"/>
                  </a:glow>
                </a:effectLst>
                <a:latin typeface="Arial Narrow" charset="0"/>
                <a:ea typeface="Arial Narrow" charset="0"/>
                <a:cs typeface="Arial Narrow" charset="0"/>
              </a:rPr>
              <a:t>1-</a:t>
            </a:r>
            <a:r>
              <a:rPr lang="ar-JO" sz="2100" b="1" dirty="0">
                <a:solidFill>
                  <a:srgbClr val="FF0000"/>
                </a:solidFill>
                <a:effectLst>
                  <a:glow rad="127000">
                    <a:prstClr val="black"/>
                  </a:glow>
                </a:effectLst>
                <a:latin typeface="Arial Narrow" charset="0"/>
                <a:ea typeface="Arial Narrow" charset="0"/>
                <a:cs typeface="Arial Narrow" charset="0"/>
              </a:rPr>
              <a:t> </a:t>
            </a:r>
            <a:r>
              <a:rPr lang="ar-JO" b="1" dirty="0">
                <a:solidFill>
                  <a:prstClr val="white"/>
                </a:solidFill>
                <a:effectLst>
                  <a:glow rad="127000">
                    <a:prstClr val="black"/>
                  </a:glow>
                </a:effectLst>
                <a:latin typeface="Arial Narrow" charset="0"/>
                <a:ea typeface="Arial Narrow" charset="0"/>
                <a:cs typeface="Arial Narrow" charset="0"/>
              </a:rPr>
              <a:t>يجب أن تأتي دينونة الله لأنه قدوس ولا يستطيع أن ينكر نفسه. ينتج عن هذه الدينونة الخراب للأشرار في العالم ومكافأة الصالحين.</a:t>
            </a:r>
            <a:endParaRPr lang="en-US" b="1" dirty="0">
              <a:solidFill>
                <a:prstClr val="white"/>
              </a:solidFill>
              <a:effectLst>
                <a:glow rad="127000">
                  <a:prstClr val="black"/>
                </a:glow>
              </a:effectLst>
              <a:latin typeface="Arial Narrow" charset="0"/>
              <a:ea typeface="Arial Narrow" charset="0"/>
              <a:cs typeface="Arial Narrow" charset="0"/>
            </a:endParaRPr>
          </a:p>
        </p:txBody>
      </p:sp>
      <p:sp>
        <p:nvSpPr>
          <p:cNvPr id="6" name="TextBox 5"/>
          <p:cNvSpPr txBox="1"/>
          <p:nvPr/>
        </p:nvSpPr>
        <p:spPr>
          <a:xfrm>
            <a:off x="1533952" y="1875696"/>
            <a:ext cx="6962361" cy="830997"/>
          </a:xfrm>
          <a:prstGeom prst="rect">
            <a:avLst/>
          </a:prstGeom>
          <a:noFill/>
        </p:spPr>
        <p:txBody>
          <a:bodyPr wrap="square" rtlCol="0">
            <a:spAutoFit/>
          </a:bodyPr>
          <a:lstStyle/>
          <a:p>
            <a:pPr marL="214313" indent="-214313" algn="r" defTabSz="685800" rtl="1" fontAlgn="auto">
              <a:spcBef>
                <a:spcPts val="0"/>
              </a:spcBef>
              <a:spcAft>
                <a:spcPts val="0"/>
              </a:spcAft>
            </a:pPr>
            <a:r>
              <a:rPr lang="ar-JO" sz="2100" b="1" dirty="0">
                <a:solidFill>
                  <a:srgbClr val="FFFF00"/>
                </a:solidFill>
                <a:effectLst>
                  <a:glow rad="127000">
                    <a:prstClr val="black"/>
                  </a:glow>
                </a:effectLst>
                <a:latin typeface="Arial Narrow" charset="0"/>
                <a:ea typeface="Arial Narrow" charset="0"/>
                <a:cs typeface="Arial Narrow" charset="0"/>
              </a:rPr>
              <a:t>2-</a:t>
            </a:r>
            <a:r>
              <a:rPr lang="ar-JO" sz="2100" b="1" dirty="0">
                <a:solidFill>
                  <a:srgbClr val="FF0000"/>
                </a:solidFill>
                <a:effectLst>
                  <a:glow rad="127000">
                    <a:prstClr val="black"/>
                  </a:glow>
                </a:effectLst>
                <a:latin typeface="Arial Narrow" charset="0"/>
                <a:ea typeface="Arial Narrow" charset="0"/>
                <a:cs typeface="Arial Narrow" charset="0"/>
              </a:rPr>
              <a:t> </a:t>
            </a:r>
            <a:r>
              <a:rPr lang="ar-JO" b="1" dirty="0">
                <a:solidFill>
                  <a:prstClr val="white"/>
                </a:solidFill>
                <a:effectLst>
                  <a:glow rad="127000">
                    <a:prstClr val="black"/>
                  </a:glow>
                </a:effectLst>
                <a:latin typeface="Arial Narrow" charset="0"/>
                <a:ea typeface="Arial Narrow" charset="0"/>
                <a:cs typeface="Arial Narrow" charset="0"/>
              </a:rPr>
              <a:t>كلمة الله هي شاهد أمين وموثوق لجميع الناس أن ما وعد به، سوف يؤديه.</a:t>
            </a:r>
            <a:endParaRPr lang="en-US" b="1" dirty="0">
              <a:solidFill>
                <a:prstClr val="white"/>
              </a:solidFill>
              <a:effectLst>
                <a:glow rad="127000">
                  <a:prstClr val="black"/>
                </a:glow>
              </a:effectLst>
              <a:latin typeface="Arial Narrow" charset="0"/>
              <a:ea typeface="Arial Narrow" charset="0"/>
              <a:cs typeface="Arial Narrow" charset="0"/>
            </a:endParaRPr>
          </a:p>
        </p:txBody>
      </p:sp>
      <p:sp>
        <p:nvSpPr>
          <p:cNvPr id="7" name="Rectangle 6"/>
          <p:cNvSpPr/>
          <p:nvPr/>
        </p:nvSpPr>
        <p:spPr>
          <a:xfrm>
            <a:off x="1405175" y="4286250"/>
            <a:ext cx="7174779" cy="923330"/>
          </a:xfrm>
          <a:prstGeom prst="rect">
            <a:avLst/>
          </a:prstGeom>
        </p:spPr>
        <p:txBody>
          <a:bodyPr wrap="square">
            <a:spAutoFit/>
          </a:bodyPr>
          <a:lstStyle/>
          <a:p>
            <a:pPr algn="r" defTabSz="685800" rtl="1" fontAlgn="auto">
              <a:spcBef>
                <a:spcPts val="0"/>
              </a:spcBef>
              <a:spcAft>
                <a:spcPts val="0"/>
              </a:spcAft>
            </a:pP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هكذا تكون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كلمتي</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الّتي تصدر عنّي مثمرة دائماً،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وتحقق</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ما أرغب فيه</a:t>
            </a:r>
            <a:r>
              <a:rPr lang="ar-JO" sz="2700" b="1" dirty="0">
                <a:solidFill>
                  <a:srgbClr val="FF0000"/>
                </a:solidFill>
                <a:effectLst>
                  <a:glow rad="127000">
                    <a:prstClr val="black"/>
                  </a:glow>
                </a:effectLst>
                <a:latin typeface="Arial" panose="020B0604020202020204" pitchFamily="34" charset="0"/>
                <a:ea typeface="+mn-ea"/>
                <a:cs typeface="Arial" panose="020B0604020202020204" pitchFamily="34" charset="0"/>
              </a:rPr>
              <a:t>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وتفلح</a:t>
            </a:r>
            <a:r>
              <a:rPr lang="ar-JO" sz="2700" b="1" dirty="0">
                <a:solidFill>
                  <a:srgbClr val="FF0000"/>
                </a:solidFill>
                <a:effectLst>
                  <a:glow rad="127000">
                    <a:prstClr val="black"/>
                  </a:glow>
                </a:effectLst>
                <a:latin typeface="Arial" panose="020B0604020202020204" pitchFamily="34" charset="0"/>
                <a:ea typeface="+mn-ea"/>
                <a:cs typeface="Arial" panose="020B0604020202020204" pitchFamily="34" charset="0"/>
              </a:rPr>
              <a:t> </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بما أعهد به إليها» </a:t>
            </a:r>
            <a:r>
              <a:rPr lang="ar-JO" sz="2700" b="1" dirty="0">
                <a:solidFill>
                  <a:srgbClr val="FFC000"/>
                </a:solidFill>
                <a:effectLst>
                  <a:glow rad="127000">
                    <a:prstClr val="black"/>
                  </a:glow>
                </a:effectLst>
                <a:latin typeface="Arial" panose="020B0604020202020204" pitchFamily="34" charset="0"/>
                <a:ea typeface="+mn-ea"/>
                <a:cs typeface="Arial" panose="020B0604020202020204" pitchFamily="34" charset="0"/>
              </a:rPr>
              <a:t>(اشعياء 55: 11).</a:t>
            </a:r>
            <a:endParaRPr lang="en-US" sz="2700" b="1" dirty="0">
              <a:solidFill>
                <a:srgbClr val="FFC000"/>
              </a:solidFill>
              <a:effectLst>
                <a:glow rad="127000">
                  <a:prstClr val="black"/>
                </a:glow>
              </a:effectLst>
              <a:latin typeface="Arial" panose="020B0604020202020204" pitchFamily="34" charset="0"/>
              <a:ea typeface="+mn-ea"/>
              <a:cs typeface="Arial" panose="020B0604020202020204" pitchFamily="34" charset="0"/>
            </a:endParaRPr>
          </a:p>
        </p:txBody>
      </p:sp>
      <p:sp>
        <p:nvSpPr>
          <p:cNvPr id="9" name="TextBox 8"/>
          <p:cNvSpPr txBox="1"/>
          <p:nvPr/>
        </p:nvSpPr>
        <p:spPr>
          <a:xfrm>
            <a:off x="1945432" y="2630076"/>
            <a:ext cx="6567281" cy="461665"/>
          </a:xfrm>
          <a:prstGeom prst="rect">
            <a:avLst/>
          </a:prstGeom>
          <a:noFill/>
        </p:spPr>
        <p:txBody>
          <a:bodyPr wrap="square" rtlCol="0">
            <a:spAutoFit/>
          </a:bodyPr>
          <a:lstStyle/>
          <a:p>
            <a:pPr marL="214313" indent="-214313" algn="r" defTabSz="685800" rtl="1" fontAlgn="auto">
              <a:spcBef>
                <a:spcPts val="0"/>
              </a:spcBef>
              <a:spcAft>
                <a:spcPts val="0"/>
              </a:spcAft>
            </a:pPr>
            <a:r>
              <a:rPr lang="ar-JO" b="1" dirty="0">
                <a:solidFill>
                  <a:srgbClr val="FFFF00"/>
                </a:solidFill>
                <a:effectLst>
                  <a:glow rad="127000">
                    <a:prstClr val="black"/>
                  </a:glow>
                </a:effectLst>
                <a:latin typeface="Arial Narrow" charset="0"/>
                <a:ea typeface="Arial Narrow" charset="0"/>
                <a:cs typeface="Arial Narrow" charset="0"/>
              </a:rPr>
              <a:t>3-</a:t>
            </a:r>
            <a:r>
              <a:rPr lang="ar-JO" b="1" dirty="0">
                <a:solidFill>
                  <a:prstClr val="white"/>
                </a:solidFill>
                <a:effectLst>
                  <a:glow rad="127000">
                    <a:prstClr val="black"/>
                  </a:glow>
                </a:effectLst>
                <a:latin typeface="Arial Narrow" charset="0"/>
                <a:ea typeface="Arial Narrow" charset="0"/>
                <a:cs typeface="Arial Narrow" charset="0"/>
              </a:rPr>
              <a:t> إسرائيل والشعب اليهودي مهمان لله منذ البداية والنهاية.</a:t>
            </a:r>
            <a:endParaRPr lang="en-US"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9051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3999" cy="6858000"/>
          </a:xfrm>
          <a:prstGeom prst="rect">
            <a:avLst/>
          </a:prstGeom>
          <a:noFill/>
        </p:spPr>
      </p:pic>
      <p:sp>
        <p:nvSpPr>
          <p:cNvPr id="4" name="Flowchart: Alternate Process 3"/>
          <p:cNvSpPr/>
          <p:nvPr/>
        </p:nvSpPr>
        <p:spPr>
          <a:xfrm>
            <a:off x="4910959" y="476672"/>
            <a:ext cx="3972911" cy="5400600"/>
          </a:xfrm>
          <a:prstGeom prst="flowChartAlternateProcess">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rtl="1" fontAlgn="auto">
              <a:spcBef>
                <a:spcPts val="0"/>
              </a:spcBef>
              <a:spcAft>
                <a:spcPts val="0"/>
              </a:spcAft>
            </a:pPr>
            <a:r>
              <a:rPr lang="ar-JO" sz="4050" dirty="0">
                <a:solidFill>
                  <a:prstClr val="black"/>
                </a:solidFill>
                <a:latin typeface="Calibri" panose="020F0502020204030204"/>
                <a:cs typeface="Arial" panose="020B0604020202020204" pitchFamily="34" charset="0"/>
              </a:rPr>
              <a:t>« أنا أيضاً أقف إلى جانب الله وأكون مداناً من قبل العالم، بدلا من أقف بجانب العالم ويحكم الله عليّ»</a:t>
            </a:r>
            <a:endParaRPr lang="en-US" sz="4050" dirty="0">
              <a:solidFill>
                <a:prstClr val="black"/>
              </a:solidFill>
              <a:latin typeface="Calibri" panose="020F0502020204030204"/>
            </a:endParaRPr>
          </a:p>
        </p:txBody>
      </p:sp>
      <p:sp>
        <p:nvSpPr>
          <p:cNvPr id="6" name="Up Arrow Callout 5"/>
          <p:cNvSpPr/>
          <p:nvPr/>
        </p:nvSpPr>
        <p:spPr>
          <a:xfrm>
            <a:off x="6588224" y="5445224"/>
            <a:ext cx="2183972" cy="765111"/>
          </a:xfrm>
          <a:prstGeom prst="upArrowCallout">
            <a:avLst/>
          </a:prstGeom>
          <a:solidFill>
            <a:srgbClr val="DF5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ar-JO" sz="3200" dirty="0">
                <a:solidFill>
                  <a:prstClr val="white"/>
                </a:solidFill>
                <a:latin typeface="Calibri" panose="020F0502020204030204"/>
                <a:cs typeface="Arial" panose="020B0604020202020204" pitchFamily="34" charset="0"/>
              </a:rPr>
              <a:t>جريس ويسلي</a:t>
            </a:r>
            <a:endParaRPr lang="en-US" sz="3200" dirty="0">
              <a:solidFill>
                <a:prstClr val="white"/>
              </a:solidFill>
              <a:latin typeface="Calibri" panose="020F0502020204030204"/>
            </a:endParaRPr>
          </a:p>
        </p:txBody>
      </p:sp>
      <p:sp>
        <p:nvSpPr>
          <p:cNvPr id="9" name="Flowchart: Process 8"/>
          <p:cNvSpPr/>
          <p:nvPr/>
        </p:nvSpPr>
        <p:spPr>
          <a:xfrm>
            <a:off x="179512" y="5733256"/>
            <a:ext cx="2952328" cy="1124744"/>
          </a:xfrm>
          <a:prstGeom prst="flowChartProcess">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rtl="1" fontAlgn="auto">
              <a:spcBef>
                <a:spcPts val="0"/>
              </a:spcBef>
              <a:spcAft>
                <a:spcPts val="0"/>
              </a:spcAft>
            </a:pPr>
            <a:r>
              <a:rPr lang="ar-JO" sz="3000" dirty="0">
                <a:solidFill>
                  <a:prstClr val="black"/>
                </a:solidFill>
                <a:latin typeface="Calibri" panose="020F0502020204030204"/>
                <a:cs typeface="Arial" panose="020B0604020202020204" pitchFamily="34" charset="0"/>
              </a:rPr>
              <a:t>بيرفليكس تقدم: الله لم يمت  جزء 2</a:t>
            </a:r>
            <a:endParaRPr lang="en-US" sz="3000" dirty="0">
              <a:solidFill>
                <a:prstClr val="black"/>
              </a:solidFill>
              <a:latin typeface="Calibri" panose="020F0502020204030204"/>
            </a:endParaRPr>
          </a:p>
        </p:txBody>
      </p:sp>
    </p:spTree>
    <p:extLst>
      <p:ext uri="{BB962C8B-B14F-4D97-AF65-F5344CB8AC3E}">
        <p14:creationId xmlns:p14="http://schemas.microsoft.com/office/powerpoint/2010/main" val="132691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59658" y="332656"/>
            <a:ext cx="6508686" cy="646331"/>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Albertus Extra Bold" charset="0"/>
                <a:cs typeface="Arial" panose="020B0604020202020204" pitchFamily="34" charset="0"/>
              </a:rPr>
              <a:t>الاستعدادات للمملكة</a:t>
            </a:r>
          </a:p>
        </p:txBody>
      </p:sp>
      <p:sp>
        <p:nvSpPr>
          <p:cNvPr id="4" name="Rectangle 3"/>
          <p:cNvSpPr/>
          <p:nvPr/>
        </p:nvSpPr>
        <p:spPr>
          <a:xfrm>
            <a:off x="179513" y="863571"/>
            <a:ext cx="8955504" cy="954107"/>
          </a:xfrm>
          <a:prstGeom prst="rect">
            <a:avLst/>
          </a:prstGeom>
        </p:spPr>
        <p:txBody>
          <a:bodyPr wrap="square">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ناحت الأرض وذبلت، وذبل العالم وذبل، وتلاشى ارتفاع شعب الأرض. </a:t>
            </a:r>
          </a:p>
          <a:p>
            <a:pPr marL="0" marR="0" lvl="0" indent="0" defTabSz="6858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إشعياء 24: 4 أ</a:t>
            </a:r>
          </a:p>
        </p:txBody>
      </p:sp>
    </p:spTree>
    <p:extLst>
      <p:ext uri="{BB962C8B-B14F-4D97-AF65-F5344CB8AC3E}">
        <p14:creationId xmlns:p14="http://schemas.microsoft.com/office/powerpoint/2010/main" val="2382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43050"/>
            <a:ext cx="9144000" cy="44577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971600" y="260648"/>
            <a:ext cx="7416824" cy="4694262"/>
          </a:xfrm>
        </p:spPr>
        <p:txBody>
          <a:bodyPr>
            <a:normAutofit/>
          </a:bodyPr>
          <a:lstStyle/>
          <a:p>
            <a:pPr algn="ctr" rtl="1">
              <a:tabLst>
                <a:tab pos="6387704" algn="l"/>
              </a:tabLst>
            </a:pPr>
            <a:r>
              <a:rPr lang="en-US" sz="9600" b="1" dirty="0">
                <a:latin typeface="Arial" charset="0"/>
                <a:ea typeface="Osaka" charset="0"/>
                <a:cs typeface="Arial" charset="0"/>
              </a:rPr>
              <a:t>Slides on </a:t>
            </a:r>
            <a:br>
              <a:rPr lang="en-US" sz="9600" b="1" dirty="0">
                <a:latin typeface="Arial" charset="0"/>
                <a:ea typeface="Osaka" charset="0"/>
                <a:cs typeface="Arial" charset="0"/>
              </a:rPr>
            </a:br>
            <a:r>
              <a:rPr lang="ar-JO" sz="9600" b="1" dirty="0">
                <a:solidFill>
                  <a:schemeClr val="bg1"/>
                </a:solidFill>
                <a:latin typeface="Arial" charset="0"/>
                <a:ea typeface="Osaka" charset="0"/>
                <a:cs typeface="Arial" charset="0"/>
              </a:rPr>
              <a:t>أشعياء </a:t>
            </a:r>
            <a:r>
              <a:rPr lang="en-US" sz="9600" b="1" dirty="0">
                <a:solidFill>
                  <a:schemeClr val="bg1"/>
                </a:solidFill>
                <a:latin typeface="Arial" charset="0"/>
                <a:ea typeface="Osaka" charset="0"/>
                <a:cs typeface="Arial" charset="0"/>
              </a:rPr>
              <a:t>5</a:t>
            </a:r>
            <a:r>
              <a:rPr lang="ar-JO" sz="9600" b="1" dirty="0">
                <a:solidFill>
                  <a:schemeClr val="bg1"/>
                </a:solidFill>
                <a:latin typeface="Arial" charset="0"/>
                <a:ea typeface="Osaka" charset="0"/>
                <a:cs typeface="Arial" charset="0"/>
              </a:rPr>
              <a:t>3</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9734012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3" cstate="print"/>
          <a:srcRect/>
          <a:stretch>
            <a:fillRect/>
          </a:stretch>
        </p:blipFill>
        <p:spPr bwMode="auto">
          <a:xfrm>
            <a:off x="0" y="860425"/>
            <a:ext cx="9144000" cy="5160963"/>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الصحراء المزهرة (المثمرة)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4282" y="857232"/>
            <a:ext cx="5004048" cy="583264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تَفْرَحُ الْبَرِّيَّةُ وَالأَرْضُ الْيَابِسَةُ، وَيَبْتَهِجُ الْقَفْرُ وَيُزْهِرُ كَالنَّرْجِسِ. يُزْهِرُ إِزْهَارًا وَيَبْتَهِجُ ابْتِهَاجًا </a:t>
            </a:r>
            <a:r>
              <a:rPr kumimoji="0" lang="ar-JO" sz="40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وَيُرَنِّمُ</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 يُدْفَعُ إِلَيْهِ مَجْدُ لُبْنَانَ. بَهَاءُ كَرْمَلَ وَشَارُونَ. هُمْ يَرَوْنَ مَجْدَ الرَّبِّ، بَهَاءَ إِلهِنَا.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 </a:t>
            </a:r>
            <a:r>
              <a:rPr kumimoji="0" lang="ar-JO" sz="4000" b="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(أش35: 1-2) </a:t>
            </a: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58468" name="Picture 4"/>
          <p:cNvPicPr>
            <a:picLocks noChangeAspect="1" noChangeArrowheads="1"/>
          </p:cNvPicPr>
          <p:nvPr/>
        </p:nvPicPr>
        <p:blipFill>
          <a:blip r:embed="rId4" cstate="print"/>
          <a:srcRect/>
          <a:stretch>
            <a:fillRect/>
          </a:stretch>
        </p:blipFill>
        <p:spPr bwMode="auto">
          <a:xfrm>
            <a:off x="5508625" y="2325688"/>
            <a:ext cx="3568700" cy="4343400"/>
          </a:xfrm>
          <a:prstGeom prst="rect">
            <a:avLst/>
          </a:prstGeom>
          <a:noFill/>
          <a:ln w="76200">
            <a:solidFill>
              <a:schemeClr val="bg1"/>
            </a:solidFill>
            <a:miter lim="800000"/>
            <a:headEnd/>
            <a:tailEnd/>
          </a:ln>
        </p:spPr>
      </p:pic>
    </p:spTree>
    <p:extLst>
      <p:ext uri="{BB962C8B-B14F-4D97-AF65-F5344CB8AC3E}">
        <p14:creationId xmlns:p14="http://schemas.microsoft.com/office/powerpoint/2010/main" val="291181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958468"/>
                                        </p:tgtEl>
                                        <p:attrNameLst>
                                          <p:attrName>style.visibility</p:attrName>
                                        </p:attrNameLst>
                                      </p:cBhvr>
                                      <p:to>
                                        <p:strVal val="visible"/>
                                      </p:to>
                                    </p:set>
                                    <p:animEffect transition="in" filter="blinds(horizontal)">
                                      <p:cBhvr>
                                        <p:cTn id="12" dur="500"/>
                                        <p:tgtEl>
                                          <p:spTgt spid="95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09" y="332656"/>
            <a:ext cx="9144000" cy="6000750"/>
          </a:xfrm>
          <a:prstGeom prst="rect">
            <a:avLst/>
          </a:prstGeom>
        </p:spPr>
      </p:pic>
      <p:sp>
        <p:nvSpPr>
          <p:cNvPr id="4" name="TextBox 3"/>
          <p:cNvSpPr txBox="1"/>
          <p:nvPr/>
        </p:nvSpPr>
        <p:spPr>
          <a:xfrm>
            <a:off x="2556962" y="1155897"/>
            <a:ext cx="3821880" cy="144655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glow rad="127000">
                    <a:prstClr val="black"/>
                  </a:glow>
                </a:effectLst>
                <a:uLnTx/>
                <a:uFillTx/>
                <a:latin typeface="Abadi MT Condensed Extra Bold" charset="0"/>
                <a:ea typeface="Abadi MT Condensed Extra Bold" charset="0"/>
                <a:cs typeface="Arial" panose="020B0604020202020204" pitchFamily="34" charset="0"/>
              </a:rPr>
              <a:t>بركات الله للعالم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glow rad="127000">
                    <a:prstClr val="black"/>
                  </a:glow>
                </a:effectLst>
                <a:uLnTx/>
                <a:uFillTx/>
                <a:latin typeface="Abadi MT Condensed Extra Bold" charset="0"/>
                <a:ea typeface="Abadi MT Condensed Extra Bold" charset="0"/>
                <a:cs typeface="Arial" panose="020B0604020202020204" pitchFamily="34" charset="0"/>
              </a:rPr>
              <a:t> إشعياء 35: 1-10</a:t>
            </a:r>
            <a:endParaRPr kumimoji="0" lang="en-US" sz="4000" b="1" i="0" u="none" strike="noStrike" kern="1200" cap="none" spc="0" normalizeH="0" baseline="0" noProof="0" dirty="0">
              <a:ln>
                <a:noFill/>
              </a:ln>
              <a:solidFill>
                <a:srgbClr val="FFC000">
                  <a:lumMod val="20000"/>
                  <a:lumOff val="80000"/>
                </a:srgbClr>
              </a:solidFill>
              <a:effectLst>
                <a:glow rad="127000">
                  <a:prstClr val="black"/>
                </a:glow>
              </a:effectLst>
              <a:uLnTx/>
              <a:uFillTx/>
              <a:latin typeface="Abadi MT Condensed Extra Bold" charset="0"/>
              <a:ea typeface="Abadi MT Condensed Extra Bold" charset="0"/>
              <a:cs typeface="+mn-cs"/>
            </a:endParaRPr>
          </a:p>
        </p:txBody>
      </p:sp>
    </p:spTree>
    <p:extLst>
      <p:ext uri="{BB962C8B-B14F-4D97-AF65-F5344CB8AC3E}">
        <p14:creationId xmlns:p14="http://schemas.microsoft.com/office/powerpoint/2010/main" val="3257380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70" y="2182713"/>
            <a:ext cx="8782501" cy="3838575"/>
          </a:xfrm>
          <a:prstGeom prst="rect">
            <a:avLst/>
          </a:prstGeom>
        </p:spPr>
      </p:pic>
      <p:sp>
        <p:nvSpPr>
          <p:cNvPr id="6" name="TextBox 5"/>
          <p:cNvSpPr txBox="1"/>
          <p:nvPr/>
        </p:nvSpPr>
        <p:spPr>
          <a:xfrm>
            <a:off x="1223872" y="1052736"/>
            <a:ext cx="2393604" cy="78483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500" b="1" i="0"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rPr>
              <a:t>إشعياء 34 </a:t>
            </a:r>
            <a:endParaRPr kumimoji="0" lang="en-US" sz="4500" b="1" i="0"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endParaRPr>
          </a:p>
        </p:txBody>
      </p:sp>
      <p:sp>
        <p:nvSpPr>
          <p:cNvPr id="7" name="TextBox 6"/>
          <p:cNvSpPr txBox="1"/>
          <p:nvPr/>
        </p:nvSpPr>
        <p:spPr>
          <a:xfrm>
            <a:off x="6230090" y="1052736"/>
            <a:ext cx="2393604" cy="78483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500" b="1" i="0"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rPr>
              <a:t>إشعياء 35 </a:t>
            </a:r>
            <a:endParaRPr kumimoji="0" lang="en-US" sz="4500" b="1" i="0"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endParaRPr>
          </a:p>
        </p:txBody>
      </p:sp>
      <p:sp>
        <p:nvSpPr>
          <p:cNvPr id="9" name="Rectangle 8"/>
          <p:cNvSpPr/>
          <p:nvPr/>
        </p:nvSpPr>
        <p:spPr>
          <a:xfrm>
            <a:off x="467544" y="2924944"/>
            <a:ext cx="3600401" cy="9233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وَأَنْتَ يَا رَبُّ إِلهَ الْجُنُودِ، إِلهَ إِسْرَائِيلَ انْتَبِهْ لِتُطَالِبَ كُلَّ الأُمَمِ. كُلَّ غَادِرٍ أَثِيمٍ لاَ تَرْحَمْ. سِلاَهْ. (مز 59: 5)</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endParaRPr>
          </a:p>
        </p:txBody>
      </p:sp>
      <p:sp>
        <p:nvSpPr>
          <p:cNvPr id="10" name="Rectangle 9"/>
          <p:cNvSpPr/>
          <p:nvPr/>
        </p:nvSpPr>
        <p:spPr>
          <a:xfrm>
            <a:off x="1043710" y="3871754"/>
            <a:ext cx="3068434" cy="646331"/>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قُمْ يَا اَللهُ. دِنِ الأَرْضَ، لأَنَّكَ أَنْتَ تَمْتَلِكُ كُلَّ الأُمَمِ. (مز 82: 8)</a:t>
            </a:r>
          </a:p>
        </p:txBody>
      </p:sp>
      <p:sp>
        <p:nvSpPr>
          <p:cNvPr id="12" name="Rectangle 11"/>
          <p:cNvSpPr/>
          <p:nvPr/>
        </p:nvSpPr>
        <p:spPr>
          <a:xfrm>
            <a:off x="6154211" y="3544132"/>
            <a:ext cx="2709863" cy="9233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يَمْلِكُ الرَّبُّ إِلَى الأَبَدِ، إِلهُكِ يَا صِهْيَوْنُ إِلَى دَوْرٍ فَدَوْرٍ. </a:t>
            </a:r>
            <a:r>
              <a:rPr kumimoji="0" lang="ar-SA" sz="1800" b="0" i="0" u="none" strike="noStrike" kern="1200" cap="none" spc="0" normalizeH="0" baseline="0" noProof="0" dirty="0" err="1">
                <a:ln>
                  <a:noFill/>
                </a:ln>
                <a:solidFill>
                  <a:srgbClr val="4472C4"/>
                </a:solidFill>
                <a:effectLst/>
                <a:uLnTx/>
                <a:uFillTx/>
                <a:latin typeface="Arial" panose="020B0604020202020204" pitchFamily="34" charset="0"/>
                <a:ea typeface="DIN Condensed" charset="0"/>
                <a:cs typeface="Arial" panose="020B0604020202020204" pitchFamily="34" charset="0"/>
              </a:rPr>
              <a:t>هَلِّلُويَا</a:t>
            </a:r>
            <a:r>
              <a:rPr kumimoji="0" lang="ar-SA" sz="1800" b="0"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 (مز 146: 10)</a:t>
            </a:r>
            <a:endParaRPr kumimoji="0" lang="en-US" sz="1800" b="0" i="0" u="none" strike="noStrike" kern="1200" cap="none" spc="0" normalizeH="0" baseline="0" noProof="0" dirty="0">
              <a:ln>
                <a:noFill/>
              </a:ln>
              <a:solidFill>
                <a:srgbClr val="007AAA"/>
              </a:solidFill>
              <a:effectLst/>
              <a:uLnTx/>
              <a:uFillTx/>
              <a:latin typeface="Arial" panose="020B0604020202020204" pitchFamily="34" charset="0"/>
              <a:ea typeface="DIN Condensed"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936" y="1482512"/>
            <a:ext cx="884956" cy="2523285"/>
          </a:xfrm>
          <a:prstGeom prst="rect">
            <a:avLst/>
          </a:prstGeom>
        </p:spPr>
      </p:pic>
      <p:sp>
        <p:nvSpPr>
          <p:cNvPr id="8" name="TextBox 7"/>
          <p:cNvSpPr txBox="1"/>
          <p:nvPr/>
        </p:nvSpPr>
        <p:spPr>
          <a:xfrm>
            <a:off x="933236" y="260648"/>
            <a:ext cx="7327427" cy="6463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العلاقة بين إشعياء 34 و 35</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endParaRPr>
          </a:p>
        </p:txBody>
      </p:sp>
      <p:sp>
        <p:nvSpPr>
          <p:cNvPr id="14" name="TextBox 13"/>
          <p:cNvSpPr txBox="1"/>
          <p:nvPr/>
        </p:nvSpPr>
        <p:spPr>
          <a:xfrm>
            <a:off x="4244470" y="2117030"/>
            <a:ext cx="2117887" cy="1615827"/>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مجيء المسيح</a:t>
            </a:r>
            <a:endParaRPr kumimoji="0" lang="ar-JO" sz="3300" b="1" i="0"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الثاني</a:t>
            </a:r>
          </a:p>
        </p:txBody>
      </p:sp>
      <p:sp>
        <p:nvSpPr>
          <p:cNvPr id="15" name="TextBox 14"/>
          <p:cNvSpPr txBox="1"/>
          <p:nvPr/>
        </p:nvSpPr>
        <p:spPr>
          <a:xfrm>
            <a:off x="191529" y="1988840"/>
            <a:ext cx="4052939" cy="6463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لأَنَّ لِلرَّبِّ سَخَطًا عَلَى كُلِّ الأُمَمِ، وَحُمُوًّا عَلَى كُلِّ جَيْشِهِمْ. قَدْ حَرَّمَهُمْ، دَفَعَهُمْ إِلَى الذَّبْحِ. (مز 34: 2)</a:t>
            </a:r>
            <a:endPar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endParaRPr>
          </a:p>
        </p:txBody>
      </p:sp>
      <p:sp>
        <p:nvSpPr>
          <p:cNvPr id="16" name="TextBox 15"/>
          <p:cNvSpPr txBox="1"/>
          <p:nvPr/>
        </p:nvSpPr>
        <p:spPr>
          <a:xfrm>
            <a:off x="5745892" y="1853496"/>
            <a:ext cx="3206579" cy="120032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DIN Condensed" charset="0"/>
                <a:cs typeface="Arial" panose="020B0604020202020204" pitchFamily="34" charset="0"/>
              </a:rPr>
              <a:t>وَمَفْدِيُّو</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 الرَّبِّ يَرْجِعُونَ وَيَأْتُونَ إِلَى صِهْيَوْنَ بِتَرَنُّمٍ، وَفَرَحٌ أَبَدِيٌّ عَلَى رُؤُوسِهِمِ. ابْتِهَاجٌ وَفَرَحٌ يُدْرِكَانِهِمْ. وَيَهْرُبُ الْحُزْنُ وَالتَّنَهُّدُ.</a:t>
            </a:r>
            <a:r>
              <a:rPr lang="ar-SA" sz="1800" b="1" dirty="0">
                <a:solidFill>
                  <a:prstClr val="black"/>
                </a:solidFill>
                <a:latin typeface="Arial" panose="020B0604020202020204" pitchFamily="34" charset="0"/>
                <a:ea typeface="DIN Condensed" charset="0"/>
                <a:cs typeface="Arial" panose="020B0604020202020204" pitchFamily="34" charset="0"/>
              </a:rPr>
              <a:t> </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a:t>
            </a:r>
            <a:r>
              <a:rPr kumimoji="0" lang="ar-SA" sz="1800" b="1" i="0" u="none" strike="noStrike" kern="1200" cap="none" spc="0" normalizeH="0" baseline="0" noProof="0" dirty="0" err="1">
                <a:ln>
                  <a:noFill/>
                </a:ln>
                <a:solidFill>
                  <a:prstClr val="black"/>
                </a:solidFill>
                <a:effectLst/>
                <a:uLnTx/>
                <a:uFillTx/>
                <a:latin typeface="Arial" panose="020B0604020202020204" pitchFamily="34" charset="0"/>
                <a:ea typeface="DIN Condensed" charset="0"/>
                <a:cs typeface="Arial" panose="020B0604020202020204" pitchFamily="34" charset="0"/>
              </a:rPr>
              <a:t>إش</a:t>
            </a: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 35: 10)</a:t>
            </a:r>
            <a:endPar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endParaRPr>
          </a:p>
        </p:txBody>
      </p:sp>
      <p:sp>
        <p:nvSpPr>
          <p:cNvPr id="2" name="Rectangle 1">
            <a:extLst>
              <a:ext uri="{FF2B5EF4-FFF2-40B4-BE49-F238E27FC236}">
                <a16:creationId xmlns:a16="http://schemas.microsoft.com/office/drawing/2014/main" id="{2AD92D17-85DA-3897-E016-89CABEF8D41E}"/>
              </a:ext>
            </a:extLst>
          </p:cNvPr>
          <p:cNvSpPr/>
          <p:nvPr/>
        </p:nvSpPr>
        <p:spPr>
          <a:xfrm>
            <a:off x="1835696" y="4615022"/>
            <a:ext cx="1944216" cy="46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7 سنوات</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4878CE-2932-B675-539E-8D1A1DEA3F2C}"/>
              </a:ext>
            </a:extLst>
          </p:cNvPr>
          <p:cNvSpPr/>
          <p:nvPr/>
        </p:nvSpPr>
        <p:spPr>
          <a:xfrm>
            <a:off x="6230090" y="4725144"/>
            <a:ext cx="2633984" cy="46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1000 سنة</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77FEE3B-7C8F-2576-61B2-604F5E92F5CE}"/>
              </a:ext>
            </a:extLst>
          </p:cNvPr>
          <p:cNvSpPr/>
          <p:nvPr/>
        </p:nvSpPr>
        <p:spPr>
          <a:xfrm>
            <a:off x="541937" y="5257920"/>
            <a:ext cx="4318999" cy="646331"/>
          </a:xfrm>
          <a:prstGeom prst="rect">
            <a:avLst/>
          </a:prstGeom>
          <a:solidFill>
            <a:srgbClr val="E55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فترة الضيقة</a:t>
            </a:r>
          </a:p>
        </p:txBody>
      </p:sp>
      <p:sp>
        <p:nvSpPr>
          <p:cNvPr id="17" name="Rectangle 16">
            <a:extLst>
              <a:ext uri="{FF2B5EF4-FFF2-40B4-BE49-F238E27FC236}">
                <a16:creationId xmlns:a16="http://schemas.microsoft.com/office/drawing/2014/main" id="{21CE39F3-B221-FBDD-D17D-20F571430472}"/>
              </a:ext>
            </a:extLst>
          </p:cNvPr>
          <p:cNvSpPr/>
          <p:nvPr/>
        </p:nvSpPr>
        <p:spPr>
          <a:xfrm>
            <a:off x="6230090" y="5396648"/>
            <a:ext cx="2633984" cy="463603"/>
          </a:xfrm>
          <a:prstGeom prst="rect">
            <a:avLst/>
          </a:prstGeom>
          <a:solidFill>
            <a:srgbClr val="A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الألفية</a:t>
            </a:r>
            <a:endParaRPr kumimoji="0" lang="en-US"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995083" y="4272802"/>
            <a:ext cx="5371727"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AFFD9"/>
                </a:solidFill>
                <a:effectLst>
                  <a:glow rad="38100">
                    <a:prstClr val="black"/>
                  </a:glow>
                </a:effectLst>
                <a:uLnTx/>
                <a:uFillTx/>
                <a:latin typeface="Copperplate Gothic Bold" charset="0"/>
                <a:ea typeface="Copperplate Gothic Bold" charset="0"/>
                <a:cs typeface="Copperplate Gothic Bold" charset="0"/>
              </a:rPr>
              <a:t>What You Need to Know</a:t>
            </a:r>
          </a:p>
        </p:txBody>
      </p:sp>
      <p:sp>
        <p:nvSpPr>
          <p:cNvPr id="4" name="Rectangle 3">
            <a:extLst>
              <a:ext uri="{FF2B5EF4-FFF2-40B4-BE49-F238E27FC236}">
                <a16:creationId xmlns:a16="http://schemas.microsoft.com/office/drawing/2014/main" id="{091C4E48-5238-EBEE-86F1-F3C852DF7AA8}"/>
              </a:ext>
            </a:extLst>
          </p:cNvPr>
          <p:cNvSpPr/>
          <p:nvPr/>
        </p:nvSpPr>
        <p:spPr>
          <a:xfrm>
            <a:off x="497541" y="2420888"/>
            <a:ext cx="6366809" cy="25922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حكم المسيح الألفية على الأرض</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ما تحتاج إلى معرفته </a:t>
            </a:r>
          </a:p>
        </p:txBody>
      </p:sp>
    </p:spTree>
    <p:extLst>
      <p:ext uri="{BB962C8B-B14F-4D97-AF65-F5344CB8AC3E}">
        <p14:creationId xmlns:p14="http://schemas.microsoft.com/office/powerpoint/2010/main" val="240289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885950" y="332656"/>
            <a:ext cx="5886450" cy="857250"/>
          </a:xfrm>
          <a:effectLst>
            <a:outerShdw blurRad="63500" dist="107763" dir="2700000" algn="ctr" rotWithShape="0">
              <a:srgbClr val="000000">
                <a:alpha val="74998"/>
              </a:srgbClr>
            </a:outerShdw>
          </a:effectLst>
        </p:spPr>
        <p:txBody>
          <a:bodyPr/>
          <a:lstStyle/>
          <a:p>
            <a:pPr>
              <a:defRPr/>
            </a:pPr>
            <a:r>
              <a:rPr lang="ar-SA" sz="2800" b="1" dirty="0">
                <a:solidFill>
                  <a:schemeClr val="tx1"/>
                </a:solidFill>
                <a:latin typeface="Arial" panose="020B0604020202020204" pitchFamily="34" charset="0"/>
                <a:ea typeface="ＭＳ Ｐゴシック" charset="0"/>
                <a:cs typeface="Arial" panose="020B0604020202020204" pitchFamily="34" charset="0"/>
              </a:rPr>
              <a:t>ملكوت الله: </a:t>
            </a:r>
            <a:br>
              <a:rPr lang="en-US" sz="2800" b="1" dirty="0">
                <a:solidFill>
                  <a:schemeClr val="tx1"/>
                </a:solidFill>
                <a:latin typeface="Arial" panose="020B0604020202020204" pitchFamily="34" charset="0"/>
                <a:ea typeface="ＭＳ Ｐゴシック" charset="0"/>
                <a:cs typeface="Arial" panose="020B0604020202020204" pitchFamily="34" charset="0"/>
              </a:rPr>
            </a:br>
            <a:r>
              <a:rPr lang="ar-SA" sz="2800" b="1" dirty="0">
                <a:solidFill>
                  <a:srgbClr val="FFEC76"/>
                </a:solidFill>
                <a:latin typeface="Arial" panose="020B0604020202020204" pitchFamily="34" charset="0"/>
                <a:ea typeface="ＭＳ Ｐゴシック" charset="0"/>
                <a:cs typeface="Arial" panose="020B0604020202020204" pitchFamily="34" charset="0"/>
              </a:rPr>
              <a:t>موضوع الكتاب المقدس الشامل</a:t>
            </a:r>
            <a:endParaRPr lang="en-US" sz="2800" b="1" dirty="0">
              <a:solidFill>
                <a:srgbClr val="FFEC76"/>
              </a:solidFill>
              <a:latin typeface="Arial" panose="020B0604020202020204" pitchFamily="34" charset="0"/>
              <a:ea typeface="ＭＳ Ｐゴシック" charset="0"/>
              <a:cs typeface="Arial" panose="020B0604020202020204" pitchFamily="34" charset="0"/>
            </a:endParaRPr>
          </a:p>
        </p:txBody>
      </p:sp>
      <p:sp>
        <p:nvSpPr>
          <p:cNvPr id="1867780" name="Rectangle 4"/>
          <p:cNvSpPr>
            <a:spLocks noGrp="1" noChangeArrowheads="1"/>
          </p:cNvSpPr>
          <p:nvPr>
            <p:ph type="body" sz="half" idx="1"/>
          </p:nvPr>
        </p:nvSpPr>
        <p:spPr>
          <a:xfrm>
            <a:off x="349624" y="1511992"/>
            <a:ext cx="5244353" cy="2914650"/>
          </a:xfrm>
        </p:spPr>
        <p:txBody>
          <a:bodyPr/>
          <a:lstStyle/>
          <a:p>
            <a:pPr marL="50006" indent="-50006" algn="r" rtl="1">
              <a:lnSpc>
                <a:spcPct val="80000"/>
              </a:lnSpc>
              <a:buNone/>
            </a:pPr>
            <a:r>
              <a:rPr lang="ar-SA" altLang="zh-CN" sz="2000" b="1" dirty="0">
                <a:solidFill>
                  <a:schemeClr val="accent2">
                    <a:lumMod val="60000"/>
                    <a:lumOff val="40000"/>
                  </a:schemeClr>
                </a:solidFill>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تك 1: 26-28</a:t>
            </a:r>
            <a:endParaRPr lang="en-US" altLang="zh-CN" sz="2000" b="1" dirty="0">
              <a:solidFill>
                <a:schemeClr val="accent2">
                  <a:lumMod val="60000"/>
                  <a:lumOff val="40000"/>
                </a:schemeClr>
              </a:solidFill>
              <a:effectLst>
                <a:glow rad="101600">
                  <a:schemeClr val="bg1">
                    <a:lumMod val="50000"/>
                    <a:alpha val="75000"/>
                  </a:schemeClr>
                </a:glow>
              </a:effectLst>
              <a:latin typeface="Arial" panose="020B0604020202020204" pitchFamily="34" charset="0"/>
              <a:ea typeface="SimSun" charset="0"/>
              <a:cs typeface="Arial" panose="020B0604020202020204" pitchFamily="34" charset="0"/>
            </a:endParaRPr>
          </a:p>
          <a:p>
            <a:pPr marL="50006" indent="-50006" algn="r" rtl="1">
              <a:lnSpc>
                <a:spcPct val="80000"/>
              </a:lnSpc>
              <a:buNone/>
            </a:pPr>
            <a:endParaRPr lang="en-US" altLang="zh-CN" sz="1000" b="1" dirty="0">
              <a:effectLst>
                <a:glow rad="101600">
                  <a:schemeClr val="bg1">
                    <a:lumMod val="50000"/>
                    <a:alpha val="75000"/>
                  </a:schemeClr>
                </a:glow>
              </a:effectLst>
              <a:latin typeface="Arial" panose="020B0604020202020204" pitchFamily="34" charset="0"/>
              <a:ea typeface="SimSun" charset="0"/>
              <a:cs typeface="Arial" panose="020B0604020202020204" pitchFamily="34" charset="0"/>
            </a:endParaRPr>
          </a:p>
          <a:p>
            <a:pPr marL="50006" indent="-50006" algn="r" rtl="1">
              <a:lnSpc>
                <a:spcPct val="80000"/>
              </a:lnSpc>
              <a:buNone/>
            </a:pPr>
            <a:r>
              <a:rPr lang="ar-SA" altLang="zh-CN" sz="2000" b="1" dirty="0">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وَقَالَ اللهُ: «نَعْمَلُ الإِنْسَانَ عَلَى صُورَتِنَا كَشَبَهِنَا، فَيَتَسَلَّطُونَ عَلَى سَمَكِ الْبَحْرِ وَعَلَى طَيْرِ السَّمَاءِ وَعَلَى الْبَهَائِمِ، وَعَلَى كُلِّ الأَرْضِ، وَعَلَى جَمِيعِ الدَّبَّابَاتِ الَّتِي تَدِبُّ عَلَى الأَرْضِ».</a:t>
            </a:r>
          </a:p>
          <a:p>
            <a:pPr marL="50006" indent="-50006" algn="r" rtl="1">
              <a:lnSpc>
                <a:spcPct val="80000"/>
              </a:lnSpc>
              <a:buNone/>
            </a:pPr>
            <a:r>
              <a:rPr lang="ar-SA" altLang="zh-CN" sz="2000" b="1" dirty="0">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فَخَلَقَ اللهُ الإِنْسَانَ عَلَى صُورَتِهِ. عَلَى صُورَةِ اللهِ خَلَقَهُ. ذَكَرًا وَأُنْثَى خَلَقَهُمْ.</a:t>
            </a:r>
          </a:p>
          <a:p>
            <a:pPr marL="50006" indent="-50006" algn="r" rtl="1">
              <a:lnSpc>
                <a:spcPct val="80000"/>
              </a:lnSpc>
              <a:buNone/>
            </a:pPr>
            <a:r>
              <a:rPr lang="ar-SA" altLang="zh-CN" sz="2000" b="1" dirty="0">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وَبَارَكَهُمُ اللهُ وَقَالَ لَهُمْ: «أَثْمِرُوا وَاكْثُرُوا </a:t>
            </a:r>
            <a:r>
              <a:rPr lang="ar-SA" altLang="zh-CN" sz="2000" b="1" dirty="0" err="1">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وَامْلأُوا</a:t>
            </a:r>
            <a:r>
              <a:rPr lang="ar-SA" altLang="zh-CN" sz="2000" b="1" dirty="0">
                <a:effectLst>
                  <a:glow rad="101600">
                    <a:schemeClr val="bg1">
                      <a:lumMod val="50000"/>
                      <a:alpha val="75000"/>
                    </a:schemeClr>
                  </a:glow>
                </a:effectLst>
                <a:latin typeface="Arial" panose="020B0604020202020204" pitchFamily="34" charset="0"/>
                <a:ea typeface="SimSun" charset="0"/>
                <a:cs typeface="Arial" panose="020B0604020202020204" pitchFamily="34" charset="0"/>
              </a:rPr>
              <a:t> الأَرْضَ، وَأَخْضِعُوهَا، وَتَسَلَّطُوا عَلَى سَمَكِ الْبَحْرِ وَعَلَى طَيْرِ السَّمَاءِ وَعَلَى كُلِّ حَيَوَانٍ يَدِبُّ عَلَى الأَرْضِ».</a:t>
            </a:r>
            <a:endParaRPr lang="en-US" sz="2000" b="1" dirty="0">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endParaRPr>
          </a:p>
        </p:txBody>
      </p:sp>
      <p:sp>
        <p:nvSpPr>
          <p:cNvPr id="1867781" name="Rectangle 5"/>
          <p:cNvSpPr>
            <a:spLocks noGrp="1" noChangeArrowheads="1"/>
          </p:cNvSpPr>
          <p:nvPr>
            <p:ph type="body" sz="half" idx="2"/>
          </p:nvPr>
        </p:nvSpPr>
        <p:spPr>
          <a:xfrm>
            <a:off x="5775512" y="1511992"/>
            <a:ext cx="2857500" cy="2000250"/>
          </a:xfrm>
        </p:spPr>
        <p:txBody>
          <a:bodyPr/>
          <a:lstStyle/>
          <a:p>
            <a:pPr marL="0" indent="0" algn="r" rtl="1">
              <a:lnSpc>
                <a:spcPct val="80000"/>
              </a:lnSpc>
              <a:buNone/>
            </a:pPr>
            <a:r>
              <a:rPr lang="ar-SA" sz="1800" b="1" dirty="0">
                <a:solidFill>
                  <a:srgbClr val="FFC68C"/>
                </a:solidFill>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rPr>
              <a:t>رؤ 22: 5</a:t>
            </a:r>
            <a:endParaRPr lang="en-US" sz="1800" b="1" dirty="0">
              <a:solidFill>
                <a:srgbClr val="FFC68C"/>
              </a:solidFill>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endParaRPr>
          </a:p>
          <a:p>
            <a:pPr marL="0" indent="0" algn="r" rtl="1">
              <a:lnSpc>
                <a:spcPct val="80000"/>
              </a:lnSpc>
              <a:buNone/>
            </a:pPr>
            <a:endParaRPr lang="en-US" sz="900" b="1" dirty="0">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endParaRPr>
          </a:p>
          <a:p>
            <a:pPr marL="0" indent="0" algn="r" rtl="1">
              <a:lnSpc>
                <a:spcPct val="80000"/>
              </a:lnSpc>
              <a:buNone/>
            </a:pPr>
            <a:r>
              <a:rPr lang="ar-SA" altLang="ja-JP" sz="1800" b="1" dirty="0">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rPr>
              <a:t>وَلاَ يَكُونُ لَيْلٌ هُنَاكَ، وَلاَ يَحْتَاجُونَ إِلَى سِرَاجٍ أَوْ نُورِ شَمْسٍ، لأَنَّ الرَّبَّ الإِلهَ يُنِيرُ عَلَيْهِمْ، وَهُمْ سَيَمْلِكُونَ إِلَى أَبَدِ الآبِدِينَ.</a:t>
            </a:r>
            <a:r>
              <a:rPr lang="ja-JP" altLang="en-US" sz="1800" b="1" dirty="0">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rPr>
              <a:t>”</a:t>
            </a:r>
            <a:endParaRPr lang="en-US" sz="1800" b="1" dirty="0">
              <a:effectLst>
                <a:glow rad="101600">
                  <a:schemeClr val="bg1">
                    <a:lumMod val="50000"/>
                    <a:alpha val="75000"/>
                  </a:schemeClr>
                </a:glow>
              </a:effectLst>
              <a:latin typeface="Arial" panose="020B0604020202020204" pitchFamily="34" charset="0"/>
              <a:ea typeface="ＭＳ Ｐゴシック" charset="0"/>
              <a:cs typeface="Arial" panose="020B0604020202020204" pitchFamily="34" charset="0"/>
            </a:endParaRPr>
          </a:p>
        </p:txBody>
      </p:sp>
      <p:sp>
        <p:nvSpPr>
          <p:cNvPr id="1867782" name="Text Box 6"/>
          <p:cNvSpPr txBox="1">
            <a:spLocks noChangeArrowheads="1"/>
          </p:cNvSpPr>
          <p:nvPr/>
        </p:nvSpPr>
        <p:spPr bwMode="auto">
          <a:xfrm>
            <a:off x="0" y="5429250"/>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الأمر</a:t>
            </a:r>
            <a:endParaRPr kumimoji="0" lang="en-US" sz="2400" b="1" i="0" u="none" strike="noStrike" kern="1200" cap="none" spc="0" normalizeH="0" baseline="0" noProof="0" dirty="0">
              <a:ln>
                <a:noFill/>
              </a:ln>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7783" name="Text Box 7"/>
          <p:cNvSpPr txBox="1">
            <a:spLocks noChangeArrowheads="1"/>
          </p:cNvSpPr>
          <p:nvPr/>
        </p:nvSpPr>
        <p:spPr bwMode="auto">
          <a:xfrm>
            <a:off x="5829300" y="5429250"/>
            <a:ext cx="2743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EC76"/>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تحقيق</a:t>
            </a:r>
            <a:endParaRPr kumimoji="0" lang="en-US" sz="2400" b="1" i="0" u="none" strike="noStrike" kern="1200" cap="none" spc="0" normalizeH="0" baseline="0" noProof="0" dirty="0">
              <a:ln>
                <a:noFill/>
              </a:ln>
              <a:solidFill>
                <a:srgbClr val="FFEC76"/>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7784" name="AutoShape 8"/>
          <p:cNvSpPr>
            <a:spLocks noChangeArrowheads="1"/>
          </p:cNvSpPr>
          <p:nvPr/>
        </p:nvSpPr>
        <p:spPr bwMode="auto">
          <a:xfrm>
            <a:off x="3028950" y="5257800"/>
            <a:ext cx="2743200" cy="742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67785" name="Text Box 9"/>
          <p:cNvSpPr txBox="1">
            <a:spLocks noChangeArrowheads="1"/>
          </p:cNvSpPr>
          <p:nvPr/>
        </p:nvSpPr>
        <p:spPr bwMode="auto">
          <a:xfrm>
            <a:off x="1143000" y="4995175"/>
            <a:ext cx="66294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100" b="1" i="0" u="none" strike="noStrike" kern="1200" cap="none" spc="0" normalizeH="0" baseline="0" noProof="0" dirty="0">
                <a:ln>
                  <a:noFill/>
                </a:ln>
                <a:solidFill>
                  <a:srgbClr val="FFFFFF"/>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موضوع الكتاب المقدس: الله يبسط حكمه للإنسان </a:t>
            </a:r>
          </a:p>
        </p:txBody>
      </p:sp>
      <p:sp>
        <p:nvSpPr>
          <p:cNvPr id="1867786" name="Text Box 10"/>
          <p:cNvSpPr txBox="1">
            <a:spLocks noChangeArrowheads="1"/>
          </p:cNvSpPr>
          <p:nvPr/>
        </p:nvSpPr>
        <p:spPr bwMode="auto">
          <a:xfrm>
            <a:off x="3429000" y="5373216"/>
            <a:ext cx="16573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العهود</a:t>
            </a:r>
          </a:p>
        </p:txBody>
      </p:sp>
    </p:spTree>
    <p:extLst>
      <p:ext uri="{BB962C8B-B14F-4D97-AF65-F5344CB8AC3E}">
        <p14:creationId xmlns:p14="http://schemas.microsoft.com/office/powerpoint/2010/main" val="191472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checkerboard(across)">
                                      <p:cBhvr>
                                        <p:cTn id="7" dur="500"/>
                                        <p:tgtEl>
                                          <p:spTgt spid="1867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1867780">
                                            <p:txEl>
                                              <p:pRg st="2" end="2"/>
                                            </p:txEl>
                                          </p:spTgt>
                                        </p:tgtEl>
                                        <p:attrNameLst>
                                          <p:attrName>style.visibility</p:attrName>
                                        </p:attrNameLst>
                                      </p:cBhvr>
                                      <p:to>
                                        <p:strVal val="visible"/>
                                      </p:to>
                                    </p:set>
                                    <p:animEffect transition="in" filter="checkerboard(across)">
                                      <p:cBhvr>
                                        <p:cTn id="12" dur="500"/>
                                        <p:tgtEl>
                                          <p:spTgt spid="1867780">
                                            <p:txEl>
                                              <p:pRg st="2" end="2"/>
                                            </p:txEl>
                                          </p:spTgt>
                                        </p:tgtEl>
                                      </p:cBhvr>
                                    </p:animEffect>
                                  </p:childTnLst>
                                </p:cTn>
                              </p:par>
                              <p:par>
                                <p:cTn id="13" presetID="5" presetClass="entr" presetSubtype="10" fill="hold" grpId="1" nodeType="withEffect">
                                  <p:stCondLst>
                                    <p:cond delay="0"/>
                                  </p:stCondLst>
                                  <p:childTnLst>
                                    <p:set>
                                      <p:cBhvr>
                                        <p:cTn id="14" dur="1" fill="hold">
                                          <p:stCondLst>
                                            <p:cond delay="0"/>
                                          </p:stCondLst>
                                        </p:cTn>
                                        <p:tgtEl>
                                          <p:spTgt spid="1867780">
                                            <p:txEl>
                                              <p:pRg st="3" end="3"/>
                                            </p:txEl>
                                          </p:spTgt>
                                        </p:tgtEl>
                                        <p:attrNameLst>
                                          <p:attrName>style.visibility</p:attrName>
                                        </p:attrNameLst>
                                      </p:cBhvr>
                                      <p:to>
                                        <p:strVal val="visible"/>
                                      </p:to>
                                    </p:set>
                                    <p:animEffect transition="in" filter="checkerboard(across)">
                                      <p:cBhvr>
                                        <p:cTn id="15" dur="500"/>
                                        <p:tgtEl>
                                          <p:spTgt spid="1867780">
                                            <p:txEl>
                                              <p:pRg st="3" end="3"/>
                                            </p:txEl>
                                          </p:spTgt>
                                        </p:tgtEl>
                                      </p:cBhvr>
                                    </p:animEffect>
                                  </p:childTnLst>
                                </p:cTn>
                              </p:par>
                              <p:par>
                                <p:cTn id="16" presetID="5" presetClass="entr" presetSubtype="10" fill="hold" grpId="1" nodeType="withEffect">
                                  <p:stCondLst>
                                    <p:cond delay="0"/>
                                  </p:stCondLst>
                                  <p:childTnLst>
                                    <p:set>
                                      <p:cBhvr>
                                        <p:cTn id="17" dur="1" fill="hold">
                                          <p:stCondLst>
                                            <p:cond delay="0"/>
                                          </p:stCondLst>
                                        </p:cTn>
                                        <p:tgtEl>
                                          <p:spTgt spid="1867780">
                                            <p:txEl>
                                              <p:pRg st="4" end="4"/>
                                            </p:txEl>
                                          </p:spTgt>
                                        </p:tgtEl>
                                        <p:attrNameLst>
                                          <p:attrName>style.visibility</p:attrName>
                                        </p:attrNameLst>
                                      </p:cBhvr>
                                      <p:to>
                                        <p:strVal val="visible"/>
                                      </p:to>
                                    </p:set>
                                    <p:animEffect transition="in" filter="checkerboard(across)">
                                      <p:cBhvr>
                                        <p:cTn id="18" dur="500"/>
                                        <p:tgtEl>
                                          <p:spTgt spid="186778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77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677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1" uiExpand="1" build="p"/>
      <p:bldP spid="1867781"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71874" name="Rectangle 2"/>
          <p:cNvSpPr>
            <a:spLocks noGrp="1" noChangeArrowheads="1"/>
          </p:cNvSpPr>
          <p:nvPr>
            <p:ph type="title"/>
          </p:nvPr>
        </p:nvSpPr>
        <p:spPr>
          <a:xfrm>
            <a:off x="221226" y="517683"/>
            <a:ext cx="8804786" cy="857250"/>
          </a:xfrm>
          <a:effectLst>
            <a:outerShdw blurRad="63500" dist="107763" dir="18900000" algn="ctr" rotWithShape="0">
              <a:srgbClr val="000000">
                <a:alpha val="74998"/>
              </a:srgbClr>
            </a:outerShdw>
          </a:effectLst>
        </p:spPr>
        <p:txBody>
          <a:bodyPr/>
          <a:lstStyle/>
          <a:p>
            <a:pPr rtl="1">
              <a:defRPr/>
            </a:pPr>
            <a:r>
              <a:rPr lang="ar-SA" altLang="zh-CN" sz="4000" dirty="0">
                <a:solidFill>
                  <a:srgbClr val="FFFF00"/>
                </a:solidFill>
                <a:effectLst>
                  <a:glow rad="101600">
                    <a:schemeClr val="bg1">
                      <a:lumMod val="50000"/>
                    </a:schemeClr>
                  </a:glow>
                </a:effectLst>
                <a:latin typeface="Arial" panose="020B0604020202020204" pitchFamily="34" charset="0"/>
                <a:ea typeface="DIN Condensed" charset="0"/>
                <a:cs typeface="Arial" panose="020B0604020202020204" pitchFamily="34" charset="0"/>
              </a:rPr>
              <a:t>المملكة: الموضوع الرئيسي للعهد القديم</a:t>
            </a:r>
            <a:endParaRPr lang="en-US" sz="4000" dirty="0">
              <a:solidFill>
                <a:srgbClr val="FFC22A"/>
              </a:solidFill>
              <a:effectLst>
                <a:glow rad="101600">
                  <a:schemeClr val="bg1">
                    <a:lumMod val="50000"/>
                  </a:schemeClr>
                </a:glow>
              </a:effectLst>
              <a:latin typeface="Arial" panose="020B0604020202020204" pitchFamily="34" charset="0"/>
              <a:ea typeface="DIN Condensed" charset="0"/>
              <a:cs typeface="Arial" panose="020B0604020202020204" pitchFamily="34" charset="0"/>
            </a:endParaRPr>
          </a:p>
        </p:txBody>
      </p:sp>
      <p:sp>
        <p:nvSpPr>
          <p:cNvPr id="1871878" name="Rectangle 6"/>
          <p:cNvSpPr>
            <a:spLocks noChangeArrowheads="1"/>
          </p:cNvSpPr>
          <p:nvPr/>
        </p:nvSpPr>
        <p:spPr bwMode="auto">
          <a:xfrm>
            <a:off x="298655" y="1775337"/>
            <a:ext cx="8649929" cy="711200"/>
          </a:xfrm>
          <a:prstGeom prst="rect">
            <a:avLst/>
          </a:prstGeom>
          <a:noFill/>
          <a:ln w="12700">
            <a:noFill/>
            <a:miter lim="800000"/>
            <a:headEnd/>
            <a:tailEnd/>
          </a:ln>
          <a:effectLst/>
        </p:spPr>
        <p:txBody>
          <a:bodyPr lIns="67866" tIns="33338" rIns="67866" bIns="33338"/>
          <a:lstStyle/>
          <a:p>
            <a:pPr marL="257175" indent="-257175" algn="r" defTabSz="342900" fontAlgn="auto">
              <a:spcBef>
                <a:spcPct val="20000"/>
              </a:spcBef>
              <a:spcAft>
                <a:spcPts val="0"/>
              </a:spcAft>
              <a:buClr>
                <a:srgbClr val="FFFF00"/>
              </a:buClr>
              <a:buSzPct val="75000"/>
              <a:tabLst>
                <a:tab pos="646510" algn="l"/>
                <a:tab pos="1073944" algn="l"/>
                <a:tab pos="1501379" algn="l"/>
              </a:tabLst>
            </a:pPr>
            <a:r>
              <a:rPr lang="en-US"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en-US" altLang="zh-CN" sz="2800" i="1" dirty="0">
                <a:solidFill>
                  <a:srgbClr val="FFFF00"/>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ar-SA" altLang="zh-CN" sz="2800" i="1" dirty="0">
                <a:solidFill>
                  <a:srgbClr val="FFFF00"/>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يسترد  الله الإنسان ليشارك في حكم ملكوته لمجده.</a:t>
            </a:r>
          </a:p>
        </p:txBody>
      </p:sp>
      <p:sp>
        <p:nvSpPr>
          <p:cNvPr id="2" name="Rectangle 6">
            <a:extLst>
              <a:ext uri="{FF2B5EF4-FFF2-40B4-BE49-F238E27FC236}">
                <a16:creationId xmlns:a16="http://schemas.microsoft.com/office/drawing/2014/main" id="{84901330-3F32-761C-665E-170E4752BC37}"/>
              </a:ext>
            </a:extLst>
          </p:cNvPr>
          <p:cNvSpPr>
            <a:spLocks noChangeArrowheads="1"/>
          </p:cNvSpPr>
          <p:nvPr/>
        </p:nvSpPr>
        <p:spPr bwMode="auto">
          <a:xfrm>
            <a:off x="0" y="2486537"/>
            <a:ext cx="6228183" cy="3886200"/>
          </a:xfrm>
          <a:prstGeom prst="rect">
            <a:avLst/>
          </a:prstGeom>
          <a:noFill/>
          <a:ln w="12700">
            <a:noFill/>
            <a:miter lim="800000"/>
            <a:headEnd/>
            <a:tailEnd/>
          </a:ln>
          <a:effectLst/>
        </p:spPr>
        <p:txBody>
          <a:bodyPr lIns="67866" tIns="33338" rIns="67866" bIns="33338"/>
          <a:lstStyle/>
          <a:p>
            <a:pPr marL="257175" indent="-257175" algn="r" defTabSz="342900" fontAlgn="auto">
              <a:spcBef>
                <a:spcPct val="20000"/>
              </a:spcBef>
              <a:spcAft>
                <a:spcPts val="0"/>
              </a:spcAft>
              <a:buClr>
                <a:srgbClr val="FFFF00"/>
              </a:buClr>
              <a:buSzPct val="75000"/>
              <a:tabLst>
                <a:tab pos="646510" algn="l"/>
                <a:tab pos="1073944" algn="l"/>
                <a:tab pos="1501379" algn="l"/>
              </a:tabLst>
            </a:pPr>
            <a:r>
              <a:rPr lang="en-US"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تم تكليفه في عدن ولكنه ضاع في السقوط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وتم إنجازه عن طريق فداء الإنسان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من خلال إسرائيل كمملكة كهنة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وفي النهاية من خلال المسيح،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الذي سيملك كمخلص وملك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لتحقيق العهد الإبراهيمي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i="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لإسرائيل والأمم </a:t>
            </a:r>
          </a:p>
        </p:txBody>
      </p:sp>
    </p:spTree>
    <p:extLst>
      <p:ext uri="{BB962C8B-B14F-4D97-AF65-F5344CB8AC3E}">
        <p14:creationId xmlns:p14="http://schemas.microsoft.com/office/powerpoint/2010/main" val="343108663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
                                        <p:tgtEl>
                                          <p:spTgt spid="2">
                                            <p:txEl>
                                              <p:pRg st="0" end="0"/>
                                            </p:txEl>
                                          </p:spTgt>
                                        </p:tgtEl>
                                      </p:cBhvr>
                                    </p:animEffect>
                                    <p:anim calcmode="lin" valueType="num">
                                      <p:cBhvr>
                                        <p:cTn id="17"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
                                        <p:tgtEl>
                                          <p:spTgt spid="2">
                                            <p:txEl>
                                              <p:pRg st="1" end="1"/>
                                            </p:txEl>
                                          </p:spTgt>
                                        </p:tgtEl>
                                      </p:cBhvr>
                                    </p:animEffect>
                                    <p:anim calcmode="lin" valueType="num">
                                      <p:cBhvr>
                                        <p:cTn id="26"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100"/>
                                        <p:tgtEl>
                                          <p:spTgt spid="2">
                                            <p:txEl>
                                              <p:pRg st="2" end="2"/>
                                            </p:txEl>
                                          </p:spTgt>
                                        </p:tgtEl>
                                      </p:cBhvr>
                                    </p:animEffect>
                                    <p:anim calcmode="lin" valueType="num">
                                      <p:cBhvr>
                                        <p:cTn id="3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100"/>
                                        <p:tgtEl>
                                          <p:spTgt spid="2">
                                            <p:txEl>
                                              <p:pRg st="3" end="3"/>
                                            </p:txEl>
                                          </p:spTgt>
                                        </p:tgtEl>
                                      </p:cBhvr>
                                    </p:animEffect>
                                    <p:anim calcmode="lin" valueType="num">
                                      <p:cBhvr>
                                        <p:cTn id="44"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5"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100"/>
                                        <p:tgtEl>
                                          <p:spTgt spid="2">
                                            <p:txEl>
                                              <p:pRg st="4" end="4"/>
                                            </p:txEl>
                                          </p:spTgt>
                                        </p:tgtEl>
                                      </p:cBhvr>
                                    </p:animEffect>
                                    <p:anim calcmode="lin" valueType="num">
                                      <p:cBhvr>
                                        <p:cTn id="53"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4"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
                                            <p:txEl>
                                              <p:pRg st="5" end="5"/>
                                            </p:txEl>
                                          </p:spTgt>
                                        </p:tgtEl>
                                        <p:attrNameLst>
                                          <p:attrName>style.visibility</p:attrName>
                                        </p:attrNameLst>
                                      </p:cBhvr>
                                      <p:to>
                                        <p:strVal val="visible"/>
                                      </p:to>
                                    </p:set>
                                    <p:animEffect transition="in" filter="fade">
                                      <p:cBhvr>
                                        <p:cTn id="61" dur="100"/>
                                        <p:tgtEl>
                                          <p:spTgt spid="2">
                                            <p:txEl>
                                              <p:pRg st="5" end="5"/>
                                            </p:txEl>
                                          </p:spTgt>
                                        </p:tgtEl>
                                      </p:cBhvr>
                                    </p:animEffect>
                                    <p:anim calcmode="lin" valueType="num">
                                      <p:cBhvr>
                                        <p:cTn id="62"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3"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
                                            <p:txEl>
                                              <p:pRg st="6" end="6"/>
                                            </p:txEl>
                                          </p:spTgt>
                                        </p:tgtEl>
                                        <p:attrNameLst>
                                          <p:attrName>style.visibility</p:attrName>
                                        </p:attrNameLst>
                                      </p:cBhvr>
                                      <p:to>
                                        <p:strVal val="visible"/>
                                      </p:to>
                                    </p:set>
                                    <p:animEffect transition="in" filter="fade">
                                      <p:cBhvr>
                                        <p:cTn id="70" dur="100"/>
                                        <p:tgtEl>
                                          <p:spTgt spid="2">
                                            <p:txEl>
                                              <p:pRg st="6" end="6"/>
                                            </p:txEl>
                                          </p:spTgt>
                                        </p:tgtEl>
                                      </p:cBhvr>
                                    </p:animEffect>
                                    <p:anim calcmode="lin" valueType="num">
                                      <p:cBhvr>
                                        <p:cTn id="71"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2"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P spid="2"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txBox="1">
            <a:spLocks noChangeArrowheads="1"/>
          </p:cNvSpPr>
          <p:nvPr/>
        </p:nvSpPr>
        <p:spPr>
          <a:xfrm>
            <a:off x="457200" y="418753"/>
            <a:ext cx="8229600"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a:noFill/>
                </a:ln>
                <a:solidFill>
                  <a:srgbClr val="FFFF66"/>
                </a:solidFill>
                <a:effectLst>
                  <a:glow rad="101600">
                    <a:prstClr val="black"/>
                  </a:glow>
                  <a:outerShdw blurRad="38100" dist="38100" dir="2700000" algn="tl">
                    <a:srgbClr val="DDDDDD"/>
                  </a:outerShdw>
                </a:effectLst>
                <a:uLnTx/>
                <a:uFillTx/>
                <a:latin typeface="Arial" charset="0"/>
                <a:ea typeface="+mj-ea"/>
                <a:cs typeface="Arial" charset="0"/>
              </a:rPr>
              <a:t>ما هي الألفية؟</a:t>
            </a:r>
          </a:p>
        </p:txBody>
      </p:sp>
      <p:sp>
        <p:nvSpPr>
          <p:cNvPr id="4" name="Rectangle 3"/>
          <p:cNvSpPr txBox="1">
            <a:spLocks noChangeArrowheads="1"/>
          </p:cNvSpPr>
          <p:nvPr/>
        </p:nvSpPr>
        <p:spPr>
          <a:xfrm>
            <a:off x="0" y="1731764"/>
            <a:ext cx="9058275" cy="339447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1. إنه الفردوس </a:t>
            </a:r>
            <a:r>
              <a:rPr kumimoji="0" lang="ar-SA" sz="2700" b="1" i="0"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المستعاد</a:t>
            </a: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(إشعياء 11: 9 ب؛ 25: 6-9؛ 65: 17-25).</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2. إنها الخليقة الحيوانية المستردة (أش 6:11-8).</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3. إنها أمة إسرائيل المستعادة (1 أخبار الأيام 16: 35؛ مز 80: 3؛ إشعياء 11: 11-12؛ 44: 23).</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4. إنها الأمم الأممية المتضمنة (مزمور 18: 49؛ مز 138: 4؛ إشعياء 2: 3؛ 11: 10؛ 51: 4؛ 66: 18).</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5. إنها ذروة التاريخ البشري (مز 7: 9؛ رومية 8: 19-23؛ رؤ 11: 17).</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6. إنه الحكم الحرفي للمسيح على الأرض (إشعياء 12: 6؛ زكريا 14: 9).</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7. إنه وقت السلام والعدالة الكاملة (إ</a:t>
            </a:r>
            <a:r>
              <a:rPr kumimoji="0" lang="ar-SA" sz="2700" b="1" i="0"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شعياء</a:t>
            </a: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2: 4؛ مز 45: 6).</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8. إنه ما يشتاق إليه قلب الإنسان (مز 79: 9؛ </a:t>
            </a:r>
            <a:r>
              <a:rPr kumimoji="0" lang="ar-SA" sz="2700" b="1" i="0"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إش</a:t>
            </a: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30: 19؛ مر 5: 21).</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i="0"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9. وهذا هو ما نصلي من أجله (متى 6: 10-13). </a:t>
            </a:r>
          </a:p>
        </p:txBody>
      </p:sp>
    </p:spTree>
    <p:extLst>
      <p:ext uri="{BB962C8B-B14F-4D97-AF65-F5344CB8AC3E}">
        <p14:creationId xmlns:p14="http://schemas.microsoft.com/office/powerpoint/2010/main" val="40899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0219" y="548680"/>
            <a:ext cx="8583561" cy="857250"/>
          </a:xfrm>
        </p:spPr>
        <p:txBody>
          <a:bodyPr/>
          <a:lstStyle/>
          <a:p>
            <a:pPr eaLnBrk="1" hangingPunct="1"/>
            <a:r>
              <a:rPr lang="ar-SA" sz="2400" b="1" dirty="0">
                <a:solidFill>
                  <a:srgbClr val="FFEC76"/>
                </a:solidFill>
                <a:effectLst>
                  <a:glow rad="127000">
                    <a:schemeClr val="tx1"/>
                  </a:glow>
                  <a:outerShdw blurRad="38100" dist="38100" dir="2700000" algn="tl">
                    <a:srgbClr val="DDDDDD"/>
                  </a:outerShdw>
                </a:effectLst>
                <a:latin typeface="Arial" panose="020B0604020202020204" pitchFamily="34" charset="0"/>
                <a:ea typeface="Abadi MT Condensed Extra Bold" charset="0"/>
                <a:cs typeface="Arial" panose="020B0604020202020204" pitchFamily="34" charset="0"/>
              </a:rPr>
              <a:t>الألفية باعتبارها خاتمة لتاريخ العالم</a:t>
            </a:r>
            <a:endParaRPr lang="en-US" sz="2400" dirty="0">
              <a:solidFill>
                <a:schemeClr val="accent2"/>
              </a:solidFill>
              <a:effectLst>
                <a:glow rad="127000">
                  <a:schemeClr val="tx1"/>
                </a:glow>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Rectangle 1"/>
          <p:cNvSpPr/>
          <p:nvPr/>
        </p:nvSpPr>
        <p:spPr>
          <a:xfrm>
            <a:off x="454203" y="3429000"/>
            <a:ext cx="8583561" cy="2308324"/>
          </a:xfrm>
          <a:prstGeom prst="rect">
            <a:avLst/>
          </a:prstGeom>
        </p:spPr>
        <p:txBody>
          <a:bodyPr wrap="square">
            <a:spAutoFit/>
          </a:bodyPr>
          <a:lstStyle/>
          <a:p>
            <a:pPr marL="257175" marR="0" lvl="0" indent="-257175" algn="r" defTabSz="685800" rtl="1" eaLnBrk="1" fontAlgn="base" latinLnBrk="0" hangingPunct="1">
              <a:lnSpc>
                <a:spcPct val="100000"/>
              </a:lnSpc>
              <a:spcBef>
                <a:spcPct val="20000"/>
              </a:spcBef>
              <a:spcAft>
                <a:spcPct val="0"/>
              </a:spcAft>
              <a:buClrTx/>
              <a:buSzTx/>
              <a:buFontTx/>
              <a:buNone/>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3. الألفية ليست الفصل الأول من الأبدية؛ إنه الفصل الأخير من الزمن الذي يجد إتمام عمل المسيح بالصليب في ملكه الأرضي عندما يتم التغلب أخيرًا على الخطية والموت (متى 26: 29؛ أعمال الرسل 1: 6-7؛ عب 2: 8؛ 9: 28). ). فقط "ثم يأتي النهاية متى سلم الملك إلى الله الآب بعد أن أبطل كل رياسة وسلطان وقوة" (1كو15: 24-25). لكن المسيح يفعل ذلك فقط من خلال ملكه الألفي وقيامة الأشرار في نهايته (رؤيا ٢٠: ٤-٦، ١٤). </a:t>
            </a:r>
          </a:p>
        </p:txBody>
      </p:sp>
      <p:sp>
        <p:nvSpPr>
          <p:cNvPr id="5" name="Rectangle 4"/>
          <p:cNvSpPr/>
          <p:nvPr/>
        </p:nvSpPr>
        <p:spPr>
          <a:xfrm>
            <a:off x="179512" y="2348880"/>
            <a:ext cx="8858252" cy="830997"/>
          </a:xfrm>
          <a:prstGeom prst="rect">
            <a:avLst/>
          </a:prstGeom>
        </p:spPr>
        <p:txBody>
          <a:bodyPr wrap="square">
            <a:spAutoFit/>
          </a:bodyPr>
          <a:lstStyle/>
          <a:p>
            <a:pPr marL="385763" marR="0" lvl="0" indent="-385763" algn="r" defTabSz="685800" rtl="1" eaLnBrk="1" fontAlgn="auto" latinLnBrk="0" hangingPunct="1">
              <a:lnSpc>
                <a:spcPct val="100000"/>
              </a:lnSpc>
              <a:spcBef>
                <a:spcPts val="0"/>
              </a:spcBef>
              <a:spcAft>
                <a:spcPts val="0"/>
              </a:spcAft>
              <a:buClrTx/>
              <a:buSzTx/>
              <a:buFontTx/>
              <a:buAutoNum type="arabicPeriod" startAt="2"/>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إن التاريخ يتطلب قراراً لإنهاء الخطيئة وإقامة الخلاص. وهذا يجب أن يأتي في نهاية الدهر كذروة تاريخ الخلاص (رؤيا ١٩: ١١ - ٢٠: ٦). </a:t>
            </a:r>
          </a:p>
        </p:txBody>
      </p:sp>
      <p:sp>
        <p:nvSpPr>
          <p:cNvPr id="6" name="Rectangle 5"/>
          <p:cNvSpPr/>
          <p:nvPr/>
        </p:nvSpPr>
        <p:spPr>
          <a:xfrm>
            <a:off x="179512" y="1628800"/>
            <a:ext cx="8858252" cy="461665"/>
          </a:xfrm>
          <a:prstGeom prst="rect">
            <a:avLst/>
          </a:prstGeom>
        </p:spPr>
        <p:txBody>
          <a:bodyPr wrap="square">
            <a:spAutoFit/>
          </a:bodyPr>
          <a:lstStyle/>
          <a:p>
            <a:pPr marL="385763" marR="0" lvl="0" indent="-385763" algn="r" defTabSz="685800" rtl="1" eaLnBrk="1" fontAlgn="base" latinLnBrk="0" hangingPunct="1">
              <a:lnSpc>
                <a:spcPct val="100000"/>
              </a:lnSpc>
              <a:spcBef>
                <a:spcPct val="20000"/>
              </a:spcBef>
              <a:spcAft>
                <a:spcPct val="0"/>
              </a:spcAft>
              <a:buClrTx/>
              <a:buSzTx/>
              <a:buFontTx/>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التاريخ يتقدم نحو النهاية </a:t>
            </a:r>
            <a:r>
              <a:rPr kumimoji="0" lang="ar-SA" sz="2400" b="1" i="0" u="none" strike="noStrike" kern="0" cap="none" spc="0" normalizeH="0" baseline="0" noProof="0" dirty="0" err="1">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المتنبأ</a:t>
            </a: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 بها (دانيال ٢: ٤٤، ٧؛ ٢ بط ٣: ٤-٧).</a:t>
            </a:r>
            <a:endParaRPr kumimoji="0" lang="en-US" sz="2400" b="1" i="0" u="none" strike="noStrike" kern="0" cap="none" spc="0" normalizeH="0" baseline="0" noProof="0" dirty="0">
              <a:ln>
                <a:noFill/>
              </a:ln>
              <a:solidFill>
                <a:srgbClr val="FFEC76"/>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5616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0219" y="857250"/>
            <a:ext cx="8583561" cy="857250"/>
          </a:xfrm>
        </p:spPr>
        <p:txBody>
          <a:bodyPr/>
          <a:lstStyle/>
          <a:p>
            <a:pPr eaLnBrk="1" hangingPunct="1"/>
            <a:r>
              <a:rPr lang="ar-SA" sz="3600" b="1" dirty="0">
                <a:solidFill>
                  <a:srgbClr val="FFEC76"/>
                </a:solidFill>
                <a:effectLst>
                  <a:glow rad="127000">
                    <a:schemeClr val="tx1"/>
                  </a:glow>
                  <a:outerShdw blurRad="38100" dist="38100" dir="2700000" algn="tl">
                    <a:srgbClr val="DDDDDD"/>
                  </a:outerShdw>
                </a:effectLst>
                <a:latin typeface="Abadi MT Condensed Extra Bold" charset="0"/>
                <a:ea typeface="Abadi MT Condensed Extra Bold" charset="0"/>
                <a:cs typeface="Abadi MT Condensed Extra Bold" charset="0"/>
              </a:rPr>
              <a:t>ضرورة الألفية</a:t>
            </a:r>
            <a:endParaRPr lang="en-US" sz="3600" dirty="0">
              <a:solidFill>
                <a:schemeClr val="accent2"/>
              </a:solidFill>
              <a:effectLst>
                <a:glow rad="127000">
                  <a:schemeClr val="tx1"/>
                </a:glow>
                <a:outerShdw blurRad="38100" dist="38100" dir="2700000" algn="tl">
                  <a:srgbClr val="DDDDDD"/>
                </a:outerShdw>
              </a:effectLst>
              <a:latin typeface="Times New Roman" charset="0"/>
              <a:cs typeface="Times New Roman" charset="0"/>
            </a:endParaRPr>
          </a:p>
        </p:txBody>
      </p:sp>
      <p:sp>
        <p:nvSpPr>
          <p:cNvPr id="7" name="Rectangle 3"/>
          <p:cNvSpPr txBox="1">
            <a:spLocks noChangeArrowheads="1"/>
          </p:cNvSpPr>
          <p:nvPr/>
        </p:nvSpPr>
        <p:spPr bwMode="auto">
          <a:xfrm>
            <a:off x="107504" y="1885950"/>
            <a:ext cx="8815849" cy="47834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يخسر الله الحرب أمام الشيطان (رؤيا 20: 1-3، 7-10).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 بدون الألفية، لا يملك المسيح في هذا العالم (رؤيا 11: 15، 17).</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وبدون الألفية، لا يملك القديسون مع المسيح على الأرض (رؤيا 5: 10).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سينقض الله وعد الأرض غير المشروط لإبراهيم (تكوين 13: 15؛ 15: 8؛ 17: 8).</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وبدون الألفية، سينقض الله وعد العرش غير المشروط لداود (٢ صموئيل ١٢:٧-١٦؛ مزمور ٢٨:٨٩-٣٧).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ألفية، فإن الشوق الذي وهبه الله لرجل المدينة الفاضلة لن يتحقق.</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ينقصنا الإلحاح في الكرازة (لوقا 19: 13؛ فيلبي 4: 5).</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نفتقر إلى الحافز للقداسة (رومية 13: 11-12؛ 2 بط 3: 10-11).</a:t>
            </a:r>
            <a:endParaRPr kumimoji="0" lang="en-US" sz="2400" b="0" i="0" u="none" strike="noStrike" kern="0" cap="none" spc="0" normalizeH="0" baseline="0" noProof="0" dirty="0">
              <a:ln>
                <a:noFill/>
              </a:ln>
              <a:solidFill>
                <a:srgbClr val="FFFFFF"/>
              </a:solidFill>
              <a:effectLst>
                <a:outerShdw blurRad="38100" dist="38100" dir="2700000" algn="tl">
                  <a:srgbClr val="DDDDDD"/>
                </a:outerShdw>
              </a:effectLst>
              <a:uLnTx/>
              <a:uFillTx/>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8580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2" descr="IMG0011.JPG                                                    00030FD0Macintosh HD                   ABA7815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88204"/>
            <a:ext cx="9144000" cy="51851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4797152"/>
            <a:ext cx="8748465" cy="193899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FFF"/>
                </a:solidFill>
                <a:effectLst>
                  <a:glow rad="228600">
                    <a:schemeClr val="accent4">
                      <a:satMod val="175000"/>
                    </a:schemeClr>
                  </a:glow>
                </a:effectLst>
                <a:uLnTx/>
                <a:uFillTx/>
                <a:latin typeface="Arial Narrow" charset="0"/>
                <a:ea typeface="Arial Narrow" charset="0"/>
                <a:cs typeface="Arial Narrow" charset="0"/>
              </a:rPr>
              <a:t>رؤيا ٦ : ٢-٤</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FFF"/>
                </a:solidFill>
                <a:effectLst>
                  <a:glow rad="228600">
                    <a:schemeClr val="accent4">
                      <a:satMod val="175000"/>
                    </a:schemeClr>
                  </a:glow>
                </a:effectLst>
                <a:uLnTx/>
                <a:uFillTx/>
                <a:latin typeface="Arial Narrow" charset="0"/>
                <a:ea typeface="Arial Narrow" charset="0"/>
                <a:cs typeface="Arial Narrow" charset="0"/>
              </a:rPr>
              <a:t>٢ فَنَظَرْتُ، وَإِذَا فَرَسٌ أَبْيَضُ، وَالْجَالِسُ عَلَيْهِ مَعَهُ قَوْسٌ، وَقَدْ أُعْطِيَ إِكْلِيلاً، وَخَرَجَ غَالِباً وَلِكَيْ يَغْلِبَ. ٣ وَلَمَّا فَتَحَ الْخَتْمَ الثَّانِيَ، سَمِعْتُ الْحَيَوَانَ الثَّانِيَ قَائِلاً: «هَلُمَّ وَانْظُرْ!» ٤ فَخَرَجَ فَرَسٌ آخَرُ أَحْمَرُ، وَأُعْطِيَ لِلْجَالِسِ عَلَيْهِ أَنْ يَنْزِعَ السَّلاَمَ مِنَ الأَرْضِ، وَأَنْ يَقْتُلَ بَعْضُهُمْ بَعْضاً، وَأُعْطِيَ سَيْفاً عَظِيماً. </a:t>
            </a:r>
          </a:p>
        </p:txBody>
      </p:sp>
      <p:sp>
        <p:nvSpPr>
          <p:cNvPr id="3" name="Rectangle 2"/>
          <p:cNvSpPr/>
          <p:nvPr/>
        </p:nvSpPr>
        <p:spPr>
          <a:xfrm>
            <a:off x="0" y="332656"/>
            <a:ext cx="9144000"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Narrow" charset="0"/>
                <a:ea typeface="Arial Narrow" charset="0"/>
                <a:cs typeface="Arial Narrow" charset="0"/>
              </a:rPr>
              <a:t>اشعياء ٢٤ : ٣</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Narrow" charset="0"/>
                <a:ea typeface="Arial Narrow" charset="0"/>
                <a:cs typeface="Arial Narrow" charset="0"/>
              </a:rPr>
              <a:t>تُفْرَغُ الأَرْضُ إِفْرَاغاً وَتُنْهَبُ نَهْباً لأَنَّ الرَّبَّ قَدْ تَكَلَّمَ بِهَذَا الْقَوْلِ. </a:t>
            </a:r>
          </a:p>
        </p:txBody>
      </p:sp>
    </p:spTree>
    <p:extLst>
      <p:ext uri="{BB962C8B-B14F-4D97-AF65-F5344CB8AC3E}">
        <p14:creationId xmlns:p14="http://schemas.microsoft.com/office/powerpoint/2010/main" val="116541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219"/>
          <a:stretch/>
        </p:blipFill>
        <p:spPr>
          <a:xfrm>
            <a:off x="0" y="1230416"/>
            <a:ext cx="9144000" cy="5627583"/>
          </a:xfrm>
          <a:prstGeom prst="rect">
            <a:avLst/>
          </a:prstGeom>
        </p:spPr>
      </p:pic>
      <p:sp>
        <p:nvSpPr>
          <p:cNvPr id="2" name="Rectangle 1"/>
          <p:cNvSpPr/>
          <p:nvPr/>
        </p:nvSpPr>
        <p:spPr>
          <a:xfrm>
            <a:off x="223404" y="1484784"/>
            <a:ext cx="8697191"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14300">
                    <a:prstClr val="black"/>
                  </a:glow>
                </a:effectLst>
                <a:uLnTx/>
                <a:uFillTx/>
                <a:latin typeface="Arial" panose="020B0604020202020204" pitchFamily="34" charset="0"/>
                <a:ea typeface="Arial Narrow" charset="0"/>
                <a:cs typeface="Arial" panose="020B0604020202020204" pitchFamily="34" charset="0"/>
              </a:rPr>
              <a:t>تَفْرَحُ الْبَرِّيَّةُ وَالأَرْضُ الْيَابِسَةُ، وَيَبْتَهِجُ الْقَفْرُ وَيُزْهِرُ كَالنَّرْجِسِ. يُزْهِرُ إِزْهَارًا وَيَبْتَهِجُ ابْتِهَاجًا وَيُرَنِّمُ. يُدْفَعُ إِلَيْهِ مَجْدُ لُبْنَانَ. بَهَاءُ كَرْمَلَ وَشَارُونَ. هُمْ يَرَوْنَ مَجْدَ الرَّبِّ، بَهَاءَ إِلهِنَا.</a:t>
            </a:r>
            <a:endParaRPr kumimoji="0" lang="en-US" sz="3200" b="1" i="0" u="none" strike="noStrike" kern="1200" cap="none" spc="0" normalizeH="0" baseline="0" noProof="0" dirty="0">
              <a:ln>
                <a:noFill/>
              </a:ln>
              <a:solidFill>
                <a:prstClr val="white"/>
              </a:solidFill>
              <a:effectLst>
                <a:glow rad="1143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611560" y="722586"/>
            <a:ext cx="792572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أ. الاسترداد في الطبيعة                                              1-2</a:t>
            </a:r>
          </a:p>
        </p:txBody>
      </p:sp>
      <p:sp>
        <p:nvSpPr>
          <p:cNvPr id="4" name="TextBox 3"/>
          <p:cNvSpPr txBox="1"/>
          <p:nvPr/>
        </p:nvSpPr>
        <p:spPr>
          <a:xfrm>
            <a:off x="820551" y="116632"/>
            <a:ext cx="814393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1. الاسترداد في الملكوت                                    [1-10].</a:t>
            </a:r>
            <a:endParaRPr kumimoji="0" lang="en-US"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70801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2616" y="857250"/>
            <a:ext cx="5832832" cy="51435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651455" y="857250"/>
            <a:ext cx="5492545" cy="5143500"/>
          </a:xfrm>
          <a:prstGeom prst="rect">
            <a:avLst/>
          </a:prstGeom>
        </p:spPr>
      </p:pic>
      <p:cxnSp>
        <p:nvCxnSpPr>
          <p:cNvPr id="7" name="Straight Connector 6"/>
          <p:cNvCxnSpPr/>
          <p:nvPr/>
        </p:nvCxnSpPr>
        <p:spPr>
          <a:xfrm>
            <a:off x="3651455" y="857250"/>
            <a:ext cx="0" cy="51435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2475383" y="1196752"/>
            <a:ext cx="6034325" cy="1015663"/>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white"/>
                </a:solidFill>
                <a:effectLst>
                  <a:glow rad="127000">
                    <a:prstClr val="black"/>
                  </a:glow>
                </a:effectLst>
                <a:uLnTx/>
                <a:uFillTx/>
                <a:latin typeface="Cracked" charset="0"/>
                <a:ea typeface="Cracked" charset="0"/>
                <a:cs typeface="Cracked" charset="0"/>
              </a:rPr>
              <a:t>العرب</a:t>
            </a:r>
            <a:endParaRPr kumimoji="0" lang="en-US" sz="6000" b="0" i="0" u="none" strike="noStrike" kern="1200" cap="none" spc="0" normalizeH="0" baseline="0" noProof="0" dirty="0">
              <a:ln>
                <a:noFill/>
              </a:ln>
              <a:solidFill>
                <a:prstClr val="white"/>
              </a:solidFill>
              <a:effectLst>
                <a:glow rad="127000">
                  <a:prstClr val="black"/>
                </a:glow>
              </a:effectLst>
              <a:uLnTx/>
              <a:uFillTx/>
              <a:latin typeface="Cracked" charset="0"/>
              <a:ea typeface="Cracked" charset="0"/>
              <a:cs typeface="Cracked" charset="0"/>
            </a:endParaRPr>
          </a:p>
        </p:txBody>
      </p:sp>
    </p:spTree>
    <p:extLst>
      <p:ext uri="{BB962C8B-B14F-4D97-AF65-F5344CB8AC3E}">
        <p14:creationId xmlns:p14="http://schemas.microsoft.com/office/powerpoint/2010/main" val="31680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 y="0"/>
            <a:ext cx="9143999" cy="6858000"/>
          </a:xfrm>
          <a:prstGeom prst="rect">
            <a:avLst/>
          </a:prstGeom>
        </p:spPr>
      </p:pic>
      <p:sp>
        <p:nvSpPr>
          <p:cNvPr id="3" name="Rectangle 2"/>
          <p:cNvSpPr/>
          <p:nvPr/>
        </p:nvSpPr>
        <p:spPr>
          <a:xfrm>
            <a:off x="229295" y="4493438"/>
            <a:ext cx="8735193" cy="181588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تَرَنَّمِي أَيَّتُهَا السَّمَاوَاتُ لأَنَّ الرَّبَّ قَدْ فَعَلَ. اِهْتِفِي يَا أَسَافِلَ الأَرْضِ. </a:t>
            </a:r>
            <a:r>
              <a:rPr kumimoji="0" lang="ar-SA" sz="2800"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أَشِيدِي</a:t>
            </a: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أَيَّتُهَا الْجِبَالُ تَرَنُّمًا، الْوَعْرُ وَكُلُّ شَجَرَةٍ فِيهِ، لأَنَّ الرَّبَّ قَدْ فَدَى يَعْقُوبَ، وَفِي إِسْرَائِيلَ تَمَجَّدَ.</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b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a:t>
            </a:r>
            <a:r>
              <a:rPr kumimoji="0" lang="ar-SA" sz="2800"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إش</a:t>
            </a: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44: 23)</a:t>
            </a:r>
            <a:endParaRPr kumimoji="0" lang="en-US"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endParaRPr>
          </a:p>
        </p:txBody>
      </p:sp>
      <p:sp>
        <p:nvSpPr>
          <p:cNvPr id="4" name="TextBox 3"/>
          <p:cNvSpPr txBox="1"/>
          <p:nvPr/>
        </p:nvSpPr>
        <p:spPr>
          <a:xfrm>
            <a:off x="1936940" y="1177677"/>
            <a:ext cx="6115777"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الطبيعة تستجيب متى يتم خلاص إسرائيل</a:t>
            </a:r>
          </a:p>
        </p:txBody>
      </p:sp>
    </p:spTree>
    <p:extLst>
      <p:ext uri="{BB962C8B-B14F-4D97-AF65-F5344CB8AC3E}">
        <p14:creationId xmlns:p14="http://schemas.microsoft.com/office/powerpoint/2010/main" val="29109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36512" y="4636293"/>
            <a:ext cx="8846133" cy="138499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فَإِنَّ الرَّبَّ قَدْ عَزَّى صِهْيَوْنَ. عَزَّى كُلَّ خِرَبِهَا، وَيَجْعَلُ بَرِّيَّتَهَا كَعَدْنٍ، وَبَادِيَتَهَا كَجَنَّةِ الرَّبِّ. الْفَرَحُ وَالابْتِهَاجُ يُوجَدَانِ فِيهَا. الْحَمْدُ وَصَوْتُ التَّرَنُّمِ. (</a:t>
            </a:r>
            <a:r>
              <a:rPr kumimoji="0" lang="ar-SA" sz="2800"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إش</a:t>
            </a:r>
            <a:r>
              <a:rPr kumimoji="0" lang="ar-SA"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 51: 3)</a:t>
            </a:r>
            <a:endParaRPr kumimoji="0" lang="en-US" sz="2800" b="1" i="0"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2347266" y="202022"/>
            <a:ext cx="4629794" cy="153888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الألفية</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عكس اللعنة وتجديد الأرض</a:t>
            </a:r>
          </a:p>
        </p:txBody>
      </p:sp>
      <p:sp>
        <p:nvSpPr>
          <p:cNvPr id="5" name="Rectangle 4"/>
          <p:cNvSpPr/>
          <p:nvPr/>
        </p:nvSpPr>
        <p:spPr>
          <a:xfrm>
            <a:off x="416576" y="1916832"/>
            <a:ext cx="8393045" cy="138499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وَقَالَ لآدَمَ: «لأَنَّكَ سَمِعْتَ لِقَوْلِ امْرَأَتِكَ وَأَكَلْتَ مِنَ الشَّجَرَةِ الَّتِي أَوْصَيْتُكَ قَائِلًا: لاَ تَأْكُلْ مِنْهَا، مَلْعُونَةٌ الأَرْضُ بِسَبَبِكَ. بِالتَّعَبِ تَأْكُلُ مِنْهَا كُلَّ أَيَّامِ حَيَاتِكَ. وَشَوْكًا وَحَسَكًا تُنْبِتُ لَكَ، وَتَأْكُلُ عُشْبَ الْحَقْلِ. (تك 3: 17-18)</a:t>
            </a:r>
          </a:p>
        </p:txBody>
      </p:sp>
      <p:sp>
        <p:nvSpPr>
          <p:cNvPr id="6" name="Rectangle 5"/>
          <p:cNvSpPr/>
          <p:nvPr/>
        </p:nvSpPr>
        <p:spPr>
          <a:xfrm>
            <a:off x="286976" y="3492006"/>
            <a:ext cx="8522645" cy="954107"/>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مَنْ هُوَ الإِنْسَانُ الْحَكِيمُ الَّذِي يَفْهَمُ هذِهِ، وَالَّذِي كَلَّمَهُ فَمُ الرَّبِّ، فَيُخْبِرَ بِهَا؟ لِمَاذَا بَادَتِ الأَرْضُ وَاحْتَرَقَتْ كَبَرِّيَّةٍ بِلاَ عَابِرٍ؟</a:t>
            </a:r>
            <a:r>
              <a:rPr kumimoji="0" lang="ar-SA" sz="2800" b="1" i="0"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 (</a:t>
            </a:r>
            <a:r>
              <a:rPr kumimoji="0" lang="ar-SA" sz="2800" b="1" i="0" u="none" strike="noStrike" kern="1200" cap="none" spc="0" normalizeH="0" baseline="0" noProof="0" dirty="0" err="1">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إر</a:t>
            </a:r>
            <a:r>
              <a:rPr kumimoji="0" lang="ar-SA" sz="2800" b="1" i="0"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 9: 12)</a:t>
            </a:r>
            <a:endParaRPr kumimoji="0" lang="en-US" sz="2800" b="1" i="0"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
        <p:nvSpPr>
          <p:cNvPr id="7" name="TextBox 6"/>
          <p:cNvSpPr txBox="1"/>
          <p:nvPr/>
        </p:nvSpPr>
        <p:spPr>
          <a:xfrm>
            <a:off x="683568" y="6095016"/>
            <a:ext cx="7548862" cy="584775"/>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الكرمل ("حقل مثمر") سهل شارون (المعروف بأزهاره)</a:t>
            </a:r>
          </a:p>
        </p:txBody>
      </p:sp>
    </p:spTree>
    <p:extLst>
      <p:ext uri="{BB962C8B-B14F-4D97-AF65-F5344CB8AC3E}">
        <p14:creationId xmlns:p14="http://schemas.microsoft.com/office/powerpoint/2010/main" val="417388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107504" y="1119799"/>
            <a:ext cx="8453005" cy="132343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ب. رد المحتاجين                                                                     [٣-٤].</a:t>
            </a:r>
            <a:endParaRPr kumimoji="0" lang="en-US" sz="4000" b="1"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3" name="Rectangle 2"/>
          <p:cNvSpPr/>
          <p:nvPr/>
        </p:nvSpPr>
        <p:spPr>
          <a:xfrm>
            <a:off x="463842" y="4734145"/>
            <a:ext cx="8398745" cy="1754326"/>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شَدِّدُوا الأَيَادِيَ الْمُسْتَرْخِيَةَ، وَالرُّكَبَ الْمُرْتَعِشَةَ ثَبِّتُوهَا. قُولُوا لِخَائِفِي الْقُلُوبِ: «تَشَدَّدُوا لاَ تَخَافُوا. هُوَذَا إِلهُكُمُ. الانْتِقَامُ يَأْتِي. جِزَاءُ اللهِ. هُوَ يَأْتِي وَيُخَلِّصُكُمْ».</a:t>
            </a:r>
            <a:endParaRPr kumimoji="0" lang="en-US" sz="36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8588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85384"/>
          </a:xfrm>
          <a:prstGeom prst="rect">
            <a:avLst/>
          </a:prstGeom>
        </p:spPr>
      </p:pic>
      <p:sp>
        <p:nvSpPr>
          <p:cNvPr id="4" name="TextBox 3"/>
          <p:cNvSpPr txBox="1"/>
          <p:nvPr/>
        </p:nvSpPr>
        <p:spPr>
          <a:xfrm>
            <a:off x="571500" y="945284"/>
            <a:ext cx="8001000" cy="1077218"/>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C000">
                    <a:lumMod val="20000"/>
                    <a:lumOff val="80000"/>
                  </a:srgbClr>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تتنبأ الآيات 3-4 بعودة المسيح المجيدة ليخلص شعبه الضعيف والمجاهد في الضيقة. اللغة مشابهة ليشوع 1: 9.</a:t>
            </a:r>
          </a:p>
        </p:txBody>
      </p:sp>
      <p:sp>
        <p:nvSpPr>
          <p:cNvPr id="5" name="Rectangle 4"/>
          <p:cNvSpPr/>
          <p:nvPr/>
        </p:nvSpPr>
        <p:spPr>
          <a:xfrm>
            <a:off x="571500" y="3429000"/>
            <a:ext cx="8001000"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هُوَذَا الرَّبُّ قَدْ أَخْبَرَ إِلَى أَقْصَى الأَرْضِ، قُولُوا لابْنَةِ صِهْيَوْنَ: «هُوَذَا مُخَلِّصُكِ آتٍ. هَا أُجْرَتُهُ مَعَهُ وَجِزَاؤُهُ أَمَامَهُ».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err="1">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إش</a:t>
            </a:r>
            <a:r>
              <a:rPr kumimoji="0" lang="ar-SA" sz="3200"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 62: 11</a:t>
            </a:r>
            <a:endParaRPr kumimoji="0" lang="en-US" sz="3200"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21524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36511"/>
            <a:ext cx="9144000" cy="51642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32437"/>
            <a:ext cx="5464278" cy="4336026"/>
          </a:xfrm>
          <a:prstGeom prst="rect">
            <a:avLst/>
          </a:prstGeom>
        </p:spPr>
      </p:pic>
      <p:sp>
        <p:nvSpPr>
          <p:cNvPr id="4" name="Rectangle 3"/>
          <p:cNvSpPr/>
          <p:nvPr/>
        </p:nvSpPr>
        <p:spPr>
          <a:xfrm>
            <a:off x="287596" y="1786399"/>
            <a:ext cx="4944395" cy="304698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 وَلكِنَّ كُلَّ تَأْدِيبٍ فِي الْحَاضِرِ لاَ يُرَى أَنَّهُ لِلْفَرَحِ بَلْ لِلْحَزَنِ. وَأَمَّا أَخِيرًا فَيُعْطِي الَّذِينَ يَتَدَرَّبُونَ بِهِ ثَمَرَ بِرٍّ لِلسَّلاَمِ.</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لِذلِكَ قَوِّمُوا الأَيَادِيَ الْمُسْتَرْخِيَةَ وَالرُّكَبَ الْمُخَلَّعَةَ،</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وَاصْنَعُوا لأَرْجُلِكُمْ مَسَالِكَ مُسْتَقِيمَةً، لِكَيْ لاَ يَعْتَسِفَ الأَعْرَجُ، بَلْ بِالْحَرِيِّ يُشْفَى.</a:t>
            </a:r>
            <a:r>
              <a:rPr kumimoji="0" lang="en-US"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					</a:t>
            </a:r>
            <a:endPar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4FFAF"/>
                </a:solidFill>
                <a:effectLst>
                  <a:glow rad="114300">
                    <a:prstClr val="black"/>
                  </a:glow>
                </a:effectLst>
                <a:uLnTx/>
                <a:uFillTx/>
                <a:latin typeface="Arial Narrow" charset="0"/>
                <a:ea typeface="Arial Narrow" charset="0"/>
                <a:cs typeface="Arial Narrow" charset="0"/>
              </a:rPr>
              <a:t>عب 12: 11-13</a:t>
            </a:r>
            <a:endParaRPr kumimoji="0" lang="en-US" b="1" i="0" u="none" strike="noStrike" kern="1200" cap="none" spc="0" normalizeH="0" baseline="0" noProof="0" dirty="0">
              <a:ln>
                <a:noFill/>
              </a:ln>
              <a:solidFill>
                <a:srgbClr val="F4FFAF"/>
              </a:solidFill>
              <a:effectLst>
                <a:glow rad="114300">
                  <a:prstClr val="black"/>
                </a:glow>
              </a:effectLst>
              <a:uLnTx/>
              <a:uFillTx/>
              <a:latin typeface="Arial Narrow" charset="0"/>
              <a:ea typeface="Arial Narrow" charset="0"/>
              <a:cs typeface="Arial Narrow"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142" y="1007192"/>
            <a:ext cx="5534332" cy="385916"/>
          </a:xfrm>
          <a:prstGeom prst="rect">
            <a:avLst/>
          </a:prstGeom>
        </p:spPr>
      </p:pic>
      <p:sp>
        <p:nvSpPr>
          <p:cNvPr id="9" name="TextBox 8"/>
          <p:cNvSpPr txBox="1"/>
          <p:nvPr/>
        </p:nvSpPr>
        <p:spPr>
          <a:xfrm>
            <a:off x="1532867" y="660046"/>
            <a:ext cx="673088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prstClr val="white"/>
                </a:solidFill>
                <a:effectLst/>
                <a:uLnTx/>
                <a:uFillTx/>
                <a:latin typeface="Arial" panose="020B0604020202020204" pitchFamily="34" charset="0"/>
                <a:ea typeface="DIN Condensed" charset="0"/>
                <a:cs typeface="Arial" panose="020B0604020202020204" pitchFamily="34" charset="0"/>
              </a:rPr>
              <a:t>النمط: معاناة الخلاص، مملكة الضيقة </a:t>
            </a:r>
          </a:p>
        </p:txBody>
      </p:sp>
      <p:sp>
        <p:nvSpPr>
          <p:cNvPr id="10" name="TextBox 9"/>
          <p:cNvSpPr txBox="1"/>
          <p:nvPr/>
        </p:nvSpPr>
        <p:spPr>
          <a:xfrm>
            <a:off x="398209" y="4798967"/>
            <a:ext cx="4833782" cy="1938992"/>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rPr>
              <a:t>إذا كان لدينا في عصر الكنيسة سبب للأمل في الخلاص من </a:t>
            </a:r>
            <a:r>
              <a:rPr kumimoji="0" lang="ar-SA" b="1" i="0" u="none" strike="noStrike" kern="1200" cap="none" spc="0" normalizeH="0" baseline="0" noProof="0" dirty="0" err="1">
                <a:ln>
                  <a:noFill/>
                </a:ln>
                <a:solidFill>
                  <a:srgbClr val="FFC000">
                    <a:lumMod val="40000"/>
                    <a:lumOff val="60000"/>
                  </a:srgbClr>
                </a:solidFill>
                <a:effectLst/>
                <a:uLnTx/>
                <a:uFillTx/>
                <a:latin typeface="Arial Narrow" charset="0"/>
                <a:ea typeface="Arial Narrow" charset="0"/>
                <a:cs typeface="Arial Narrow" charset="0"/>
              </a:rPr>
              <a:t>ضيقاتنا</a:t>
            </a:r>
            <a:r>
              <a:rPr kumimoji="0" lang="ar-SA"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rPr>
              <a:t> الحالية، فسيكون لدى المؤمنين في الضيقة أيضًا سبب للرجاء في مجيء المسيح ليخلصهم من أعدائهم ويمنحهم الملكوت الموعود.</a:t>
            </a:r>
            <a:endParaRPr kumimoji="0" lang="en-US"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endParaRPr>
          </a:p>
        </p:txBody>
      </p:sp>
      <p:sp>
        <p:nvSpPr>
          <p:cNvPr id="12" name="Right Arrow 11"/>
          <p:cNvSpPr/>
          <p:nvPr/>
        </p:nvSpPr>
        <p:spPr>
          <a:xfrm flipH="1">
            <a:off x="5018440" y="488570"/>
            <a:ext cx="390805" cy="3634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AE2BD65-DA8D-6A6E-84FD-F3D6BE2D6065}"/>
              </a:ext>
            </a:extLst>
          </p:cNvPr>
          <p:cNvPicPr>
            <a:picLocks noChangeAspect="1"/>
          </p:cNvPicPr>
          <p:nvPr/>
        </p:nvPicPr>
        <p:blipFill>
          <a:blip r:embed="rId5"/>
          <a:stretch>
            <a:fillRect/>
          </a:stretch>
        </p:blipFill>
        <p:spPr>
          <a:xfrm>
            <a:off x="3275856" y="476672"/>
            <a:ext cx="408467" cy="402371"/>
          </a:xfrm>
          <a:prstGeom prst="rect">
            <a:avLst/>
          </a:prstGeom>
        </p:spPr>
      </p:pic>
    </p:spTree>
    <p:extLst>
      <p:ext uri="{BB962C8B-B14F-4D97-AF65-F5344CB8AC3E}">
        <p14:creationId xmlns:p14="http://schemas.microsoft.com/office/powerpoint/2010/main" val="189193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95536" y="1434134"/>
            <a:ext cx="792572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badi MT Condensed Extra Bold" charset="0"/>
                <a:ea typeface="Abadi MT Condensed Extra Bold" charset="0"/>
                <a:cs typeface="Abadi MT Condensed Extra Bold" charset="0"/>
              </a:rPr>
              <a:t>أ. فداء الهالكين                                                             ٥ -٦أ</a:t>
            </a:r>
          </a:p>
        </p:txBody>
      </p:sp>
      <p:sp>
        <p:nvSpPr>
          <p:cNvPr id="3" name="TextBox 2"/>
          <p:cNvSpPr txBox="1"/>
          <p:nvPr/>
        </p:nvSpPr>
        <p:spPr>
          <a:xfrm>
            <a:off x="567571" y="624149"/>
            <a:ext cx="814393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badi MT Condensed Extra Bold" charset="0"/>
                <a:ea typeface="Abadi MT Condensed Extra Bold" charset="0"/>
                <a:cs typeface="Abadi MT Condensed Extra Bold" charset="0"/>
              </a:rPr>
              <a:t>2. الفداء في الملكوت                                                        5-10</a:t>
            </a:r>
          </a:p>
        </p:txBody>
      </p:sp>
      <p:sp>
        <p:nvSpPr>
          <p:cNvPr id="4" name="Rectangle 3"/>
          <p:cNvSpPr/>
          <p:nvPr/>
        </p:nvSpPr>
        <p:spPr>
          <a:xfrm>
            <a:off x="500032" y="4649642"/>
            <a:ext cx="8322379" cy="107721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"حينئذ تتفتح عيون العمي وآذان الصم تتفتح. فيقفز الأعرج كالغزال، ويهتف لسان الأخرس."</a:t>
            </a:r>
          </a:p>
        </p:txBody>
      </p:sp>
    </p:spTree>
    <p:extLst>
      <p:ext uri="{BB962C8B-B14F-4D97-AF65-F5344CB8AC3E}">
        <p14:creationId xmlns:p14="http://schemas.microsoft.com/office/powerpoint/2010/main" val="32874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1681"/>
          <a:stretch/>
        </p:blipFill>
        <p:spPr>
          <a:xfrm>
            <a:off x="0" y="0"/>
            <a:ext cx="9144000" cy="6858000"/>
          </a:xfrm>
          <a:prstGeom prst="rect">
            <a:avLst/>
          </a:prstGeom>
        </p:spPr>
      </p:pic>
      <p:sp>
        <p:nvSpPr>
          <p:cNvPr id="4" name="Rectangle 3"/>
          <p:cNvSpPr/>
          <p:nvPr/>
        </p:nvSpPr>
        <p:spPr>
          <a:xfrm>
            <a:off x="188982" y="2716192"/>
            <a:ext cx="4815066" cy="378565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اَلْعُمْيُ يُبْصِرُونَ، وَالْعُرْجُ يَمْشُونَ، وَالْبُرْصُ يُطَهَّرُونَ، وَالصُّمُّ يَسْمَعُونَ، وَالْمَوْتَى يَقُومُونَ، وَالْمَسَاكِينُ يُبَشَّرُونَ.</a:t>
            </a:r>
            <a:r>
              <a:rPr kumimoji="0" lang="en-US"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a:t>
            </a:r>
            <a:r>
              <a:rPr kumimoji="0" lang="ar-SA"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متى 11: 5</a:t>
            </a:r>
            <a:endParaRPr kumimoji="0" lang="en-US"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فَأَجَابَ يَسُوعُ وَقَالَ لَهُماَ: «اذْهَبَا وَأَخْبِرَا يُوحَنَّا بِمَا رَأَيْتُمَا وَسَمِعْتُمَا: إِنَّ الْعُمْيَ يُبْصِرُونَ، وَالْعُرْجَ يَمْشُونَ، وَالْبُرْصَ يُطَهَّرُونَ، وَالصُّمَّ يَسْمَعُونَ، وَالْمَوْتَى يَقُومُونَ، وَالْمَسَاكِينَ يُبَشَّرُونَ. لو 7: 22</a:t>
            </a:r>
            <a:endParaRPr kumimoji="0" lang="ar-SA"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3203848" y="180604"/>
            <a:ext cx="3751347" cy="600164"/>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شفاء المسيح: معاينة للألفية</a:t>
            </a:r>
            <a:endParaRPr kumimoji="0" lang="en-US" sz="33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6" name="Rectangle 5"/>
          <p:cNvSpPr/>
          <p:nvPr/>
        </p:nvSpPr>
        <p:spPr>
          <a:xfrm>
            <a:off x="698331" y="1124744"/>
            <a:ext cx="8245723" cy="224676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وَيَسْمَعُ فِي ذلِكَ الْيَوْمِ الصُّمُّ أَقْوَالَ السِّفْرِ، وَتَنْظُرُ مِنَ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الْقَتَامِ</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وَالظُّلْمَةِ عُيُونُ الْعُمْيِ،</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وَيَزْدَادُ الْبَائِسُونَ فَرَحًا بِالرَّبِّ، وَيَهْتِفُ مَسَاكِينُ النَّاسِ بِقُدُّوسِ إِسْرَائِيلَ.</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err="1">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إش</a:t>
            </a:r>
            <a:r>
              <a:rPr kumimoji="0" lang="ar-SA" sz="2800"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 29: 18-19</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5425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 y="8522"/>
            <a:ext cx="9144000" cy="6948869"/>
          </a:xfrm>
          <a:prstGeom prst="rect">
            <a:avLst/>
          </a:prstGeom>
        </p:spPr>
      </p:pic>
      <p:sp>
        <p:nvSpPr>
          <p:cNvPr id="2" name="TextBox 1"/>
          <p:cNvSpPr txBox="1"/>
          <p:nvPr/>
        </p:nvSpPr>
        <p:spPr>
          <a:xfrm>
            <a:off x="602673" y="476672"/>
            <a:ext cx="8217941" cy="584775"/>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ب. فداء المنطقة                                            6ب-9</a:t>
            </a:r>
          </a:p>
        </p:txBody>
      </p:sp>
      <p:sp>
        <p:nvSpPr>
          <p:cNvPr id="3" name="Rectangle 2"/>
          <p:cNvSpPr/>
          <p:nvPr/>
        </p:nvSpPr>
        <p:spPr>
          <a:xfrm>
            <a:off x="310459" y="3068960"/>
            <a:ext cx="8510155" cy="35394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حِينَئِذٍ يَقْفِزُ الأَعْرَجُ كَالإِيَّلِ وَيَتَرَنَّمُ لِسَانُ الأَخْرَسِ، لأَنَّهُ قَدِ انْفَجَرَتْ فِي الْبَرِّيَّةِ مِيَاهٌ، وَأَنْهَارٌ فِي الْقَفْرِ.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7 وَيَصِيرُ السَّرَابُ أَجَمًا، وَالْمَعْطَشَةُ يَنَابِيعَ مَاءٍ. فِي مَسْكِنِ الذِّئَابِ، فِي مَرْبِضِهَا دَارٌ لِلْقَصَبِ وَالْبَرْدِيِّ.</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8 وَتَكُونُ هُنَاكَ سِكَّةٌ وَطَرِيقٌ يُقَالُ لَهَا: «الطَّرِيقُ الْمُقَدَّسَةُ». لاَ يَعْبُرُ فِيهَا نَجِسٌ، بَلْ هِيَ لَهُمْ. مَنْ سَلَكَ فِي الطَّرِيقِ حَتَّى الْجُهَّالُ، لاَ يَضِلُّ.</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9 لاَ يَكُونُ هُنَاكَ أَسَدٌ. وَحْشٌ مُفْتَرِسٌ لاَ يَصْعَدُ إِلَيْهَا. لاَ يُوجَدُ هُنَاكَ. بَلْ يَسْلُكُ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الْمَفْدِيُّونَ</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فِيهَا.</a:t>
            </a:r>
            <a:endPar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p:txBody>
      </p:sp>
      <p:sp>
        <p:nvSpPr>
          <p:cNvPr id="5" name="TextBox 4"/>
          <p:cNvSpPr txBox="1"/>
          <p:nvPr/>
        </p:nvSpPr>
        <p:spPr>
          <a:xfrm>
            <a:off x="4509281" y="1340768"/>
            <a:ext cx="4311333" cy="156966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في إشعياء 34: 8، 13 امتلأت الأنهار بالقار، وكانت بنات آوى تتجول عبر الحصون. الآن تم عكس هذه الحالة المقفرة: </a:t>
            </a:r>
          </a:p>
        </p:txBody>
      </p:sp>
    </p:spTree>
    <p:extLst>
      <p:ext uri="{BB962C8B-B14F-4D97-AF65-F5344CB8AC3E}">
        <p14:creationId xmlns:p14="http://schemas.microsoft.com/office/powerpoint/2010/main" val="10634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6"/>
            <a:ext cx="9144000" cy="6846124"/>
          </a:xfrm>
          <a:prstGeom prst="rect">
            <a:avLst/>
          </a:prstGeom>
        </p:spPr>
      </p:pic>
      <p:sp>
        <p:nvSpPr>
          <p:cNvPr id="2" name="Rectangle 1"/>
          <p:cNvSpPr/>
          <p:nvPr/>
        </p:nvSpPr>
        <p:spPr>
          <a:xfrm>
            <a:off x="251520" y="151179"/>
            <a:ext cx="8740379" cy="6124754"/>
          </a:xfrm>
          <a:prstGeom prst="rect">
            <a:avLst/>
          </a:prstGeom>
        </p:spPr>
        <p:txBody>
          <a:bodyPr wrap="square">
            <a:spAutoFit/>
          </a:bodyPr>
          <a:lstStyle/>
          <a:p>
            <a:pPr lvl="0" algn="r" defTabSz="685800" fontAlgn="auto">
              <a:spcBef>
                <a:spcPts val="0"/>
              </a:spcBef>
              <a:spcAft>
                <a:spcPts val="0"/>
              </a:spcAft>
              <a:defRPr/>
            </a:pPr>
            <a:r>
              <a:rPr lang="ar-SA" sz="2800" b="1" dirty="0">
                <a:solidFill>
                  <a:srgbClr val="FFFFFF"/>
                </a:solidFill>
                <a:effectLst>
                  <a:glow rad="127000">
                    <a:srgbClr val="000000"/>
                  </a:glow>
                </a:effectLst>
                <a:latin typeface="Arial Narrow" charset="0"/>
                <a:ea typeface="Arial Narrow" charset="0"/>
                <a:cs typeface="Arial Narrow" charset="0"/>
              </a:rPr>
              <a:t>اشعياء ٢٤ : ٤-١٥</a:t>
            </a:r>
          </a:p>
          <a:p>
            <a:pPr lvl="0" algn="r" defTabSz="685800" fontAlgn="auto">
              <a:spcBef>
                <a:spcPts val="0"/>
              </a:spcBef>
              <a:spcAft>
                <a:spcPts val="0"/>
              </a:spcAft>
              <a:defRPr/>
            </a:pPr>
            <a:endParaRPr lang="en-US" sz="2800" b="1" dirty="0">
              <a:solidFill>
                <a:srgbClr val="FFFFFF"/>
              </a:solidFill>
              <a:effectLst>
                <a:glow rad="127000">
                  <a:srgbClr val="000000"/>
                </a:glow>
              </a:effectLst>
              <a:latin typeface="Arial Narrow" charset="0"/>
              <a:ea typeface="Arial Narrow" charset="0"/>
              <a:cs typeface="Arial Narrow" charset="0"/>
            </a:endParaRPr>
          </a:p>
          <a:p>
            <a:pPr lvl="0" algn="r" defTabSz="685800" fontAlgn="auto">
              <a:spcBef>
                <a:spcPts val="0"/>
              </a:spcBef>
              <a:spcAft>
                <a:spcPts val="0"/>
              </a:spcAft>
              <a:defRPr/>
            </a:pPr>
            <a:r>
              <a:rPr lang="ar-SA" sz="2800" b="1" dirty="0">
                <a:solidFill>
                  <a:srgbClr val="FFFFFF"/>
                </a:solidFill>
                <a:effectLst>
                  <a:glow rad="127000">
                    <a:srgbClr val="000000"/>
                  </a:glow>
                </a:effectLst>
                <a:latin typeface="Arial Narrow" charset="0"/>
                <a:ea typeface="Arial Narrow" charset="0"/>
                <a:cs typeface="Arial Narrow" charset="0"/>
              </a:rPr>
              <a:t>نَاحَتْ ذَبُلَتِ الأَرْضُ. حَزِنَتْ ذَبُلَتِ الْمَسْكُونَةُ. حَزِنَ مُرْتَفِعُو شَعْبِ الأَرْضِ. ٥ وَالأَرْضُ تَدَنَّسَتْ تَحْتَ سُكَّانِهَا لأَنَّهُمْ تَعَدُّوا الشَّرَائِعَ غَيَّرُوا الْفَرِيضَةَ نَكَثُوا الْعَهْدَ الأَبَدِيَّ. ٦ لِذَلِكَ لَعْنَةٌ أَكَلَتِ الأَرْضَ وَعُوقِبَ السَّاكِنُونَ فِيهَا. لِذَلِكَ احْتَرَقَ سُكَّانُ الأَرْضِ وَبَقِيَ أُنَاسٌ قَلاَئِلُ. ٧ نَاحَ الْمِسْطَارُ. ذَبُلَتِ الْكَرْمَةُ. أَنَّ كُلُّ مَسْرُورِي الْقُلُوبِ. ٨ بَطَلَ فَرَحُ الدُّفُوفِ. انْقَطَعَ ضَجِيجُ الْمُبْتَهِجِينَ. بَطَلَ فَرَحُ الْعُودِ. ٩ لاَ يَشْرَبُونَ خَمْراً بِالْغِنَاءِ. يَكُونُ الْمُسْكِرُ مُرّاً لِشَارِبِيهِ. ١٠ دُمِّرَتْ قَرْيَةُ الْخَرَابِ. أُغْلِقَ كُلُّ بَيْتٍ عَنِ الدُّخُولِ. ١١ صُرَاخٌ عَلَى الْخَمْرِ فِي الأَزِقَّةِ. غَرَبَ كُلُّ فَرَحٍ. انْتَفَى سُرُورُ الأَرْضِ. ١٢ اَلْبَاقِي فِي الْمَدِينَةِ خَرَابٌ وَضُرِبَ الْبَابُ رَدْماً. ١٣ إِنَّهُ هَكَذَا يَكُونُ فِي وَسَطِ الأَرْضِ بَيْنَ الشُّعُوبِ كَنُفَاضَةِ زَيْتُونَةٍ كَالْخُصَاصَةِ إِذِ انْتَهَى الْقِطَافُ. ١٤ هُمْ يَرْفَعُونَ أَصْوَاتَهُمْ وَيَتَرَنَّمُونَ. لأَجْلِ عَظَمَةِ الرَّبِّ يُصَوِّتُونَ مِنَ الْبَحْرِ. ١٥ لِذَلِكَ فِي الْمَشَارِقِ مَجِّدُوا الرَّبَّ. فِي جَزَائِرِ الْبَحْرِ مَجِّدُوا اسْمَ الرَّبِّ إِلَهِ إِسْرَائِيلَ. </a:t>
            </a:r>
          </a:p>
        </p:txBody>
      </p:sp>
    </p:spTree>
    <p:extLst>
      <p:ext uri="{BB962C8B-B14F-4D97-AF65-F5344CB8AC3E}">
        <p14:creationId xmlns:p14="http://schemas.microsoft.com/office/powerpoint/2010/main" val="411884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7" r="4627" b="3428"/>
          <a:stretch/>
        </p:blipFill>
        <p:spPr>
          <a:xfrm>
            <a:off x="0" y="0"/>
            <a:ext cx="9144000" cy="6858000"/>
          </a:xfrm>
          <a:prstGeom prst="rect">
            <a:avLst/>
          </a:prstGeom>
        </p:spPr>
      </p:pic>
      <p:sp>
        <p:nvSpPr>
          <p:cNvPr id="3" name="Rectangle 2"/>
          <p:cNvSpPr/>
          <p:nvPr/>
        </p:nvSpPr>
        <p:spPr>
          <a:xfrm>
            <a:off x="246904" y="2579501"/>
            <a:ext cx="2596903" cy="230832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أَفْتَحُ عَلَى الْهِضَابِ أَنْهَارًا، وَفِي وَسَطِ الْبِقَاعِ يَنَابِيعَ. أَجْعَلُ الْقَفْرَ أَجَمَةَ مَاءٍ، وَالأَرْضَ الْيَابِسَةَ مَفَاجِرَ مِيَاهٍ.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إش</a:t>
            </a: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41: 18</a:t>
            </a:r>
          </a:p>
        </p:txBody>
      </p:sp>
      <p:sp>
        <p:nvSpPr>
          <p:cNvPr id="4" name="Rectangle 3"/>
          <p:cNvSpPr/>
          <p:nvPr/>
        </p:nvSpPr>
        <p:spPr>
          <a:xfrm>
            <a:off x="4283968" y="1248221"/>
            <a:ext cx="4610671" cy="526297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وَقَالَ لِي: «هذِهِ الْمِيَاهُ خَارِجَةٌ إِلَى الدَّائِرَةِ الشَّرْقِيَّةِ وَتَنْزِلُ إِلَى الْعَرَبَةِ وَتَذْهَبُ إِلَى الْبَحْرِ. إِلَى الْبَحْرِ هِيَ خَارِجَةٌ فَتُشْفَى الْمِيَاهُ.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9 وَيَكُونُ أَنَّ كُلَّ نَفْسٍ حَيَّةٍ تَدِبُّ حَيْثُمَا يَأْتِي النَّهْرَانِ تَحْيَا. وَيَكُونُ السَّمَكُ كَثِيرًا جِدًّا لأَنَّ هذِهِ الْمِيَاهَ تَأْتِي إِلَى هُنَاكَ فَتُشْفَى، وَيَحْيَا كُلُّ مَا يَأْتِي النَّهْرُ إِلَيْهِ.</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حز 47: 1: 8-9</a:t>
            </a:r>
          </a:p>
        </p:txBody>
      </p:sp>
      <p:sp>
        <p:nvSpPr>
          <p:cNvPr id="5" name="Rectangle 4"/>
          <p:cNvSpPr/>
          <p:nvPr/>
        </p:nvSpPr>
        <p:spPr>
          <a:xfrm>
            <a:off x="0" y="476672"/>
            <a:ext cx="9000204" cy="40011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حِينَئِذٍ يَقْفِزُ الأَعْرَجُ كَالإِيَّلِ وَيَتَرَنَّمُ لِسَانُ الأَخْرَسِ، لأَنَّهُ قَدِ انْفَجَرَتْ فِي الْبَرِّيَّةِ مِيَاهٌ، وَأَنْهَارٌ فِي الْقَفْرِ.</a:t>
            </a:r>
            <a:r>
              <a:rPr kumimoji="0" lang="en-US" sz="20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a:t>
            </a:r>
            <a:r>
              <a:rPr kumimoji="0" lang="ar-SA" sz="20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a:t>
            </a:r>
            <a:r>
              <a:rPr kumimoji="0" lang="ar-SA" sz="20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0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35: 6</a:t>
            </a:r>
            <a:endParaRPr kumimoji="0" lang="en-US" sz="2000" b="0" i="0" u="none" strike="noStrike" kern="1200" cap="none" spc="0" normalizeH="0" baseline="0" noProof="0" dirty="0">
              <a:ln>
                <a:noFill/>
              </a:ln>
              <a:solidFill>
                <a:srgbClr val="F4FFAF"/>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97195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1404663" y="647086"/>
            <a:ext cx="6480720" cy="5608074"/>
          </a:xfrm>
          <a:prstGeom prst="rect">
            <a:avLst/>
          </a:prstGeom>
        </p:spPr>
      </p:pic>
      <p:pic>
        <p:nvPicPr>
          <p:cNvPr id="5" name="Picture 4"/>
          <p:cNvPicPr>
            <a:picLocks noChangeAspect="1"/>
          </p:cNvPicPr>
          <p:nvPr/>
        </p:nvPicPr>
        <p:blipFill>
          <a:blip r:embed="rId4"/>
          <a:stretch>
            <a:fillRect/>
          </a:stretch>
        </p:blipFill>
        <p:spPr>
          <a:xfrm>
            <a:off x="4262535" y="857250"/>
            <a:ext cx="4881465" cy="5143500"/>
          </a:xfrm>
          <a:prstGeom prst="rect">
            <a:avLst/>
          </a:prstGeom>
        </p:spPr>
      </p:pic>
      <p:sp>
        <p:nvSpPr>
          <p:cNvPr id="6" name="TextBox 5"/>
          <p:cNvSpPr txBox="1"/>
          <p:nvPr/>
        </p:nvSpPr>
        <p:spPr>
          <a:xfrm>
            <a:off x="4405847" y="2007624"/>
            <a:ext cx="4667864" cy="9541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DIN Condensed" charset="0"/>
                <a:cs typeface="Arial" panose="020B0604020202020204" pitchFamily="34" charset="0"/>
              </a:rPr>
              <a:t>أولئك الذين تم فدائهم بدم المسيح سوف يسافرون إلى صهيون لعبادة المخلص</a:t>
            </a:r>
            <a:endParaRPr kumimoji="0" lang="en-US" sz="2800" b="0"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DIN Condensed" charset="0"/>
              <a:cs typeface="Arial" panose="020B0604020202020204" pitchFamily="34" charset="0"/>
            </a:endParaRPr>
          </a:p>
        </p:txBody>
      </p:sp>
      <p:sp>
        <p:nvSpPr>
          <p:cNvPr id="7" name="TextBox 6"/>
          <p:cNvSpPr txBox="1"/>
          <p:nvPr/>
        </p:nvSpPr>
        <p:spPr>
          <a:xfrm>
            <a:off x="4299047" y="1071545"/>
            <a:ext cx="4881465" cy="76944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Gill Sans MT Ext Condensed Bold" charset="0"/>
                <a:cs typeface="Arial" panose="020B0604020202020204" pitchFamily="34" charset="0"/>
              </a:rPr>
              <a:t>الطريق السريع من القداسة</a:t>
            </a:r>
            <a:endParaRPr kumimoji="0" lang="en-US" sz="44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Gill Sans MT Ext Condensed Bold" charset="0"/>
              <a:cs typeface="Arial" panose="020B0604020202020204" pitchFamily="34" charset="0"/>
            </a:endParaRPr>
          </a:p>
        </p:txBody>
      </p:sp>
      <p:sp>
        <p:nvSpPr>
          <p:cNvPr id="2" name="Rectangle 1"/>
          <p:cNvSpPr/>
          <p:nvPr/>
        </p:nvSpPr>
        <p:spPr>
          <a:xfrm>
            <a:off x="-110614" y="4813989"/>
            <a:ext cx="3694470" cy="120032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وَتَكُونُ هُنَاكَ سِكَّةٌ وَطَرِيقٌ يُقَالُ لَهَا: «الطَّرِيقُ الْمُقَدَّسَةُ». لاَ يَعْبُرُ فِيهَا نَجِسٌ، بَلْ هِيَ لَهُمْ. مَنْ سَلَكَ فِي الطَّرِيقِ حَتَّى الْجُهَّالُ، لاَ يَضِلُّ.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إش</a:t>
            </a:r>
            <a:r>
              <a:rPr kumimoji="0" lang="ar-SA" sz="1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35: 8</a:t>
            </a:r>
            <a:endParaRPr kumimoji="0" lang="en-US" sz="1800" b="0" i="0" u="none" strike="noStrike" kern="1200" cap="none" spc="0" normalizeH="0" baseline="0" noProof="0" dirty="0">
              <a:ln>
                <a:noFill/>
              </a:ln>
              <a:solidFill>
                <a:srgbClr val="F4FFAF"/>
              </a:solidFill>
              <a:effectLst/>
              <a:uLnTx/>
              <a:uFillTx/>
              <a:latin typeface="Calibri" panose="020F0502020204030204"/>
              <a:ea typeface="ＭＳ Ｐゴシック" charset="0"/>
              <a:cs typeface="+mn-cs"/>
            </a:endParaRPr>
          </a:p>
        </p:txBody>
      </p:sp>
      <p:sp>
        <p:nvSpPr>
          <p:cNvPr id="3" name="TextBox 2"/>
          <p:cNvSpPr txBox="1"/>
          <p:nvPr/>
        </p:nvSpPr>
        <p:spPr>
          <a:xfrm>
            <a:off x="1017297" y="1950440"/>
            <a:ext cx="1414170"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وصول محدود </a:t>
            </a:r>
          </a:p>
        </p:txBody>
      </p:sp>
      <p:sp>
        <p:nvSpPr>
          <p:cNvPr id="8" name="TextBox 7"/>
          <p:cNvSpPr txBox="1"/>
          <p:nvPr/>
        </p:nvSpPr>
        <p:spPr>
          <a:xfrm>
            <a:off x="1446685" y="3664940"/>
            <a:ext cx="821059" cy="83099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طريقة</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 واحدة</a:t>
            </a:r>
          </a:p>
        </p:txBody>
      </p:sp>
    </p:spTree>
    <p:extLst>
      <p:ext uri="{BB962C8B-B14F-4D97-AF65-F5344CB8AC3E}">
        <p14:creationId xmlns:p14="http://schemas.microsoft.com/office/powerpoint/2010/main" val="30031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857250"/>
            <a:ext cx="2911928" cy="253501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11928" y="857250"/>
            <a:ext cx="3295650" cy="253501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6207578" y="857250"/>
            <a:ext cx="2973159" cy="2535011"/>
          </a:xfrm>
          <a:prstGeom prst="rect">
            <a:avLst/>
          </a:prstGeom>
        </p:spPr>
      </p:pic>
      <p:sp>
        <p:nvSpPr>
          <p:cNvPr id="4" name="Rectangle 3"/>
          <p:cNvSpPr/>
          <p:nvPr/>
        </p:nvSpPr>
        <p:spPr>
          <a:xfrm>
            <a:off x="429494" y="297760"/>
            <a:ext cx="8290832" cy="106182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لاَ يَكُونُ هُنَاكَ أَسَدٌ. وَحْشٌ مُفْتَرِسٌ لاَ يَصْعَدُ إِلَيْهَا. لاَ يُوجَدُ هُنَاكَ. بَلْ يَسْلُكُ </a:t>
            </a:r>
            <a:r>
              <a:rPr kumimoji="0" lang="ar-SA" sz="21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الْمَفْدِيُّونَ</a:t>
            </a:r>
            <a:r>
              <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فِيهَا.</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1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1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35: 9</a:t>
            </a:r>
            <a:endParaRPr kumimoji="0" lang="en-US" sz="21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 y="3420835"/>
            <a:ext cx="2911928" cy="257991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45608" y="3420836"/>
            <a:ext cx="3238499" cy="2594202"/>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07579" y="3420835"/>
            <a:ext cx="2998579" cy="2579915"/>
          </a:xfrm>
          <a:prstGeom prst="rect">
            <a:avLst/>
          </a:prstGeom>
        </p:spPr>
      </p:pic>
      <p:sp>
        <p:nvSpPr>
          <p:cNvPr id="13" name="Rectangle 12"/>
          <p:cNvSpPr/>
          <p:nvPr/>
        </p:nvSpPr>
        <p:spPr>
          <a:xfrm>
            <a:off x="35496" y="2564904"/>
            <a:ext cx="8992479" cy="193899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وَالْبَقَرَةُ وَالدُّبَّةُ تَرْعَيَانِ. تَرْبُضُ أَوْلاَدُهُمَا مَعًا، وَالأَسَدُ كَالْبَقَرِ يَأْكُلُ تِبْنًا.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8 وَيَلْعَبُ الرَّضِيعُ عَلَى سَرَبِ الصِّلِّ، وَيَمُدُّ الْفَطِيمُ يَدَهُ عَلَى جُحْرِ الأُفْعُوَانِ.</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9 لاَ يَسُوؤُونَ وَلاَ يُفْسِدُونَ فِي كُلِّ جَبَلِ قُدْسِي، لأَنَّ الأَرْضَ تَمْتَلِئُ مِنْ مَعْرِفَةِ الرَّبِّ كَمَا تُغَطِّي الْمِيَاهُ الْبَحْرَ.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err="1">
                <a:ln>
                  <a:noFill/>
                </a:ln>
                <a:solidFill>
                  <a:srgbClr val="F4FFAF"/>
                </a:solidFill>
                <a:effectLst>
                  <a:glow rad="127000">
                    <a:prstClr val="black"/>
                  </a:glow>
                </a:effectLst>
                <a:uLnTx/>
                <a:uFillTx/>
                <a:latin typeface="Arial Narrow" charset="0"/>
                <a:ea typeface="Arial Narrow" charset="0"/>
                <a:cs typeface="Arial Narrow" charset="0"/>
              </a:rPr>
              <a:t>إش</a:t>
            </a:r>
            <a:r>
              <a:rPr kumimoji="0" lang="ar-SA"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rPr>
              <a:t> 11: 7-9</a:t>
            </a:r>
            <a:endParaRPr kumimoji="0" lang="en-US"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253336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th cover.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TextBox 5"/>
          <p:cNvSpPr txBox="1"/>
          <p:nvPr/>
        </p:nvSpPr>
        <p:spPr>
          <a:xfrm>
            <a:off x="1884703" y="1024598"/>
            <a:ext cx="4211409" cy="854080"/>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FFFF"/>
                </a:solidFill>
                <a:effectLst>
                  <a:glow rad="101600">
                    <a:prstClr val="black">
                      <a:alpha val="75000"/>
                    </a:prstClr>
                  </a:glow>
                </a:effectLst>
                <a:uLnTx/>
                <a:uFillTx/>
                <a:latin typeface="Snell Roundhand"/>
                <a:ea typeface="ＭＳ Ｐゴシック" charset="0"/>
                <a:cs typeface="Snell Roundhand"/>
              </a:rPr>
              <a:t>الحب الذي يخلص</a:t>
            </a:r>
          </a:p>
        </p:txBody>
      </p:sp>
      <p:sp>
        <p:nvSpPr>
          <p:cNvPr id="2" name="Rectangle 1"/>
          <p:cNvSpPr/>
          <p:nvPr/>
        </p:nvSpPr>
        <p:spPr>
          <a:xfrm>
            <a:off x="483825" y="4274502"/>
            <a:ext cx="2165979" cy="1015663"/>
          </a:xfrm>
          <a:prstGeom prst="rect">
            <a:avLst/>
          </a:prstGeom>
        </p:spPr>
        <p:txBody>
          <a:bodyPr wrap="non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גְּאוּלִֽים</a:t>
            </a:r>
            <a:endParaRPr kumimoji="0" lang="he-IL" sz="6000" b="1" i="0" u="none" strike="noStrike" kern="1200" cap="none" spc="0" normalizeH="0" baseline="0" noProof="0" dirty="0">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endParaRPr>
          </a:p>
        </p:txBody>
      </p:sp>
      <p:sp>
        <p:nvSpPr>
          <p:cNvPr id="3" name="Rectangle 2"/>
          <p:cNvSpPr/>
          <p:nvPr/>
        </p:nvSpPr>
        <p:spPr>
          <a:xfrm>
            <a:off x="5584972" y="4337206"/>
            <a:ext cx="1268296" cy="1015663"/>
          </a:xfrm>
          <a:prstGeom prst="rect">
            <a:avLst/>
          </a:prstGeom>
        </p:spPr>
        <p:txBody>
          <a:bodyPr wrap="non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he-IL" sz="1350" b="0" i="0" u="none" strike="noStrike" kern="1200" cap="none" spc="0" normalizeH="0" baseline="0" noProof="0" dirty="0">
                <a:ln>
                  <a:noFill/>
                </a:ln>
                <a:solidFill>
                  <a:srgbClr val="59330E"/>
                </a:solidFill>
                <a:effectLst/>
                <a:uLnTx/>
                <a:uFillTx/>
                <a:latin typeface="Helvetica" charset="0"/>
                <a:ea typeface="ＭＳ Ｐゴシック" charset="0"/>
                <a:cs typeface="David" panose="020E0502060401010101" pitchFamily="34" charset="-79"/>
              </a:rPr>
              <a:t> </a:t>
            </a: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גֹּא</a:t>
            </a:r>
            <a:r>
              <a:rPr kumimoji="0" lang="he-IL" sz="54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a:t>
            </a: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ל</a:t>
            </a:r>
            <a:endParaRPr kumimoji="0" lang="he-IL" sz="6000" b="1" i="0" u="none" strike="noStrike" kern="1200" cap="none" spc="0" normalizeH="0" baseline="0" noProof="0" dirty="0">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endParaRPr>
          </a:p>
        </p:txBody>
      </p:sp>
      <p:sp>
        <p:nvSpPr>
          <p:cNvPr id="4" name="TextBox 3"/>
          <p:cNvSpPr txBox="1"/>
          <p:nvPr/>
        </p:nvSpPr>
        <p:spPr>
          <a:xfrm>
            <a:off x="792084" y="5117040"/>
            <a:ext cx="1643399"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G</a:t>
            </a:r>
            <a:r>
              <a:rPr kumimoji="0" lang="en-US" sz="4050" b="1" i="1" u="none" strike="noStrike" kern="1200" cap="none" spc="0" normalizeH="0" baseline="3000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e</a:t>
            </a: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’ulim</a:t>
            </a:r>
            <a:endParaRPr kumimoji="0" lang="en-US" sz="4050" b="1" i="1" u="none" strike="noStrike" kern="1200" cap="none" spc="0" normalizeH="0" baseline="0" noProof="0" dirty="0">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endParaRPr>
          </a:p>
        </p:txBody>
      </p:sp>
      <p:sp>
        <p:nvSpPr>
          <p:cNvPr id="7" name="TextBox 6"/>
          <p:cNvSpPr txBox="1"/>
          <p:nvPr/>
        </p:nvSpPr>
        <p:spPr>
          <a:xfrm>
            <a:off x="5549895" y="5117040"/>
            <a:ext cx="1228221"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Go’el</a:t>
            </a:r>
            <a:endParaRPr kumimoji="0" lang="en-US" sz="4050" b="1" i="1" u="none" strike="noStrike" kern="1200" cap="none" spc="0" normalizeH="0" baseline="0" noProof="0" dirty="0">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endParaRPr>
          </a:p>
        </p:txBody>
      </p:sp>
      <p:sp>
        <p:nvSpPr>
          <p:cNvPr id="8" name="TextBox 7"/>
          <p:cNvSpPr txBox="1"/>
          <p:nvPr/>
        </p:nvSpPr>
        <p:spPr>
          <a:xfrm>
            <a:off x="6959651" y="4632293"/>
            <a:ext cx="1662635" cy="120032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 القريب-</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الفادي"</a:t>
            </a:r>
          </a:p>
        </p:txBody>
      </p:sp>
      <p:sp>
        <p:nvSpPr>
          <p:cNvPr id="9" name="TextBox 8"/>
          <p:cNvSpPr txBox="1"/>
          <p:nvPr/>
        </p:nvSpPr>
        <p:spPr>
          <a:xfrm>
            <a:off x="2786268" y="4840042"/>
            <a:ext cx="1846980"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"المفديين"</a:t>
            </a:r>
          </a:p>
        </p:txBody>
      </p:sp>
      <p:sp>
        <p:nvSpPr>
          <p:cNvPr id="10" name="Rectangle 9">
            <a:extLst>
              <a:ext uri="{FF2B5EF4-FFF2-40B4-BE49-F238E27FC236}">
                <a16:creationId xmlns:a16="http://schemas.microsoft.com/office/drawing/2014/main" id="{36D852E8-4188-B37B-802A-1ACF86E5C307}"/>
              </a:ext>
            </a:extLst>
          </p:cNvPr>
          <p:cNvSpPr/>
          <p:nvPr/>
        </p:nvSpPr>
        <p:spPr>
          <a:xfrm>
            <a:off x="2435483" y="3921709"/>
            <a:ext cx="4524168" cy="4039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bg1"/>
                </a:solidFill>
                <a:latin typeface="Arial" panose="020B0604020202020204" pitchFamily="34" charset="0"/>
                <a:cs typeface="Arial" panose="020B0604020202020204" pitchFamily="34" charset="0"/>
              </a:rPr>
              <a:t>راعوث شعبك يكون شعبي.</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3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86404" name="Rectangle 4"/>
          <p:cNvSpPr>
            <a:spLocks noChangeArrowheads="1"/>
          </p:cNvSpPr>
          <p:nvPr/>
        </p:nvSpPr>
        <p:spPr bwMode="auto">
          <a:xfrm>
            <a:off x="553064" y="857250"/>
            <a:ext cx="8207477" cy="4662815"/>
          </a:xfrm>
          <a:prstGeom prst="rect">
            <a:avLst/>
          </a:prstGeom>
          <a:noFill/>
          <a:ln w="9525" algn="ctr">
            <a:noFill/>
            <a:miter lim="800000"/>
            <a:headEnd/>
            <a:tailEnd/>
          </a:ln>
          <a:effectLst/>
        </p:spPr>
        <p:txBody>
          <a:bodyPr wrap="square">
            <a:spAutoFit/>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SA" sz="3300" b="1" i="0" u="none" strike="noStrike" kern="1200" cap="none" spc="0" normalizeH="0" baseline="0" noProof="0" dirty="0">
                <a:ln>
                  <a:noFill/>
                </a:ln>
                <a:solidFill>
                  <a:srgbClr val="FFFF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المفاهيم الثقافية مع الآثار اللاهوتية</a:t>
            </a:r>
            <a:endParaRPr kumimoji="0" lang="en-US" sz="3300" b="1" i="0" u="none" strike="noStrike" kern="1200" cap="none" spc="0" normalizeH="0" baseline="0" noProof="0" dirty="0">
              <a:ln>
                <a:noFill/>
              </a:ln>
              <a:solidFill>
                <a:srgbClr val="9DE4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685800" rtl="1"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ar-SA"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قريب الفادي (بالعبرية: </a:t>
            </a:r>
            <a:r>
              <a:rPr kumimoji="0" lang="en-US" sz="3300" b="1" i="0" u="none" strike="noStrike" kern="1200" cap="none" spc="0" normalizeH="0" baseline="0" noProof="0" dirty="0" err="1">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Go'el</a:t>
            </a:r>
            <a:r>
              <a:rPr kumimoji="0" lang="en-US"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.1 </a:t>
            </a:r>
            <a:r>
              <a:rPr kumimoji="0" lang="ar-SA"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مولود حر</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2. ذو صلة </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3. قادر على الدفع</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i="0"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4. على استعداد للدفع</a:t>
            </a:r>
          </a:p>
          <a:p>
            <a:pPr marL="342900" marR="0" lvl="1" indent="0" algn="r" defTabSz="685800" rtl="1"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172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398206" y="2772697"/>
            <a:ext cx="8517194"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ويجب أن يكون مرتبطًا بالدم مع أولئك الذين يفديهم (2: 20؛ راجع تثنية 25: 5، 7-10). كان يسوع هو الله الذي صار إنساناً كاملاً (يوحنا 1: 14؛ رو 1: 3؛ فيلبي 2: 5-8؛ عب 2: 14-15).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يجب أن يكون قادراً على دفع ثمن الفداء (2: 1). ; راجع 1 بط 1: 18-19).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يجب أن يكون مستعدًا للفداء (3: 11؛ راجع مت 20: 28؛ </a:t>
            </a:r>
            <a:r>
              <a:rPr kumimoji="0" lang="ar-SA" altLang="zh-CN"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يو</a:t>
            </a: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10: 15، 18؛ عب 10: 7).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هو يجب أن يتحرر هو نفسه (4: 10؛ راجع: الميلاد </a:t>
            </a:r>
            <a:r>
              <a:rPr kumimoji="0" lang="ar-SA" altLang="zh-CN"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العذراوي</a:t>
            </a:r>
            <a:r>
              <a:rPr kumimoji="0" lang="ar-SA"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حرر المسيح من لعنة الخطية، متى 1: 23).</a:t>
            </a:r>
          </a:p>
        </p:txBody>
      </p:sp>
      <p:sp>
        <p:nvSpPr>
          <p:cNvPr id="129029" name="Text Box 6"/>
          <p:cNvSpPr txBox="1">
            <a:spLocks noChangeArrowheads="1"/>
          </p:cNvSpPr>
          <p:nvPr/>
        </p:nvSpPr>
        <p:spPr bwMode="auto">
          <a:xfrm>
            <a:off x="442452" y="1439242"/>
            <a:ext cx="8428703" cy="738664"/>
          </a:xfrm>
          <a:prstGeom prst="rect">
            <a:avLst/>
          </a:prstGeom>
          <a:gradFill rotWithShape="1">
            <a:gsLst>
              <a:gs pos="0">
                <a:srgbClr val="FF0000"/>
              </a:gs>
              <a:gs pos="100000">
                <a:srgbClr val="760000"/>
              </a:gs>
            </a:gsLst>
            <a:path path="shape">
              <a:fillToRect l="50000" t="50000" r="50000" b="50000"/>
            </a:path>
          </a:gradFill>
          <a:ln w="9525">
            <a:solidFill>
              <a:schemeClr val="tx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685800" rtl="1" eaLnBrk="1" fontAlgn="base" latinLnBrk="0" hangingPunct="1">
              <a:lnSpc>
                <a:spcPct val="100000"/>
              </a:lnSpc>
              <a:spcBef>
                <a:spcPct val="50000"/>
              </a:spcBef>
              <a:spcAft>
                <a:spcPct val="0"/>
              </a:spcAft>
              <a:buClrTx/>
              <a:buSzTx/>
              <a:buFontTx/>
              <a:buNone/>
              <a:tabLst/>
              <a:defRPr/>
            </a:pPr>
            <a:r>
              <a:rPr kumimoji="0" lang="ar-SA" altLang="zh-CN" sz="21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إن فكرة فادي القريب (</a:t>
            </a:r>
            <a:r>
              <a:rPr kumimoji="0" lang="en-US" altLang="zh-CN" sz="2100" b="1" i="0"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goel</a:t>
            </a:r>
            <a:r>
              <a:rPr kumimoji="0" lang="en-US" altLang="zh-CN" sz="21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a:t>
            </a:r>
            <a:r>
              <a:rPr kumimoji="0" lang="ar-SA" altLang="zh-CN" sz="21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هذه ترمز بشكل جميل إلى المسيح والكنيسة. تمم المسيح جميع المتطلبات الأربعة كهدف لفداء البشرية: </a:t>
            </a:r>
          </a:p>
        </p:txBody>
      </p:sp>
      <p:sp>
        <p:nvSpPr>
          <p:cNvPr id="3" name="TextBox 2"/>
          <p:cNvSpPr txBox="1"/>
          <p:nvPr/>
        </p:nvSpPr>
        <p:spPr>
          <a:xfrm>
            <a:off x="899592" y="692696"/>
            <a:ext cx="6552728" cy="600164"/>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المسيح لنا</a:t>
            </a:r>
            <a:r>
              <a:rPr kumimoji="0" lang="en-US" sz="3300" b="0" i="0"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 </a:t>
            </a:r>
            <a:r>
              <a:rPr kumimoji="0" lang="en-US" sz="3300" b="0" i="1" u="none" strike="noStrike" kern="1200" cap="none" spc="0" normalizeH="0" baseline="0" noProof="0" dirty="0" err="1">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Go’el</a:t>
            </a:r>
            <a:r>
              <a:rPr kumimoji="0" lang="en-US" sz="3300" b="0" i="1"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 </a:t>
            </a:r>
            <a:r>
              <a:rPr kumimoji="0" lang="ar-SA" sz="3300" b="0" i="0"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(القريب الفادي)</a:t>
            </a:r>
          </a:p>
        </p:txBody>
      </p:sp>
    </p:spTree>
    <p:extLst>
      <p:ext uri="{BB962C8B-B14F-4D97-AF65-F5344CB8AC3E}">
        <p14:creationId xmlns:p14="http://schemas.microsoft.com/office/powerpoint/2010/main" val="72976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3" end="3"/>
                                            </p:txEl>
                                          </p:spTgt>
                                        </p:tgtEl>
                                        <p:attrNameLst>
                                          <p:attrName>style.visibility</p:attrName>
                                        </p:attrNameLst>
                                      </p:cBhvr>
                                      <p:to>
                                        <p:strVal val="visible"/>
                                      </p:to>
                                    </p:set>
                                    <p:anim calcmode="lin" valueType="num">
                                      <p:cBhvr additive="base">
                                        <p:cTn id="25"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1"/>
            <a:ext cx="9144000" cy="5143499"/>
          </a:xfrm>
          <a:prstGeom prst="rect">
            <a:avLst/>
          </a:prstGeom>
        </p:spPr>
      </p:pic>
      <p:sp>
        <p:nvSpPr>
          <p:cNvPr id="257026" name="Rectangle 2"/>
          <p:cNvSpPr>
            <a:spLocks noGrp="1" noChangeArrowheads="1"/>
          </p:cNvSpPr>
          <p:nvPr>
            <p:ph type="title"/>
          </p:nvPr>
        </p:nvSpPr>
        <p:spPr>
          <a:xfrm>
            <a:off x="3424593" y="1195373"/>
            <a:ext cx="6172200" cy="857250"/>
          </a:xfrm>
        </p:spPr>
        <p:txBody>
          <a:bodyPr>
            <a:normAutofit fontScale="90000"/>
          </a:bodyPr>
          <a:lstStyle/>
          <a:p>
            <a:pPr eaLnBrk="1" hangingPunct="1"/>
            <a:r>
              <a:rPr lang="ar-SA" sz="4500" dirty="0">
                <a:solidFill>
                  <a:srgbClr val="FFDD43"/>
                </a:solidFill>
                <a:effectLst>
                  <a:glow rad="101600">
                    <a:schemeClr val="bg1">
                      <a:alpha val="75000"/>
                    </a:schemeClr>
                  </a:glow>
                </a:effectLst>
              </a:rPr>
              <a:t>يسوع</a:t>
            </a:r>
            <a:br>
              <a:rPr lang="en-US" sz="4500" dirty="0">
                <a:solidFill>
                  <a:srgbClr val="FFDD43"/>
                </a:solidFill>
                <a:effectLst>
                  <a:glow rad="101600">
                    <a:schemeClr val="bg1">
                      <a:alpha val="75000"/>
                    </a:schemeClr>
                  </a:glow>
                </a:effectLst>
              </a:rPr>
            </a:br>
            <a:r>
              <a:rPr lang="ar-SA" sz="4500" dirty="0">
                <a:solidFill>
                  <a:srgbClr val="FFDD43"/>
                </a:solidFill>
                <a:effectLst>
                  <a:glow rad="101600">
                    <a:schemeClr val="bg1">
                      <a:alpha val="75000"/>
                    </a:schemeClr>
                  </a:glow>
                </a:effectLst>
              </a:rPr>
              <a:t> قريبنا الفادي</a:t>
            </a:r>
            <a:endParaRPr lang="en-US" sz="3000" dirty="0">
              <a:solidFill>
                <a:srgbClr val="FAFF9D"/>
              </a:solidFill>
              <a:effectLst>
                <a:glow rad="101600">
                  <a:schemeClr val="bg1">
                    <a:alpha val="75000"/>
                  </a:schemeClr>
                </a:glow>
              </a:effectLst>
            </a:endParaRPr>
          </a:p>
        </p:txBody>
      </p:sp>
      <p:sp>
        <p:nvSpPr>
          <p:cNvPr id="479235" name="Rectangle 3"/>
          <p:cNvSpPr>
            <a:spLocks noGrp="1" noChangeArrowheads="1"/>
          </p:cNvSpPr>
          <p:nvPr>
            <p:ph idx="1"/>
          </p:nvPr>
        </p:nvSpPr>
        <p:spPr>
          <a:xfrm>
            <a:off x="2411760" y="3776678"/>
            <a:ext cx="6325560" cy="2057400"/>
          </a:xfrm>
        </p:spPr>
        <p:txBody>
          <a:bodyPr/>
          <a:lstStyle/>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1. التحرر من الخطية (2 </a:t>
            </a:r>
            <a:r>
              <a:rPr lang="ar-SA" sz="2400" b="1" dirty="0" err="1">
                <a:solidFill>
                  <a:srgbClr val="9DE4FF"/>
                </a:solidFill>
                <a:effectLst>
                  <a:glow rad="101600">
                    <a:schemeClr val="bg1">
                      <a:alpha val="75000"/>
                    </a:schemeClr>
                  </a:glow>
                </a:effectLst>
                <a:latin typeface="Arial" panose="020B0604020202020204" pitchFamily="34" charset="0"/>
                <a:cs typeface="Arial" panose="020B0604020202020204" pitchFamily="34" charset="0"/>
              </a:rPr>
              <a:t>كورنثوس</a:t>
            </a: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 5: 21)</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2. تجسد في الجسد (يوحنا 1: 14)</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3. أغنياء... أصبحوا فقراء (2 </a:t>
            </a:r>
            <a:r>
              <a:rPr lang="ar-SA" sz="2400" b="1" dirty="0" err="1">
                <a:solidFill>
                  <a:srgbClr val="9DE4FF"/>
                </a:solidFill>
                <a:effectLst>
                  <a:glow rad="101600">
                    <a:schemeClr val="bg1">
                      <a:alpha val="75000"/>
                    </a:schemeClr>
                  </a:glow>
                </a:effectLst>
                <a:latin typeface="Arial" panose="020B0604020202020204" pitchFamily="34" charset="0"/>
                <a:cs typeface="Arial" panose="020B0604020202020204" pitchFamily="34" charset="0"/>
              </a:rPr>
              <a:t>كو</a:t>
            </a: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 8: 9)</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4. "لتكن مشيئتك" (لوقا 22: 42) </a:t>
            </a:r>
          </a:p>
          <a:p>
            <a:pPr marL="102870" indent="0" algn="r" rtl="1">
              <a:lnSpc>
                <a:spcPct val="80000"/>
              </a:lnSpc>
              <a:buNone/>
              <a:defRPr/>
            </a:pPr>
            <a:endPar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8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02044"/>
          </a:xfrm>
          <a:prstGeom prst="rect">
            <a:avLst/>
          </a:prstGeom>
        </p:spPr>
      </p:pic>
      <p:sp>
        <p:nvSpPr>
          <p:cNvPr id="2" name="TextBox 1"/>
          <p:cNvSpPr txBox="1"/>
          <p:nvPr/>
        </p:nvSpPr>
        <p:spPr>
          <a:xfrm>
            <a:off x="360134" y="241443"/>
            <a:ext cx="8496722" cy="507831"/>
          </a:xfrm>
          <a:prstGeom prst="rect">
            <a:avLst/>
          </a:prstGeom>
          <a:noFill/>
        </p:spPr>
        <p:txBody>
          <a:bodyPr wrap="square" rtlCol="0">
            <a:spAutoFit/>
          </a:bodyPr>
          <a:lstStyle/>
          <a:p>
            <a:pPr algn="r" defTabSz="685800" rtl="1" fontAlgn="auto">
              <a:spcBef>
                <a:spcPts val="0"/>
              </a:spcBef>
              <a:spcAft>
                <a:spcPts val="0"/>
              </a:spcAf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ج. فداء الفدية                                                  </a:t>
            </a:r>
            <a:r>
              <a:rPr lang="ar-SA" sz="2700" dirty="0">
                <a:solidFill>
                  <a:srgbClr val="FFC000">
                    <a:lumMod val="20000"/>
                    <a:lumOff val="80000"/>
                  </a:srgbClr>
                </a:solidFill>
                <a:effectLst>
                  <a:glow rad="114300">
                    <a:prstClr val="black"/>
                  </a:glow>
                </a:effectLst>
                <a:latin typeface="Arial" panose="020B0604020202020204" pitchFamily="34" charset="0"/>
                <a:ea typeface="Abadi MT Condensed Extra Bold" charset="0"/>
                <a:cs typeface="Arial" panose="020B0604020202020204" pitchFamily="34" charset="0"/>
              </a:rPr>
              <a:t>إ</a:t>
            </a:r>
            <a:r>
              <a:rPr kumimoji="0" lang="ar-SA" sz="2700" b="0" i="0" u="none" strike="noStrike" kern="1200" cap="none" spc="0" normalizeH="0" baseline="0" noProof="0" dirty="0" err="1">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شعياء</a:t>
            </a: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 ٣٥ : ١٠</a:t>
            </a:r>
          </a:p>
        </p:txBody>
      </p:sp>
      <p:sp>
        <p:nvSpPr>
          <p:cNvPr id="3" name="Rectangle 2"/>
          <p:cNvSpPr/>
          <p:nvPr/>
        </p:nvSpPr>
        <p:spPr>
          <a:xfrm>
            <a:off x="107504" y="5456931"/>
            <a:ext cx="8749352" cy="954107"/>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وَمَفْدِيُّو</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الرَّبِّ يَرْجِعُونَ وَيَأْتُونَ إِلَى صِهْيَوْنَ بِتَرَنُّمٍ، وَفَرَحٌ أَبَدِيٌّ عَلَى رُؤُوسِهِمِ. ابْتِهَاجٌ وَفَرَحٌ يُدْرِكَانِهِمْ. وَيَهْرُبُ الْحُزْنُ وَالتَّنَهُّدُ.</a:t>
            </a:r>
            <a:endParaRPr kumimoji="0" lang="en-US" sz="1600" b="0" i="0" u="none" strike="noStrike" kern="1200" cap="none" spc="0" normalizeH="0" baseline="0" noProof="0" dirty="0">
              <a:ln>
                <a:noFill/>
              </a:ln>
              <a:solidFill>
                <a:srgbClr val="007AA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5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6337"/>
            <a:ext cx="9144000" cy="5573806"/>
          </a:xfrm>
          <a:prstGeom prst="rect">
            <a:avLst/>
          </a:prstGeom>
        </p:spPr>
      </p:pic>
      <p:sp>
        <p:nvSpPr>
          <p:cNvPr id="4" name="Rectangle 3"/>
          <p:cNvSpPr/>
          <p:nvPr/>
        </p:nvSpPr>
        <p:spPr>
          <a:xfrm>
            <a:off x="0" y="4734342"/>
            <a:ext cx="9144000" cy="2492990"/>
          </a:xfrm>
          <a:prstGeom prst="rect">
            <a:avLst/>
          </a:prstGeom>
          <a:solidFill>
            <a:schemeClr val="tx1"/>
          </a:solid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ar-SA" b="1" dirty="0">
                <a:solidFill>
                  <a:prstClr val="white"/>
                </a:solidFill>
                <a:effectLst>
                  <a:glow rad="101600">
                    <a:prstClr val="black"/>
                  </a:glow>
                </a:effectLst>
                <a:latin typeface="Arial Narrow" charset="0"/>
                <a:ea typeface="Arial Narrow" charset="0"/>
                <a:cs typeface="Arial Narrow" charset="0"/>
              </a:rPr>
              <a:t>إ</a:t>
            </a:r>
            <a:r>
              <a:rPr kumimoji="0" lang="ar-SA" sz="24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شعياء</a:t>
            </a: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٥١ : ٩-١١</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ar-SA" sz="1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اِسْتَيْقِظِي اسْتَيْقِظِي! الْبِسِي قُوَّةً يَا ذِرَاعَ الرَّبِّ! اسْتَيْقِظِي كَمَا فِي أَيَّامِ الْقِدَمِ كَمَا فِي الأَدْوَارِ الْقَدِيمَةِ. أَلَسْتِ أَنْتِ الْقَاطِعَةَ رَهَبَ الطَّاعِنَةَ التِّنِّينَ؟ ١٠ أَلَسْتِ أَنْتِ هِيَ الْمُنَشِّفَةَ الْبَحْرَ مِيَاهَ الْغَمْرِ الْعَظِيمِ الْجَاعِلَةَ أَعْمَاقَ الْبَحْرِ طَرِيقاً لِعُبُورِ الْمَفْدِيِّينَ؟ ١١ </a:t>
            </a:r>
            <a:r>
              <a:rPr kumimoji="0" lang="ar-SA" sz="24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وَمَفْدِيُّو</a:t>
            </a: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الرَّبِّ يَرْجِعُونَ وَيَأْتُونَ إِلَى صِهْيَوْنَ بِالتَّرَنُّمِ وَعَلَى رُؤُوسِهِمْ فَرَحٌ أَبَدِيٌّ. ابْتِهَاجٌ وَفَرَحٌ يُدْرِكَانِهِمْ. يَهْرُبُ الْحُزْنُ وَالتَّنَهُّدُ. </a:t>
            </a:r>
          </a:p>
        </p:txBody>
      </p:sp>
    </p:spTree>
    <p:extLst>
      <p:ext uri="{BB962C8B-B14F-4D97-AF65-F5344CB8AC3E}">
        <p14:creationId xmlns:p14="http://schemas.microsoft.com/office/powerpoint/2010/main" val="266510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841"/>
          <a:stretch/>
        </p:blipFill>
        <p:spPr>
          <a:xfrm>
            <a:off x="1" y="857251"/>
            <a:ext cx="9143999" cy="9474506"/>
          </a:xfrm>
          <a:prstGeom prst="rect">
            <a:avLst/>
          </a:prstGeom>
        </p:spPr>
      </p:pic>
      <p:sp>
        <p:nvSpPr>
          <p:cNvPr id="2" name="Rectangle 1"/>
          <p:cNvSpPr/>
          <p:nvPr/>
        </p:nvSpPr>
        <p:spPr>
          <a:xfrm>
            <a:off x="3419872" y="1610722"/>
            <a:ext cx="5256584" cy="526297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وَيَكُونُ فِي ذلِكَ الْيَوْمِ أَنَّ أَصْلَ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يَسَّى</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الْقَائِمَ رَايَةً لِلشُّعُوبِ، إِيَّاهُ تَطْلُبُ الأُمَمُ، وَيَكُونُ مَحَلُّهُ مَجْدًا.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11 وَيَكُونُ فِي ذلِكَ الْيَوْمِ أَنَّ السَّيِّدَ يُعِيدُ يَدَهُ ثَانِيَةً لِيَقْتَنِيَ بَقِيَّةَ شَعْبِهِ، الَّتِي بَقِيَتْ، مِنْ أَشُّورَ، وَمِنْ مِصْرَ، وَمِنْ فَتْرُوسَ، وَمِنْ كُوشَ، وَمِنْ عِيلاَمَ، وَمِنْ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شِنْعَارَ</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وَمِنْ حَمَاةَ، وَمِنْ جَزَائِرِ الْبَحْرِ.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12 وَيَرْفَعُ رَايَةً لِلأُمَمِ، وَيَجْمَعُ مَنْفِيِّي إِسْرَائِيلَ، وَيَضُمُّ مُشَتَّتِي يَهُوذَا مِنْ أَرْبَعَةِ أَطْرَافِ الأَرْضِ.</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a:t>
            </a:r>
            <a:r>
              <a:rPr kumimoji="0" lang="ar-SA" sz="28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8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11: 10-12</a:t>
            </a:r>
            <a:endParaRPr kumimoji="0" lang="en-US" sz="1800" b="0" i="0" u="none" strike="noStrike" kern="1200" cap="none" spc="0" normalizeH="0" baseline="0" noProof="0" dirty="0">
              <a:ln>
                <a:noFill/>
              </a:ln>
              <a:solidFill>
                <a:srgbClr val="F4FFAF"/>
              </a:solidFill>
              <a:effectLst/>
              <a:uLnTx/>
              <a:uFillTx/>
              <a:latin typeface="Helvetica Neue" charset="0"/>
              <a:ea typeface="ＭＳ Ｐゴシック" charset="0"/>
              <a:cs typeface="+mn-cs"/>
            </a:endParaRPr>
          </a:p>
        </p:txBody>
      </p:sp>
      <p:sp>
        <p:nvSpPr>
          <p:cNvPr id="3" name="Curved Right Arrow 2"/>
          <p:cNvSpPr/>
          <p:nvPr/>
        </p:nvSpPr>
        <p:spPr>
          <a:xfrm rot="15118175">
            <a:off x="452111" y="2659523"/>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urved Right Arrow 4"/>
          <p:cNvSpPr/>
          <p:nvPr/>
        </p:nvSpPr>
        <p:spPr>
          <a:xfrm rot="8947849">
            <a:off x="1310030" y="2040314"/>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urved Right Arrow 5"/>
          <p:cNvSpPr/>
          <p:nvPr/>
        </p:nvSpPr>
        <p:spPr>
          <a:xfrm rot="5081589">
            <a:off x="1176493" y="1142584"/>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rved Right Arrow 6"/>
          <p:cNvSpPr/>
          <p:nvPr/>
        </p:nvSpPr>
        <p:spPr>
          <a:xfrm rot="19775713">
            <a:off x="-6386" y="1661280"/>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346622" y="99137"/>
            <a:ext cx="4879862"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DIN Condensed" charset="0"/>
                <a:cs typeface="Arial" panose="020B0604020202020204" pitchFamily="34" charset="0"/>
              </a:rPr>
              <a:t>استعادة إسرائيل الوطنية للأرض</a:t>
            </a:r>
          </a:p>
        </p:txBody>
      </p:sp>
    </p:spTree>
    <p:extLst>
      <p:ext uri="{BB962C8B-B14F-4D97-AF65-F5344CB8AC3E}">
        <p14:creationId xmlns:p14="http://schemas.microsoft.com/office/powerpoint/2010/main" val="16867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Genesis: Exploring the Growth of Creation Theory | Topic">
            <a:extLst>
              <a:ext uri="{FF2B5EF4-FFF2-40B4-BE49-F238E27FC236}">
                <a16:creationId xmlns:a16="http://schemas.microsoft.com/office/drawing/2014/main" id="{975CEB4A-45AD-174E-9CFE-43E66717C57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48680"/>
            <a:ext cx="9144000" cy="5876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1562" y="1021334"/>
            <a:ext cx="7243763"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لقد نقضوا العهد الأبدي (إشعياء 24: 5).</a:t>
            </a:r>
            <a:endParaRPr kumimoji="0" lang="en-US" b="1" i="0" u="none" strike="noStrike" kern="1200" cap="none" spc="0" normalizeH="0" baseline="0" noProof="0" dirty="0">
              <a:ln>
                <a:noFill/>
              </a:ln>
              <a:solidFill>
                <a:srgbClr val="FFF6DE"/>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171451" y="5132785"/>
            <a:ext cx="8972549" cy="1200329"/>
          </a:xfrm>
          <a:prstGeom prst="rect">
            <a:avLst/>
          </a:prstGeom>
          <a:noFill/>
        </p:spPr>
        <p:txBody>
          <a:bodyPr wrap="square" rtlCol="0">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JO"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أنشأ (العهد مع نوح) حكومة بشرية. مع فشل الحكومة البشرية، خاصة في الضيقة، يتلوث العالم بالفوضى والعنف وانتهاك قوانين الخالق الأخلاقية. هذا الانتهاك يجلب الدينونة على نطاق عالمي، مثل الطوفان.</a:t>
            </a:r>
          </a:p>
        </p:txBody>
      </p:sp>
      <p:sp>
        <p:nvSpPr>
          <p:cNvPr id="6" name="TextBox 5"/>
          <p:cNvSpPr txBox="1"/>
          <p:nvPr/>
        </p:nvSpPr>
        <p:spPr>
          <a:xfrm>
            <a:off x="514350" y="1506082"/>
            <a:ext cx="8358187"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مدينة الفوضى (قَرْيَةُ الْخَرَابِ) انهارت (إشعياء 24: 10).</a:t>
            </a:r>
            <a:endParaRPr kumimoji="0" lang="en-US" b="1" i="0" u="none" strike="noStrike" kern="1200" cap="none" spc="0" normalizeH="0" baseline="0" noProof="0" dirty="0">
              <a:ln>
                <a:noFill/>
              </a:ln>
              <a:solidFill>
                <a:srgbClr val="FFF6DE"/>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6056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652194"/>
            <a:ext cx="9144000" cy="526752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0" y="857248"/>
            <a:ext cx="9144000" cy="95127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8708" y="1332885"/>
            <a:ext cx="7739831" cy="907027"/>
          </a:xfrm>
          <a:prstGeom prst="rect">
            <a:avLst/>
          </a:prstGeom>
        </p:spPr>
      </p:pic>
      <p:sp>
        <p:nvSpPr>
          <p:cNvPr id="3" name="TextBox 2">
            <a:extLst>
              <a:ext uri="{FF2B5EF4-FFF2-40B4-BE49-F238E27FC236}">
                <a16:creationId xmlns:a16="http://schemas.microsoft.com/office/drawing/2014/main" id="{2C103D20-6008-2A7C-29FE-FBDE1FAAE99A}"/>
              </a:ext>
            </a:extLst>
          </p:cNvPr>
          <p:cNvSpPr txBox="1"/>
          <p:nvPr/>
        </p:nvSpPr>
        <p:spPr>
          <a:xfrm>
            <a:off x="827584" y="5570795"/>
            <a:ext cx="7848872" cy="1015663"/>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6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درس من إشعياء 35 ملكوت الله</a:t>
            </a:r>
          </a:p>
        </p:txBody>
      </p:sp>
    </p:spTree>
    <p:extLst>
      <p:ext uri="{BB962C8B-B14F-4D97-AF65-F5344CB8AC3E}">
        <p14:creationId xmlns:p14="http://schemas.microsoft.com/office/powerpoint/2010/main" val="145405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6814"/>
            <a:ext cx="9144000" cy="5363936"/>
          </a:xfrm>
          <a:prstGeom prst="rect">
            <a:avLst/>
          </a:prstGeom>
        </p:spPr>
      </p:pic>
      <p:sp>
        <p:nvSpPr>
          <p:cNvPr id="3" name="TextBox 2"/>
          <p:cNvSpPr txBox="1"/>
          <p:nvPr/>
        </p:nvSpPr>
        <p:spPr>
          <a:xfrm>
            <a:off x="685801" y="1052736"/>
            <a:ext cx="8027894" cy="1200329"/>
          </a:xfrm>
          <a:prstGeom prst="rect">
            <a:avLst/>
          </a:prstGeom>
          <a:noFill/>
        </p:spPr>
        <p:txBody>
          <a:bodyPr wrap="square" rtlCol="0">
            <a:spAutoFit/>
          </a:bodyPr>
          <a:lstStyle/>
          <a:p>
            <a:pPr marL="288925" marR="0" lvl="0" indent="-288925" algn="r" defTabSz="685800" rtl="1" eaLnBrk="1" fontAlgn="auto" latinLnBrk="0" hangingPunct="1">
              <a:lnSpc>
                <a:spcPct val="100000"/>
              </a:lnSpc>
              <a:spcBef>
                <a:spcPts val="0"/>
              </a:spcBef>
              <a:spcAft>
                <a:spcPts val="0"/>
              </a:spcAft>
              <a:buClrTx/>
              <a:buSzTx/>
              <a:buFontTx/>
              <a:buNone/>
              <a:defRPr/>
            </a:pPr>
            <a:r>
              <a:rPr kumimoji="0" lang="ar-SA" sz="2400" b="1" i="0"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1. لم يشهد هذا العالم بعد أفضل ما يستطيع الله أن يفعله. سيكون الملكوت دليلاً من الله للبشرية على أن نوع العالم الذي يتوقون إليه، هو وحده القادر على توفيره لهم. </a:t>
            </a:r>
          </a:p>
        </p:txBody>
      </p:sp>
      <p:sp>
        <p:nvSpPr>
          <p:cNvPr id="4" name="Rectangle 3"/>
          <p:cNvSpPr/>
          <p:nvPr/>
        </p:nvSpPr>
        <p:spPr>
          <a:xfrm>
            <a:off x="537883" y="2905490"/>
            <a:ext cx="8175812" cy="830997"/>
          </a:xfrm>
          <a:prstGeom prst="rect">
            <a:avLst/>
          </a:prstGeom>
        </p:spPr>
        <p:txBody>
          <a:bodyPr wrap="square">
            <a:spAutoFit/>
          </a:bodyPr>
          <a:lstStyle/>
          <a:p>
            <a:pPr marL="350838" marR="0" lvl="0" indent="-350838" algn="r" defTabSz="685800" rtl="1" eaLnBrk="1" fontAlgn="auto" latinLnBrk="0" hangingPunct="1">
              <a:lnSpc>
                <a:spcPct val="100000"/>
              </a:lnSpc>
              <a:spcBef>
                <a:spcPts val="0"/>
              </a:spcBef>
              <a:spcAft>
                <a:spcPts val="0"/>
              </a:spcAft>
              <a:buClrTx/>
              <a:buSzTx/>
              <a:buFontTx/>
              <a:buNone/>
              <a:defRPr/>
            </a:pPr>
            <a:r>
              <a:rPr kumimoji="0" lang="ar-SA" sz="2400" b="1" i="0"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2. لا يعد الله بما يستطيع أن يفعله. على الرغم من مشاكل اليوم وضيقة الغد، فإن ملكوت الله المجيد سيأتي مع عودة المسيح.</a:t>
            </a:r>
            <a:endParaRPr kumimoji="0" lang="en-US" sz="2400" b="1" i="0" u="none" strike="noStrike" kern="1200" cap="none" spc="0" normalizeH="0" baseline="0" noProof="0" dirty="0">
              <a:ln>
                <a:noFill/>
              </a:ln>
              <a:solidFill>
                <a:srgbClr val="FFC000">
                  <a:lumMod val="20000"/>
                  <a:lumOff val="80000"/>
                </a:srgbClr>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537883" y="4388911"/>
            <a:ext cx="8175812" cy="1200329"/>
          </a:xfrm>
          <a:prstGeom prst="rect">
            <a:avLst/>
          </a:prstGeom>
        </p:spPr>
        <p:txBody>
          <a:bodyPr wrap="square">
            <a:spAutoFit/>
          </a:bodyPr>
          <a:lstStyle/>
          <a:p>
            <a:pPr marL="350838" marR="0" lvl="0" indent="-350838" algn="r" defTabSz="685800" rtl="1" eaLnBrk="1" fontAlgn="auto" latinLnBrk="0" hangingPunct="1">
              <a:lnSpc>
                <a:spcPct val="100000"/>
              </a:lnSpc>
              <a:spcBef>
                <a:spcPts val="0"/>
              </a:spcBef>
              <a:spcAft>
                <a:spcPts val="0"/>
              </a:spcAft>
              <a:buClrTx/>
              <a:buSzTx/>
              <a:buFontTx/>
              <a:buNone/>
              <a:defRPr/>
            </a:pPr>
            <a:r>
              <a:rPr kumimoji="0" lang="ar-SA" sz="2400" b="1" i="0"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3. في ضوء هذا الرجاء المستقبلي، يجب على المؤمنين اليوم أن يشجعوا </a:t>
            </a:r>
            <a:r>
              <a:rPr kumimoji="0" lang="ar-SA" sz="2400" b="1" i="0" u="none" strike="noStrike" kern="1200" cap="none" spc="0" normalizeH="0" baseline="0" noProof="0" dirty="0" err="1">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ويقويوا</a:t>
            </a:r>
            <a:r>
              <a:rPr kumimoji="0" lang="ar-SA" sz="2400" b="1" i="0"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 بعضهم البعض في الرب. لدينا مستقبل رائع وعلينا أن نذكر أولئك الذين يائسون من هذا العالم أن المسيح سيأتي ليجعل كل شيء جديداً.</a:t>
            </a:r>
          </a:p>
        </p:txBody>
      </p:sp>
      <p:sp>
        <p:nvSpPr>
          <p:cNvPr id="7" name="TextBox 6"/>
          <p:cNvSpPr txBox="1"/>
          <p:nvPr/>
        </p:nvSpPr>
        <p:spPr>
          <a:xfrm>
            <a:off x="2792506" y="0"/>
            <a:ext cx="3558988" cy="646331"/>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Copperplate Gothic Bold" charset="0"/>
                <a:cs typeface="Arial" panose="020B0604020202020204" pitchFamily="34" charset="0"/>
              </a:rPr>
              <a:t>درس من إشعياء 35 </a:t>
            </a:r>
            <a:endParaRPr kumimoji="0" lang="en-US" sz="3600" b="1" i="0"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Copperplate Gothic Bold" charset="0"/>
              <a:cs typeface="Arial" panose="020B0604020202020204" pitchFamily="34" charset="0"/>
            </a:endParaRPr>
          </a:p>
        </p:txBody>
      </p:sp>
    </p:spTree>
    <p:extLst>
      <p:ext uri="{BB962C8B-B14F-4D97-AF65-F5344CB8AC3E}">
        <p14:creationId xmlns:p14="http://schemas.microsoft.com/office/powerpoint/2010/main" val="13599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6892925"/>
        </p:xfrm>
        <a:graphic>
          <a:graphicData uri="http://schemas.openxmlformats.org/drawingml/2006/table">
            <a:tbl>
              <a:tblPr/>
              <a:tblGrid>
                <a:gridCol w="1258888">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160455">
                  <a:extLst>
                    <a:ext uri="{9D8B030D-6E8A-4147-A177-3AD203B41FA5}">
                      <a16:colId xmlns:a16="http://schemas.microsoft.com/office/drawing/2014/main" val="20002"/>
                    </a:ext>
                  </a:extLst>
                </a:gridCol>
                <a:gridCol w="1144595">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1062054">
                  <a:extLst>
                    <a:ext uri="{9D8B030D-6E8A-4147-A177-3AD203B41FA5}">
                      <a16:colId xmlns:a16="http://schemas.microsoft.com/office/drawing/2014/main" val="20005"/>
                    </a:ext>
                  </a:extLst>
                </a:gridCol>
                <a:gridCol w="1143008">
                  <a:extLst>
                    <a:ext uri="{9D8B030D-6E8A-4147-A177-3AD203B41FA5}">
                      <a16:colId xmlns:a16="http://schemas.microsoft.com/office/drawing/2014/main" val="20006"/>
                    </a:ext>
                  </a:extLst>
                </a:gridCol>
                <a:gridCol w="1071538">
                  <a:extLst>
                    <a:ext uri="{9D8B030D-6E8A-4147-A177-3AD203B41FA5}">
                      <a16:colId xmlns:a16="http://schemas.microsoft.com/office/drawing/2014/main" val="20007"/>
                    </a:ext>
                  </a:extLst>
                </a:gridCol>
              </a:tblGrid>
              <a:tr h="898479">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charset="0"/>
                          <a:ea typeface="ＭＳ Ｐゴシック" charset="0"/>
                          <a:cs typeface="Arial" charset="0"/>
                        </a:rPr>
                        <a:t>تجديد النظام المخلوق</a:t>
                      </a:r>
                      <a:endParaRPr kumimoji="0" lang="en-GB" sz="32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736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(و الدينونة)</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الدينونة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(و الخلاص)</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65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الإصحاحات 40-66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الإصحاحات 1-39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365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السبي البابلي</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الغزو الأشوري</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58780">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النبوة</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17780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                  النبوة                   التاريخ</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076">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تعزية في الغالب</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دينونة في الغالب              استراحة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2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التجديد تحت المسيا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60-66</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مبادرة الله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58-59</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العبد المتألم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49-57</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راعي إسرائيل 40-48</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المرض و الخطية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36-39</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دينونة و بركة عالمية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24-35</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دينونة الشعوب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13-23</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الإنتهاكات و النجاة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1 – 12 </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2385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يهوذا</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87368">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739-681 ق . م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r>
                        <a:rPr kumimoji="0" lang="ar-JO" sz="1800" b="1" i="0" u="none" strike="noStrike" cap="none" normalizeH="0" baseline="0" dirty="0">
                          <a:ln>
                            <a:noFill/>
                          </a:ln>
                          <a:solidFill>
                            <a:srgbClr val="000000"/>
                          </a:solidFill>
                          <a:effectLst/>
                          <a:latin typeface="Arial" charset="0"/>
                          <a:ea typeface="ＭＳ Ｐゴシック" charset="0"/>
                          <a:cs typeface="Arial" charset="0"/>
                        </a:rPr>
                        <a:t>قبل و خلال و بعد سقوط إسرائيل تحت حكم الأشوريين 722 ق . م</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53291" name="TextBox 84"/>
          <p:cNvSpPr txBox="1">
            <a:spLocks noChangeArrowheads="1"/>
          </p:cNvSpPr>
          <p:nvPr/>
        </p:nvSpPr>
        <p:spPr bwMode="auto">
          <a:xfrm>
            <a:off x="7956550" y="9525"/>
            <a:ext cx="1187450" cy="436563"/>
          </a:xfrm>
          <a:prstGeom prst="rect">
            <a:avLst/>
          </a:prstGeom>
          <a:noFill/>
          <a:ln w="9525">
            <a:noFill/>
            <a:miter lim="800000"/>
            <a:headEnd/>
            <a:tailEnd/>
          </a:ln>
        </p:spPr>
        <p:txBody>
          <a:bodyPr>
            <a:spAutoFit/>
          </a:body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36513" y="115888"/>
            <a:ext cx="2016126" cy="720725"/>
          </a:xfrm>
        </p:spPr>
        <p:txBody>
          <a:bodyPr/>
          <a:lstStyle/>
          <a:p>
            <a:pPr algn="l" eaLnBrk="1" hangingPunct="1">
              <a:buFont typeface="Times New Roman" charset="0"/>
              <a:buNone/>
              <a:defRPr/>
            </a:pPr>
            <a:r>
              <a:rPr lang="ar-JO" sz="3200"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أشعياء</a:t>
            </a:r>
            <a:endParaRPr lang="en-US" dirty="0">
              <a:ea typeface="+mj-ea"/>
            </a:endParaRPr>
          </a:p>
        </p:txBody>
      </p:sp>
      <p:cxnSp>
        <p:nvCxnSpPr>
          <p:cNvPr id="53293" name="Straight Connector 7"/>
          <p:cNvCxnSpPr>
            <a:cxnSpLocks noChangeShapeType="1"/>
          </p:cNvCxnSpPr>
          <p:nvPr/>
        </p:nvCxnSpPr>
        <p:spPr bwMode="auto">
          <a:xfrm rot="5400000">
            <a:off x="5179219" y="3607594"/>
            <a:ext cx="1357312" cy="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32049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60451" name="Title 2"/>
          <p:cNvSpPr>
            <a:spLocks noGrp="1"/>
          </p:cNvSpPr>
          <p:nvPr>
            <p:ph type="title" idx="4294967295"/>
          </p:nvPr>
        </p:nvSpPr>
        <p:spPr>
          <a:xfrm>
            <a:off x="-31877" y="2060848"/>
            <a:ext cx="9144000" cy="2401888"/>
          </a:xfrm>
        </p:spPr>
        <p:txBody>
          <a:bodyPr/>
          <a:lstStyle/>
          <a:p>
            <a:r>
              <a:rPr lang="ar-SA" sz="8800" dirty="0">
                <a:cs typeface="Arial" pitchFamily="34" charset="0"/>
              </a:rPr>
              <a:t>إ</a:t>
            </a:r>
            <a:r>
              <a:rPr lang="ar-JO" sz="8800" dirty="0" err="1">
                <a:cs typeface="Arial" pitchFamily="34" charset="0"/>
              </a:rPr>
              <a:t>شعياء</a:t>
            </a:r>
            <a:r>
              <a:rPr lang="ar-JO" sz="8800" dirty="0">
                <a:cs typeface="Arial" pitchFamily="34" charset="0"/>
              </a:rPr>
              <a:t> 36</a:t>
            </a:r>
            <a:endParaRPr lang="en-US" sz="8800" dirty="0">
              <a:cs typeface="Arial" pitchFamily="34" charset="0"/>
            </a:endParaRPr>
          </a:p>
        </p:txBody>
      </p:sp>
    </p:spTree>
    <p:extLst>
      <p:ext uri="{BB962C8B-B14F-4D97-AF65-F5344CB8AC3E}">
        <p14:creationId xmlns:p14="http://schemas.microsoft.com/office/powerpoint/2010/main" val="21863490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1"/>
          <p:cNvPicPr>
            <a:picLocks noChangeAspect="1" noChangeArrowheads="1"/>
          </p:cNvPicPr>
          <p:nvPr/>
        </p:nvPicPr>
        <p:blipFill>
          <a:blip r:embed="rId3" cstate="print"/>
          <a:srcRect/>
          <a:stretch>
            <a:fillRect/>
          </a:stretch>
        </p:blipFill>
        <p:spPr bwMode="auto">
          <a:xfrm>
            <a:off x="349250" y="304800"/>
            <a:ext cx="5486400" cy="6086475"/>
          </a:xfrm>
          <a:prstGeom prst="rect">
            <a:avLst/>
          </a:prstGeom>
          <a:noFill/>
          <a:ln w="9525">
            <a:noFill/>
            <a:miter lim="800000"/>
            <a:headEnd/>
            <a:tailEnd/>
          </a:ln>
        </p:spPr>
      </p:pic>
      <p:sp>
        <p:nvSpPr>
          <p:cNvPr id="361475" name="Text Box 2"/>
          <p:cNvSpPr txBox="1">
            <a:spLocks noChangeArrowheads="1"/>
          </p:cNvSpPr>
          <p:nvPr/>
        </p:nvSpPr>
        <p:spPr bwMode="auto">
          <a:xfrm>
            <a:off x="5988050" y="914400"/>
            <a:ext cx="2722563" cy="833178"/>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أقواس تاريخية (أحداث اعتراضية)</a:t>
            </a:r>
            <a:endParaRPr kumimoji="0" lang="en-GB"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61476" name="Text Box 3"/>
          <p:cNvSpPr txBox="1">
            <a:spLocks noChangeArrowheads="1"/>
          </p:cNvSpPr>
          <p:nvPr/>
        </p:nvSpPr>
        <p:spPr bwMode="auto">
          <a:xfrm>
            <a:off x="5911850" y="1905000"/>
            <a:ext cx="2808288" cy="1787285"/>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375"/>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هذا القسم (عن الملك حزقيا) والإنتقال هذا مهم- انظر أشعياء 36-37 ارجع للوراء وانظر لأشور، وانظر للفصول 38-39 للبابليون</a:t>
            </a:r>
            <a:endParaRPr kumimoji="0" lang="en-GB" sz="2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61477" name="Text Box 4"/>
          <p:cNvSpPr txBox="1">
            <a:spLocks noChangeArrowheads="1"/>
          </p:cNvSpPr>
          <p:nvPr/>
        </p:nvSpPr>
        <p:spPr bwMode="auto">
          <a:xfrm>
            <a:off x="5911850" y="5105400"/>
            <a:ext cx="2894013" cy="771623"/>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375"/>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مطابق لـ 2ملوك 18-20 باستثناء قصيدة </a:t>
            </a:r>
            <a:r>
              <a:rPr kumimoji="0" lang="ar-JO" sz="2200" b="1" i="0"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حزقيا</a:t>
            </a:r>
            <a:endParaRPr kumimoji="0" lang="en-GB" sz="22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68613" name="Text Box 5"/>
          <p:cNvSpPr txBox="1">
            <a:spLocks noChangeArrowheads="1"/>
          </p:cNvSpPr>
          <p:nvPr/>
        </p:nvSpPr>
        <p:spPr bwMode="auto">
          <a:xfrm>
            <a:off x="5911850" y="304800"/>
            <a:ext cx="2808288" cy="519113"/>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75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JO"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شعياء</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36-39</a:t>
            </a:r>
            <a:endPar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72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2499" name="Picture 7" descr="A bridge over a body of water&#10;&#10;Description automatically generated"/>
          <p:cNvPicPr>
            <a:picLocks noChangeAspect="1"/>
          </p:cNvPicPr>
          <p:nvPr/>
        </p:nvPicPr>
        <p:blipFill>
          <a:blip r:embed="rId2" cstate="print"/>
          <a:srcRect/>
          <a:stretch>
            <a:fillRect/>
          </a:stretch>
        </p:blipFill>
        <p:spPr bwMode="auto">
          <a:xfrm>
            <a:off x="9525" y="19050"/>
            <a:ext cx="9144000" cy="6267450"/>
          </a:xfrm>
          <a:prstGeom prst="rect">
            <a:avLst/>
          </a:prstGeom>
          <a:noFill/>
          <a:ln w="9525">
            <a:noFill/>
            <a:miter lim="800000"/>
            <a:headEnd/>
            <a:tailEnd/>
          </a:ln>
        </p:spPr>
      </p:pic>
      <p:sp>
        <p:nvSpPr>
          <p:cNvPr id="9" name="officeArt object"/>
          <p:cNvSpPr txBox="1"/>
          <p:nvPr/>
        </p:nvSpPr>
        <p:spPr>
          <a:xfrm>
            <a:off x="1338263" y="325438"/>
            <a:ext cx="6467475" cy="1614487"/>
          </a:xfrm>
          <a:prstGeom prst="rect">
            <a:avLst/>
          </a:prstGeom>
          <a:solidFill>
            <a:schemeClr val="bg2">
              <a:lumMod val="20000"/>
              <a:lumOff val="80000"/>
            </a:schemeClr>
          </a:solidFill>
          <a:ln w="127000" cap="flat">
            <a:solidFill>
              <a:srgbClr val="000000"/>
            </a:solidFill>
            <a:prstDash val="solid"/>
            <a:miter lim="400000"/>
          </a:ln>
          <a:effectLst/>
        </p:spPr>
        <p:txBody>
          <a:bodyPr lIns="50800" tIns="50800" rIns="50800" bIns="50800"/>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800" b="0" i="0" u="none" strike="noStrike" kern="1200" cap="none" spc="0" normalizeH="0" baseline="0" noProof="0" dirty="0">
                <a:ln>
                  <a:noFill/>
                </a:ln>
                <a:solidFill>
                  <a:srgbClr val="000000"/>
                </a:solidFill>
                <a:effectLst/>
                <a:uLnTx/>
                <a:uFill>
                  <a:solidFill>
                    <a:srgbClr val="000000"/>
                  </a:solidFill>
                </a:uFill>
                <a:latin typeface="Berlin Sans FB" panose="020E0602020502020306" pitchFamily="34" charset="0"/>
                <a:ea typeface="Arial Unicode MS"/>
                <a:cs typeface="Aharoni" panose="02010803020104030203" pitchFamily="2" charset="-79"/>
              </a:rPr>
              <a:t>بـــــــمَن تثق؟ </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طاعة صوت الله في الأزمات </a:t>
            </a:r>
          </a:p>
          <a:p>
            <a:pPr marL="0" marR="0" lvl="0" indent="0" algn="ctr" defTabSz="457200" rtl="1" eaLnBrk="1" fontAlgn="auto" latinLnBrk="0" hangingPunct="1">
              <a:lnSpc>
                <a:spcPct val="100000"/>
              </a:lnSpc>
              <a:spcBef>
                <a:spcPts val="0"/>
              </a:spcBef>
              <a:spcAft>
                <a:spcPts val="0"/>
              </a:spcAft>
              <a:buClrTx/>
              <a:buSzTx/>
              <a:buFontTx/>
              <a:buNone/>
              <a:tabLst/>
              <a:defRPr/>
            </a:pPr>
            <a:r>
              <a:rPr lang="ar-SA" dirty="0">
                <a:solidFill>
                  <a:srgbClr val="000000"/>
                </a:solidFill>
                <a:uFill>
                  <a:solidFill>
                    <a:srgbClr val="000000"/>
                  </a:solidFill>
                </a:uFill>
                <a:latin typeface="Lucida Calligraphy" panose="03010101010101010101" pitchFamily="66" charset="0"/>
                <a:ea typeface="Arial Unicode MS"/>
                <a:cs typeface="Aharoni" panose="02010803020104030203" pitchFamily="2" charset="-79"/>
              </a:rPr>
              <a:t>إ</a:t>
            </a:r>
            <a:r>
              <a:rPr kumimoji="0" lang="ar-JO" sz="2400" b="0" i="0" u="none" strike="noStrike" kern="1200" cap="none" spc="0" normalizeH="0" baseline="0" noProof="0" dirty="0" err="1">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شعياء</a:t>
            </a: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 36-37</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 Box 2"/>
          <p:cNvSpPr txBox="1">
            <a:spLocks noChangeArrowheads="1"/>
          </p:cNvSpPr>
          <p:nvPr/>
        </p:nvSpPr>
        <p:spPr bwMode="auto">
          <a:xfrm>
            <a:off x="0" y="6240463"/>
            <a:ext cx="9144000" cy="608012"/>
          </a:xfrm>
          <a:prstGeom prst="rect">
            <a:avLst/>
          </a:prstGeom>
          <a:solidFill>
            <a:schemeClr val="bg2">
              <a:lumMod val="25000"/>
            </a:schemeClr>
          </a:solidFill>
          <a:ln w="9525">
            <a:solidFill>
              <a:schemeClr val="accent1"/>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anose="02020603050405020304" pitchFamily="18" charset="0"/>
                <a:ea typeface="Arial Unicode MS"/>
                <a:cs typeface="+mn-cs"/>
              </a:rPr>
              <a:t>H i g h l i g h t s   f r o m   t h e   p r o p h e t   I s a i a h</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 Unicode MS"/>
              <a:cs typeface="+mn-cs"/>
            </a:endParaRPr>
          </a:p>
        </p:txBody>
      </p:sp>
      <p:sp>
        <p:nvSpPr>
          <p:cNvPr id="7" name="Rectangle 6"/>
          <p:cNvSpPr>
            <a:spLocks noChangeArrowheads="1"/>
          </p:cNvSpPr>
          <p:nvPr/>
        </p:nvSpPr>
        <p:spPr bwMode="auto">
          <a:xfrm>
            <a:off x="0" y="5324475"/>
            <a:ext cx="9251950" cy="153352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قدمت من قبل د. جيم هارميلنيج في كنيسة تقاطع الطرق العالمية في سنغافورة </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تم تحميلها من قبل د. ريك جريفيث في كلية سنغافورة للكتاب المقدس و هي متوفرة بعدة لغات للتحميل على</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endPar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082044727"/>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3523" name="Picture 7" descr="A bridge over a body of water&#10;&#10;Description automatically generated"/>
          <p:cNvPicPr>
            <a:picLocks noChangeAspect="1"/>
          </p:cNvPicPr>
          <p:nvPr/>
        </p:nvPicPr>
        <p:blipFill>
          <a:blip r:embed="rId2" cstate="print"/>
          <a:srcRect/>
          <a:stretch>
            <a:fillRect/>
          </a:stretch>
        </p:blipFill>
        <p:spPr bwMode="auto">
          <a:xfrm>
            <a:off x="9525" y="19050"/>
            <a:ext cx="9144000" cy="6267450"/>
          </a:xfrm>
          <a:prstGeom prst="rect">
            <a:avLst/>
          </a:prstGeom>
          <a:noFill/>
          <a:ln w="9525">
            <a:noFill/>
            <a:miter lim="800000"/>
            <a:headEnd/>
            <a:tailEnd/>
          </a:ln>
        </p:spPr>
      </p:pic>
      <p:sp>
        <p:nvSpPr>
          <p:cNvPr id="10" name="Text Box 2"/>
          <p:cNvSpPr txBox="1">
            <a:spLocks noChangeArrowheads="1"/>
          </p:cNvSpPr>
          <p:nvPr/>
        </p:nvSpPr>
        <p:spPr bwMode="auto">
          <a:xfrm>
            <a:off x="0" y="6240463"/>
            <a:ext cx="9144000" cy="608012"/>
          </a:xfrm>
          <a:prstGeom prst="rect">
            <a:avLst/>
          </a:prstGeom>
          <a:solidFill>
            <a:schemeClr val="bg2">
              <a:lumMod val="25000"/>
            </a:schemeClr>
          </a:solidFill>
          <a:ln w="9525">
            <a:solidFill>
              <a:schemeClr val="accent1"/>
            </a:solidFill>
            <a:miter lim="800000"/>
            <a:headEnd/>
            <a:tailEnd/>
          </a:ln>
        </p:spPr>
        <p: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تسليط الضوء على نبوءة </a:t>
            </a:r>
            <a:r>
              <a:rPr kumimoji="0" lang="ar-JO"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أشعياء</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7" name="officeArt object"/>
          <p:cNvSpPr txBox="1"/>
          <p:nvPr/>
        </p:nvSpPr>
        <p:spPr>
          <a:xfrm>
            <a:off x="1338263" y="325438"/>
            <a:ext cx="6467475" cy="1614487"/>
          </a:xfrm>
          <a:prstGeom prst="rect">
            <a:avLst/>
          </a:prstGeom>
          <a:solidFill>
            <a:schemeClr val="bg2">
              <a:lumMod val="20000"/>
              <a:lumOff val="80000"/>
            </a:schemeClr>
          </a:solidFill>
          <a:ln w="127000" cap="flat">
            <a:solidFill>
              <a:srgbClr val="000000"/>
            </a:solidFill>
            <a:prstDash val="solid"/>
            <a:miter lim="400000"/>
          </a:ln>
          <a:effectLst/>
        </p:spPr>
        <p:txBody>
          <a:bodyPr lIns="50800" tIns="50800" rIns="50800" bIns="508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0" normalizeH="0" baseline="0" noProof="0" dirty="0">
                <a:ln>
                  <a:noFill/>
                </a:ln>
                <a:solidFill>
                  <a:srgbClr val="000000"/>
                </a:solidFill>
                <a:effectLst/>
                <a:uLnTx/>
                <a:uFill>
                  <a:solidFill>
                    <a:srgbClr val="000000"/>
                  </a:solidFill>
                </a:uFill>
                <a:latin typeface="Berlin Sans FB" panose="020E0602020502020306" pitchFamily="34" charset="0"/>
                <a:ea typeface="Arial Unicode MS"/>
                <a:cs typeface="Aharoni" panose="02010803020104030203" pitchFamily="2" charset="-79"/>
              </a:rPr>
              <a:t>بـــــــــمَن تثق؟</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طاعة الله في الأزمة </a:t>
            </a:r>
            <a:r>
              <a:rPr lang="ar-SA" dirty="0">
                <a:solidFill>
                  <a:srgbClr val="000000"/>
                </a:solidFill>
                <a:uFill>
                  <a:solidFill>
                    <a:srgbClr val="000000"/>
                  </a:solidFill>
                </a:uFill>
                <a:latin typeface="Lucida Calligraphy" panose="03010101010101010101" pitchFamily="66" charset="0"/>
                <a:ea typeface="Arial Unicode MS"/>
                <a:cs typeface="Aharoni" panose="02010803020104030203" pitchFamily="2" charset="-79"/>
              </a:rPr>
              <a:t>إ</a:t>
            </a:r>
            <a:r>
              <a:rPr kumimoji="0" lang="ar-JO" sz="2400" b="0" i="0" u="none" strike="noStrike" kern="1200" cap="none" spc="0" normalizeH="0" baseline="0" noProof="0" dirty="0" err="1">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شعياء</a:t>
            </a: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 36-37</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003082560"/>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929313" y="6018213"/>
            <a:ext cx="3043237" cy="522287"/>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SA" sz="2800" b="1" dirty="0">
                <a:solidFill>
                  <a:srgbClr val="FFFFFF"/>
                </a:solidFill>
                <a:latin typeface="Times New Roman" panose="02020603050405020304" pitchFamily="18" charset="0"/>
                <a:ea typeface="Arial Unicode MS"/>
                <a:cs typeface="Arial" panose="020B0604020202020204" pitchFamily="34" charset="0"/>
              </a:rPr>
              <a:t>إ</a:t>
            </a:r>
            <a:r>
              <a:rPr kumimoji="0" lang="ar-JO"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شعياء</a:t>
            </a:r>
            <a:r>
              <a:rPr kumimoji="0" lang="ar-JO" sz="28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 36-37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pic>
        <p:nvPicPr>
          <p:cNvPr id="364548"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7" name="Rectangle 6"/>
          <p:cNvSpPr/>
          <p:nvPr/>
        </p:nvSpPr>
        <p:spPr>
          <a:xfrm>
            <a:off x="1778000" y="857232"/>
            <a:ext cx="7366000" cy="584775"/>
          </a:xfrm>
          <a:prstGeom prst="rect">
            <a:avLst/>
          </a:prstGeom>
          <a:solidFill>
            <a:schemeClr val="bg1">
              <a:lumMod val="95000"/>
            </a:schemeClr>
          </a:solidFill>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الأزمنة تتغير ولكن يبقى السؤال: هل تثق بالله؟</a:t>
            </a:r>
            <a:endParaRPr kumimoji="0" lang="en-US" sz="32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4010402030"/>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088" y="2992438"/>
            <a:ext cx="2660650" cy="227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23888" y="3265488"/>
            <a:ext cx="1319592" cy="1384995"/>
          </a:xfrm>
          <a:prstGeom prst="rect">
            <a:avLst/>
          </a:prstGeom>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عزيا</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جيدة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سيئة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6" name="Rectangle 5"/>
          <p:cNvSpPr/>
          <p:nvPr/>
        </p:nvSpPr>
        <p:spPr>
          <a:xfrm>
            <a:off x="2990850" y="2982913"/>
            <a:ext cx="2662238" cy="227488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5805488" y="2982913"/>
            <a:ext cx="2660650" cy="2274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408496" y="3265488"/>
            <a:ext cx="1529714"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آحاز</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سيئة</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حزينة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9" name="Rectangle 8"/>
          <p:cNvSpPr/>
          <p:nvPr/>
        </p:nvSpPr>
        <p:spPr>
          <a:xfrm>
            <a:off x="5832475" y="3265488"/>
            <a:ext cx="2606675" cy="138499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حزقيا</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جيدة / سيئة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جيدة / سيئة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12" name="Rectangle 11"/>
          <p:cNvSpPr/>
          <p:nvPr/>
        </p:nvSpPr>
        <p:spPr>
          <a:xfrm>
            <a:off x="2312988" y="1952625"/>
            <a:ext cx="5705475" cy="92075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4603750" y="2133600"/>
            <a:ext cx="1123950" cy="523875"/>
          </a:xfrm>
          <a:prstGeom prst="rect">
            <a:avLst/>
          </a:prstGeom>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SA" sz="2800" b="1" u="sng" dirty="0">
                <a:solidFill>
                  <a:srgbClr val="FFFFFF"/>
                </a:solidFill>
                <a:latin typeface="Times New Roman" panose="02020603050405020304" pitchFamily="18" charset="0"/>
                <a:ea typeface="Arial Unicode MS"/>
                <a:cs typeface="Arial" panose="020B0604020202020204" pitchFamily="34" charset="0"/>
              </a:rPr>
              <a:t>إ</a:t>
            </a:r>
            <a:r>
              <a:rPr kumimoji="0" lang="ar-JO" sz="2800" b="1" i="0"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شعياء</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p:txBody>
      </p:sp>
      <p:sp>
        <p:nvSpPr>
          <p:cNvPr id="13" name="Rectangle 12"/>
          <p:cNvSpPr/>
          <p:nvPr/>
        </p:nvSpPr>
        <p:spPr>
          <a:xfrm>
            <a:off x="1703388" y="692150"/>
            <a:ext cx="5237162" cy="70802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sng"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Arial" panose="020B0604020202020204" pitchFamily="34" charset="0"/>
              </a:rPr>
              <a:t>إيمان الأجيال</a:t>
            </a:r>
            <a:endParaRPr kumimoji="0" lang="en-US" sz="4000" b="1" i="0" u="sng"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590721181"/>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6595"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63500" y="2119313"/>
            <a:ext cx="8272463" cy="95410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0" y="839788"/>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858956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834926"/>
            <a:ext cx="9144000" cy="6837462"/>
          </a:xfrm>
          <a:prstGeom prst="rect">
            <a:avLst/>
          </a:prstGeom>
        </p:spPr>
      </p:pic>
      <p:sp>
        <p:nvSpPr>
          <p:cNvPr id="2" name="Rectangle 1"/>
          <p:cNvSpPr/>
          <p:nvPr/>
        </p:nvSpPr>
        <p:spPr>
          <a:xfrm>
            <a:off x="450057" y="3835258"/>
            <a:ext cx="8315325" cy="2597827"/>
          </a:xfrm>
          <a:prstGeom prst="rect">
            <a:avLst/>
          </a:prstGeom>
        </p:spPr>
        <p:txBody>
          <a:bodyPr wrap="square">
            <a:spAutoFit/>
          </a:bodyPr>
          <a:lstStyle/>
          <a:p>
            <a:pPr marL="0" marR="0" lvl="0" indent="0" algn="ctr" defTabSz="685800" rtl="1" eaLnBrk="1" fontAlgn="auto" latinLnBrk="0" hangingPunct="1">
              <a:lnSpc>
                <a:spcPct val="15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Calibri" charset="0"/>
                <a:cs typeface="Arial" panose="020B0604020202020204" pitchFamily="34" charset="0"/>
              </a:rPr>
              <a:t>مدينة الفوضى هي في النهاية مدينة بابل التي ستكون عاصمة ضد المسيح ومقر مملكة الإنسان قبل أن يسقطها المسيح في مجيئه. لذلك ستترك بابل في حالة خراب، لأن في بابل كانت بداية محاولة قلب النظام الإلهي.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5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A close up of text on a white background&#10;&#10;Description automatically generated"/>
          <p:cNvPicPr>
            <a:picLocks noChangeAspect="1"/>
          </p:cNvPicPr>
          <p:nvPr/>
        </p:nvPicPr>
        <p:blipFill rotWithShape="1">
          <a:blip r:embed="rId2" cstate="screen"/>
          <a:srcRect/>
          <a:stretch/>
        </p:blipFill>
        <p:spPr>
          <a:xfrm>
            <a:off x="452388" y="-171400"/>
            <a:ext cx="8239224" cy="6560200"/>
          </a:xfrm>
          <a:prstGeom prst="rect">
            <a:avLst/>
          </a:prstGeom>
          <a:ln>
            <a:noFill/>
          </a:ln>
          <a:effectLst>
            <a:softEdge rad="112500"/>
          </a:effectLst>
        </p:spPr>
      </p:pic>
      <p:sp>
        <p:nvSpPr>
          <p:cNvPr id="4" name="Rectangle 3"/>
          <p:cNvSpPr/>
          <p:nvPr/>
        </p:nvSpPr>
        <p:spPr>
          <a:xfrm>
            <a:off x="0" y="6300788"/>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614510088"/>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8643" name="Picture 2" descr="Related image"/>
          <p:cNvPicPr>
            <a:picLocks noChangeAspect="1" noChangeArrowheads="1"/>
          </p:cNvPicPr>
          <p:nvPr/>
        </p:nvPicPr>
        <p:blipFill>
          <a:blip r:embed="rId2" cstate="print"/>
          <a:srcRect/>
          <a:stretch>
            <a:fillRect/>
          </a:stretch>
        </p:blipFill>
        <p:spPr bwMode="auto">
          <a:xfrm>
            <a:off x="87313" y="107950"/>
            <a:ext cx="8969375" cy="6642100"/>
          </a:xfrm>
          <a:prstGeom prst="rect">
            <a:avLst/>
          </a:prstGeom>
          <a:noFill/>
          <a:ln w="9525">
            <a:noFill/>
            <a:miter lim="800000"/>
            <a:headEnd/>
            <a:tailEnd/>
          </a:ln>
        </p:spPr>
      </p:pic>
      <p:sp>
        <p:nvSpPr>
          <p:cNvPr id="4" name="Rectangle 3"/>
          <p:cNvSpPr/>
          <p:nvPr/>
        </p:nvSpPr>
        <p:spPr>
          <a:xfrm>
            <a:off x="0" y="6300788"/>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366068784"/>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6689725" y="5942013"/>
            <a:ext cx="1751013" cy="646112"/>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آشور</a:t>
            </a:r>
            <a:endParaRPr kumimoji="0" lang="en-US" sz="36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p:txBody>
      </p:sp>
      <p:pic>
        <p:nvPicPr>
          <p:cNvPr id="369668" name="Picture 4" descr="Related image"/>
          <p:cNvPicPr>
            <a:picLocks noChangeAspect="1" noChangeArrowheads="1"/>
          </p:cNvPicPr>
          <p:nvPr/>
        </p:nvPicPr>
        <p:blipFill>
          <a:blip r:embed="rId2" cstate="print"/>
          <a:srcRect/>
          <a:stretch>
            <a:fillRect/>
          </a:stretch>
        </p:blipFill>
        <p:spPr bwMode="auto">
          <a:xfrm>
            <a:off x="0" y="936625"/>
            <a:ext cx="9144000" cy="4984750"/>
          </a:xfrm>
          <a:prstGeom prst="rect">
            <a:avLst/>
          </a:prstGeom>
          <a:noFill/>
          <a:ln w="9525">
            <a:noFill/>
            <a:miter lim="800000"/>
            <a:headEnd/>
            <a:tailEnd/>
          </a:ln>
        </p:spPr>
      </p:pic>
      <p:sp>
        <p:nvSpPr>
          <p:cNvPr id="6" name="Rectangle 5"/>
          <p:cNvSpPr/>
          <p:nvPr/>
        </p:nvSpPr>
        <p:spPr>
          <a:xfrm>
            <a:off x="0" y="-60325"/>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1"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876982017"/>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4572000" y="100013"/>
            <a:ext cx="4572000" cy="4832092"/>
          </a:xfrm>
          <a:prstGeom prst="rect">
            <a:avLst/>
          </a:prstGeom>
          <a:ln>
            <a:no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كان بناء قصر جديد به حديقة هو تكرار الخلق في صورة مصغرة ، لإضفاء السيطرة والنظام على الأرض تمامًا كما كانت الآلهة قد وضعت النظام في العالم وفقًا لملحمة الخلق البابلية. بهذا الفعل تصرف الحاكم مثل أعلى إله. وهكذا فإن القصر الذي لا مثيل له بحديقته الرائعة يعكس فعل التكوين ، ويظهر للعالم كله أن </a:t>
            </a:r>
            <a:r>
              <a:rPr kumimoji="0" lang="ar-JO"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سنحاريب</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 كان بمثابة إله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Stephanie Dalley</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p. 153</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pic>
        <p:nvPicPr>
          <p:cNvPr id="370692" name="Picture 2"/>
          <p:cNvPicPr>
            <a:picLocks noChangeAspect="1"/>
          </p:cNvPicPr>
          <p:nvPr/>
        </p:nvPicPr>
        <p:blipFill>
          <a:blip r:embed="rId2" cstate="print"/>
          <a:srcRect/>
          <a:stretch>
            <a:fillRect/>
          </a:stretch>
        </p:blipFill>
        <p:spPr bwMode="auto">
          <a:xfrm>
            <a:off x="0" y="-33338"/>
            <a:ext cx="4527550" cy="6858001"/>
          </a:xfrm>
          <a:prstGeom prst="rect">
            <a:avLst/>
          </a:prstGeom>
          <a:noFill/>
          <a:ln w="9525">
            <a:noFill/>
            <a:miter lim="800000"/>
            <a:headEnd/>
            <a:tailEnd/>
          </a:ln>
        </p:spPr>
      </p:pic>
    </p:spTree>
    <p:extLst>
      <p:ext uri="{BB962C8B-B14F-4D97-AF65-F5344CB8AC3E}">
        <p14:creationId xmlns:p14="http://schemas.microsoft.com/office/powerpoint/2010/main" val="263516994"/>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924675"/>
          </a:xfrm>
          <a:prstGeom prst="rect">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620713" y="1062038"/>
            <a:ext cx="7902575" cy="2246769"/>
          </a:xfrm>
          <a:prstGeom prst="rect">
            <a:avLst/>
          </a:prstGeom>
          <a:solidFill>
            <a:schemeClr val="bg1"/>
          </a:solidFill>
          <a:ln w="19050">
            <a:solidFill>
              <a:schemeClr val="tx1"/>
            </a:solid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"عبر تاريخ بلاد ما بين النهرين ، يشعر المرء بتشاؤم منتشر بأن قرارات الآلهة كانت عشوائية وغير أخلاقية. لم يكن للبشر مصير يتجاوز الآخرة في الغبار والظلام. لقد تعلم الآشوريون من آلهتهم أن القوة العسكرية تفوق القوة المعنوية </a:t>
            </a:r>
            <a:r>
              <a:rPr kumimoji="0" lang="ar-SA"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وليم غوالتني</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3768439094"/>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25" y="735013"/>
            <a:ext cx="8388350" cy="3138680"/>
          </a:xfrm>
          <a:prstGeom prst="rect">
            <a:avLst/>
          </a:prstGeom>
          <a:ln>
            <a:solidFill>
              <a:schemeClr val="accent2">
                <a:lumMod val="60000"/>
                <a:lumOff val="40000"/>
              </a:schemeClr>
            </a:solidFill>
          </a:ln>
        </p:spPr>
        <p:txBody>
          <a:bodyPr>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 ملوك 18: 14-16</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وَأَرْسَلَ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حَزَقِيَّا</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مَلِكُ يَهُوذَا إِلَى مَلِكِ أَشُّورَ إِلَى لَخِيشَ يَقُولُ: «قَدْ أَخْطَأْتُ. ارْجعْ عَنِّي، وَمَهْمَا جَعَلْتَ عَلَيَّ حَمَلْتُهُ». فَوَضَعَ مَلِكُ أَشُّورَ عَلَى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حَزَقِيَّا</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مَلِكِ يَهُوذَا ثَلاَثَ مِئَةِ وَزْنَةٍ مِنَ الْفِضَّةِ وَثَلاَثِينَ وَزْنَةً مِنَ الذَّهَبِ. فَدَفَعَ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حَزَقِيَّا</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جَمِيعَ الْفِضَّةِ الْمَوْجُودَةِ فِي بَيْتِ الرَّبِّ وَفِي خَزَائِنِ بَيْتِ الْمَلِكِ. فِي ذلِكَ الزَّمَانِ قَشَّرَ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حَزَقِيَّا</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الذَّهَبَ عَنْ أَبْوَابِ هَيْكَلِ الرَّبِّ وَالدَّعَائِمِ الَّتِي كَانَ قَدْ غَشَّاهَا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حَزَقِيَّا</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مَلِكُ يَهُوذَا، وَدَفَعَهُ لِمَلِكِ أَشُّورَ. </a:t>
            </a:r>
          </a:p>
        </p:txBody>
      </p:sp>
    </p:spTree>
    <p:extLst>
      <p:ext uri="{BB962C8B-B14F-4D97-AF65-F5344CB8AC3E}">
        <p14:creationId xmlns:p14="http://schemas.microsoft.com/office/powerpoint/2010/main" val="1183288976"/>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924675"/>
          </a:xfrm>
          <a:prstGeom prst="rect">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365125" y="304800"/>
            <a:ext cx="8451850" cy="4134465"/>
          </a:xfrm>
          <a:prstGeom prst="rect">
            <a:avLst/>
          </a:prstGeom>
          <a:solidFill>
            <a:schemeClr val="bg1"/>
          </a:solidFill>
          <a:ln w="19050">
            <a:solidFill>
              <a:schemeClr val="tx1"/>
            </a:solidFill>
          </a:ln>
        </p:spPr>
        <p:txBody>
          <a:bodyPr>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اُصْحُوا وَاسْهَرُوا. لأَنَّ إِبْلِيسَ خَصْمَكُمْ كَأَسَدٍ زَائِرٍ، يَجُولُ مُلْتَمِسًا مَنْ يَبْتَلِعُهُ هُوَ.</a:t>
            </a:r>
            <a:r>
              <a:rPr kumimoji="0" lang="ar-JO" sz="28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1 بطرس 5: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وَلكِنْ، كَانَ أَيْضًا فِي الشَّعْبِ أَنْبِيَاءُ كَذَبَةٌ، كَمَا سَيَكُونُ فِيكُمْ أَيْضًا مُعَلِّمُونَ كَذَبَةٌ، الَّذِينَ يَدُسُّونَ بِدَعَ هَلاَكٍ. وَإِذْ هُمْ يُنْكِرُونَ الرَّبَّ الَّذِي اشْتَرَاهُمْ، يَجْلِبُونَ عَلَى أَنْفُسِهِمْ هَلاَكًا سَرِيعًا. وَسَيَتْبَعُ كَثِيرُونَ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تَهْلُكَاتِهِمْ</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الَّذِينَ بِسَبَبِهِمْ يُجَدَّفُ عَلَى طَرِيقِ الْحَقِّ. وَهُمْ فِي الطَّمَعِ يَتَّجِرُونَ بِكُمْ بِأَقْوَال مُصَنَّعَةٍ، الَّذِينَ </a:t>
            </a:r>
            <a:r>
              <a:rPr kumimoji="0" lang="ar-JO" sz="2800" b="0" i="0" u="none" strike="noStrike" kern="1200" cap="none" spc="0" normalizeH="0" baseline="0" noProof="0" dirty="0" err="1">
                <a:ln>
                  <a:noFill/>
                </a:ln>
                <a:solidFill>
                  <a:prstClr val="black"/>
                </a:solidFill>
                <a:effectLst/>
                <a:uLnTx/>
                <a:uFillTx/>
                <a:latin typeface="Arial" pitchFamily="34" charset="0"/>
                <a:ea typeface="MS PGothic" pitchFamily="34" charset="-128"/>
                <a:cs typeface="Arial" panose="020B0604020202020204" pitchFamily="34" charset="0"/>
              </a:rPr>
              <a:t>دَيْنُونَتُهُمْ</a:t>
            </a:r>
            <a:r>
              <a:rPr kumimoji="0" lang="ar-JO" sz="2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 مُنْذُ الْقَدِيمِ لاَ تَتَوَانَى، وَهَلاَكُهُمْ لاَ يَنْعَسُ.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2 بطرس 2: 1-3</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3643887445"/>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4787"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143116"/>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857232"/>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214686"/>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كن مستعدًا للرد على التحديات المصممة </a:t>
            </a:r>
            <a:r>
              <a:rPr kumimoji="0" lang="ar-JO" sz="2800" b="0" i="0"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لإضعاف </a:t>
            </a: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238625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63600" y="1517650"/>
            <a:ext cx="7134225" cy="1384995"/>
          </a:xfrm>
          <a:prstGeom prst="rect">
            <a:avLst/>
          </a:prstGeom>
          <a:ln>
            <a:solidFill>
              <a:schemeClr val="accent2">
                <a:lumMod val="20000"/>
                <a:lumOff val="80000"/>
              </a:schemeClr>
            </a:solid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هذا الكلام هو دراسة قديمة في الفن الشيطاني لزرع الشك وعدم الإيمان من خلال تحريف الحقيقة بمهارة ".</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باري ويب</a:t>
            </a:r>
            <a:endParaRPr kumimoji="0" lang="en-US" sz="105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103579951"/>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0"/>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6835" name="Picture 2" descr="Image result for poison"/>
          <p:cNvPicPr>
            <a:picLocks noChangeAspect="1" noChangeArrowheads="1"/>
          </p:cNvPicPr>
          <p:nvPr/>
        </p:nvPicPr>
        <p:blipFill>
          <a:blip r:embed="rId2" cstate="print"/>
          <a:srcRect/>
          <a:stretch>
            <a:fillRect/>
          </a:stretch>
        </p:blipFill>
        <p:spPr bwMode="auto">
          <a:xfrm>
            <a:off x="-12700" y="428625"/>
            <a:ext cx="9169400" cy="6507163"/>
          </a:xfrm>
          <a:prstGeom prst="rect">
            <a:avLst/>
          </a:prstGeom>
          <a:noFill/>
          <a:ln w="9525">
            <a:noFill/>
            <a:miter lim="800000"/>
            <a:headEnd/>
            <a:tailEnd/>
          </a:ln>
        </p:spPr>
      </p:pic>
      <p:sp>
        <p:nvSpPr>
          <p:cNvPr id="5" name="Rectangle 4"/>
          <p:cNvSpPr/>
          <p:nvPr/>
        </p:nvSpPr>
        <p:spPr>
          <a:xfrm>
            <a:off x="9525" y="331788"/>
            <a:ext cx="9124950" cy="523875"/>
          </a:xfrm>
          <a:prstGeom prst="rect">
            <a:avLst/>
          </a:prstGeom>
          <a:ln>
            <a:no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6 </a:t>
            </a:r>
            <a:r>
              <a:rPr kumimoji="0" lang="ar-JO"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ـ</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 حجج قاتلة تهدف إلى تقويض ثقتك بالله</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2" name="Rectangle 1"/>
          <p:cNvSpPr/>
          <p:nvPr/>
        </p:nvSpPr>
        <p:spPr>
          <a:xfrm>
            <a:off x="762000" y="1301750"/>
            <a:ext cx="7620000" cy="587853"/>
          </a:xfrm>
          <a:prstGeom prst="rect">
            <a:avLst/>
          </a:prstGeom>
          <a:solidFill>
            <a:schemeClr val="bg2">
              <a:lumMod val="90000"/>
            </a:schemeClr>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خيبة الأمل : يخذلك الناس (الآيات 4-6)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62000" y="1914525"/>
            <a:ext cx="7620000" cy="587853"/>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الذنب الخادع : الله ضدنا ( الآية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62000" y="2547938"/>
            <a:ext cx="7620000" cy="587853"/>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عدم الكفاءة : أنت غير قادر (</a:t>
            </a: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62000" y="3173413"/>
            <a:ext cx="7620000" cy="587853"/>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اليأس الروحي : الله يساعد أعدائك (آية 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62000" y="3808413"/>
            <a:ext cx="7620000" cy="1083374"/>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فقدان الأمل : لا يوجد مستقبل لك ولمعتقداتك (</a:t>
            </a: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11-15 ، 18-20)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62000" y="4933950"/>
            <a:ext cx="7620000" cy="1083374"/>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الأمل المخادع : التضحية بالمكاسب طويلة المدى من أجل الإغاثة قصيرة المدى (</a:t>
            </a:r>
            <a:r>
              <a:rPr kumimoji="0" lang="ar-JO"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16-17)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989535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432691"/>
            <a:ext cx="9144000" cy="4568059"/>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827584" y="548680"/>
            <a:ext cx="7704855" cy="3600400"/>
          </a:xfrm>
        </p:spPr>
        <p:txBody>
          <a:bodyPr>
            <a:normAutofit/>
          </a:bodyPr>
          <a:lstStyle/>
          <a:p>
            <a:pPr algn="ctr" rtl="1"/>
            <a:r>
              <a:rPr lang="en-US" sz="11500" b="1" dirty="0">
                <a:latin typeface="Arial" charset="0"/>
                <a:ea typeface="Osaka" charset="0"/>
                <a:cs typeface="Arial" charset="0"/>
              </a:rPr>
              <a:t>Slides on </a:t>
            </a:r>
            <a:br>
              <a:rPr lang="en-US" sz="11500" b="1" dirty="0">
                <a:latin typeface="Arial" charset="0"/>
                <a:ea typeface="Osaka" charset="0"/>
                <a:cs typeface="Arial" charset="0"/>
              </a:rPr>
            </a:br>
            <a:r>
              <a:rPr lang="ar-JO" sz="11500" b="1" dirty="0">
                <a:solidFill>
                  <a:schemeClr val="bg1"/>
                </a:solidFill>
                <a:latin typeface="Arial" charset="0"/>
                <a:ea typeface="Osaka" charset="0"/>
                <a:cs typeface="Arial" charset="0"/>
              </a:rPr>
              <a:t>اشعياء</a:t>
            </a:r>
            <a:r>
              <a:rPr lang="en-US" sz="11500" b="1" dirty="0">
                <a:solidFill>
                  <a:schemeClr val="bg1"/>
                </a:solidFill>
                <a:latin typeface="Arial" charset="0"/>
                <a:ea typeface="Osaka" charset="0"/>
                <a:cs typeface="Arial" charset="0"/>
              </a:rPr>
              <a:t>24 </a:t>
            </a:r>
          </a:p>
        </p:txBody>
      </p:sp>
    </p:spTree>
    <p:extLst>
      <p:ext uri="{BB962C8B-B14F-4D97-AF65-F5344CB8AC3E}">
        <p14:creationId xmlns:p14="http://schemas.microsoft.com/office/powerpoint/2010/main" val="339211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026" descr="creation image.jpg                                             00097C8BWBM2                           BACC002F:"/>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rot="-10775538">
            <a:off x="6049" y="-895"/>
            <a:ext cx="9143853" cy="6853834"/>
          </a:xfrm>
          <a:prstGeom prst="rect">
            <a:avLst/>
          </a:prstGeom>
          <a:noFill/>
          <a:extLst>
            <a:ext uri="{909E8E84-426E-40DD-AFC4-6F175D3DCCD1}">
              <a14:hiddenFill xmlns:a14="http://schemas.microsoft.com/office/drawing/2010/main">
                <a:solidFill>
                  <a:srgbClr val="FFFFFF"/>
                </a:solidFill>
              </a14:hiddenFill>
            </a:ext>
          </a:extLst>
        </p:spPr>
      </p:pic>
      <p:sp>
        <p:nvSpPr>
          <p:cNvPr id="109571" name="Text Box 1027"/>
          <p:cNvSpPr txBox="1">
            <a:spLocks noChangeArrowheads="1"/>
          </p:cNvSpPr>
          <p:nvPr/>
        </p:nvSpPr>
        <p:spPr bwMode="auto">
          <a:xfrm>
            <a:off x="35556" y="20349"/>
            <a:ext cx="8784916" cy="39703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r" defTabSz="685800" eaLnBrk="0" hangingPunct="0">
              <a:defRPr/>
            </a:pPr>
            <a:r>
              <a:rPr lang="ar-SA" altLang="x-none" sz="3600" b="1" dirty="0">
                <a:solidFill>
                  <a:srgbClr val="FFFFFF"/>
                </a:solidFill>
                <a:effectLst>
                  <a:glow rad="127000">
                    <a:srgbClr val="000000"/>
                  </a:glow>
                </a:effectLst>
                <a:latin typeface="Arial" panose="020B0604020202020204" pitchFamily="34" charset="0"/>
                <a:cs typeface="Arial" panose="020B0604020202020204" pitchFamily="34" charset="0"/>
              </a:rPr>
              <a:t>رومية ٨ : ١٩-٢٢</a:t>
            </a:r>
          </a:p>
          <a:p>
            <a:pPr lvl="0" algn="r" defTabSz="685800" eaLnBrk="0" hangingPunct="0">
              <a:defRPr/>
            </a:pPr>
            <a:endParaRPr lang="en-US" altLang="x-none" sz="3600" b="1" dirty="0">
              <a:solidFill>
                <a:srgbClr val="FFFFFF"/>
              </a:solidFill>
              <a:effectLst>
                <a:glow rad="127000">
                  <a:srgbClr val="000000"/>
                </a:glow>
              </a:effectLst>
              <a:latin typeface="Arial" panose="020B0604020202020204" pitchFamily="34" charset="0"/>
              <a:cs typeface="Arial" panose="020B0604020202020204" pitchFamily="34" charset="0"/>
            </a:endParaRPr>
          </a:p>
          <a:p>
            <a:pPr lvl="0" algn="r" defTabSz="685800" eaLnBrk="0" hangingPunct="0">
              <a:defRPr/>
            </a:pPr>
            <a:r>
              <a:rPr lang="ar-SA" altLang="x-none" sz="3600" b="1" dirty="0">
                <a:solidFill>
                  <a:srgbClr val="FFFFFF"/>
                </a:solidFill>
                <a:effectLst>
                  <a:glow rad="127000">
                    <a:srgbClr val="000000"/>
                  </a:glow>
                </a:effectLst>
                <a:latin typeface="Arial" panose="020B0604020202020204" pitchFamily="34" charset="0"/>
                <a:cs typeface="Arial" panose="020B0604020202020204" pitchFamily="34" charset="0"/>
              </a:rPr>
              <a:t>لأَنَّ انْتِظَارَ الْخَلِيقَةِ يَتَوَقَّعُ اسْتِعْلاَنَ أَبْنَاءِ اللهِ. ٢٠ إِذْ أُخْضِعَتِ الْخَلِيقَةُ لِلْبُطْلِ - لَيْسَ طَوْعاً بَلْ مِنْ أَجْلِ الَّذِي أَخْضَعَهَا - عَلَى الرَّجَاءِ. ٢١ لأَنَّ الْخَلِيقَةَ نَفْسَهَا أَيْضاً سَتُعْتَقُ مِنْ عُبُودِيَّةِ الْفَسَادِ إِلَى حُرِّيَّةِ مَجْدِ أَوْلاَدِ اللهِ. ٢٢ فَإِنَّنَا نَعْلَمُ أَنَّ كُلَّ الْخَلِيقَةِ تَئِنُّ وَتَتَمَخَّضُ مَعاً إِلَى الآنَ. </a:t>
            </a:r>
          </a:p>
        </p:txBody>
      </p:sp>
    </p:spTree>
    <p:extLst>
      <p:ext uri="{BB962C8B-B14F-4D97-AF65-F5344CB8AC3E}">
        <p14:creationId xmlns:p14="http://schemas.microsoft.com/office/powerpoint/2010/main" val="1720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dissolve">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77859" name="Title 2"/>
          <p:cNvSpPr>
            <a:spLocks noGrp="1"/>
          </p:cNvSpPr>
          <p:nvPr>
            <p:ph type="title" idx="4294967295"/>
          </p:nvPr>
        </p:nvSpPr>
        <p:spPr>
          <a:xfrm>
            <a:off x="0" y="1168400"/>
            <a:ext cx="9144000" cy="4420840"/>
          </a:xfrm>
        </p:spPr>
        <p:txBody>
          <a:bodyPr/>
          <a:lstStyle/>
          <a:p>
            <a:r>
              <a:rPr lang="ar-SA" sz="9600" dirty="0">
                <a:cs typeface="Arial" pitchFamily="34" charset="0"/>
              </a:rPr>
              <a:t>إ</a:t>
            </a:r>
            <a:r>
              <a:rPr lang="ar-JO" sz="9600" dirty="0" err="1">
                <a:cs typeface="Arial" pitchFamily="34" charset="0"/>
              </a:rPr>
              <a:t>شعياء</a:t>
            </a:r>
            <a:r>
              <a:rPr lang="ar-JO" sz="9600" dirty="0">
                <a:cs typeface="Arial" pitchFamily="34" charset="0"/>
              </a:rPr>
              <a:t> 37</a:t>
            </a:r>
            <a:endParaRPr lang="en-US" sz="9600" dirty="0">
              <a:cs typeface="Arial" pitchFamily="34" charset="0"/>
            </a:endParaRPr>
          </a:p>
        </p:txBody>
      </p:sp>
    </p:spTree>
    <p:extLst>
      <p:ext uri="{BB962C8B-B14F-4D97-AF65-F5344CB8AC3E}">
        <p14:creationId xmlns:p14="http://schemas.microsoft.com/office/powerpoint/2010/main" val="38729392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8883"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071678"/>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785794"/>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071810"/>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كن مستعدًا للرد على التحديات المصممة </a:t>
            </a:r>
            <a:r>
              <a:rPr kumimoji="0" lang="ar-JO" sz="2800" b="0" i="0"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لإضعاف </a:t>
            </a: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8" name="Rectangle 7"/>
          <p:cNvSpPr/>
          <p:nvPr/>
        </p:nvSpPr>
        <p:spPr>
          <a:xfrm>
            <a:off x="871538" y="4357694"/>
            <a:ext cx="8272462" cy="547688"/>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ادعُ الرب بتواضع للتوجيه (37: 1-20)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4" name="Rectangle 3"/>
          <p:cNvSpPr/>
          <p:nvPr/>
        </p:nvSpPr>
        <p:spPr>
          <a:xfrm>
            <a:off x="3630613" y="4929198"/>
            <a:ext cx="5513387" cy="547687"/>
          </a:xfrm>
          <a:prstGeom prst="rect">
            <a:avLst/>
          </a:prstGeom>
          <a:solidFill>
            <a:srgbClr val="002060"/>
          </a:solidFill>
        </p:spPr>
        <p:txBody>
          <a:bodyPr>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توبوا عن عدم الإيمان (37: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6" name="Rectangle 5"/>
          <p:cNvSpPr/>
          <p:nvPr/>
        </p:nvSpPr>
        <p:spPr>
          <a:xfrm>
            <a:off x="1839913" y="5643578"/>
            <a:ext cx="7304087" cy="547687"/>
          </a:xfrm>
          <a:prstGeom prst="rect">
            <a:avLst/>
          </a:prstGeom>
          <a:solidFill>
            <a:srgbClr val="002060"/>
          </a:solidFill>
        </p:spPr>
        <p:txBody>
          <a:bodyPr>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ادع الله ليعلن عظمته (٥-٢٠)</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1916721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9907"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071678"/>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857232"/>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6 </a:t>
            </a:r>
            <a:r>
              <a:rPr kumimoji="0" lang="ar-JO" sz="2800" b="0" i="0" u="none" strike="noStrike" kern="1200" cap="none" spc="0" normalizeH="0" baseline="0" noProof="0" dirty="0" err="1">
                <a:ln>
                  <a:noFill/>
                </a:ln>
                <a:solidFill>
                  <a:prstClr val="black"/>
                </a:solidFill>
                <a:effectLst/>
                <a:uLnTx/>
                <a:uFillTx/>
                <a:latin typeface="Calibri" panose="020F0502020204030204"/>
                <a:ea typeface="MS PGothic" pitchFamily="34" charset="-128"/>
                <a:cs typeface="Arial" panose="020B0604020202020204" pitchFamily="34" charset="0"/>
              </a:rPr>
              <a:t>ـ</a:t>
            </a: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حجج قاتلة تهدف إلى إضعاف ثقتك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214686"/>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كن مستعدًا للرد على التحديات المصممة </a:t>
            </a:r>
            <a:r>
              <a:rPr kumimoji="0" lang="ar-JO" sz="2800" b="0" i="1" u="none" strike="noStrike" kern="1200" cap="none" spc="0" normalizeH="0" baseline="0" noProof="0" dirty="0">
                <a:ln>
                  <a:noFill/>
                </a:ln>
                <a:solidFill>
                  <a:prstClr val="white"/>
                </a:solidFill>
                <a:effectLst/>
                <a:uLnTx/>
                <a:uFill>
                  <a:solidFill>
                    <a:srgbClr val="000000"/>
                  </a:solidFill>
                </a:uFill>
                <a:latin typeface="Calibri" panose="020F0502020204030204"/>
                <a:ea typeface="Arial Unicode MS"/>
                <a:cs typeface="Arial" panose="020B0604020202020204" pitchFamily="34" charset="0"/>
              </a:rPr>
              <a:t>لإ</a:t>
            </a:r>
            <a:r>
              <a:rPr kumimoji="0" lang="ar-JO" sz="2800" b="0" i="0"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ضعاف </a:t>
            </a:r>
            <a:r>
              <a:rPr kumimoji="0" lang="ar-JO"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8" name="Rectangle 7"/>
          <p:cNvSpPr/>
          <p:nvPr/>
        </p:nvSpPr>
        <p:spPr>
          <a:xfrm>
            <a:off x="871538" y="4429132"/>
            <a:ext cx="8272462" cy="547688"/>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ادعُ الرب بتواضع للتوجيه (37: 1-20)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11" name="Rectangle 10"/>
          <p:cNvSpPr/>
          <p:nvPr/>
        </p:nvSpPr>
        <p:spPr>
          <a:xfrm>
            <a:off x="871537" y="5143512"/>
            <a:ext cx="8272463" cy="550535"/>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انتظر حتى يظهر الله قوته ويفي بوعده (37: 21-38)</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220131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cstate="print"/>
          <a:srcRect/>
          <a:stretch>
            <a:fillRect/>
          </a:stretch>
        </p:blipFill>
        <p:spPr bwMode="auto">
          <a:xfrm>
            <a:off x="0" y="0"/>
            <a:ext cx="9144000" cy="6837363"/>
          </a:xfrm>
          <a:prstGeom prst="rect">
            <a:avLst/>
          </a:prstGeom>
          <a:noFill/>
          <a:ln w="9525">
            <a:noFill/>
            <a:miter lim="800000"/>
            <a:headEnd/>
            <a:tailEnd/>
          </a:ln>
        </p:spPr>
      </p:pic>
      <p:sp>
        <p:nvSpPr>
          <p:cNvPr id="8195" name="Text Box 3"/>
          <p:cNvSpPr txBox="1">
            <a:spLocks noChangeArrowheads="1"/>
          </p:cNvSpPr>
          <p:nvPr/>
        </p:nvSpPr>
        <p:spPr bwMode="auto">
          <a:xfrm>
            <a:off x="228600" y="1066800"/>
            <a:ext cx="8718550" cy="1173163"/>
          </a:xfrm>
          <a:prstGeom prst="rect">
            <a:avLst/>
          </a:prstGeom>
          <a:noFill/>
          <a:ln w="9525">
            <a:noFill/>
            <a:round/>
            <a:headEnd/>
            <a:tailEnd/>
          </a:ln>
          <a:effectLst/>
        </p:spPr>
        <p:txBody>
          <a:bodyPr lIns="0" tIns="30043" rIns="0" bIns="0" anchor="ctr"/>
          <a:lstStyle/>
          <a:p>
            <a:pPr marL="0" marR="0" lvl="0" indent="0" algn="ctr" defTabSz="449263" rtl="0" eaLnBrk="1" fontAlgn="base" latinLnBrk="0" hangingPunct="1">
              <a:lnSpc>
                <a:spcPct val="94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دقة نبوات </a:t>
            </a:r>
            <a:r>
              <a:rPr lang="ar-SA" sz="3600" b="1" dirty="0">
                <a:solidFill>
                  <a:srgbClr val="FFFFFF"/>
                </a:solidFill>
                <a:effectLst>
                  <a:outerShdw blurRad="38100" dist="38100" dir="2700000" algn="tl">
                    <a:srgbClr val="000000"/>
                  </a:outerShdw>
                </a:effectLst>
                <a:latin typeface="Arial" panose="020B0604020202020204" pitchFamily="34" charset="0"/>
                <a:ea typeface="MS PGothic" pitchFamily="34" charset="-128"/>
                <a:cs typeface="Arial" panose="020B0604020202020204" pitchFamily="34" charset="0"/>
              </a:rPr>
              <a:t>إ</a:t>
            </a:r>
            <a:r>
              <a:rPr kumimoji="0" lang="ar-JO" sz="3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شعياء</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 :</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242692" name="AutoShape 4"/>
          <p:cNvSpPr>
            <a:spLocks noChangeArrowheads="1"/>
          </p:cNvSpPr>
          <p:nvPr/>
        </p:nvSpPr>
        <p:spPr bwMode="auto">
          <a:xfrm>
            <a:off x="163513" y="39179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42693" name="Text Box 5"/>
          <p:cNvSpPr txBox="1">
            <a:spLocks noChangeArrowheads="1"/>
          </p:cNvSpPr>
          <p:nvPr/>
        </p:nvSpPr>
        <p:spPr bwMode="auto">
          <a:xfrm>
            <a:off x="327025" y="3917950"/>
            <a:ext cx="8653463" cy="2286000"/>
          </a:xfrm>
          <a:prstGeom prst="rect">
            <a:avLst/>
          </a:prstGeom>
          <a:noFill/>
          <a:ln w="9525">
            <a:noFill/>
            <a:miter lim="800000"/>
            <a:headEnd/>
            <a:tailEnd/>
          </a:ln>
        </p:spPr>
        <p:txBody>
          <a:bodyPr lIns="0" tIns="22532" rIns="0" bIns="0" anchor="ctr"/>
          <a:lstStyle/>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a:pP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لذلك هكذا يقول الرب عن ملك أشور لا يدخل هذه المدينة و لا يرمي هناك سهماً و لا يتقدم عليها بترس و لا يقيم عليها مترسة في الطريق الذي جاء فيه يرجع و إلى هذه المدينة لا يدخل يقول الرب</a:t>
            </a: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a:pP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 37 : 33 – 34 )</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453837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0" y="0"/>
            <a:ext cx="9144000" cy="6837363"/>
          </a:xfrm>
          <a:prstGeom prst="rect">
            <a:avLst/>
          </a:prstGeom>
          <a:noFill/>
          <a:ln w="9525">
            <a:noFill/>
            <a:miter lim="800000"/>
            <a:headEnd/>
            <a:tailEnd/>
          </a:ln>
        </p:spPr>
      </p:pic>
      <p:sp>
        <p:nvSpPr>
          <p:cNvPr id="9219" name="Text Box 3"/>
          <p:cNvSpPr txBox="1">
            <a:spLocks noChangeArrowheads="1"/>
          </p:cNvSpPr>
          <p:nvPr/>
        </p:nvSpPr>
        <p:spPr bwMode="auto">
          <a:xfrm>
            <a:off x="0" y="1066800"/>
            <a:ext cx="9144000" cy="1173163"/>
          </a:xfrm>
          <a:prstGeom prst="rect">
            <a:avLst/>
          </a:prstGeom>
          <a:noFill/>
          <a:ln w="9525">
            <a:noFill/>
            <a:round/>
            <a:headEnd/>
            <a:tailEnd/>
          </a:ln>
          <a:effectLst/>
        </p:spPr>
        <p:txBody>
          <a:bodyPr lIns="0" tIns="30043" rIns="0" bIns="0" anchor="ctr"/>
          <a:lstStyle/>
          <a:p>
            <a:pPr marL="0" marR="0" lvl="0" indent="0" algn="ctr" defTabSz="449263" rtl="0" eaLnBrk="1" fontAlgn="base" latinLnBrk="0" hangingPunct="1">
              <a:lnSpc>
                <a:spcPct val="94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دقة نبوات </a:t>
            </a:r>
            <a:r>
              <a:rPr lang="ar-SA" sz="3600" b="1" dirty="0">
                <a:solidFill>
                  <a:srgbClr val="FFFFFF"/>
                </a:solidFill>
                <a:effectLst>
                  <a:outerShdw blurRad="38100" dist="38100" dir="2700000" algn="tl">
                    <a:srgbClr val="000000"/>
                  </a:outerShdw>
                </a:effectLst>
                <a:latin typeface="Arial" panose="020B0604020202020204" pitchFamily="34" charset="0"/>
                <a:ea typeface="MS PGothic" pitchFamily="34" charset="-128"/>
                <a:cs typeface="Arial" panose="020B0604020202020204" pitchFamily="34" charset="0"/>
              </a:rPr>
              <a:t>إ</a:t>
            </a:r>
            <a:r>
              <a:rPr kumimoji="0" lang="ar-JO" sz="3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شعياء</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 :</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243716" name="AutoShape 4"/>
          <p:cNvSpPr>
            <a:spLocks noChangeArrowheads="1"/>
          </p:cNvSpPr>
          <p:nvPr/>
        </p:nvSpPr>
        <p:spPr bwMode="auto">
          <a:xfrm>
            <a:off x="163513" y="40830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43717" name="Text Box 5"/>
          <p:cNvSpPr txBox="1">
            <a:spLocks noChangeArrowheads="1"/>
          </p:cNvSpPr>
          <p:nvPr/>
        </p:nvSpPr>
        <p:spPr bwMode="auto">
          <a:xfrm>
            <a:off x="327025" y="4041775"/>
            <a:ext cx="8489950" cy="2327275"/>
          </a:xfrm>
          <a:prstGeom prst="rect">
            <a:avLst/>
          </a:prstGeom>
          <a:noFill/>
          <a:ln w="9525">
            <a:noFill/>
            <a:miter lim="800000"/>
            <a:headEnd/>
            <a:tailEnd/>
          </a:ln>
        </p:spPr>
        <p:txBody>
          <a:bodyPr lIns="0" tIns="22532" rIns="0" bIns="0" anchor="ctr"/>
          <a:lstStyle/>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فخرج ملاك الرب و ضرب من جيش أشور مئة و خمسة و ثمانين ألفاً فلما بكروا صباحاً إذا هم جميعاً جثث ميتة فانصرف </a:t>
            </a:r>
            <a:r>
              <a:rPr kumimoji="0" lang="ar-JO" altLang="ja-JP" sz="2400" b="1"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سنحاريب</a:t>
            </a:r>
            <a:r>
              <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ملك أشور و ذهب راجعاً </a:t>
            </a:r>
            <a:r>
              <a:rPr kumimoji="0" lang="ar-SA"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ar-JO" altLang="ja-JP"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 37 : 36 – 37)</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970217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2C8A3-164F-4D45-96A0-C9CC3F588192}"/>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9490" name="Picture 2">
            <a:extLst>
              <a:ext uri="{FF2B5EF4-FFF2-40B4-BE49-F238E27FC236}">
                <a16:creationId xmlns:a16="http://schemas.microsoft.com/office/drawing/2014/main" id="{FC962D2B-35E1-FD46-8EAB-26FF9CBC72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8000" y="0"/>
            <a:ext cx="4826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F1F6E4-954C-42C2-A83A-F06AD80E41CB}"/>
              </a:ext>
            </a:extLst>
          </p:cNvPr>
          <p:cNvSpPr/>
          <p:nvPr/>
        </p:nvSpPr>
        <p:spPr>
          <a:xfrm>
            <a:off x="323528" y="1104766"/>
            <a:ext cx="4071486" cy="2542002"/>
          </a:xfrm>
          <a:prstGeom prst="rect">
            <a:avLst/>
          </a:prstGeom>
          <a:solidFill>
            <a:schemeClr val="accent4">
              <a:lumMod val="50000"/>
            </a:schemeClr>
          </a:solidFill>
        </p:spPr>
        <p:txBody>
          <a:bodyPr wrap="square">
            <a:spAutoFit/>
          </a:bodyPr>
          <a:lstStyle/>
          <a:p>
            <a:pPr lvl="0" algn="ctr" defTabSz="457200" rtl="1" fontAlgn="auto">
              <a:spcBef>
                <a:spcPts val="0"/>
              </a:spcBef>
              <a:spcAft>
                <a:spcPts val="0"/>
              </a:spcAft>
              <a:defRPr/>
            </a:pPr>
            <a:r>
              <a:rPr lang="ar-SA" sz="4000" dirty="0">
                <a:solidFill>
                  <a:prstClr val="white"/>
                </a:solidFill>
                <a:latin typeface="Arial" panose="020B0604020202020204" pitchFamily="34" charset="0"/>
                <a:ea typeface="Calibri" panose="020F0502020204030204" pitchFamily="34" charset="0"/>
                <a:cs typeface="Arial" panose="020B0604020202020204" pitchFamily="34" charset="0"/>
              </a:rPr>
              <a:t>قف</a:t>
            </a:r>
          </a:p>
          <a:p>
            <a:pPr lvl="0" algn="ctr" defTabSz="457200" rtl="1" fontAlgn="auto">
              <a:spcBef>
                <a:spcPts val="0"/>
              </a:spcBef>
              <a:spcAft>
                <a:spcPts val="0"/>
              </a:spcAft>
              <a:defRPr/>
            </a:pPr>
            <a:r>
              <a:rPr lang="ar-SA" sz="4000" dirty="0">
                <a:solidFill>
                  <a:prstClr val="white"/>
                </a:solidFill>
                <a:latin typeface="Arial" panose="020B0604020202020204" pitchFamily="34" charset="0"/>
                <a:ea typeface="Calibri" panose="020F0502020204030204" pitchFamily="34" charset="0"/>
                <a:cs typeface="Arial" panose="020B0604020202020204" pitchFamily="34" charset="0"/>
              </a:rPr>
              <a:t>كن هادئاً</a:t>
            </a:r>
          </a:p>
          <a:p>
            <a:pPr lvl="0" algn="ctr" defTabSz="457200" rtl="1" fontAlgn="auto">
              <a:spcBef>
                <a:spcPts val="0"/>
              </a:spcBef>
              <a:spcAft>
                <a:spcPts val="0"/>
              </a:spcAft>
              <a:defRPr/>
            </a:pPr>
            <a:r>
              <a:rPr lang="ar-SA" sz="4000" dirty="0" err="1">
                <a:solidFill>
                  <a:prstClr val="white"/>
                </a:solidFill>
                <a:latin typeface="Arial" panose="020B0604020202020204" pitchFamily="34" charset="0"/>
                <a:ea typeface="Calibri" panose="020F0502020204030204" pitchFamily="34" charset="0"/>
                <a:cs typeface="Arial" panose="020B0604020202020204" pitchFamily="34" charset="0"/>
              </a:rPr>
              <a:t>إهدئ</a:t>
            </a:r>
            <a:endParaRPr lang="ar-SA" sz="4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rtl="1" fontAlgn="auto">
              <a:spcBef>
                <a:spcPts val="0"/>
              </a:spcBef>
              <a:spcAft>
                <a:spcPts val="0"/>
              </a:spcAft>
              <a:defRPr/>
            </a:pPr>
            <a:r>
              <a:rPr lang="ar-SA" sz="4000" dirty="0">
                <a:solidFill>
                  <a:prstClr val="white"/>
                </a:solidFill>
                <a:latin typeface="Arial" panose="020B0604020202020204" pitchFamily="34" charset="0"/>
                <a:ea typeface="Calibri" panose="020F0502020204030204" pitchFamily="34" charset="0"/>
                <a:cs typeface="Arial" panose="020B0604020202020204" pitchFamily="34" charset="0"/>
              </a:rPr>
              <a:t>يتم حلها</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46907538-7012-4FBC-BAA4-7B073B163C51}"/>
              </a:ext>
            </a:extLst>
          </p:cNvPr>
          <p:cNvSpPr/>
          <p:nvPr/>
        </p:nvSpPr>
        <p:spPr>
          <a:xfrm>
            <a:off x="3701994" y="3817491"/>
            <a:ext cx="4907290" cy="1938992"/>
          </a:xfrm>
          <a:prstGeom prst="rect">
            <a:avLst/>
          </a:prstGeom>
          <a:solidFill>
            <a:srgbClr val="401B5B"/>
          </a:solidFill>
        </p:spPr>
        <p:txBody>
          <a:bodyPr wrap="square">
            <a:spAutoFit/>
          </a:bodyPr>
          <a:lstStyle/>
          <a:p>
            <a:pPr lvl="0" algn="ctr" defTabSz="457200" rtl="1" fontAlgn="auto">
              <a:spcBef>
                <a:spcPts val="0"/>
              </a:spcBef>
              <a:spcAft>
                <a:spcPts val="0"/>
              </a:spcAft>
              <a:defRPr/>
            </a:pPr>
            <a:r>
              <a:rPr lang="ar-SA" sz="4000" dirty="0">
                <a:solidFill>
                  <a:prstClr val="white"/>
                </a:solidFill>
                <a:latin typeface="Arial" panose="020B0604020202020204" pitchFamily="34" charset="0"/>
                <a:ea typeface="Calibri" panose="020F0502020204030204" pitchFamily="34" charset="0"/>
                <a:cs typeface="Arial" panose="020B0604020202020204" pitchFamily="34" charset="0"/>
              </a:rPr>
              <a:t>اعترف بسيادته</a:t>
            </a:r>
          </a:p>
          <a:p>
            <a:pPr lvl="0" algn="ctr" defTabSz="457200" rtl="1" fontAlgn="auto">
              <a:spcBef>
                <a:spcPts val="0"/>
              </a:spcBef>
              <a:spcAft>
                <a:spcPts val="0"/>
              </a:spcAft>
              <a:defRPr/>
            </a:pPr>
            <a:endParaRPr lang="ar-SA" sz="4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rtl="1" fontAlgn="auto">
              <a:spcBef>
                <a:spcPts val="0"/>
              </a:spcBef>
              <a:spcAft>
                <a:spcPts val="0"/>
              </a:spcAft>
              <a:defRPr/>
            </a:pPr>
            <a:r>
              <a:rPr lang="ar-SA" sz="4000" dirty="0">
                <a:solidFill>
                  <a:prstClr val="white"/>
                </a:solidFill>
                <a:latin typeface="Arial" panose="020B0604020202020204" pitchFamily="34" charset="0"/>
                <a:ea typeface="Calibri" panose="020F0502020204030204" pitchFamily="34" charset="0"/>
                <a:cs typeface="Arial" panose="020B0604020202020204" pitchFamily="34" charset="0"/>
              </a:rPr>
              <a:t>اعترف بقوته للقيام بالمستحيل</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4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77859" name="Title 2"/>
          <p:cNvSpPr>
            <a:spLocks noGrp="1"/>
          </p:cNvSpPr>
          <p:nvPr>
            <p:ph type="title" idx="4294967295"/>
          </p:nvPr>
        </p:nvSpPr>
        <p:spPr>
          <a:xfrm>
            <a:off x="25168" y="1988840"/>
            <a:ext cx="9144000" cy="2401888"/>
          </a:xfrm>
        </p:spPr>
        <p:txBody>
          <a:bodyPr/>
          <a:lstStyle/>
          <a:p>
            <a:pPr rtl="1"/>
            <a:r>
              <a:rPr lang="ar-SA" sz="8800" dirty="0">
                <a:cs typeface="Arial" pitchFamily="34" charset="0"/>
              </a:rPr>
              <a:t>إ</a:t>
            </a:r>
            <a:r>
              <a:rPr lang="ar-JO" sz="8800" dirty="0" err="1">
                <a:cs typeface="Arial" pitchFamily="34" charset="0"/>
              </a:rPr>
              <a:t>شعياء</a:t>
            </a:r>
            <a:r>
              <a:rPr lang="ar-JO" sz="8800" dirty="0">
                <a:cs typeface="Arial" pitchFamily="34" charset="0"/>
              </a:rPr>
              <a:t> </a:t>
            </a:r>
            <a:r>
              <a:rPr lang="en-US" sz="8800" dirty="0">
                <a:cs typeface="Arial" pitchFamily="34" charset="0"/>
              </a:rPr>
              <a:t>8</a:t>
            </a:r>
            <a:r>
              <a:rPr lang="ar-JO" sz="8800" dirty="0">
                <a:cs typeface="Arial" pitchFamily="34" charset="0"/>
              </a:rPr>
              <a:t>3</a:t>
            </a:r>
            <a:endParaRPr lang="en-US" sz="8800" dirty="0">
              <a:cs typeface="Arial" pitchFamily="34" charset="0"/>
            </a:endParaRPr>
          </a:p>
        </p:txBody>
      </p:sp>
    </p:spTree>
    <p:extLst>
      <p:ext uri="{BB962C8B-B14F-4D97-AF65-F5344CB8AC3E}">
        <p14:creationId xmlns:p14="http://schemas.microsoft.com/office/powerpoint/2010/main" val="29454458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حزقيا امتداد الحياة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2678598"/>
            <a:ext cx="9144000" cy="41097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defRPr/>
            </a:pPr>
            <a:r>
              <a:rPr lang="ar-SA" sz="3400" dirty="0">
                <a:latin typeface="Arial" panose="020B0604020202020204" pitchFamily="34" charset="0"/>
                <a:cs typeface="Arial" panose="020B0604020202020204" pitchFamily="34" charset="0"/>
              </a:rPr>
              <a:t>"فِي تِلْكَ الأَيَّامِ مَرِضَ حَزَقِيَّا لِلْمَوْتِ، فَجَاءَ إِلَيْهِ إِشَعْيَاءُ بْنُ </a:t>
            </a:r>
            <a:r>
              <a:rPr lang="ar-SA" sz="3400" dirty="0" err="1">
                <a:latin typeface="Arial" panose="020B0604020202020204" pitchFamily="34" charset="0"/>
                <a:cs typeface="Arial" panose="020B0604020202020204" pitchFamily="34" charset="0"/>
              </a:rPr>
              <a:t>آمُوصَ</a:t>
            </a:r>
            <a:r>
              <a:rPr lang="ar-SA" sz="3400" dirty="0">
                <a:latin typeface="Arial" panose="020B0604020202020204" pitchFamily="34" charset="0"/>
                <a:cs typeface="Arial" panose="020B0604020202020204" pitchFamily="34" charset="0"/>
              </a:rPr>
              <a:t> النَّبِيُّ وَقَالَ لَهُ: «هكَذَا يَقُولُ الرَّبُّ: أَوْصِ بَيْتَكَ لأَنَّكَ تَمُوتُ وَلاَ تَعِيشُ». فَوَجَّهَ حَزَقِيَّا وَجْهَهُ إِلَى الْحَائِطِ وَصَلَّى إِلَى الرَّبِّ</a:t>
            </a:r>
          </a:p>
          <a:p>
            <a:pPr rtl="1">
              <a:defRPr/>
            </a:pPr>
            <a:r>
              <a:rPr lang="ar-SA" sz="3400" dirty="0">
                <a:latin typeface="Arial" panose="020B0604020202020204" pitchFamily="34" charset="0"/>
                <a:cs typeface="Arial" panose="020B0604020202020204" pitchFamily="34" charset="0"/>
              </a:rPr>
              <a:t>3 وَقَالَ: «آهِ يَا رَبُّ، اذْكُرْ كَيْفَ سِرْتُ أَمَامَكَ بِالأَمَانَةِ وَبِقَلْبٍ سَلِيمٍ وَفَعَلْتُ الْحَسَنَ فِي عَيْنَيْكَ». وَبَكَى حَزَقِيَّا بُكَاءً عَظِيمًا."</a:t>
            </a:r>
          </a:p>
          <a:p>
            <a:pPr rtl="1">
              <a:defRPr/>
            </a:pPr>
            <a:r>
              <a:rPr kumimoji="0" lang="ar-SA"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a:t>
            </a:r>
            <a:r>
              <a:rPr kumimoji="0" lang="ar-SA"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38: 1-3)</a:t>
            </a:r>
            <a:br>
              <a:rPr kumimoji="0" lang="en-US"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60514" name="Picture 2">
            <a:extLst>
              <a:ext uri="{FF2B5EF4-FFF2-40B4-BE49-F238E27FC236}">
                <a16:creationId xmlns:a16="http://schemas.microsoft.com/office/drawing/2014/main" id="{76FDC8C2-0245-7C49-B0E8-5B931A837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5200" y="692696"/>
            <a:ext cx="72136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5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إجابة الله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908720"/>
            <a:ext cx="5308884" cy="587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200" dirty="0">
                <a:effectLst/>
                <a:latin typeface="Arial" panose="020B0604020202020204" pitchFamily="34" charset="0"/>
                <a:cs typeface="Arial" panose="020B0604020202020204" pitchFamily="34" charset="0"/>
              </a:rPr>
              <a:t>فَصَارَ قَوْلُ الرَّبِّ إِلَى إِشَعْيَاءَ قَائِلًا: «اذْهَبْ وَقُلْ لِحَزَقِيَّا: هكَذَا يَقُولُ الرَّبُّ إِلهُ دَاوُدَ أَبِيكَ: قَدْ سَمِعْتُ صَلاَتَكَ. قَدْ رَأَيْتُ دُمُوعَكَ. </a:t>
            </a:r>
            <a:r>
              <a:rPr lang="ar-SA" sz="3200" dirty="0" err="1">
                <a:effectLst/>
                <a:latin typeface="Arial" panose="020B0604020202020204" pitchFamily="34" charset="0"/>
                <a:cs typeface="Arial" panose="020B0604020202020204" pitchFamily="34" charset="0"/>
              </a:rPr>
              <a:t>هأَنَذَا</a:t>
            </a:r>
            <a:r>
              <a:rPr lang="ar-SA" sz="3200" dirty="0">
                <a:effectLst/>
                <a:latin typeface="Arial" panose="020B0604020202020204" pitchFamily="34" charset="0"/>
                <a:cs typeface="Arial" panose="020B0604020202020204" pitchFamily="34" charset="0"/>
              </a:rPr>
              <a:t> أُضِيفُ إِلَى أَيَّامِكَ خَمْسَ عَشَرَةَ سَنَةً. وَمِنْ يَدِ مَلِكِ أَشُّورَ أُنْقِذُكَ وَهذِهِ الْمَدِينَةَ. وَأُحَامِي عَنْ هذِهِ الْمَدِينَةِ.</a:t>
            </a:r>
          </a:p>
          <a:p>
            <a:pPr rtl="1"/>
            <a:r>
              <a:rPr lang="ar-SA" sz="3200" dirty="0">
                <a:effectLst/>
                <a:latin typeface="Arial" panose="020B0604020202020204" pitchFamily="34" charset="0"/>
                <a:cs typeface="Arial" panose="020B0604020202020204" pitchFamily="34" charset="0"/>
              </a:rPr>
              <a:t>(</a:t>
            </a:r>
            <a:r>
              <a:rPr lang="ar-SA" sz="3200" dirty="0" err="1">
                <a:effectLst/>
                <a:latin typeface="Arial" panose="020B0604020202020204" pitchFamily="34" charset="0"/>
                <a:cs typeface="Arial" panose="020B0604020202020204" pitchFamily="34" charset="0"/>
              </a:rPr>
              <a:t>إش</a:t>
            </a:r>
            <a:r>
              <a:rPr lang="ar-SA" sz="3200" dirty="0">
                <a:effectLst/>
                <a:latin typeface="Arial" panose="020B0604020202020204" pitchFamily="34" charset="0"/>
                <a:cs typeface="Arial" panose="020B0604020202020204" pitchFamily="34" charset="0"/>
              </a:rPr>
              <a:t> 38: 4-6)</a:t>
            </a:r>
          </a:p>
        </p:txBody>
      </p:sp>
      <p:pic>
        <p:nvPicPr>
          <p:cNvPr id="961538" name="Picture 2">
            <a:extLst>
              <a:ext uri="{FF2B5EF4-FFF2-40B4-BE49-F238E27FC236}">
                <a16:creationId xmlns:a16="http://schemas.microsoft.com/office/drawing/2014/main" id="{E16D4A94-D683-A547-B61F-7B5C001E95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2120" y="1052736"/>
            <a:ext cx="2971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76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0767" y="1805208"/>
            <a:ext cx="2934092" cy="501675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noProof="0" dirty="0">
                <a:solidFill>
                  <a:prstClr val="white"/>
                </a:solidFill>
                <a:effectLst>
                  <a:glow rad="101600">
                    <a:prstClr val="black"/>
                  </a:glow>
                </a:effectLst>
                <a:latin typeface="Arial Narrow" charset="0"/>
                <a:ea typeface="Arial Narrow" charset="0"/>
                <a:cs typeface="Arial Narrow" charset="0"/>
              </a:rPr>
              <a:t>" </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فَصَارَ قَوْلُ الرَّبِّ إِلَى إِشَعْيَاءَ قَائِلًا: «اذْهَبْ وَقُلْ لِحَزَقِيَّا: هكَذَا يَقُولُ الرَّبُّ </a:t>
            </a:r>
            <a:r>
              <a:rPr kumimoji="0" lang="ar-SA" sz="3200" b="1" i="0" u="none" strike="noStrike" kern="1200" cap="none" spc="0" normalizeH="0" baseline="0" noProof="0" dirty="0">
                <a:ln>
                  <a:noFill/>
                </a:ln>
                <a:solidFill>
                  <a:srgbClr val="FFC000"/>
                </a:solidFill>
                <a:effectLst>
                  <a:glow rad="101600">
                    <a:prstClr val="black"/>
                  </a:glow>
                </a:effectLst>
                <a:uLnTx/>
                <a:uFillTx/>
                <a:latin typeface="Arial Narrow" charset="0"/>
                <a:ea typeface="Arial Narrow" charset="0"/>
                <a:cs typeface="Arial Narrow" charset="0"/>
              </a:rPr>
              <a:t>إِلهُ دَاوُدَ أَبِيك</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قَدْ سَمِعْتُ صَلاَتَكَ. قَدْ رَأَيْتُ دُمُوعَكَ. </a:t>
            </a:r>
            <a:r>
              <a:rPr kumimoji="0" lang="ar-SA" sz="32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هأَنَذَا</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أُضِيفُ إِلَى أَيَّامِكَ خَمْسَ عَشَرَةَ سَنَةً."</a:t>
            </a:r>
          </a:p>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dirty="0">
                <a:solidFill>
                  <a:srgbClr val="FFC000"/>
                </a:solidFill>
                <a:effectLst>
                  <a:glow rad="101600">
                    <a:prstClr val="black"/>
                  </a:glow>
                </a:effectLst>
                <a:latin typeface="Arial Narrow" charset="0"/>
                <a:ea typeface="Arial Narrow" charset="0"/>
                <a:cs typeface="Arial Narrow" charset="0"/>
              </a:rPr>
              <a:t>إشعياء 38: 4-5</a:t>
            </a:r>
            <a:r>
              <a:rPr kumimoji="0" lang="en-US" sz="3200" b="1" i="0" u="none" strike="noStrike" kern="1200" cap="none" spc="0" normalizeH="0" baseline="0" noProof="0" dirty="0">
                <a:ln>
                  <a:noFill/>
                </a:ln>
                <a:solidFill>
                  <a:srgbClr val="FFC000"/>
                </a:solidFill>
                <a:effectLst>
                  <a:glow rad="101600">
                    <a:prstClr val="black"/>
                  </a:glow>
                </a:effectLst>
                <a:uLnTx/>
                <a:uFillTx/>
                <a:latin typeface="Arial Narrow" charset="0"/>
                <a:ea typeface="Arial Narrow" charset="0"/>
                <a:cs typeface="Arial Narrow" charset="0"/>
              </a:rPr>
              <a:t>	</a:t>
            </a:r>
          </a:p>
        </p:txBody>
      </p:sp>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17411" y="1556792"/>
            <a:ext cx="5519057" cy="5169170"/>
          </a:xfrm>
          <a:prstGeom prst="rect">
            <a:avLst/>
          </a:prstGeom>
        </p:spPr>
      </p:pic>
      <p:sp>
        <p:nvSpPr>
          <p:cNvPr id="2" name="Rectangle 1"/>
          <p:cNvSpPr/>
          <p:nvPr/>
        </p:nvSpPr>
        <p:spPr>
          <a:xfrm>
            <a:off x="467544" y="260648"/>
            <a:ext cx="8496944" cy="1200329"/>
          </a:xfrm>
          <a:prstGeom prst="rect">
            <a:avLst/>
          </a:prstGeom>
        </p:spPr>
        <p:txBody>
          <a:bodyPr wrap="square">
            <a:spAutoFit/>
          </a:bodyPr>
          <a:lstStyle/>
          <a:p>
            <a:pPr lvl="0" algn="r" defTabSz="685800" rtl="1" fontAlgn="auto">
              <a:spcBef>
                <a:spcPts val="0"/>
              </a:spcBef>
              <a:spcAft>
                <a:spcPts val="0"/>
              </a:spcAft>
              <a:defRPr/>
            </a:pPr>
            <a:r>
              <a:rPr lang="ar-SA" b="1" dirty="0">
                <a:solidFill>
                  <a:srgbClr val="FFFAB5"/>
                </a:solidFill>
                <a:effectLst>
                  <a:glow rad="101600">
                    <a:prstClr val="black"/>
                  </a:glow>
                </a:effectLst>
                <a:latin typeface="Arial Narrow" charset="0"/>
                <a:ea typeface="Arial Narrow" charset="0"/>
                <a:cs typeface="Arial Narrow" charset="0"/>
              </a:rPr>
              <a:t>أرسل الله إجابته لصلاة حزقيا إليه من خلال إشعياء (ملوك الثاني 20: 4). لقد عرّف الرب عن نفسه بأنه "إِلهُ دَاوُدَ أَبِيك". ساعدت هذه الإشارة حزقيا على معرفة أن الله سيبقى أمينًا له ولشعبه.</a:t>
            </a:r>
            <a:endParaRPr kumimoji="0" lang="en-US" b="1" i="0" u="none" strike="noStrike" kern="1200" cap="none" spc="0" normalizeH="0" baseline="0" noProof="0" dirty="0">
              <a:ln>
                <a:noFill/>
              </a:ln>
              <a:solidFill>
                <a:srgbClr val="FFFAB5"/>
              </a:solidFill>
              <a:effectLst>
                <a:glow rad="1016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5953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026" descr="creation image.jpg                                             00097C8BWBM2                           BACC002F:">
            <a:extLst>
              <a:ext uri="{FF2B5EF4-FFF2-40B4-BE49-F238E27FC236}">
                <a16:creationId xmlns:a16="http://schemas.microsoft.com/office/drawing/2014/main" id="{1A08FE00-BC05-574D-BB0F-5EE77EFD1F37}"/>
              </a:ext>
            </a:extLst>
          </p:cNvPr>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rot="-10775538">
            <a:off x="6049" y="-895"/>
            <a:ext cx="9143853" cy="6853834"/>
          </a:xfrm>
          <a:prstGeom prst="rect">
            <a:avLst/>
          </a:prstGeom>
          <a:noFill/>
          <a:extLst>
            <a:ext uri="{909E8E84-426E-40DD-AFC4-6F175D3DCCD1}">
              <a14:hiddenFill xmlns:a14="http://schemas.microsoft.com/office/drawing/2010/main">
                <a:solidFill>
                  <a:srgbClr val="FFFFFF"/>
                </a:solidFill>
              </a14:hiddenFill>
            </a:ext>
          </a:extLst>
        </p:spPr>
      </p:pic>
      <p:sp>
        <p:nvSpPr>
          <p:cNvPr id="130051" name="Text Box 1027"/>
          <p:cNvSpPr txBox="1">
            <a:spLocks noChangeArrowheads="1"/>
          </p:cNvSpPr>
          <p:nvPr/>
        </p:nvSpPr>
        <p:spPr bwMode="auto">
          <a:xfrm>
            <a:off x="103012" y="1106906"/>
            <a:ext cx="8903369" cy="34163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en-GB"/>
            </a:defPPr>
            <a:lvl1pPr lvl="0" algn="r" defTabSz="685800" eaLnBrk="0" hangingPunct="0">
              <a:defRPr b="1">
                <a:solidFill>
                  <a:srgbClr val="FFFFFF"/>
                </a:solidFill>
                <a:effectLst>
                  <a:glow rad="127000">
                    <a:srgbClr val="000000"/>
                  </a:glow>
                </a:effectLst>
                <a:latin typeface="Arial" panose="020B0604020202020204" pitchFamily="34" charset="0"/>
                <a:cs typeface="Arial" panose="020B0604020202020204" pitchFamily="34" charset="0"/>
              </a:defRPr>
            </a:lvl1pPr>
          </a:lstStyle>
          <a:p>
            <a:pPr algn="r" rtl="1"/>
            <a:r>
              <a:rPr lang="ar-SA" altLang="x-none" sz="3600" dirty="0"/>
              <a:t>٢بطرس ٣ : ٧، ١٠</a:t>
            </a:r>
          </a:p>
          <a:p>
            <a:pPr algn="r" rtl="1"/>
            <a:r>
              <a:rPr lang="ar-SA" altLang="x-none" sz="3600" dirty="0"/>
              <a:t>٧ وَأَمَّا السَّمَاوَاتُ وَالأَرْضُ الْكَائِنَةُ الآنَ فَهِيَ مَخْزُونَةٌ بِتِلْكَ الْكَلِمَةِ عَيْنِهَا، مَحْفُوظَةً لِلنَّارِ إِلَى يَوْمِ الدِّينِ وَهَلاَكِ النَّاسِ الْفُجَّارِ…</a:t>
            </a:r>
            <a:r>
              <a:rPr lang="en-US" altLang="x-none" sz="3600" dirty="0"/>
              <a:t>.</a:t>
            </a:r>
            <a:r>
              <a:rPr lang="ar-SA" altLang="x-none" sz="3600" dirty="0"/>
              <a:t> </a:t>
            </a:r>
            <a:r>
              <a:rPr lang="ar-SA" sz="3600" dirty="0"/>
              <a:t>١٠ وَلَكِنْ سَيَأْتِي كَلِصٍّ فِي اللَّيْلِ، يَوْمُ الرَّبِّ، الَّذِي فِيهِ تَزُولُ السَّمَاوَاتُ بِضَجِيجٍ، وَتَنْحَلُّ الْعَنَاصِرُ مُحْتَرِقَةً، وَتَحْتَرِقُ الأَرْضُ وَالْمَصْنُوعَاتُ الَّتِي فِيهَا. </a:t>
            </a:r>
            <a:endParaRPr lang="ar-SA" altLang="x-none" sz="3600" dirty="0"/>
          </a:p>
        </p:txBody>
      </p:sp>
    </p:spTree>
    <p:extLst>
      <p:ext uri="{BB962C8B-B14F-4D97-AF65-F5344CB8AC3E}">
        <p14:creationId xmlns:p14="http://schemas.microsoft.com/office/powerpoint/2010/main" val="19278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معجزة الله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764704"/>
            <a:ext cx="9053300" cy="1944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a:latin typeface="Arial" panose="020B0604020202020204" pitchFamily="34" charset="0"/>
                <a:cs typeface="Arial" panose="020B0604020202020204" pitchFamily="34" charset="0"/>
              </a:rPr>
              <a:t>"وَهذِهِ لَكَ الْعَلاَمَةُ مِنْ قِبَلِ الرَّبِّ عَلَى أَنَّ الرَّبَّ يَفْعَلُ هذَا الأَمْرَ الَّذِي تَكَلَّمَ بِهِ: </a:t>
            </a:r>
            <a:r>
              <a:rPr lang="ar-SA" sz="2800" dirty="0" err="1">
                <a:latin typeface="Arial" panose="020B0604020202020204" pitchFamily="34" charset="0"/>
                <a:cs typeface="Arial" panose="020B0604020202020204" pitchFamily="34" charset="0"/>
              </a:rPr>
              <a:t>هأَنَذَا</a:t>
            </a:r>
            <a:r>
              <a:rPr lang="ar-SA" sz="2800" dirty="0">
                <a:latin typeface="Arial" panose="020B0604020202020204" pitchFamily="34" charset="0"/>
                <a:cs typeface="Arial" panose="020B0604020202020204" pitchFamily="34" charset="0"/>
              </a:rPr>
              <a:t> أُرَجِّعُ ظِلَّ الدَّرَجَاتِ الَّذِي نَزَلَ فِي دَرَجَاتِ </a:t>
            </a:r>
            <a:r>
              <a:rPr lang="ar-SA" sz="2800" dirty="0" err="1">
                <a:latin typeface="Arial" panose="020B0604020202020204" pitchFamily="34" charset="0"/>
                <a:cs typeface="Arial" panose="020B0604020202020204" pitchFamily="34" charset="0"/>
              </a:rPr>
              <a:t>آحَازَ</a:t>
            </a:r>
            <a:r>
              <a:rPr lang="ar-SA" sz="2800" dirty="0">
                <a:latin typeface="Arial" panose="020B0604020202020204" pitchFamily="34" charset="0"/>
                <a:cs typeface="Arial" panose="020B0604020202020204" pitchFamily="34" charset="0"/>
              </a:rPr>
              <a:t> بِالشَّمْسِ عَشَرَ دَرَجَاتٍ إِلَى الْوَرَاءِ». فَرَجَعَتِ الشَّمْسُ عَشَرَ دَرَجَاتٍ فِي الدَّرَجَاتِ الَّتِي نَزَلَتْهَا."</a:t>
            </a:r>
          </a:p>
          <a:p>
            <a:pPr rtl="1"/>
            <a: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a:t>
            </a: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38: 7-8)</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62562" name="Picture 2">
            <a:extLst>
              <a:ext uri="{FF2B5EF4-FFF2-40B4-BE49-F238E27FC236}">
                <a16:creationId xmlns:a16="http://schemas.microsoft.com/office/drawing/2014/main" id="{D0185105-C762-7A4F-A21B-2BF0C43EFF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8832" y="2852936"/>
            <a:ext cx="7721600"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2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514350"/>
            <a:ext cx="9779000" cy="5867400"/>
          </a:xfrm>
          <a:prstGeom prst="rect">
            <a:avLst/>
          </a:prstGeom>
        </p:spPr>
      </p:pic>
      <p:sp>
        <p:nvSpPr>
          <p:cNvPr id="3" name="Rectangle 2"/>
          <p:cNvSpPr/>
          <p:nvPr/>
        </p:nvSpPr>
        <p:spPr>
          <a:xfrm>
            <a:off x="107504" y="2518350"/>
            <a:ext cx="3857625" cy="433965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2800" b="1" dirty="0">
                <a:solidFill>
                  <a:prstClr val="white"/>
                </a:solidFill>
                <a:effectLst>
                  <a:glow rad="101600">
                    <a:prstClr val="black"/>
                  </a:glow>
                </a:effectLst>
                <a:latin typeface="Arial Narrow" charset="0"/>
                <a:ea typeface="Arial Narrow" charset="0"/>
                <a:cs typeface="Arial Narrow" charset="0"/>
              </a:rPr>
              <a:t>"وَهذِهِ لَكَ الْعَلاَمَةُ مِنْ قِبَلِ الرَّبِّ عَلَى أَنَّ الرَّبَّ يَفْعَلُ هذَا الأَمْرَ الَّذِي تَكَلَّمَ بِهِ: </a:t>
            </a:r>
            <a:r>
              <a:rPr lang="ar-SA" sz="2800" b="1" dirty="0" err="1">
                <a:solidFill>
                  <a:prstClr val="white"/>
                </a:solidFill>
                <a:effectLst>
                  <a:glow rad="101600">
                    <a:prstClr val="black"/>
                  </a:glow>
                </a:effectLst>
                <a:latin typeface="Arial Narrow" charset="0"/>
                <a:ea typeface="Arial Narrow" charset="0"/>
                <a:cs typeface="Arial Narrow" charset="0"/>
              </a:rPr>
              <a:t>هأَنَذَا</a:t>
            </a:r>
            <a:r>
              <a:rPr lang="ar-SA" sz="2800" b="1" dirty="0">
                <a:solidFill>
                  <a:prstClr val="white"/>
                </a:solidFill>
                <a:effectLst>
                  <a:glow rad="101600">
                    <a:prstClr val="black"/>
                  </a:glow>
                </a:effectLst>
                <a:latin typeface="Arial Narrow" charset="0"/>
                <a:ea typeface="Arial Narrow" charset="0"/>
                <a:cs typeface="Arial Narrow" charset="0"/>
              </a:rPr>
              <a:t> أُرَجِّعُ ظِلَّ </a:t>
            </a:r>
            <a:r>
              <a:rPr lang="ar-SA" sz="2800" b="1" dirty="0">
                <a:solidFill>
                  <a:srgbClr val="FFC000"/>
                </a:solidFill>
                <a:effectLst>
                  <a:glow rad="101600">
                    <a:prstClr val="black"/>
                  </a:glow>
                </a:effectLst>
                <a:latin typeface="Arial Narrow" charset="0"/>
                <a:ea typeface="Arial Narrow" charset="0"/>
                <a:cs typeface="Arial Narrow" charset="0"/>
              </a:rPr>
              <a:t>الدَّرَجَات</a:t>
            </a:r>
            <a:r>
              <a:rPr lang="ar-SA" sz="2800" b="1" dirty="0">
                <a:solidFill>
                  <a:prstClr val="white"/>
                </a:solidFill>
                <a:effectLst>
                  <a:glow rad="101600">
                    <a:prstClr val="black"/>
                  </a:glow>
                </a:effectLst>
                <a:latin typeface="Arial Narrow" charset="0"/>
                <a:ea typeface="Arial Narrow" charset="0"/>
                <a:cs typeface="Arial Narrow" charset="0"/>
              </a:rPr>
              <a:t>ِ الَّذِي نَزَلَ فِي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a:t>
            </a:r>
            <a:r>
              <a:rPr lang="ar-SA" sz="2800" b="1" dirty="0" err="1">
                <a:solidFill>
                  <a:prstClr val="white"/>
                </a:solidFill>
                <a:effectLst>
                  <a:glow rad="101600">
                    <a:prstClr val="black"/>
                  </a:glow>
                </a:effectLst>
                <a:latin typeface="Arial Narrow" charset="0"/>
                <a:ea typeface="Arial Narrow" charset="0"/>
                <a:cs typeface="Arial Narrow" charset="0"/>
              </a:rPr>
              <a:t>آحَازَ</a:t>
            </a:r>
            <a:r>
              <a:rPr lang="ar-SA" sz="2800" b="1" dirty="0">
                <a:solidFill>
                  <a:prstClr val="white"/>
                </a:solidFill>
                <a:effectLst>
                  <a:glow rad="101600">
                    <a:prstClr val="black"/>
                  </a:glow>
                </a:effectLst>
                <a:latin typeface="Arial Narrow" charset="0"/>
                <a:ea typeface="Arial Narrow" charset="0"/>
                <a:cs typeface="Arial Narrow" charset="0"/>
              </a:rPr>
              <a:t> بِالشَّمْسِ عَشَرَ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إِلَى الْوَرَاءِ». فَرَجَعَتِ الشَّمْسُ عَشَرَ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فِي الدَّرَجَاتِ الَّتِي نَزَلَتْهَا."</a:t>
            </a:r>
            <a:endPar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lang="ar-SA" sz="2800" b="1" dirty="0">
              <a:solidFill>
                <a:prstClr val="white"/>
              </a:solidFill>
              <a:effectLst>
                <a:glow rad="101600">
                  <a:prstClr val="black"/>
                </a:glow>
              </a:effectLst>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b="1" dirty="0">
                <a:solidFill>
                  <a:srgbClr val="FFC000">
                    <a:lumMod val="60000"/>
                    <a:lumOff val="40000"/>
                  </a:srgbClr>
                </a:solidFill>
                <a:effectLst>
                  <a:glow rad="101600">
                    <a:prstClr val="black"/>
                  </a:glow>
                </a:effectLst>
                <a:latin typeface="Arial Narrow" charset="0"/>
                <a:ea typeface="Arial Narrow" charset="0"/>
                <a:cs typeface="Arial Narrow" charset="0"/>
              </a:rPr>
              <a:t>إشعياء 38: 7-8</a:t>
            </a:r>
            <a:endParaRPr kumimoji="0" lang="en-US"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Narrow" charset="0"/>
              <a:ea typeface="Arial Narrow" charset="0"/>
              <a:cs typeface="Arial Narrow" charset="0"/>
            </a:endParaRPr>
          </a:p>
        </p:txBody>
      </p:sp>
      <p:sp>
        <p:nvSpPr>
          <p:cNvPr id="5" name="TextBox 4"/>
          <p:cNvSpPr txBox="1"/>
          <p:nvPr/>
        </p:nvSpPr>
        <p:spPr>
          <a:xfrm>
            <a:off x="107504" y="1079500"/>
            <a:ext cx="3705225" cy="120032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المصطلح العبري "</a:t>
            </a:r>
            <a:r>
              <a:rPr kumimoji="0" lang="ar-SA"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معالوت</a:t>
            </a: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يعني "خطوات" ولا يشير في أي مكان آخر إلى أقسام الساعة الشمسية.</a:t>
            </a:r>
            <a:endParaRPr kumimoji="0" lang="en-US"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p:txBody>
      </p:sp>
      <p:sp>
        <p:nvSpPr>
          <p:cNvPr id="6" name="TextBox 5"/>
          <p:cNvSpPr txBox="1"/>
          <p:nvPr/>
        </p:nvSpPr>
        <p:spPr>
          <a:xfrm>
            <a:off x="4413698" y="1080671"/>
            <a:ext cx="1835150" cy="5262979"/>
          </a:xfrm>
          <a:prstGeom prst="rect">
            <a:avLst/>
          </a:prstGeom>
          <a:noFill/>
        </p:spPr>
        <p:txBody>
          <a:bodyPr wrap="square" rtlCol="0">
            <a:spAutoFit/>
          </a:bodyPr>
          <a:lstStyle/>
          <a:p>
            <a:pPr lvl="0" algn="r" defTabSz="685800" rtl="1" fontAlgn="auto">
              <a:spcBef>
                <a:spcPts val="0"/>
              </a:spcBef>
              <a:spcAft>
                <a:spcPts val="0"/>
              </a:spcAft>
              <a:defRPr/>
            </a:pPr>
            <a:r>
              <a:rPr lang="ar-SA" sz="2800" b="1" dirty="0">
                <a:solidFill>
                  <a:prstClr val="white"/>
                </a:solidFill>
                <a:effectLst>
                  <a:glow rad="127000">
                    <a:prstClr val="black"/>
                  </a:glow>
                </a:effectLst>
                <a:latin typeface="Arial Narrow" charset="0"/>
                <a:ea typeface="Arial Narrow" charset="0"/>
                <a:cs typeface="Arial Narrow" charset="0"/>
              </a:rPr>
              <a:t>يعتقد معظم العلماء أن هذه المعجزة، التي يُقصد بها تأكيد كلمة الله النبوية، كانت عبارة عن انكسار موضعي لأشعة الشمس بسبب ظروف جوية خاصة.</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20369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4117" y="2368337"/>
            <a:ext cx="3079997" cy="4031873"/>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a:t>
            </a:r>
            <a:r>
              <a:rPr kumimoji="0" lang="ar-SA" sz="3200" b="1" i="0" u="none" strike="noStrike" kern="1200" cap="none" spc="0" normalizeH="0" baseline="0" noProof="0" dirty="0">
                <a:ln>
                  <a:noFill/>
                </a:ln>
                <a:solidFill>
                  <a:srgbClr val="FFC000"/>
                </a:solidFill>
                <a:effectLst>
                  <a:glow rad="101600">
                    <a:prstClr val="black"/>
                  </a:glow>
                </a:effectLst>
                <a:uLnTx/>
                <a:uFillTx/>
                <a:latin typeface="Arial" panose="020B0604020202020204" pitchFamily="34" charset="0"/>
                <a:ea typeface="Arial Narrow" charset="0"/>
                <a:cs typeface="Arial" panose="020B0604020202020204" pitchFamily="34" charset="0"/>
              </a:rPr>
              <a:t>فِي تِلْكَ الأَيَّامِ </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مَرِضَ حَزَقِيَّا لِلْمَوْتِ، فَجَاءَ إِلَيْهِ إِشَعْيَاءُ بْنُ </a:t>
            </a:r>
            <a:r>
              <a:rPr kumimoji="0" lang="ar-SA" sz="32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آمُوصَ</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النَّبِيُّ وَقَالَ لَهُ: «هكَذَا يَقُولُ الرَّبُّ: أَوْصِ بَيْتَكَ لأَنَّكَ تَمُوتُ وَلاَ تَعِيشُ."</a:t>
            </a:r>
            <a:endParaRPr lang="en-US"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إشعياء 38: 1</a:t>
            </a:r>
            <a:endParaRPr kumimoji="0" lang="en-US" sz="3200"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35135" y="857250"/>
            <a:ext cx="5608865" cy="5143500"/>
          </a:xfrm>
          <a:prstGeom prst="rect">
            <a:avLst/>
          </a:prstGeom>
        </p:spPr>
      </p:pic>
      <p:sp>
        <p:nvSpPr>
          <p:cNvPr id="2" name="TextBox 1"/>
          <p:cNvSpPr txBox="1"/>
          <p:nvPr/>
        </p:nvSpPr>
        <p:spPr>
          <a:xfrm>
            <a:off x="178126" y="1083160"/>
            <a:ext cx="3218601" cy="923330"/>
          </a:xfrm>
          <a:prstGeom prst="rect">
            <a:avLst/>
          </a:prstGeom>
          <a:noFill/>
        </p:spPr>
        <p:txBody>
          <a:bodyPr wrap="square" rtlCol="0">
            <a:spAutoFit/>
          </a:bodyPr>
          <a:lstStyle/>
          <a:p>
            <a:pPr lvl="0" algn="r" defTabSz="685800" rtl="1" fontAlgn="auto">
              <a:spcBef>
                <a:spcPts val="0"/>
              </a:spcBef>
              <a:spcAft>
                <a:spcPts val="0"/>
              </a:spcAft>
              <a:defRPr/>
            </a:pPr>
            <a:r>
              <a:rPr lang="ar-SA" sz="1800" b="1" dirty="0">
                <a:solidFill>
                  <a:srgbClr val="FFFAB5"/>
                </a:solidFill>
                <a:latin typeface="Arial" panose="020B0604020202020204" pitchFamily="34" charset="0"/>
                <a:ea typeface="Arial Narrow" charset="0"/>
                <a:cs typeface="Arial" panose="020B0604020202020204" pitchFamily="34" charset="0"/>
              </a:rPr>
              <a:t>حدثت هذه الأحداث عندما كان الآشوريون يهددون يهوذا، ولكن قبل وقت غزو </a:t>
            </a:r>
            <a:r>
              <a:rPr lang="ar-SA" sz="1800" b="1" dirty="0" err="1">
                <a:solidFill>
                  <a:srgbClr val="FFFAB5"/>
                </a:solidFill>
                <a:latin typeface="Arial" panose="020B0604020202020204" pitchFamily="34" charset="0"/>
                <a:ea typeface="Arial Narrow" charset="0"/>
                <a:cs typeface="Arial" panose="020B0604020202020204" pitchFamily="34" charset="0"/>
              </a:rPr>
              <a:t>سنحاريب</a:t>
            </a:r>
            <a:r>
              <a:rPr lang="ar-SA" sz="1800" b="1" dirty="0">
                <a:solidFill>
                  <a:srgbClr val="FFFAB5"/>
                </a:solidFill>
                <a:latin typeface="Arial" panose="020B0604020202020204" pitchFamily="34" charset="0"/>
                <a:ea typeface="Arial Narrow" charset="0"/>
                <a:cs typeface="Arial" panose="020B0604020202020204" pitchFamily="34" charset="0"/>
              </a:rPr>
              <a:t> (</a:t>
            </a:r>
            <a:r>
              <a:rPr lang="ar-SA" sz="1800" b="1" dirty="0" err="1">
                <a:solidFill>
                  <a:srgbClr val="FFFAB5"/>
                </a:solidFill>
                <a:latin typeface="Arial" panose="020B0604020202020204" pitchFamily="34" charset="0"/>
                <a:ea typeface="Arial Narrow" charset="0"/>
                <a:cs typeface="Arial" panose="020B0604020202020204" pitchFamily="34" charset="0"/>
              </a:rPr>
              <a:t>الأصحاحات</a:t>
            </a:r>
            <a:r>
              <a:rPr lang="ar-SA" sz="1800" b="1" dirty="0">
                <a:solidFill>
                  <a:srgbClr val="FFFAB5"/>
                </a:solidFill>
                <a:latin typeface="Arial" panose="020B0604020202020204" pitchFamily="34" charset="0"/>
                <a:ea typeface="Arial Narrow" charset="0"/>
                <a:cs typeface="Arial" panose="020B0604020202020204" pitchFamily="34" charset="0"/>
              </a:rPr>
              <a:t> 36-37) </a:t>
            </a:r>
          </a:p>
        </p:txBody>
      </p:sp>
    </p:spTree>
    <p:extLst>
      <p:ext uri="{BB962C8B-B14F-4D97-AF65-F5344CB8AC3E}">
        <p14:creationId xmlns:p14="http://schemas.microsoft.com/office/powerpoint/2010/main" val="277957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حزقيا بولا</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576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2800" i="1" dirty="0">
                <a:latin typeface="Arial" panose="020B0604020202020204" pitchFamily="34" charset="0"/>
                <a:cs typeface="Arial" panose="020B0604020202020204" pitchFamily="34" charset="0"/>
              </a:rPr>
              <a:t>اكتشاف حديث يدعم حزقيا التاريخي</a:t>
            </a:r>
          </a:p>
        </p:txBody>
      </p:sp>
      <p:pic>
        <p:nvPicPr>
          <p:cNvPr id="963586" name="Picture 2">
            <a:extLst>
              <a:ext uri="{FF2B5EF4-FFF2-40B4-BE49-F238E27FC236}">
                <a16:creationId xmlns:a16="http://schemas.microsoft.com/office/drawing/2014/main" id="{86C9308F-D006-7044-AA7A-ED318BA40A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073" y="1484784"/>
            <a:ext cx="8855854" cy="498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13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accent6">
                <a:shade val="45000"/>
                <a:satMod val="135000"/>
              </a:schemeClr>
              <a:prstClr val="white"/>
            </a:duotone>
          </a:blip>
          <a:stretch>
            <a:fillRect/>
          </a:stretch>
        </p:blipFill>
        <p:spPr>
          <a:xfrm>
            <a:off x="0" y="846534"/>
            <a:ext cx="9144000" cy="5143500"/>
          </a:xfrm>
          <a:prstGeom prst="rect">
            <a:avLst/>
          </a:prstGeom>
        </p:spPr>
      </p:pic>
      <p:sp>
        <p:nvSpPr>
          <p:cNvPr id="4098" name="WordArt 2"/>
          <p:cNvSpPr>
            <a:spLocks noChangeArrowheads="1" noChangeShapeType="1" noTextEdit="1"/>
          </p:cNvSpPr>
          <p:nvPr/>
        </p:nvSpPr>
        <p:spPr bwMode="auto">
          <a:xfrm>
            <a:off x="3203848"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38-39</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099" name="WordArt 3"/>
          <p:cNvSpPr>
            <a:spLocks noChangeArrowheads="1" noChangeShapeType="1" noTextEdit="1"/>
          </p:cNvSpPr>
          <p:nvPr/>
        </p:nvSpPr>
        <p:spPr bwMode="auto">
          <a:xfrm>
            <a:off x="4470026"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36-37</a:t>
            </a:r>
            <a:endParaRPr kumimoji="0" lang="en-US"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2" name="WordArt 4"/>
          <p:cNvSpPr>
            <a:spLocks noChangeArrowheads="1" noChangeShapeType="1" noTextEdit="1"/>
          </p:cNvSpPr>
          <p:nvPr/>
        </p:nvSpPr>
        <p:spPr bwMode="auto">
          <a:xfrm>
            <a:off x="299770" y="2097138"/>
            <a:ext cx="2198285" cy="1021028"/>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بابل</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3" name="WordArt 5"/>
          <p:cNvSpPr>
            <a:spLocks noChangeArrowheads="1" noChangeShapeType="1" noTextEdit="1"/>
          </p:cNvSpPr>
          <p:nvPr/>
        </p:nvSpPr>
        <p:spPr bwMode="auto">
          <a:xfrm>
            <a:off x="6513102" y="2160746"/>
            <a:ext cx="2308798"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آشور</a:t>
            </a:r>
            <a:endParaRPr kumimoji="0" lang="en-US"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4" name="AutoShape 6"/>
          <p:cNvSpPr>
            <a:spLocks noChangeArrowheads="1"/>
          </p:cNvSpPr>
          <p:nvPr/>
        </p:nvSpPr>
        <p:spPr bwMode="auto">
          <a:xfrm>
            <a:off x="255587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5" name="AutoShape 7"/>
          <p:cNvSpPr>
            <a:spLocks noChangeArrowheads="1"/>
          </p:cNvSpPr>
          <p:nvPr/>
        </p:nvSpPr>
        <p:spPr bwMode="auto">
          <a:xfrm rot="-10781656">
            <a:off x="576262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6" name="WordArt 8"/>
          <p:cNvSpPr>
            <a:spLocks noChangeArrowheads="1" noChangeShapeType="1" noTextEdit="1"/>
          </p:cNvSpPr>
          <p:nvPr/>
        </p:nvSpPr>
        <p:spPr bwMode="auto">
          <a:xfrm>
            <a:off x="319385" y="3462263"/>
            <a:ext cx="2159055" cy="575965"/>
          </a:xfrm>
          <a:prstGeom prst="rect">
            <a:avLst/>
          </a:prstGeom>
        </p:spPr>
        <p:txBody>
          <a:bodyPr wrap="none" fromWordArt="1">
            <a:prstTxWarp prst="textPlain">
              <a:avLst>
                <a:gd name="adj" fmla="val 47699"/>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المسيا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7" name="WordArt 9"/>
          <p:cNvSpPr>
            <a:spLocks noChangeArrowheads="1" noChangeShapeType="1" noTextEdit="1"/>
          </p:cNvSpPr>
          <p:nvPr/>
        </p:nvSpPr>
        <p:spPr bwMode="auto">
          <a:xfrm>
            <a:off x="3161383" y="3466996"/>
            <a:ext cx="2477491" cy="56649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حزقيا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8" name="WordArt 10"/>
          <p:cNvSpPr>
            <a:spLocks noChangeArrowheads="1" noChangeShapeType="1" noTextEdit="1"/>
          </p:cNvSpPr>
          <p:nvPr/>
        </p:nvSpPr>
        <p:spPr bwMode="auto">
          <a:xfrm>
            <a:off x="538538" y="1254851"/>
            <a:ext cx="1720748" cy="575965"/>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 ٤٠-٦٦</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9" name="WordArt 11"/>
          <p:cNvSpPr>
            <a:spLocks noChangeArrowheads="1" noChangeShapeType="1" noTextEdit="1"/>
          </p:cNvSpPr>
          <p:nvPr/>
        </p:nvSpPr>
        <p:spPr bwMode="auto">
          <a:xfrm>
            <a:off x="6743453" y="1218517"/>
            <a:ext cx="1848096" cy="64863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 ١-٣٥ </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0" name="WordArt 12"/>
          <p:cNvSpPr>
            <a:spLocks noChangeArrowheads="1" noChangeShapeType="1" noTextEdit="1"/>
          </p:cNvSpPr>
          <p:nvPr/>
        </p:nvSpPr>
        <p:spPr bwMode="auto">
          <a:xfrm>
            <a:off x="328612" y="6216705"/>
            <a:ext cx="8486775"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جسر لاهوتي بين الأقسام</a:t>
            </a:r>
            <a:endPar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1" name="WordArt 13"/>
          <p:cNvSpPr>
            <a:spLocks noChangeArrowheads="1" noChangeShapeType="1" noTextEdit="1"/>
          </p:cNvSpPr>
          <p:nvPr/>
        </p:nvSpPr>
        <p:spPr bwMode="auto">
          <a:xfrm>
            <a:off x="825329" y="4385231"/>
            <a:ext cx="1147167"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2" name="WordArt 14"/>
          <p:cNvSpPr>
            <a:spLocks noChangeArrowheads="1" noChangeShapeType="1" noTextEdit="1"/>
          </p:cNvSpPr>
          <p:nvPr/>
        </p:nvSpPr>
        <p:spPr bwMode="auto">
          <a:xfrm>
            <a:off x="3749005" y="4385231"/>
            <a:ext cx="1302246"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111" name="WordArt 15"/>
          <p:cNvSpPr>
            <a:spLocks noChangeArrowheads="1" noChangeShapeType="1" noTextEdit="1"/>
          </p:cNvSpPr>
          <p:nvPr/>
        </p:nvSpPr>
        <p:spPr bwMode="auto">
          <a:xfrm>
            <a:off x="520261" y="193206"/>
            <a:ext cx="8103476"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فاصل </a:t>
            </a:r>
            <a:r>
              <a:rPr kumimoji="0" lang="ar-JO" sz="2700" b="0" i="0" u="none" strike="noStrike" kern="10" cap="none" spc="0" normalizeH="0" baseline="0" noProof="0" dirty="0" err="1">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 التاريخي</a:t>
            </a:r>
            <a:endParaRPr kumimoji="0" lang="en-US"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endParaRPr>
          </a:p>
        </p:txBody>
      </p:sp>
      <p:sp>
        <p:nvSpPr>
          <p:cNvPr id="4112" name="WordArt 16"/>
          <p:cNvSpPr>
            <a:spLocks noChangeArrowheads="1" noChangeShapeType="1" noTextEdit="1"/>
          </p:cNvSpPr>
          <p:nvPr/>
        </p:nvSpPr>
        <p:spPr bwMode="auto">
          <a:xfrm>
            <a:off x="2778991" y="1233258"/>
            <a:ext cx="3242275" cy="61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فاصل تاريخي</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5" name="WordArt 17"/>
          <p:cNvSpPr>
            <a:spLocks noChangeArrowheads="1" noChangeShapeType="1" noTextEdit="1"/>
          </p:cNvSpPr>
          <p:nvPr/>
        </p:nvSpPr>
        <p:spPr bwMode="auto">
          <a:xfrm>
            <a:off x="6668579" y="3423419"/>
            <a:ext cx="1997844" cy="65365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آحاز</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6" name="WordArt 18"/>
          <p:cNvSpPr>
            <a:spLocks noChangeArrowheads="1" noChangeShapeType="1" noTextEdit="1"/>
          </p:cNvSpPr>
          <p:nvPr/>
        </p:nvSpPr>
        <p:spPr bwMode="auto">
          <a:xfrm>
            <a:off x="6645495" y="4296620"/>
            <a:ext cx="2044012" cy="132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354533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wipe(left)">
                                      <p:cBhvr>
                                        <p:cTn id="7" dur="500"/>
                                        <p:tgtEl>
                                          <p:spTgt spid="942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4219"/>
                                        </p:tgtEl>
                                        <p:attrNameLst>
                                          <p:attrName>style.visibility</p:attrName>
                                        </p:attrNameLst>
                                      </p:cBhvr>
                                      <p:to>
                                        <p:strVal val="visible"/>
                                      </p:to>
                                    </p:set>
                                    <p:animEffect transition="in" filter="wipe(up)">
                                      <p:cBhvr>
                                        <p:cTn id="12" dur="500"/>
                                        <p:tgtEl>
                                          <p:spTgt spid="94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4213"/>
                                        </p:tgtEl>
                                        <p:attrNameLst>
                                          <p:attrName>style.visibility</p:attrName>
                                        </p:attrNameLst>
                                      </p:cBhvr>
                                      <p:to>
                                        <p:strVal val="visible"/>
                                      </p:to>
                                    </p:set>
                                    <p:animEffect transition="in" filter="wipe(up)">
                                      <p:cBhvr>
                                        <p:cTn id="17" dur="500"/>
                                        <p:tgtEl>
                                          <p:spTgt spid="942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4214"/>
                                        </p:tgtEl>
                                        <p:attrNameLst>
                                          <p:attrName>style.visibility</p:attrName>
                                        </p:attrNameLst>
                                      </p:cBhvr>
                                      <p:to>
                                        <p:strVal val="visible"/>
                                      </p:to>
                                    </p:set>
                                    <p:animEffect transition="in" filter="wipe(right)">
                                      <p:cBhvr>
                                        <p:cTn id="22" dur="500"/>
                                        <p:tgtEl>
                                          <p:spTgt spid="942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4218"/>
                                        </p:tgtEl>
                                        <p:attrNameLst>
                                          <p:attrName>style.visibility</p:attrName>
                                        </p:attrNameLst>
                                      </p:cBhvr>
                                      <p:to>
                                        <p:strVal val="visible"/>
                                      </p:to>
                                    </p:set>
                                    <p:animEffect transition="in" filter="wipe(up)">
                                      <p:cBhvr>
                                        <p:cTn id="27" dur="500"/>
                                        <p:tgtEl>
                                          <p:spTgt spid="942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4212"/>
                                        </p:tgtEl>
                                        <p:attrNameLst>
                                          <p:attrName>style.visibility</p:attrName>
                                        </p:attrNameLst>
                                      </p:cBhvr>
                                      <p:to>
                                        <p:strVal val="visible"/>
                                      </p:to>
                                    </p:set>
                                    <p:animEffect transition="in" filter="wipe(up)">
                                      <p:cBhvr>
                                        <p:cTn id="32" dur="500"/>
                                        <p:tgtEl>
                                          <p:spTgt spid="942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0" fill="hold" nodeType="clickEffect">
                                  <p:stCondLst>
                                    <p:cond delay="0"/>
                                  </p:stCondLst>
                                  <p:childTnLst>
                                    <p:set>
                                      <p:cBhvr>
                                        <p:cTn id="36" dur="1" fill="hold">
                                          <p:stCondLst>
                                            <p:cond delay="499"/>
                                          </p:stCondLst>
                                        </p:cTn>
                                        <p:tgtEl>
                                          <p:spTgt spid="942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4226"/>
                                        </p:tgtEl>
                                        <p:attrNameLst>
                                          <p:attrName>style.visibility</p:attrName>
                                        </p:attrNameLst>
                                      </p:cBhvr>
                                      <p:to>
                                        <p:strVal val="visible"/>
                                      </p:to>
                                    </p:set>
                                    <p:animEffect transition="in" filter="wipe(up)">
                                      <p:cBhvr>
                                        <p:cTn id="41" dur="500"/>
                                        <p:tgtEl>
                                          <p:spTgt spid="9422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0" fill="hold" nodeType="clickEffect">
                                  <p:stCondLst>
                                    <p:cond delay="0"/>
                                  </p:stCondLst>
                                  <p:childTnLst>
                                    <p:set>
                                      <p:cBhvr>
                                        <p:cTn id="45" dur="1" fill="hold">
                                          <p:stCondLst>
                                            <p:cond delay="499"/>
                                          </p:stCondLst>
                                        </p:cTn>
                                        <p:tgtEl>
                                          <p:spTgt spid="942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94222"/>
                                        </p:tgtEl>
                                        <p:attrNameLst>
                                          <p:attrName>style.visibility</p:attrName>
                                        </p:attrNameLst>
                                      </p:cBhvr>
                                      <p:to>
                                        <p:strVal val="visible"/>
                                      </p:to>
                                    </p:set>
                                    <p:animEffect transition="in" filter="wipe(up)">
                                      <p:cBhvr>
                                        <p:cTn id="50" dur="500"/>
                                        <p:tgtEl>
                                          <p:spTgt spid="942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0" fill="hold" nodeType="clickEffect">
                                  <p:stCondLst>
                                    <p:cond delay="0"/>
                                  </p:stCondLst>
                                  <p:childTnLst>
                                    <p:set>
                                      <p:cBhvr>
                                        <p:cTn id="54" dur="1" fill="hold">
                                          <p:stCondLst>
                                            <p:cond delay="499"/>
                                          </p:stCondLst>
                                        </p:cTn>
                                        <p:tgtEl>
                                          <p:spTgt spid="942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4221"/>
                                        </p:tgtEl>
                                        <p:attrNameLst>
                                          <p:attrName>style.visibility</p:attrName>
                                        </p:attrNameLst>
                                      </p:cBhvr>
                                      <p:to>
                                        <p:strVal val="visible"/>
                                      </p:to>
                                    </p:set>
                                    <p:animEffect transition="in" filter="wipe(up)">
                                      <p:cBhvr>
                                        <p:cTn id="59" dur="500"/>
                                        <p:tgtEl>
                                          <p:spTgt spid="9422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94220"/>
                                        </p:tgtEl>
                                        <p:attrNameLst>
                                          <p:attrName>style.visibility</p:attrName>
                                        </p:attrNameLst>
                                      </p:cBhvr>
                                      <p:to>
                                        <p:strVal val="visible"/>
                                      </p:to>
                                    </p:set>
                                    <p:animEffect transition="in" filter="wipe(left)">
                                      <p:cBhvr>
                                        <p:cTn id="64" dur="5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66775"/>
            <a:ext cx="9215438" cy="5133975"/>
          </a:xfrm>
          <a:prstGeom prst="rect">
            <a:avLst/>
          </a:prstGeom>
        </p:spPr>
      </p:pic>
      <p:sp>
        <p:nvSpPr>
          <p:cNvPr id="6" name="Rectangle 5"/>
          <p:cNvSpPr/>
          <p:nvPr/>
        </p:nvSpPr>
        <p:spPr>
          <a:xfrm>
            <a:off x="2339752" y="866775"/>
            <a:ext cx="5040560" cy="1615827"/>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prstClr val="white"/>
                </a:solidFill>
                <a:effectLst>
                  <a:glow rad="101600">
                    <a:prstClr val="black"/>
                  </a:glow>
                </a:effectLst>
                <a:uLnTx/>
                <a:uFillTx/>
                <a:latin typeface="Abadi MT Condensed Extra Bold" charset="0"/>
                <a:ea typeface="Abadi MT Condensed Extra Bold" charset="0"/>
                <a:cs typeface="Abadi MT Condensed Extra Bold" charset="0"/>
              </a:rPr>
              <a:t>خلاص الملك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C000"/>
                </a:solidFill>
                <a:effectLst>
                  <a:glow rad="101600">
                    <a:prstClr val="black"/>
                  </a:glow>
                </a:effectLst>
                <a:uLnTx/>
                <a:uFillTx/>
                <a:latin typeface="Abadi MT Condensed Extra Bold" charset="0"/>
                <a:ea typeface="Abadi MT Condensed Extra Bold" charset="0"/>
                <a:cs typeface="Abadi MT Condensed Extra Bold" charset="0"/>
              </a:rPr>
              <a:t> إشعياء 38 </a:t>
            </a:r>
          </a:p>
        </p:txBody>
      </p:sp>
    </p:spTree>
    <p:extLst>
      <p:ext uri="{BB962C8B-B14F-4D97-AF65-F5344CB8AC3E}">
        <p14:creationId xmlns:p14="http://schemas.microsoft.com/office/powerpoint/2010/main" val="36479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77859" name="Title 2"/>
          <p:cNvSpPr>
            <a:spLocks noGrp="1"/>
          </p:cNvSpPr>
          <p:nvPr>
            <p:ph type="title" idx="4294967295"/>
          </p:nvPr>
        </p:nvSpPr>
        <p:spPr>
          <a:xfrm>
            <a:off x="25168" y="1988840"/>
            <a:ext cx="9144000" cy="2401888"/>
          </a:xfrm>
        </p:spPr>
        <p:txBody>
          <a:bodyPr/>
          <a:lstStyle/>
          <a:p>
            <a:pPr rtl="1"/>
            <a:r>
              <a:rPr lang="ar-SA" sz="8800" dirty="0">
                <a:cs typeface="Arial" pitchFamily="34" charset="0"/>
              </a:rPr>
              <a:t>إ</a:t>
            </a:r>
            <a:r>
              <a:rPr lang="ar-JO" sz="8800" dirty="0" err="1">
                <a:cs typeface="Arial" pitchFamily="34" charset="0"/>
              </a:rPr>
              <a:t>شعياء</a:t>
            </a:r>
            <a:r>
              <a:rPr lang="ar-JO" sz="8800" dirty="0">
                <a:cs typeface="Arial" pitchFamily="34" charset="0"/>
              </a:rPr>
              <a:t> </a:t>
            </a:r>
            <a:r>
              <a:rPr lang="en-US" sz="8800" dirty="0">
                <a:cs typeface="Arial" pitchFamily="34" charset="0"/>
              </a:rPr>
              <a:t>9</a:t>
            </a:r>
            <a:r>
              <a:rPr lang="ar-JO" sz="8800" dirty="0">
                <a:cs typeface="Arial" pitchFamily="34" charset="0"/>
              </a:rPr>
              <a:t>3</a:t>
            </a:r>
            <a:endParaRPr lang="en-US" sz="8800" dirty="0">
              <a:cs typeface="Arial" pitchFamily="34" charset="0"/>
            </a:endParaRPr>
          </a:p>
        </p:txBody>
      </p:sp>
    </p:spTree>
    <p:extLst>
      <p:ext uri="{BB962C8B-B14F-4D97-AF65-F5344CB8AC3E}">
        <p14:creationId xmlns:p14="http://schemas.microsoft.com/office/powerpoint/2010/main" val="13281727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44" t="6603" r="5892" b="16735"/>
          <a:stretch/>
        </p:blipFill>
        <p:spPr>
          <a:xfrm>
            <a:off x="0" y="764704"/>
            <a:ext cx="9144000" cy="5236046"/>
          </a:xfrm>
          <a:prstGeom prst="rect">
            <a:avLst/>
          </a:prstGeom>
        </p:spPr>
      </p:pic>
      <p:sp>
        <p:nvSpPr>
          <p:cNvPr id="4" name="Rectangle 3"/>
          <p:cNvSpPr/>
          <p:nvPr/>
        </p:nvSpPr>
        <p:spPr>
          <a:xfrm>
            <a:off x="1359328" y="857250"/>
            <a:ext cx="5804960" cy="1615827"/>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prstClr val="white"/>
                </a:solidFill>
                <a:effectLst>
                  <a:glow rad="101600">
                    <a:prstClr val="black"/>
                  </a:glow>
                </a:effectLst>
                <a:uLnTx/>
                <a:uFillTx/>
                <a:latin typeface="Abadi MT Condensed Extra Bold" charset="0"/>
                <a:ea typeface="Abadi MT Condensed Extra Bold" charset="0"/>
                <a:cs typeface="Abadi MT Condensed Extra Bold" charset="0"/>
              </a:rPr>
              <a:t>غباء الملك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C000"/>
                </a:solidFill>
                <a:effectLst>
                  <a:glow rad="101600">
                    <a:prstClr val="black"/>
                  </a:glow>
                </a:effectLst>
                <a:uLnTx/>
                <a:uFillTx/>
                <a:latin typeface="Abadi MT Condensed Extra Bold" charset="0"/>
                <a:ea typeface="Abadi MT Condensed Extra Bold" charset="0"/>
                <a:cs typeface="Abadi MT Condensed Extra Bold" charset="0"/>
              </a:rPr>
              <a:t> إشعياء 39 </a:t>
            </a:r>
          </a:p>
        </p:txBody>
      </p:sp>
    </p:spTree>
    <p:extLst>
      <p:ext uri="{BB962C8B-B14F-4D97-AF65-F5344CB8AC3E}">
        <p14:creationId xmlns:p14="http://schemas.microsoft.com/office/powerpoint/2010/main" val="193389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148064" cy="735235"/>
          </a:xfrm>
          <a:no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ثقة زائفة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556792"/>
            <a:ext cx="4067944" cy="37444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SA" sz="3200" dirty="0">
                <a:latin typeface="Arial" panose="020B0604020202020204" pitchFamily="34" charset="0"/>
                <a:cs typeface="Arial" panose="020B0604020202020204" pitchFamily="34" charset="0"/>
              </a:rPr>
              <a:t>فِي ذلِكَ الزَّمَانِ أَرْسَلَ </a:t>
            </a:r>
            <a:r>
              <a:rPr lang="ar-SA" sz="3200" dirty="0" err="1">
                <a:latin typeface="Arial" panose="020B0604020202020204" pitchFamily="34" charset="0"/>
                <a:cs typeface="Arial" panose="020B0604020202020204" pitchFamily="34" charset="0"/>
              </a:rPr>
              <a:t>مَرُودَخُ</a:t>
            </a:r>
            <a:r>
              <a:rPr lang="ar-SA" sz="3200" dirty="0">
                <a:latin typeface="Arial" panose="020B0604020202020204" pitchFamily="34" charset="0"/>
                <a:cs typeface="Arial" panose="020B0604020202020204" pitchFamily="34" charset="0"/>
              </a:rPr>
              <a:t> </a:t>
            </a:r>
            <a:r>
              <a:rPr lang="ar-SA" sz="3200" dirty="0" err="1">
                <a:latin typeface="Arial" panose="020B0604020202020204" pitchFamily="34" charset="0"/>
                <a:cs typeface="Arial" panose="020B0604020202020204" pitchFamily="34" charset="0"/>
              </a:rPr>
              <a:t>بَلاَدَانَ</a:t>
            </a:r>
            <a:r>
              <a:rPr lang="ar-SA" sz="3200" dirty="0">
                <a:latin typeface="Arial" panose="020B0604020202020204" pitchFamily="34" charset="0"/>
                <a:cs typeface="Arial" panose="020B0604020202020204" pitchFamily="34" charset="0"/>
              </a:rPr>
              <a:t> بْنُ </a:t>
            </a:r>
            <a:r>
              <a:rPr lang="ar-SA" sz="3200" dirty="0" err="1">
                <a:latin typeface="Arial" panose="020B0604020202020204" pitchFamily="34" charset="0"/>
                <a:cs typeface="Arial" panose="020B0604020202020204" pitchFamily="34" charset="0"/>
              </a:rPr>
              <a:t>بَلاَدَانَ</a:t>
            </a:r>
            <a:r>
              <a:rPr lang="ar-SA" sz="3200" dirty="0">
                <a:latin typeface="Arial" panose="020B0604020202020204" pitchFamily="34" charset="0"/>
                <a:cs typeface="Arial" panose="020B0604020202020204" pitchFamily="34" charset="0"/>
              </a:rPr>
              <a:t> مَلِكُ بَابِلَ رَسَائِلَ وَهَدِيَّةً إِلَى حَزَقِيَّا، لأَنَّهُ سَمِعَ أَنَّهُ مَرِضَ ثُمَّ صَحَّ.</a:t>
            </a:r>
          </a:p>
        </p:txBody>
      </p:sp>
      <p:pic>
        <p:nvPicPr>
          <p:cNvPr id="964610" name="Picture 2">
            <a:extLst>
              <a:ext uri="{FF2B5EF4-FFF2-40B4-BE49-F238E27FC236}">
                <a16:creationId xmlns:a16="http://schemas.microsoft.com/office/drawing/2014/main" id="{714353CE-699C-DF48-9857-F7E2525495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0"/>
            <a:ext cx="5003800" cy="383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B063B96-105B-EC43-BBC7-DA2AA27E2CCF}"/>
              </a:ext>
            </a:extLst>
          </p:cNvPr>
          <p:cNvSpPr txBox="1">
            <a:spLocks noChangeArrowheads="1"/>
          </p:cNvSpPr>
          <p:nvPr/>
        </p:nvSpPr>
        <p:spPr bwMode="auto">
          <a:xfrm>
            <a:off x="-180528" y="4265712"/>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SA" sz="4800" baseline="30000" dirty="0">
                <a:latin typeface="Arial" panose="020B0604020202020204" pitchFamily="34" charset="0"/>
                <a:cs typeface="Arial" panose="020B0604020202020204" pitchFamily="34" charset="0"/>
              </a:rPr>
              <a:t>فَفَرِحَ بِهِمْ حَزَقِيَّا وَأَرَاهُمْ بَيْتَ ذَخَائِرِهِ: الْفِضَّةَ وَالذَّهَبَ </a:t>
            </a:r>
            <a:r>
              <a:rPr lang="ar-SA" sz="4800" baseline="30000" dirty="0" err="1">
                <a:latin typeface="Arial" panose="020B0604020202020204" pitchFamily="34" charset="0"/>
                <a:cs typeface="Arial" panose="020B0604020202020204" pitchFamily="34" charset="0"/>
              </a:rPr>
              <a:t>وَالأَطْيَابَ</a:t>
            </a:r>
            <a:r>
              <a:rPr lang="ar-SA" sz="4800" baseline="30000" dirty="0">
                <a:latin typeface="Arial" panose="020B0604020202020204" pitchFamily="34" charset="0"/>
                <a:cs typeface="Arial" panose="020B0604020202020204" pitchFamily="34" charset="0"/>
              </a:rPr>
              <a:t> وَالزَّيْتَ الطَّيِّبَ، وَكُلَّ بَيْتِ أَسْلِحَتِهِ وَكُلَّ مَا وُجِدَ فِي خَزَائِنِهِ. لَمْ يَكُنْ شَيْءٌ لَمْ يُرِهِمْ إِيَّاهُ حَزَقِيَّا فِي بَيْتِهِ وَفِي كُلِّ مُلْكِهِ. (</a:t>
            </a:r>
            <a:r>
              <a:rPr lang="ar-SA" sz="4800" baseline="30000" dirty="0" err="1">
                <a:latin typeface="Arial" panose="020B0604020202020204" pitchFamily="34" charset="0"/>
                <a:cs typeface="Arial" panose="020B0604020202020204" pitchFamily="34" charset="0"/>
              </a:rPr>
              <a:t>إش</a:t>
            </a:r>
            <a:r>
              <a:rPr lang="ar-SA" sz="4800" baseline="30000" dirty="0">
                <a:latin typeface="Arial" panose="020B0604020202020204" pitchFamily="34" charset="0"/>
                <a:cs typeface="Arial" panose="020B0604020202020204" pitchFamily="34" charset="0"/>
              </a:rPr>
              <a:t> 39: 1-2)</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9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3428"/>
            <a:ext cx="9144000" cy="5276850"/>
          </a:xfrm>
          <a:prstGeom prst="rect">
            <a:avLst/>
          </a:prstGeom>
        </p:spPr>
      </p:pic>
      <p:sp>
        <p:nvSpPr>
          <p:cNvPr id="2" name="Rectangle 1"/>
          <p:cNvSpPr/>
          <p:nvPr/>
        </p:nvSpPr>
        <p:spPr>
          <a:xfrm>
            <a:off x="352424" y="5325385"/>
            <a:ext cx="8543925" cy="1138773"/>
          </a:xfrm>
          <a:prstGeom prst="rect">
            <a:avLst/>
          </a:prstGeom>
        </p:spPr>
        <p:txBody>
          <a:bodyPr wrap="square">
            <a:spAutoFit/>
          </a:bodyPr>
          <a:lstStyle/>
          <a:p>
            <a:pPr lvl="0" algn="r" defTabSz="685800" rtl="1" fontAlgn="auto">
              <a:spcBef>
                <a:spcPts val="0"/>
              </a:spcBef>
              <a:spcAft>
                <a:spcPts val="0"/>
              </a:spcAft>
              <a:defRPr/>
            </a:pP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فِي ذلِكَ الزَّمَانِ أَرْسَلَ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مَرُودَخُ</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بَلاَدَانَ</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بْنُ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بَلاَدَانَ</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مَلِكُ بَابِلَ رَسَائِلَ وَهَدِيَّةً إِلَى حَزَقِيَّا، لأَنَّهُ سَمِعَ أَنَّهُ مَرِضَ ثُمَّ صَحَّ."</a:t>
            </a:r>
          </a:p>
          <a:p>
            <a:pPr marL="0" marR="0" lvl="0" indent="0" algn="r" defTabSz="685800" rtl="1" eaLnBrk="1" fontAlgn="auto" latinLnBrk="0" hangingPunct="1">
              <a:lnSpc>
                <a:spcPct val="100000"/>
              </a:lnSpc>
              <a:spcBef>
                <a:spcPts val="0"/>
              </a:spcBef>
              <a:spcAft>
                <a:spcPts val="0"/>
              </a:spcAft>
              <a:buClrTx/>
              <a:buSzTx/>
              <a:buFontTx/>
              <a:buNone/>
              <a:tabLst/>
              <a:defRPr/>
            </a:pPr>
            <a:r>
              <a:rPr lang="ar-SA" sz="2000" b="1" dirty="0">
                <a:solidFill>
                  <a:srgbClr val="FFFEAB"/>
                </a:solidFill>
                <a:effectLst>
                  <a:glow rad="101600">
                    <a:prstClr val="black"/>
                  </a:glow>
                </a:effectLst>
                <a:latin typeface="Arial" panose="020B0604020202020204" pitchFamily="34" charset="0"/>
                <a:ea typeface="Arial Narrow" charset="0"/>
                <a:cs typeface="Arial" panose="020B0604020202020204" pitchFamily="34" charset="0"/>
              </a:rPr>
              <a:t> إشعياء 39: 1</a:t>
            </a:r>
            <a:endParaRPr kumimoji="0" lang="en-US" sz="2000" b="1"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390525" y="1076325"/>
            <a:ext cx="8467725"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1. مشكلة الكبرياء                                             39: 1-2</a:t>
            </a:r>
            <a:endParaRPr kumimoji="0" lang="en-US" sz="28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5" name="TextBox 4"/>
          <p:cNvSpPr txBox="1"/>
          <p:nvPr/>
        </p:nvSpPr>
        <p:spPr>
          <a:xfrm>
            <a:off x="538187" y="1693511"/>
            <a:ext cx="8172400"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أ. كبرياء الأشخاص                                            39: 1</a:t>
            </a:r>
            <a:endParaRPr kumimoji="0" lang="en-US" sz="28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83537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79"/>
          <a:stretch/>
        </p:blipFill>
        <p:spPr>
          <a:xfrm>
            <a:off x="-1" y="-1"/>
            <a:ext cx="9144001" cy="6870801"/>
          </a:xfrm>
          <a:prstGeom prst="rect">
            <a:avLst/>
          </a:prstGeom>
        </p:spPr>
      </p:pic>
      <p:sp>
        <p:nvSpPr>
          <p:cNvPr id="2" name="Rectangle 1"/>
          <p:cNvSpPr/>
          <p:nvPr/>
        </p:nvSpPr>
        <p:spPr>
          <a:xfrm>
            <a:off x="-1" y="221409"/>
            <a:ext cx="6228185" cy="2739211"/>
          </a:xfrm>
          <a:prstGeom prst="rect">
            <a:avLst/>
          </a:prstGeom>
        </p:spPr>
        <p:txBody>
          <a:bodyPr wrap="square">
            <a:spAutoFit/>
          </a:bodyPr>
          <a:lstStyle/>
          <a:p>
            <a:pPr marL="0" marR="0" lvl="0" indent="0" algn="just" defTabSz="685800" rtl="1" eaLnBrk="1" fontAlgn="auto" latinLnBrk="0" hangingPunct="1">
              <a:lnSpc>
                <a:spcPct val="150000"/>
              </a:lnSpc>
              <a:spcBef>
                <a:spcPts val="0"/>
              </a:spcBef>
              <a:spcAft>
                <a:spcPts val="0"/>
              </a:spcAft>
              <a:buClrTx/>
              <a:buSzTx/>
              <a:buFontTx/>
              <a:buNone/>
              <a:tabLst/>
              <a:defRPr/>
            </a:pPr>
            <a:r>
              <a:rPr kumimoji="0" lang="ar-JO"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٢١ وَيَكُونُ فِي ذلِكَ الْيَوْمِ أَنَّ الرَّبَّ يُطَالِبُ جُنْدَ الْعَلاَءِ فِي الْعَلاَءِ، وَمُلُوكَ الأَرْضِ عَلَى الأَرْضِ. ٢٢ وَيُجْمَعُونَ جَمْعًا كَأَسَارَى فِي سِجْنٍ، وَيُغْلَقُ عَلَيْهِمْ فِي حَبْسٍ، ثُمَّ بَعْدَ أَيَّامٍ كَثِيرَةٍ يَتَعَهَّدُونَ.</a:t>
            </a:r>
          </a:p>
          <a:p>
            <a:pPr marL="0" marR="0" lvl="0" indent="0" defTabSz="685800" rtl="1"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(إش 24: 21 – 22)</a:t>
            </a:r>
            <a:endParaRPr kumimoji="0" lang="en-US" sz="2400" b="1" i="0"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408471" y="4797152"/>
            <a:ext cx="8327056" cy="1685846"/>
          </a:xfrm>
          <a:prstGeom prst="rect">
            <a:avLst/>
          </a:prstGeom>
        </p:spPr>
        <p:txBody>
          <a:bodyPr wrap="square">
            <a:spAutoFit/>
          </a:bodyPr>
          <a:lstStyle/>
          <a:p>
            <a:pPr lvl="0" algn="just" defTabSz="685800" rtl="1" fontAlgn="auto">
              <a:lnSpc>
                <a:spcPct val="150000"/>
              </a:lnSpc>
              <a:spcBef>
                <a:spcPts val="0"/>
              </a:spcBef>
              <a:spcAft>
                <a:spcPts val="0"/>
              </a:spcAft>
              <a:defRPr/>
            </a:pP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وهذا حكم أخلاقي على الكون، وليس فقط على الأرض نفسها، لأنها تمس المجال الملائكي، &amp; جند العلاء &amp;</a:t>
            </a:r>
            <a:r>
              <a:rPr lang="en-US"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 .</a:t>
            </a: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ويشير أخيرًا إلى دينونة الملائكة الساقطين وأميرهم الشيطاني وأتباعه المسيح الدجال والنبي الكذاب.</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5251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Rectangle 1"/>
          <p:cNvSpPr/>
          <p:nvPr/>
        </p:nvSpPr>
        <p:spPr>
          <a:xfrm>
            <a:off x="1410158" y="1619080"/>
            <a:ext cx="6712027" cy="461664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rPr>
              <a:t>" الكبرياء هو هندباء الروح. جذورها عميقة. لم يتبق سوى القليل من البراعم مرة أخرى. تستقر بذورها في أصغر الشقوق المشجعة. وَتَزْهِرُ فِي الْأَرْضِ الطَّيِّبَةِ: وخطر الكبرياء أنها تتغذى على الخير.</a:t>
            </a:r>
            <a:r>
              <a:rPr lang="ar-SA" sz="4000" dirty="0">
                <a:solidFill>
                  <a:prstClr val="white"/>
                </a:solidFill>
                <a:effectLst>
                  <a:glow rad="127000">
                    <a:prstClr val="black"/>
                  </a:glow>
                </a:effectLst>
                <a:latin typeface="DIN Condensed" charset="0"/>
                <a:ea typeface="DIN Condensed" charset="0"/>
                <a:cs typeface="DIN Condensed" charset="0"/>
              </a:rPr>
              <a:t>"</a:t>
            </a:r>
            <a:endParaRPr kumimoji="0" lang="ar-SA" sz="40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0" i="1" u="none" strike="noStrike" kern="1200" cap="none" spc="0" normalizeH="0" baseline="0" noProof="0" dirty="0">
                <a:ln>
                  <a:noFill/>
                </a:ln>
                <a:solidFill>
                  <a:srgbClr val="FFFEAB"/>
                </a:solidFill>
                <a:effectLst>
                  <a:glow rad="127000">
                    <a:prstClr val="black"/>
                  </a:glow>
                </a:effectLst>
                <a:uLnTx/>
                <a:uFillTx/>
                <a:latin typeface="DIN Condensed" charset="0"/>
                <a:ea typeface="DIN Condensed" charset="0"/>
                <a:cs typeface="DIN Condensed" charset="0"/>
              </a:rPr>
              <a:t>ديفيد رودس</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EAB"/>
              </a:solidFill>
              <a:effectLst>
                <a:glow rad="127000">
                  <a:prstClr val="black"/>
                </a:glow>
              </a:effectLst>
              <a:uLnTx/>
              <a:uFillTx/>
              <a:latin typeface="DIN Condensed" charset="0"/>
              <a:ea typeface="DIN Condensed" charset="0"/>
              <a:cs typeface="DIN Condensed" charset="0"/>
            </a:endParaRPr>
          </a:p>
        </p:txBody>
      </p:sp>
    </p:spTree>
    <p:extLst>
      <p:ext uri="{BB962C8B-B14F-4D97-AF65-F5344CB8AC3E}">
        <p14:creationId xmlns:p14="http://schemas.microsoft.com/office/powerpoint/2010/main" val="2552031658"/>
      </p:ext>
    </p:extLst>
  </p:cSld>
  <p:clrMapOvr>
    <a:masterClrMapping/>
  </p:clrMapOvr>
  <p:transition spd="slow">
    <p:wipe/>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5507" r="5507"/>
          <a:stretch/>
        </p:blipFill>
        <p:spPr>
          <a:xfrm>
            <a:off x="0" y="556495"/>
            <a:ext cx="9144000" cy="5933310"/>
          </a:xfrm>
          <a:prstGeom prst="rect">
            <a:avLst/>
          </a:prstGeom>
        </p:spPr>
      </p:pic>
      <p:sp>
        <p:nvSpPr>
          <p:cNvPr id="3" name="TextBox 2"/>
          <p:cNvSpPr txBox="1"/>
          <p:nvPr/>
        </p:nvSpPr>
        <p:spPr>
          <a:xfrm>
            <a:off x="32709" y="836712"/>
            <a:ext cx="4167312" cy="4401205"/>
          </a:xfrm>
          <a:prstGeom prst="rect">
            <a:avLst/>
          </a:prstGeom>
          <a:noFill/>
        </p:spPr>
        <p:txBody>
          <a:bodyPr wrap="square" rtlCol="0">
            <a:spAutoFit/>
          </a:bodyPr>
          <a:lstStyle/>
          <a:p>
            <a:pPr lvl="0" algn="r" defTabSz="685800" rtl="1" fontAlgn="auto">
              <a:spcBef>
                <a:spcPts val="0"/>
              </a:spcBef>
              <a:spcAft>
                <a:spcPts val="0"/>
              </a:spcAft>
              <a:defRPr/>
            </a:pPr>
            <a:r>
              <a:rPr lang="ar-SA" sz="2800" b="1" dirty="0">
                <a:solidFill>
                  <a:prstClr val="white"/>
                </a:solidFill>
                <a:effectLst>
                  <a:glow rad="101600">
                    <a:prstClr val="black"/>
                  </a:glow>
                </a:effectLst>
                <a:latin typeface="Calibri" panose="020F0502020204030204"/>
                <a:cs typeface="+mn-cs"/>
              </a:rPr>
              <a:t>كان حزقيا قد تلقى "رسائل" من قبل - من الآشوريين (إشعياء 37: 14) - لكن محتويات هذه الرسائل كانت تمثل أخبارًا سارة (عرض الدعم البابلي ضد أشور)، وليس أخبارًا سيئة (إعلان هجوم من قبل الآشوريين). ونتيجة لذلك، ومن أجل إبرام صفقة المساعدة، سعى حزقيا إلى إقناع البابليين بأنه ومملكته يستحقان التحالف.</a:t>
            </a:r>
            <a:endParaRPr kumimoji="0" lang="en-US" sz="2800" b="1" i="0" u="none" strike="noStrike" kern="1200" cap="none" spc="0" normalizeH="0" baseline="0" noProof="0" dirty="0">
              <a:ln>
                <a:noFill/>
              </a:ln>
              <a:solidFill>
                <a:prstClr val="white"/>
              </a:solidFill>
              <a:effectLst>
                <a:glow rad="101600">
                  <a:prstClr val="black"/>
                </a:glow>
              </a:effectLst>
              <a:uLnTx/>
              <a:uFillTx/>
              <a:latin typeface="Calibri" panose="020F0502020204030204"/>
              <a:cs typeface="+mn-cs"/>
            </a:endParaRPr>
          </a:p>
        </p:txBody>
      </p:sp>
      <p:sp>
        <p:nvSpPr>
          <p:cNvPr id="4" name="TextBox 3"/>
          <p:cNvSpPr txBox="1"/>
          <p:nvPr/>
        </p:nvSpPr>
        <p:spPr>
          <a:xfrm>
            <a:off x="5724128" y="1124744"/>
            <a:ext cx="3164596" cy="2062103"/>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وكانت هذه الرسائل عبارة عن وثائق إدارية رسمية تحتوي على تعهد الدفاع البابلي</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2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55" y="29227"/>
            <a:ext cx="9144000" cy="5143500"/>
          </a:xfrm>
          <a:prstGeom prst="rect">
            <a:avLst/>
          </a:prstGeom>
        </p:spPr>
      </p:pic>
      <p:sp>
        <p:nvSpPr>
          <p:cNvPr id="3" name="TextBox 2"/>
          <p:cNvSpPr txBox="1"/>
          <p:nvPr/>
        </p:nvSpPr>
        <p:spPr>
          <a:xfrm>
            <a:off x="361950" y="1053331"/>
            <a:ext cx="8467725"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ب. فخر الممتلكات                                              39: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802" y="4725052"/>
            <a:ext cx="2114550" cy="447675"/>
          </a:xfrm>
          <a:prstGeom prst="rect">
            <a:avLst/>
          </a:prstGeom>
        </p:spPr>
      </p:pic>
      <p:sp>
        <p:nvSpPr>
          <p:cNvPr id="2" name="Rectangle 1"/>
          <p:cNvSpPr/>
          <p:nvPr/>
        </p:nvSpPr>
        <p:spPr>
          <a:xfrm>
            <a:off x="164457" y="5172727"/>
            <a:ext cx="8967788"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فَفَرِحَ بِهِمْ حَزَقِيَّا وَأَرَاهُمْ بَيْتَ ذَخَائِرِهِ: الْفِضَّةَ وَالذَّهَبَ </a:t>
            </a:r>
            <a:r>
              <a:rPr kumimoji="0" lang="ar-SA" sz="32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وَالأَطْيَابَ</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وَالزَّيْتَ الطَّيِّبَ، وَكُلَّ بَيْتِ أَسْلِحَتِهِ وَكُلَّ مَا وُجِدَ فِي خَزَائِنِهِ. لَمْ يَكُنْ شَيْءٌ لَمْ يُرِهِمْ إِيَّاهُ حَزَقِيَّا فِي بَيْتِهِ وَفِي كُلِّ مُلْكِهِ.</a:t>
            </a:r>
            <a:endParaRPr kumimoji="0" lang="en-US" sz="2800" b="1"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37192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5724128" y="857250"/>
            <a:ext cx="3232585" cy="3046988"/>
          </a:xfrm>
          <a:prstGeom prst="rect">
            <a:avLst/>
          </a:prstGeom>
        </p:spPr>
        <p:txBody>
          <a:bodyPr wrap="square">
            <a:spAutoFit/>
          </a:bodyPr>
          <a:lstStyle/>
          <a:p>
            <a:pPr lvl="0" algn="r" defTabSz="685800" rtl="1" fontAlgn="auto">
              <a:spcBef>
                <a:spcPts val="0"/>
              </a:spcBef>
              <a:spcAft>
                <a:spcPts val="0"/>
              </a:spcAft>
              <a:defRPr/>
            </a:pPr>
            <a:r>
              <a:rPr lang="ar-SA" sz="3200" b="1" dirty="0">
                <a:solidFill>
                  <a:prstClr val="white"/>
                </a:solidFill>
                <a:effectLst>
                  <a:glow rad="101600">
                    <a:prstClr val="black"/>
                  </a:glow>
                </a:effectLst>
                <a:latin typeface="Arial" panose="020B0604020202020204" pitchFamily="34" charset="0"/>
                <a:ea typeface="Franklin Gothic Heavy" charset="0"/>
                <a:cs typeface="Arial" panose="020B0604020202020204" pitchFamily="34" charset="0"/>
              </a:rPr>
              <a:t>هل سمعت عن البائع الذكي الذي أنهى المبيعات بهذه الجملة: "دعني أريك شيئًا قال العديد من جيرانك أنك لا تستطيع تحمله."</a:t>
            </a:r>
          </a:p>
        </p:txBody>
      </p:sp>
      <p:sp>
        <p:nvSpPr>
          <p:cNvPr id="3" name="Rectangle 2"/>
          <p:cNvSpPr/>
          <p:nvPr/>
        </p:nvSpPr>
        <p:spPr>
          <a:xfrm>
            <a:off x="349785" y="5110013"/>
            <a:ext cx="8444429" cy="1292662"/>
          </a:xfrm>
          <a:prstGeom prst="rect">
            <a:avLst/>
          </a:prstGeom>
        </p:spPr>
        <p:txBody>
          <a:bodyPr wrap="square">
            <a:spAutoFit/>
          </a:bodyPr>
          <a:lstStyle/>
          <a:p>
            <a:pPr lvl="0" algn="r" defTabSz="685800" rtl="1" fontAlgn="auto">
              <a:spcBef>
                <a:spcPts val="0"/>
              </a:spcBef>
              <a:spcAft>
                <a:spcPts val="0"/>
              </a:spcAft>
              <a:defRPr/>
            </a:pPr>
            <a:r>
              <a:rPr lang="ar-SA" sz="27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"أَيَّامُ سِنِينَا هِيَ سَبْعُونَ سَنَةً، وَإِنْ كَانَتْ مَعَ الْقُوَّةِ فَثَمَانُونَ سَنَةً، </a:t>
            </a:r>
            <a:r>
              <a:rPr lang="ar-SA" sz="2700" dirty="0" err="1">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وَأَفْخَرُهَا</a:t>
            </a:r>
            <a:r>
              <a:rPr lang="ar-SA" sz="27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 تَعَبٌ وَبَلِيَّةٌ، لأَنَّهَا تُقْرَضُ سَرِيعًا فَنَطِيرُ."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rPr>
              <a:t>(مز 90: 10)</a:t>
            </a:r>
            <a:endParaRPr kumimoji="0" lang="en-US"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endParaRPr>
          </a:p>
        </p:txBody>
      </p:sp>
      <p:sp>
        <p:nvSpPr>
          <p:cNvPr id="4" name="TextBox 3"/>
          <p:cNvSpPr txBox="1"/>
          <p:nvPr/>
        </p:nvSpPr>
        <p:spPr>
          <a:xfrm>
            <a:off x="2772181" y="210919"/>
            <a:ext cx="2299027"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lbertus Extra Bold" charset="0"/>
                <a:cs typeface="Arial" panose="020B0604020202020204" pitchFamily="34" charset="0"/>
              </a:rPr>
              <a:t>فخر الممتلكات</a:t>
            </a:r>
          </a:p>
        </p:txBody>
      </p:sp>
    </p:spTree>
    <p:extLst>
      <p:ext uri="{BB962C8B-B14F-4D97-AF65-F5344CB8AC3E}">
        <p14:creationId xmlns:p14="http://schemas.microsoft.com/office/powerpoint/2010/main" val="3732945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 y="857250"/>
            <a:ext cx="3974336" cy="514350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40436" y="857249"/>
            <a:ext cx="5103564" cy="5143500"/>
          </a:xfrm>
          <a:prstGeom prst="rect">
            <a:avLst/>
          </a:prstGeom>
        </p:spPr>
      </p:pic>
    </p:spTree>
    <p:extLst>
      <p:ext uri="{BB962C8B-B14F-4D97-AF65-F5344CB8AC3E}">
        <p14:creationId xmlns:p14="http://schemas.microsoft.com/office/powerpoint/2010/main" val="41282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183159" y="4365104"/>
            <a:ext cx="7960841" cy="1569660"/>
          </a:xfrm>
          <a:prstGeom prst="rect">
            <a:avLst/>
          </a:prstGeom>
        </p:spPr>
        <p:txBody>
          <a:bodyPr wrap="square">
            <a:spAutoFit/>
          </a:bodyPr>
          <a:lstStyle/>
          <a:p>
            <a:pPr lvl="0" algn="r" defTabSz="685800" fontAlgn="auto">
              <a:spcBef>
                <a:spcPts val="0"/>
              </a:spcBef>
              <a:spcAft>
                <a:spcPts val="0"/>
              </a:spcAft>
              <a:defRPr/>
            </a:pPr>
            <a:r>
              <a:rPr lang="ar-SA" sz="3200" b="1" dirty="0">
                <a:solidFill>
                  <a:prstClr val="white"/>
                </a:solidFill>
                <a:effectLst>
                  <a:glow rad="101600">
                    <a:prstClr val="black"/>
                  </a:glow>
                </a:effectLst>
                <a:latin typeface="Arial Narrow" charset="0"/>
                <a:ea typeface="Arial Narrow" charset="0"/>
                <a:cs typeface="Arial Narrow" charset="0"/>
              </a:rPr>
              <a:t>٢ اخبار ٣٢ : ٢٥</a:t>
            </a:r>
          </a:p>
          <a:p>
            <a:pPr lvl="0" algn="r" defTabSz="685800" fontAlgn="auto">
              <a:spcBef>
                <a:spcPts val="0"/>
              </a:spcBef>
              <a:spcAft>
                <a:spcPts val="0"/>
              </a:spcAft>
              <a:defRPr/>
            </a:pPr>
            <a:r>
              <a:rPr lang="ar-SA" sz="3200" b="1" dirty="0">
                <a:solidFill>
                  <a:prstClr val="white"/>
                </a:solidFill>
                <a:effectLst>
                  <a:glow rad="101600">
                    <a:prstClr val="black"/>
                  </a:glow>
                </a:effectLst>
                <a:latin typeface="Arial Narrow" charset="0"/>
                <a:ea typeface="Arial Narrow" charset="0"/>
                <a:cs typeface="Arial Narrow" charset="0"/>
              </a:rPr>
              <a:t>وَلَكِنْ لَمْ يَرُدَّ حَزَقِيَّا حَسْبَمَا أُنْعِمَ عَلَيْهِ لأَنَّ قَلْبَهُ ارْتَفَعَ فَكَانَ غَضَبٌ عَلَيْهِ وَعَلَى يَهُوذَا وَأُورُشَلِيمَ. </a:t>
            </a:r>
          </a:p>
        </p:txBody>
      </p:sp>
    </p:spTree>
    <p:extLst>
      <p:ext uri="{BB962C8B-B14F-4D97-AF65-F5344CB8AC3E}">
        <p14:creationId xmlns:p14="http://schemas.microsoft.com/office/powerpoint/2010/main" val="1379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57250"/>
            <a:ext cx="9144000" cy="5143500"/>
          </a:xfrm>
          <a:prstGeom prst="rect">
            <a:avLst/>
          </a:prstGeom>
        </p:spPr>
      </p:pic>
      <p:sp>
        <p:nvSpPr>
          <p:cNvPr id="3" name="Rectangle 2"/>
          <p:cNvSpPr/>
          <p:nvPr/>
        </p:nvSpPr>
        <p:spPr>
          <a:xfrm>
            <a:off x="4175448" y="3539625"/>
            <a:ext cx="4572000" cy="1938992"/>
          </a:xfrm>
          <a:prstGeom prst="rect">
            <a:avLst/>
          </a:prstGeom>
        </p:spPr>
        <p:txBody>
          <a:bodyPr>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قَبْلَ الْكَسْرِ الْكِبْرِيَاءُ، وَقَبْلَ السُّقُوطِ تَشَامُخُ الرُّوحِ.</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rPr>
              <a:t>                               </a:t>
            </a:r>
            <a:endParaRPr kumimoji="0" lang="ar-SA"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sz="2800" b="1" dirty="0">
                <a:solidFill>
                  <a:srgbClr val="FFFEAB"/>
                </a:solidFill>
                <a:effectLst>
                  <a:glow rad="127000">
                    <a:prstClr val="black"/>
                  </a:glow>
                </a:effectLst>
                <a:latin typeface="Arial Narrow" charset="0"/>
                <a:ea typeface="Arial Narrow" charset="0"/>
                <a:cs typeface="Arial Narrow" charset="0"/>
              </a:rPr>
              <a:t>أمثال 16: 18</a:t>
            </a:r>
            <a:endParaRPr kumimoji="0" lang="en-US"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endParaRPr>
          </a:p>
        </p:txBody>
      </p:sp>
      <p:sp>
        <p:nvSpPr>
          <p:cNvPr id="4" name="Rectangle 3">
            <a:extLst>
              <a:ext uri="{FF2B5EF4-FFF2-40B4-BE49-F238E27FC236}">
                <a16:creationId xmlns:a16="http://schemas.microsoft.com/office/drawing/2014/main" id="{9C28C86F-48F3-C78E-B69F-FE1BE26E975F}"/>
              </a:ext>
            </a:extLst>
          </p:cNvPr>
          <p:cNvSpPr/>
          <p:nvPr/>
        </p:nvSpPr>
        <p:spPr>
          <a:xfrm>
            <a:off x="683568" y="1484785"/>
            <a:ext cx="2808312" cy="30243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6000" b="1" dirty="0"/>
              <a:t>الكبرياء</a:t>
            </a:r>
            <a:endParaRPr lang="en-US" sz="6000" b="1" dirty="0"/>
          </a:p>
          <a:p>
            <a:pPr algn="ctr"/>
            <a:r>
              <a:rPr lang="ar-SA" sz="6000" b="1" dirty="0"/>
              <a:t> يأتي قبل</a:t>
            </a:r>
            <a:endParaRPr lang="en-US" sz="6000" b="1" dirty="0"/>
          </a:p>
          <a:p>
            <a:pPr algn="ctr"/>
            <a:r>
              <a:rPr lang="ar-SA" sz="6000" b="1" dirty="0"/>
              <a:t> السقوط</a:t>
            </a:r>
          </a:p>
        </p:txBody>
      </p:sp>
    </p:spTree>
    <p:extLst>
      <p:ext uri="{BB962C8B-B14F-4D97-AF65-F5344CB8AC3E}">
        <p14:creationId xmlns:p14="http://schemas.microsoft.com/office/powerpoint/2010/main" val="24090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98975" y="2194097"/>
            <a:ext cx="4147394" cy="452431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a:prstClr val="black"/>
                  </a:glow>
                </a:effectLst>
                <a:uLnTx/>
                <a:uFillTx/>
                <a:latin typeface="Arial Narrow" charset="0"/>
                <a:ea typeface="Arial Narrow" charset="0"/>
                <a:cs typeface="Arial Narrow" charset="0"/>
              </a:rPr>
              <a:t>فَجَاءَ إِشَعْيَاءُ النَّبِيُّ إِلَى الْمَلِكِ حَزَقِيَّا وَقَالَ لَهُ: «مَاذَا قَالَ هؤُلاَءِ الرِّجَالُ، وَمِنْ أَيْنَ جَاءُوا إِلَيْكَ؟» فَقَالَ حَزَقِيَّا: «جَاءُوا إِلَيَّ مِنْ أَرْضٍ بَعِيدَةٍ، مِنْ بَابِلَ». فَقَالَ: «مَاذَا رَأَوْا فِي بَيْتِكَ؟» فَقَالَ حَزَقِيَّا: «رَأَوْا كُلَّ مَا فِي بَيْتِي. لَيْسَ فِي خَزَائِنِي شَيْءٌ لَمْ أُرِهِمْ إِيَّاهُ».</a:t>
            </a:r>
            <a:endParaRPr kumimoji="0" lang="en-US" sz="3200" b="1" i="0" u="none" strike="noStrike" kern="1200" cap="none" spc="0" normalizeH="0" baseline="0" noProof="0" dirty="0">
              <a:ln>
                <a:noFill/>
              </a:ln>
              <a:solidFill>
                <a:srgbClr val="FFFEAB"/>
              </a:solidFill>
              <a:effectLst>
                <a:glow>
                  <a:prstClr val="black"/>
                </a:glow>
              </a:effectLst>
              <a:uLnTx/>
              <a:uFillTx/>
              <a:latin typeface="Arial Narrow" charset="0"/>
              <a:ea typeface="Arial Narrow" charset="0"/>
              <a:cs typeface="Arial Narrow" charset="0"/>
            </a:endParaRPr>
          </a:p>
        </p:txBody>
      </p:sp>
      <p:pic>
        <p:nvPicPr>
          <p:cNvPr id="5" name="Picture 4"/>
          <p:cNvPicPr>
            <a:picLocks noChangeAspect="1"/>
          </p:cNvPicPr>
          <p:nvPr/>
        </p:nvPicPr>
        <p:blipFill>
          <a:blip r:embed="rId2"/>
          <a:stretch>
            <a:fillRect/>
          </a:stretch>
        </p:blipFill>
        <p:spPr>
          <a:xfrm>
            <a:off x="4248397" y="768186"/>
            <a:ext cx="4895603" cy="5232564"/>
          </a:xfrm>
          <a:prstGeom prst="rect">
            <a:avLst/>
          </a:prstGeom>
        </p:spPr>
      </p:pic>
      <p:sp>
        <p:nvSpPr>
          <p:cNvPr id="3" name="TextBox 2"/>
          <p:cNvSpPr txBox="1"/>
          <p:nvPr/>
        </p:nvSpPr>
        <p:spPr>
          <a:xfrm>
            <a:off x="284885" y="960541"/>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en-US" sz="3300" b="1" dirty="0">
                <a:solidFill>
                  <a:srgbClr val="FFC000">
                    <a:lumMod val="60000"/>
                    <a:lumOff val="40000"/>
                  </a:srgbClr>
                </a:solidFill>
                <a:effectLst>
                  <a:glow rad="127000">
                    <a:prstClr val="black"/>
                  </a:glow>
                </a:effectLst>
                <a:latin typeface="Arial" panose="020B0604020202020204" pitchFamily="34" charset="0"/>
                <a:ea typeface="Abadi MT Condensed Extra Bold" charset="0"/>
                <a:cs typeface="Arial" panose="020B0604020202020204" pitchFamily="34" charset="0"/>
              </a:rPr>
              <a:t>2</a:t>
            </a: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عقوبة الكبرياء                                     </a:t>
            </a:r>
            <a:r>
              <a:rPr kumimoji="0" lang="en-US"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a:t>
            </a: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آيات 3-7</a:t>
            </a:r>
            <a:endParaRPr kumimoji="0" lang="en-US"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4" name="TextBox 3"/>
          <p:cNvSpPr txBox="1"/>
          <p:nvPr/>
        </p:nvSpPr>
        <p:spPr>
          <a:xfrm>
            <a:off x="-27112" y="1560705"/>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أ. عقوبة المواجهة مقابل                                 آيات 3-4</a:t>
            </a:r>
          </a:p>
        </p:txBody>
      </p:sp>
    </p:spTree>
    <p:extLst>
      <p:ext uri="{BB962C8B-B14F-4D97-AF65-F5344CB8AC3E}">
        <p14:creationId xmlns:p14="http://schemas.microsoft.com/office/powerpoint/2010/main" val="30671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7789" y="857251"/>
            <a:ext cx="5891526" cy="5143500"/>
          </a:xfrm>
          <a:prstGeom prst="rect">
            <a:avLst/>
          </a:prstGeom>
        </p:spPr>
      </p:pic>
      <p:sp>
        <p:nvSpPr>
          <p:cNvPr id="3" name="Rectangle 2"/>
          <p:cNvSpPr/>
          <p:nvPr/>
        </p:nvSpPr>
        <p:spPr>
          <a:xfrm>
            <a:off x="277105" y="1979528"/>
            <a:ext cx="3040684" cy="4031873"/>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فَقَالَ إِشَعْيَاءُ لِحَزَقِيَّا: «اسْمَعْ قَوْلَ رَبِّ الْجُنُودِ: هُوَذَا تَأْتِي أَيَّامٌ يُحْمَلُ فِيهَا كُلُّ مَا فِي بَيْتِكَ، وَمَا خَزَنَهُ آبَاؤُكَ إِلَى هذَا الْيَوْمِ، إِلَى بَابِلَ. لاَ يُتْرَكُ شَيْءٌ، يَقُولُ الرَّبُّ.</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413086" y="1129849"/>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ب. عقوبة المصادرة مقابل                           آيات 5-6</a:t>
            </a:r>
          </a:p>
        </p:txBody>
      </p:sp>
    </p:spTree>
    <p:extLst>
      <p:ext uri="{BB962C8B-B14F-4D97-AF65-F5344CB8AC3E}">
        <p14:creationId xmlns:p14="http://schemas.microsoft.com/office/powerpoint/2010/main" val="13794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TextBox 1"/>
          <p:cNvSpPr txBox="1"/>
          <p:nvPr/>
        </p:nvSpPr>
        <p:spPr>
          <a:xfrm>
            <a:off x="257947" y="1228169"/>
            <a:ext cx="8628106" cy="472437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إن استخدام "رب الجنود (جيوش السماء)" له دلالة كبيرة. وقد أكد حزقيا على القوة البشرية، وليس القوة الإلهية. </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بدا الجيش البابلي مثيرًا للإعجاب ويبدو أن التحالف معهم هو ما يحتاجه حزقيا في هذا الوقت لإحباط الغزو الآشوري. لكن الموارد التي كانت لديه بالفعل بجانب إله إسرائيل كانت أفضل بكثير. لكننا نميل إلى وضع ثقتنا في ما يرى، وليس في ما هو غير مرئي، حتى لو كان الأول أسوأ بالنسبة لنا والأخير في النهاية أفضل لنا.</a:t>
            </a:r>
            <a:endParaRPr kumimoji="0" lang="en-US"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36912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atan chart.jpg                                                000560D2WBM2                           BACC002F:"/>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04664"/>
            <a:ext cx="9144000" cy="6453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D3738D-0440-6F49-B685-3F0B17F8A7F8}"/>
              </a:ext>
            </a:extLst>
          </p:cNvPr>
          <p:cNvSpPr>
            <a:spLocks noGrp="1"/>
          </p:cNvSpPr>
          <p:nvPr>
            <p:ph type="title" idx="4294967295"/>
          </p:nvPr>
        </p:nvSpPr>
        <p:spPr>
          <a:xfrm>
            <a:off x="1115616" y="0"/>
            <a:ext cx="7412360" cy="836712"/>
          </a:xfrm>
          <a:solidFill>
            <a:schemeClr val="tx1"/>
          </a:solidFill>
        </p:spPr>
        <p:txBody>
          <a:bodyPr/>
          <a:lstStyle/>
          <a:p>
            <a:pPr rtl="1"/>
            <a:r>
              <a:rPr lang="ar-JO" sz="3200" b="1" dirty="0">
                <a:solidFill>
                  <a:schemeClr val="bg1"/>
                </a:solidFill>
                <a:latin typeface="Arial" panose="020B0604020202020204" pitchFamily="34" charset="0"/>
                <a:cs typeface="Arial" panose="020B0604020202020204" pitchFamily="34" charset="0"/>
              </a:rPr>
              <a:t>الشيطان: ماضيه وحاضره ومستقبله</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07504" y="2059457"/>
            <a:ext cx="3381607" cy="317009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white"/>
                </a:solidFill>
                <a:effectLst/>
                <a:uLnTx/>
                <a:uFillTx/>
                <a:latin typeface="Arial Narrow" charset="0"/>
                <a:ea typeface="Arial Narrow" charset="0"/>
                <a:cs typeface="Arial Narrow" charset="0"/>
              </a:rPr>
              <a:t>" وَمِنْ بَنِيكَ الَّذِينَ يَخْرُجُونَ مِنْكَ الَّذِينَ تَلِدُهُمْ، يَأْخُذُونَ، فَيَكُونُونَ خِصْيَانًا فِي قَصْرِ مَلِكِ بَابِلَ."</a:t>
            </a:r>
            <a:endParaRPr kumimoji="0" lang="en-US" sz="4000" b="0" i="0" u="none" strike="noStrike" kern="1200" cap="none" spc="0" normalizeH="0" baseline="0" noProof="0" dirty="0">
              <a:ln>
                <a:noFill/>
              </a:ln>
              <a:solidFill>
                <a:prstClr val="black"/>
              </a:solidFill>
              <a:effectLst/>
              <a:uLnTx/>
              <a:uFillTx/>
              <a:latin typeface="Helvetica Neue" charset="0"/>
              <a:ea typeface="ＭＳ Ｐゴシック" charset="0"/>
              <a:cs typeface="+mn-cs"/>
            </a:endParaRPr>
          </a:p>
        </p:txBody>
      </p:sp>
      <p:pic>
        <p:nvPicPr>
          <p:cNvPr id="4" name="Picture 3"/>
          <p:cNvPicPr>
            <a:picLocks noChangeAspect="1"/>
          </p:cNvPicPr>
          <p:nvPr/>
        </p:nvPicPr>
        <p:blipFill>
          <a:blip r:embed="rId2"/>
          <a:stretch>
            <a:fillRect/>
          </a:stretch>
        </p:blipFill>
        <p:spPr>
          <a:xfrm>
            <a:off x="3586549" y="857251"/>
            <a:ext cx="5557451" cy="5143499"/>
          </a:xfrm>
          <a:prstGeom prst="rect">
            <a:avLst/>
          </a:prstGeom>
        </p:spPr>
      </p:pic>
      <p:sp>
        <p:nvSpPr>
          <p:cNvPr id="3" name="TextBox 2"/>
          <p:cNvSpPr txBox="1"/>
          <p:nvPr/>
        </p:nvSpPr>
        <p:spPr>
          <a:xfrm>
            <a:off x="311143" y="1120582"/>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ج- عقوبة التجنيد مقابل                                     آية 7</a:t>
            </a:r>
          </a:p>
        </p:txBody>
      </p:sp>
    </p:spTree>
    <p:extLst>
      <p:ext uri="{BB962C8B-B14F-4D97-AF65-F5344CB8AC3E}">
        <p14:creationId xmlns:p14="http://schemas.microsoft.com/office/powerpoint/2010/main" val="5593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07415" y="936820"/>
            <a:ext cx="8568369" cy="212365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effectLst>
                  <a:glow rad="101600">
                    <a:prstClr val="black"/>
                  </a:glow>
                </a:effectLst>
                <a:uLnTx/>
                <a:uFillTx/>
                <a:latin typeface="Arial Narrow" charset="0"/>
                <a:ea typeface="Arial Narrow" charset="0"/>
                <a:cs typeface="Arial Narrow" charset="0"/>
              </a:rPr>
              <a:t>فَجَلَبَ الرَّبُّ عَلَيْهِمْ رُؤَسَاءَ الجُنْدِ الَّذِينَ لِمَلِكِ أَشُّورَ،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 </a:t>
            </a:r>
            <a:r>
              <a:rPr kumimoji="0" lang="ar-SA" b="1" i="0" u="none" strike="noStrike" kern="1200" cap="none" spc="0" normalizeH="0" baseline="0" noProof="0" dirty="0">
                <a:ln>
                  <a:noFill/>
                </a:ln>
                <a:effectLst>
                  <a:glow rad="101600">
                    <a:prstClr val="black"/>
                  </a:glow>
                </a:effectLst>
                <a:uLnTx/>
                <a:uFillTx/>
                <a:latin typeface="Arial Narrow" charset="0"/>
                <a:ea typeface="Arial Narrow" charset="0"/>
                <a:cs typeface="Arial Narrow" charset="0"/>
              </a:rPr>
              <a:t>فَأَخَذُوا</a:t>
            </a: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 </a:t>
            </a:r>
            <a:r>
              <a:rPr kumimoji="0" lang="ar-SA" sz="3600"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مَنَسَّى </a:t>
            </a: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(أبن حزقيا)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بِخِزَامَةٍ وَقَيَّدُوهُ بِسَلاَسِلِ نُحَاسٍ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وَذَهَبُوا بِهِ إِلَى بَابِلَ.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(2 أخبار 33: 11)</a:t>
            </a:r>
            <a:endParaRPr kumimoji="0" lang="en-US"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endParaRPr>
          </a:p>
        </p:txBody>
      </p:sp>
      <p:sp>
        <p:nvSpPr>
          <p:cNvPr id="3" name="TextBox 2"/>
          <p:cNvSpPr txBox="1"/>
          <p:nvPr/>
        </p:nvSpPr>
        <p:spPr>
          <a:xfrm>
            <a:off x="467544" y="3323008"/>
            <a:ext cx="8502267"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يمكن أن تعني كلمة "أبناء" أيضًا "أحفادًا"، لذا فإن هذه النبوءة تشمل أيضًا أحفاد حزقيا الآخرين الذين ذهبوا إلى السبي البابلي:</a:t>
            </a:r>
          </a:p>
        </p:txBody>
      </p:sp>
      <p:sp>
        <p:nvSpPr>
          <p:cNvPr id="4" name="Rectangle 3"/>
          <p:cNvSpPr/>
          <p:nvPr/>
        </p:nvSpPr>
        <p:spPr>
          <a:xfrm>
            <a:off x="2195736" y="4416536"/>
            <a:ext cx="5328591"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يهوياقيم</a:t>
            </a:r>
            <a:r>
              <a:rPr kumimoji="0" lang="ar-SA" sz="2800"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(أخبار الأيام الثاني 36: 5-6)</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يهويتشين</a:t>
            </a:r>
            <a:r>
              <a:rPr kumimoji="0" lang="ar-SA" sz="2800"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(أخبار الأيام الثاني 36:9-10)</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صدقيا</a:t>
            </a:r>
            <a:r>
              <a:rPr kumimoji="0" lang="ar-SA" sz="2800"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(ملوك الثاني 25:7)</a:t>
            </a:r>
          </a:p>
        </p:txBody>
      </p:sp>
    </p:spTree>
    <p:extLst>
      <p:ext uri="{BB962C8B-B14F-4D97-AF65-F5344CB8AC3E}">
        <p14:creationId xmlns:p14="http://schemas.microsoft.com/office/powerpoint/2010/main" val="35586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873" y="857251"/>
            <a:ext cx="9208873" cy="5166995"/>
          </a:xfrm>
          <a:prstGeom prst="rect">
            <a:avLst/>
          </a:prstGeom>
        </p:spPr>
      </p:pic>
      <p:sp>
        <p:nvSpPr>
          <p:cNvPr id="2" name="Rectangle 1">
            <a:extLst>
              <a:ext uri="{FF2B5EF4-FFF2-40B4-BE49-F238E27FC236}">
                <a16:creationId xmlns:a16="http://schemas.microsoft.com/office/drawing/2014/main" id="{452E2FDD-ACB0-11F3-BFAE-F69EF82DD30F}"/>
              </a:ext>
            </a:extLst>
          </p:cNvPr>
          <p:cNvSpPr/>
          <p:nvPr/>
        </p:nvSpPr>
        <p:spPr>
          <a:xfrm>
            <a:off x="795147" y="260648"/>
            <a:ext cx="7488832" cy="56195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8800" dirty="0">
                <a:solidFill>
                  <a:srgbClr val="FF0000"/>
                </a:solidFill>
                <a:latin typeface="Arial" panose="020B0604020202020204" pitchFamily="34" charset="0"/>
                <a:cs typeface="Arial" panose="020B0604020202020204" pitchFamily="34" charset="0"/>
              </a:rPr>
              <a:t>الكبرياء</a:t>
            </a:r>
            <a:r>
              <a:rPr lang="ar-SA" sz="8800" dirty="0">
                <a:solidFill>
                  <a:schemeClr val="bg1"/>
                </a:solidFill>
                <a:latin typeface="Arial" panose="020B0604020202020204" pitchFamily="34" charset="0"/>
                <a:cs typeface="Arial" panose="020B0604020202020204" pitchFamily="34" charset="0"/>
              </a:rPr>
              <a:t> سيكلفك كل شيء، لكنه سيتركك بلا شيء</a:t>
            </a:r>
            <a:r>
              <a:rPr lang="en-US" sz="8800" dirty="0">
                <a:solidFill>
                  <a:schemeClr val="bg1"/>
                </a:solidFill>
                <a:latin typeface="Arial" panose="020B0604020202020204" pitchFamily="34" charset="0"/>
                <a:cs typeface="Arial" panose="020B0604020202020204" pitchFamily="34" charset="0"/>
              </a:rPr>
              <a:t>!!!</a:t>
            </a:r>
            <a:endParaRPr lang="ar-SA" sz="8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94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E0616720-3BC9-E4FD-E444-FEE59B8CE86E}"/>
              </a:ext>
            </a:extLst>
          </p:cNvPr>
          <p:cNvSpPr txBox="1"/>
          <p:nvPr/>
        </p:nvSpPr>
        <p:spPr>
          <a:xfrm>
            <a:off x="3199547" y="5539085"/>
            <a:ext cx="184731" cy="584775"/>
          </a:xfrm>
          <a:prstGeom prst="rect">
            <a:avLst/>
          </a:prstGeom>
          <a:noFill/>
        </p:spPr>
        <p:txBody>
          <a:bodyPr wrap="none" rtlCol="0">
            <a:spAutoFit/>
          </a:bodyPr>
          <a:lstStyle/>
          <a:p>
            <a:endParaRPr lang="ar-SA" sz="32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7FEB12-41FA-ED28-9902-B4FBBF29092C}"/>
              </a:ext>
            </a:extLst>
          </p:cNvPr>
          <p:cNvSpPr/>
          <p:nvPr/>
        </p:nvSpPr>
        <p:spPr>
          <a:xfrm>
            <a:off x="467544" y="3162821"/>
            <a:ext cx="6336704" cy="237626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800" dirty="0">
                <a:solidFill>
                  <a:schemeClr val="tx1"/>
                </a:solidFill>
                <a:latin typeface="Arial" panose="020B0604020202020204" pitchFamily="34" charset="0"/>
                <a:cs typeface="Arial" panose="020B0604020202020204" pitchFamily="34" charset="0"/>
              </a:rPr>
              <a:t>الكبرياء سرطان روحي، ينهش العائلات ويدمر الزيجات ويقسم الكنائس ويفسد الحكومات.</a:t>
            </a:r>
          </a:p>
        </p:txBody>
      </p:sp>
    </p:spTree>
    <p:extLst>
      <p:ext uri="{BB962C8B-B14F-4D97-AF65-F5344CB8AC3E}">
        <p14:creationId xmlns:p14="http://schemas.microsoft.com/office/powerpoint/2010/main" val="8805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932040" y="2309679"/>
            <a:ext cx="3714601" cy="415498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فَقَالَ حَزَقِيَّا لإِشَعْيَاءَ: «جَيِّدٌ هُوَ قَوْلُ الرَّبِّ الَّذِي تَكَلَّمْتَ بِهِ». وَقَالَ: «فَإِنَّهُ يَكُونُ سَلاَمٌ وَأَمَانٌ فِي أَيَّامِي».</a:t>
            </a:r>
            <a:endParaRPr kumimoji="0" lang="en-US" sz="4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857250"/>
            <a:ext cx="4502751" cy="6477219"/>
          </a:xfrm>
          <a:prstGeom prst="rect">
            <a:avLst/>
          </a:prstGeom>
        </p:spPr>
      </p:pic>
      <p:sp>
        <p:nvSpPr>
          <p:cNvPr id="3" name="TextBox 2"/>
          <p:cNvSpPr txBox="1"/>
          <p:nvPr/>
        </p:nvSpPr>
        <p:spPr>
          <a:xfrm>
            <a:off x="268889" y="1039255"/>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300" b="1" dirty="0">
                <a:solidFill>
                  <a:srgbClr val="FFC000">
                    <a:lumMod val="60000"/>
                    <a:lumOff val="40000"/>
                  </a:srgbClr>
                </a:solidFill>
                <a:effectLst>
                  <a:glow rad="127000">
                    <a:prstClr val="black"/>
                  </a:glow>
                </a:effectLst>
                <a:latin typeface="Arial" panose="020B0604020202020204" pitchFamily="34" charset="0"/>
                <a:ea typeface="Abadi MT Condensed Extra Bold" charset="0"/>
                <a:cs typeface="Arial" panose="020B0604020202020204" pitchFamily="34" charset="0"/>
              </a:rPr>
              <a:t>3</a:t>
            </a: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وصفة الكبرياء مقابل                                   آية 8</a:t>
            </a:r>
          </a:p>
        </p:txBody>
      </p:sp>
    </p:spTree>
    <p:extLst>
      <p:ext uri="{BB962C8B-B14F-4D97-AF65-F5344CB8AC3E}">
        <p14:creationId xmlns:p14="http://schemas.microsoft.com/office/powerpoint/2010/main" val="11421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 y="857250"/>
            <a:ext cx="9144001" cy="5143500"/>
          </a:xfrm>
          <a:prstGeom prst="rect">
            <a:avLst/>
          </a:prstGeom>
        </p:spPr>
      </p:pic>
      <p:sp>
        <p:nvSpPr>
          <p:cNvPr id="2" name="Rectangle 1"/>
          <p:cNvSpPr/>
          <p:nvPr/>
        </p:nvSpPr>
        <p:spPr>
          <a:xfrm>
            <a:off x="1235673" y="1936006"/>
            <a:ext cx="6672649" cy="193899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ثُمَّ تَوَاضَعَ حَزَقِيَّا بِسَبَبِ ارْتِفَاعِ قَلْبِهِ هُوَ وَسُكَّانُ أُورُشَلِيمَ، فَلَمْ يَأْتِ عَلَيْهِمْ غَضَبُ الرَّبِّ فِي أَيَّامِ حَزَقِيَّا.</a:t>
            </a:r>
            <a:endParaRPr kumimoji="0" lang="en-US" sz="27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b="1" dirty="0">
                <a:solidFill>
                  <a:srgbClr val="FFFEAB"/>
                </a:solidFill>
                <a:effectLst>
                  <a:glow rad="101600">
                    <a:prstClr val="black"/>
                  </a:glow>
                </a:effectLst>
                <a:latin typeface="Arial" panose="020B0604020202020204" pitchFamily="34" charset="0"/>
                <a:ea typeface="Arial Narrow" charset="0"/>
                <a:cs typeface="Arial" panose="020B0604020202020204" pitchFamily="34" charset="0"/>
              </a:rPr>
              <a:t>2 أخبار 32: 26</a:t>
            </a:r>
            <a:endParaRPr kumimoji="0" lang="en-US" sz="2400" b="1"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489633" y="4005064"/>
            <a:ext cx="8164727" cy="1569660"/>
          </a:xfrm>
          <a:prstGeom prst="rect">
            <a:avLst/>
          </a:prstGeom>
          <a:noFill/>
        </p:spPr>
        <p:txBody>
          <a:bodyPr wrap="square" rtlCol="0">
            <a:spAutoFit/>
          </a:bodyPr>
          <a:lstStyle/>
          <a:p>
            <a:pPr lvl="0" algn="r" defTabSz="685800" rtl="1" fontAlgn="auto">
              <a:spcBef>
                <a:spcPts val="0"/>
              </a:spcBef>
              <a:spcAft>
                <a:spcPts val="0"/>
              </a:spcAft>
              <a:defRPr/>
            </a:pPr>
            <a:r>
              <a:rPr lang="ar-SA" b="1" dirty="0">
                <a:solidFill>
                  <a:prstClr val="white"/>
                </a:solidFill>
                <a:effectLst>
                  <a:glow rad="101600">
                    <a:prstClr val="black"/>
                  </a:glow>
                </a:effectLst>
                <a:latin typeface="Arial" panose="020B0604020202020204" pitchFamily="34" charset="0"/>
                <a:cs typeface="Arial" panose="020B0604020202020204" pitchFamily="34" charset="0"/>
              </a:rPr>
              <a:t>بناءً على هذه الرواية الموازية، أُدين الملك حزقيا بكلمة الله التي قالها إشعياء بأن كبريائه وتصرفاته الغبية ستؤدي إلى دينونة مستقبلية وتاب بشكل صحيح (تواضع). ولذلك فإن كلماته بشأن "السلام والأمن" الحالي الذي سيحصل عليه لا ينبغي أن يساء تفسيرها باعتبارها رداً ساخراً وراضياً عن نفسه.</a:t>
            </a:r>
            <a:endParaRPr kumimoji="0" lang="en-US"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cs typeface="Arial" panose="020B0604020202020204" pitchFamily="34" charset="0"/>
            </a:endParaRPr>
          </a:p>
        </p:txBody>
      </p:sp>
      <p:sp>
        <p:nvSpPr>
          <p:cNvPr id="4" name="TextBox 3"/>
          <p:cNvSpPr txBox="1"/>
          <p:nvPr/>
        </p:nvSpPr>
        <p:spPr>
          <a:xfrm>
            <a:off x="1615096" y="1119629"/>
            <a:ext cx="6571030" cy="553998"/>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000" b="0" i="0" u="none" strike="noStrike" kern="1200" cap="none" spc="0" normalizeH="0" baseline="0" noProof="0" dirty="0">
                <a:ln>
                  <a:noFill/>
                </a:ln>
                <a:solidFill>
                  <a:srgbClr val="FFC000">
                    <a:lumMod val="20000"/>
                    <a:lumOff val="80000"/>
                  </a:srgbClr>
                </a:solidFill>
                <a:effectLst>
                  <a:glow rad="127000">
                    <a:prstClr val="black"/>
                  </a:glow>
                </a:effectLst>
                <a:uLnTx/>
                <a:uFillTx/>
                <a:latin typeface="Arial" panose="020B0604020202020204" pitchFamily="34" charset="0"/>
                <a:ea typeface="DIN Condensed" charset="0"/>
                <a:cs typeface="Arial" panose="020B0604020202020204" pitchFamily="34" charset="0"/>
              </a:rPr>
              <a:t>فهل هذا دليل على استمرار الكبرياء حزقيا أو توبته ؟</a:t>
            </a:r>
            <a:endParaRPr kumimoji="0" lang="en-US" sz="3000" b="0" i="0" u="none" strike="noStrike" kern="1200" cap="none" spc="0" normalizeH="0" baseline="0" noProof="0" dirty="0">
              <a:ln>
                <a:noFill/>
              </a:ln>
              <a:solidFill>
                <a:srgbClr val="FFC000">
                  <a:lumMod val="20000"/>
                  <a:lumOff val="80000"/>
                </a:srgbClr>
              </a:solidFill>
              <a:effectLst>
                <a:glow rad="127000">
                  <a:prstClr val="black"/>
                </a:glow>
              </a:effectLst>
              <a:uLnTx/>
              <a:uFillTx/>
              <a:latin typeface="Arial" panose="020B0604020202020204" pitchFamily="34" charset="0"/>
              <a:ea typeface="DIN Condensed" charset="0"/>
              <a:cs typeface="Arial" panose="020B0604020202020204" pitchFamily="34" charset="0"/>
            </a:endParaRPr>
          </a:p>
        </p:txBody>
      </p:sp>
    </p:spTree>
    <p:extLst>
      <p:ext uri="{BB962C8B-B14F-4D97-AF65-F5344CB8AC3E}">
        <p14:creationId xmlns:p14="http://schemas.microsoft.com/office/powerpoint/2010/main" val="31587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0" i="0"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Tree>
    <p:extLst>
      <p:ext uri="{BB962C8B-B14F-4D97-AF65-F5344CB8AC3E}">
        <p14:creationId xmlns:p14="http://schemas.microsoft.com/office/powerpoint/2010/main" val="452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173" y="653364"/>
            <a:ext cx="9323173" cy="5542005"/>
          </a:xfrm>
          <a:prstGeom prst="rect">
            <a:avLst/>
          </a:prstGeom>
        </p:spPr>
      </p:pic>
      <p:sp>
        <p:nvSpPr>
          <p:cNvPr id="2" name="Rectangle 1"/>
          <p:cNvSpPr/>
          <p:nvPr/>
        </p:nvSpPr>
        <p:spPr>
          <a:xfrm>
            <a:off x="4259991" y="2107726"/>
            <a:ext cx="4572000" cy="2308324"/>
          </a:xfrm>
          <a:prstGeom prst="rect">
            <a:avLst/>
          </a:prstGeom>
        </p:spPr>
        <p:txBody>
          <a:bodyPr>
            <a:spAutoFit/>
          </a:bodyPr>
          <a:lstStyle/>
          <a:p>
            <a:pPr lvl="0" algn="r" defTabSz="685800" fontAlgn="auto">
              <a:spcBef>
                <a:spcPts val="0"/>
              </a:spcBef>
              <a:spcAft>
                <a:spcPts val="0"/>
              </a:spcAft>
              <a:defRPr/>
            </a:pPr>
            <a:r>
              <a:rPr lang="ar-SA" sz="3600" dirty="0">
                <a:solidFill>
                  <a:prstClr val="white"/>
                </a:solidFill>
                <a:effectLst>
                  <a:glow rad="127000">
                    <a:prstClr val="black"/>
                  </a:glow>
                </a:effectLst>
                <a:latin typeface="Arial" panose="020B0604020202020204" pitchFamily="34" charset="0"/>
                <a:ea typeface="Abadi MT Condensed Extra Bold" charset="0"/>
                <a:cs typeface="Arial" panose="020B0604020202020204" pitchFamily="34" charset="0"/>
              </a:rPr>
              <a:t>مزامير ١٠ : ٤</a:t>
            </a:r>
          </a:p>
          <a:p>
            <a:pPr lvl="0" algn="r" defTabSz="685800" fontAlgn="auto">
              <a:spcBef>
                <a:spcPts val="0"/>
              </a:spcBef>
              <a:spcAft>
                <a:spcPts val="0"/>
              </a:spcAft>
              <a:defRPr/>
            </a:pPr>
            <a:r>
              <a:rPr lang="ar-SA" sz="3600" dirty="0">
                <a:solidFill>
                  <a:prstClr val="white"/>
                </a:solidFill>
                <a:effectLst>
                  <a:glow rad="127000">
                    <a:prstClr val="black"/>
                  </a:glow>
                </a:effectLst>
                <a:latin typeface="Arial" panose="020B0604020202020204" pitchFamily="34" charset="0"/>
                <a:ea typeface="Abadi MT Condensed Extra Bold" charset="0"/>
                <a:cs typeface="Arial" panose="020B0604020202020204" pitchFamily="34" charset="0"/>
              </a:rPr>
              <a:t>الشِّرِّيرُ حَسَبَ تَشَامُخِ أَنْفِهِ يَقُولُ: [لاَ يُطَالِبُ]. كُلُّ أَفْكَارِهِ أَنَّهُ لاَ إِلَهَ. </a:t>
            </a:r>
          </a:p>
        </p:txBody>
      </p:sp>
    </p:spTree>
    <p:extLst>
      <p:ext uri="{BB962C8B-B14F-4D97-AF65-F5344CB8AC3E}">
        <p14:creationId xmlns:p14="http://schemas.microsoft.com/office/powerpoint/2010/main" val="37095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26" y="857250"/>
            <a:ext cx="9145526" cy="5143500"/>
          </a:xfrm>
          <a:prstGeom prst="rect">
            <a:avLst/>
          </a:prstGeom>
        </p:spPr>
      </p:pic>
      <p:sp>
        <p:nvSpPr>
          <p:cNvPr id="2" name="Rectangle 1"/>
          <p:cNvSpPr/>
          <p:nvPr/>
        </p:nvSpPr>
        <p:spPr>
          <a:xfrm>
            <a:off x="831960" y="1779995"/>
            <a:ext cx="7709053" cy="218521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28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كَذلِكَ أَيُّهَا الأَحْدَاثُ، اخْضَعُوا لِلشُّيُوخِ، وَكُونُوا جَمِيعًا خَاضِعِينَ بَعْضُكُمْ لِبَعْضٍ، وَتَسَرْبَلُوا بِالتَّوَاضُعِ، لأَنَّ: «اللهَ يُقَاوِمُ الْمُسْتَكْبِرِينَ، وَأَمَّا الْمُتَوَاضِعُونَ فَيُعْطِيهِمْ نِعْمَةً». فَتَوَاضَعُوا تَحْتَ يَدِ اللهِ الْقَوِيَّةِ لِكَيْ يَرْفَعَكُمْ فِي حِينِهِ، مُلْقِينَ كُلَّ هَمِّكُمْ عَلَيْهِ، لأَنَّهُ هُوَ يَعْتَنِي بِكُمْ.</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rPr>
              <a:t>1 بطرس 5: 5-7</a:t>
            </a:r>
            <a:endParaRPr kumimoji="0" lang="en-US"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endParaRPr>
          </a:p>
        </p:txBody>
      </p:sp>
      <p:sp>
        <p:nvSpPr>
          <p:cNvPr id="3" name="Rectangle 2"/>
          <p:cNvSpPr/>
          <p:nvPr/>
        </p:nvSpPr>
        <p:spPr>
          <a:xfrm>
            <a:off x="948827" y="4374511"/>
            <a:ext cx="7246345" cy="1569660"/>
          </a:xfrm>
          <a:prstGeom prst="rect">
            <a:avLst/>
          </a:prstGeom>
        </p:spPr>
        <p:txBody>
          <a:bodyPr wrap="square">
            <a:spAutoFit/>
          </a:bodyPr>
          <a:lstStyle/>
          <a:p>
            <a:pPr lvl="0" algn="r" defTabSz="685800" rtl="1" fontAlgn="auto">
              <a:spcBef>
                <a:spcPts val="0"/>
              </a:spcBef>
              <a:spcAft>
                <a:spcPts val="0"/>
              </a:spcAft>
              <a:defRPr/>
            </a:pPr>
            <a:r>
              <a:rPr lang="ar-SA" sz="32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"يجب عليك أن تطلب من الله التواضع باستمرار، لكن لا تشكره أبدًا على حصولك عليه." </a:t>
            </a:r>
          </a:p>
          <a:p>
            <a:pPr lvl="0" algn="ctr" defTabSz="685800" rtl="1" fontAlgn="auto">
              <a:spcBef>
                <a:spcPts val="0"/>
              </a:spcBef>
              <a:spcAft>
                <a:spcPts val="0"/>
              </a:spcAft>
              <a:defRPr/>
            </a:pPr>
            <a:r>
              <a:rPr lang="ar-SA" sz="32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الدكتور السيد </a:t>
            </a:r>
            <a:r>
              <a:rPr lang="ar-SA" sz="3200" dirty="0" err="1">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ديهان</a:t>
            </a:r>
            <a:endParaRPr lang="ar-SA" sz="3200"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endParaRPr>
          </a:p>
        </p:txBody>
      </p:sp>
      <p:sp>
        <p:nvSpPr>
          <p:cNvPr id="4" name="TextBox 3"/>
          <p:cNvSpPr txBox="1"/>
          <p:nvPr/>
        </p:nvSpPr>
        <p:spPr>
          <a:xfrm>
            <a:off x="1854800" y="937909"/>
            <a:ext cx="5420074" cy="52322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الله يقاوم الكبرياء لكنه يترأف على المتواضعين</a:t>
            </a:r>
            <a:endParaRPr kumimoji="0" lang="en-US" sz="2800" b="0" i="0"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1232564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0" i="0"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Tree>
    <p:extLst>
      <p:ext uri="{BB962C8B-B14F-4D97-AF65-F5344CB8AC3E}">
        <p14:creationId xmlns:p14="http://schemas.microsoft.com/office/powerpoint/2010/main" val="12178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2" descr=" Devil.jpg                                                      000560D2WBM2                           BACC002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135172" name="Text Box 4"/>
          <p:cNvSpPr txBox="1">
            <a:spLocks noChangeArrowheads="1"/>
          </p:cNvSpPr>
          <p:nvPr/>
        </p:nvSpPr>
        <p:spPr bwMode="auto">
          <a:xfrm>
            <a:off x="1645444" y="1302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000000"/>
              </a:solidFill>
              <a:effectLst/>
              <a:uLnTx/>
              <a:uFillTx/>
              <a:latin typeface="Times"/>
              <a:ea typeface="ＭＳ Ｐゴシック" charset="0"/>
              <a:cs typeface="+mn-cs"/>
            </a:endParaRPr>
          </a:p>
        </p:txBody>
      </p:sp>
      <p:sp>
        <p:nvSpPr>
          <p:cNvPr id="135173" name="Text Box 5"/>
          <p:cNvSpPr txBox="1">
            <a:spLocks noChangeArrowheads="1"/>
          </p:cNvSpPr>
          <p:nvPr/>
        </p:nvSpPr>
        <p:spPr bwMode="auto">
          <a:xfrm>
            <a:off x="125125" y="3645024"/>
            <a:ext cx="8828589" cy="310854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685800" rtl="1" eaLnBrk="0" hangingPunct="0">
              <a:defRPr/>
            </a:pPr>
            <a:r>
              <a:rPr lang="ar-JO" altLang="x-none" sz="2800" b="1" dirty="0">
                <a:solidFill>
                  <a:srgbClr val="FFFFFF"/>
                </a:solidFill>
                <a:effectLst>
                  <a:glow rad="127000">
                    <a:srgbClr val="000000"/>
                  </a:glow>
                </a:effectLst>
                <a:latin typeface="Arial" panose="020B0604020202020204" pitchFamily="34" charset="0"/>
                <a:cs typeface="Arial" panose="020B0604020202020204" pitchFamily="34" charset="0"/>
              </a:rPr>
              <a:t>٧ وَحَدَثَتْ حَرْبٌ فِي السَّمَاءِ: مِيخَائِيلُ وَمَلاَئِكَتُهُ حَارَبُوا التِّنِّينَ، وَحَارَبَ التِّنِّينُ وَمَلاَئِكَتُهُ. ٩ فَطُرِحَ التِّنِّينُ الْعَظِيمُ، الْحَيَّةُ الْقَدِيمَةُ الْمَدْعُوُّ إِبْلِيسَ وَالشَّيْطَانَ، الَّذِي يُضِلُّ الْعَالَمَ كُلَّهُ، طُرِحَ إِلَى الأَرْضِ، وَطُرِحَتْ مَعَهُ مَلاَئِكَتُهُ. ٢ فَقَبَضَ عَلَى التِّنِّينِ، الْحَيَّةِ الْقَدِيمَةِ، الَّذِي هُوَ إِبْلِيسُ وَالشَّيْطَانُ، وَقَيَّدَهُ أَلْفَ سَنَةٍ، ٣ وَطَرَحَهُ فِي الْهَاوِيَةِ وَأَغْلَقَ عَلَيْهِ، وَخَتَمَ عَلَيْهِ لِكَيْ لاَ يُضِلَّ الأُمَمَ فِي مَا بَعْدُ، حَتَّى تَتِمَّ الأَلْفُ السَّنَةِ. وَبَعْدَ ذلِكَ لاَبُدَّ أَنْ يُحَلَّ زَمَانًا يَسِيرًا.</a:t>
            </a:r>
          </a:p>
          <a:p>
            <a:pPr lvl="0" defTabSz="685800" rtl="1" eaLnBrk="0" hangingPunct="0">
              <a:defRPr/>
            </a:pPr>
            <a:r>
              <a:rPr kumimoji="0" lang="ar-JO" altLang="x-none"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(رؤيا 12:</a:t>
            </a:r>
            <a:r>
              <a:rPr kumimoji="0" lang="ar-JO" altLang="x-none" sz="2800" b="1" i="0"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7، 9؛ 20: 2 – 3)</a:t>
            </a:r>
            <a:endParaRPr kumimoji="0" lang="en-US" altLang="x-none" b="1" i="0"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cs typeface="Arial" panose="020B0604020202020204" pitchFamily="34" charset="0"/>
            </a:endParaRPr>
          </a:p>
        </p:txBody>
      </p:sp>
      <p:sp>
        <p:nvSpPr>
          <p:cNvPr id="2" name="Rectangle 1"/>
          <p:cNvSpPr/>
          <p:nvPr/>
        </p:nvSpPr>
        <p:spPr>
          <a:xfrm>
            <a:off x="35496" y="260648"/>
            <a:ext cx="9007849" cy="523220"/>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لا يهلك الله أمة أبدًا دون أن يهلك أولاً رئيسها، قائدها الملائكي – قول الرب </a:t>
            </a:r>
          </a:p>
        </p:txBody>
      </p:sp>
    </p:spTree>
    <p:extLst>
      <p:ext uri="{BB962C8B-B14F-4D97-AF65-F5344CB8AC3E}">
        <p14:creationId xmlns:p14="http://schemas.microsoft.com/office/powerpoint/2010/main" val="16313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wipe(up)">
                                      <p:cBhvr>
                                        <p:cTn id="7" dur="500"/>
                                        <p:tgtEl>
                                          <p:spTgt spid="13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926757" y="3625675"/>
            <a:ext cx="7617940" cy="1200329"/>
          </a:xfrm>
          <a:prstGeom prst="rect">
            <a:avLst/>
          </a:prstGeom>
        </p:spPr>
        <p:txBody>
          <a:bodyPr wrap="square">
            <a:spAutoFit/>
          </a:bodyPr>
          <a:lstStyle/>
          <a:p>
            <a:pPr algn="r" defTabSz="685800" fontAlgn="auto">
              <a:spcBef>
                <a:spcPts val="0"/>
              </a:spcBef>
              <a:spcAft>
                <a:spcPts val="0"/>
              </a:spcAft>
            </a:pPr>
            <a:r>
              <a:rPr lang="ar-SA" b="1" dirty="0">
                <a:solidFill>
                  <a:prstClr val="white"/>
                </a:solidFill>
                <a:effectLst>
                  <a:glow rad="127000">
                    <a:prstClr val="black"/>
                  </a:glow>
                </a:effectLst>
                <a:latin typeface="Helvetica Neue Light" charset="0"/>
                <a:cs typeface="+mn-cs"/>
              </a:rPr>
              <a:t>حزقيال ١٦ : ٤٩</a:t>
            </a:r>
          </a:p>
          <a:p>
            <a:pPr algn="r" defTabSz="685800" fontAlgn="auto">
              <a:spcBef>
                <a:spcPts val="0"/>
              </a:spcBef>
              <a:spcAft>
                <a:spcPts val="0"/>
              </a:spcAft>
            </a:pPr>
            <a:r>
              <a:rPr lang="ar-SA" b="1" dirty="0">
                <a:solidFill>
                  <a:prstClr val="white"/>
                </a:solidFill>
                <a:effectLst>
                  <a:glow rad="127000">
                    <a:prstClr val="black"/>
                  </a:glow>
                </a:effectLst>
                <a:latin typeface="Helvetica Neue Light" charset="0"/>
                <a:cs typeface="+mn-cs"/>
              </a:rPr>
              <a:t>هَذَا كَانَ إِثْمَ أُخْتِكِ سَدُومَ: الْكِبْرِيَاءُ وَالشَّبَعُ مِنَ الْخُبْزِ وَسَلاَمُ الاِطْمِئْنَانِ كَانَ لَهَا وَلِبَنَاتِهَا, وَلَمْ تُشَدِّدْ يَدَ الْفَقِيرِ وَالْمِسْكِينِ. </a:t>
            </a:r>
          </a:p>
        </p:txBody>
      </p:sp>
      <p:sp>
        <p:nvSpPr>
          <p:cNvPr id="3" name="Rectangle 2"/>
          <p:cNvSpPr/>
          <p:nvPr/>
        </p:nvSpPr>
        <p:spPr>
          <a:xfrm>
            <a:off x="861884" y="1966780"/>
            <a:ext cx="7617940" cy="1200329"/>
          </a:xfrm>
          <a:prstGeom prst="rect">
            <a:avLst/>
          </a:prstGeom>
        </p:spPr>
        <p:txBody>
          <a:bodyPr wrap="square">
            <a:spAutoFit/>
          </a:bodyPr>
          <a:lstStyle/>
          <a:p>
            <a:pPr lvl="0" algn="r" defTabSz="685800" fontAlgn="auto">
              <a:spcBef>
                <a:spcPts val="0"/>
              </a:spcBef>
              <a:spcAft>
                <a:spcPts val="0"/>
              </a:spcAft>
              <a:defRPr/>
            </a:pPr>
            <a:r>
              <a:rPr lang="ar-SA" b="1" dirty="0">
                <a:solidFill>
                  <a:prstClr val="white"/>
                </a:solidFill>
                <a:effectLst>
                  <a:glow rad="127000">
                    <a:prstClr val="black"/>
                  </a:glow>
                </a:effectLst>
                <a:latin typeface="Helvetica Neue Light" charset="0"/>
                <a:cs typeface="+mn-cs"/>
              </a:rPr>
              <a:t>١ يوحنا ٢ : ١٦</a:t>
            </a:r>
          </a:p>
          <a:p>
            <a:pPr lvl="0" algn="r" defTabSz="685800" fontAlgn="auto">
              <a:spcBef>
                <a:spcPts val="0"/>
              </a:spcBef>
              <a:spcAft>
                <a:spcPts val="0"/>
              </a:spcAft>
              <a:defRPr/>
            </a:pPr>
            <a:r>
              <a:rPr lang="ar-SA" b="1" dirty="0">
                <a:solidFill>
                  <a:prstClr val="white"/>
                </a:solidFill>
                <a:effectLst>
                  <a:glow rad="127000">
                    <a:prstClr val="black"/>
                  </a:glow>
                </a:effectLst>
                <a:latin typeface="Helvetica Neue Light" charset="0"/>
                <a:cs typeface="+mn-cs"/>
              </a:rPr>
              <a:t>لأَنَّ كُلَّ مَا فِي الْعَالَمِ شَهْوَةَ الْجَسَدِ، وَشَهْوَةَ الْعُيُونِ، وَتَعَظُّمَ الْمَعِيشَةِ، لَيْسَ مِنَ الآبِ بَلْ مِنَ الْعَالَمِ. </a:t>
            </a:r>
          </a:p>
        </p:txBody>
      </p:sp>
    </p:spTree>
    <p:extLst>
      <p:ext uri="{BB962C8B-B14F-4D97-AF65-F5344CB8AC3E}">
        <p14:creationId xmlns:p14="http://schemas.microsoft.com/office/powerpoint/2010/main" val="37287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0" i="0"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
        <p:nvSpPr>
          <p:cNvPr id="6" name="TextBox 5"/>
          <p:cNvSpPr txBox="1"/>
          <p:nvPr/>
        </p:nvSpPr>
        <p:spPr>
          <a:xfrm>
            <a:off x="248680" y="3705995"/>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effectLst>
                  <a:glow rad="101600">
                    <a:prstClr val="black"/>
                  </a:glow>
                </a:effectLst>
                <a:latin typeface="Abadi MT Condensed Extra Bold" charset="0"/>
                <a:ea typeface="Abadi MT Condensed Extra Bold" charset="0"/>
                <a:cs typeface="Abadi MT Condensed Extra Bold" charset="0"/>
              </a:rPr>
              <a:t>3) الكبرياء يعمينا عن العواقب النهائية لأفعالنا.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كم مرة تمنينا لو انتظرنا أو طلبنا النصيحة؟</a:t>
            </a:r>
          </a:p>
        </p:txBody>
      </p:sp>
    </p:spTree>
    <p:extLst>
      <p:ext uri="{BB962C8B-B14F-4D97-AF65-F5344CB8AC3E}">
        <p14:creationId xmlns:p14="http://schemas.microsoft.com/office/powerpoint/2010/main" val="3371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381514" y="1051686"/>
            <a:ext cx="4190486" cy="1938992"/>
          </a:xfrm>
          <a:prstGeom prst="rect">
            <a:avLst/>
          </a:prstGeom>
        </p:spPr>
        <p:txBody>
          <a:bodyPr wrap="square">
            <a:spAutoFit/>
          </a:bodyPr>
          <a:lstStyle/>
          <a:p>
            <a:pPr lvl="0" algn="ctr" defTabSz="685800" rtl="1" fontAlgn="auto">
              <a:spcBef>
                <a:spcPts val="0"/>
              </a:spcBef>
              <a:spcAft>
                <a:spcPts val="0"/>
              </a:spcAft>
              <a:defRPr/>
            </a:pPr>
            <a:r>
              <a:rPr lang="ar-SA" b="1" dirty="0">
                <a:solidFill>
                  <a:prstClr val="white"/>
                </a:solidFill>
                <a:effectLst>
                  <a:glow rad="127000">
                    <a:prstClr val="black"/>
                  </a:glow>
                </a:effectLst>
                <a:latin typeface="Helvetica Neue Light" charset="0"/>
                <a:cs typeface="+mn-cs"/>
              </a:rPr>
              <a:t>مزامير ٥٩ : ١٢</a:t>
            </a:r>
          </a:p>
          <a:p>
            <a:pPr lvl="0" algn="ctr" defTabSz="685800" rtl="1" fontAlgn="auto">
              <a:spcBef>
                <a:spcPts val="0"/>
              </a:spcBef>
              <a:spcAft>
                <a:spcPts val="0"/>
              </a:spcAft>
              <a:defRPr/>
            </a:pPr>
            <a:endParaRPr lang="ar-SA" b="1" dirty="0">
              <a:solidFill>
                <a:prstClr val="white"/>
              </a:solidFill>
              <a:effectLst>
                <a:glow rad="127000">
                  <a:prstClr val="black"/>
                </a:glow>
              </a:effectLst>
              <a:latin typeface="Helvetica Neue Light" charset="0"/>
              <a:cs typeface="+mn-cs"/>
            </a:endParaRPr>
          </a:p>
          <a:p>
            <a:pPr lvl="0" algn="r" defTabSz="685800" rtl="1" fontAlgn="auto">
              <a:spcBef>
                <a:spcPts val="0"/>
              </a:spcBef>
              <a:spcAft>
                <a:spcPts val="0"/>
              </a:spcAft>
              <a:defRPr/>
            </a:pPr>
            <a:r>
              <a:rPr lang="ar-SA" b="1" dirty="0">
                <a:solidFill>
                  <a:prstClr val="white"/>
                </a:solidFill>
                <a:effectLst>
                  <a:glow rad="127000">
                    <a:prstClr val="black"/>
                  </a:glow>
                </a:effectLst>
                <a:latin typeface="Helvetica Neue Light" charset="0"/>
                <a:cs typeface="+mn-cs"/>
              </a:rPr>
              <a:t>خَطِيَّةُ أَفْوَاهِهِمْ هِيَ كَلاَمُ شِفَاهِهِمْ. وَلْيُؤْخَذُوا بِكِبْرِيَائِهِمْ وَمِنَ اللَّعْنَةِ وَمِنَ الْكَذِبِ الَّذِي يُحَدِّثُونَ بِهِ. </a:t>
            </a:r>
          </a:p>
        </p:txBody>
      </p:sp>
      <p:sp>
        <p:nvSpPr>
          <p:cNvPr id="4" name="Rectangle 3"/>
          <p:cNvSpPr/>
          <p:nvPr/>
        </p:nvSpPr>
        <p:spPr>
          <a:xfrm>
            <a:off x="381514" y="4376348"/>
            <a:ext cx="8598759" cy="1200329"/>
          </a:xfrm>
          <a:prstGeom prst="rect">
            <a:avLst/>
          </a:prstGeom>
        </p:spPr>
        <p:txBody>
          <a:bodyPr wrap="square">
            <a:spAutoFit/>
          </a:bodyPr>
          <a:lstStyle/>
          <a:p>
            <a:pPr algn="r" defTabSz="685800" fontAlgn="auto">
              <a:spcBef>
                <a:spcPts val="0"/>
              </a:spcBef>
              <a:spcAft>
                <a:spcPts val="0"/>
              </a:spcAft>
            </a:pPr>
            <a:r>
              <a:rPr lang="ar-SA" b="1" dirty="0" err="1">
                <a:solidFill>
                  <a:prstClr val="white"/>
                </a:solidFill>
                <a:effectLst>
                  <a:glow rad="127000">
                    <a:prstClr val="black"/>
                  </a:glow>
                </a:effectLst>
                <a:latin typeface="Helvetica Neue Light" charset="0"/>
                <a:cs typeface="+mn-cs"/>
              </a:rPr>
              <a:t>عوبديا</a:t>
            </a:r>
            <a:r>
              <a:rPr lang="ar-SA" b="1" dirty="0">
                <a:solidFill>
                  <a:prstClr val="white"/>
                </a:solidFill>
                <a:effectLst>
                  <a:glow rad="127000">
                    <a:prstClr val="black"/>
                  </a:glow>
                </a:effectLst>
                <a:latin typeface="Helvetica Neue Light" charset="0"/>
                <a:cs typeface="+mn-cs"/>
              </a:rPr>
              <a:t> ١ : ٣</a:t>
            </a:r>
          </a:p>
          <a:p>
            <a:pPr algn="r" defTabSz="685800" rtl="1" fontAlgn="auto">
              <a:spcBef>
                <a:spcPts val="0"/>
              </a:spcBef>
              <a:spcAft>
                <a:spcPts val="0"/>
              </a:spcAft>
            </a:pPr>
            <a:r>
              <a:rPr lang="ar-SA" b="1" dirty="0">
                <a:solidFill>
                  <a:prstClr val="white"/>
                </a:solidFill>
                <a:effectLst>
                  <a:glow rad="127000">
                    <a:prstClr val="black"/>
                  </a:glow>
                </a:effectLst>
                <a:latin typeface="Helvetica Neue Light" charset="0"/>
                <a:cs typeface="+mn-cs"/>
              </a:rPr>
              <a:t>تَكَبُّرُ قَلْبِكَ قَدْ خَدَعَكَ أَيُّهَا السَّاكِنُ فِي </a:t>
            </a:r>
            <a:r>
              <a:rPr lang="ar-SA" b="1" dirty="0" err="1">
                <a:solidFill>
                  <a:prstClr val="white"/>
                </a:solidFill>
                <a:effectLst>
                  <a:glow rad="127000">
                    <a:prstClr val="black"/>
                  </a:glow>
                </a:effectLst>
                <a:latin typeface="Helvetica Neue Light" charset="0"/>
                <a:cs typeface="+mn-cs"/>
              </a:rPr>
              <a:t>مَحَاجِئِ</a:t>
            </a:r>
            <a:r>
              <a:rPr lang="ar-SA" b="1" dirty="0">
                <a:solidFill>
                  <a:prstClr val="white"/>
                </a:solidFill>
                <a:effectLst>
                  <a:glow rad="127000">
                    <a:prstClr val="black"/>
                  </a:glow>
                </a:effectLst>
                <a:latin typeface="Helvetica Neue Light" charset="0"/>
                <a:cs typeface="+mn-cs"/>
              </a:rPr>
              <a:t> الصَّخْرِ رِفْعَةَ مَقْعَدِهِ الْقَائِلُ فِي قَلْبِهِ: مَنْ يُحْدِرُنِي إِلَى الأَرْضِ؟» </a:t>
            </a:r>
          </a:p>
        </p:txBody>
      </p:sp>
    </p:spTree>
    <p:extLst>
      <p:ext uri="{BB962C8B-B14F-4D97-AF65-F5344CB8AC3E}">
        <p14:creationId xmlns:p14="http://schemas.microsoft.com/office/powerpoint/2010/main" val="128272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0" i="0"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0" i="0"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
        <p:nvSpPr>
          <p:cNvPr id="6" name="TextBox 5"/>
          <p:cNvSpPr txBox="1"/>
          <p:nvPr/>
        </p:nvSpPr>
        <p:spPr>
          <a:xfrm>
            <a:off x="248680" y="3705995"/>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effectLst>
                  <a:glow rad="101600">
                    <a:prstClr val="black"/>
                  </a:glow>
                </a:effectLst>
                <a:latin typeface="Abadi MT Condensed Extra Bold" charset="0"/>
                <a:ea typeface="Abadi MT Condensed Extra Bold" charset="0"/>
                <a:cs typeface="Abadi MT Condensed Extra Bold" charset="0"/>
              </a:rPr>
              <a:t>3) الكبرياء يعمينا عن العواقب النهائية لأفعالنا.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كم مرة تمنينا لو انتظرنا أو طلبنا النصيحة؟</a:t>
            </a:r>
          </a:p>
        </p:txBody>
      </p:sp>
      <p:sp>
        <p:nvSpPr>
          <p:cNvPr id="7" name="TextBox 6">
            <a:extLst>
              <a:ext uri="{FF2B5EF4-FFF2-40B4-BE49-F238E27FC236}">
                <a16:creationId xmlns:a16="http://schemas.microsoft.com/office/drawing/2014/main" id="{7366BF99-4061-8A30-454D-D6DDAE29B2BD}"/>
              </a:ext>
            </a:extLst>
          </p:cNvPr>
          <p:cNvSpPr txBox="1"/>
          <p:nvPr/>
        </p:nvSpPr>
        <p:spPr>
          <a:xfrm>
            <a:off x="302919" y="4818443"/>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4) يؤثر الكبرياء في النهاية على عائلتنا وحتى الأجيال القادمة.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إذا فهمنا هذا حقًا، فهل سنستمر في الشعور بالكبرياء؟</a:t>
            </a:r>
          </a:p>
        </p:txBody>
      </p:sp>
    </p:spTree>
    <p:extLst>
      <p:ext uri="{BB962C8B-B14F-4D97-AF65-F5344CB8AC3E}">
        <p14:creationId xmlns:p14="http://schemas.microsoft.com/office/powerpoint/2010/main" val="170448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396313" y="1012221"/>
            <a:ext cx="6703541" cy="1754326"/>
          </a:xfrm>
          <a:prstGeom prst="rect">
            <a:avLst/>
          </a:prstGeom>
        </p:spPr>
        <p:txBody>
          <a:bodyPr wrap="square">
            <a:spAutoFit/>
          </a:bodyPr>
          <a:lstStyle/>
          <a:p>
            <a:pPr lvl="0" algn="ctr" defTabSz="685800" rtl="1" fontAlgn="auto">
              <a:spcBef>
                <a:spcPts val="0"/>
              </a:spcBef>
              <a:spcAft>
                <a:spcPts val="0"/>
              </a:spcAft>
              <a:defRPr/>
            </a:pPr>
            <a:r>
              <a:rPr lang="ar-SA" sz="3600" b="1" dirty="0">
                <a:solidFill>
                  <a:prstClr val="white"/>
                </a:solidFill>
                <a:effectLst>
                  <a:glow rad="127000">
                    <a:prstClr val="black"/>
                  </a:glow>
                </a:effectLst>
                <a:latin typeface="Helvetica Neue Light" charset="0"/>
                <a:cs typeface="+mn-cs"/>
              </a:rPr>
              <a:t>إشعياء ٢ : ١١</a:t>
            </a:r>
          </a:p>
          <a:p>
            <a:pPr lvl="0" algn="r" defTabSz="685800" rtl="1" fontAlgn="auto">
              <a:spcBef>
                <a:spcPts val="0"/>
              </a:spcBef>
              <a:spcAft>
                <a:spcPts val="0"/>
              </a:spcAft>
              <a:defRPr/>
            </a:pPr>
            <a:r>
              <a:rPr lang="ar-SA" sz="3600" b="1" dirty="0">
                <a:solidFill>
                  <a:prstClr val="white"/>
                </a:solidFill>
                <a:effectLst>
                  <a:glow rad="127000">
                    <a:prstClr val="black"/>
                  </a:glow>
                </a:effectLst>
                <a:latin typeface="Helvetica Neue Light" charset="0"/>
                <a:cs typeface="+mn-cs"/>
              </a:rPr>
              <a:t>تُوضَعُ عَيْنَا تَشَامُخِ الإِنْسَانِ وَتُخْفَضُ رِفْعَةُ النَّاسِ وَيَسْمُو الرَّبُّ وَحْدَهُ فِي ذَلِكَ الْيَوْمِ. </a:t>
            </a:r>
          </a:p>
        </p:txBody>
      </p:sp>
    </p:spTree>
    <p:extLst>
      <p:ext uri="{BB962C8B-B14F-4D97-AF65-F5344CB8AC3E}">
        <p14:creationId xmlns:p14="http://schemas.microsoft.com/office/powerpoint/2010/main" val="7049657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857250"/>
            <a:ext cx="9144000" cy="5149530"/>
          </a:xfrm>
          <a:prstGeom prst="rect">
            <a:avLst/>
          </a:prstGeom>
        </p:spPr>
      </p:pic>
      <p:sp>
        <p:nvSpPr>
          <p:cNvPr id="3" name="Rectangle 2"/>
          <p:cNvSpPr/>
          <p:nvPr/>
        </p:nvSpPr>
        <p:spPr>
          <a:xfrm>
            <a:off x="4211197" y="1550731"/>
            <a:ext cx="4572000" cy="3416320"/>
          </a:xfrm>
          <a:prstGeom prst="rect">
            <a:avLst/>
          </a:prstGeom>
        </p:spPr>
        <p:txBody>
          <a:bodyPr>
            <a:spAutoFit/>
          </a:bodyPr>
          <a:lstStyle/>
          <a:p>
            <a:pPr lvl="0" algn="r" defTabSz="685800" rtl="1"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rPr>
              <a:t>غلاطية ٦ : ١٤</a:t>
            </a:r>
          </a:p>
          <a:p>
            <a:pPr lvl="0" algn="r" defTabSz="685800" rtl="1" fontAlgn="auto">
              <a:spcBef>
                <a:spcPts val="0"/>
              </a:spcBef>
              <a:spcAft>
                <a:spcPts val="0"/>
              </a:spcAft>
              <a:defRPr/>
            </a:pPr>
            <a:endParaRPr lang="en-US"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endParaRPr>
          </a:p>
          <a:p>
            <a:pPr lvl="0" algn="r" defTabSz="685800" rtl="1"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rPr>
              <a:t>وَأَمَّا مِنْ جِهَتِي، فَحَاشَا لِي أَنْ أَفْتَخِرَ إِلاَّ بِصَلِيبِ رَبِّنَا يَسُوعَ الْمَسِيحِ، الَّذِي بِهِ قَدْ صُلِبَ الْعَالَمُ لِي وَأَنَا لِلْعَالَمِ. </a:t>
            </a:r>
          </a:p>
        </p:txBody>
      </p:sp>
    </p:spTree>
    <p:extLst>
      <p:ext uri="{BB962C8B-B14F-4D97-AF65-F5344CB8AC3E}">
        <p14:creationId xmlns:p14="http://schemas.microsoft.com/office/powerpoint/2010/main" val="13287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سيكمل</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 خطته لجميع المخلوقات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SA"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96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9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653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سوف </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 </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يخلص</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خليقته</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أشعياء</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43042" y="3036887"/>
            <a:ext cx="20002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036887"/>
            <a:ext cx="2906733"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F0F01C81-EEB0-F1AE-B3D8-9F362ADF64CA}"/>
              </a:ext>
            </a:extLst>
          </p:cNvPr>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3F16D55-71D5-1FA3-DBA3-0BC31FC4D643}"/>
              </a:ext>
            </a:extLst>
          </p:cNvPr>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263602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أش 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2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43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458" name="Picture 2" descr="&#10;New Jer1.jpeg                                                  000292AFMacintosh HD                   ABA78158:"/>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r="29568"/>
          <a:stretch/>
        </p:blipFill>
        <p:spPr bwMode="auto">
          <a:xfrm>
            <a:off x="-108519" y="0"/>
            <a:ext cx="9252520" cy="4896544"/>
          </a:xfrm>
          <a:prstGeom prst="rect">
            <a:avLst/>
          </a:prstGeom>
          <a:noFill/>
          <a:extLst>
            <a:ext uri="{909E8E84-426E-40DD-AFC4-6F175D3DCCD1}">
              <a14:hiddenFill xmlns:a14="http://schemas.microsoft.com/office/drawing/2010/main">
                <a:solidFill>
                  <a:srgbClr val="FFFFFF"/>
                </a:solidFill>
              </a14:hiddenFill>
            </a:ext>
          </a:extLst>
        </p:spPr>
      </p:pic>
      <p:sp>
        <p:nvSpPr>
          <p:cNvPr id="147459" name="Text Box 3"/>
          <p:cNvSpPr txBox="1">
            <a:spLocks noChangeArrowheads="1"/>
          </p:cNvSpPr>
          <p:nvPr/>
        </p:nvSpPr>
        <p:spPr bwMode="auto">
          <a:xfrm>
            <a:off x="899592" y="4773775"/>
            <a:ext cx="7083923" cy="2084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514350" rtl="1" eaLnBrk="0" fontAlgn="auto" hangingPunct="0">
              <a:lnSpc>
                <a:spcPct val="150000"/>
              </a:lnSpc>
              <a:spcBef>
                <a:spcPts val="0"/>
              </a:spcBef>
              <a:spcAft>
                <a:spcPts val="0"/>
              </a:spcAft>
            </a:pPr>
            <a:r>
              <a:rPr lang="ar-JO" altLang="x-none" sz="3000" b="1" dirty="0">
                <a:solidFill>
                  <a:srgbClr val="FFFFFF"/>
                </a:solidFill>
                <a:effectLst>
                  <a:glow rad="88900">
                    <a:srgbClr val="000000"/>
                  </a:glow>
                </a:effectLst>
                <a:latin typeface="Arial" panose="020B0604020202020204" pitchFamily="34" charset="0"/>
                <a:ea typeface="+mn-ea"/>
                <a:cs typeface="Arial" panose="020B0604020202020204" pitchFamily="34" charset="0"/>
              </a:rPr>
              <a:t>٢٣ وَيَخْجَلُ الْقَمَرُ وَتُخْزَى الشَّمْسُ، لأَنَّ رَبَّ الْجُنُودِ قَدْ مَلَكَ فِي جَبَلِ صِهْيَوْنَ وَفِي أُورُشَلِيمَ، وَقُدَّامَ شُيُوخِهِ مَجْدٌ.</a:t>
            </a:r>
          </a:p>
          <a:p>
            <a:pPr defTabSz="514350" rtl="1" eaLnBrk="0" fontAlgn="auto" hangingPunct="0">
              <a:lnSpc>
                <a:spcPct val="150000"/>
              </a:lnSpc>
              <a:spcBef>
                <a:spcPts val="0"/>
              </a:spcBef>
              <a:spcAft>
                <a:spcPts val="0"/>
              </a:spcAft>
            </a:pPr>
            <a:r>
              <a:rPr lang="ar-JO" altLang="x-none" sz="3000" b="1" dirty="0">
                <a:solidFill>
                  <a:srgbClr val="FFFFFF"/>
                </a:solidFill>
                <a:effectLst>
                  <a:glow rad="88900">
                    <a:srgbClr val="000000"/>
                  </a:glow>
                </a:effectLst>
                <a:latin typeface="Arial" panose="020B0604020202020204" pitchFamily="34" charset="0"/>
                <a:ea typeface="+mn-ea"/>
                <a:cs typeface="Arial" panose="020B0604020202020204" pitchFamily="34" charset="0"/>
              </a:rPr>
              <a:t>(اشعياء 24: 23)</a:t>
            </a:r>
            <a:endParaRPr lang="en-US" altLang="x-none" sz="3000" b="1" dirty="0">
              <a:solidFill>
                <a:srgbClr val="FFEFA6"/>
              </a:solidFill>
              <a:effectLst>
                <a:glow rad="889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04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wipe(up)">
                                      <p:cBhvr>
                                        <p:cTn id="7"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كلمة 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506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3339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0114" name="Text Box 2"/>
          <p:cNvSpPr txBox="1">
            <a:spLocks noChangeArrowheads="1"/>
          </p:cNvSpPr>
          <p:nvPr/>
        </p:nvSpPr>
        <p:spPr bwMode="auto">
          <a:xfrm>
            <a:off x="609600" y="1676400"/>
            <a:ext cx="8001000" cy="1448731"/>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750"/>
              </a:spcBef>
              <a:spcAft>
                <a:spcPts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الاسترداد المستقبلي للأرض يجب أن يدفعنا في تحديد أولوياتنا الآن</a:t>
            </a:r>
            <a:endParaRPr kumimoji="0" lang="en-GB"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3812" name="Text Box 3"/>
          <p:cNvSpPr txBox="1">
            <a:spLocks noChangeArrowheads="1"/>
          </p:cNvSpPr>
          <p:nvPr/>
        </p:nvSpPr>
        <p:spPr bwMode="auto">
          <a:xfrm>
            <a:off x="533400" y="4648200"/>
            <a:ext cx="8001000" cy="648512"/>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250"/>
              </a:spcBef>
              <a:spcAft>
                <a:spcPts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إذ تدرك بأن الله يجهزك الآن للحكم مستقبلًا</a:t>
            </a:r>
            <a:endParaRPr kumimoji="0" lang="en-GB" sz="3600" b="1" i="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000"/>
              </a:spcBef>
              <a:spcAft>
                <a:spcPts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تطبيقات</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452</a:t>
            </a:r>
          </a:p>
        </p:txBody>
      </p:sp>
    </p:spTree>
    <p:extLst>
      <p:ext uri="{BB962C8B-B14F-4D97-AF65-F5344CB8AC3E}">
        <p14:creationId xmlns:p14="http://schemas.microsoft.com/office/powerpoint/2010/main" val="2206466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5400" b="1" dirty="0">
                <a:solidFill>
                  <a:srgbClr val="FFFFFF"/>
                </a:solidFill>
                <a:effectLst>
                  <a:glow rad="228600">
                    <a:schemeClr val="bg1"/>
                  </a:glow>
                </a:effectLst>
                <a:latin typeface="Arial"/>
                <a:cs typeface="Arial"/>
              </a:rPr>
              <a:t>يسوع سوف يملك</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الكلمات: إسحاق </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واتس</a:t>
            </a: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(الملك العام</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4170726488"/>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حتى تذوب الأقمار وتندثر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واحتشد الأمراء ليتوجوا رأسه</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اسمه يرتفع كالعطر الفواح</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كل ذبيحة صباحية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761710905"/>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42802219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يسكن على حبه مع أحلى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أغنية;</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وتكثر النعم حيث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يُحكم: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وجميع أبناء العوز يباركون.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40238574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20399856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الموت واللعنة لا يعرفان فيما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بعد؛</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دع</a:t>
            </a: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الملائكة تنزل مع الأغاني مرة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أخرى،</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والأرض تردد بصخب آمين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04455398"/>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151563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122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077685" y="1567543"/>
            <a:ext cx="6858000" cy="1783080"/>
          </a:xfrm>
          <a:prstGeom prst="rect">
            <a:avLst/>
          </a:prstGeom>
          <a:solidFill>
            <a:schemeClr val="tx1"/>
          </a:solidFill>
          <a:ln w="9525" cap="flat">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395536" y="404664"/>
            <a:ext cx="8352928" cy="4311594"/>
          </a:xfrm>
        </p:spPr>
        <p:txBody>
          <a:bodyPr>
            <a:normAutofit/>
          </a:bodyPr>
          <a:lstStyle/>
          <a:p>
            <a:pPr algn="ctr" rtl="1"/>
            <a:r>
              <a:rPr lang="en-US" sz="9600" b="1" dirty="0">
                <a:latin typeface="Arial" charset="0"/>
                <a:ea typeface="Osaka" charset="0"/>
                <a:cs typeface="Arial" charset="0"/>
              </a:rPr>
              <a:t>Slides on </a:t>
            </a:r>
            <a:br>
              <a:rPr lang="en-US" sz="9600" b="1" dirty="0">
                <a:latin typeface="Arial" charset="0"/>
                <a:ea typeface="Osaka" charset="0"/>
                <a:cs typeface="Arial" charset="0"/>
              </a:rPr>
            </a:br>
            <a:r>
              <a:rPr lang="ar-JO" sz="9600" b="1" dirty="0">
                <a:solidFill>
                  <a:schemeClr val="bg1"/>
                </a:solidFill>
                <a:latin typeface="Arial" charset="0"/>
                <a:ea typeface="Osaka" charset="0"/>
                <a:cs typeface="Arial" charset="0"/>
              </a:rPr>
              <a:t>اشعياء 25</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856984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Text Box 1"/>
          <p:cNvSpPr txBox="1">
            <a:spLocks noChangeArrowheads="1"/>
          </p:cNvSpPr>
          <p:nvPr/>
        </p:nvSpPr>
        <p:spPr bwMode="auto">
          <a:xfrm>
            <a:off x="609600" y="1295400"/>
            <a:ext cx="7848600" cy="460375"/>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50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توجد العديد من المسائل في سفر </a:t>
            </a:r>
            <a:r>
              <a:rPr kumimoji="0" lang="ar-SA"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إشعياء</a:t>
            </a:r>
            <a:r>
              <a:rPr kumimoji="0" lang="ar-SA"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مثل:</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01763" name="Text Box 2"/>
          <p:cNvSpPr txBox="1">
            <a:spLocks noChangeArrowheads="1"/>
          </p:cNvSpPr>
          <p:nvPr/>
        </p:nvSpPr>
        <p:spPr bwMode="auto">
          <a:xfrm>
            <a:off x="107504" y="1981200"/>
            <a:ext cx="8392616" cy="3993017"/>
          </a:xfrm>
          <a:prstGeom prst="rect">
            <a:avLst/>
          </a:prstGeom>
          <a:noFill/>
          <a:ln w="9525">
            <a:noFill/>
            <a:round/>
            <a:headEnd/>
            <a:tailEnd/>
          </a:ln>
        </p:spPr>
        <p:txBody>
          <a:bodyPr wrap="square" lIns="90000" tIns="46800" rIns="90000" bIns="46800">
            <a:spAutoFit/>
          </a:bodyPr>
          <a:lstStyle>
            <a:lvl1pPr marL="355600" indent="-355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346075" marR="0" lvl="0" indent="-346075" algn="r" defTabSz="449263" rtl="1" eaLnBrk="1" fontAlgn="base" latinLnBrk="0" hangingPunct="1">
              <a:lnSpc>
                <a:spcPct val="100000"/>
              </a:lnSpc>
              <a:spcBef>
                <a:spcPts val="1125"/>
              </a:spcBef>
              <a:spcAft>
                <a:spcPct val="0"/>
              </a:spcAft>
              <a:buClr>
                <a:srgbClr val="FFFF66"/>
              </a:buClr>
              <a:buSzPct val="100000"/>
              <a:buFont typeface="Arial" charset="0"/>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التأليف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(الكاتب)-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إشعياء</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الثاني-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إشعياء</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الثالث؟</a:t>
            </a:r>
            <a:endPar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جبل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الرب؟</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هل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ميخا</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أخذ من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إشعياء</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أو العكس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صحيح؟</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(2:1</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ماذا تعني عبارة: يكونوا سامعين سمعاً ولكن غير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فاهمين؟</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(9: 6</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هل كانت الآية إلى أحاز عذراء أو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شابة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(7: 14</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من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كانت؟</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ما هو العصر الذي يصور عندما يعيش الذئب مع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الحمل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(11:6</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هل أعيد تجميع إسرائيل بالكامل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بـ</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11: 12؛ 14:1-2;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49:22-23؟</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هل 65: 20 توصف الحالة الأبدية أم حكم ألفي على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الأرض؟</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هل الذبائح في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الهيكل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(56: 5)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ستعاد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(56: 7؛ 66: 20- 23</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endPar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هل سيتم استعادة </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السبت </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(56: 4؛ 66: 23</a:t>
            </a:r>
            <a:r>
              <a:rPr kumimoji="0" lang="ar-SA"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ar-SA"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a:t>
            </a:r>
            <a:endPar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091" name="Text Box 3"/>
          <p:cNvSpPr txBox="1">
            <a:spLocks noChangeArrowheads="1"/>
          </p:cNvSpPr>
          <p:nvPr/>
        </p:nvSpPr>
        <p:spPr bwMode="auto">
          <a:xfrm>
            <a:off x="533400" y="487363"/>
            <a:ext cx="8153400" cy="579437"/>
          </a:xfrm>
          <a:prstGeom prst="rect">
            <a:avLst/>
          </a:prstGeom>
          <a:gradFill rotWithShape="0">
            <a:gsLst>
              <a:gs pos="0">
                <a:srgbClr val="336600"/>
              </a:gs>
              <a:gs pos="50000">
                <a:srgbClr val="0A1400"/>
              </a:gs>
              <a:gs pos="100000">
                <a:srgbClr val="3366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2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مسائل في سفر </a:t>
            </a:r>
            <a:r>
              <a:rPr kumimoji="0" lang="ar-SA"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إشعياء</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33449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rtl="1">
              <a:defRPr/>
            </a:pPr>
            <a:r>
              <a:rPr lang="ar-SA" b="1" dirty="0">
                <a:solidFill>
                  <a:schemeClr val="accent6">
                    <a:lumMod val="75000"/>
                  </a:schemeClr>
                </a:solidFill>
              </a:rPr>
              <a:t>مقاربة بنية العهد القديم مع العهد الجديد</a:t>
            </a:r>
            <a:endParaRPr lang="en-US" b="1" dirty="0">
              <a:solidFill>
                <a:schemeClr val="accent6">
                  <a:lumMod val="75000"/>
                </a:schemeClr>
              </a:solidFill>
            </a:endParaRPr>
          </a:p>
        </p:txBody>
      </p:sp>
      <p:sp>
        <p:nvSpPr>
          <p:cNvPr id="4" name="Text Box 2"/>
          <p:cNvSpPr txBox="1">
            <a:spLocks noChangeArrowheads="1"/>
          </p:cNvSpPr>
          <p:nvPr/>
        </p:nvSpPr>
        <p:spPr bwMode="auto">
          <a:xfrm>
            <a:off x="8316416" y="3348038"/>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 ق</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المستقبل</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الحاضر</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الماضي</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الأساس</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2"/>
          <p:cNvSpPr txBox="1">
            <a:spLocks noChangeArrowheads="1"/>
          </p:cNvSpPr>
          <p:nvPr/>
        </p:nvSpPr>
        <p:spPr bwMode="auto">
          <a:xfrm>
            <a:off x="755650" y="3357563"/>
            <a:ext cx="109998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الأنبياء</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 name="Text Box 2"/>
          <p:cNvSpPr txBox="1">
            <a:spLocks noChangeArrowheads="1"/>
          </p:cNvSpPr>
          <p:nvPr/>
        </p:nvSpPr>
        <p:spPr bwMode="auto">
          <a:xfrm>
            <a:off x="3203575" y="3357563"/>
            <a:ext cx="118654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الحكمة </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1" name="Text Box 2"/>
          <p:cNvSpPr txBox="1">
            <a:spLocks noChangeArrowheads="1"/>
          </p:cNvSpPr>
          <p:nvPr/>
        </p:nvSpPr>
        <p:spPr bwMode="auto">
          <a:xfrm>
            <a:off x="5076825" y="3357563"/>
            <a:ext cx="136608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التاريخية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ext Box 2"/>
          <p:cNvSpPr txBox="1">
            <a:spLocks noChangeArrowheads="1"/>
          </p:cNvSpPr>
          <p:nvPr/>
        </p:nvSpPr>
        <p:spPr bwMode="auto">
          <a:xfrm>
            <a:off x="6919913" y="3357563"/>
            <a:ext cx="119135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التوراة </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3" name="Text Box 2"/>
          <p:cNvSpPr txBox="1">
            <a:spLocks noChangeArrowheads="1"/>
          </p:cNvSpPr>
          <p:nvPr/>
        </p:nvSpPr>
        <p:spPr bwMode="auto">
          <a:xfrm>
            <a:off x="8316416" y="4581525"/>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 ج</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4" name="Text Box 2"/>
          <p:cNvSpPr txBox="1">
            <a:spLocks noChangeArrowheads="1"/>
          </p:cNvSpPr>
          <p:nvPr/>
        </p:nvSpPr>
        <p:spPr bwMode="auto">
          <a:xfrm>
            <a:off x="755650" y="4581525"/>
            <a:ext cx="94288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الرؤيا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5" name="Text Box 2"/>
          <p:cNvSpPr txBox="1">
            <a:spLocks noChangeArrowheads="1"/>
          </p:cNvSpPr>
          <p:nvPr/>
        </p:nvSpPr>
        <p:spPr bwMode="auto">
          <a:xfrm>
            <a:off x="320357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الرسائل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6" name="Text Box 2"/>
          <p:cNvSpPr txBox="1">
            <a:spLocks noChangeArrowheads="1"/>
          </p:cNvSpPr>
          <p:nvPr/>
        </p:nvSpPr>
        <p:spPr bwMode="auto">
          <a:xfrm>
            <a:off x="5076825" y="4581525"/>
            <a:ext cx="1149674"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7" name="Text Box 2"/>
          <p:cNvSpPr txBox="1">
            <a:spLocks noChangeArrowheads="1"/>
          </p:cNvSpPr>
          <p:nvPr/>
        </p:nvSpPr>
        <p:spPr bwMode="auto">
          <a:xfrm>
            <a:off x="6919913"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الأناجيل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1333987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286833" y="1186476"/>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29991" y="1215153"/>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846015" y="1287161"/>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6471391"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358841" y="1966691"/>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التكوين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الخروج</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اللاويين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العدد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التثنية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يشوع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u="none" strike="noStrike" cap="none" normalizeH="0" baseline="0" dirty="0">
                          <a:ln>
                            <a:noFill/>
                          </a:ln>
                          <a:effectLst/>
                          <a:latin typeface="Arial"/>
                          <a:cs typeface="Arial"/>
                        </a:rPr>
                        <a:t>القضاة</a:t>
                      </a:r>
                      <a:r>
                        <a:rPr kumimoji="0" lang="en-US" sz="1400" b="1" u="none" strike="noStrike" cap="none" normalizeH="0" baseline="0" dirty="0">
                          <a:ln>
                            <a:noFill/>
                          </a:ln>
                          <a:effectLst/>
                          <a:latin typeface="Arial"/>
                          <a:cs typeface="Arial"/>
                        </a:rPr>
                        <a:t>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راعوث</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1 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2 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1 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2 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1 أخبار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2 أخبار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عزرا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نحميا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أستير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701999" y="1995368"/>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أشعياء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أرمياء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مراثي أرميا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حزقيال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دانيال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هوشع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يوئيل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عاموس</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عوبديا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يونان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ميخا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ناحوم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حبقوق</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صفنيا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حجي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زكريا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a:ea typeface="+mn-ea"/>
                          <a:cs typeface="Arial"/>
                        </a:rPr>
                        <a:t>ملاخي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أيوب</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المزامير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الأمثال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الجامعة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a:ea typeface="+mn-ea"/>
                          <a:cs typeface="Arial"/>
                        </a:rPr>
                        <a:t>نشيد </a:t>
                      </a:r>
                      <a:r>
                        <a:rPr kumimoji="0" lang="ar-SA" sz="1400" b="1" i="0" u="none" strike="noStrike" cap="none" normalizeH="0" baseline="0" dirty="0" err="1">
                          <a:ln>
                            <a:noFill/>
                          </a:ln>
                          <a:solidFill>
                            <a:schemeClr val="dk1"/>
                          </a:solidFill>
                          <a:effectLst/>
                          <a:latin typeface="Arial"/>
                          <a:ea typeface="+mn-ea"/>
                          <a:cs typeface="Arial"/>
                        </a:rPr>
                        <a:t>الأنشاد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القديم </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الجديد</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rtl="1" eaLnBrk="1" hangingPunct="1">
              <a:defRPr/>
            </a:pPr>
            <a:r>
              <a:rPr lang="ar-SA" sz="3600" b="1" dirty="0">
                <a:solidFill>
                  <a:schemeClr val="bg1"/>
                </a:solidFill>
                <a:latin typeface="Arial"/>
                <a:cs typeface="Arial"/>
              </a:rPr>
              <a:t>هيكلية العهد القديم</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359486" y="1290680"/>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تاريخ</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3" name="Text Box 7"/>
          <p:cNvSpPr txBox="1">
            <a:spLocks noChangeArrowheads="1"/>
          </p:cNvSpPr>
          <p:nvPr/>
        </p:nvSpPr>
        <p:spPr bwMode="auto">
          <a:xfrm>
            <a:off x="7856498" y="1281974"/>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شعر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701454" y="1319357"/>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نبوة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7" name="Text Box 11"/>
          <p:cNvSpPr txBox="1">
            <a:spLocks noChangeArrowheads="1"/>
          </p:cNvSpPr>
          <p:nvPr/>
        </p:nvSpPr>
        <p:spPr bwMode="auto">
          <a:xfrm>
            <a:off x="2198466" y="131065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16200000">
            <a:off x="42320" y="2605283"/>
            <a:ext cx="54373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الكبار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9" name="Text Box 13"/>
          <p:cNvSpPr txBox="1">
            <a:spLocks noChangeArrowheads="1"/>
          </p:cNvSpPr>
          <p:nvPr/>
        </p:nvSpPr>
        <p:spPr bwMode="auto">
          <a:xfrm rot="5400000">
            <a:off x="8665872" y="2603192"/>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16200000">
            <a:off x="-8974" y="4625375"/>
            <a:ext cx="6463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الصغار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1" name="Text Box 15"/>
          <p:cNvSpPr txBox="1">
            <a:spLocks noChangeArrowheads="1"/>
          </p:cNvSpPr>
          <p:nvPr/>
        </p:nvSpPr>
        <p:spPr bwMode="auto">
          <a:xfrm rot="5400000">
            <a:off x="8609515" y="529003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8505006" y="2104626"/>
            <a:ext cx="7056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الشريعة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8299836" y="3990576"/>
            <a:ext cx="111280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السرد الروائي</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3563888" y="3861048"/>
            <a:ext cx="648072"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3563888" y="4293097"/>
            <a:ext cx="648072"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361073" y="5014955"/>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737023" y="5043632"/>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2512377" y="4857394"/>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4" name="Text Box 38"/>
          <p:cNvSpPr txBox="1">
            <a:spLocks noChangeArrowheads="1"/>
          </p:cNvSpPr>
          <p:nvPr/>
        </p:nvSpPr>
        <p:spPr bwMode="auto">
          <a:xfrm>
            <a:off x="5941739" y="4830805"/>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300" name="Text Box 44"/>
          <p:cNvSpPr txBox="1">
            <a:spLocks noChangeArrowheads="1"/>
          </p:cNvSpPr>
          <p:nvPr/>
        </p:nvSpPr>
        <p:spPr bwMode="auto">
          <a:xfrm>
            <a:off x="6300192" y="582537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مناسبات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الاختبار</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2" name="Text Box 46"/>
          <p:cNvSpPr txBox="1">
            <a:spLocks noChangeArrowheads="1"/>
          </p:cNvSpPr>
          <p:nvPr/>
        </p:nvSpPr>
        <p:spPr bwMode="auto">
          <a:xfrm>
            <a:off x="584398" y="58246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التوقع</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3" name="Text Box 47"/>
          <p:cNvSpPr txBox="1">
            <a:spLocks noChangeArrowheads="1"/>
          </p:cNvSpPr>
          <p:nvPr/>
        </p:nvSpPr>
        <p:spPr bwMode="auto">
          <a:xfrm>
            <a:off x="6300192" y="613017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أحداث</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البديهيات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5" name="Text Box 49"/>
          <p:cNvSpPr txBox="1">
            <a:spLocks noChangeArrowheads="1"/>
          </p:cNvSpPr>
          <p:nvPr/>
        </p:nvSpPr>
        <p:spPr bwMode="auto">
          <a:xfrm>
            <a:off x="584398" y="61294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التنبيهات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6" name="Text Box 50"/>
          <p:cNvSpPr txBox="1">
            <a:spLocks noChangeArrowheads="1"/>
          </p:cNvSpPr>
          <p:nvPr/>
        </p:nvSpPr>
        <p:spPr bwMode="auto">
          <a:xfrm>
            <a:off x="6300192" y="6466724"/>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فعله البشر</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يشعر </a:t>
            </a:r>
            <a:r>
              <a:rPr kumimoji="0" lang="ar-SA" sz="1600" b="1" i="0" u="none" strike="noStrike" kern="1200" cap="none" spc="0" normalizeH="0" baseline="0" noProof="0" dirty="0" err="1">
                <a:ln>
                  <a:noFill/>
                </a:ln>
                <a:solidFill>
                  <a:srgbClr val="006600"/>
                </a:solidFill>
                <a:effectLst/>
                <a:uLnTx/>
                <a:uFillTx/>
                <a:latin typeface="Arial" charset="0"/>
                <a:ea typeface="ＭＳ Ｐゴシック" charset="0"/>
                <a:cs typeface="Arial" charset="0"/>
              </a:rPr>
              <a:t>به</a:t>
            </a: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البشر</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8" name="Text Box 52"/>
          <p:cNvSpPr txBox="1">
            <a:spLocks noChangeArrowheads="1"/>
          </p:cNvSpPr>
          <p:nvPr/>
        </p:nvSpPr>
        <p:spPr bwMode="auto">
          <a:xfrm>
            <a:off x="584398" y="6465950"/>
            <a:ext cx="212814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يجب أن يفعله البشر </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83568" y="2226350"/>
            <a:ext cx="2345898" cy="338554"/>
            <a:chOff x="6086833" y="2299978"/>
            <a:chExt cx="2345898" cy="338971"/>
          </a:xfrm>
        </p:grpSpPr>
        <p:sp>
          <p:nvSpPr>
            <p:cNvPr id="190510" name="Line 39"/>
            <p:cNvSpPr>
              <a:spLocks noChangeShapeType="1"/>
            </p:cNvSpPr>
            <p:nvPr/>
          </p:nvSpPr>
          <p:spPr bwMode="auto">
            <a:xfrm>
              <a:off x="6086833"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7747928" y="2299978"/>
              <a:ext cx="684803"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47" name="Line 35"/>
          <p:cNvSpPr>
            <a:spLocks noChangeShapeType="1"/>
          </p:cNvSpPr>
          <p:nvPr/>
        </p:nvSpPr>
        <p:spPr bwMode="auto">
          <a:xfrm>
            <a:off x="6359486" y="2410612"/>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5940152" y="2194588"/>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5" name="Line 39"/>
          <p:cNvSpPr>
            <a:spLocks noChangeShapeType="1"/>
          </p:cNvSpPr>
          <p:nvPr/>
        </p:nvSpPr>
        <p:spPr bwMode="auto">
          <a:xfrm>
            <a:off x="6358841" y="3058684"/>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701999" y="3087361"/>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عدد أسفار الكتاب المقدس</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الذهاب عبر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592399" y="4360951"/>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207307" y="2305883"/>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2912591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770" decel="100000"/>
                                        <p:tgtEl>
                                          <p:spTgt spid="55"/>
                                        </p:tgtEl>
                                      </p:cBhvr>
                                    </p:animEffect>
                                    <p:animScale>
                                      <p:cBhvr>
                                        <p:cTn id="82" dur="770" decel="100000"/>
                                        <p:tgtEl>
                                          <p:spTgt spid="55"/>
                                        </p:tgtEl>
                                      </p:cBhvr>
                                      <p:from x="10000" y="10000"/>
                                      <p:to x="200000" y="450000"/>
                                    </p:animScale>
                                    <p:animScale>
                                      <p:cBhvr>
                                        <p:cTn id="83" dur="1230" accel="100000" fill="hold">
                                          <p:stCondLst>
                                            <p:cond delay="770"/>
                                          </p:stCondLst>
                                        </p:cTn>
                                        <p:tgtEl>
                                          <p:spTgt spid="55"/>
                                        </p:tgtEl>
                                      </p:cBhvr>
                                      <p:from x="200000" y="450000"/>
                                      <p:to x="100000" y="100000"/>
                                    </p:animScale>
                                    <p:set>
                                      <p:cBhvr>
                                        <p:cTn id="84" dur="770" fill="hold"/>
                                        <p:tgtEl>
                                          <p:spTgt spid="55"/>
                                        </p:tgtEl>
                                        <p:attrNameLst>
                                          <p:attrName>ppt_x</p:attrName>
                                        </p:attrNameLst>
                                      </p:cBhvr>
                                      <p:to>
                                        <p:strVal val="(0.5)"/>
                                      </p:to>
                                    </p:set>
                                    <p:anim from="(0.5)" to="(#ppt_x)" calcmode="lin" valueType="num">
                                      <p:cBhvr>
                                        <p:cTn id="85" dur="1230" accel="100000" fill="hold">
                                          <p:stCondLst>
                                            <p:cond delay="770"/>
                                          </p:stCondLst>
                                        </p:cTn>
                                        <p:tgtEl>
                                          <p:spTgt spid="55"/>
                                        </p:tgtEl>
                                        <p:attrNameLst>
                                          <p:attrName>ppt_x</p:attrName>
                                        </p:attrNameLst>
                                      </p:cBhvr>
                                    </p:anim>
                                    <p:set>
                                      <p:cBhvr>
                                        <p:cTn id="86" dur="770" fill="hold"/>
                                        <p:tgtEl>
                                          <p:spTgt spid="55"/>
                                        </p:tgtEl>
                                        <p:attrNameLst>
                                          <p:attrName>ppt_y</p:attrName>
                                        </p:attrNameLst>
                                      </p:cBhvr>
                                      <p:to>
                                        <p:strVal val="(#ppt_y+0.4)"/>
                                      </p:to>
                                    </p:set>
                                    <p:anim from="(#ppt_y+0.4)" to="(#ppt_y)" calcmode="lin" valueType="num">
                                      <p:cBhvr>
                                        <p:cTn id="87" dur="1230" accel="100000" fill="hold">
                                          <p:stCondLst>
                                            <p:cond delay="770"/>
                                          </p:stCondLst>
                                        </p:cTn>
                                        <p:tgtEl>
                                          <p:spTgt spid="55"/>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72"/>
                                        </p:tgtEl>
                                        <p:attrNameLst>
                                          <p:attrName>style.visibility</p:attrName>
                                        </p:attrNameLst>
                                      </p:cBhvr>
                                      <p:to>
                                        <p:strVal val="visible"/>
                                      </p:to>
                                    </p:set>
                                    <p:animEffect transition="in" filter="fade">
                                      <p:cBhvr>
                                        <p:cTn id="92" dur="770" decel="100000"/>
                                        <p:tgtEl>
                                          <p:spTgt spid="96272"/>
                                        </p:tgtEl>
                                      </p:cBhvr>
                                    </p:animEffect>
                                    <p:animScale>
                                      <p:cBhvr>
                                        <p:cTn id="93" dur="770" decel="100000"/>
                                        <p:tgtEl>
                                          <p:spTgt spid="96272"/>
                                        </p:tgtEl>
                                      </p:cBhvr>
                                      <p:from x="10000" y="10000"/>
                                      <p:to x="200000" y="450000"/>
                                    </p:animScale>
                                    <p:animScale>
                                      <p:cBhvr>
                                        <p:cTn id="94" dur="1230" accel="100000" fill="hold">
                                          <p:stCondLst>
                                            <p:cond delay="770"/>
                                          </p:stCondLst>
                                        </p:cTn>
                                        <p:tgtEl>
                                          <p:spTgt spid="96272"/>
                                        </p:tgtEl>
                                      </p:cBhvr>
                                      <p:from x="200000" y="450000"/>
                                      <p:to x="100000" y="100000"/>
                                    </p:animScale>
                                    <p:set>
                                      <p:cBhvr>
                                        <p:cTn id="95" dur="770" fill="hold"/>
                                        <p:tgtEl>
                                          <p:spTgt spid="96272"/>
                                        </p:tgtEl>
                                        <p:attrNameLst>
                                          <p:attrName>ppt_x</p:attrName>
                                        </p:attrNameLst>
                                      </p:cBhvr>
                                      <p:to>
                                        <p:strVal val="(0.5)"/>
                                      </p:to>
                                    </p:set>
                                    <p:anim from="(0.5)" to="(#ppt_x)" calcmode="lin" valueType="num">
                                      <p:cBhvr>
                                        <p:cTn id="96" dur="1230" accel="100000" fill="hold">
                                          <p:stCondLst>
                                            <p:cond delay="770"/>
                                          </p:stCondLst>
                                        </p:cTn>
                                        <p:tgtEl>
                                          <p:spTgt spid="96272"/>
                                        </p:tgtEl>
                                        <p:attrNameLst>
                                          <p:attrName>ppt_x</p:attrName>
                                        </p:attrNameLst>
                                      </p:cBhvr>
                                    </p:anim>
                                    <p:set>
                                      <p:cBhvr>
                                        <p:cTn id="97" dur="770" fill="hold"/>
                                        <p:tgtEl>
                                          <p:spTgt spid="96272"/>
                                        </p:tgtEl>
                                        <p:attrNameLst>
                                          <p:attrName>ppt_y</p:attrName>
                                        </p:attrNameLst>
                                      </p:cBhvr>
                                      <p:to>
                                        <p:strVal val="(#ppt_y+0.4)"/>
                                      </p:to>
                                    </p:set>
                                    <p:anim from="(#ppt_y+0.4)" to="(#ppt_y)" calcmode="lin" valueType="num">
                                      <p:cBhvr>
                                        <p:cTn id="98" dur="1230" accel="100000" fill="hold">
                                          <p:stCondLst>
                                            <p:cond delay="770"/>
                                          </p:stCondLst>
                                        </p:cTn>
                                        <p:tgtEl>
                                          <p:spTgt spid="96272"/>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4"/>
                                        </p:tgtEl>
                                        <p:attrNameLst>
                                          <p:attrName>style.visibility</p:attrName>
                                        </p:attrNameLst>
                                      </p:cBhvr>
                                      <p:to>
                                        <p:strVal val="visible"/>
                                      </p:to>
                                    </p:set>
                                    <p:animEffect transition="in" filter="fade">
                                      <p:cBhvr>
                                        <p:cTn id="114" dur="770" decel="100000"/>
                                        <p:tgtEl>
                                          <p:spTgt spid="96274"/>
                                        </p:tgtEl>
                                      </p:cBhvr>
                                    </p:animEffect>
                                    <p:animScale>
                                      <p:cBhvr>
                                        <p:cTn id="115" dur="770" decel="100000"/>
                                        <p:tgtEl>
                                          <p:spTgt spid="96274"/>
                                        </p:tgtEl>
                                      </p:cBhvr>
                                      <p:from x="10000" y="10000"/>
                                      <p:to x="200000" y="450000"/>
                                    </p:animScale>
                                    <p:animScale>
                                      <p:cBhvr>
                                        <p:cTn id="116" dur="1230" accel="100000" fill="hold">
                                          <p:stCondLst>
                                            <p:cond delay="770"/>
                                          </p:stCondLst>
                                        </p:cTn>
                                        <p:tgtEl>
                                          <p:spTgt spid="96274"/>
                                        </p:tgtEl>
                                      </p:cBhvr>
                                      <p:from x="200000" y="450000"/>
                                      <p:to x="100000" y="100000"/>
                                    </p:animScale>
                                    <p:set>
                                      <p:cBhvr>
                                        <p:cTn id="117" dur="770" fill="hold"/>
                                        <p:tgtEl>
                                          <p:spTgt spid="96274"/>
                                        </p:tgtEl>
                                        <p:attrNameLst>
                                          <p:attrName>ppt_x</p:attrName>
                                        </p:attrNameLst>
                                      </p:cBhvr>
                                      <p:to>
                                        <p:strVal val="(0.5)"/>
                                      </p:to>
                                    </p:set>
                                    <p:anim from="(0.5)" to="(#ppt_x)" calcmode="lin" valueType="num">
                                      <p:cBhvr>
                                        <p:cTn id="118" dur="1230" accel="100000" fill="hold">
                                          <p:stCondLst>
                                            <p:cond delay="770"/>
                                          </p:stCondLst>
                                        </p:cTn>
                                        <p:tgtEl>
                                          <p:spTgt spid="96274"/>
                                        </p:tgtEl>
                                        <p:attrNameLst>
                                          <p:attrName>ppt_x</p:attrName>
                                        </p:attrNameLst>
                                      </p:cBhvr>
                                    </p:anim>
                                    <p:set>
                                      <p:cBhvr>
                                        <p:cTn id="119" dur="770" fill="hold"/>
                                        <p:tgtEl>
                                          <p:spTgt spid="96274"/>
                                        </p:tgtEl>
                                        <p:attrNameLst>
                                          <p:attrName>ppt_y</p:attrName>
                                        </p:attrNameLst>
                                      </p:cBhvr>
                                      <p:to>
                                        <p:strVal val="(#ppt_y+0.4)"/>
                                      </p:to>
                                    </p:set>
                                    <p:anim from="(#ppt_y+0.4)" to="(#ppt_y)" calcmode="lin" valueType="num">
                                      <p:cBhvr>
                                        <p:cTn id="120" dur="1230" accel="100000" fill="hold">
                                          <p:stCondLst>
                                            <p:cond delay="770"/>
                                          </p:stCondLst>
                                        </p:cTn>
                                        <p:tgtEl>
                                          <p:spTgt spid="96274"/>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770" decel="100000"/>
                                        <p:tgtEl>
                                          <p:spTgt spid="56"/>
                                        </p:tgtEl>
                                      </p:cBhvr>
                                    </p:animEffect>
                                    <p:animScale>
                                      <p:cBhvr>
                                        <p:cTn id="137" dur="770" decel="100000"/>
                                        <p:tgtEl>
                                          <p:spTgt spid="56"/>
                                        </p:tgtEl>
                                      </p:cBhvr>
                                      <p:from x="10000" y="10000"/>
                                      <p:to x="200000" y="450000"/>
                                    </p:animScale>
                                    <p:animScale>
                                      <p:cBhvr>
                                        <p:cTn id="138" dur="1230" accel="100000" fill="hold">
                                          <p:stCondLst>
                                            <p:cond delay="770"/>
                                          </p:stCondLst>
                                        </p:cTn>
                                        <p:tgtEl>
                                          <p:spTgt spid="56"/>
                                        </p:tgtEl>
                                      </p:cBhvr>
                                      <p:from x="200000" y="450000"/>
                                      <p:to x="100000" y="100000"/>
                                    </p:animScale>
                                    <p:set>
                                      <p:cBhvr>
                                        <p:cTn id="139" dur="770" fill="hold"/>
                                        <p:tgtEl>
                                          <p:spTgt spid="56"/>
                                        </p:tgtEl>
                                        <p:attrNameLst>
                                          <p:attrName>ppt_x</p:attrName>
                                        </p:attrNameLst>
                                      </p:cBhvr>
                                      <p:to>
                                        <p:strVal val="(0.5)"/>
                                      </p:to>
                                    </p:set>
                                    <p:anim from="(0.5)" to="(#ppt_x)" calcmode="lin" valueType="num">
                                      <p:cBhvr>
                                        <p:cTn id="140" dur="1230" accel="100000" fill="hold">
                                          <p:stCondLst>
                                            <p:cond delay="770"/>
                                          </p:stCondLst>
                                        </p:cTn>
                                        <p:tgtEl>
                                          <p:spTgt spid="56"/>
                                        </p:tgtEl>
                                        <p:attrNameLst>
                                          <p:attrName>ppt_x</p:attrName>
                                        </p:attrNameLst>
                                      </p:cBhvr>
                                    </p:anim>
                                    <p:set>
                                      <p:cBhvr>
                                        <p:cTn id="141" dur="770" fill="hold"/>
                                        <p:tgtEl>
                                          <p:spTgt spid="56"/>
                                        </p:tgtEl>
                                        <p:attrNameLst>
                                          <p:attrName>ppt_y</p:attrName>
                                        </p:attrNameLst>
                                      </p:cBhvr>
                                      <p:to>
                                        <p:strVal val="(#ppt_y+0.4)"/>
                                      </p:to>
                                    </p:set>
                                    <p:anim from="(#ppt_y+0.4)" to="(#ppt_y)" calcmode="lin" valueType="num">
                                      <p:cBhvr>
                                        <p:cTn id="142" dur="1230" accel="100000" fill="hold">
                                          <p:stCondLst>
                                            <p:cond delay="770"/>
                                          </p:stCondLst>
                                        </p:cTn>
                                        <p:tgtEl>
                                          <p:spTgt spid="56"/>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68"/>
                                        </p:tgtEl>
                                        <p:attrNameLst>
                                          <p:attrName>style.visibility</p:attrName>
                                        </p:attrNameLst>
                                      </p:cBhvr>
                                      <p:to>
                                        <p:strVal val="visible"/>
                                      </p:to>
                                    </p:set>
                                    <p:animEffect transition="in" filter="fade">
                                      <p:cBhvr>
                                        <p:cTn id="147" dur="770" decel="100000"/>
                                        <p:tgtEl>
                                          <p:spTgt spid="96268"/>
                                        </p:tgtEl>
                                      </p:cBhvr>
                                    </p:animEffect>
                                    <p:animScale>
                                      <p:cBhvr>
                                        <p:cTn id="148" dur="770" decel="100000"/>
                                        <p:tgtEl>
                                          <p:spTgt spid="96268"/>
                                        </p:tgtEl>
                                      </p:cBhvr>
                                      <p:from x="10000" y="10000"/>
                                      <p:to x="200000" y="450000"/>
                                    </p:animScale>
                                    <p:animScale>
                                      <p:cBhvr>
                                        <p:cTn id="149" dur="1230" accel="100000" fill="hold">
                                          <p:stCondLst>
                                            <p:cond delay="770"/>
                                          </p:stCondLst>
                                        </p:cTn>
                                        <p:tgtEl>
                                          <p:spTgt spid="96268"/>
                                        </p:tgtEl>
                                      </p:cBhvr>
                                      <p:from x="200000" y="450000"/>
                                      <p:to x="100000" y="100000"/>
                                    </p:animScale>
                                    <p:set>
                                      <p:cBhvr>
                                        <p:cTn id="150" dur="770" fill="hold"/>
                                        <p:tgtEl>
                                          <p:spTgt spid="96268"/>
                                        </p:tgtEl>
                                        <p:attrNameLst>
                                          <p:attrName>ppt_x</p:attrName>
                                        </p:attrNameLst>
                                      </p:cBhvr>
                                      <p:to>
                                        <p:strVal val="(0.5)"/>
                                      </p:to>
                                    </p:set>
                                    <p:anim from="(0.5)" to="(#ppt_x)" calcmode="lin" valueType="num">
                                      <p:cBhvr>
                                        <p:cTn id="151" dur="1230" accel="100000" fill="hold">
                                          <p:stCondLst>
                                            <p:cond delay="770"/>
                                          </p:stCondLst>
                                        </p:cTn>
                                        <p:tgtEl>
                                          <p:spTgt spid="96268"/>
                                        </p:tgtEl>
                                        <p:attrNameLst>
                                          <p:attrName>ppt_x</p:attrName>
                                        </p:attrNameLst>
                                      </p:cBhvr>
                                    </p:anim>
                                    <p:set>
                                      <p:cBhvr>
                                        <p:cTn id="152" dur="770" fill="hold"/>
                                        <p:tgtEl>
                                          <p:spTgt spid="96268"/>
                                        </p:tgtEl>
                                        <p:attrNameLst>
                                          <p:attrName>ppt_y</p:attrName>
                                        </p:attrNameLst>
                                      </p:cBhvr>
                                      <p:to>
                                        <p:strVal val="(#ppt_y+0.4)"/>
                                      </p:to>
                                    </p:set>
                                    <p:anim from="(#ppt_y+0.4)" to="(#ppt_y)" calcmode="lin" valueType="num">
                                      <p:cBhvr>
                                        <p:cTn id="153" dur="1230" accel="100000" fill="hold">
                                          <p:stCondLst>
                                            <p:cond delay="770"/>
                                          </p:stCondLst>
                                        </p:cTn>
                                        <p:tgtEl>
                                          <p:spTgt spid="96268"/>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0"/>
                                        </p:tgtEl>
                                        <p:attrNameLst>
                                          <p:attrName>style.visibility</p:attrName>
                                        </p:attrNameLst>
                                      </p:cBhvr>
                                      <p:to>
                                        <p:strVal val="visible"/>
                                      </p:to>
                                    </p:set>
                                    <p:animEffect transition="in" filter="fade">
                                      <p:cBhvr>
                                        <p:cTn id="169" dur="770" decel="100000"/>
                                        <p:tgtEl>
                                          <p:spTgt spid="96270"/>
                                        </p:tgtEl>
                                      </p:cBhvr>
                                    </p:animEffect>
                                    <p:animScale>
                                      <p:cBhvr>
                                        <p:cTn id="170" dur="770" decel="100000"/>
                                        <p:tgtEl>
                                          <p:spTgt spid="96270"/>
                                        </p:tgtEl>
                                      </p:cBhvr>
                                      <p:from x="10000" y="10000"/>
                                      <p:to x="200000" y="450000"/>
                                    </p:animScale>
                                    <p:animScale>
                                      <p:cBhvr>
                                        <p:cTn id="171" dur="1230" accel="100000" fill="hold">
                                          <p:stCondLst>
                                            <p:cond delay="770"/>
                                          </p:stCondLst>
                                        </p:cTn>
                                        <p:tgtEl>
                                          <p:spTgt spid="96270"/>
                                        </p:tgtEl>
                                      </p:cBhvr>
                                      <p:from x="200000" y="450000"/>
                                      <p:to x="100000" y="100000"/>
                                    </p:animScale>
                                    <p:set>
                                      <p:cBhvr>
                                        <p:cTn id="172" dur="770" fill="hold"/>
                                        <p:tgtEl>
                                          <p:spTgt spid="96270"/>
                                        </p:tgtEl>
                                        <p:attrNameLst>
                                          <p:attrName>ppt_x</p:attrName>
                                        </p:attrNameLst>
                                      </p:cBhvr>
                                      <p:to>
                                        <p:strVal val="(0.5)"/>
                                      </p:to>
                                    </p:set>
                                    <p:anim from="(0.5)" to="(#ppt_x)" calcmode="lin" valueType="num">
                                      <p:cBhvr>
                                        <p:cTn id="173" dur="1230" accel="100000" fill="hold">
                                          <p:stCondLst>
                                            <p:cond delay="770"/>
                                          </p:stCondLst>
                                        </p:cTn>
                                        <p:tgtEl>
                                          <p:spTgt spid="96270"/>
                                        </p:tgtEl>
                                        <p:attrNameLst>
                                          <p:attrName>ppt_x</p:attrName>
                                        </p:attrNameLst>
                                      </p:cBhvr>
                                    </p:anim>
                                    <p:set>
                                      <p:cBhvr>
                                        <p:cTn id="174" dur="770" fill="hold"/>
                                        <p:tgtEl>
                                          <p:spTgt spid="96270"/>
                                        </p:tgtEl>
                                        <p:attrNameLst>
                                          <p:attrName>ppt_y</p:attrName>
                                        </p:attrNameLst>
                                      </p:cBhvr>
                                      <p:to>
                                        <p:strVal val="(#ppt_y+0.4)"/>
                                      </p:to>
                                    </p:set>
                                    <p:anim from="(#ppt_y+0.4)" to="(#ppt_y)" calcmode="lin" valueType="num">
                                      <p:cBhvr>
                                        <p:cTn id="175" dur="1230" accel="100000" fill="hold">
                                          <p:stCondLst>
                                            <p:cond delay="770"/>
                                          </p:stCondLst>
                                        </p:cTn>
                                        <p:tgtEl>
                                          <p:spTgt spid="96270"/>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8"/>
                                        </p:tgtEl>
                                        <p:attrNameLst>
                                          <p:attrName>style.visibility</p:attrName>
                                        </p:attrNameLst>
                                      </p:cBhvr>
                                      <p:to>
                                        <p:strVal val="visible"/>
                                      </p:to>
                                    </p:set>
                                    <p:animEffect transition="in" filter="fade">
                                      <p:cBhvr>
                                        <p:cTn id="301" dur="770" decel="100000"/>
                                        <p:tgtEl>
                                          <p:spTgt spid="96298"/>
                                        </p:tgtEl>
                                      </p:cBhvr>
                                    </p:animEffect>
                                    <p:animScale>
                                      <p:cBhvr>
                                        <p:cTn id="302" dur="770" decel="100000"/>
                                        <p:tgtEl>
                                          <p:spTgt spid="96298"/>
                                        </p:tgtEl>
                                      </p:cBhvr>
                                      <p:from x="10000" y="10000"/>
                                      <p:to x="200000" y="450000"/>
                                    </p:animScale>
                                    <p:animScale>
                                      <p:cBhvr>
                                        <p:cTn id="303" dur="1230" accel="100000" fill="hold">
                                          <p:stCondLst>
                                            <p:cond delay="770"/>
                                          </p:stCondLst>
                                        </p:cTn>
                                        <p:tgtEl>
                                          <p:spTgt spid="96298"/>
                                        </p:tgtEl>
                                      </p:cBhvr>
                                      <p:from x="200000" y="450000"/>
                                      <p:to x="100000" y="100000"/>
                                    </p:animScale>
                                    <p:set>
                                      <p:cBhvr>
                                        <p:cTn id="304" dur="770" fill="hold"/>
                                        <p:tgtEl>
                                          <p:spTgt spid="96298"/>
                                        </p:tgtEl>
                                        <p:attrNameLst>
                                          <p:attrName>ppt_x</p:attrName>
                                        </p:attrNameLst>
                                      </p:cBhvr>
                                      <p:to>
                                        <p:strVal val="(0.5)"/>
                                      </p:to>
                                    </p:set>
                                    <p:anim from="(0.5)" to="(#ppt_x)" calcmode="lin" valueType="num">
                                      <p:cBhvr>
                                        <p:cTn id="305" dur="1230" accel="100000" fill="hold">
                                          <p:stCondLst>
                                            <p:cond delay="770"/>
                                          </p:stCondLst>
                                        </p:cTn>
                                        <p:tgtEl>
                                          <p:spTgt spid="96298"/>
                                        </p:tgtEl>
                                        <p:attrNameLst>
                                          <p:attrName>ppt_x</p:attrName>
                                        </p:attrNameLst>
                                      </p:cBhvr>
                                    </p:anim>
                                    <p:set>
                                      <p:cBhvr>
                                        <p:cTn id="306" dur="770" fill="hold"/>
                                        <p:tgtEl>
                                          <p:spTgt spid="96298"/>
                                        </p:tgtEl>
                                        <p:attrNameLst>
                                          <p:attrName>ppt_y</p:attrName>
                                        </p:attrNameLst>
                                      </p:cBhvr>
                                      <p:to>
                                        <p:strVal val="(#ppt_y+0.4)"/>
                                      </p:to>
                                    </p:set>
                                    <p:anim from="(#ppt_y+0.4)" to="(#ppt_y)" calcmode="lin" valueType="num">
                                      <p:cBhvr>
                                        <p:cTn id="307" dur="1230" accel="100000" fill="hold">
                                          <p:stCondLst>
                                            <p:cond delay="770"/>
                                          </p:stCondLst>
                                        </p:cTn>
                                        <p:tgtEl>
                                          <p:spTgt spid="96298"/>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9"/>
                                        </p:tgtEl>
                                        <p:attrNameLst>
                                          <p:attrName>style.visibility</p:attrName>
                                        </p:attrNameLst>
                                      </p:cBhvr>
                                      <p:to>
                                        <p:strVal val="visible"/>
                                      </p:to>
                                    </p:set>
                                    <p:animEffect transition="in" filter="fade">
                                      <p:cBhvr>
                                        <p:cTn id="312" dur="770" decel="100000"/>
                                        <p:tgtEl>
                                          <p:spTgt spid="96299"/>
                                        </p:tgtEl>
                                      </p:cBhvr>
                                    </p:animEffect>
                                    <p:animScale>
                                      <p:cBhvr>
                                        <p:cTn id="313" dur="770" decel="100000"/>
                                        <p:tgtEl>
                                          <p:spTgt spid="96299"/>
                                        </p:tgtEl>
                                      </p:cBhvr>
                                      <p:from x="10000" y="10000"/>
                                      <p:to x="200000" y="450000"/>
                                    </p:animScale>
                                    <p:animScale>
                                      <p:cBhvr>
                                        <p:cTn id="314" dur="1230" accel="100000" fill="hold">
                                          <p:stCondLst>
                                            <p:cond delay="770"/>
                                          </p:stCondLst>
                                        </p:cTn>
                                        <p:tgtEl>
                                          <p:spTgt spid="96299"/>
                                        </p:tgtEl>
                                      </p:cBhvr>
                                      <p:from x="200000" y="450000"/>
                                      <p:to x="100000" y="100000"/>
                                    </p:animScale>
                                    <p:set>
                                      <p:cBhvr>
                                        <p:cTn id="315" dur="770" fill="hold"/>
                                        <p:tgtEl>
                                          <p:spTgt spid="96299"/>
                                        </p:tgtEl>
                                        <p:attrNameLst>
                                          <p:attrName>ppt_x</p:attrName>
                                        </p:attrNameLst>
                                      </p:cBhvr>
                                      <p:to>
                                        <p:strVal val="(0.5)"/>
                                      </p:to>
                                    </p:set>
                                    <p:anim from="(0.5)" to="(#ppt_x)" calcmode="lin" valueType="num">
                                      <p:cBhvr>
                                        <p:cTn id="316" dur="1230" accel="100000" fill="hold">
                                          <p:stCondLst>
                                            <p:cond delay="770"/>
                                          </p:stCondLst>
                                        </p:cTn>
                                        <p:tgtEl>
                                          <p:spTgt spid="96299"/>
                                        </p:tgtEl>
                                        <p:attrNameLst>
                                          <p:attrName>ppt_x</p:attrName>
                                        </p:attrNameLst>
                                      </p:cBhvr>
                                    </p:anim>
                                    <p:set>
                                      <p:cBhvr>
                                        <p:cTn id="317" dur="770" fill="hold"/>
                                        <p:tgtEl>
                                          <p:spTgt spid="96299"/>
                                        </p:tgtEl>
                                        <p:attrNameLst>
                                          <p:attrName>ppt_y</p:attrName>
                                        </p:attrNameLst>
                                      </p:cBhvr>
                                      <p:to>
                                        <p:strVal val="(#ppt_y+0.4)"/>
                                      </p:to>
                                    </p:set>
                                    <p:anim from="(#ppt_y+0.4)" to="(#ppt_y)" calcmode="lin" valueType="num">
                                      <p:cBhvr>
                                        <p:cTn id="318" dur="1230" accel="100000" fill="hold">
                                          <p:stCondLst>
                                            <p:cond delay="770"/>
                                          </p:stCondLst>
                                        </p:cTn>
                                        <p:tgtEl>
                                          <p:spTgt spid="96299"/>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6"/>
                                        </p:tgtEl>
                                        <p:attrNameLst>
                                          <p:attrName>style.visibility</p:attrName>
                                        </p:attrNameLst>
                                      </p:cBhvr>
                                      <p:to>
                                        <p:strVal val="visible"/>
                                      </p:to>
                                    </p:set>
                                    <p:animEffect transition="in" filter="fade">
                                      <p:cBhvr>
                                        <p:cTn id="323" dur="770" decel="100000"/>
                                        <p:tgtEl>
                                          <p:spTgt spid="96296"/>
                                        </p:tgtEl>
                                      </p:cBhvr>
                                    </p:animEffect>
                                    <p:animScale>
                                      <p:cBhvr>
                                        <p:cTn id="324" dur="770" decel="100000"/>
                                        <p:tgtEl>
                                          <p:spTgt spid="96296"/>
                                        </p:tgtEl>
                                      </p:cBhvr>
                                      <p:from x="10000" y="10000"/>
                                      <p:to x="200000" y="450000"/>
                                    </p:animScale>
                                    <p:animScale>
                                      <p:cBhvr>
                                        <p:cTn id="325" dur="1230" accel="100000" fill="hold">
                                          <p:stCondLst>
                                            <p:cond delay="770"/>
                                          </p:stCondLst>
                                        </p:cTn>
                                        <p:tgtEl>
                                          <p:spTgt spid="96296"/>
                                        </p:tgtEl>
                                      </p:cBhvr>
                                      <p:from x="200000" y="450000"/>
                                      <p:to x="100000" y="100000"/>
                                    </p:animScale>
                                    <p:set>
                                      <p:cBhvr>
                                        <p:cTn id="326" dur="770" fill="hold"/>
                                        <p:tgtEl>
                                          <p:spTgt spid="96296"/>
                                        </p:tgtEl>
                                        <p:attrNameLst>
                                          <p:attrName>ppt_x</p:attrName>
                                        </p:attrNameLst>
                                      </p:cBhvr>
                                      <p:to>
                                        <p:strVal val="(0.5)"/>
                                      </p:to>
                                    </p:set>
                                    <p:anim from="(0.5)" to="(#ppt_x)" calcmode="lin" valueType="num">
                                      <p:cBhvr>
                                        <p:cTn id="327" dur="1230" accel="100000" fill="hold">
                                          <p:stCondLst>
                                            <p:cond delay="770"/>
                                          </p:stCondLst>
                                        </p:cTn>
                                        <p:tgtEl>
                                          <p:spTgt spid="96296"/>
                                        </p:tgtEl>
                                        <p:attrNameLst>
                                          <p:attrName>ppt_x</p:attrName>
                                        </p:attrNameLst>
                                      </p:cBhvr>
                                    </p:anim>
                                    <p:set>
                                      <p:cBhvr>
                                        <p:cTn id="328" dur="770" fill="hold"/>
                                        <p:tgtEl>
                                          <p:spTgt spid="96296"/>
                                        </p:tgtEl>
                                        <p:attrNameLst>
                                          <p:attrName>ppt_y</p:attrName>
                                        </p:attrNameLst>
                                      </p:cBhvr>
                                      <p:to>
                                        <p:strVal val="(#ppt_y+0.4)"/>
                                      </p:to>
                                    </p:set>
                                    <p:anim from="(#ppt_y+0.4)" to="(#ppt_y)" calcmode="lin" valueType="num">
                                      <p:cBhvr>
                                        <p:cTn id="329" dur="1230" accel="100000" fill="hold">
                                          <p:stCondLst>
                                            <p:cond delay="770"/>
                                          </p:stCondLst>
                                        </p:cTn>
                                        <p:tgtEl>
                                          <p:spTgt spid="96296"/>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7"/>
                                        </p:tgtEl>
                                        <p:attrNameLst>
                                          <p:attrName>style.visibility</p:attrName>
                                        </p:attrNameLst>
                                      </p:cBhvr>
                                      <p:to>
                                        <p:strVal val="visible"/>
                                      </p:to>
                                    </p:set>
                                    <p:animEffect transition="in" filter="fade">
                                      <p:cBhvr>
                                        <p:cTn id="334" dur="770" decel="100000"/>
                                        <p:tgtEl>
                                          <p:spTgt spid="96297"/>
                                        </p:tgtEl>
                                      </p:cBhvr>
                                    </p:animEffect>
                                    <p:animScale>
                                      <p:cBhvr>
                                        <p:cTn id="335" dur="770" decel="100000"/>
                                        <p:tgtEl>
                                          <p:spTgt spid="96297"/>
                                        </p:tgtEl>
                                      </p:cBhvr>
                                      <p:from x="10000" y="10000"/>
                                      <p:to x="200000" y="450000"/>
                                    </p:animScale>
                                    <p:animScale>
                                      <p:cBhvr>
                                        <p:cTn id="336" dur="1230" accel="100000" fill="hold">
                                          <p:stCondLst>
                                            <p:cond delay="770"/>
                                          </p:stCondLst>
                                        </p:cTn>
                                        <p:tgtEl>
                                          <p:spTgt spid="96297"/>
                                        </p:tgtEl>
                                      </p:cBhvr>
                                      <p:from x="200000" y="450000"/>
                                      <p:to x="100000" y="100000"/>
                                    </p:animScale>
                                    <p:set>
                                      <p:cBhvr>
                                        <p:cTn id="337" dur="770" fill="hold"/>
                                        <p:tgtEl>
                                          <p:spTgt spid="96297"/>
                                        </p:tgtEl>
                                        <p:attrNameLst>
                                          <p:attrName>ppt_x</p:attrName>
                                        </p:attrNameLst>
                                      </p:cBhvr>
                                      <p:to>
                                        <p:strVal val="(0.5)"/>
                                      </p:to>
                                    </p:set>
                                    <p:anim from="(0.5)" to="(#ppt_x)" calcmode="lin" valueType="num">
                                      <p:cBhvr>
                                        <p:cTn id="338" dur="1230" accel="100000" fill="hold">
                                          <p:stCondLst>
                                            <p:cond delay="770"/>
                                          </p:stCondLst>
                                        </p:cTn>
                                        <p:tgtEl>
                                          <p:spTgt spid="96297"/>
                                        </p:tgtEl>
                                        <p:attrNameLst>
                                          <p:attrName>ppt_x</p:attrName>
                                        </p:attrNameLst>
                                      </p:cBhvr>
                                    </p:anim>
                                    <p:set>
                                      <p:cBhvr>
                                        <p:cTn id="339" dur="770" fill="hold"/>
                                        <p:tgtEl>
                                          <p:spTgt spid="96297"/>
                                        </p:tgtEl>
                                        <p:attrNameLst>
                                          <p:attrName>ppt_y</p:attrName>
                                        </p:attrNameLst>
                                      </p:cBhvr>
                                      <p:to>
                                        <p:strVal val="(#ppt_y+0.4)"/>
                                      </p:to>
                                    </p:set>
                                    <p:anim from="(#ppt_y+0.4)" to="(#ppt_y)" calcmode="lin" valueType="num">
                                      <p:cBhvr>
                                        <p:cTn id="340" dur="1230" accel="100000" fill="hold">
                                          <p:stCondLst>
                                            <p:cond delay="770"/>
                                          </p:stCondLst>
                                        </p:cTn>
                                        <p:tgtEl>
                                          <p:spTgt spid="96297"/>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rtl="1" eaLnBrk="1" hangingPunct="1">
              <a:defRPr/>
            </a:pPr>
            <a:r>
              <a:rPr lang="ar-SA" sz="3200" b="1" dirty="0">
                <a:solidFill>
                  <a:schemeClr val="bg1"/>
                </a:solidFill>
                <a:latin typeface="Arial"/>
                <a:cs typeface="Arial"/>
              </a:rPr>
              <a:t>تكامل العهد القديم</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SA" altLang="zh-CN" sz="1000" b="1" kern="1200" spc="-150" dirty="0">
                          <a:solidFill>
                            <a:srgbClr val="FFFFFF"/>
                          </a:solidFill>
                          <a:latin typeface="Arial"/>
                          <a:ea typeface="华文楷体"/>
                          <a:cs typeface="Arial"/>
                        </a:rPr>
                        <a:t>التكوين</a:t>
                      </a:r>
                      <a:endParaRPr lang="en-US" altLang="zh-CN" sz="1000" b="1" kern="1200"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50" b="1" kern="1200" spc="-150" dirty="0">
                          <a:solidFill>
                            <a:srgbClr val="FFFFFF"/>
                          </a:solidFill>
                          <a:latin typeface="Arial"/>
                          <a:cs typeface="Arial"/>
                        </a:rPr>
                        <a:t>الخروج</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SA" sz="1000" b="1" spc="-150" dirty="0">
                          <a:solidFill>
                            <a:srgbClr val="FFFFFF"/>
                          </a:solidFill>
                          <a:latin typeface="Arial"/>
                          <a:ea typeface="华文楷体"/>
                          <a:cs typeface="Arial"/>
                        </a:rPr>
                        <a:t>العدد</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spc="-150" dirty="0" err="1">
                          <a:solidFill>
                            <a:srgbClr val="FFFFFF"/>
                          </a:solidFill>
                          <a:latin typeface="Arial"/>
                          <a:ea typeface="华文楷体"/>
                          <a:cs typeface="Arial"/>
                        </a:rPr>
                        <a:t>يشوع</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spc="-150" dirty="0">
                          <a:solidFill>
                            <a:srgbClr val="FFFFFF"/>
                          </a:solidFill>
                          <a:latin typeface="Arial"/>
                          <a:ea typeface="华文楷体"/>
                          <a:cs typeface="Arial"/>
                        </a:rPr>
                        <a:t>القضاة</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a:t>
                      </a:r>
                      <a:r>
                        <a:rPr lang="ar-SA" altLang="zh-CN" sz="1000" b="1" spc="-150" dirty="0">
                          <a:solidFill>
                            <a:srgbClr val="FFFFFF"/>
                          </a:solidFill>
                          <a:latin typeface="Arial"/>
                          <a:ea typeface="华文楷体"/>
                          <a:cs typeface="Arial"/>
                        </a:rPr>
                        <a:t>1</a:t>
                      </a:r>
                      <a:r>
                        <a:rPr lang="ar-SA" altLang="zh-CN" sz="1000" b="1" spc="-150" baseline="0" dirty="0">
                          <a:solidFill>
                            <a:srgbClr val="FFFFFF"/>
                          </a:solidFill>
                          <a:latin typeface="Arial"/>
                          <a:ea typeface="华文楷体"/>
                          <a:cs typeface="Arial"/>
                        </a:rPr>
                        <a:t> صموئيل</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spc="-150" dirty="0">
                          <a:solidFill>
                            <a:srgbClr val="FFFFFF"/>
                          </a:solidFill>
                          <a:latin typeface="Arial"/>
                          <a:ea typeface="华文楷体"/>
                          <a:cs typeface="Arial"/>
                        </a:rPr>
                        <a:t>2</a:t>
                      </a:r>
                      <a:r>
                        <a:rPr lang="ar-SA" sz="1000" b="1" spc="-150" baseline="0" dirty="0">
                          <a:solidFill>
                            <a:srgbClr val="FFFFFF"/>
                          </a:solidFill>
                          <a:latin typeface="Arial"/>
                          <a:ea typeface="华文楷体"/>
                          <a:cs typeface="Arial"/>
                        </a:rPr>
                        <a:t> صموئيل</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spc="0" dirty="0">
                          <a:solidFill>
                            <a:srgbClr val="FFFFFF"/>
                          </a:solidFill>
                          <a:latin typeface="Arial"/>
                          <a:ea typeface="华文楷体"/>
                          <a:cs typeface="Arial"/>
                        </a:rPr>
                        <a:t>1</a:t>
                      </a:r>
                      <a:r>
                        <a:rPr lang="ar-SA" sz="1000" b="1" spc="0" baseline="0" dirty="0">
                          <a:solidFill>
                            <a:srgbClr val="FFFFFF"/>
                          </a:solidFill>
                          <a:latin typeface="Arial"/>
                          <a:ea typeface="华文楷体"/>
                          <a:cs typeface="Arial"/>
                        </a:rPr>
                        <a:t> ملوك</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dirty="0">
                          <a:solidFill>
                            <a:srgbClr val="FFFFFF"/>
                          </a:solidFill>
                          <a:latin typeface="Arial"/>
                          <a:ea typeface="华文楷体"/>
                          <a:cs typeface="Arial"/>
                        </a:rPr>
                        <a:t>2</a:t>
                      </a:r>
                      <a:r>
                        <a:rPr lang="ar-SA" sz="1000" b="1" baseline="0" dirty="0">
                          <a:solidFill>
                            <a:srgbClr val="FFFFFF"/>
                          </a:solidFill>
                          <a:latin typeface="Arial"/>
                          <a:ea typeface="华文楷体"/>
                          <a:cs typeface="Arial"/>
                        </a:rPr>
                        <a:t> ملوك</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SA" altLang="zh-CN" sz="1000" b="1" dirty="0">
                          <a:solidFill>
                            <a:srgbClr val="FFFFFF"/>
                          </a:solidFill>
                          <a:latin typeface="Arial"/>
                          <a:ea typeface="华文楷体"/>
                          <a:cs typeface="Arial"/>
                        </a:rPr>
                        <a:t>عزرا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dirty="0" err="1">
                          <a:solidFill>
                            <a:srgbClr val="FFFFFF"/>
                          </a:solidFill>
                          <a:latin typeface="Arial"/>
                          <a:ea typeface="华文楷体"/>
                          <a:cs typeface="Arial"/>
                        </a:rPr>
                        <a:t>نحميا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SA" sz="1000" b="1" dirty="0">
                          <a:solidFill>
                            <a:srgbClr val="FFFFFF"/>
                          </a:solidFill>
                          <a:latin typeface="Arial"/>
                          <a:ea typeface="华文楷体"/>
                          <a:cs typeface="Arial"/>
                        </a:rPr>
                        <a:t>أيوب</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SA" altLang="zh-CN" sz="1000" b="1" dirty="0" err="1">
                          <a:solidFill>
                            <a:srgbClr val="FFFFFF"/>
                          </a:solidFill>
                          <a:latin typeface="Arial"/>
                          <a:ea typeface="华文楷体"/>
                          <a:cs typeface="Arial"/>
                        </a:rPr>
                        <a:t>اللاويين</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SA" altLang="zh-CN" sz="1000" b="1" kern="1200" dirty="0">
                          <a:solidFill>
                            <a:srgbClr val="FFFFFF"/>
                          </a:solidFill>
                          <a:latin typeface="Arial"/>
                          <a:ea typeface="华文楷体"/>
                          <a:cs typeface="Arial"/>
                        </a:rPr>
                        <a:t>التثنية</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SA" altLang="zh-CN" sz="1000" b="1" kern="1200" dirty="0" err="1">
                          <a:solidFill>
                            <a:srgbClr val="FFFFFF"/>
                          </a:solidFill>
                          <a:latin typeface="Arial"/>
                          <a:ea typeface="华文楷体"/>
                          <a:cs typeface="Arial"/>
                        </a:rPr>
                        <a:t>راعوث</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SA" altLang="zh-CN" sz="1000" b="1" dirty="0">
                          <a:solidFill>
                            <a:srgbClr val="FFFFFF"/>
                          </a:solidFill>
                          <a:latin typeface="Arial"/>
                          <a:ea typeface="华文楷体"/>
                          <a:cs typeface="Arial"/>
                        </a:rPr>
                        <a:t>1 أخبار </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SA" altLang="zh-CN" sz="1000" b="1" kern="1200" dirty="0">
                          <a:solidFill>
                            <a:srgbClr val="FFFFFF"/>
                          </a:solidFill>
                          <a:latin typeface="Arial"/>
                          <a:ea typeface="华文楷体"/>
                          <a:cs typeface="Arial"/>
                        </a:rPr>
                        <a:t>2 الأخبار</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altLang="zh-CN" sz="1000" b="1" dirty="0" err="1">
                          <a:solidFill>
                            <a:srgbClr val="FFFFFF"/>
                          </a:solidFill>
                          <a:latin typeface="Arial"/>
                          <a:ea typeface="华文楷体"/>
                          <a:cs typeface="Arial"/>
                        </a:rPr>
                        <a:t>أستير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dirty="0">
                          <a:solidFill>
                            <a:srgbClr val="FFFFFF"/>
                          </a:solidFill>
                          <a:latin typeface="Arial"/>
                          <a:ea typeface="华文楷体"/>
                          <a:cs typeface="Arial"/>
                        </a:rPr>
                        <a:t>المزامير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kern="1200" dirty="0">
                          <a:solidFill>
                            <a:srgbClr val="FFFFFF"/>
                          </a:solidFill>
                          <a:latin typeface="Arial"/>
                          <a:ea typeface="华文楷体"/>
                          <a:cs typeface="Arial"/>
                        </a:rPr>
                        <a:t>الأمثال</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sz="1000" b="1" kern="1200" dirty="0">
                          <a:solidFill>
                            <a:srgbClr val="FFFFFF"/>
                          </a:solidFill>
                          <a:latin typeface="Arial"/>
                          <a:ea typeface="华文楷体"/>
                          <a:cs typeface="Arial"/>
                        </a:rPr>
                        <a:t>الجامعة</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kern="1200" dirty="0">
                          <a:solidFill>
                            <a:srgbClr val="FFFFFF"/>
                          </a:solidFill>
                          <a:latin typeface="Arial"/>
                          <a:ea typeface="华文楷体"/>
                          <a:cs typeface="Arial"/>
                        </a:rPr>
                        <a:t>نشيد </a:t>
                      </a:r>
                      <a:r>
                        <a:rPr lang="ar-SA" altLang="zh-CN" sz="1000" b="1" kern="1200" dirty="0" err="1">
                          <a:solidFill>
                            <a:srgbClr val="FFFFFF"/>
                          </a:solidFill>
                          <a:latin typeface="Arial"/>
                          <a:ea typeface="华文楷体"/>
                          <a:cs typeface="Arial"/>
                        </a:rPr>
                        <a:t>الأنشاد</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9530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SA" altLang="zh-CN" sz="1050" b="1" kern="1200" dirty="0" err="1">
                          <a:solidFill>
                            <a:schemeClr val="tx1"/>
                          </a:solidFill>
                          <a:latin typeface="Arial"/>
                          <a:ea typeface="华文楷体"/>
                          <a:cs typeface="Arial"/>
                        </a:rPr>
                        <a:t>هوشع</a:t>
                      </a:r>
                      <a:endParaRPr lang="en-US" sz="105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SA" sz="1000" b="1" dirty="0" err="1">
                          <a:latin typeface="Arial"/>
                          <a:ea typeface="华文楷体"/>
                          <a:cs typeface="Arial"/>
                        </a:rPr>
                        <a:t>عاموس</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SA" sz="1000" b="1" dirty="0" err="1">
                          <a:latin typeface="Arial"/>
                          <a:ea typeface="华文楷体"/>
                          <a:cs typeface="Arial"/>
                        </a:rPr>
                        <a:t>حبقوق</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SA" sz="1000" b="1" dirty="0" err="1">
                          <a:latin typeface="Arial"/>
                          <a:ea typeface="华文楷体"/>
                          <a:cs typeface="Arial"/>
                        </a:rPr>
                        <a:t>أشعياء</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SA" sz="1000" b="1" kern="1200" dirty="0" err="1">
                          <a:solidFill>
                            <a:schemeClr val="tx1"/>
                          </a:solidFill>
                          <a:latin typeface="Arial"/>
                          <a:ea typeface="华文楷体"/>
                          <a:cs typeface="Arial"/>
                        </a:rPr>
                        <a:t>أرمياء</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SA" sz="1000" b="1" dirty="0" err="1">
                          <a:latin typeface="Arial"/>
                          <a:ea typeface="华文楷体"/>
                          <a:cs typeface="Arial"/>
                        </a:rPr>
                        <a:t>يوئيل</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SA" sz="1000" b="1" dirty="0" err="1">
                          <a:latin typeface="Arial"/>
                          <a:ea typeface="华文楷体"/>
                          <a:cs typeface="Arial"/>
                        </a:rPr>
                        <a:t>ميخا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SA" sz="1000" b="1" dirty="0" err="1">
                          <a:latin typeface="Arial"/>
                          <a:ea typeface="华文楷体"/>
                          <a:cs typeface="Arial"/>
                        </a:rPr>
                        <a:t>صفنيا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SA" sz="1000" b="1" dirty="0">
                          <a:latin typeface="Arial"/>
                          <a:ea typeface="华文楷体"/>
                          <a:cs typeface="Arial"/>
                        </a:rPr>
                        <a:t>مراثي</a:t>
                      </a:r>
                      <a:r>
                        <a:rPr lang="ar-SA" sz="1000" b="1" baseline="0" dirty="0">
                          <a:latin typeface="Arial"/>
                          <a:ea typeface="华文楷体"/>
                          <a:cs typeface="Arial"/>
                        </a:rPr>
                        <a:t> أرميا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9824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i="0" u="none" strike="noStrike" kern="1200" cap="none" spc="0" normalizeH="0" baseline="0" noProof="0" dirty="0">
                <a:ln>
                  <a:noFill/>
                </a:ln>
                <a:solidFill>
                  <a:srgbClr val="000000"/>
                </a:solidFill>
                <a:effectLst/>
                <a:uLnTx/>
                <a:uFillTx/>
                <a:latin typeface="Arial"/>
                <a:ea typeface="华文楷体"/>
                <a:cs typeface="Arial"/>
              </a:rPr>
              <a:t>إلى إسرائيل </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i="0" u="none" strike="noStrike" kern="1200" cap="none" spc="0" normalizeH="0" baseline="0" noProof="0" dirty="0">
                <a:ln>
                  <a:noFill/>
                </a:ln>
                <a:solidFill>
                  <a:srgbClr val="000000"/>
                </a:solidFill>
                <a:effectLst/>
                <a:uLnTx/>
                <a:uFillTx/>
                <a:latin typeface="Arial"/>
                <a:ea typeface="华文楷体"/>
                <a:cs typeface="Arial"/>
              </a:rPr>
              <a:t>إلى يهوذا</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52129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i="0" u="none" strike="noStrike" kern="1200" cap="none" spc="0" normalizeH="0" baseline="0" noProof="0" dirty="0">
                <a:ln>
                  <a:noFill/>
                </a:ln>
                <a:solidFill>
                  <a:srgbClr val="000000"/>
                </a:solidFill>
                <a:effectLst/>
                <a:uLnTx/>
                <a:uFillTx/>
                <a:latin typeface="Arial"/>
                <a:ea typeface="华文楷体"/>
                <a:cs typeface="Arial"/>
              </a:rPr>
              <a:t>إلى أشور </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800" b="1" i="0" u="none" strike="noStrike" kern="1200" cap="none" spc="0" normalizeH="0" baseline="0" noProof="0" dirty="0">
                <a:ln>
                  <a:noFill/>
                </a:ln>
                <a:solidFill>
                  <a:srgbClr val="000000"/>
                </a:solidFill>
                <a:effectLst/>
                <a:uLnTx/>
                <a:uFillTx/>
                <a:latin typeface="Arial"/>
                <a:ea typeface="华文楷体"/>
                <a:cs typeface="Arial"/>
              </a:rPr>
              <a:t>إلى أدوم</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kern="1200" dirty="0" err="1">
                          <a:solidFill>
                            <a:schemeClr val="tx1"/>
                          </a:solidFill>
                          <a:latin typeface="Arial"/>
                          <a:ea typeface="华文楷体"/>
                          <a:cs typeface="Arial"/>
                        </a:rPr>
                        <a:t>حزقيال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kern="1200" dirty="0">
                          <a:solidFill>
                            <a:schemeClr val="tx1"/>
                          </a:solidFill>
                          <a:latin typeface="Arial"/>
                          <a:ea typeface="华文楷体"/>
                          <a:cs typeface="Arial"/>
                        </a:rPr>
                        <a:t>دانيال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sz="1000" b="1" kern="1200" dirty="0" err="1">
                          <a:solidFill>
                            <a:schemeClr val="tx1"/>
                          </a:solidFill>
                          <a:latin typeface="Arial"/>
                          <a:ea typeface="华文楷体"/>
                          <a:cs typeface="Arial"/>
                        </a:rPr>
                        <a:t>ملاخي</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000000"/>
                </a:solidFill>
                <a:effectLst/>
                <a:uLnTx/>
                <a:uFillTx/>
                <a:latin typeface="Arial"/>
                <a:ea typeface="华文楷体"/>
                <a:cs typeface="Arial"/>
              </a:rPr>
              <a:t>تاريخي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000000"/>
                </a:solidFill>
                <a:effectLst/>
                <a:uLnTx/>
                <a:uFillTx/>
                <a:latin typeface="Arial"/>
                <a:ea typeface="华文楷体"/>
                <a:cs typeface="Arial"/>
              </a:rPr>
              <a:t>شعري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000000"/>
                </a:solidFill>
                <a:effectLst/>
                <a:uLnTx/>
                <a:uFillTx/>
                <a:latin typeface="Arial"/>
                <a:ea typeface="华文楷体"/>
                <a:cs typeface="Arial"/>
              </a:rPr>
              <a:t>نبوي</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الذهاب عبر العهد القديم</a:t>
            </a:r>
            <a:endPar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kern="1200" dirty="0">
                          <a:solidFill>
                            <a:schemeClr val="tx1"/>
                          </a:solidFill>
                          <a:latin typeface="Arial"/>
                          <a:ea typeface="华文楷体"/>
                          <a:cs typeface="Arial"/>
                        </a:rPr>
                        <a:t>حجي</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kern="1200" dirty="0">
                          <a:solidFill>
                            <a:schemeClr val="tx1"/>
                          </a:solidFill>
                          <a:latin typeface="Arial"/>
                          <a:ea typeface="华文楷体"/>
                          <a:cs typeface="Arial"/>
                        </a:rPr>
                        <a:t>زكريا</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96136" y="5877272"/>
          <a:ext cx="936104" cy="48768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16024">
                <a:tc>
                  <a:txBody>
                    <a:bodyPr/>
                    <a:lstStyle/>
                    <a:p>
                      <a:pPr algn="ctr"/>
                      <a:r>
                        <a:rPr lang="ar-SA" sz="1000" b="1" kern="1200" dirty="0">
                          <a:solidFill>
                            <a:schemeClr val="tx1"/>
                          </a:solidFill>
                          <a:latin typeface="Arial"/>
                          <a:ea typeface="华文楷体"/>
                          <a:cs typeface="Arial"/>
                        </a:rPr>
                        <a:t>يونان</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16024">
                <a:tc>
                  <a:txBody>
                    <a:bodyPr/>
                    <a:lstStyle/>
                    <a:p>
                      <a:pPr algn="ctr"/>
                      <a:r>
                        <a:rPr lang="ar-SA" sz="1000" b="1" dirty="0" err="1">
                          <a:latin typeface="Arial"/>
                          <a:ea typeface="华文楷体"/>
                          <a:cs typeface="Arial"/>
                        </a:rPr>
                        <a:t>ناحوم</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868144" y="6525344"/>
          <a:ext cx="864096" cy="332656"/>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332656">
                <a:tc>
                  <a:txBody>
                    <a:bodyPr/>
                    <a:lstStyle/>
                    <a:p>
                      <a:pPr algn="ctr"/>
                      <a:r>
                        <a:rPr lang="ar-SA" altLang="zh-CN" sz="1000" b="1" kern="1200" dirty="0" err="1">
                          <a:solidFill>
                            <a:schemeClr val="tx1"/>
                          </a:solidFill>
                          <a:latin typeface="Arial"/>
                          <a:ea typeface="华文楷体"/>
                          <a:cs typeface="Arial"/>
                        </a:rPr>
                        <a:t>عوبديا</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9815328"/>
      </p:ext>
    </p:extLst>
  </p:cSld>
  <p:clrMapOvr>
    <a:masterClrMapping/>
  </p:clrMapOvr>
  <p:transition spd="med">
    <p:randomBar dir="vert"/>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rtl="1" eaLnBrk="1" hangingPunct="1"/>
            <a:r>
              <a:rPr kumimoji="1" lang="ar-SA" altLang="zh-CN" sz="4000" b="1" dirty="0">
                <a:solidFill>
                  <a:schemeClr val="bg1"/>
                </a:solidFill>
                <a:latin typeface="Arial" panose="020B0604020202020204" pitchFamily="34" charset="0"/>
                <a:cs typeface="Arial" panose="020B0604020202020204" pitchFamily="34" charset="0"/>
              </a:rPr>
              <a:t>العهد الإبراهيمي وتتميمه</a:t>
            </a:r>
            <a:endParaRPr kumimoji="1" lang="en-US" altLang="zh-CN" sz="4000" b="1" dirty="0">
              <a:solidFill>
                <a:schemeClr val="bg1"/>
              </a:solidFill>
              <a:latin typeface="Arial" panose="020B0604020202020204" pitchFamily="34" charset="0"/>
              <a:cs typeface="Arial" panose="020B0604020202020204" pitchFamily="34" charset="0"/>
            </a:endParaRP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الابراهيمي</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التكوين 12، 15، 17، 22</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تثنية 30</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a:t>
            </a:r>
            <a:r>
              <a:rPr kumimoji="0" lang="ar-SA" sz="1800" b="1" i="0"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الداودي</a:t>
            </a:r>
            <a:endPar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2صمو</a:t>
            </a: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7</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الجديد</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إرمياء</a:t>
            </a:r>
            <a:r>
              <a:rPr kumimoji="0" lang="ar-SA"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31</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60937305"/>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96240"/>
        </p:xfrm>
        <a:graphic>
          <a:graphicData uri="http://schemas.openxmlformats.org/drawingml/2006/table">
            <a:tbl>
              <a:tblPr bandRow="1">
                <a:tableStyleId>{C083E6E3-FA7D-4D7B-A595-EF9225AFEA82}</a:tableStyleId>
              </a:tblPr>
              <a:tblGrid>
                <a:gridCol w="1466342">
                  <a:extLst>
                    <a:ext uri="{9D8B030D-6E8A-4147-A177-3AD203B41FA5}">
                      <a16:colId xmlns:a16="http://schemas.microsoft.com/office/drawing/2014/main" val="20000"/>
                    </a:ext>
                  </a:extLst>
                </a:gridCol>
                <a:gridCol w="2566106">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r>
                        <a:rPr lang="ar-SA" sz="1000" b="1" spc="0" dirty="0">
                          <a:solidFill>
                            <a:srgbClr val="FFFFFF"/>
                          </a:solidFill>
                          <a:latin typeface="Arial"/>
                          <a:ea typeface="华文楷体"/>
                          <a:cs typeface="Arial"/>
                        </a:rPr>
                        <a:t>إسرائيل</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spc="0" dirty="0">
                        <a:solidFill>
                          <a:srgbClr val="FFFFFF"/>
                        </a:solidFill>
                        <a:latin typeface="Arial"/>
                        <a:ea typeface="华文楷体"/>
                        <a:cs typeface="Arial"/>
                      </a:endParaRPr>
                    </a:p>
                    <a:p>
                      <a:pPr algn="ctr"/>
                      <a:r>
                        <a:rPr lang="ar-SA" sz="1000" b="1" spc="0" dirty="0">
                          <a:solidFill>
                            <a:srgbClr val="FFFFFF"/>
                          </a:solidFill>
                          <a:latin typeface="Arial"/>
                          <a:ea typeface="华文楷体"/>
                          <a:cs typeface="Arial"/>
                        </a:rPr>
                        <a:t>أزمنة</a:t>
                      </a:r>
                      <a:r>
                        <a:rPr lang="ar-SA" sz="1000" b="1" spc="0" baseline="0" dirty="0">
                          <a:solidFill>
                            <a:srgbClr val="FFFFFF"/>
                          </a:solidFill>
                          <a:latin typeface="Arial"/>
                          <a:ea typeface="华文楷体"/>
                          <a:cs typeface="Arial"/>
                        </a:rPr>
                        <a:t> الأمم</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 name="Table 55"/>
          <p:cNvGraphicFramePr>
            <a:graphicFrameLocks noGrp="1"/>
          </p:cNvGraphicFramePr>
          <p:nvPr/>
        </p:nvGraphicFramePr>
        <p:xfrm>
          <a:off x="2555776" y="4149080"/>
          <a:ext cx="5400600" cy="864096"/>
        </p:xfrm>
        <a:graphic>
          <a:graphicData uri="http://schemas.openxmlformats.org/drawingml/2006/table">
            <a:tbl>
              <a:tblPr bandRow="1">
                <a:tableStyleId>{C083E6E3-FA7D-4D7B-A595-EF9225AFEA82}</a:tableStyleId>
              </a:tblPr>
              <a:tblGrid>
                <a:gridCol w="5400600">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ar-SA" sz="1000" b="1" spc="0" dirty="0">
                          <a:solidFill>
                            <a:srgbClr val="FFFFFF"/>
                          </a:solidFill>
                          <a:latin typeface="Arial"/>
                          <a:ea typeface="华文楷体"/>
                          <a:cs typeface="Arial"/>
                        </a:rPr>
                        <a:t>العهد</a:t>
                      </a:r>
                      <a:r>
                        <a:rPr lang="ar-SA" sz="1000" b="1" spc="0" baseline="0" dirty="0">
                          <a:solidFill>
                            <a:srgbClr val="FFFFFF"/>
                          </a:solidFill>
                          <a:latin typeface="Arial"/>
                          <a:ea typeface="华文楷体"/>
                          <a:cs typeface="Arial"/>
                        </a:rPr>
                        <a:t> الإبراهيمي           </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kern="1200" spc="0" dirty="0">
                          <a:solidFill>
                            <a:schemeClr val="bg1"/>
                          </a:solidFill>
                          <a:latin typeface="Arial"/>
                          <a:ea typeface="华文楷体"/>
                          <a:cs typeface="Arial"/>
                        </a:rPr>
                        <a:t>عدن</a:t>
                      </a:r>
                      <a:endParaRPr lang="en-US" altLang="zh-CN" sz="1000" b="1" kern="1200" spc="0" dirty="0">
                        <a:solidFill>
                          <a:schemeClr val="bg1"/>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kern="1200" spc="0" dirty="0">
                          <a:solidFill>
                            <a:srgbClr val="FFFFFF"/>
                          </a:solidFill>
                          <a:latin typeface="Arial"/>
                          <a:cs typeface="Arial"/>
                        </a:rPr>
                        <a:t>الضمير</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SA" sz="1000" b="1" spc="0" dirty="0">
                          <a:solidFill>
                            <a:srgbClr val="FFFFFF"/>
                          </a:solidFill>
                          <a:latin typeface="Arial"/>
                          <a:ea typeface="华文楷体"/>
                          <a:cs typeface="Arial"/>
                        </a:rPr>
                        <a:t>الحكومة</a:t>
                      </a:r>
                      <a:r>
                        <a:rPr lang="ar-SA" sz="1000" b="1" spc="0" baseline="0" dirty="0">
                          <a:solidFill>
                            <a:srgbClr val="FFFFFF"/>
                          </a:solidFill>
                          <a:latin typeface="Arial"/>
                          <a:ea typeface="华文楷体"/>
                          <a:cs typeface="Arial"/>
                        </a:rPr>
                        <a:t> البشرية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SA" sz="1000" b="1" spc="0" dirty="0">
                          <a:solidFill>
                            <a:srgbClr val="FFFFFF"/>
                          </a:solidFill>
                          <a:latin typeface="Arial"/>
                          <a:ea typeface="华文楷体"/>
                          <a:cs typeface="Arial"/>
                        </a:rPr>
                        <a:t>الآباء</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spc="0" dirty="0">
                          <a:solidFill>
                            <a:srgbClr val="FFFFFF"/>
                          </a:solidFill>
                          <a:latin typeface="Arial"/>
                          <a:ea typeface="华文楷体"/>
                          <a:cs typeface="Arial"/>
                        </a:rPr>
                        <a:t>القضاة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SA" sz="1000" b="1" spc="0" dirty="0">
                          <a:solidFill>
                            <a:srgbClr val="FFFFFF"/>
                          </a:solidFill>
                          <a:latin typeface="Arial"/>
                          <a:ea typeface="华文楷体"/>
                          <a:cs typeface="Arial"/>
                        </a:rPr>
                        <a:t>الملوك</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SA" sz="1000" b="1" spc="0" dirty="0">
                          <a:solidFill>
                            <a:srgbClr val="FFFFFF"/>
                          </a:solidFill>
                          <a:latin typeface="Arial"/>
                          <a:ea typeface="华文楷体"/>
                          <a:cs typeface="Arial"/>
                        </a:rPr>
                        <a:t>الأنبياء</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SA" sz="1000" b="1" spc="0" dirty="0">
                          <a:solidFill>
                            <a:srgbClr val="FFFFFF"/>
                          </a:solidFill>
                          <a:latin typeface="Arial"/>
                          <a:ea typeface="华文楷体"/>
                          <a:cs typeface="Arial"/>
                        </a:rPr>
                        <a:t>المسيح</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spc="0" dirty="0">
                          <a:solidFill>
                            <a:srgbClr val="FFFFFF"/>
                          </a:solidFill>
                          <a:latin typeface="Arial"/>
                          <a:ea typeface="华文楷体"/>
                          <a:cs typeface="Arial"/>
                        </a:rPr>
                        <a:t>نعمة</a:t>
                      </a: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المملكة</a:t>
                      </a:r>
                      <a:r>
                        <a:rPr lang="ar-SA" sz="1000" b="1" spc="0" baseline="0" dirty="0">
                          <a:solidFill>
                            <a:srgbClr val="FFFFFF"/>
                          </a:solidFill>
                          <a:latin typeface="Arial"/>
                          <a:ea typeface="华文楷体"/>
                          <a:cs typeface="Arial"/>
                        </a:rPr>
                        <a:t> الألفية</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SA" altLang="zh-CN" sz="3600" b="1" dirty="0">
                <a:solidFill>
                  <a:schemeClr val="bg1"/>
                </a:solidFill>
                <a:latin typeface="Arial" panose="020B0604020202020204" pitchFamily="34" charset="0"/>
                <a:cs typeface="Arial" panose="020B0604020202020204" pitchFamily="34" charset="0"/>
              </a:rPr>
              <a:t>ملكوت الله</a:t>
            </a:r>
            <a:endParaRPr kumimoji="1" lang="en-US" altLang="zh-CN" sz="3600" b="1" dirty="0">
              <a:solidFill>
                <a:schemeClr val="bg1"/>
              </a:solidFill>
              <a:latin typeface="Arial" panose="020B0604020202020204" pitchFamily="34" charset="0"/>
              <a:ea typeface="华文楷体"/>
              <a:cs typeface="Arial" panose="020B0604020202020204" pitchFamily="34" charset="0"/>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460</a:t>
            </a:r>
          </a:p>
        </p:txBody>
      </p:sp>
      <p:sp>
        <p:nvSpPr>
          <p:cNvPr id="238597" name="Text Box 52"/>
          <p:cNvSpPr txBox="1">
            <a:spLocks noChangeArrowheads="1"/>
          </p:cNvSpPr>
          <p:nvPr/>
        </p:nvSpPr>
        <p:spPr bwMode="auto">
          <a:xfrm>
            <a:off x="0" y="6477000"/>
            <a:ext cx="8965183"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J. Dwight Pentecost, </a:t>
            </a:r>
            <a:r>
              <a:rPr kumimoji="0" lang="en-US" sz="1600" b="1" i="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Thy Kingdom Come</a:t>
            </a:r>
            <a:r>
              <a:rPr kumimoji="0" lang="en-US" sz="16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الملكوت الأبدي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الإلهية على الأرض</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 </a:t>
            </a: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إمتحان الطاعة) </a:t>
            </a: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kern="1200" spc="0" dirty="0">
                          <a:solidFill>
                            <a:schemeClr val="bg1"/>
                          </a:solidFill>
                          <a:latin typeface="Arial"/>
                          <a:ea typeface="华文楷体"/>
                          <a:cs typeface="Arial"/>
                        </a:rPr>
                        <a:t>البراءة</a:t>
                      </a:r>
                      <a:endParaRPr lang="en-US" altLang="zh-CN" sz="1000" b="1" kern="1200" spc="0" dirty="0">
                        <a:solidFill>
                          <a:schemeClr val="bg1"/>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kern="1200" spc="0" dirty="0">
                          <a:solidFill>
                            <a:srgbClr val="FFFFFF"/>
                          </a:solidFill>
                          <a:latin typeface="Arial"/>
                          <a:cs typeface="Arial"/>
                        </a:rPr>
                        <a:t>الضمير</a:t>
                      </a: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000" b="1" spc="0">
                          <a:solidFill>
                            <a:srgbClr val="FFFFFF"/>
                          </a:solidFill>
                          <a:latin typeface="Arial"/>
                          <a:ea typeface="华文楷体"/>
                          <a:cs typeface="Arial"/>
                        </a:rPr>
                        <a:t>الحكومة</a:t>
                      </a:r>
                    </a:p>
                    <a:p>
                      <a:pPr marL="0" indent="0" algn="ctr"/>
                      <a:r>
                        <a:rPr lang="ar-SA" sz="1000" b="1" spc="0">
                          <a:solidFill>
                            <a:srgbClr val="FFFFFF"/>
                          </a:solidFill>
                          <a:latin typeface="Arial"/>
                          <a:ea typeface="华文楷体"/>
                          <a:cs typeface="Arial"/>
                        </a:rPr>
                        <a:t>البشرية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588554">
                  <a:extLst>
                    <a:ext uri="{9D8B030D-6E8A-4147-A177-3AD203B41FA5}">
                      <a16:colId xmlns:a16="http://schemas.microsoft.com/office/drawing/2014/main" val="20001"/>
                    </a:ext>
                  </a:extLst>
                </a:gridCol>
                <a:gridCol w="559687">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000" b="1" spc="0" dirty="0">
                          <a:solidFill>
                            <a:srgbClr val="FFFFFF"/>
                          </a:solidFill>
                          <a:latin typeface="Arial"/>
                          <a:ea typeface="华文楷体"/>
                          <a:cs typeface="Arial"/>
                        </a:rPr>
                        <a:t>الوعد</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spc="0" dirty="0" err="1">
                          <a:solidFill>
                            <a:srgbClr val="FFFFFF"/>
                          </a:solidFill>
                          <a:latin typeface="Arial"/>
                          <a:ea typeface="华文楷体"/>
                          <a:cs typeface="Arial"/>
                        </a:rPr>
                        <a:t>الناموس</a:t>
                      </a:r>
                      <a:r>
                        <a:rPr lang="ar-SA" sz="1000" b="1" spc="0" baseline="0" dirty="0" err="1">
                          <a:solidFill>
                            <a:srgbClr val="FFFFFF"/>
                          </a:solidFill>
                          <a:latin typeface="Arial"/>
                          <a:ea typeface="华文楷体"/>
                          <a:cs typeface="Arial"/>
                        </a:rPr>
                        <a:t> </a:t>
                      </a:r>
                      <a:r>
                        <a:rPr lang="ar-SA" sz="1000" b="1" spc="0" baseline="0" dirty="0">
                          <a:solidFill>
                            <a:srgbClr val="FFFFFF"/>
                          </a:solidFill>
                          <a:latin typeface="Arial"/>
                          <a:ea typeface="华文楷体"/>
                          <a:cs typeface="Arial"/>
                        </a:rPr>
                        <a:t>(غلا 3: 19</a:t>
                      </a:r>
                      <a:r>
                        <a:rPr lang="ar-SA" sz="1000" b="1" spc="0" baseline="0" dirty="0" err="1">
                          <a:solidFill>
                            <a:srgbClr val="FFFFFF"/>
                          </a:solidFill>
                          <a:latin typeface="Arial"/>
                          <a:ea typeface="华文楷体"/>
                          <a:cs typeface="Arial"/>
                        </a:rPr>
                        <a: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spc="0" dirty="0">
                          <a:solidFill>
                            <a:srgbClr val="FFFFFF"/>
                          </a:solidFill>
                          <a:latin typeface="Arial"/>
                          <a:ea typeface="华文楷体"/>
                          <a:cs typeface="Arial"/>
                        </a:rPr>
                        <a:t>النعمة</a:t>
                      </a: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المملكة</a:t>
                      </a:r>
                      <a:r>
                        <a:rPr lang="ar-SA" sz="1000" b="1" spc="0" baseline="0" dirty="0">
                          <a:solidFill>
                            <a:srgbClr val="FFFFFF"/>
                          </a:solidFill>
                          <a:latin typeface="Arial"/>
                          <a:ea typeface="华文楷体"/>
                          <a:cs typeface="Arial"/>
                        </a:rPr>
                        <a:t> الألفية</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العهد الجديد</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العهد </a:t>
                      </a:r>
                      <a:r>
                        <a:rPr lang="ar-SA" sz="1000" b="1" spc="0" dirty="0" err="1">
                          <a:solidFill>
                            <a:srgbClr val="FFFFFF"/>
                          </a:solidFill>
                          <a:latin typeface="Arial"/>
                          <a:ea typeface="华文楷体"/>
                          <a:cs typeface="Arial"/>
                        </a:rPr>
                        <a:t>الداوودي</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419872" y="4149080"/>
          <a:ext cx="4392488" cy="288032"/>
        </p:xfrm>
        <a:graphic>
          <a:graphicData uri="http://schemas.openxmlformats.org/drawingml/2006/table">
            <a:tbl>
              <a:tblPr bandRow="1">
                <a:tableStyleId>{C083E6E3-FA7D-4D7B-A595-EF9225AFEA82}</a:tableStyleId>
              </a:tblPr>
              <a:tblGrid>
                <a:gridCol w="4392488">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أرض الموعد  </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0460850"/>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pPr rtl="1"/>
            <a:r>
              <a:rPr lang="ar-SA" sz="4000" dirty="0">
                <a:latin typeface="Arial" panose="020B0604020202020204" pitchFamily="34" charset="0"/>
                <a:ea typeface="ＭＳ Ｐゴシック" charset="0"/>
                <a:cs typeface="Arial" panose="020B0604020202020204" pitchFamily="34" charset="0"/>
              </a:rPr>
              <a:t>موضوع شامل</a:t>
            </a:r>
            <a:endParaRPr lang="en-US" sz="4000" dirty="0">
              <a:latin typeface="Arial" panose="020B0604020202020204" pitchFamily="34" charset="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0" y="1600200"/>
            <a:ext cx="44958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رؤيا 22: 5</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ٱلْإِلَهَ يُنِيرُ عَلَيْهِمْ، وَهُمْ </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endParaRPr>
          </a:p>
        </p:txBody>
      </p:sp>
      <p:sp>
        <p:nvSpPr>
          <p:cNvPr id="21508" name="Rectangle 4"/>
          <p:cNvSpPr>
            <a:spLocks noGrp="1" noChangeArrowheads="1"/>
          </p:cNvSpPr>
          <p:nvPr>
            <p:ph type="body" sz="half" idx="2"/>
          </p:nvPr>
        </p:nvSpPr>
        <p:spPr>
          <a:xfrm>
            <a:off x="4716016" y="1600200"/>
            <a:ext cx="4427984" cy="3917032"/>
          </a:xfrm>
        </p:spPr>
        <p:txBody>
          <a:bodyPr/>
          <a:lstStyle/>
          <a:p>
            <a:pPr marL="0" indent="0" algn="r" rtl="1">
              <a:lnSpc>
                <a:spcPct val="80000"/>
              </a:lnSpc>
              <a:buNone/>
            </a:pPr>
            <a:r>
              <a:rPr lang="ar-SA"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التكوين 1: 26- 28</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endParaRPr>
          </a:p>
          <a:p>
            <a:pPr marL="0" indent="0">
              <a:lnSpc>
                <a:spcPct val="80000"/>
              </a:lnSpc>
              <a:buFont typeface="Monotype Sorts" charset="0"/>
              <a:buNone/>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endParaRPr>
          </a:p>
          <a:p>
            <a:pPr algn="just" rtl="1"/>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‏وَقَالَ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نَعْمَلُ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ٱلْإِنْسَانَ عَلَى صُورَتِنَا كَشَبَهِنَا، </a:t>
            </a:r>
            <a:r>
              <a:rPr lang="ar-SA" sz="2000" dirty="0">
                <a:ln w="18415" cmpd="sng">
                  <a:solidFill>
                    <a:srgbClr val="FFFFFF"/>
                  </a:solidFill>
                  <a:prstDash val="solid"/>
                </a:ln>
                <a:solidFill>
                  <a:schemeClr val="tx2"/>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فَيَتَسَلَّطُونَ</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سَمَكِ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ٱلْبَحْرِ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طَيْرِ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ٱلسَّمَاءِ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وَعَلَى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ٱلْبَهَائِمِ،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كُلِّ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ٱلْأَرْضِ،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جَمِيعِ ٱلدَّبَّابَاتِ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ٱلَّتِي تَدِبُّ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عَلَى ٱلْأَرْضِ.</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0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‎27</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فَخَلَقَ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للّٰهُ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ٱلْإِنْسَانَ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صُورَتِهِ.</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صُورَةِ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خَلَقَهُ.</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ذَكَرًا وَأُنْثَى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خَلَقَهُمْ.</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0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‎28</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وَبَارَكَهُمُ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وَقَالَ لَهُمْ: أَثْمِرُوا وَٱكْثُرُوا وَٱ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مْلأُوا</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ٱلْأَرْضَ، و</a:t>
            </a:r>
            <a:r>
              <a:rPr lang="ar-SA" sz="2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َأَخْضِعُوهَا، </a:t>
            </a:r>
            <a:r>
              <a:rPr lang="ar-SA" sz="20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وَتَسَلَّطُوا</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سَمَكِ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ٱلْبَحْرِ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طَيْرِ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ٱلسَّمَاءِ وَعَلَى كُلِّ حَيَوَانٍ يَدِبُّ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عَلَى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ٱلْأَرْضِ.</a:t>
            </a: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الله يمدد حكمه إلى الإنسان</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1656384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rtl="1">
              <a:defRPr/>
            </a:pPr>
            <a:r>
              <a:rPr lang="ar-SA" altLang="zh-CN" dirty="0">
                <a:latin typeface="Arial" charset="0"/>
                <a:ea typeface="SimSun" charset="0"/>
                <a:cs typeface="SimSun" charset="0"/>
              </a:rPr>
              <a:t>نظرتي لموضوعات العهد القديم</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cstate="print">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956675" cy="5181600"/>
          </a:xfrm>
        </p:spPr>
        <p:txBody>
          <a:bodyPr/>
          <a:lstStyle/>
          <a:p>
            <a:pPr algn="r" rtl="1">
              <a:buFont typeface="Monotype Sorts" charset="0"/>
              <a:buNone/>
              <a:tabLst>
                <a:tab pos="862013" algn="l"/>
                <a:tab pos="1431925" algn="l"/>
                <a:tab pos="2001838" algn="l"/>
              </a:tabLst>
              <a:defRPr/>
            </a:pPr>
            <a:r>
              <a:rPr lang="ar-SA" altLang="zh-CN" b="1" dirty="0">
                <a:effectLst>
                  <a:outerShdw blurRad="50800" dist="127000" dir="2700000" algn="tl" rotWithShape="0">
                    <a:srgbClr val="000000"/>
                  </a:outerShdw>
                </a:effectLst>
                <a:latin typeface="Arial" charset="0"/>
                <a:ea typeface="SimSun" charset="0"/>
                <a:cs typeface="SimSun" charset="0"/>
              </a:rPr>
              <a:t>السرد القصصي في العهد القديم</a:t>
            </a:r>
            <a:r>
              <a:rPr lang="en-US" altLang="zh-CN" b="1" dirty="0">
                <a:effectLst>
                  <a:outerShdw blurRad="50800" dist="127000" dir="2700000" algn="tl" rotWithShape="0">
                    <a:srgbClr val="000000"/>
                  </a:outerShdw>
                </a:effectLst>
                <a:latin typeface="Arial" charset="0"/>
                <a:ea typeface="SimSun" charset="0"/>
                <a:cs typeface="SimSun" charset="0"/>
              </a:rPr>
              <a:t>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lgn="r" rtl="1">
              <a:buNone/>
              <a:tabLst>
                <a:tab pos="862013" algn="l"/>
                <a:tab pos="1431925" algn="l"/>
                <a:tab pos="2001838" algn="l"/>
              </a:tabLst>
              <a:defRPr/>
            </a:pPr>
            <a:r>
              <a:rPr lang="ar-SA" altLang="zh-CN" b="1" i="1" dirty="0">
                <a:solidFill>
                  <a:srgbClr val="FFFF00"/>
                </a:solidFill>
                <a:effectLst>
                  <a:outerShdw blurRad="50800" dist="127000" dir="2700000" algn="tl" rotWithShape="0">
                    <a:srgbClr val="000000"/>
                  </a:outerShdw>
                </a:effectLst>
                <a:latin typeface="Arial" charset="0"/>
                <a:ea typeface="SimSun" charset="0"/>
                <a:cs typeface="SimSun" charset="0"/>
              </a:rPr>
              <a:t>الله يستعيد الإنسان للمشاركة في </a:t>
            </a:r>
          </a:p>
          <a:p>
            <a:pPr algn="r" rtl="1">
              <a:buNone/>
              <a:tabLst>
                <a:tab pos="862013" algn="l"/>
                <a:tab pos="1431925" algn="l"/>
                <a:tab pos="2001838" algn="l"/>
              </a:tabLst>
              <a:defRPr/>
            </a:pPr>
            <a:r>
              <a:rPr lang="ar-SA" altLang="zh-CN" b="1" i="1" dirty="0">
                <a:solidFill>
                  <a:srgbClr val="FFFF00"/>
                </a:solidFill>
                <a:effectLst>
                  <a:outerShdw blurRad="50800" dist="127000" dir="2700000" algn="tl" rotWithShape="0">
                    <a:srgbClr val="000000"/>
                  </a:outerShdw>
                </a:effectLst>
                <a:latin typeface="Arial" charset="0"/>
                <a:ea typeface="SimSun" charset="0"/>
                <a:cs typeface="SimSun" charset="0"/>
              </a:rPr>
              <a:t>حكم </a:t>
            </a:r>
            <a:r>
              <a:rPr lang="ar-SA" altLang="zh-CN" b="1" i="1" dirty="0" err="1">
                <a:solidFill>
                  <a:srgbClr val="FFFF00"/>
                </a:solidFill>
                <a:effectLst>
                  <a:outerShdw blurRad="50800" dist="127000" dir="2700000" algn="tl" rotWithShape="0">
                    <a:srgbClr val="000000"/>
                  </a:outerShdw>
                </a:effectLst>
                <a:latin typeface="Arial" charset="0"/>
                <a:ea typeface="SimSun" charset="0"/>
                <a:cs typeface="SimSun" charset="0"/>
              </a:rPr>
              <a:t>مملكنه</a:t>
            </a:r>
            <a:r>
              <a:rPr lang="ar-SA" altLang="zh-CN" b="1" i="1" dirty="0">
                <a:solidFill>
                  <a:srgbClr val="FFFF00"/>
                </a:solidFill>
                <a:effectLst>
                  <a:outerShdw blurRad="50800" dist="127000" dir="2700000" algn="tl" rotWithShape="0">
                    <a:srgbClr val="000000"/>
                  </a:outerShdw>
                </a:effectLst>
                <a:latin typeface="Arial" charset="0"/>
                <a:ea typeface="SimSun" charset="0"/>
                <a:cs typeface="SimSun" charset="0"/>
              </a:rPr>
              <a:t> لمجده الخاص</a:t>
            </a:r>
            <a:r>
              <a:rPr lang="en-US" altLang="zh-CN" b="1" dirty="0">
                <a:effectLst>
                  <a:outerShdw blurRad="50800" dist="127000" dir="2700000" algn="tl" rotWithShape="0">
                    <a:srgbClr val="000000"/>
                  </a:outerShdw>
                </a:effectLst>
                <a:latin typeface="Arial" charset="0"/>
                <a:ea typeface="SimSun" charset="0"/>
                <a:cs typeface="SimSun" charset="0"/>
              </a:rPr>
              <a:t>		</a:t>
            </a:r>
            <a:endParaRPr lang="ar-SA" altLang="zh-CN" b="1" dirty="0">
              <a:effectLst>
                <a:outerShdw blurRad="50800" dist="127000" dir="2700000" algn="tl" rotWithShape="0">
                  <a:srgbClr val="000000"/>
                </a:outerShdw>
              </a:effectLst>
              <a:latin typeface="Arial" charset="0"/>
              <a:ea typeface="SimSun" charset="0"/>
              <a:cs typeface="SimSun" charset="0"/>
            </a:endParaRPr>
          </a:p>
          <a:p>
            <a:pPr algn="r" rtl="1">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t>
            </a:r>
            <a:r>
              <a:rPr lang="ar-SA" altLang="zh-CN" b="1" dirty="0">
                <a:effectLst>
                  <a:outerShdw blurRad="50800" dist="127000" dir="2700000" algn="tl" rotWithShape="0">
                    <a:srgbClr val="000000"/>
                  </a:outerShdw>
                </a:effectLst>
                <a:latin typeface="Arial" charset="0"/>
                <a:ea typeface="SimSun" charset="0"/>
                <a:cs typeface="SimSun" charset="0"/>
              </a:rPr>
              <a:t>تم التكليف في عدن ولكنها فقدت بالسقوط</a:t>
            </a:r>
            <a:endParaRPr lang="en-US" altLang="zh-CN" b="1" dirty="0">
              <a:effectLst>
                <a:outerShdw blurRad="50800" dist="127000" dir="2700000" algn="tl" rotWithShape="0">
                  <a:srgbClr val="000000"/>
                </a:outerShdw>
              </a:effectLst>
              <a:latin typeface="Arial" charset="0"/>
              <a:ea typeface="SimSun" charset="0"/>
              <a:cs typeface="SimSun" charset="0"/>
            </a:endParaRPr>
          </a:p>
          <a:p>
            <a:pPr algn="r" rtl="1">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t>
            </a:r>
            <a:r>
              <a:rPr lang="ar-SA" altLang="zh-CN" b="1" dirty="0">
                <a:effectLst>
                  <a:outerShdw blurRad="50800" dist="127000" dir="2700000" algn="tl" rotWithShape="0">
                    <a:srgbClr val="000000"/>
                  </a:outerShdw>
                </a:effectLst>
                <a:latin typeface="Arial" charset="0"/>
                <a:ea typeface="SimSun" charset="0"/>
                <a:cs typeface="SimSun" charset="0"/>
              </a:rPr>
              <a:t>وإنجازها بواسطة استرداد الإنسان </a:t>
            </a:r>
            <a:endParaRPr lang="en-US" altLang="zh-CN" b="1" dirty="0">
              <a:effectLst>
                <a:outerShdw blurRad="50800" dist="127000" dir="2700000" algn="tl" rotWithShape="0">
                  <a:srgbClr val="000000"/>
                </a:outerShdw>
              </a:effectLst>
              <a:latin typeface="Arial" charset="0"/>
              <a:ea typeface="SimSun" charset="0"/>
              <a:cs typeface="SimSun" charset="0"/>
            </a:endParaRPr>
          </a:p>
          <a:p>
            <a:pPr algn="r" rtl="1">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t>
            </a:r>
            <a:r>
              <a:rPr lang="ar-SA" altLang="zh-CN" b="1" dirty="0">
                <a:effectLst>
                  <a:outerShdw blurRad="50800" dist="127000" dir="2700000" algn="tl" rotWithShape="0">
                    <a:srgbClr val="000000"/>
                  </a:outerShdw>
                </a:effectLst>
                <a:latin typeface="Arial" charset="0"/>
                <a:ea typeface="SimSun" charset="0"/>
                <a:cs typeface="SimSun" charset="0"/>
              </a:rPr>
              <a:t>من خلال إسرائيل كمملكة من الكهنة</a:t>
            </a:r>
            <a:endParaRPr lang="en-US" altLang="zh-CN" b="1" dirty="0">
              <a:effectLst>
                <a:outerShdw blurRad="50800" dist="127000" dir="2700000" algn="tl" rotWithShape="0">
                  <a:srgbClr val="000000"/>
                </a:outerShdw>
              </a:effectLst>
              <a:latin typeface="Arial" charset="0"/>
              <a:ea typeface="SimSun" charset="0"/>
              <a:cs typeface="SimSun" charset="0"/>
            </a:endParaRPr>
          </a:p>
          <a:p>
            <a:pPr algn="r" rtl="1">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t>
            </a:r>
            <a:r>
              <a:rPr lang="ar-SA" altLang="zh-CN" b="1" dirty="0">
                <a:effectLst>
                  <a:outerShdw blurRad="50800" dist="127000" dir="2700000" algn="tl" rotWithShape="0">
                    <a:srgbClr val="000000"/>
                  </a:outerShdw>
                </a:effectLst>
                <a:latin typeface="Arial" charset="0"/>
                <a:ea typeface="SimSun" charset="0"/>
                <a:cs typeface="SimSun" charset="0"/>
              </a:rPr>
              <a:t>وفي نهاية المطاف من خلال </a:t>
            </a:r>
            <a:r>
              <a:rPr lang="ar-SA" altLang="zh-CN" b="1" dirty="0" err="1">
                <a:effectLst>
                  <a:outerShdw blurRad="50800" dist="127000" dir="2700000" algn="tl" rotWithShape="0">
                    <a:srgbClr val="000000"/>
                  </a:outerShdw>
                </a:effectLst>
                <a:latin typeface="Arial" charset="0"/>
                <a:ea typeface="SimSun" charset="0"/>
                <a:cs typeface="SimSun" charset="0"/>
              </a:rPr>
              <a:t>المسيح،</a:t>
            </a:r>
            <a:r>
              <a:rPr lang="ar-SA" altLang="zh-CN" b="1" dirty="0">
                <a:effectLst>
                  <a:outerShdw blurRad="50800" dist="127000" dir="2700000" algn="tl" rotWithShape="0">
                    <a:srgbClr val="000000"/>
                  </a:outerShdw>
                </a:effectLst>
                <a:latin typeface="Arial" charset="0"/>
                <a:ea typeface="SimSun" charset="0"/>
                <a:cs typeface="SimSun" charset="0"/>
              </a:rPr>
              <a:t> </a:t>
            </a:r>
          </a:p>
          <a:p>
            <a:pPr algn="r" rtl="1">
              <a:buNone/>
              <a:tabLst>
                <a:tab pos="862013" algn="l"/>
                <a:tab pos="1431925" algn="l"/>
                <a:tab pos="2001838" algn="l"/>
              </a:tabLst>
              <a:defRPr/>
            </a:pPr>
            <a:r>
              <a:rPr lang="ar-SA" altLang="zh-CN" b="1" dirty="0">
                <a:effectLst>
                  <a:outerShdw blurRad="50800" dist="127000" dir="2700000" algn="tl" rotWithShape="0">
                    <a:srgbClr val="000000"/>
                  </a:outerShdw>
                </a:effectLst>
                <a:latin typeface="Arial" charset="0"/>
                <a:ea typeface="SimSun" charset="0"/>
                <a:cs typeface="SimSun" charset="0"/>
              </a:rPr>
              <a:t>				الذي سوف </a:t>
            </a:r>
            <a:r>
              <a:rPr lang="ar-SA" altLang="zh-CN" b="1" dirty="0" err="1">
                <a:effectLst>
                  <a:outerShdw blurRad="50800" dist="127000" dir="2700000" algn="tl" rotWithShape="0">
                    <a:srgbClr val="000000"/>
                  </a:outerShdw>
                </a:effectLst>
                <a:latin typeface="Arial" charset="0"/>
                <a:ea typeface="SimSun" charset="0"/>
                <a:cs typeface="SimSun" charset="0"/>
              </a:rPr>
              <a:t>يسملك</a:t>
            </a:r>
            <a:r>
              <a:rPr lang="ar-SA" altLang="zh-CN" b="1" dirty="0">
                <a:effectLst>
                  <a:outerShdw blurRad="50800" dist="127000" dir="2700000" algn="tl" rotWithShape="0">
                    <a:srgbClr val="000000"/>
                  </a:outerShdw>
                </a:effectLst>
                <a:latin typeface="Arial" charset="0"/>
                <a:ea typeface="SimSun" charset="0"/>
                <a:cs typeface="SimSun" charset="0"/>
              </a:rPr>
              <a:t> كمخلص وملك </a:t>
            </a:r>
          </a:p>
          <a:p>
            <a:pPr algn="r" rtl="1">
              <a:buNone/>
              <a:tabLst>
                <a:tab pos="862013" algn="l"/>
                <a:tab pos="1431925" algn="l"/>
                <a:tab pos="2001838" algn="l"/>
              </a:tabLst>
              <a:defRPr/>
            </a:pPr>
            <a:r>
              <a:rPr lang="ar-SA" altLang="zh-CN" b="1" dirty="0">
                <a:effectLst>
                  <a:outerShdw blurRad="50800" dist="127000" dir="2700000" algn="tl" rotWithShape="0">
                    <a:srgbClr val="000000"/>
                  </a:outerShdw>
                </a:effectLst>
                <a:latin typeface="Arial" charset="0"/>
                <a:ea typeface="SimSun" charset="0"/>
                <a:cs typeface="SimSun" charset="0"/>
              </a:rPr>
              <a:t>				للوفاء بالعهد الإبراهيمي</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773628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324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r>
              <a:rPr lang="ar-JO" sz="4800" dirty="0">
                <a:solidFill>
                  <a:sysClr val="windowText" lastClr="000000"/>
                </a:solidFill>
              </a:rPr>
              <a:t>المملكة</a:t>
            </a:r>
            <a:br>
              <a:rPr lang="en-US" sz="4800" dirty="0">
                <a:solidFill>
                  <a:sysClr val="windowText" lastClr="000000"/>
                </a:solidFill>
              </a:rPr>
            </a:br>
            <a:r>
              <a:rPr lang="en-US" sz="3600" dirty="0">
                <a:solidFill>
                  <a:sysClr val="windowText" lastClr="000000"/>
                </a:solidFill>
              </a:rPr>
              <a:t>(</a:t>
            </a:r>
            <a:r>
              <a:rPr lang="ar-JO" sz="3600" dirty="0">
                <a:solidFill>
                  <a:sysClr val="windowText" lastClr="000000"/>
                </a:solidFill>
              </a:rPr>
              <a:t>إشعياء 25 - 27</a:t>
            </a:r>
            <a:r>
              <a:rPr lang="en-US" sz="3600" dirty="0">
                <a:solidFill>
                  <a:sysClr val="windowText" lastClr="000000"/>
                </a:solidFill>
              </a:rPr>
              <a:t>)</a:t>
            </a:r>
            <a:endParaRPr lang="en-US" sz="4800" dirty="0">
              <a:solidFill>
                <a:sysClr val="windowText" lastClr="000000"/>
              </a:solidFill>
            </a:endParaRPr>
          </a:p>
        </p:txBody>
      </p:sp>
      <p:grpSp>
        <p:nvGrpSpPr>
          <p:cNvPr id="9" name="Group 8">
            <a:extLst>
              <a:ext uri="{FF2B5EF4-FFF2-40B4-BE49-F238E27FC236}">
                <a16:creationId xmlns:a16="http://schemas.microsoft.com/office/drawing/2014/main" id="{B6206CEF-56CE-4B40-B55B-C340CF2595F6}"/>
              </a:ext>
            </a:extLst>
          </p:cNvPr>
          <p:cNvGrpSpPr/>
          <p:nvPr/>
        </p:nvGrpSpPr>
        <p:grpSpPr>
          <a:xfrm>
            <a:off x="-36512" y="2100399"/>
            <a:ext cx="3230136" cy="2657202"/>
            <a:chOff x="-36512" y="2100399"/>
            <a:chExt cx="3230136" cy="2657202"/>
          </a:xfrm>
        </p:grpSpPr>
        <p:sp>
          <p:nvSpPr>
            <p:cNvPr id="6" name="Oval 5">
              <a:extLst>
                <a:ext uri="{FF2B5EF4-FFF2-40B4-BE49-F238E27FC236}">
                  <a16:creationId xmlns:a16="http://schemas.microsoft.com/office/drawing/2014/main" id="{CE2B837A-7CDF-4E4D-A238-09C538BF5893}"/>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Title 1">
              <a:extLst>
                <a:ext uri="{FF2B5EF4-FFF2-40B4-BE49-F238E27FC236}">
                  <a16:creationId xmlns:a16="http://schemas.microsoft.com/office/drawing/2014/main" id="{520B9F2E-D3CC-384B-8591-80DFFCA4C939}"/>
                </a:ext>
              </a:extLst>
            </p:cNvPr>
            <p:cNvSpPr txBox="1">
              <a:spLocks/>
            </p:cNvSpPr>
            <p:nvPr/>
          </p:nvSpPr>
          <p:spPr bwMode="auto">
            <a:xfrm>
              <a:off x="-9028" y="2492896"/>
              <a:ext cx="3175168"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أغنية الحمد</a:t>
              </a:r>
            </a:p>
            <a:p>
              <a:pPr marL="0" marR="0" lvl="0" indent="0"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(إشعياء</a:t>
              </a: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25</a:t>
              </a:r>
            </a:p>
          </p:txBody>
        </p:sp>
      </p:grpSp>
    </p:spTree>
    <p:extLst>
      <p:ext uri="{BB962C8B-B14F-4D97-AF65-F5344CB8AC3E}">
        <p14:creationId xmlns:p14="http://schemas.microsoft.com/office/powerpoint/2010/main" val="378015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20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166FC-139D-B85C-A4F3-181D28785A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112"/>
            <a:ext cx="9144000" cy="6856080"/>
          </a:xfrm>
          <a:prstGeom prst="rect">
            <a:avLst/>
          </a:prstGeom>
        </p:spPr>
      </p:pic>
      <p:sp>
        <p:nvSpPr>
          <p:cNvPr id="2" name="Rectangle 1"/>
          <p:cNvSpPr/>
          <p:nvPr/>
        </p:nvSpPr>
        <p:spPr>
          <a:xfrm>
            <a:off x="190500" y="1513232"/>
            <a:ext cx="8648700" cy="4524315"/>
          </a:xfrm>
          <a:prstGeom prst="rect">
            <a:avLst/>
          </a:prstGeom>
        </p:spPr>
        <p:txBody>
          <a:bodyPr wrap="square">
            <a:spAutoFit/>
          </a:bodyPr>
          <a:lstStyle/>
          <a:p>
            <a:pPr marL="219075" indent="-219075" algn="r" defTabSz="514350" rtl="1" fontAlgn="auto">
              <a:spcBef>
                <a:spcPts val="0"/>
              </a:spcBef>
              <a:spcAft>
                <a:spcPts val="0"/>
              </a:spcAft>
            </a:pPr>
            <a:r>
              <a:rPr lang="ar-JO" sz="3200" b="1" dirty="0">
                <a:solidFill>
                  <a:srgbClr val="FFFFFF"/>
                </a:solidFill>
                <a:effectLst>
                  <a:glow rad="127000">
                    <a:srgbClr val="000000"/>
                  </a:glow>
                </a:effectLst>
                <a:latin typeface="Arial Narrow" charset="0"/>
                <a:ea typeface="Arial Narrow" charset="0"/>
                <a:cs typeface="Arial Narrow" charset="0"/>
              </a:rPr>
              <a:t>اشعياء ٢٥ : ١-٥</a:t>
            </a:r>
            <a:endParaRPr lang="en-US" sz="3200" b="1" dirty="0">
              <a:solidFill>
                <a:srgbClr val="FFFFFF"/>
              </a:solidFill>
              <a:effectLst>
                <a:glow rad="127000">
                  <a:srgbClr val="000000"/>
                </a:glow>
              </a:effectLst>
              <a:latin typeface="Arial Narrow" charset="0"/>
              <a:ea typeface="Arial Narrow" charset="0"/>
              <a:cs typeface="Arial Narrow" charset="0"/>
            </a:endParaRPr>
          </a:p>
          <a:p>
            <a:pPr marL="219075" indent="-219075" algn="r" defTabSz="514350" rtl="1" fontAlgn="auto">
              <a:spcBef>
                <a:spcPts val="0"/>
              </a:spcBef>
              <a:spcAft>
                <a:spcPts val="0"/>
              </a:spcAft>
            </a:pPr>
            <a:endParaRPr lang="ar-JO" sz="3200" b="1" dirty="0">
              <a:solidFill>
                <a:srgbClr val="FFFFFF"/>
              </a:solidFill>
              <a:effectLst>
                <a:glow rad="127000">
                  <a:srgbClr val="000000"/>
                </a:glow>
              </a:effectLst>
              <a:latin typeface="Arial Narrow" charset="0"/>
              <a:ea typeface="Arial Narrow" charset="0"/>
              <a:cs typeface="Arial Narrow" charset="0"/>
            </a:endParaRPr>
          </a:p>
          <a:p>
            <a:pPr marL="219075" indent="-219075" algn="r" defTabSz="514350" rtl="1" fontAlgn="auto">
              <a:spcBef>
                <a:spcPts val="0"/>
              </a:spcBef>
              <a:spcAft>
                <a:spcPts val="0"/>
              </a:spcAft>
            </a:pPr>
            <a:r>
              <a:rPr lang="ar-JO" sz="3200" b="1" dirty="0">
                <a:solidFill>
                  <a:srgbClr val="FFFFFF"/>
                </a:solidFill>
                <a:effectLst>
                  <a:glow rad="127000">
                    <a:srgbClr val="000000"/>
                  </a:glow>
                </a:effectLst>
                <a:latin typeface="Arial Narrow" charset="0"/>
                <a:ea typeface="Arial Narrow" charset="0"/>
                <a:cs typeface="Arial Narrow" charset="0"/>
              </a:rPr>
              <a:t>١ يَا رَبُّ أَنْتَ إِلَهِي أُعَظِّمُكَ. أَحْمَدُ اسْمَكَ لأَنَّكَ صَنَعْتَ عَجَباً. مَقَاصِدُكَ مُنْذُ الْقَدِيمِ أَمَانَةٌ وَصِدْقٌ. ٢ لأَنَّكَ جَعَلْتَ مَدِينَةً رُجْمَةً. قَرْيَةً حَصِينَةً رَدْماً. قَصْرَ أَعَاجِمَ أَنْ لاَ تَكُونَ مَدِينَةً. لاَ يُبْنَى إِلَى الأَبَدِ. ٣ لِذَلِكَ يُكْرِمُكَ شَعْبٌ قَوِيٌّ وَتَخَافُ مِنْكَ قَرْيَةُ أُمَمٍ عُتَاةٍ. ٤ لأَنَّكَ كُنْتَ حِصْناً لِلْمِسْكِينِ حِصْناً لِلْبَائِسِ فِي ضِيقِهِ مَلْجَأً مِنَ السَّيْلِ ظِلاًّ مِنَ الْحَرِّ إِذْ كَانَتْ نَفْخَةُ الْعُتَاةِ كَسَيْلٍ عَلَى حَائِطٍ. ٥ كَحَرٍّ فِي يَبَسٍ تَخْفِضُ ضَجِيجَ الأَعَاجِمِ. كَحَرٍّ بِظِلِّ غَيْمٍ يُذَلُّ غِنَاءُ الْعُتَاةِ. </a:t>
            </a:r>
          </a:p>
        </p:txBody>
      </p:sp>
    </p:spTree>
    <p:extLst>
      <p:ext uri="{BB962C8B-B14F-4D97-AF65-F5344CB8AC3E}">
        <p14:creationId xmlns:p14="http://schemas.microsoft.com/office/powerpoint/2010/main" val="28392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descr="&#10;1Sinai.jpg                                                     000595F5WBM2                           BACC002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2484241" y="2267248"/>
            <a:ext cx="170199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514350" eaLnBrk="0" fontAlgn="auto" hangingPunct="0">
              <a:spcBef>
                <a:spcPct val="50000"/>
              </a:spcBef>
              <a:spcAft>
                <a:spcPts val="0"/>
              </a:spcAft>
            </a:pPr>
            <a:endParaRPr lang="x-none" altLang="x-none" sz="1350">
              <a:solidFill>
                <a:srgbClr val="000000"/>
              </a:solidFill>
              <a:latin typeface="Times"/>
              <a:ea typeface="+mn-ea"/>
              <a:cs typeface="+mn-cs"/>
            </a:endParaRPr>
          </a:p>
        </p:txBody>
      </p:sp>
      <p:sp>
        <p:nvSpPr>
          <p:cNvPr id="148484" name="Text Box 4"/>
          <p:cNvSpPr txBox="1">
            <a:spLocks noChangeArrowheads="1"/>
          </p:cNvSpPr>
          <p:nvPr/>
        </p:nvSpPr>
        <p:spPr bwMode="auto">
          <a:xfrm>
            <a:off x="457200" y="1556792"/>
            <a:ext cx="7961587" cy="451508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514350" rtl="1" eaLnBrk="0" fontAlgn="auto" hangingPunct="0">
              <a:lnSpc>
                <a:spcPct val="200000"/>
              </a:lnSpc>
              <a:spcBef>
                <a:spcPts val="0"/>
              </a:spcBef>
              <a:spcAft>
                <a:spcPts val="0"/>
              </a:spcAft>
            </a:pPr>
            <a:r>
              <a:rPr lang="ar-JO" altLang="x-none" sz="3000" b="1" dirty="0">
                <a:solidFill>
                  <a:srgbClr val="FFEFA6"/>
                </a:solidFill>
                <a:effectLst>
                  <a:glow rad="127000">
                    <a:srgbClr val="000000"/>
                  </a:glow>
                </a:effectLst>
                <a:latin typeface="Albertus Extra Bold" charset="0"/>
                <a:ea typeface="Albertus Extra Bold" charset="0"/>
                <a:cs typeface="Albertus Extra Bold" charset="0"/>
              </a:rPr>
              <a:t>الله الذي يهلك المتكبرين هو نفسه الله الذي يدافع عن الضعفاء.</a:t>
            </a:r>
          </a:p>
          <a:p>
            <a:pPr algn="ctr" defTabSz="514350" rtl="1" eaLnBrk="0" fontAlgn="auto" hangingPunct="0">
              <a:lnSpc>
                <a:spcPct val="200000"/>
              </a:lnSpc>
              <a:spcBef>
                <a:spcPts val="0"/>
              </a:spcBef>
              <a:spcAft>
                <a:spcPts val="0"/>
              </a:spcAft>
            </a:pPr>
            <a:r>
              <a:rPr lang="ar-JO" altLang="x-none" sz="4500" b="1" dirty="0">
                <a:solidFill>
                  <a:prstClr val="white"/>
                </a:solidFill>
                <a:effectLst>
                  <a:glow rad="127000">
                    <a:srgbClr val="000000"/>
                  </a:glow>
                </a:effectLst>
                <a:latin typeface="Albertus Extra Bold" charset="0"/>
                <a:ea typeface="Albertus Extra Bold" charset="0"/>
                <a:cs typeface="Albertus Extra Bold" charset="0"/>
              </a:rPr>
              <a:t>سواء كان في عاصفة مفاجئة أو في حريق مطرد، يكون الرب ملجأ وظلاً لقديسية</a:t>
            </a:r>
            <a:r>
              <a:rPr lang="ar-JO" altLang="x-none" sz="2250" b="1" dirty="0">
                <a:solidFill>
                  <a:srgbClr val="FFEFA6"/>
                </a:solidFill>
                <a:effectLst>
                  <a:glow rad="127000">
                    <a:srgbClr val="000000"/>
                  </a:glow>
                </a:effectLst>
                <a:latin typeface="Albertus Extra Bold" charset="0"/>
                <a:ea typeface="Albertus Extra Bold" charset="0"/>
                <a:cs typeface="Albertus Extra Bold" charset="0"/>
              </a:rPr>
              <a:t>.</a:t>
            </a:r>
            <a:endParaRPr lang="en-US" altLang="x-none" sz="2250" dirty="0">
              <a:solidFill>
                <a:srgbClr val="FFEFA6"/>
              </a:solidFill>
              <a:effectLst>
                <a:glow rad="127000">
                  <a:srgbClr val="000000"/>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37700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19A7"/>
        </a:solidFill>
        <a:effectLst/>
      </p:bgPr>
    </p:bg>
    <p:spTree>
      <p:nvGrpSpPr>
        <p:cNvPr id="1" name=""/>
        <p:cNvGrpSpPr/>
        <p:nvPr/>
      </p:nvGrpSpPr>
      <p:grpSpPr>
        <a:xfrm>
          <a:off x="0" y="0"/>
          <a:ext cx="0" cy="0"/>
          <a:chOff x="0" y="0"/>
          <a:chExt cx="0" cy="0"/>
        </a:xfrm>
      </p:grpSpPr>
      <p:pic>
        <p:nvPicPr>
          <p:cNvPr id="1059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8162"/>
            <a:ext cx="6188974" cy="686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59842" name="Text Box 2"/>
          <p:cNvSpPr txBox="1">
            <a:spLocks noChangeArrowheads="1"/>
          </p:cNvSpPr>
          <p:nvPr/>
        </p:nvSpPr>
        <p:spPr bwMode="auto">
          <a:xfrm>
            <a:off x="5997566" y="756780"/>
            <a:ext cx="2750655" cy="2846004"/>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rtl="1"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700" b="1" dirty="0">
                <a:solidFill>
                  <a:srgbClr val="FFFFFF"/>
                </a:solidFill>
                <a:cs typeface="Arial" charset="0"/>
              </a:rPr>
              <a:t>نعمة الحكم في جميع انحاء العالم</a:t>
            </a:r>
            <a:endParaRPr lang="en-GB" sz="2700" b="1" dirty="0">
              <a:solidFill>
                <a:srgbClr val="FFFFFF"/>
              </a:solidFill>
              <a:cs typeface="Arial" charset="0"/>
            </a:endParaRPr>
          </a:p>
          <a:p>
            <a:pPr defTabSz="685800"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endParaRPr lang="en-GB" sz="2700" b="1" dirty="0">
              <a:solidFill>
                <a:srgbClr val="FFFFFF"/>
              </a:solidFill>
              <a:cs typeface="Arial" charset="0"/>
            </a:endParaRPr>
          </a:p>
          <a:p>
            <a:pPr algn="r" defTabSz="685800" rtl="1"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700" b="1" dirty="0">
                <a:solidFill>
                  <a:srgbClr val="FFFFFF"/>
                </a:solidFill>
                <a:cs typeface="Arial" charset="0"/>
              </a:rPr>
              <a:t>تصوير الضيقة العظيمة التي اعقبها الحكم الالفي</a:t>
            </a:r>
            <a:r>
              <a:rPr lang="en-GB" sz="2700" b="1" dirty="0">
                <a:solidFill>
                  <a:srgbClr val="FFFFFF"/>
                </a:solidFill>
                <a:cs typeface="Arial" charset="0"/>
              </a:rPr>
              <a:t>        </a:t>
            </a:r>
          </a:p>
        </p:txBody>
      </p:sp>
      <p:pic>
        <p:nvPicPr>
          <p:cNvPr id="10598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19" y="8162"/>
            <a:ext cx="2922571" cy="1946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4621" y="8161"/>
            <a:ext cx="3234169" cy="197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1519" y="1322612"/>
            <a:ext cx="2922571" cy="1946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6"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94619" y="1322611"/>
            <a:ext cx="3266403" cy="197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520" y="2579913"/>
            <a:ext cx="4297898" cy="3019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94619" y="2579911"/>
            <a:ext cx="3266403" cy="3008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9"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1519" y="2579911"/>
            <a:ext cx="2922571" cy="3008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0"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1520" y="-48987"/>
            <a:ext cx="2920781" cy="39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1"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194621" y="8163"/>
            <a:ext cx="3168166" cy="2112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2"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0169" y="1582167"/>
            <a:ext cx="3954067" cy="2664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7597" name="Text Box 13"/>
          <p:cNvSpPr txBox="1">
            <a:spLocks noChangeArrowheads="1"/>
          </p:cNvSpPr>
          <p:nvPr/>
        </p:nvSpPr>
        <p:spPr bwMode="auto">
          <a:xfrm>
            <a:off x="5801623" y="332656"/>
            <a:ext cx="3008529" cy="456688"/>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defTabSz="685800" rtl="1" eaLnBrk="1" fontAlgn="auto" hangingPunct="1">
              <a:spcBef>
                <a:spcPts val="1313"/>
              </a:spcBef>
              <a:spcAft>
                <a:spcPts val="0"/>
              </a:spcAft>
              <a:buClr>
                <a:srgbClr val="FFFFFF"/>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ar-JO" sz="2700" b="1" dirty="0">
                <a:solidFill>
                  <a:srgbClr val="FFFFFF"/>
                </a:solidFill>
                <a:effectLst>
                  <a:outerShdw blurRad="38100" dist="38100" dir="2700000" algn="tl">
                    <a:srgbClr val="000000"/>
                  </a:outerShdw>
                </a:effectLst>
                <a:cs typeface="Arial" charset="0"/>
              </a:rPr>
              <a:t>اشعياء </a:t>
            </a:r>
            <a:r>
              <a:rPr lang="ar-SA" sz="2700" b="1" dirty="0">
                <a:solidFill>
                  <a:srgbClr val="FFFFFF"/>
                </a:solidFill>
                <a:effectLst>
                  <a:outerShdw blurRad="38100" dist="38100" dir="2700000" algn="tl">
                    <a:srgbClr val="000000"/>
                  </a:outerShdw>
                </a:effectLst>
                <a:cs typeface="Arial" charset="0"/>
              </a:rPr>
              <a:t>٢٤-٢٧</a:t>
            </a:r>
            <a:endParaRPr lang="en-GB" sz="27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896563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AF9E8-4213-8346-A104-C7EEA6759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9394" name="Text Box 2"/>
          <p:cNvSpPr txBox="1">
            <a:spLocks noChangeArrowheads="1"/>
          </p:cNvSpPr>
          <p:nvPr/>
        </p:nvSpPr>
        <p:spPr bwMode="auto">
          <a:xfrm>
            <a:off x="1143000" y="6929343"/>
            <a:ext cx="6858000" cy="758534"/>
          </a:xfrm>
          <a:prstGeom prst="rect">
            <a:avLst/>
          </a:prstGeom>
          <a:solidFill>
            <a:srgbClr val="000000"/>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685800" eaLnBrk="1" fontAlgn="auto" hangingPunct="1">
              <a:lnSpc>
                <a:spcPct val="80000"/>
              </a:lnSpc>
              <a:spcBef>
                <a:spcPts val="0"/>
              </a:spcBef>
              <a:spcAft>
                <a:spcPts val="0"/>
              </a:spcAft>
              <a:buClr>
                <a:srgbClr val="FFFFFF"/>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ar-JO" sz="3000" b="1" dirty="0">
                <a:solidFill>
                  <a:srgbClr val="FFFFFF"/>
                </a:solidFill>
                <a:effectLst>
                  <a:outerShdw blurRad="38100" dist="38100" dir="2700000" algn="tl">
                    <a:srgbClr val="808080"/>
                  </a:outerShdw>
                </a:effectLst>
                <a:cs typeface="Arial" charset="0"/>
              </a:rPr>
              <a:t>أشعياء 25: 7- 8</a:t>
            </a:r>
            <a:endParaRPr lang="en-GB" sz="3000" b="1" dirty="0">
              <a:solidFill>
                <a:srgbClr val="FFFFFF"/>
              </a:solidFill>
              <a:effectLst>
                <a:outerShdw blurRad="38100" dist="38100" dir="2700000" algn="tl">
                  <a:srgbClr val="808080"/>
                </a:outerShdw>
              </a:effectLst>
              <a:cs typeface="Arial" charset="0"/>
            </a:endParaRPr>
          </a:p>
        </p:txBody>
      </p:sp>
      <p:sp>
        <p:nvSpPr>
          <p:cNvPr id="2" name="TextBox 1"/>
          <p:cNvSpPr txBox="1"/>
          <p:nvPr/>
        </p:nvSpPr>
        <p:spPr>
          <a:xfrm>
            <a:off x="0" y="154520"/>
            <a:ext cx="9144000" cy="400110"/>
          </a:xfrm>
          <a:prstGeom prst="rect">
            <a:avLst/>
          </a:prstGeom>
          <a:noFill/>
        </p:spPr>
        <p:txBody>
          <a:bodyPr wrap="square" rtlCol="0">
            <a:spAutoFit/>
          </a:bodyPr>
          <a:lstStyle/>
          <a:p>
            <a:pPr algn="ctr" defTabSz="685800" rtl="1" fontAlgn="auto">
              <a:spcBef>
                <a:spcPts val="0"/>
              </a:spcBef>
              <a:spcAft>
                <a:spcPts val="0"/>
              </a:spcAft>
            </a:pPr>
            <a:r>
              <a:rPr lang="ar-JO" sz="2000" b="1" dirty="0">
                <a:solidFill>
                  <a:prstClr val="white"/>
                </a:solidFill>
                <a:latin typeface="Calibri" panose="020F0502020204030204"/>
                <a:ea typeface="+mn-ea"/>
                <a:cs typeface="Arial" panose="020B0604020202020204" pitchFamily="34" charset="0"/>
              </a:rPr>
              <a:t>ويفنى في هذا الجبل وجه النقاب. النقاب الذي على كل الشعوب، والغطاء المغطّى به على كل الأمم.</a:t>
            </a:r>
            <a:endParaRPr lang="en-US" sz="2000" b="1" dirty="0">
              <a:solidFill>
                <a:prstClr val="white"/>
              </a:solidFill>
              <a:latin typeface="Calibri" panose="020F0502020204030204"/>
              <a:ea typeface="+mn-ea"/>
              <a:cs typeface="+mn-cs"/>
            </a:endParaRPr>
          </a:p>
        </p:txBody>
      </p:sp>
      <p:sp>
        <p:nvSpPr>
          <p:cNvPr id="4" name="TextBox 3"/>
          <p:cNvSpPr txBox="1"/>
          <p:nvPr/>
        </p:nvSpPr>
        <p:spPr>
          <a:xfrm>
            <a:off x="1282147" y="3056282"/>
            <a:ext cx="6947453" cy="369332"/>
          </a:xfrm>
          <a:prstGeom prst="rect">
            <a:avLst/>
          </a:prstGeom>
          <a:noFill/>
        </p:spPr>
        <p:txBody>
          <a:bodyPr wrap="square" rtlCol="0">
            <a:spAutoFit/>
          </a:bodyPr>
          <a:lstStyle/>
          <a:p>
            <a:pPr algn="ctr" defTabSz="685800" rtl="1" fontAlgn="auto">
              <a:spcBef>
                <a:spcPts val="0"/>
              </a:spcBef>
              <a:spcAft>
                <a:spcPts val="0"/>
              </a:spcAft>
            </a:pPr>
            <a:r>
              <a:rPr lang="ar-JO" sz="1800" dirty="0">
                <a:solidFill>
                  <a:prstClr val="white"/>
                </a:solidFill>
                <a:latin typeface="Calibri" panose="020F0502020204030204"/>
                <a:ea typeface="+mn-ea"/>
                <a:cs typeface="Arial" panose="020B0604020202020204" pitchFamily="34" charset="0"/>
              </a:rPr>
              <a:t>يبلع الموت إلى الأبد، ويمسح السيد الرب الدموع عن كل الوجوه</a:t>
            </a:r>
            <a:endParaRPr lang="en-US" sz="1800" dirty="0">
              <a:solidFill>
                <a:prstClr val="white"/>
              </a:solidFill>
              <a:latin typeface="Calibri" panose="020F0502020204030204"/>
              <a:ea typeface="+mn-ea"/>
              <a:cs typeface="+mn-cs"/>
            </a:endParaRPr>
          </a:p>
        </p:txBody>
      </p:sp>
      <p:sp>
        <p:nvSpPr>
          <p:cNvPr id="5" name="TextBox 4"/>
          <p:cNvSpPr txBox="1"/>
          <p:nvPr/>
        </p:nvSpPr>
        <p:spPr>
          <a:xfrm>
            <a:off x="3476297" y="4480063"/>
            <a:ext cx="2017558" cy="369332"/>
          </a:xfrm>
          <a:prstGeom prst="rect">
            <a:avLst/>
          </a:prstGeom>
          <a:noFill/>
        </p:spPr>
        <p:txBody>
          <a:bodyPr wrap="square" rtlCol="0">
            <a:spAutoFit/>
          </a:bodyPr>
          <a:lstStyle/>
          <a:p>
            <a:pPr algn="ctr" defTabSz="685800" rtl="1" fontAlgn="auto">
              <a:spcBef>
                <a:spcPts val="0"/>
              </a:spcBef>
              <a:spcAft>
                <a:spcPts val="0"/>
              </a:spcAft>
            </a:pPr>
            <a:r>
              <a:rPr lang="ar-JO" sz="1800" dirty="0">
                <a:solidFill>
                  <a:prstClr val="white"/>
                </a:solidFill>
                <a:latin typeface="Calibri" panose="020F0502020204030204"/>
                <a:ea typeface="+mn-ea"/>
                <a:cs typeface="Arial" panose="020B0604020202020204" pitchFamily="34" charset="0"/>
              </a:rPr>
              <a:t>أشعياء 25: 7-8</a:t>
            </a:r>
            <a:endParaRPr lang="en-US" sz="18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96551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02" y="0"/>
            <a:ext cx="9144000" cy="6855379"/>
          </a:xfrm>
          <a:prstGeom prst="rect">
            <a:avLst/>
          </a:prstGeom>
        </p:spPr>
      </p:pic>
      <p:sp>
        <p:nvSpPr>
          <p:cNvPr id="182274" name="Rectangle 1"/>
          <p:cNvSpPr>
            <a:spLocks/>
          </p:cNvSpPr>
          <p:nvPr/>
        </p:nvSpPr>
        <p:spPr bwMode="auto">
          <a:xfrm>
            <a:off x="182879" y="-99392"/>
            <a:ext cx="8778241" cy="4188897"/>
          </a:xfrm>
          <a:prstGeom prst="rect">
            <a:avLst/>
          </a:prstGeom>
          <a:noFill/>
          <a:ln>
            <a:noFill/>
          </a:ln>
        </p:spPr>
        <p:txBody>
          <a:bodyPr lIns="0" tIns="0" rIns="0" bIns="0" anchor="t" anchorCtr="0"/>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just" defTabSz="514350" eaLnBrk="1" fontAlgn="auto" hangingPunct="1">
              <a:spcBef>
                <a:spcPts val="0"/>
              </a:spcBef>
              <a:spcAft>
                <a:spcPts val="0"/>
              </a:spcAft>
            </a:pPr>
            <a:endParaRPr lang="en-US" altLang="x-none" sz="1600" b="1" dirty="0">
              <a:effectLst>
                <a:glow rad="127000">
                  <a:srgbClr val="000000"/>
                </a:glow>
              </a:effectLst>
              <a:ea typeface="ＭＳ Ｐゴシック" charset="-128"/>
              <a:cs typeface="+mn-cs"/>
            </a:endParaRPr>
          </a:p>
          <a:p>
            <a:pPr algn="just" defTabSz="514350" rtl="1" eaLnBrk="1" fontAlgn="auto" hangingPunct="1">
              <a:spcBef>
                <a:spcPts val="0"/>
              </a:spcBef>
              <a:spcAft>
                <a:spcPts val="0"/>
              </a:spcAft>
            </a:pPr>
            <a:r>
              <a:rPr lang="ar-JO" altLang="x-none" sz="1600" b="1" dirty="0">
                <a:effectLst>
                  <a:glow rad="127000">
                    <a:srgbClr val="000000"/>
                  </a:glow>
                </a:effectLst>
                <a:ea typeface="ＭＳ Ｐゴシック" charset="-128"/>
                <a:cs typeface="Arial" panose="020B0604020202020204" pitchFamily="34" charset="0"/>
              </a:rPr>
              <a:t>«</a:t>
            </a:r>
            <a:r>
              <a:rPr lang="ar-JO" altLang="x-none" sz="3200" b="1" dirty="0">
                <a:effectLst>
                  <a:glow rad="127000">
                    <a:srgbClr val="000000"/>
                  </a:glow>
                </a:effectLst>
                <a:ea typeface="ＭＳ Ｐゴシック" charset="-128"/>
                <a:cs typeface="Arial" panose="020B0604020202020204" pitchFamily="34" charset="0"/>
              </a:rPr>
              <a:t>٦ وَيَصْنَعُ رَبُّ الْجُنُودِ لِجَمِيعِ الشُّعُوبِ فِي هذَا الْجَبَلِ وَلِيمَةَ </a:t>
            </a:r>
            <a:r>
              <a:rPr lang="ar-JO" altLang="x-none" sz="3200" b="1" dirty="0" err="1">
                <a:effectLst>
                  <a:glow rad="127000">
                    <a:srgbClr val="000000"/>
                  </a:glow>
                </a:effectLst>
                <a:ea typeface="ＭＳ Ｐゴシック" charset="-128"/>
                <a:cs typeface="Arial" panose="020B0604020202020204" pitchFamily="34" charset="0"/>
              </a:rPr>
              <a:t>سَمَائِنَ</a:t>
            </a:r>
            <a:r>
              <a:rPr lang="ar-JO" altLang="x-none" sz="3200" b="1" dirty="0">
                <a:effectLst>
                  <a:glow rad="127000">
                    <a:srgbClr val="000000"/>
                  </a:glow>
                </a:effectLst>
                <a:ea typeface="ＭＳ Ｐゴシック" charset="-128"/>
                <a:cs typeface="Arial" panose="020B0604020202020204" pitchFamily="34" charset="0"/>
              </a:rPr>
              <a:t>، وَلِيمَةَ خَمْرٍ عَلَى دَرْدِيّ، </a:t>
            </a:r>
            <a:r>
              <a:rPr lang="ar-JO" altLang="x-none" sz="3200" b="1" dirty="0" err="1">
                <a:effectLst>
                  <a:glow rad="127000">
                    <a:srgbClr val="000000"/>
                  </a:glow>
                </a:effectLst>
                <a:ea typeface="ＭＳ Ｐゴシック" charset="-128"/>
                <a:cs typeface="Arial" panose="020B0604020202020204" pitchFamily="34" charset="0"/>
              </a:rPr>
              <a:t>سَمَائِنَ</a:t>
            </a:r>
            <a:r>
              <a:rPr lang="ar-JO" altLang="x-none" sz="3200" b="1" dirty="0">
                <a:effectLst>
                  <a:glow rad="127000">
                    <a:srgbClr val="000000"/>
                  </a:glow>
                </a:effectLst>
                <a:ea typeface="ＭＳ Ｐゴシック" charset="-128"/>
                <a:cs typeface="Arial" panose="020B0604020202020204" pitchFamily="34" charset="0"/>
              </a:rPr>
              <a:t> </a:t>
            </a:r>
            <a:r>
              <a:rPr lang="ar-JO" altLang="x-none" sz="3200" b="1" dirty="0" err="1">
                <a:effectLst>
                  <a:glow rad="127000">
                    <a:srgbClr val="000000"/>
                  </a:glow>
                </a:effectLst>
                <a:ea typeface="ＭＳ Ｐゴシック" charset="-128"/>
                <a:cs typeface="Arial" panose="020B0604020202020204" pitchFamily="34" charset="0"/>
              </a:rPr>
              <a:t>مُمِخَّةٍ</a:t>
            </a:r>
            <a:r>
              <a:rPr lang="ar-JO" altLang="x-none" sz="3200" b="1" dirty="0">
                <a:effectLst>
                  <a:glow rad="127000">
                    <a:srgbClr val="000000"/>
                  </a:glow>
                </a:effectLst>
                <a:ea typeface="ＭＳ Ｐゴシック" charset="-128"/>
                <a:cs typeface="Arial" panose="020B0604020202020204" pitchFamily="34" charset="0"/>
              </a:rPr>
              <a:t>، دَرْدِيّ مُصَفًّى. ٧ وَيُفْنِي فِي هذَا الْجَبَلِ وَجْهَ النِّقَابِ. النِّقَابِ الَّذِي عَلَى كُلِّ الشُّعُوبِ، وَالْغِطَاءَ الْمُغَطَّى بِهِ عَلَى كُلِّ الأُمَمِ. ٨ يَبْلَعُ الْمَوْتَ إِلَى الأَبَدِ، وَيَمْسَحُ السَّيِّدُ الرَّبُّ الدُّمُوعَ عَنْ كُلِّ الْوُجُوهِ، وَيَنْزِعُ عَارَ شَعْبِهِ عَنْ كُلِّ الأَرْضِ، لأَنَّ الرَّبَّ قَدْ تَكَلَّمَ.</a:t>
            </a:r>
          </a:p>
          <a:p>
            <a:pPr defTabSz="514350" rtl="1" eaLnBrk="1" fontAlgn="auto" hangingPunct="1">
              <a:spcBef>
                <a:spcPts val="0"/>
              </a:spcBef>
              <a:spcAft>
                <a:spcPts val="0"/>
              </a:spcAft>
            </a:pPr>
            <a:r>
              <a:rPr lang="ar-JO" altLang="x-none" sz="3200" b="1" dirty="0">
                <a:solidFill>
                  <a:srgbClr val="FFEFA6"/>
                </a:solidFill>
                <a:effectLst>
                  <a:glow rad="127000">
                    <a:srgbClr val="000000"/>
                  </a:glow>
                </a:effectLst>
                <a:ea typeface="ＭＳ Ｐゴシック" charset="-128"/>
                <a:cs typeface="Arial" panose="020B0604020202020204" pitchFamily="34" charset="0"/>
              </a:rPr>
              <a:t>(إشعياء 25: 6-8)</a:t>
            </a:r>
            <a:endParaRPr lang="en-US" altLang="x-none" sz="3200" b="1" dirty="0">
              <a:solidFill>
                <a:srgbClr val="FFEFA6"/>
              </a:solidFill>
              <a:effectLst>
                <a:glow rad="127000">
                  <a:srgbClr val="000000"/>
                </a:glow>
              </a:effectLst>
              <a:ea typeface="ＭＳ Ｐゴシック" charset="-128"/>
              <a:cs typeface="+mn-cs"/>
            </a:endParaRPr>
          </a:p>
        </p:txBody>
      </p:sp>
    </p:spTree>
    <p:extLst>
      <p:ext uri="{BB962C8B-B14F-4D97-AF65-F5344CB8AC3E}">
        <p14:creationId xmlns:p14="http://schemas.microsoft.com/office/powerpoint/2010/main" val="349446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fade">
                                      <p:cBhvr>
                                        <p:cTn id="7" dur="5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22" name="Picture 2" descr="&#10;MIllglory.jpg                                                  00020133WBM2                           BACC002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 y="0"/>
            <a:ext cx="9143985" cy="5413485"/>
          </a:xfrm>
          <a:prstGeom prst="rect">
            <a:avLst/>
          </a:prstGeom>
          <a:noFill/>
          <a:extLst>
            <a:ext uri="{909E8E84-426E-40DD-AFC4-6F175D3DCCD1}">
              <a14:hiddenFill xmlns:a14="http://schemas.microsoft.com/office/drawing/2010/main">
                <a:solidFill>
                  <a:srgbClr val="FFFFFF"/>
                </a:solidFill>
              </a14:hiddenFill>
            </a:ext>
          </a:extLst>
        </p:spPr>
      </p:pic>
      <p:sp>
        <p:nvSpPr>
          <p:cNvPr id="133125" name="Text Box 5"/>
          <p:cNvSpPr txBox="1">
            <a:spLocks noChangeArrowheads="1"/>
          </p:cNvSpPr>
          <p:nvPr/>
        </p:nvSpPr>
        <p:spPr bwMode="auto">
          <a:xfrm>
            <a:off x="-26588" y="5413485"/>
            <a:ext cx="9170588" cy="1477328"/>
          </a:xfrm>
          <a:prstGeom prst="rect">
            <a:avLst/>
          </a:prstGeom>
          <a:solidFill>
            <a:schemeClr val="tx1"/>
          </a:solidFill>
          <a:ln>
            <a:noFill/>
          </a:ln>
          <a:effectLst>
            <a:outerShdw blurRad="63500" dist="46662" dir="3284183" algn="ctr" rotWithShape="0">
              <a:schemeClr val="tx1">
                <a:alpha val="74998"/>
              </a:schemeClr>
            </a:outerShdw>
          </a:effectLst>
        </p:spPr>
        <p:txBody>
          <a:bodyPr wrap="square">
            <a:spAutoFit/>
          </a:bodyPr>
          <a:lstStyle/>
          <a:p>
            <a:pPr algn="just" defTabSz="514350" rtl="1" eaLnBrk="0" fontAlgn="auto" hangingPunct="0">
              <a:lnSpc>
                <a:spcPct val="90000"/>
              </a:lnSpc>
              <a:spcBef>
                <a:spcPts val="0"/>
              </a:spcBef>
              <a:spcAft>
                <a:spcPts val="0"/>
              </a:spcAft>
            </a:pPr>
            <a:r>
              <a:rPr lang="ar-JO" altLang="x-none" sz="3600" b="1" dirty="0">
                <a:solidFill>
                  <a:srgbClr val="FFFFFF"/>
                </a:solidFill>
                <a:effectLst>
                  <a:glow rad="88900">
                    <a:srgbClr val="000000"/>
                  </a:glow>
                </a:effectLst>
                <a:latin typeface="Impact" charset="0"/>
                <a:ea typeface="+mn-ea"/>
                <a:cs typeface="Arial" panose="020B0604020202020204" pitchFamily="34" charset="0"/>
              </a:rPr>
              <a:t>٦ وَيَصْنَعُ رَبُّ الْجُنُودِ لِجَمِيعِ الشُّعُوبِ فِي هذَا الْجَبَلِ وَلِيمَةَ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سَمَائِنَ</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وَلِيمَةَ خَمْرٍ عَلَى دَرْدِيّ،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سَمَائِنَ</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مُمِخَّةٍ</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دَرْدِيّ مُصَفًّى</a:t>
            </a:r>
            <a:r>
              <a:rPr lang="ar-JO" altLang="x-none" sz="3600" dirty="0">
                <a:solidFill>
                  <a:srgbClr val="FFFFFF"/>
                </a:solidFill>
                <a:effectLst>
                  <a:glow rad="88900">
                    <a:srgbClr val="000000"/>
                  </a:glow>
                </a:effectLst>
                <a:latin typeface="Impact" charset="0"/>
                <a:ea typeface="+mn-ea"/>
                <a:cs typeface="Arial" panose="020B0604020202020204" pitchFamily="34" charset="0"/>
              </a:rPr>
              <a:t>.</a:t>
            </a:r>
            <a:r>
              <a:rPr lang="ar-JO" altLang="x-none" sz="2800" dirty="0">
                <a:solidFill>
                  <a:srgbClr val="FFFFFF"/>
                </a:solidFill>
                <a:effectLst>
                  <a:glow rad="88900">
                    <a:srgbClr val="000000"/>
                  </a:glow>
                </a:effectLst>
                <a:latin typeface="Impact" charset="0"/>
                <a:ea typeface="+mn-ea"/>
                <a:cs typeface="Arial" panose="020B0604020202020204" pitchFamily="34" charset="0"/>
              </a:rPr>
              <a:t> </a:t>
            </a:r>
            <a:r>
              <a:rPr lang="ar-JO" altLang="x-none" sz="2800" b="1" dirty="0">
                <a:solidFill>
                  <a:srgbClr val="FFFF00"/>
                </a:solidFill>
                <a:effectLst>
                  <a:glow rad="88900">
                    <a:srgbClr val="000000"/>
                  </a:glow>
                </a:effectLst>
                <a:latin typeface="Impact" charset="0"/>
                <a:ea typeface="+mn-ea"/>
                <a:cs typeface="Arial" panose="020B0604020202020204" pitchFamily="34" charset="0"/>
              </a:rPr>
              <a:t>اشعياء 25: 6.</a:t>
            </a:r>
            <a:endParaRPr lang="en-US" altLang="x-none" sz="2800" b="1" dirty="0">
              <a:solidFill>
                <a:srgbClr val="FFFF00"/>
              </a:solidFill>
              <a:effectLst>
                <a:glow rad="88900">
                  <a:srgbClr val="000000"/>
                </a:glow>
              </a:effectLst>
              <a:latin typeface="Impact" charset="0"/>
              <a:ea typeface="+mn-ea"/>
              <a:cs typeface="+mn-cs"/>
            </a:endParaRPr>
          </a:p>
        </p:txBody>
      </p:sp>
    </p:spTree>
    <p:extLst>
      <p:ext uri="{BB962C8B-B14F-4D97-AF65-F5344CB8AC3E}">
        <p14:creationId xmlns:p14="http://schemas.microsoft.com/office/powerpoint/2010/main" val="94922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up)">
                                      <p:cBhvr>
                                        <p:cTn id="7"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F399D-7366-5657-2664-F38DEEE8F0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7395" name="Rectangle 2"/>
          <p:cNvSpPr>
            <a:spLocks/>
          </p:cNvSpPr>
          <p:nvPr/>
        </p:nvSpPr>
        <p:spPr bwMode="auto">
          <a:xfrm>
            <a:off x="0" y="-27384"/>
            <a:ext cx="9144000" cy="955962"/>
          </a:xfrm>
          <a:prstGeom prst="rect">
            <a:avLst/>
          </a:prstGeom>
          <a:solidFill>
            <a:srgbClr val="000080"/>
          </a:solidFill>
          <a:ln>
            <a:noFill/>
          </a:ln>
        </p:spPr>
        <p:txBody>
          <a:bodyPr wrap="none" lIns="0" tIns="0" rIns="0" bIns="0" anchor="ctr">
            <a:noAutofit/>
          </a:bodyPr>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defTabSz="514350" rtl="1" eaLnBrk="1" fontAlgn="auto" hangingPunct="1">
              <a:lnSpc>
                <a:spcPct val="80000"/>
              </a:lnSpc>
              <a:spcBef>
                <a:spcPts val="0"/>
              </a:spcBef>
              <a:spcAft>
                <a:spcPts val="0"/>
              </a:spcAft>
            </a:pPr>
            <a:r>
              <a:rPr lang="ar-JO"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rPr>
              <a:t>المخطوطة المسيانية في قمران</a:t>
            </a:r>
          </a:p>
          <a:p>
            <a:pPr algn="ctr" defTabSz="514350" rtl="1" eaLnBrk="1" fontAlgn="auto" hangingPunct="1">
              <a:lnSpc>
                <a:spcPct val="80000"/>
              </a:lnSpc>
              <a:spcBef>
                <a:spcPts val="0"/>
              </a:spcBef>
              <a:spcAft>
                <a:spcPts val="0"/>
              </a:spcAft>
            </a:pPr>
            <a:r>
              <a:rPr lang="ar-JO"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rPr>
              <a:t>«قوانين جماعة المصلين»</a:t>
            </a:r>
            <a:endParaRPr lang="en-US"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0844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8418" name="Rectangle 1"/>
          <p:cNvSpPr>
            <a:spLocks/>
          </p:cNvSpPr>
          <p:nvPr/>
        </p:nvSpPr>
        <p:spPr bwMode="auto">
          <a:xfrm>
            <a:off x="502921" y="925830"/>
            <a:ext cx="8373291" cy="4052639"/>
          </a:xfrm>
          <a:prstGeom prst="rect">
            <a:avLst/>
          </a:prstGeom>
          <a:noFill/>
          <a:ln>
            <a:noFill/>
          </a:ln>
        </p:spPr>
        <p:txBody>
          <a:bodyPr lIns="0" tIns="0" rIns="0" bIns="0" anchor="t"/>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11-هذه جلسة رجال الأسم( من يكون الذي يدعو للعيد) ورجال بالأسم يجلسون.</a:t>
            </a:r>
          </a:p>
          <a:p>
            <a:pPr algn="r" defTabSz="514350" rtl="1" eaLnBrk="1" fontAlgn="auto" hangingPunct="1">
              <a:lnSpc>
                <a:spcPct val="150000"/>
              </a:lnSpc>
              <a:spcBef>
                <a:spcPts val="0"/>
              </a:spcBef>
              <a:spcAft>
                <a:spcPts val="0"/>
              </a:spcAft>
            </a:pPr>
            <a:r>
              <a:rPr lang="ar-JO" altLang="x-none" sz="2100" b="1" dirty="0">
                <a:solidFill>
                  <a:srgbClr val="FFFF00"/>
                </a:solidFill>
                <a:effectLst>
                  <a:glow rad="101600">
                    <a:srgbClr val="000000"/>
                  </a:glow>
                </a:effectLst>
                <a:latin typeface="Arial Narrow" charset="0"/>
                <a:ea typeface="Arial Narrow" charset="0"/>
                <a:cs typeface="Arial Narrow" charset="0"/>
              </a:rPr>
              <a:t>12 .( الله) يقود المسيح( ليكون) معهم (الكاهن) يدخل (في) رأس كل جماعة إسرائيل كلها</a:t>
            </a:r>
            <a:r>
              <a:rPr lang="ar-JO" altLang="x-none" sz="1800" b="1" dirty="0">
                <a:effectLst>
                  <a:glow rad="101600">
                    <a:srgbClr val="000000"/>
                  </a:glow>
                </a:effectLst>
                <a:latin typeface="Arial Narrow" charset="0"/>
                <a:ea typeface="Arial Narrow" charset="0"/>
                <a:cs typeface="Arial Narrow" charset="0"/>
              </a:rPr>
              <a:t>.</a:t>
            </a: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13- (له) إخوته، بنو هارون، الكهنة(المدعوون) إلى العيد، رجال الأسم، فيجلسون</a:t>
            </a:r>
            <a:r>
              <a:rPr lang="ar-JO" altLang="x-none" sz="1800" b="1" dirty="0">
                <a:effectLst>
                  <a:glow rad="101600">
                    <a:srgbClr val="000000"/>
                  </a:glow>
                </a:effectLst>
                <a:latin typeface="Arial Narrow" charset="0"/>
                <a:ea typeface="Arial Narrow" charset="0"/>
                <a:cs typeface="Arial Narrow" charset="0"/>
              </a:rPr>
              <a:t>.</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14- </a:t>
            </a:r>
            <a:r>
              <a:rPr lang="ar-JO" altLang="x-none" sz="1800" b="1" dirty="0">
                <a:solidFill>
                  <a:srgbClr val="FFFF00"/>
                </a:solidFill>
                <a:effectLst>
                  <a:glow rad="101600">
                    <a:srgbClr val="000000"/>
                  </a:glow>
                </a:effectLst>
                <a:latin typeface="Arial Narrow" charset="0"/>
                <a:ea typeface="Arial Narrow" charset="0"/>
                <a:cs typeface="Arial Narrow" charset="0"/>
              </a:rPr>
              <a:t>أمامه كل واحد حسب مجده. وبعدهم يدخل مسيح إسرائيل. </a:t>
            </a:r>
            <a:r>
              <a:rPr lang="ar-JO" altLang="x-none" sz="1800" b="1" dirty="0">
                <a:effectLst>
                  <a:glow rad="101600">
                    <a:srgbClr val="000000"/>
                  </a:glow>
                </a:effectLst>
                <a:latin typeface="Arial Narrow" charset="0"/>
                <a:ea typeface="Arial Narrow" charset="0"/>
                <a:cs typeface="Arial Narrow" charset="0"/>
              </a:rPr>
              <a:t>ويجلس رؤوس15 ألوف إسرائيل أمامه كل واحد حسب مجده. ويجلسون أمام الأثنين كل واحد حسب رتبته في معسكراتهم ورحلاتهم،16 ويجلس أمامهم كل رؤساء قضاة الجماعة مع حكمائهم وعرفائهم، كل واحد </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17بحسب مجده. </a:t>
            </a:r>
            <a:r>
              <a:rPr lang="ar-JO" altLang="x-none" sz="1800" b="1" dirty="0">
                <a:solidFill>
                  <a:srgbClr val="FFFF00"/>
                </a:solidFill>
                <a:effectLst>
                  <a:glow rad="101600">
                    <a:srgbClr val="000000"/>
                  </a:glow>
                </a:effectLst>
                <a:latin typeface="Arial Narrow" charset="0"/>
                <a:ea typeface="Arial Narrow" charset="0"/>
                <a:cs typeface="Arial Narrow" charset="0"/>
              </a:rPr>
              <a:t>وعندما يجتمعون (رسمياً) معاً (على طاولة) الشركة ليصنعوا الخبز والنبيذ الجديد، ولتنظيم مائدة  18الشركة (لتناول الطعام وشرب الخمر الجديد)، لا أحد (يمد) يده إلى الجزء الأول من </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19الخبز أو (الخمر الجديد من قبل ) الكاهن لأنه يبارك الجزء الأول من الخبز </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20 والخمر الجديد ويمد يده إلى الخبز أولا. (بعد ذلك الحدث) مسيح إسرائيل سيمد يديه</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21 إلى الخبز.</a:t>
            </a:r>
            <a:r>
              <a:rPr lang="ar-JO" altLang="x-none" sz="1800" b="1" dirty="0">
                <a:solidFill>
                  <a:prstClr val="white"/>
                </a:solidFill>
                <a:effectLst>
                  <a:glow rad="101600">
                    <a:srgbClr val="000000"/>
                  </a:glow>
                </a:effectLst>
                <a:latin typeface="Arial Narrow" charset="0"/>
                <a:ea typeface="Arial Narrow" charset="0"/>
                <a:cs typeface="Arial Narrow" charset="0"/>
              </a:rPr>
              <a:t>(وبعد ذلك) كل جماعة المشتركين (تبارك) (وتشارك)، كل رجل حسب مجده. (وهم ) يعملون وفقاً لهذا النظام الأساسي22</a:t>
            </a:r>
            <a:endParaRPr lang="en-US" altLang="x-none" sz="1800" b="1" dirty="0">
              <a:solidFill>
                <a:prstClr val="white"/>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prstClr val="white"/>
                </a:solidFill>
                <a:effectLst>
                  <a:glow rad="101600">
                    <a:srgbClr val="000000"/>
                  </a:glow>
                </a:effectLst>
                <a:latin typeface="Arial Narrow" charset="0"/>
                <a:ea typeface="Arial Narrow" charset="0"/>
                <a:cs typeface="Arial Narrow" charset="0"/>
              </a:rPr>
              <a:t> كلما تم ترتيب (المائدة)، (عندما) يجتمع ما يصل إلى عشرة رجال (رسمياً) معاً  </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a:t>
            </a:r>
          </a:p>
        </p:txBody>
      </p:sp>
    </p:spTree>
    <p:extLst>
      <p:ext uri="{BB962C8B-B14F-4D97-AF65-F5344CB8AC3E}">
        <p14:creationId xmlns:p14="http://schemas.microsoft.com/office/powerpoint/2010/main" val="21203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creen Shot 2014-03-02 at 6.06.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7972"/>
            <a:ext cx="9144000" cy="4669340"/>
          </a:xfrm>
          <a:prstGeom prst="rect">
            <a:avLst/>
          </a:prstGeom>
        </p:spPr>
      </p:pic>
      <p:sp>
        <p:nvSpPr>
          <p:cNvPr id="2" name="Rectangle 1"/>
          <p:cNvSpPr/>
          <p:nvPr/>
        </p:nvSpPr>
        <p:spPr>
          <a:xfrm>
            <a:off x="1143000" y="469408"/>
            <a:ext cx="6857999" cy="646331"/>
          </a:xfrm>
          <a:prstGeom prst="rect">
            <a:avLst/>
          </a:prstGeom>
        </p:spPr>
        <p:txBody>
          <a:bodyPr wrap="square">
            <a:spAutoFit/>
          </a:bodyPr>
          <a:lstStyle/>
          <a:p>
            <a:pPr algn="ctr" defTabSz="514350" rtl="1" fontAlgn="auto">
              <a:spcBef>
                <a:spcPts val="0"/>
              </a:spcBef>
              <a:spcAft>
                <a:spcPts val="0"/>
              </a:spcAft>
            </a:pPr>
            <a:r>
              <a:rPr lang="ar-JO" altLang="x-none" sz="3600" b="1" dirty="0">
                <a:solidFill>
                  <a:srgbClr val="FFEFA6"/>
                </a:solidFill>
                <a:effectLst>
                  <a:glow rad="127000">
                    <a:srgbClr val="000000"/>
                  </a:glow>
                </a:effectLst>
                <a:latin typeface="Arial" panose="020B0604020202020204" pitchFamily="34" charset="0"/>
                <a:ea typeface="DIN Condensed" charset="0"/>
                <a:cs typeface="Arial" panose="020B0604020202020204" pitchFamily="34" charset="0"/>
              </a:rPr>
              <a:t>المادبة المسيانية في العهد الجديد(اخرويات)</a:t>
            </a:r>
            <a:endParaRPr lang="en-US" altLang="x-none" sz="3600" b="1" dirty="0">
              <a:solidFill>
                <a:srgbClr val="FFEFA6"/>
              </a:solidFill>
              <a:effectLst>
                <a:glow rad="127000">
                  <a:srgbClr val="000000"/>
                </a:glow>
              </a:effectLst>
              <a:latin typeface="Arial" panose="020B0604020202020204" pitchFamily="34" charset="0"/>
              <a:ea typeface="DIN Condensed" charset="0"/>
              <a:cs typeface="Arial" panose="020B0604020202020204" pitchFamily="34" charset="0"/>
            </a:endParaRPr>
          </a:p>
        </p:txBody>
      </p:sp>
      <p:sp>
        <p:nvSpPr>
          <p:cNvPr id="3" name="Rectangle 2"/>
          <p:cNvSpPr/>
          <p:nvPr/>
        </p:nvSpPr>
        <p:spPr>
          <a:xfrm>
            <a:off x="72008" y="2160726"/>
            <a:ext cx="8892480" cy="3139321"/>
          </a:xfrm>
          <a:prstGeom prst="rect">
            <a:avLst/>
          </a:prstGeom>
        </p:spPr>
        <p:txBody>
          <a:bodyPr wrap="square">
            <a:spAutoFit/>
          </a:bodyPr>
          <a:lstStyle/>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1- المسيح هو المضيف في المأدبة  المسيانية.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2- العشاء الاخير يتطلع الى الوجبة المستقبلية.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3- العشاء الرباني يحيي ذكرى موت المسيح وتوقع العشاء المسياني القادم.</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4- معجزة الطعام التي صنعها يسوع تنظر للوراء في وجبة إشعياء المسيانية.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5- إن عشاء الرب هو دينونة لمن لم يستعد له وبركة للمؤمنين.</a:t>
            </a:r>
          </a:p>
        </p:txBody>
      </p:sp>
    </p:spTree>
    <p:extLst>
      <p:ext uri="{BB962C8B-B14F-4D97-AF65-F5344CB8AC3E}">
        <p14:creationId xmlns:p14="http://schemas.microsoft.com/office/powerpoint/2010/main" val="168154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Gentiles com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857249"/>
            <a:ext cx="9152139" cy="46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857250"/>
            <a:ext cx="9144000" cy="1463478"/>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3300" b="1" dirty="0">
                <a:solidFill>
                  <a:prstClr val="white"/>
                </a:solidFill>
                <a:effectLst>
                  <a:glow rad="101600">
                    <a:prstClr val="black">
                      <a:alpha val="75000"/>
                    </a:prstClr>
                  </a:glow>
                </a:effectLst>
                <a:latin typeface="Calibri"/>
                <a:ea typeface="+mn-ea"/>
                <a:cs typeface="Arial" panose="020B0604020202020204" pitchFamily="34" charset="0"/>
              </a:rPr>
              <a:t>١١ وَأَقُولُ لَكُمْ: إِنَّ كَثِيرِينَ سَيَأْتُونَ مِنَ الْمَشَارِقِ وَالْمَغَارِب وَيَتَّكِئُونَ مَعَ إِبْرَاهِيمَ وَإِسْحَاقَ وَيَعْقُوبَ فِي مَلَكُوتِ السَّمَاوَاتِ،</a:t>
            </a:r>
          </a:p>
          <a:p>
            <a:pPr defTabSz="257175" rtl="1" fontAlgn="auto">
              <a:lnSpc>
                <a:spcPct val="90000"/>
              </a:lnSpc>
              <a:spcBef>
                <a:spcPts val="0"/>
              </a:spcBef>
              <a:spcAft>
                <a:spcPts val="0"/>
              </a:spcAft>
            </a:pPr>
            <a:r>
              <a:rPr lang="ar-JO" sz="3300" b="1" dirty="0">
                <a:solidFill>
                  <a:srgbClr val="FFF59D"/>
                </a:solidFill>
                <a:effectLst>
                  <a:glow rad="101600">
                    <a:prstClr val="black">
                      <a:alpha val="75000"/>
                    </a:prstClr>
                  </a:glow>
                </a:effectLst>
                <a:latin typeface="Calibri"/>
                <a:ea typeface="+mn-ea"/>
                <a:cs typeface="Arial" panose="020B0604020202020204" pitchFamily="34" charset="0"/>
              </a:rPr>
              <a:t>(متى 8: 11).</a:t>
            </a:r>
            <a:endParaRPr lang="en-US" sz="3300" b="1" dirty="0">
              <a:solidFill>
                <a:srgbClr val="FFF59D"/>
              </a:solidFill>
              <a:effectLst>
                <a:glow rad="101600">
                  <a:prstClr val="black">
                    <a:alpha val="75000"/>
                  </a:prstClr>
                </a:glow>
              </a:effectLst>
              <a:latin typeface="Calibri"/>
              <a:ea typeface="+mn-ea"/>
              <a:cs typeface="+mn-cs"/>
            </a:endParaRPr>
          </a:p>
        </p:txBody>
      </p:sp>
      <p:sp>
        <p:nvSpPr>
          <p:cNvPr id="4" name="Rectangle 3">
            <a:extLst>
              <a:ext uri="{FF2B5EF4-FFF2-40B4-BE49-F238E27FC236}">
                <a16:creationId xmlns:a16="http://schemas.microsoft.com/office/drawing/2014/main" id="{09D478A1-4857-D740-BE76-342243D982DD}"/>
              </a:ext>
            </a:extLst>
          </p:cNvPr>
          <p:cNvSpPr/>
          <p:nvPr/>
        </p:nvSpPr>
        <p:spPr>
          <a:xfrm>
            <a:off x="0" y="4525677"/>
            <a:ext cx="9144000" cy="1629677"/>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2700" b="1" dirty="0">
                <a:solidFill>
                  <a:prstClr val="white"/>
                </a:solidFill>
                <a:effectLst>
                  <a:glow rad="101600">
                    <a:prstClr val="black">
                      <a:alpha val="75000"/>
                    </a:prstClr>
                  </a:glow>
                </a:effectLst>
                <a:latin typeface="Calibri"/>
                <a:ea typeface="+mn-ea"/>
                <a:cs typeface="Arial" panose="020B0604020202020204" pitchFamily="34" charset="0"/>
              </a:rPr>
              <a:t>٢٨ هُنَاكَ يَكُونُ الْبُكَاءُ وَصَرِيرُ الأَسْنَانِ، مَتَى رَأَيْتُمْ إِبْرَاهِيمَ وَإِسْحَاقَ وَيَعْقُوبَ وَجَمِيعَ الأَنْبِيَاءِ فِي مَلَكُوتِ اللهِ، وَأَنْتُمْ مَطْرُوحُونَ خَارِجًا. ٢٩ وَيَأْتُونَ مِنَ الْمَشَارِقِ وَمِنَ الْمَغَارِبِ وَمِنَ الشِّمَالِ وَالْجَنُوبِ، وَيَتَّكِئُونَ فِي مَلَكُوتِ اللهِ.</a:t>
            </a:r>
          </a:p>
          <a:p>
            <a:pPr defTabSz="257175" rtl="1" fontAlgn="auto">
              <a:lnSpc>
                <a:spcPct val="90000"/>
              </a:lnSpc>
              <a:spcBef>
                <a:spcPts val="0"/>
              </a:spcBef>
              <a:spcAft>
                <a:spcPts val="0"/>
              </a:spcAft>
            </a:pPr>
            <a:r>
              <a:rPr lang="ar-JO" sz="3000" b="1" dirty="0">
                <a:solidFill>
                  <a:srgbClr val="FFF59D"/>
                </a:solidFill>
                <a:effectLst>
                  <a:glow rad="101600">
                    <a:prstClr val="black">
                      <a:alpha val="75000"/>
                    </a:prstClr>
                  </a:glow>
                </a:effectLst>
                <a:latin typeface="Calibri"/>
                <a:ea typeface="+mn-ea"/>
                <a:cs typeface="Arial" panose="020B0604020202020204" pitchFamily="34" charset="0"/>
              </a:rPr>
              <a:t>( لوقا 13: 28- 29).</a:t>
            </a:r>
            <a:endParaRPr lang="en-US" sz="3000" b="1" dirty="0">
              <a:solidFill>
                <a:srgbClr val="FFF59D"/>
              </a:solidFill>
              <a:effectLst>
                <a:glow rad="101600">
                  <a:prstClr val="black">
                    <a:alpha val="75000"/>
                  </a:prstClr>
                </a:glow>
              </a:effectLst>
              <a:latin typeface="Calibri"/>
              <a:ea typeface="+mn-ea"/>
              <a:cs typeface="+mn-cs"/>
            </a:endParaRPr>
          </a:p>
        </p:txBody>
      </p:sp>
    </p:spTree>
    <p:extLst>
      <p:ext uri="{BB962C8B-B14F-4D97-AF65-F5344CB8AC3E}">
        <p14:creationId xmlns:p14="http://schemas.microsoft.com/office/powerpoint/2010/main" val="4533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21140" cy="4348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261256" y="2693350"/>
            <a:ext cx="8737271" cy="3624069"/>
          </a:xfrm>
          <a:prstGeom prst="rect">
            <a:avLst/>
          </a:prstGeom>
        </p:spPr>
        <p:txBody>
          <a:bodyPr wrap="square">
            <a:spAutoFit/>
          </a:bodyPr>
          <a:lstStyle/>
          <a:p>
            <a:pPr algn="r" defTabSz="257175" rtl="1" fontAlgn="auto">
              <a:spcBef>
                <a:spcPts val="0"/>
              </a:spcBef>
              <a:spcAft>
                <a:spcPts val="0"/>
              </a:spcAft>
            </a:pPr>
            <a:r>
              <a:rPr lang="ar-JO" sz="2700" b="1" dirty="0">
                <a:solidFill>
                  <a:prstClr val="white"/>
                </a:solidFill>
                <a:effectLst>
                  <a:glow rad="101600">
                    <a:prstClr val="black">
                      <a:alpha val="75000"/>
                    </a:prstClr>
                  </a:glow>
                </a:effectLst>
                <a:latin typeface="Arial Narrow"/>
                <a:ea typeface="+mn-ea"/>
                <a:cs typeface="Arial Narrow"/>
              </a:rPr>
              <a:t>٢٩ وَأَقُولُ لَكُمْ: إِنِّي مِنَ الآنَ لاَ أَشْرَبُ مِنْ نِتَاجِ الْكَرْمَةِ هذَا إِلَى ذلِكَ الْيَوْمِ حِينَمَا أَشْرَبُهُ مَعَكُمْ جَدِيدًا فِي مَلَكُوتِ أَبِي».</a:t>
            </a:r>
          </a:p>
          <a:p>
            <a:pP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(متى 26: 29).</a:t>
            </a:r>
            <a:endParaRPr lang="en-US" sz="2700" b="1" dirty="0">
              <a:solidFill>
                <a:srgbClr val="FFFF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endParaRPr lang="ar-JO" sz="2700" b="1" dirty="0">
              <a:solidFill>
                <a:srgbClr val="FFC0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endParaRPr lang="ar-JO" sz="4050" b="1" dirty="0">
              <a:solidFill>
                <a:srgbClr val="FFC0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٢٥ اَلْحَقَّ أَقُولُ لَكُمْ: إِنِّي لاَ أَشْرَبُ بَعْدُ مِنْ نِتَاجِ الْكَرْمَةِ إِلَى ذلِكَ الْيَوْمِ حِينَمَا أَشْرَبُهُ جَدِيدًا فِي مَلَكُوتِ اللهِ».</a:t>
            </a:r>
          </a:p>
          <a:p>
            <a:pP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(مرقس14: 25).</a:t>
            </a:r>
            <a:endParaRPr lang="en-US" sz="2700" b="1" dirty="0">
              <a:solidFill>
                <a:srgbClr val="FFFF00"/>
              </a:solidFill>
              <a:effectLst>
                <a:glow rad="101600">
                  <a:prstClr val="black">
                    <a:alpha val="75000"/>
                  </a:prstClr>
                </a:glow>
              </a:effectLst>
              <a:latin typeface="Arial Narrow"/>
              <a:ea typeface="+mn-ea"/>
              <a:cs typeface="Arial Narrow"/>
            </a:endParaRPr>
          </a:p>
        </p:txBody>
      </p:sp>
    </p:spTree>
    <p:extLst>
      <p:ext uri="{BB962C8B-B14F-4D97-AF65-F5344CB8AC3E}">
        <p14:creationId xmlns:p14="http://schemas.microsoft.com/office/powerpoint/2010/main" val="29160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520" y="1268730"/>
            <a:ext cx="9252520" cy="5589270"/>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48852" y="-99392"/>
            <a:ext cx="9059652" cy="1452962"/>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nchorCtr="0">
            <a:spAutoFit/>
          </a:bodyPr>
          <a:lstStyle/>
          <a:p>
            <a:pPr algn="r" defTabSz="514350" rtl="1" eaLnBrk="0" fontAlgn="auto" hangingPunct="0">
              <a:lnSpc>
                <a:spcPct val="200000"/>
              </a:lnSpc>
              <a:spcBef>
                <a:spcPts val="0"/>
              </a:spcBef>
              <a:spcAft>
                <a:spcPts val="0"/>
              </a:spcAft>
            </a:pPr>
            <a:r>
              <a:rPr lang="ar-JO" altLang="x-none" b="1" dirty="0">
                <a:solidFill>
                  <a:prstClr val="white"/>
                </a:solidFill>
                <a:effectLst>
                  <a:glow rad="127000">
                    <a:srgbClr val="000000"/>
                  </a:glow>
                </a:effectLst>
                <a:latin typeface="Arial" panose="020B0604020202020204" pitchFamily="34" charset="0"/>
                <a:ea typeface="Arial Narrow" charset="0"/>
                <a:cs typeface="Arial" panose="020B0604020202020204" pitchFamily="34" charset="0"/>
              </a:rPr>
              <a:t>٢٤ وَشَكَرَ فَكَسَّرَ، وَقَالَ: «خُذُوا كُلُوا هذَا هُوَ جَسَدِي الْمَكْسُورُ لأَجْلِكُمُ. اصْنَعُوا هذَا لِذِكْرِي».</a:t>
            </a:r>
          </a:p>
          <a:p>
            <a:pPr defTabSz="514350" rtl="1" eaLnBrk="0" fontAlgn="auto" hangingPunct="0">
              <a:lnSpc>
                <a:spcPct val="200000"/>
              </a:lnSpc>
              <a:spcBef>
                <a:spcPts val="0"/>
              </a:spcBef>
              <a:spcAft>
                <a:spcPts val="0"/>
              </a:spcAft>
            </a:pPr>
            <a:r>
              <a:rPr lang="ar-JO" altLang="x-none" b="1" dirty="0">
                <a:solidFill>
                  <a:srgbClr val="FFFF00"/>
                </a:solidFill>
                <a:effectLst>
                  <a:glow rad="127000">
                    <a:srgbClr val="000000"/>
                  </a:glow>
                </a:effectLst>
                <a:latin typeface="Arial Narrow" charset="0"/>
                <a:ea typeface="Arial Narrow" charset="0"/>
                <a:cs typeface="Arial Narrow" charset="0"/>
              </a:rPr>
              <a:t>1كو 11: 24.</a:t>
            </a:r>
            <a:endParaRPr lang="en-US" altLang="x-none" b="1" dirty="0">
              <a:solidFill>
                <a:srgbClr val="FFFF00"/>
              </a:solidFill>
              <a:effectLst>
                <a:glow rad="127000">
                  <a:srgbClr val="000000"/>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406429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0354" name="Picture 2" descr="usematzo1s.tif                                                 000608A9WBM2                           BACC002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 y="1379220"/>
            <a:ext cx="2594927" cy="2830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0" name="Picture 9" descr="single cup.jpg                                                 00060FBDWBM2                           BACC002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33262" y="1135398"/>
            <a:ext cx="1870709" cy="331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ubtitle 3">
            <a:extLst>
              <a:ext uri="{FF2B5EF4-FFF2-40B4-BE49-F238E27FC236}">
                <a16:creationId xmlns:a16="http://schemas.microsoft.com/office/drawing/2014/main" id="{0CA4710B-B9FB-0B39-F901-D81088368CF8}"/>
              </a:ext>
            </a:extLst>
          </p:cNvPr>
          <p:cNvSpPr txBox="1">
            <a:spLocks/>
          </p:cNvSpPr>
          <p:nvPr/>
        </p:nvSpPr>
        <p:spPr>
          <a:xfrm>
            <a:off x="297180" y="5210818"/>
            <a:ext cx="8846820" cy="1646262"/>
          </a:xfrm>
          <a:prstGeom prst="rect">
            <a:avLst/>
          </a:prstGeom>
          <a:solidFill>
            <a:sysClr val="windowText" lastClr="000000"/>
          </a:solidFill>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defTabSz="6858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JO" sz="33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٢٦ فَإِنَّكُمْ كُلَّمَا أَكَلْتُمْ هذَا الْخُبْزَ وَشَرِبْتُمْ هذِهِ الْكَأْسَ، تُخْبِرُونَ بِمَوْتِ الرَّبِّ إِلَى أَنْ يَجِيءَ.</a:t>
            </a:r>
          </a:p>
          <a:p>
            <a:pPr marL="0" marR="0" lvl="0" indent="0" algn="l" defTabSz="685800" rtl="1" eaLnBrk="1" fontAlgn="auto" latinLnBrk="0" hangingPunct="1">
              <a:lnSpc>
                <a:spcPct val="90000"/>
              </a:lnSpc>
              <a:spcBef>
                <a:spcPts val="0"/>
              </a:spcBef>
              <a:spcAft>
                <a:spcPts val="0"/>
              </a:spcAft>
              <a:buClrTx/>
              <a:buSzTx/>
              <a:buFont typeface="Arial" panose="020B0604020202020204" pitchFamily="34" charset="0"/>
              <a:buNone/>
              <a:tabLst/>
              <a:defRPr/>
            </a:pPr>
            <a:r>
              <a:rPr lang="ar-JO" sz="3300" b="1" dirty="0">
                <a:solidFill>
                  <a:srgbClr val="FFFFFF"/>
                </a:solidFill>
                <a:latin typeface="Calibri" panose="020F0502020204030204"/>
                <a:cs typeface="Arial" panose="020B0604020202020204" pitchFamily="34" charset="0"/>
              </a:rPr>
              <a:t>(</a:t>
            </a:r>
            <a:r>
              <a:rPr kumimoji="0" lang="ar-JO" sz="33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1كو 11: 26)</a:t>
            </a:r>
            <a:endParaRPr kumimoji="0" lang="en-US" sz="33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5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8FD"/>
        </a:solidFill>
        <a:effectLst/>
      </p:bgPr>
    </p:bg>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964419" y="242792"/>
            <a:ext cx="732280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3300" b="1" dirty="0">
                <a:solidFill>
                  <a:srgbClr val="7030A0"/>
                </a:solidFill>
                <a:effectLst>
                  <a:outerShdw blurRad="38100" dist="38100" dir="2700000" algn="tl">
                    <a:srgbClr val="000000"/>
                  </a:outerShdw>
                </a:effectLst>
                <a:latin typeface="Times"/>
                <a:ea typeface="+mn-ea"/>
                <a:cs typeface="Arial" panose="020B0604020202020204" pitchFamily="34" charset="0"/>
              </a:rPr>
              <a:t>الخطوط العريضة لسفر الرؤيا</a:t>
            </a:r>
            <a:endParaRPr lang="en-US" altLang="x-none" sz="3300" b="1" dirty="0">
              <a:solidFill>
                <a:srgbClr val="7030A0"/>
              </a:solidFill>
              <a:effectLst>
                <a:outerShdw blurRad="38100" dist="38100" dir="2700000" algn="tl">
                  <a:srgbClr val="000000"/>
                </a:outerShdw>
              </a:effectLst>
              <a:latin typeface="Times"/>
              <a:ea typeface="+mn-ea"/>
              <a:cs typeface="+mn-cs"/>
            </a:endParaRPr>
          </a:p>
        </p:txBody>
      </p:sp>
      <p:grpSp>
        <p:nvGrpSpPr>
          <p:cNvPr id="153606" name="Group 6"/>
          <p:cNvGrpSpPr>
            <a:grpSpLocks/>
          </p:cNvGrpSpPr>
          <p:nvPr/>
        </p:nvGrpSpPr>
        <p:grpSpPr bwMode="auto">
          <a:xfrm>
            <a:off x="774220" y="2562720"/>
            <a:ext cx="1277500" cy="3147715"/>
            <a:chOff x="-226" y="1311"/>
            <a:chExt cx="1517" cy="3525"/>
          </a:xfrm>
        </p:grpSpPr>
        <p:grpSp>
          <p:nvGrpSpPr>
            <p:cNvPr id="153607" name="Group 7"/>
            <p:cNvGrpSpPr>
              <a:grpSpLocks/>
            </p:cNvGrpSpPr>
            <p:nvPr/>
          </p:nvGrpSpPr>
          <p:grpSpPr bwMode="auto">
            <a:xfrm>
              <a:off x="0" y="1311"/>
              <a:ext cx="1291" cy="2137"/>
              <a:chOff x="0" y="1311"/>
              <a:chExt cx="1291" cy="2137"/>
            </a:xfrm>
          </p:grpSpPr>
          <p:pic>
            <p:nvPicPr>
              <p:cNvPr id="153608" name="Picture 8" descr="Glorified Christ.eps                                           00001CDD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72"/>
                <a:ext cx="1291" cy="1576"/>
              </a:xfrm>
              <a:prstGeom prst="rect">
                <a:avLst/>
              </a:prstGeom>
              <a:noFill/>
              <a:extLst>
                <a:ext uri="{909E8E84-426E-40DD-AFC4-6F175D3DCCD1}">
                  <a14:hiddenFill xmlns:a14="http://schemas.microsoft.com/office/drawing/2010/main">
                    <a:solidFill>
                      <a:srgbClr val="FFFFFF"/>
                    </a:solidFill>
                  </a14:hiddenFill>
                </a:ext>
              </a:extLst>
            </p:spPr>
          </p:pic>
          <p:sp>
            <p:nvSpPr>
              <p:cNvPr id="153609" name="Text Box 9"/>
              <p:cNvSpPr txBox="1">
                <a:spLocks noChangeArrowheads="1"/>
              </p:cNvSpPr>
              <p:nvPr/>
            </p:nvSpPr>
            <p:spPr bwMode="auto">
              <a:xfrm>
                <a:off x="101" y="1311"/>
                <a:ext cx="106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500" b="1" dirty="0">
                    <a:solidFill>
                      <a:srgbClr val="0070C0"/>
                    </a:solidFill>
                    <a:effectLst>
                      <a:glow rad="25400">
                        <a:srgbClr val="000000"/>
                      </a:glow>
                      <a:outerShdw blurRad="38100" dist="38100" dir="2700000" algn="tl">
                        <a:srgbClr val="000000"/>
                      </a:outerShdw>
                    </a:effectLst>
                    <a:latin typeface="Helvetica" charset="0"/>
                    <a:ea typeface="+mn-ea"/>
                    <a:cs typeface="Arial" panose="020B0604020202020204" pitchFamily="34" charset="0"/>
                  </a:rPr>
                  <a:t>تمجيد المسيح</a:t>
                </a:r>
                <a:endParaRPr lang="en-US" altLang="x-none" sz="1500" b="1" dirty="0">
                  <a:solidFill>
                    <a:srgbClr val="0070C0"/>
                  </a:solidFill>
                  <a:effectLst>
                    <a:glow rad="25400">
                      <a:srgbClr val="000000"/>
                    </a:glow>
                    <a:outerShdw blurRad="38100" dist="38100" dir="2700000" algn="tl">
                      <a:srgbClr val="000000"/>
                    </a:outerShdw>
                  </a:effectLst>
                  <a:latin typeface="Helvetica" charset="0"/>
                  <a:ea typeface="+mn-ea"/>
                  <a:cs typeface="+mn-cs"/>
                </a:endParaRPr>
              </a:p>
            </p:txBody>
          </p:sp>
        </p:grpSp>
        <p:grpSp>
          <p:nvGrpSpPr>
            <p:cNvPr id="153610" name="Group 10"/>
            <p:cNvGrpSpPr>
              <a:grpSpLocks/>
            </p:cNvGrpSpPr>
            <p:nvPr/>
          </p:nvGrpSpPr>
          <p:grpSpPr bwMode="auto">
            <a:xfrm>
              <a:off x="-226" y="3387"/>
              <a:ext cx="1483" cy="1449"/>
              <a:chOff x="-226" y="3387"/>
              <a:chExt cx="1483" cy="1449"/>
            </a:xfrm>
          </p:grpSpPr>
          <p:sp>
            <p:nvSpPr>
              <p:cNvPr id="153611" name="Text Box 11"/>
              <p:cNvSpPr txBox="1">
                <a:spLocks noChangeArrowheads="1"/>
              </p:cNvSpPr>
              <p:nvPr/>
            </p:nvSpPr>
            <p:spPr bwMode="auto">
              <a:xfrm>
                <a:off x="-226" y="4009"/>
                <a:ext cx="1483" cy="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ar-JO" altLang="x-none" sz="2100" b="1" dirty="0">
                    <a:solidFill>
                      <a:srgbClr val="5B9BD5"/>
                    </a:solidFill>
                    <a:effectLst>
                      <a:outerShdw blurRad="38100" dist="38100" dir="2700000" algn="tl">
                        <a:srgbClr val="000000"/>
                      </a:outerShdw>
                    </a:effectLst>
                    <a:latin typeface="Arial Narrow" charset="0"/>
                    <a:ea typeface="Arial Narrow" charset="0"/>
                    <a:cs typeface="Arial Narrow" charset="0"/>
                  </a:rPr>
                  <a:t>اكتب ما رأيت</a:t>
                </a:r>
                <a:endParaRPr lang="en-US" altLang="x-none" sz="2100" b="1" dirty="0">
                  <a:solidFill>
                    <a:srgbClr val="5B9BD5"/>
                  </a:solidFill>
                  <a:effectLst>
                    <a:outerShdw blurRad="38100" dist="38100" dir="2700000" algn="tl">
                      <a:srgbClr val="000000"/>
                    </a:outerShdw>
                  </a:effectLst>
                  <a:latin typeface="Arial Narrow" charset="0"/>
                  <a:ea typeface="Arial Narrow" charset="0"/>
                  <a:cs typeface="Arial Narrow" charset="0"/>
                </a:endParaRPr>
              </a:p>
            </p:txBody>
          </p:sp>
          <p:sp>
            <p:nvSpPr>
              <p:cNvPr id="153612" name="Rectangle 12"/>
              <p:cNvSpPr>
                <a:spLocks noChangeArrowheads="1"/>
              </p:cNvSpPr>
              <p:nvPr/>
            </p:nvSpPr>
            <p:spPr bwMode="auto">
              <a:xfrm>
                <a:off x="45" y="3426"/>
                <a:ext cx="1112" cy="24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13" name="Text Box 13"/>
              <p:cNvSpPr txBox="1">
                <a:spLocks noChangeArrowheads="1"/>
              </p:cNvSpPr>
              <p:nvPr/>
            </p:nvSpPr>
            <p:spPr bwMode="auto">
              <a:xfrm>
                <a:off x="74" y="3387"/>
                <a:ext cx="1121"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r>
                  <a:rPr lang="ar-JO" altLang="x-none" sz="1350" b="1" dirty="0">
                    <a:solidFill>
                      <a:srgbClr val="000000"/>
                    </a:solidFill>
                    <a:effectLst>
                      <a:outerShdw blurRad="38100" dist="38100" dir="2700000" algn="tl">
                        <a:srgbClr val="FFFFFF"/>
                      </a:outerShdw>
                    </a:effectLst>
                    <a:latin typeface="Helvetica" charset="0"/>
                    <a:ea typeface="+mn-ea"/>
                    <a:cs typeface="Arial" panose="020B0604020202020204" pitchFamily="34" charset="0"/>
                  </a:rPr>
                  <a:t>ا</a:t>
                </a:r>
                <a:r>
                  <a:rPr lang="ar-JO" altLang="x-none" sz="1800" b="1" dirty="0">
                    <a:solidFill>
                      <a:prstClr val="black"/>
                    </a:solidFill>
                    <a:effectLst>
                      <a:outerShdw blurRad="38100" dist="38100" dir="2700000" algn="tl">
                        <a:srgbClr val="FFFFFF"/>
                      </a:outerShdw>
                    </a:effectLst>
                    <a:latin typeface="Helvetica" charset="0"/>
                    <a:ea typeface="+mn-ea"/>
                    <a:cs typeface="Arial" panose="020B0604020202020204" pitchFamily="34" charset="0"/>
                  </a:rPr>
                  <a:t>صحاح 1</a:t>
                </a:r>
                <a:endParaRPr lang="en-US" altLang="x-none" sz="1800" b="1" dirty="0">
                  <a:solidFill>
                    <a:prstClr val="black"/>
                  </a:solidFill>
                  <a:effectLst>
                    <a:outerShdw blurRad="38100" dist="38100" dir="2700000" algn="tl">
                      <a:srgbClr val="FFFFFF"/>
                    </a:outerShdw>
                  </a:effectLst>
                  <a:latin typeface="Helvetica" charset="0"/>
                  <a:ea typeface="+mn-ea"/>
                  <a:cs typeface="+mn-cs"/>
                </a:endParaRPr>
              </a:p>
            </p:txBody>
          </p:sp>
        </p:grpSp>
      </p:grpSp>
      <p:grpSp>
        <p:nvGrpSpPr>
          <p:cNvPr id="153614" name="Group 14"/>
          <p:cNvGrpSpPr>
            <a:grpSpLocks/>
          </p:cNvGrpSpPr>
          <p:nvPr/>
        </p:nvGrpSpPr>
        <p:grpSpPr bwMode="auto">
          <a:xfrm>
            <a:off x="3937110" y="4485906"/>
            <a:ext cx="3879168" cy="703660"/>
            <a:chOff x="2640" y="3312"/>
            <a:chExt cx="3507" cy="788"/>
          </a:xfrm>
        </p:grpSpPr>
        <p:sp>
          <p:nvSpPr>
            <p:cNvPr id="153615" name="Text Box 15"/>
            <p:cNvSpPr txBox="1">
              <a:spLocks noChangeArrowheads="1"/>
            </p:cNvSpPr>
            <p:nvPr/>
          </p:nvSpPr>
          <p:spPr bwMode="auto">
            <a:xfrm>
              <a:off x="2640" y="3686"/>
              <a:ext cx="3460"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1800" b="1" dirty="0">
                  <a:solidFill>
                    <a:srgbClr val="4472C4">
                      <a:lumMod val="60000"/>
                      <a:lumOff val="40000"/>
                    </a:srgbClr>
                  </a:solidFill>
                  <a:effectLst>
                    <a:outerShdw blurRad="38100" dist="38100" dir="2700000" algn="tl">
                      <a:srgbClr val="000000"/>
                    </a:outerShdw>
                  </a:effectLst>
                  <a:latin typeface="Arial Narrow" charset="0"/>
                  <a:ea typeface="Arial Narrow" charset="0"/>
                  <a:cs typeface="Arial Narrow" charset="0"/>
                </a:rPr>
                <a:t>ما هو عتيد أن سيكون بعد هذا </a:t>
              </a:r>
              <a:endParaRPr lang="en-US" altLang="x-none" sz="1800" b="1" dirty="0">
                <a:solidFill>
                  <a:srgbClr val="4472C4">
                    <a:lumMod val="60000"/>
                    <a:lumOff val="40000"/>
                  </a:srgbClr>
                </a:solidFill>
                <a:effectLst>
                  <a:outerShdw blurRad="38100" dist="38100" dir="2700000" algn="tl">
                    <a:srgbClr val="000000"/>
                  </a:outerShdw>
                </a:effectLst>
                <a:latin typeface="Arial Narrow" charset="0"/>
                <a:ea typeface="Arial Narrow" charset="0"/>
                <a:cs typeface="Arial Narrow" charset="0"/>
              </a:endParaRPr>
            </a:p>
          </p:txBody>
        </p:sp>
        <p:grpSp>
          <p:nvGrpSpPr>
            <p:cNvPr id="153616" name="Group 16"/>
            <p:cNvGrpSpPr>
              <a:grpSpLocks/>
            </p:cNvGrpSpPr>
            <p:nvPr/>
          </p:nvGrpSpPr>
          <p:grpSpPr bwMode="auto">
            <a:xfrm>
              <a:off x="2640" y="3312"/>
              <a:ext cx="3507" cy="414"/>
              <a:chOff x="2640" y="3312"/>
              <a:chExt cx="3507" cy="414"/>
            </a:xfrm>
          </p:grpSpPr>
          <p:sp>
            <p:nvSpPr>
              <p:cNvPr id="153617" name="Rectangle 17"/>
              <p:cNvSpPr>
                <a:spLocks noChangeArrowheads="1"/>
              </p:cNvSpPr>
              <p:nvPr/>
            </p:nvSpPr>
            <p:spPr bwMode="auto">
              <a:xfrm>
                <a:off x="2640" y="3360"/>
                <a:ext cx="3507" cy="24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18" name="Text Box 18"/>
              <p:cNvSpPr txBox="1">
                <a:spLocks noChangeArrowheads="1"/>
              </p:cNvSpPr>
              <p:nvPr/>
            </p:nvSpPr>
            <p:spPr bwMode="auto">
              <a:xfrm>
                <a:off x="3408" y="3312"/>
                <a:ext cx="153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GB"/>
                </a:defPPr>
                <a:lvl1pPr defTabSz="685800" eaLnBrk="0" hangingPunct="0">
                  <a:defRPr sz="1800" b="1">
                    <a:effectLst>
                      <a:outerShdw blurRad="38100" dist="38100" dir="2700000" algn="tl">
                        <a:schemeClr val="tx1"/>
                      </a:outerShdw>
                    </a:effectLst>
                    <a:latin typeface="Helvetica" charset="0"/>
                    <a:ea typeface="+mn-ea"/>
                    <a:cs typeface="+mn-cs"/>
                  </a:defRPr>
                </a:lvl1pPr>
              </a:lstStyle>
              <a:p>
                <a:pPr defTabSz="514350" fontAlgn="auto">
                  <a:spcBef>
                    <a:spcPts val="0"/>
                  </a:spcBef>
                  <a:spcAft>
                    <a:spcPts val="0"/>
                  </a:spcAft>
                </a:pPr>
                <a:r>
                  <a:rPr lang="ar-JO" altLang="x-none" dirty="0">
                    <a:solidFill>
                      <a:prstClr val="white"/>
                    </a:solidFill>
                    <a:effectLst>
                      <a:outerShdw blurRad="38100" dist="38100" dir="2700000" algn="tl">
                        <a:prstClr val="black"/>
                      </a:outerShdw>
                    </a:effectLst>
                    <a:cs typeface="Arial" panose="020B0604020202020204" pitchFamily="34" charset="0"/>
                  </a:rPr>
                  <a:t>اصحاحات 4- 22</a:t>
                </a:r>
                <a:endParaRPr lang="en-US" altLang="x-none" dirty="0">
                  <a:solidFill>
                    <a:prstClr val="white"/>
                  </a:solidFill>
                  <a:effectLst>
                    <a:outerShdw blurRad="38100" dist="38100" dir="2700000" algn="tl">
                      <a:prstClr val="black"/>
                    </a:outerShdw>
                  </a:effectLst>
                </a:endParaRPr>
              </a:p>
            </p:txBody>
          </p:sp>
        </p:grpSp>
      </p:grpSp>
      <p:grpSp>
        <p:nvGrpSpPr>
          <p:cNvPr id="153619" name="Group 19"/>
          <p:cNvGrpSpPr>
            <a:grpSpLocks/>
          </p:cNvGrpSpPr>
          <p:nvPr/>
        </p:nvGrpSpPr>
        <p:grpSpPr bwMode="auto">
          <a:xfrm>
            <a:off x="1993447" y="2719580"/>
            <a:ext cx="2028819" cy="2486496"/>
            <a:chOff x="843" y="1561"/>
            <a:chExt cx="2107" cy="2625"/>
          </a:xfrm>
        </p:grpSpPr>
        <p:grpSp>
          <p:nvGrpSpPr>
            <p:cNvPr id="153620" name="Group 20"/>
            <p:cNvGrpSpPr>
              <a:grpSpLocks/>
            </p:cNvGrpSpPr>
            <p:nvPr/>
          </p:nvGrpSpPr>
          <p:grpSpPr bwMode="auto">
            <a:xfrm>
              <a:off x="1008" y="3312"/>
              <a:ext cx="1942" cy="874"/>
              <a:chOff x="1008" y="3312"/>
              <a:chExt cx="1942" cy="874"/>
            </a:xfrm>
          </p:grpSpPr>
          <p:sp>
            <p:nvSpPr>
              <p:cNvPr id="153621" name="Text Box 21"/>
              <p:cNvSpPr txBox="1">
                <a:spLocks noChangeArrowheads="1"/>
              </p:cNvSpPr>
              <p:nvPr/>
            </p:nvSpPr>
            <p:spPr bwMode="auto">
              <a:xfrm>
                <a:off x="1062" y="3699"/>
                <a:ext cx="1888" cy="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b="1" dirty="0">
                    <a:solidFill>
                      <a:srgbClr val="3E19A7"/>
                    </a:solidFill>
                    <a:effectLst>
                      <a:outerShdw blurRad="38100" dist="38100" dir="2700000" algn="tl">
                        <a:srgbClr val="000000"/>
                      </a:outerShdw>
                    </a:effectLst>
                    <a:latin typeface="Arial Narrow" charset="0"/>
                    <a:ea typeface="Arial Narrow" charset="0"/>
                    <a:cs typeface="Arial Narrow" charset="0"/>
                  </a:rPr>
                  <a:t>ما هو كائن</a:t>
                </a:r>
                <a:endParaRPr lang="en-US" altLang="x-none" b="1" dirty="0">
                  <a:solidFill>
                    <a:srgbClr val="3E19A7"/>
                  </a:solidFill>
                  <a:effectLst>
                    <a:outerShdw blurRad="38100" dist="38100" dir="2700000" algn="tl">
                      <a:srgbClr val="000000"/>
                    </a:outerShdw>
                  </a:effectLst>
                  <a:latin typeface="Arial Narrow" charset="0"/>
                  <a:ea typeface="Arial Narrow" charset="0"/>
                  <a:cs typeface="Arial Narrow" charset="0"/>
                </a:endParaRPr>
              </a:p>
            </p:txBody>
          </p:sp>
          <p:grpSp>
            <p:nvGrpSpPr>
              <p:cNvPr id="153622" name="Group 22"/>
              <p:cNvGrpSpPr>
                <a:grpSpLocks/>
              </p:cNvGrpSpPr>
              <p:nvPr/>
            </p:nvGrpSpPr>
            <p:grpSpPr bwMode="auto">
              <a:xfrm>
                <a:off x="1008" y="3312"/>
                <a:ext cx="1632" cy="390"/>
                <a:chOff x="1008" y="3312"/>
                <a:chExt cx="1632" cy="390"/>
              </a:xfrm>
            </p:grpSpPr>
            <p:sp>
              <p:nvSpPr>
                <p:cNvPr id="153623" name="Rectangle 23"/>
                <p:cNvSpPr>
                  <a:spLocks noChangeArrowheads="1"/>
                </p:cNvSpPr>
                <p:nvPr/>
              </p:nvSpPr>
              <p:spPr bwMode="auto">
                <a:xfrm>
                  <a:off x="1008" y="3360"/>
                  <a:ext cx="1632" cy="240"/>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24" name="Text Box 24"/>
                <p:cNvSpPr txBox="1">
                  <a:spLocks noChangeArrowheads="1"/>
                </p:cNvSpPr>
                <p:nvPr/>
              </p:nvSpPr>
              <p:spPr bwMode="auto">
                <a:xfrm>
                  <a:off x="1104" y="3312"/>
                  <a:ext cx="1440"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FFFF00"/>
                      </a:solidFill>
                      <a:effectLst>
                        <a:outerShdw blurRad="38100" dist="38100" dir="2700000" algn="tl">
                          <a:srgbClr val="000000"/>
                        </a:outerShdw>
                      </a:effectLst>
                      <a:latin typeface="Helvetica" charset="0"/>
                      <a:ea typeface="+mn-ea"/>
                      <a:cs typeface="Arial" panose="020B0604020202020204" pitchFamily="34" charset="0"/>
                    </a:rPr>
                    <a:t>اصحاح2- 3</a:t>
                  </a:r>
                  <a:endParaRPr lang="en-US" altLang="x-none" sz="1800" b="1" dirty="0">
                    <a:solidFill>
                      <a:srgbClr val="FFFF00"/>
                    </a:solidFill>
                    <a:effectLst>
                      <a:outerShdw blurRad="38100" dist="38100" dir="2700000" algn="tl">
                        <a:srgbClr val="000000"/>
                      </a:outerShdw>
                    </a:effectLst>
                    <a:latin typeface="Helvetica" charset="0"/>
                    <a:ea typeface="+mn-ea"/>
                    <a:cs typeface="+mn-cs"/>
                  </a:endParaRPr>
                </a:p>
              </p:txBody>
            </p:sp>
          </p:grpSp>
        </p:grpSp>
        <p:grpSp>
          <p:nvGrpSpPr>
            <p:cNvPr id="153625" name="Group 25"/>
            <p:cNvGrpSpPr>
              <a:grpSpLocks/>
            </p:cNvGrpSpPr>
            <p:nvPr/>
          </p:nvGrpSpPr>
          <p:grpSpPr bwMode="auto">
            <a:xfrm>
              <a:off x="843" y="1561"/>
              <a:ext cx="2028" cy="1861"/>
              <a:chOff x="843" y="1561"/>
              <a:chExt cx="2028" cy="1861"/>
            </a:xfrm>
          </p:grpSpPr>
          <p:pic>
            <p:nvPicPr>
              <p:cNvPr id="153626" name="Picture 26" descr="Church                                                         00001CDDMacintosh HD                   ABA781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 y="2052"/>
                <a:ext cx="1888" cy="1370"/>
              </a:xfrm>
              <a:prstGeom prst="rect">
                <a:avLst/>
              </a:prstGeom>
              <a:noFill/>
              <a:extLst>
                <a:ext uri="{909E8E84-426E-40DD-AFC4-6F175D3DCCD1}">
                  <a14:hiddenFill xmlns:a14="http://schemas.microsoft.com/office/drawing/2010/main">
                    <a:solidFill>
                      <a:srgbClr val="FFFFFF"/>
                    </a:solidFill>
                  </a14:hiddenFill>
                </a:ext>
              </a:extLst>
            </p:spPr>
          </p:pic>
          <p:sp>
            <p:nvSpPr>
              <p:cNvPr id="153627" name="Text Box 27"/>
              <p:cNvSpPr txBox="1">
                <a:spLocks noChangeArrowheads="1"/>
              </p:cNvSpPr>
              <p:nvPr/>
            </p:nvSpPr>
            <p:spPr bwMode="auto">
              <a:xfrm>
                <a:off x="843" y="1561"/>
                <a:ext cx="1836" cy="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الكنائس السبع من عصر الكنيسة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grpSp>
      </p:grpSp>
      <p:grpSp>
        <p:nvGrpSpPr>
          <p:cNvPr id="153628" name="Group 28"/>
          <p:cNvGrpSpPr>
            <a:grpSpLocks/>
          </p:cNvGrpSpPr>
          <p:nvPr/>
        </p:nvGrpSpPr>
        <p:grpSpPr bwMode="auto">
          <a:xfrm>
            <a:off x="3903169" y="2802059"/>
            <a:ext cx="1052810" cy="1861840"/>
            <a:chOff x="2640" y="1397"/>
            <a:chExt cx="1179" cy="2085"/>
          </a:xfrm>
        </p:grpSpPr>
        <p:grpSp>
          <p:nvGrpSpPr>
            <p:cNvPr id="153629" name="Group 29"/>
            <p:cNvGrpSpPr>
              <a:grpSpLocks/>
            </p:cNvGrpSpPr>
            <p:nvPr/>
          </p:nvGrpSpPr>
          <p:grpSpPr bwMode="auto">
            <a:xfrm>
              <a:off x="2640" y="1397"/>
              <a:ext cx="1179" cy="1723"/>
              <a:chOff x="2640" y="1397"/>
              <a:chExt cx="1179" cy="1723"/>
            </a:xfrm>
          </p:grpSpPr>
          <p:pic>
            <p:nvPicPr>
              <p:cNvPr id="153630" name="Picture 30" descr="Trib Temple.eps                                                00001CDD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40" y="2040"/>
                <a:ext cx="864" cy="1080"/>
              </a:xfrm>
              <a:prstGeom prst="rect">
                <a:avLst/>
              </a:prstGeom>
              <a:noFill/>
              <a:extLst>
                <a:ext uri="{909E8E84-426E-40DD-AFC4-6F175D3DCCD1}">
                  <a14:hiddenFill xmlns:a14="http://schemas.microsoft.com/office/drawing/2010/main">
                    <a:solidFill>
                      <a:srgbClr val="FFFFFF"/>
                    </a:solidFill>
                  </a14:hiddenFill>
                </a:ext>
              </a:extLst>
            </p:spPr>
          </p:pic>
          <p:sp>
            <p:nvSpPr>
              <p:cNvPr id="153631" name="Text Box 31"/>
              <p:cNvSpPr txBox="1">
                <a:spLocks noChangeArrowheads="1"/>
              </p:cNvSpPr>
              <p:nvPr/>
            </p:nvSpPr>
            <p:spPr bwMode="auto">
              <a:xfrm>
                <a:off x="2667" y="1397"/>
                <a:ext cx="1152"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الضيقة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grpSp>
        <p:grpSp>
          <p:nvGrpSpPr>
            <p:cNvPr id="153632" name="Group 32"/>
            <p:cNvGrpSpPr>
              <a:grpSpLocks/>
            </p:cNvGrpSpPr>
            <p:nvPr/>
          </p:nvGrpSpPr>
          <p:grpSpPr bwMode="auto">
            <a:xfrm>
              <a:off x="2640" y="3120"/>
              <a:ext cx="864" cy="362"/>
              <a:chOff x="2640" y="3120"/>
              <a:chExt cx="864" cy="362"/>
            </a:xfrm>
          </p:grpSpPr>
          <p:sp>
            <p:nvSpPr>
              <p:cNvPr id="153633" name="Rectangle 33"/>
              <p:cNvSpPr>
                <a:spLocks noChangeArrowheads="1"/>
              </p:cNvSpPr>
              <p:nvPr/>
            </p:nvSpPr>
            <p:spPr bwMode="auto">
              <a:xfrm>
                <a:off x="2640" y="3120"/>
                <a:ext cx="864" cy="24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34" name="Text Box 34"/>
              <p:cNvSpPr txBox="1">
                <a:spLocks noChangeArrowheads="1"/>
              </p:cNvSpPr>
              <p:nvPr/>
            </p:nvSpPr>
            <p:spPr bwMode="auto">
              <a:xfrm>
                <a:off x="2676" y="3120"/>
                <a:ext cx="762"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r>
                  <a:rPr lang="ar-JO" altLang="x-none" sz="1500" b="1" dirty="0">
                    <a:solidFill>
                      <a:prstClr val="white"/>
                    </a:solidFill>
                    <a:effectLst>
                      <a:outerShdw blurRad="38100" dist="38100" dir="2700000" algn="tl">
                        <a:prstClr val="black"/>
                      </a:outerShdw>
                    </a:effectLst>
                    <a:latin typeface="Helvetica" charset="0"/>
                    <a:ea typeface="+mn-ea"/>
                    <a:cs typeface="Arial" panose="020B0604020202020204" pitchFamily="34" charset="0"/>
                  </a:rPr>
                  <a:t>4- 1</a:t>
                </a:r>
                <a:r>
                  <a:rPr lang="ar-JO" altLang="x-none" sz="1350" b="1" dirty="0">
                    <a:solidFill>
                      <a:prstClr val="white"/>
                    </a:solidFill>
                    <a:effectLst>
                      <a:outerShdw blurRad="38100" dist="38100" dir="2700000" algn="tl">
                        <a:prstClr val="black"/>
                      </a:outerShdw>
                    </a:effectLst>
                    <a:latin typeface="Helvetica" charset="0"/>
                    <a:ea typeface="+mn-ea"/>
                    <a:cs typeface="Arial" panose="020B0604020202020204" pitchFamily="34" charset="0"/>
                  </a:rPr>
                  <a:t>9</a:t>
                </a:r>
                <a:endParaRPr lang="en-US" altLang="x-none" sz="1350" b="1" dirty="0">
                  <a:solidFill>
                    <a:prstClr val="white"/>
                  </a:solidFill>
                  <a:effectLst>
                    <a:outerShdw blurRad="38100" dist="38100" dir="2700000" algn="tl">
                      <a:prstClr val="black"/>
                    </a:outerShdw>
                  </a:effectLst>
                  <a:latin typeface="Helvetica" charset="0"/>
                  <a:ea typeface="+mn-ea"/>
                  <a:cs typeface="+mn-cs"/>
                </a:endParaRPr>
              </a:p>
            </p:txBody>
          </p:sp>
        </p:grpSp>
      </p:grpSp>
      <p:grpSp>
        <p:nvGrpSpPr>
          <p:cNvPr id="153635" name="Group 35"/>
          <p:cNvGrpSpPr>
            <a:grpSpLocks/>
          </p:cNvGrpSpPr>
          <p:nvPr/>
        </p:nvGrpSpPr>
        <p:grpSpPr bwMode="auto">
          <a:xfrm>
            <a:off x="6485613" y="2819625"/>
            <a:ext cx="1340870" cy="1775223"/>
            <a:chOff x="4785" y="1475"/>
            <a:chExt cx="1311" cy="1988"/>
          </a:xfrm>
        </p:grpSpPr>
        <p:grpSp>
          <p:nvGrpSpPr>
            <p:cNvPr id="153636" name="Group 36"/>
            <p:cNvGrpSpPr>
              <a:grpSpLocks/>
            </p:cNvGrpSpPr>
            <p:nvPr/>
          </p:nvGrpSpPr>
          <p:grpSpPr bwMode="auto">
            <a:xfrm>
              <a:off x="4785" y="1475"/>
              <a:ext cx="1311" cy="1645"/>
              <a:chOff x="4785" y="1475"/>
              <a:chExt cx="1311" cy="1645"/>
            </a:xfrm>
          </p:grpSpPr>
          <p:sp>
            <p:nvSpPr>
              <p:cNvPr id="153637" name="Text Box 37"/>
              <p:cNvSpPr txBox="1">
                <a:spLocks noChangeArrowheads="1"/>
              </p:cNvSpPr>
              <p:nvPr/>
            </p:nvSpPr>
            <p:spPr bwMode="auto">
              <a:xfrm>
                <a:off x="4785" y="1475"/>
                <a:ext cx="1311"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الحالة الابدية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pic>
            <p:nvPicPr>
              <p:cNvPr id="153638" name="Picture 38" descr="&#10;New Jer1.jpeg                                                  000292AFMacintosh HD                   ABA78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8" y="1824"/>
                <a:ext cx="1248" cy="12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639" name="Group 39"/>
            <p:cNvGrpSpPr>
              <a:grpSpLocks/>
            </p:cNvGrpSpPr>
            <p:nvPr/>
          </p:nvGrpSpPr>
          <p:grpSpPr bwMode="auto">
            <a:xfrm>
              <a:off x="4840" y="3088"/>
              <a:ext cx="1248" cy="375"/>
              <a:chOff x="4840" y="3088"/>
              <a:chExt cx="1248" cy="375"/>
            </a:xfrm>
          </p:grpSpPr>
          <p:sp>
            <p:nvSpPr>
              <p:cNvPr id="153640" name="Rectangle 40"/>
              <p:cNvSpPr>
                <a:spLocks noChangeArrowheads="1"/>
              </p:cNvSpPr>
              <p:nvPr/>
            </p:nvSpPr>
            <p:spPr bwMode="auto">
              <a:xfrm>
                <a:off x="4840" y="3088"/>
                <a:ext cx="1248" cy="310"/>
              </a:xfrm>
              <a:prstGeom prst="rect">
                <a:avLst/>
              </a:prstGeom>
              <a:solidFill>
                <a:srgbClr val="C000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41" name="Text Box 41"/>
              <p:cNvSpPr txBox="1">
                <a:spLocks noChangeArrowheads="1"/>
              </p:cNvSpPr>
              <p:nvPr/>
            </p:nvSpPr>
            <p:spPr bwMode="auto">
              <a:xfrm>
                <a:off x="4861" y="3101"/>
                <a:ext cx="1225"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en-US" altLang="x-none" sz="1500" b="1" dirty="0">
                    <a:solidFill>
                      <a:prstClr val="white"/>
                    </a:solidFill>
                    <a:effectLst>
                      <a:outerShdw blurRad="38100" dist="38100" dir="2700000" algn="tl">
                        <a:prstClr val="black"/>
                      </a:outerShdw>
                    </a:effectLst>
                    <a:latin typeface="Helvetica" charset="0"/>
                    <a:ea typeface="+mn-ea"/>
                    <a:cs typeface="+mn-cs"/>
                  </a:rPr>
                  <a:t>21—22</a:t>
                </a:r>
              </a:p>
            </p:txBody>
          </p:sp>
        </p:grpSp>
      </p:grpSp>
      <p:grpSp>
        <p:nvGrpSpPr>
          <p:cNvPr id="153642" name="Group 42"/>
          <p:cNvGrpSpPr>
            <a:grpSpLocks/>
          </p:cNvGrpSpPr>
          <p:nvPr/>
        </p:nvGrpSpPr>
        <p:grpSpPr bwMode="auto">
          <a:xfrm>
            <a:off x="4659766" y="2819626"/>
            <a:ext cx="1909487" cy="1818085"/>
            <a:chOff x="3464" y="1446"/>
            <a:chExt cx="1503" cy="2036"/>
          </a:xfrm>
        </p:grpSpPr>
        <p:grpSp>
          <p:nvGrpSpPr>
            <p:cNvPr id="153643" name="Group 43"/>
            <p:cNvGrpSpPr>
              <a:grpSpLocks/>
            </p:cNvGrpSpPr>
            <p:nvPr/>
          </p:nvGrpSpPr>
          <p:grpSpPr bwMode="auto">
            <a:xfrm>
              <a:off x="3504" y="1446"/>
              <a:ext cx="1463" cy="1722"/>
              <a:chOff x="3504" y="1446"/>
              <a:chExt cx="1463" cy="1722"/>
            </a:xfrm>
          </p:grpSpPr>
          <p:sp>
            <p:nvSpPr>
              <p:cNvPr id="153644" name="Text Box 44"/>
              <p:cNvSpPr txBox="1">
                <a:spLocks noChangeArrowheads="1"/>
              </p:cNvSpPr>
              <p:nvPr/>
            </p:nvSpPr>
            <p:spPr bwMode="auto">
              <a:xfrm>
                <a:off x="3815" y="1446"/>
                <a:ext cx="1152"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الحكم الالفي</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pic>
            <p:nvPicPr>
              <p:cNvPr id="153645" name="Picture 45" descr="&#10;Throne.eps                                                     00001C01Macintosh HD                   ABA7815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9" y="2256"/>
                <a:ext cx="636" cy="912"/>
              </a:xfrm>
              <a:prstGeom prst="rect">
                <a:avLst/>
              </a:prstGeom>
              <a:noFill/>
              <a:extLst>
                <a:ext uri="{909E8E84-426E-40DD-AFC4-6F175D3DCCD1}">
                  <a14:hiddenFill xmlns:a14="http://schemas.microsoft.com/office/drawing/2010/main">
                    <a:solidFill>
                      <a:srgbClr val="FFFFFF"/>
                    </a:solidFill>
                  </a14:hiddenFill>
                </a:ext>
              </a:extLst>
            </p:spPr>
          </p:pic>
          <p:pic>
            <p:nvPicPr>
              <p:cNvPr id="153646" name="Picture 46" descr="&#10;Lamb/Lion.eps                                                  00001C01Macintosh HD                   ABA7815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4" y="2606"/>
                <a:ext cx="768" cy="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647" name="Group 47"/>
            <p:cNvGrpSpPr>
              <a:grpSpLocks/>
            </p:cNvGrpSpPr>
            <p:nvPr/>
          </p:nvGrpSpPr>
          <p:grpSpPr bwMode="auto">
            <a:xfrm>
              <a:off x="3464" y="3120"/>
              <a:ext cx="1486" cy="362"/>
              <a:chOff x="3464" y="3120"/>
              <a:chExt cx="1486" cy="362"/>
            </a:xfrm>
          </p:grpSpPr>
          <p:sp>
            <p:nvSpPr>
              <p:cNvPr id="153648" name="Rectangle 48"/>
              <p:cNvSpPr>
                <a:spLocks noChangeArrowheads="1"/>
              </p:cNvSpPr>
              <p:nvPr/>
            </p:nvSpPr>
            <p:spPr bwMode="auto">
              <a:xfrm>
                <a:off x="3464" y="3120"/>
                <a:ext cx="1486" cy="240"/>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49" name="Text Box 49"/>
              <p:cNvSpPr txBox="1">
                <a:spLocks noChangeArrowheads="1"/>
              </p:cNvSpPr>
              <p:nvPr/>
            </p:nvSpPr>
            <p:spPr bwMode="auto">
              <a:xfrm>
                <a:off x="3984" y="3120"/>
                <a:ext cx="336"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GB"/>
                </a:defPPr>
                <a:lvl1pPr defTabSz="685800" eaLnBrk="0" hangingPunct="0">
                  <a:defRPr sz="1800" b="1">
                    <a:effectLst>
                      <a:outerShdw blurRad="38100" dist="38100" dir="2700000" algn="tl">
                        <a:schemeClr val="tx1"/>
                      </a:outerShdw>
                    </a:effectLst>
                    <a:latin typeface="Helvetica" charset="0"/>
                    <a:ea typeface="+mn-ea"/>
                    <a:cs typeface="+mn-cs"/>
                  </a:defRPr>
                </a:lvl1pPr>
              </a:lstStyle>
              <a:p>
                <a:pPr defTabSz="514350" fontAlgn="auto">
                  <a:spcBef>
                    <a:spcPts val="0"/>
                  </a:spcBef>
                  <a:spcAft>
                    <a:spcPts val="0"/>
                  </a:spcAft>
                </a:pPr>
                <a:r>
                  <a:rPr lang="en-US" altLang="x-none" sz="1500" dirty="0">
                    <a:solidFill>
                      <a:prstClr val="white"/>
                    </a:solidFill>
                    <a:effectLst>
                      <a:outerShdw blurRad="38100" dist="38100" dir="2700000" algn="tl">
                        <a:prstClr val="black"/>
                      </a:outerShdw>
                    </a:effectLst>
                  </a:rPr>
                  <a:t>20</a:t>
                </a:r>
              </a:p>
            </p:txBody>
          </p:sp>
        </p:grpSp>
      </p:grpSp>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63345" y="3136437"/>
            <a:ext cx="1263138" cy="1150144"/>
          </a:xfrm>
          <a:prstGeom prst="rect">
            <a:avLst/>
          </a:prstGeom>
        </p:spPr>
      </p:pic>
      <p:sp>
        <p:nvSpPr>
          <p:cNvPr id="50" name="Text Box 5">
            <a:extLst>
              <a:ext uri="{FF2B5EF4-FFF2-40B4-BE49-F238E27FC236}">
                <a16:creationId xmlns:a16="http://schemas.microsoft.com/office/drawing/2014/main" id="{C2588E15-B66D-6740-A757-2C5ABBE70A42}"/>
              </a:ext>
            </a:extLst>
          </p:cNvPr>
          <p:cNvSpPr txBox="1">
            <a:spLocks noChangeArrowheads="1"/>
          </p:cNvSpPr>
          <p:nvPr/>
        </p:nvSpPr>
        <p:spPr bwMode="auto">
          <a:xfrm>
            <a:off x="1043608" y="5515794"/>
            <a:ext cx="6810632" cy="39405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100" b="1" dirty="0">
                <a:solidFill>
                  <a:prstClr val="black"/>
                </a:solidFill>
                <a:cs typeface="Arial" charset="0"/>
              </a:rPr>
              <a:t>مقتبس من دكتور راندال برايس، درس 29، صفحة عرض 13</a:t>
            </a:r>
            <a:endParaRPr lang="en-GB" sz="2100" b="1" dirty="0">
              <a:solidFill>
                <a:prstClr val="black"/>
              </a:solidFill>
              <a:cs typeface="Arial" charset="0"/>
            </a:endParaRPr>
          </a:p>
        </p:txBody>
      </p:sp>
      <p:sp>
        <p:nvSpPr>
          <p:cNvPr id="4" name="TextBox 3"/>
          <p:cNvSpPr txBox="1"/>
          <p:nvPr/>
        </p:nvSpPr>
        <p:spPr>
          <a:xfrm>
            <a:off x="379818" y="892445"/>
            <a:ext cx="7983606" cy="1015663"/>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0070C0"/>
                </a:solidFill>
                <a:latin typeface="Calibri" panose="020F0502020204030204"/>
                <a:ea typeface="+mn-ea"/>
                <a:cs typeface="Arial" panose="020B0604020202020204" pitchFamily="34" charset="0"/>
              </a:rPr>
              <a:t>دون ما رأيته، وما يحدث الآن، وما يوشك أن يحدث بعده</a:t>
            </a:r>
          </a:p>
          <a:p>
            <a:pPr algn="ctr" defTabSz="685800" rtl="1" fontAlgn="auto">
              <a:spcBef>
                <a:spcPts val="0"/>
              </a:spcBef>
              <a:spcAft>
                <a:spcPts val="0"/>
              </a:spcAft>
            </a:pPr>
            <a:r>
              <a:rPr lang="ar-JO" sz="3000" b="1" dirty="0">
                <a:solidFill>
                  <a:srgbClr val="0070C0"/>
                </a:solidFill>
                <a:latin typeface="Calibri" panose="020F0502020204030204"/>
                <a:ea typeface="+mn-ea"/>
                <a:cs typeface="Arial" panose="020B0604020202020204" pitchFamily="34" charset="0"/>
              </a:rPr>
              <a:t>رؤيا 1: 19</a:t>
            </a:r>
            <a:endParaRPr lang="en-US" sz="3000" b="1" dirty="0">
              <a:solidFill>
                <a:srgbClr val="0070C0"/>
              </a:solidFill>
              <a:latin typeface="Calibri" panose="020F0502020204030204"/>
              <a:ea typeface="+mn-ea"/>
              <a:cs typeface="+mn-cs"/>
            </a:endParaRPr>
          </a:p>
        </p:txBody>
      </p:sp>
    </p:spTree>
    <p:extLst>
      <p:ext uri="{BB962C8B-B14F-4D97-AF65-F5344CB8AC3E}">
        <p14:creationId xmlns:p14="http://schemas.microsoft.com/office/powerpoint/2010/main" val="240745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box(out)">
                                      <p:cBhvr>
                                        <p:cTn id="7" dur="500"/>
                                        <p:tgtEl>
                                          <p:spTgt spid="153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3619"/>
                                        </p:tgtEl>
                                        <p:attrNameLst>
                                          <p:attrName>style.visibility</p:attrName>
                                        </p:attrNameLst>
                                      </p:cBhvr>
                                      <p:to>
                                        <p:strVal val="visible"/>
                                      </p:to>
                                    </p:set>
                                    <p:animEffect transition="in" filter="box(out)">
                                      <p:cBhvr>
                                        <p:cTn id="12" dur="500"/>
                                        <p:tgtEl>
                                          <p:spTgt spid="1536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53614"/>
                                        </p:tgtEl>
                                        <p:attrNameLst>
                                          <p:attrName>style.visibility</p:attrName>
                                        </p:attrNameLst>
                                      </p:cBhvr>
                                      <p:to>
                                        <p:strVal val="visible"/>
                                      </p:to>
                                    </p:set>
                                    <p:animEffect transition="in" filter="wipe(up)">
                                      <p:cBhvr>
                                        <p:cTn id="17" dur="500"/>
                                        <p:tgtEl>
                                          <p:spTgt spid="1536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53628"/>
                                        </p:tgtEl>
                                        <p:attrNameLst>
                                          <p:attrName>style.visibility</p:attrName>
                                        </p:attrNameLst>
                                      </p:cBhvr>
                                      <p:to>
                                        <p:strVal val="visible"/>
                                      </p:to>
                                    </p:set>
                                    <p:animEffect transition="in" filter="box(out)">
                                      <p:cBhvr>
                                        <p:cTn id="22" dur="500"/>
                                        <p:tgtEl>
                                          <p:spTgt spid="1536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53642"/>
                                        </p:tgtEl>
                                        <p:attrNameLst>
                                          <p:attrName>style.visibility</p:attrName>
                                        </p:attrNameLst>
                                      </p:cBhvr>
                                      <p:to>
                                        <p:strVal val="visible"/>
                                      </p:to>
                                    </p:set>
                                    <p:animEffect transition="in" filter="box(out)">
                                      <p:cBhvr>
                                        <p:cTn id="27" dur="500"/>
                                        <p:tgtEl>
                                          <p:spTgt spid="1536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53635"/>
                                        </p:tgtEl>
                                        <p:attrNameLst>
                                          <p:attrName>style.visibility</p:attrName>
                                        </p:attrNameLst>
                                      </p:cBhvr>
                                      <p:to>
                                        <p:strVal val="visible"/>
                                      </p:to>
                                    </p:set>
                                    <p:animEffect transition="in" filter="box(out)">
                                      <p:cBhvr>
                                        <p:cTn id="32" dur="500"/>
                                        <p:tgtEl>
                                          <p:spTgt spid="153635"/>
                                        </p:tgtEl>
                                      </p:cBhvr>
                                    </p:animEffect>
                                  </p:childTnLst>
                                </p:cTn>
                              </p:par>
                              <p:par>
                                <p:cTn id="33" presetID="5" presetClass="entr" presetSubtype="1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heckerboard(across)">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97430"/>
            <a:ext cx="9144000" cy="3857625"/>
          </a:xfrm>
          <a:prstGeom prst="rect">
            <a:avLst/>
          </a:prstGeom>
        </p:spPr>
      </p:pic>
      <p:sp>
        <p:nvSpPr>
          <p:cNvPr id="2" name="Rectangle 1"/>
          <p:cNvSpPr/>
          <p:nvPr/>
        </p:nvSpPr>
        <p:spPr>
          <a:xfrm>
            <a:off x="-8" y="925829"/>
            <a:ext cx="9086762" cy="1588127"/>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mn-ea"/>
                <a:cs typeface="Arial" panose="020B0604020202020204" pitchFamily="34" charset="0"/>
              </a:rPr>
              <a:t>٢٨ 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الاثْنَيْ عَشَرَ.</a:t>
            </a:r>
          </a:p>
          <a:p>
            <a:pPr defTabSz="257175" rtl="1" fontAlgn="auto">
              <a:lnSpc>
                <a:spcPct val="90000"/>
              </a:lnSpc>
              <a:spcBef>
                <a:spcPts val="0"/>
              </a:spcBef>
              <a:spcAft>
                <a:spcPts val="0"/>
              </a:spcAft>
            </a:pPr>
            <a:r>
              <a:rPr lang="ar-JO"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 متى 19: 28).</a:t>
            </a:r>
            <a:endParaRPr lang="en-US" sz="2700" b="1" dirty="0">
              <a:solidFill>
                <a:srgbClr val="FFF59D"/>
              </a:solidFill>
              <a:effectLst>
                <a:glow rad="101600">
                  <a:prstClr val="black"/>
                </a:glow>
              </a:effectLst>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553A665-1C9A-6A4B-A95B-A498970E128E}"/>
              </a:ext>
            </a:extLst>
          </p:cNvPr>
          <p:cNvSpPr/>
          <p:nvPr/>
        </p:nvSpPr>
        <p:spPr>
          <a:xfrm>
            <a:off x="-2" y="5040631"/>
            <a:ext cx="9144000" cy="1214179"/>
          </a:xfrm>
          <a:prstGeom prst="rect">
            <a:avLst/>
          </a:prstGeom>
          <a:solidFill>
            <a:schemeClr val="tx1"/>
          </a:solidFill>
        </p:spPr>
        <p:txBody>
          <a:bodyPr wrap="square">
            <a:spAutoFit/>
          </a:bodyPr>
          <a:lstStyle/>
          <a:p>
            <a:pPr algn="r" defTabSz="257175" rtl="1" fontAlgn="auto">
              <a:lnSpc>
                <a:spcPct val="90000"/>
              </a:lnSpc>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mn-ea"/>
                <a:cs typeface="Arial" panose="020B0604020202020204" pitchFamily="34" charset="0"/>
              </a:rPr>
              <a:t>٢٩ وَأَنَا أَجْعَلُ لَكُمْ كَمَا جَعَلَ لِي أَبِي مَلَكُوتًا، ٣٠ لِتَأْكُلُوا وَتَشْرَبُوا عَلَى مَائِدَتِي فِي مَلَكُوتِي، وَتَجْلِسُوا عَلَى كَرَاسِيَّ تَدِينُونَ أَسْبَاطَ إِسْرَائِيلَ الاثْنَيْ عَشَرَ».</a:t>
            </a:r>
          </a:p>
          <a:p>
            <a:pPr defTabSz="257175" rtl="1" fontAlgn="auto">
              <a:lnSpc>
                <a:spcPct val="90000"/>
              </a:lnSpc>
              <a:spcBef>
                <a:spcPts val="0"/>
              </a:spcBef>
              <a:spcAft>
                <a:spcPts val="0"/>
              </a:spcAft>
            </a:pPr>
            <a:r>
              <a:rPr lang="ar-JO"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(لوقا 22: 29- 30)</a:t>
            </a:r>
            <a:r>
              <a:rPr lang="en-US"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459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2" descr="DSC00700best2.jpg                                              00000FD4Macintosh HD                   ABA7815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0" y="0"/>
            <a:ext cx="9144000" cy="4713890"/>
          </a:xfrm>
          <a:prstGeom prst="rect">
            <a:avLst/>
          </a:prstGeom>
          <a:noFill/>
          <a:extLst>
            <a:ext uri="{909E8E84-426E-40DD-AFC4-6F175D3DCCD1}">
              <a14:hiddenFill xmlns:a14="http://schemas.microsoft.com/office/drawing/2010/main">
                <a:solidFill>
                  <a:srgbClr val="FFFFFF"/>
                </a:solidFill>
              </a14:hiddenFill>
            </a:ext>
          </a:extLst>
        </p:spPr>
      </p:pic>
      <p:sp>
        <p:nvSpPr>
          <p:cNvPr id="119811" name="WordArt 3"/>
          <p:cNvSpPr>
            <a:spLocks noChangeArrowheads="1" noChangeShapeType="1" noTextEdit="1"/>
          </p:cNvSpPr>
          <p:nvPr/>
        </p:nvSpPr>
        <p:spPr bwMode="auto">
          <a:xfrm>
            <a:off x="467544" y="2128189"/>
            <a:ext cx="8623020" cy="457511"/>
          </a:xfrm>
          <a:prstGeom prst="rect">
            <a:avLst/>
          </a:prstGeom>
        </p:spPr>
        <p:txBody>
          <a:bodyPr wrap="none" fromWordArt="1">
            <a:prstTxWarp prst="textPlain">
              <a:avLst>
                <a:gd name="adj" fmla="val 50000"/>
              </a:avLst>
            </a:prstTxWarp>
          </a:bodyPr>
          <a:lstStyle/>
          <a:p>
            <a:pPr algn="ctr" defTabSz="514350" rtl="1" eaLnBrk="0" fontAlgn="auto" hangingPunct="0">
              <a:spcBef>
                <a:spcPts val="0"/>
              </a:spcBef>
              <a:spcAft>
                <a:spcPts val="0"/>
              </a:spcAft>
            </a:pPr>
            <a:r>
              <a:rPr lang="ar-JO" sz="2025" b="1" kern="10" dirty="0">
                <a:ln w="19050">
                  <a:solidFill>
                    <a:srgbClr val="99CCFF"/>
                  </a:solidFill>
                  <a:round/>
                  <a:headEnd/>
                  <a:tailEnd/>
                </a:ln>
                <a:solidFill>
                  <a:prstClr val="white"/>
                </a:solidFill>
                <a:effectLst>
                  <a:glow rad="101600">
                    <a:srgbClr val="000000"/>
                  </a:glow>
                  <a:outerShdw blurRad="63500" dist="38099" dir="2700000" algn="ctr" rotWithShape="0">
                    <a:srgbClr val="990000">
                      <a:alpha val="74998"/>
                    </a:srgbClr>
                  </a:outerShdw>
                </a:effectLst>
                <a:latin typeface="Arial" panose="020B0604020202020204" pitchFamily="34" charset="0"/>
                <a:ea typeface="Impact" charset="0"/>
                <a:cs typeface="Arial" panose="020B0604020202020204" pitchFamily="34" charset="0"/>
              </a:rPr>
              <a:t>رؤيا اشعياء الصغيرة</a:t>
            </a:r>
            <a:endParaRPr lang="en-US" sz="2025" b="1" kern="10" dirty="0">
              <a:ln w="19050">
                <a:solidFill>
                  <a:srgbClr val="99CCFF"/>
                </a:solidFill>
                <a:round/>
                <a:headEnd/>
                <a:tailEnd/>
              </a:ln>
              <a:solidFill>
                <a:prstClr val="white"/>
              </a:solidFill>
              <a:effectLst>
                <a:glow rad="101600">
                  <a:srgbClr val="000000"/>
                </a:glow>
                <a:outerShdw blurRad="63500" dist="38099" dir="2700000" algn="ctr" rotWithShape="0">
                  <a:srgbClr val="990000">
                    <a:alpha val="74998"/>
                  </a:srgbClr>
                </a:outerShdw>
              </a:effectLst>
              <a:latin typeface="Arial" panose="020B0604020202020204" pitchFamily="34" charset="0"/>
              <a:ea typeface="Impact" charset="0"/>
              <a:cs typeface="Arial" panose="020B0604020202020204" pitchFamily="34" charset="0"/>
            </a:endParaRPr>
          </a:p>
        </p:txBody>
      </p:sp>
      <p:sp>
        <p:nvSpPr>
          <p:cNvPr id="119817" name="WordArt 9"/>
          <p:cNvSpPr>
            <a:spLocks noChangeArrowheads="1" noChangeShapeType="1" noTextEdit="1"/>
          </p:cNvSpPr>
          <p:nvPr/>
        </p:nvSpPr>
        <p:spPr bwMode="auto">
          <a:xfrm>
            <a:off x="1791847" y="2708008"/>
            <a:ext cx="5580994" cy="4744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529"/>
              </a:avLst>
            </a:prstTxWarp>
          </a:bodyPr>
          <a:lstStyle/>
          <a:p>
            <a:pPr algn="ctr" defTabSz="514350" rtl="1" eaLnBrk="0" fontAlgn="auto" hangingPunct="0">
              <a:spcBef>
                <a:spcPts val="0"/>
              </a:spcBef>
              <a:spcAft>
                <a:spcPts val="0"/>
              </a:spcAft>
            </a:pPr>
            <a:r>
              <a:rPr lang="ar-JO" sz="2025" b="1" kern="10" dirty="0">
                <a:solidFill>
                  <a:srgbClr val="BBE0E3"/>
                </a:solidFill>
                <a:effectLst>
                  <a:glow rad="101600">
                    <a:srgbClr val="000000"/>
                  </a:glow>
                </a:effectLst>
                <a:latin typeface="Arial" panose="020B0604020202020204" pitchFamily="34" charset="0"/>
                <a:ea typeface="Impact" charset="0"/>
                <a:cs typeface="Arial" panose="020B0604020202020204" pitchFamily="34" charset="0"/>
              </a:rPr>
              <a:t>دراما الخلاص</a:t>
            </a:r>
            <a:endParaRPr lang="en-US" sz="2025" b="1" kern="10" dirty="0">
              <a:solidFill>
                <a:srgbClr val="BBE0E3"/>
              </a:solidFill>
              <a:effectLst>
                <a:glow rad="101600">
                  <a:srgbClr val="000000"/>
                </a:glow>
              </a:effectLst>
              <a:latin typeface="Arial" panose="020B0604020202020204" pitchFamily="34" charset="0"/>
              <a:ea typeface="Impact" charset="0"/>
              <a:cs typeface="Arial" panose="020B0604020202020204" pitchFamily="34" charset="0"/>
            </a:endParaRPr>
          </a:p>
        </p:txBody>
      </p:sp>
      <p:sp>
        <p:nvSpPr>
          <p:cNvPr id="119818" name="Rectangle 10"/>
          <p:cNvSpPr>
            <a:spLocks noChangeArrowheads="1"/>
          </p:cNvSpPr>
          <p:nvPr/>
        </p:nvSpPr>
        <p:spPr bwMode="auto">
          <a:xfrm>
            <a:off x="8897710" y="3847729"/>
            <a:ext cx="1928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endParaRPr lang="x-none" altLang="x-none" sz="1100" b="1">
              <a:solidFill>
                <a:srgbClr val="000000"/>
              </a:solidFill>
              <a:latin typeface="Arial" panose="020B0604020202020204" pitchFamily="34" charset="0"/>
              <a:ea typeface="+mn-ea"/>
              <a:cs typeface="Arial" panose="020B0604020202020204" pitchFamily="34" charset="0"/>
            </a:endParaRPr>
          </a:p>
        </p:txBody>
      </p:sp>
      <p:sp>
        <p:nvSpPr>
          <p:cNvPr id="119819" name="WordArt 11"/>
          <p:cNvSpPr>
            <a:spLocks noChangeArrowheads="1" noChangeShapeType="1" noTextEdit="1"/>
          </p:cNvSpPr>
          <p:nvPr/>
        </p:nvSpPr>
        <p:spPr bwMode="auto">
          <a:xfrm>
            <a:off x="2249047" y="3304722"/>
            <a:ext cx="4453759" cy="4637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462"/>
              </a:avLst>
            </a:prstTxWarp>
          </a:bodyPr>
          <a:lstStyle/>
          <a:p>
            <a:pPr algn="ctr" defTabSz="514350" eaLnBrk="0" fontAlgn="auto" hangingPunct="0">
              <a:spcBef>
                <a:spcPts val="0"/>
              </a:spcBef>
              <a:spcAft>
                <a:spcPts val="0"/>
              </a:spcAft>
            </a:pPr>
            <a:r>
              <a:rPr lang="ar-JO" sz="2025" b="1" kern="10" dirty="0">
                <a:solidFill>
                  <a:srgbClr val="FFFFFF"/>
                </a:solidFill>
                <a:effectLst>
                  <a:glow rad="101600">
                    <a:srgbClr val="000000"/>
                  </a:glow>
                </a:effectLst>
                <a:latin typeface="Arial" panose="020B0604020202020204" pitchFamily="34" charset="0"/>
                <a:ea typeface="Impact" charset="0"/>
                <a:cs typeface="Times New Roman" panose="02020603050405020304" pitchFamily="18" charset="0"/>
              </a:rPr>
              <a:t>اشعياء 24- </a:t>
            </a:r>
            <a:r>
              <a:rPr lang="ar-JO" sz="2025" b="1" kern="10" dirty="0">
                <a:solidFill>
                  <a:srgbClr val="FFFFFF"/>
                </a:solidFill>
                <a:effectLst>
                  <a:glow rad="1016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25</a:t>
            </a:r>
            <a:endParaRPr lang="en-US" sz="2025" b="1" kern="10" dirty="0">
              <a:solidFill>
                <a:srgbClr val="FFFFFF"/>
              </a:solidFill>
              <a:effectLst>
                <a:glow rad="1016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endParaRPr>
          </a:p>
        </p:txBody>
      </p:sp>
      <p:sp>
        <p:nvSpPr>
          <p:cNvPr id="119820" name="Text Box 12"/>
          <p:cNvSpPr txBox="1">
            <a:spLocks noChangeArrowheads="1"/>
          </p:cNvSpPr>
          <p:nvPr/>
        </p:nvSpPr>
        <p:spPr bwMode="auto">
          <a:xfrm>
            <a:off x="976273" y="4048905"/>
            <a:ext cx="8005772"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823"/>
                </a:solidFill>
                <a:effectLst>
                  <a:glow rad="101600">
                    <a:srgbClr val="000000"/>
                  </a:glow>
                </a:effectLst>
                <a:latin typeface="Arial" panose="020B0604020202020204" pitchFamily="34" charset="0"/>
                <a:ea typeface="+mn-ea"/>
                <a:cs typeface="Arial" panose="020B0604020202020204" pitchFamily="34" charset="0"/>
              </a:rPr>
              <a:t>1-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لايقدم الرجل اي أمل في هذا أو اي عصر مستقبلي.</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
        <p:nvSpPr>
          <p:cNvPr id="119821" name="Text Box 13"/>
          <p:cNvSpPr txBox="1">
            <a:spLocks noChangeArrowheads="1"/>
          </p:cNvSpPr>
          <p:nvPr/>
        </p:nvSpPr>
        <p:spPr bwMode="auto">
          <a:xfrm>
            <a:off x="-108520" y="4744499"/>
            <a:ext cx="9090565"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718"/>
                </a:solidFill>
                <a:effectLst>
                  <a:glow rad="101600">
                    <a:srgbClr val="000000"/>
                  </a:glow>
                </a:effectLst>
                <a:latin typeface="Arial" panose="020B0604020202020204" pitchFamily="34" charset="0"/>
                <a:ea typeface="+mn-ea"/>
                <a:cs typeface="Arial" panose="020B0604020202020204" pitchFamily="34" charset="0"/>
              </a:rPr>
              <a:t>2-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فقط مجيء المسيح يمكن أن يلبي الرغبة في العدالة الشاملة والسلام العالمي.</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
        <p:nvSpPr>
          <p:cNvPr id="119822" name="Text Box 14"/>
          <p:cNvSpPr txBox="1">
            <a:spLocks noChangeArrowheads="1"/>
          </p:cNvSpPr>
          <p:nvPr/>
        </p:nvSpPr>
        <p:spPr bwMode="auto">
          <a:xfrm>
            <a:off x="886881" y="6135687"/>
            <a:ext cx="8095164"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0519" algn="r" defTabSz="514350" rtl="1" eaLnBrk="0" fontAlgn="auto" hangingPunct="0">
              <a:spcBef>
                <a:spcPts val="0"/>
              </a:spcBef>
              <a:spcAft>
                <a:spcPts val="0"/>
              </a:spcAft>
            </a:pPr>
            <a:r>
              <a:rPr lang="ar-JO" altLang="x-none" b="1" dirty="0">
                <a:solidFill>
                  <a:srgbClr val="FFF718"/>
                </a:solidFill>
                <a:latin typeface="Arial" panose="020B0604020202020204" pitchFamily="34" charset="0"/>
                <a:ea typeface="+mn-ea"/>
                <a:cs typeface="Arial" panose="020B0604020202020204" pitchFamily="34" charset="0"/>
              </a:rPr>
              <a:t>4- </a:t>
            </a:r>
            <a:r>
              <a:rPr lang="ar-JO" altLang="x-none" b="1" dirty="0">
                <a:solidFill>
                  <a:srgbClr val="FFFFFF"/>
                </a:solidFill>
                <a:latin typeface="Arial" panose="020B0604020202020204" pitchFamily="34" charset="0"/>
                <a:ea typeface="+mn-ea"/>
                <a:cs typeface="Arial" panose="020B0604020202020204" pitchFamily="34" charset="0"/>
              </a:rPr>
              <a:t>يجب أن نبشر مادام  هناك وقت.</a:t>
            </a:r>
            <a:endParaRPr lang="en-US" altLang="x-none" b="1" dirty="0">
              <a:solidFill>
                <a:srgbClr val="000000"/>
              </a:solidFill>
              <a:latin typeface="Arial" panose="020B0604020202020204" pitchFamily="34" charset="0"/>
              <a:ea typeface="+mn-ea"/>
              <a:cs typeface="Arial" panose="020B0604020202020204" pitchFamily="34" charset="0"/>
            </a:endParaRPr>
          </a:p>
        </p:txBody>
      </p:sp>
      <p:sp>
        <p:nvSpPr>
          <p:cNvPr id="119823" name="Text Box 15"/>
          <p:cNvSpPr txBox="1">
            <a:spLocks noChangeArrowheads="1"/>
          </p:cNvSpPr>
          <p:nvPr/>
        </p:nvSpPr>
        <p:spPr bwMode="auto">
          <a:xfrm>
            <a:off x="895223" y="5440093"/>
            <a:ext cx="8086822"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718"/>
                </a:solidFill>
                <a:effectLst>
                  <a:glow rad="101600">
                    <a:srgbClr val="000000"/>
                  </a:glow>
                </a:effectLst>
                <a:latin typeface="Arial" panose="020B0604020202020204" pitchFamily="34" charset="0"/>
                <a:ea typeface="+mn-ea"/>
                <a:cs typeface="Arial" panose="020B0604020202020204" pitchFamily="34" charset="0"/>
              </a:rPr>
              <a:t>3-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إسرائيل اليوم لديها مشاكل ولكن مستقبلها سيكون مبارك.</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88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20"/>
                                        </p:tgtEl>
                                        <p:attrNameLst>
                                          <p:attrName>style.visibility</p:attrName>
                                        </p:attrNameLst>
                                      </p:cBhvr>
                                      <p:to>
                                        <p:strVal val="visible"/>
                                      </p:to>
                                    </p:set>
                                    <p:animEffect transition="in" filter="wipe(left)">
                                      <p:cBhvr>
                                        <p:cTn id="7" dur="500"/>
                                        <p:tgtEl>
                                          <p:spTgt spid="119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21"/>
                                        </p:tgtEl>
                                        <p:attrNameLst>
                                          <p:attrName>style.visibility</p:attrName>
                                        </p:attrNameLst>
                                      </p:cBhvr>
                                      <p:to>
                                        <p:strVal val="visible"/>
                                      </p:to>
                                    </p:set>
                                    <p:animEffect transition="in" filter="wipe(left)">
                                      <p:cBhvr>
                                        <p:cTn id="12" dur="500"/>
                                        <p:tgtEl>
                                          <p:spTgt spid="1198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23"/>
                                        </p:tgtEl>
                                        <p:attrNameLst>
                                          <p:attrName>style.visibility</p:attrName>
                                        </p:attrNameLst>
                                      </p:cBhvr>
                                      <p:to>
                                        <p:strVal val="visible"/>
                                      </p:to>
                                    </p:set>
                                    <p:animEffect transition="in" filter="wipe(left)">
                                      <p:cBhvr>
                                        <p:cTn id="17" dur="500"/>
                                        <p:tgtEl>
                                          <p:spTgt spid="1198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22"/>
                                        </p:tgtEl>
                                        <p:attrNameLst>
                                          <p:attrName>style.visibility</p:attrName>
                                        </p:attrNameLst>
                                      </p:cBhvr>
                                      <p:to>
                                        <p:strVal val="visible"/>
                                      </p:to>
                                    </p:set>
                                    <p:animEffect transition="in" filter="wipe(left)">
                                      <p:cBhvr>
                                        <p:cTn id="22" dur="500"/>
                                        <p:tgtEl>
                                          <p:spTgt spid="119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utoUpdateAnimBg="0"/>
      <p:bldP spid="119821" grpId="0" autoUpdateAnimBg="0"/>
      <p:bldP spid="119822" grpId="0" autoUpdateAnimBg="0"/>
      <p:bldP spid="11982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30207" y="692696"/>
            <a:ext cx="9052560" cy="4063365"/>
          </a:xfrm>
        </p:spPr>
        <p:txBody>
          <a:bodyPr>
            <a:normAutofit/>
          </a:bodyPr>
          <a:lstStyle/>
          <a:p>
            <a:pPr algn="ctr" rtl="1"/>
            <a:r>
              <a:rPr lang="en-US" sz="9600" b="1" dirty="0">
                <a:latin typeface="Arial" charset="0"/>
                <a:ea typeface="Osaka" charset="0"/>
                <a:cs typeface="Arial" charset="0"/>
              </a:rPr>
              <a:t>Slides on </a:t>
            </a:r>
            <a:br>
              <a:rPr lang="en-US" sz="9600" b="1" dirty="0">
                <a:latin typeface="Arial" charset="0"/>
                <a:ea typeface="Osaka" charset="0"/>
                <a:cs typeface="Arial" charset="0"/>
              </a:rPr>
            </a:br>
            <a:r>
              <a:rPr lang="ar-JO" sz="9600" b="1" dirty="0">
                <a:solidFill>
                  <a:schemeClr val="bg1"/>
                </a:solidFill>
                <a:latin typeface="Arial" charset="0"/>
                <a:ea typeface="Osaka" charset="0"/>
                <a:cs typeface="Arial" charset="0"/>
              </a:rPr>
              <a:t>أشعياء 26</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2570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pPr rtl="1"/>
            <a:r>
              <a:rPr lang="ar-JO" sz="4800" dirty="0">
                <a:solidFill>
                  <a:sysClr val="windowText" lastClr="000000"/>
                </a:solidFill>
              </a:rPr>
              <a:t>المملكة</a:t>
            </a:r>
            <a:br>
              <a:rPr lang="ar-JO" sz="3600" dirty="0">
                <a:solidFill>
                  <a:sysClr val="windowText" lastClr="000000"/>
                </a:solidFill>
              </a:rPr>
            </a:br>
            <a:r>
              <a:rPr lang="ar-JO" sz="3600" dirty="0">
                <a:solidFill>
                  <a:sysClr val="windowText" lastClr="000000"/>
                </a:solidFill>
              </a:rPr>
              <a:t>(إشعياء 25 – 27)</a:t>
            </a:r>
            <a:endParaRPr lang="en-US" sz="4800" dirty="0">
              <a:solidFill>
                <a:sysClr val="windowText" lastClr="000000"/>
              </a:solidFill>
            </a:endParaRPr>
          </a:p>
        </p:txBody>
      </p:sp>
      <p:grpSp>
        <p:nvGrpSpPr>
          <p:cNvPr id="9" name="Group 8">
            <a:extLst>
              <a:ext uri="{FF2B5EF4-FFF2-40B4-BE49-F238E27FC236}">
                <a16:creationId xmlns:a16="http://schemas.microsoft.com/office/drawing/2014/main" id="{B6206CEF-56CE-4B40-B55B-C340CF2595F6}"/>
              </a:ext>
            </a:extLst>
          </p:cNvPr>
          <p:cNvGrpSpPr/>
          <p:nvPr/>
        </p:nvGrpSpPr>
        <p:grpSpPr>
          <a:xfrm>
            <a:off x="-36512" y="2100399"/>
            <a:ext cx="3230136" cy="2657202"/>
            <a:chOff x="-36512" y="2100399"/>
            <a:chExt cx="3230136" cy="2657202"/>
          </a:xfrm>
        </p:grpSpPr>
        <p:sp>
          <p:nvSpPr>
            <p:cNvPr id="6" name="Oval 5">
              <a:extLst>
                <a:ext uri="{FF2B5EF4-FFF2-40B4-BE49-F238E27FC236}">
                  <a16:creationId xmlns:a16="http://schemas.microsoft.com/office/drawing/2014/main" id="{CE2B837A-7CDF-4E4D-A238-09C538BF5893}"/>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Title 1">
              <a:extLst>
                <a:ext uri="{FF2B5EF4-FFF2-40B4-BE49-F238E27FC236}">
                  <a16:creationId xmlns:a16="http://schemas.microsoft.com/office/drawing/2014/main" id="{520B9F2E-D3CC-384B-8591-80DFFCA4C939}"/>
                </a:ext>
              </a:extLst>
            </p:cNvPr>
            <p:cNvSpPr txBox="1">
              <a:spLocks/>
            </p:cNvSpPr>
            <p:nvPr/>
          </p:nvSpPr>
          <p:spPr bwMode="auto">
            <a:xfrm>
              <a:off x="-9028" y="2492896"/>
              <a:ext cx="3175168"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أغنية الحمد</a:t>
              </a:r>
            </a:p>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(إشعياء</a:t>
              </a: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25</a:t>
              </a:r>
            </a:p>
          </p:txBody>
        </p:sp>
      </p:grpSp>
      <p:grpSp>
        <p:nvGrpSpPr>
          <p:cNvPr id="10" name="Group 9">
            <a:extLst>
              <a:ext uri="{FF2B5EF4-FFF2-40B4-BE49-F238E27FC236}">
                <a16:creationId xmlns:a16="http://schemas.microsoft.com/office/drawing/2014/main" id="{9ABA88A9-7B87-AB4E-BEB8-1EEB73C7655C}"/>
              </a:ext>
            </a:extLst>
          </p:cNvPr>
          <p:cNvGrpSpPr/>
          <p:nvPr/>
        </p:nvGrpSpPr>
        <p:grpSpPr>
          <a:xfrm>
            <a:off x="2915816" y="2100399"/>
            <a:ext cx="3230136" cy="2657202"/>
            <a:chOff x="2915816" y="2100399"/>
            <a:chExt cx="3230136" cy="2657202"/>
          </a:xfrm>
        </p:grpSpPr>
        <p:sp>
          <p:nvSpPr>
            <p:cNvPr id="7" name="Oval 6">
              <a:extLst>
                <a:ext uri="{FF2B5EF4-FFF2-40B4-BE49-F238E27FC236}">
                  <a16:creationId xmlns:a16="http://schemas.microsoft.com/office/drawing/2014/main" id="{D286A3A6-A1F4-2741-9674-B5FF8DBF5C78}"/>
                </a:ext>
              </a:extLst>
            </p:cNvPr>
            <p:cNvSpPr/>
            <p:nvPr/>
          </p:nvSpPr>
          <p:spPr bwMode="auto">
            <a:xfrm>
              <a:off x="2915816"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Title 1">
              <a:extLst>
                <a:ext uri="{FF2B5EF4-FFF2-40B4-BE49-F238E27FC236}">
                  <a16:creationId xmlns:a16="http://schemas.microsoft.com/office/drawing/2014/main" id="{AC338531-3416-3043-9291-F93D2C70992A}"/>
                </a:ext>
              </a:extLst>
            </p:cNvPr>
            <p:cNvSpPr txBox="1">
              <a:spLocks/>
            </p:cNvSpPr>
            <p:nvPr/>
          </p:nvSpPr>
          <p:spPr bwMode="auto">
            <a:xfrm>
              <a:off x="2943300" y="2503056"/>
              <a:ext cx="3175168"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أغنية الحمد</a:t>
              </a:r>
            </a:p>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مستردة</a:t>
              </a: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26</a:t>
              </a:r>
            </a:p>
          </p:txBody>
        </p:sp>
      </p:grpSp>
    </p:spTree>
    <p:extLst>
      <p:ext uri="{BB962C8B-B14F-4D97-AF65-F5344CB8AC3E}">
        <p14:creationId xmlns:p14="http://schemas.microsoft.com/office/powerpoint/2010/main" val="1192424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07818" y="188640"/>
            <a:ext cx="8540646" cy="1872208"/>
          </a:xfrm>
          <a:prstGeom prst="rect">
            <a:avLst/>
          </a:prstGeom>
          <a:noFill/>
          <a:ln w="9525">
            <a:noFill/>
            <a:round/>
            <a:headEnd/>
            <a:tailEnd/>
          </a:ln>
          <a:effectLst/>
        </p:spPr>
        <p:txBody>
          <a:bodyPr lIns="61229" tIns="30615" rIns="61229" bIns="30615" anchor="t"/>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marL="11113" marR="0" lvl="3" algn="ctr" rtl="1">
              <a:spcBef>
                <a:spcPts val="0"/>
              </a:spcBef>
              <a:spcAft>
                <a:spcPts val="1200"/>
              </a:spcAft>
            </a:pPr>
            <a:r>
              <a:rPr lang="ar-SA" sz="4000" b="1" dirty="0" err="1">
                <a:effectLst/>
                <a:latin typeface="Arial" panose="020B0604020202020204" pitchFamily="34" charset="0"/>
                <a:ea typeface="Calibri" panose="020F0502020204030204" pitchFamily="34" charset="0"/>
                <a:cs typeface="Arial" panose="020B0604020202020204" pitchFamily="34" charset="0"/>
              </a:rPr>
              <a:t>المفديون</a:t>
            </a:r>
            <a:r>
              <a:rPr lang="ar-SA" sz="4000" b="1" dirty="0">
                <a:effectLst/>
                <a:latin typeface="Arial" panose="020B0604020202020204" pitchFamily="34" charset="0"/>
                <a:ea typeface="Calibri" panose="020F0502020204030204" pitchFamily="34" charset="0"/>
                <a:cs typeface="Arial" panose="020B0604020202020204" pitchFamily="34" charset="0"/>
              </a:rPr>
              <a:t> سيسبحون الله بترنيمة على حمايته في وقت الدينونة</a:t>
            </a:r>
            <a:endParaRPr lang="ar-JO" sz="4000" b="1" dirty="0">
              <a:effectLst/>
              <a:latin typeface="Arial" panose="020B0604020202020204" pitchFamily="34" charset="0"/>
              <a:ea typeface="Calibri" panose="020F0502020204030204" pitchFamily="34" charset="0"/>
              <a:cs typeface="Arial" panose="020B0604020202020204" pitchFamily="34" charset="0"/>
            </a:endParaRPr>
          </a:p>
          <a:p>
            <a:pPr marL="11113" marR="0" lvl="3" algn="ctr" rtl="1">
              <a:spcBef>
                <a:spcPts val="0"/>
              </a:spcBef>
              <a:spcAft>
                <a:spcPts val="1200"/>
              </a:spcAft>
            </a:pPr>
            <a:r>
              <a:rPr lang="ar-SA" sz="4000" b="1" dirty="0">
                <a:effectLst/>
                <a:latin typeface="Arial" panose="020B0604020202020204" pitchFamily="34" charset="0"/>
                <a:ea typeface="Calibri" panose="020F0502020204030204" pitchFamily="34" charset="0"/>
                <a:cs typeface="Arial" panose="020B0604020202020204" pitchFamily="34" charset="0"/>
              </a:rPr>
              <a:t> (أشعياء 26).</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43106" name="Picture 2">
            <a:extLst>
              <a:ext uri="{FF2B5EF4-FFF2-40B4-BE49-F238E27FC236}">
                <a16:creationId xmlns:a16="http://schemas.microsoft.com/office/drawing/2014/main" id="{FC9EFA87-4D48-AA49-8DB9-17201D074A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7814" y="2743200"/>
            <a:ext cx="3200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410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383D221-5FA6-5243-8BC8-D868496ED7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95400"/>
            <a:ext cx="9144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65683" y="4753842"/>
            <a:ext cx="6648281" cy="1237556"/>
          </a:xfrm>
          <a:noFill/>
          <a:effectLst>
            <a:outerShdw blurRad="63500" dist="35921" dir="2700000" algn="ctr" rotWithShape="0">
              <a:schemeClr val="tx2">
                <a:alpha val="74998"/>
              </a:schemeClr>
            </a:outerShdw>
          </a:effectLst>
        </p:spPr>
        <p:txBody>
          <a:bodyPr anchor="ctr">
            <a:normAutofit/>
          </a:bodyPr>
          <a:lstStyle/>
          <a:p>
            <a:pPr rtl="1">
              <a:defRPr/>
            </a:pPr>
            <a:r>
              <a:rPr lang="ar-JO" sz="30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ترنيمة حماية الله.</a:t>
            </a:r>
            <a:endParaRPr lang="en-US" sz="30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83779" y="260648"/>
            <a:ext cx="8663152" cy="2019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685800" rtl="1" fontAlgn="auto">
              <a:spcBef>
                <a:spcPts val="0"/>
              </a:spcBef>
              <a:spcAft>
                <a:spcPts val="0"/>
              </a:spcAft>
            </a:pPr>
            <a:r>
              <a:rPr lang="ar-JO" sz="3000" dirty="0">
                <a:latin typeface="Calibri" panose="020F0502020204030204"/>
                <a:ea typeface="+mn-ea"/>
                <a:cs typeface="Arial" panose="020B0604020202020204" pitchFamily="34" charset="0"/>
              </a:rPr>
              <a:t>١ فِي ذلِكَ الْيَوْمِ يُغَنَّى بِهذِهِ الأُغْنِيَّةِ فِي أَرْضِ يَهُوذَا: لَنَا مَدِينَةٌ قَوِيَّةٌ. يَجْعَلُ الْخَلاَصَ أَسْوَارًا وَمَتْرَسَةً. ٢ اِفْتَحُوا الأَبْوَابَ لِتَدْخُلَ الأُمَّةُ الْبَارَّةُ الْحَافِظَةُ الأَمَانَةَ. </a:t>
            </a:r>
          </a:p>
          <a:p>
            <a:pPr algn="l" defTabSz="685800" rtl="1" fontAlgn="auto">
              <a:spcBef>
                <a:spcPts val="0"/>
              </a:spcBef>
              <a:spcAft>
                <a:spcPts val="0"/>
              </a:spcAft>
            </a:pPr>
            <a:r>
              <a:rPr lang="ar-JO" sz="3000" dirty="0">
                <a:latin typeface="Calibri" panose="020F0502020204030204"/>
                <a:ea typeface="+mn-ea"/>
                <a:cs typeface="Arial" panose="020B0604020202020204" pitchFamily="34" charset="0"/>
              </a:rPr>
              <a:t>(اشعياء 26: 1-2)</a:t>
            </a:r>
            <a:endParaRPr lang="en-US" sz="3000" dirty="0">
              <a:latin typeface="Calibri" panose="020F0502020204030204"/>
              <a:ea typeface="+mn-ea"/>
              <a:cs typeface="+mn-cs"/>
            </a:endParaRPr>
          </a:p>
        </p:txBody>
      </p:sp>
    </p:spTree>
    <p:extLst>
      <p:ext uri="{BB962C8B-B14F-4D97-AF65-F5344CB8AC3E}">
        <p14:creationId xmlns:p14="http://schemas.microsoft.com/office/powerpoint/2010/main" val="389947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7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2114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6626" name="Text Box 2"/>
          <p:cNvSpPr txBox="1">
            <a:spLocks noChangeArrowheads="1"/>
          </p:cNvSpPr>
          <p:nvPr/>
        </p:nvSpPr>
        <p:spPr bwMode="auto">
          <a:xfrm>
            <a:off x="0" y="994412"/>
            <a:ext cx="9121140" cy="1988408"/>
          </a:xfrm>
          <a:prstGeom prst="rect">
            <a:avLst/>
          </a:prstGeom>
          <a:noFill/>
          <a:ln w="9525">
            <a:noFill/>
            <a:round/>
            <a:headEnd/>
            <a:tailEnd/>
          </a:ln>
          <a:effectLst/>
        </p:spPr>
        <p:txBody>
          <a:bodyPr lIns="61229" tIns="30615" rIns="61229" bIns="30615"/>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altLang="ja-JP" sz="4500" b="1" dirty="0">
                <a:solidFill>
                  <a:srgbClr val="FFFFFF"/>
                </a:solidFill>
                <a:effectLst>
                  <a:outerShdw blurRad="38100" dist="38100" dir="2700000" algn="tl">
                    <a:srgbClr val="000000"/>
                  </a:outerShdw>
                </a:effectLst>
                <a:cs typeface="Arial" charset="0"/>
              </a:rPr>
              <a:t>٣ ذُو الرَّأْيِ الْمُمَكَّنِ تَحْفَظُهُ سَالِمًا </a:t>
            </a:r>
            <a:r>
              <a:rPr lang="ar-JO" altLang="ja-JP" sz="4500" b="1" dirty="0" err="1">
                <a:solidFill>
                  <a:srgbClr val="FFFFFF"/>
                </a:solidFill>
                <a:effectLst>
                  <a:outerShdw blurRad="38100" dist="38100" dir="2700000" algn="tl">
                    <a:srgbClr val="000000"/>
                  </a:outerShdw>
                </a:effectLst>
                <a:cs typeface="Arial" charset="0"/>
              </a:rPr>
              <a:t>سَالِمًا</a:t>
            </a:r>
            <a:r>
              <a:rPr lang="ar-JO" altLang="ja-JP" sz="4500" b="1" dirty="0">
                <a:solidFill>
                  <a:srgbClr val="FFFFFF"/>
                </a:solidFill>
                <a:effectLst>
                  <a:outerShdw blurRad="38100" dist="38100" dir="2700000" algn="tl">
                    <a:srgbClr val="000000"/>
                  </a:outerShdw>
                </a:effectLst>
                <a:cs typeface="Arial" charset="0"/>
              </a:rPr>
              <a:t>، لأَنَّهُ عَلَيْكَ مُتَوَكِّلٌ. ٤ تَوَكَّلُوا عَلَى الرَّبِّ إِلَى الأَبَدِ، لأَنَّ فِي يَاهَ الرَّبِّ صَخْرَ الدُّهُورِ.</a:t>
            </a:r>
          </a:p>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altLang="ja-JP" sz="4500" b="1" dirty="0">
                <a:solidFill>
                  <a:srgbClr val="FFFFFF"/>
                </a:solidFill>
                <a:effectLst>
                  <a:outerShdw blurRad="38100" dist="38100" dir="2700000" algn="tl">
                    <a:srgbClr val="000000"/>
                  </a:outerShdw>
                </a:effectLst>
                <a:cs typeface="Arial" charset="0"/>
              </a:rPr>
              <a:t>(اشعياء 26: 3-4)</a:t>
            </a:r>
          </a:p>
        </p:txBody>
      </p:sp>
    </p:spTree>
    <p:extLst>
      <p:ext uri="{BB962C8B-B14F-4D97-AF65-F5344CB8AC3E}">
        <p14:creationId xmlns:p14="http://schemas.microsoft.com/office/powerpoint/2010/main" val="41702617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1892826"/>
          </a:xfrm>
          <a:prstGeom prst="rect">
            <a:avLst/>
          </a:prstGeom>
        </p:spPr>
        <p:txBody>
          <a:bodyPr wrap="square">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JO" sz="3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Bangla MN" charset="0"/>
                <a:cs typeface="Arial" panose="020B0604020202020204" pitchFamily="34" charset="0"/>
              </a:rPr>
              <a:t>١٩ تَحْيَا أَمْوَاتُكَ، تَقُومُ الْجُثَثُ. اسْتَيْقِظُوا، تَرَنَّمُوا يَا سُكَّانَ التُّرَابِ. لأَنَّ طَلَّكَ طَلُّ أَعْشَابٍ، وَالأَرْضُ تُسْقِطُ الأَخْيِلَةَ.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E68D"/>
                </a:solidFill>
                <a:effectLst>
                  <a:glow rad="127000">
                    <a:srgbClr val="000000"/>
                  </a:glow>
                </a:effectLst>
                <a:uLnTx/>
                <a:uFillTx/>
                <a:latin typeface="Arial" panose="020B0604020202020204" pitchFamily="34" charset="0"/>
                <a:ea typeface="Bangla MN" charset="0"/>
                <a:cs typeface="Arial" panose="020B0604020202020204" pitchFamily="34" charset="0"/>
              </a:rPr>
              <a:t>إشعياء 26: 19</a:t>
            </a:r>
            <a:endParaRPr kumimoji="0" lang="en-US" sz="2800" b="1" i="0" u="none" strike="noStrike" kern="1200" cap="none" spc="0" normalizeH="0" baseline="0" noProof="0" dirty="0">
              <a:ln>
                <a:noFill/>
              </a:ln>
              <a:solidFill>
                <a:srgbClr val="FFE68D"/>
              </a:solidFill>
              <a:effectLst>
                <a:glow rad="127000">
                  <a:srgbClr val="000000"/>
                </a:glow>
              </a:effectLst>
              <a:uLnTx/>
              <a:uFillTx/>
              <a:latin typeface="Arial" panose="020B0604020202020204" pitchFamily="34" charset="0"/>
              <a:ea typeface="Bangla MN" charset="0"/>
              <a:cs typeface="Arial" panose="020B0604020202020204" pitchFamily="34" charset="0"/>
            </a:endParaRP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52550"/>
            <a:ext cx="9144000" cy="45910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0" y="1052736"/>
            <a:ext cx="9097823" cy="3408402"/>
          </a:xfrm>
        </p:spPr>
        <p:txBody>
          <a:bodyPr>
            <a:normAutofit/>
          </a:bodyPr>
          <a:lstStyle/>
          <a:p>
            <a:pPr algn="ctr" rtl="1"/>
            <a:r>
              <a:rPr lang="en-US" sz="9600" b="1" dirty="0">
                <a:latin typeface="Arial" charset="0"/>
                <a:ea typeface="Osaka" charset="0"/>
                <a:cs typeface="Arial" charset="0"/>
              </a:rPr>
              <a:t>Slides on </a:t>
            </a:r>
            <a:br>
              <a:rPr lang="en-US" sz="9600" b="1" dirty="0">
                <a:latin typeface="Arial" charset="0"/>
                <a:ea typeface="Osaka" charset="0"/>
                <a:cs typeface="Arial" charset="0"/>
              </a:rPr>
            </a:br>
            <a:r>
              <a:rPr lang="ar-JO" sz="9600" b="1" dirty="0">
                <a:solidFill>
                  <a:schemeClr val="bg1"/>
                </a:solidFill>
                <a:latin typeface="Arial" charset="0"/>
                <a:ea typeface="Osaka" charset="0"/>
                <a:cs typeface="Arial" charset="0"/>
              </a:rPr>
              <a:t>أشعياء 27</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01962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r>
              <a:rPr lang="ar-JO" sz="4800" dirty="0">
                <a:solidFill>
                  <a:sysClr val="windowText" lastClr="000000"/>
                </a:solidFill>
              </a:rPr>
              <a:t>المملكة</a:t>
            </a:r>
            <a:br>
              <a:rPr lang="en-US" sz="4800" dirty="0">
                <a:solidFill>
                  <a:sysClr val="windowText" lastClr="000000"/>
                </a:solidFill>
              </a:rPr>
            </a:br>
            <a:r>
              <a:rPr lang="ar-JO" sz="3600" dirty="0">
                <a:solidFill>
                  <a:sysClr val="windowText" lastClr="000000"/>
                </a:solidFill>
              </a:rPr>
              <a:t>(إشعياء 25 – 27)</a:t>
            </a:r>
            <a:endParaRPr lang="en-US" sz="4800" dirty="0">
              <a:solidFill>
                <a:sysClr val="windowText" lastClr="000000"/>
              </a:solidFill>
            </a:endParaRPr>
          </a:p>
        </p:txBody>
      </p:sp>
      <p:grpSp>
        <p:nvGrpSpPr>
          <p:cNvPr id="11" name="Group 10">
            <a:extLst>
              <a:ext uri="{FF2B5EF4-FFF2-40B4-BE49-F238E27FC236}">
                <a16:creationId xmlns:a16="http://schemas.microsoft.com/office/drawing/2014/main" id="{09CB928D-AD9B-104D-B042-2CABF7B59E0B}"/>
              </a:ext>
            </a:extLst>
          </p:cNvPr>
          <p:cNvGrpSpPr/>
          <p:nvPr/>
        </p:nvGrpSpPr>
        <p:grpSpPr>
          <a:xfrm>
            <a:off x="5839124" y="2400642"/>
            <a:ext cx="3230136" cy="2657202"/>
            <a:chOff x="5894092" y="2100399"/>
            <a:chExt cx="3230136" cy="2657202"/>
          </a:xfrm>
        </p:grpSpPr>
        <p:sp>
          <p:nvSpPr>
            <p:cNvPr id="8" name="Oval 7">
              <a:extLst>
                <a:ext uri="{FF2B5EF4-FFF2-40B4-BE49-F238E27FC236}">
                  <a16:creationId xmlns:a16="http://schemas.microsoft.com/office/drawing/2014/main" id="{637F8F64-3308-5D46-87E3-3A4FC6D8D271}"/>
                </a:ext>
              </a:extLst>
            </p:cNvPr>
            <p:cNvSpPr/>
            <p:nvPr/>
          </p:nvSpPr>
          <p:spPr bwMode="auto">
            <a:xfrm>
              <a:off x="589409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Title 1">
              <a:extLst>
                <a:ext uri="{FF2B5EF4-FFF2-40B4-BE49-F238E27FC236}">
                  <a16:creationId xmlns:a16="http://schemas.microsoft.com/office/drawing/2014/main" id="{71D5E325-A1BB-4E4B-92A4-DE8F1E47254F}"/>
                </a:ext>
              </a:extLst>
            </p:cNvPr>
            <p:cNvSpPr txBox="1">
              <a:spLocks/>
            </p:cNvSpPr>
            <p:nvPr/>
          </p:nvSpPr>
          <p:spPr bwMode="auto">
            <a:xfrm>
              <a:off x="6007504" y="2472576"/>
              <a:ext cx="3003312"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استعادة عالمية</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27</a:t>
              </a:r>
            </a:p>
          </p:txBody>
        </p:sp>
      </p:grpSp>
      <p:grpSp>
        <p:nvGrpSpPr>
          <p:cNvPr id="12" name="Group 11">
            <a:extLst>
              <a:ext uri="{FF2B5EF4-FFF2-40B4-BE49-F238E27FC236}">
                <a16:creationId xmlns:a16="http://schemas.microsoft.com/office/drawing/2014/main" id="{C012C056-B133-445F-978F-ED76E5F7BFD5}"/>
              </a:ext>
            </a:extLst>
          </p:cNvPr>
          <p:cNvGrpSpPr/>
          <p:nvPr/>
        </p:nvGrpSpPr>
        <p:grpSpPr>
          <a:xfrm>
            <a:off x="-1568" y="2347634"/>
            <a:ext cx="3230136" cy="2657202"/>
            <a:chOff x="-36512" y="2100399"/>
            <a:chExt cx="3230136" cy="2657202"/>
          </a:xfrm>
        </p:grpSpPr>
        <p:sp>
          <p:nvSpPr>
            <p:cNvPr id="13" name="Oval 12">
              <a:extLst>
                <a:ext uri="{FF2B5EF4-FFF2-40B4-BE49-F238E27FC236}">
                  <a16:creationId xmlns:a16="http://schemas.microsoft.com/office/drawing/2014/main" id="{3066C500-2F86-406D-9BE7-22D1FB4ECF5F}"/>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4" name="Title 1">
              <a:extLst>
                <a:ext uri="{FF2B5EF4-FFF2-40B4-BE49-F238E27FC236}">
                  <a16:creationId xmlns:a16="http://schemas.microsoft.com/office/drawing/2014/main" id="{B9343941-82A1-46A7-8A15-D6A0D639B5D6}"/>
                </a:ext>
              </a:extLst>
            </p:cNvPr>
            <p:cNvSpPr txBox="1">
              <a:spLocks/>
            </p:cNvSpPr>
            <p:nvPr/>
          </p:nvSpPr>
          <p:spPr bwMode="auto">
            <a:xfrm>
              <a:off x="-9028" y="2492896"/>
              <a:ext cx="3175168"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أغنية الحمد</a:t>
              </a:r>
            </a:p>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(إشعياء</a:t>
              </a: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25</a:t>
              </a:r>
            </a:p>
          </p:txBody>
        </p:sp>
      </p:grpSp>
      <p:grpSp>
        <p:nvGrpSpPr>
          <p:cNvPr id="15" name="Group 14">
            <a:extLst>
              <a:ext uri="{FF2B5EF4-FFF2-40B4-BE49-F238E27FC236}">
                <a16:creationId xmlns:a16="http://schemas.microsoft.com/office/drawing/2014/main" id="{7536662A-277F-45E0-B33F-2AB17857F1EF}"/>
              </a:ext>
            </a:extLst>
          </p:cNvPr>
          <p:cNvGrpSpPr/>
          <p:nvPr/>
        </p:nvGrpSpPr>
        <p:grpSpPr>
          <a:xfrm>
            <a:off x="2956138" y="2308081"/>
            <a:ext cx="3230136" cy="2657202"/>
            <a:chOff x="2915816" y="2100399"/>
            <a:chExt cx="3230136" cy="2657202"/>
          </a:xfrm>
        </p:grpSpPr>
        <p:sp>
          <p:nvSpPr>
            <p:cNvPr id="16" name="Oval 15">
              <a:extLst>
                <a:ext uri="{FF2B5EF4-FFF2-40B4-BE49-F238E27FC236}">
                  <a16:creationId xmlns:a16="http://schemas.microsoft.com/office/drawing/2014/main" id="{47EA5AD0-562A-47EB-95A4-1B1E99B2F68F}"/>
                </a:ext>
              </a:extLst>
            </p:cNvPr>
            <p:cNvSpPr/>
            <p:nvPr/>
          </p:nvSpPr>
          <p:spPr bwMode="auto">
            <a:xfrm>
              <a:off x="2915816"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7" name="Title 1">
              <a:extLst>
                <a:ext uri="{FF2B5EF4-FFF2-40B4-BE49-F238E27FC236}">
                  <a16:creationId xmlns:a16="http://schemas.microsoft.com/office/drawing/2014/main" id="{EFC24F2F-CBA2-49AB-82B2-6CC1CB1F3C65}"/>
                </a:ext>
              </a:extLst>
            </p:cNvPr>
            <p:cNvSpPr txBox="1">
              <a:spLocks/>
            </p:cNvSpPr>
            <p:nvPr/>
          </p:nvSpPr>
          <p:spPr bwMode="auto">
            <a:xfrm>
              <a:off x="2943300" y="2503056"/>
              <a:ext cx="3175168" cy="224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أغنية الحمد</a:t>
              </a:r>
            </a:p>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r>
                <a:rPr kumimoji="0" lang="ar-JO" sz="3200" b="1" i="0" u="none" strike="noStrike" kern="0" cap="none" spc="0" normalizeH="0" baseline="0" noProof="0" dirty="0">
                  <a:ln>
                    <a:noFill/>
                  </a:ln>
                  <a:solidFill>
                    <a:srgbClr val="E5E5FF"/>
                  </a:solidFill>
                  <a:effectLst/>
                  <a:uLnTx/>
                  <a:uFillTx/>
                  <a:latin typeface="Arial"/>
                  <a:ea typeface="ＭＳ Ｐゴシック"/>
                  <a:cs typeface="Arial"/>
                </a:rPr>
                <a:t>مستردة</a:t>
              </a: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a:t>
              </a:r>
              <a:b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br>
              <a:r>
                <a:rPr kumimoji="0" lang="en-US" sz="3200" b="1" i="0" u="none" strike="noStrike" kern="0" cap="none" spc="0" normalizeH="0" baseline="0" noProof="0" dirty="0">
                  <a:ln>
                    <a:noFill/>
                  </a:ln>
                  <a:solidFill>
                    <a:srgbClr val="E5E5FF"/>
                  </a:solidFill>
                  <a:effectLst/>
                  <a:uLnTx/>
                  <a:uFillTx/>
                  <a:latin typeface="Arial"/>
                  <a:ea typeface="ＭＳ Ｐゴシック"/>
                  <a:cs typeface="Arial"/>
                </a:rPr>
                <a:t>26</a:t>
              </a:r>
            </a:p>
          </p:txBody>
        </p:sp>
      </p:grpSp>
    </p:spTree>
    <p:extLst>
      <p:ext uri="{BB962C8B-B14F-4D97-AF65-F5344CB8AC3E}">
        <p14:creationId xmlns:p14="http://schemas.microsoft.com/office/powerpoint/2010/main" val="190225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1026" descr="Tribulation Events.eps                                         00000210Misc.                          B1DB9824:"/>
          <p:cNvPicPr>
            <a:picLocks noChangeAspect="1" noChangeArrowheads="1"/>
          </p:cNvPicPr>
          <p:nvPr/>
        </p:nvPicPr>
        <p:blipFill rotWithShape="1">
          <a:blip r:embed="rId2">
            <a:extLst>
              <a:ext uri="{28A0092B-C50C-407E-A947-70E740481C1C}">
                <a14:useLocalDpi xmlns:a14="http://schemas.microsoft.com/office/drawing/2010/main"/>
              </a:ext>
            </a:extLst>
          </a:blip>
          <a:srcRect l="388" t="-1289" r="-388" b="1289"/>
          <a:stretch/>
        </p:blipFill>
        <p:spPr bwMode="auto">
          <a:xfrm>
            <a:off x="86968" y="857251"/>
            <a:ext cx="9057032" cy="4793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6" y="2451369"/>
            <a:ext cx="708163"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إختطاف الكنيسة</a:t>
            </a:r>
          </a:p>
        </p:txBody>
      </p:sp>
      <p:sp>
        <p:nvSpPr>
          <p:cNvPr id="4" name="TextBox 3"/>
          <p:cNvSpPr txBox="1"/>
          <p:nvPr/>
        </p:nvSpPr>
        <p:spPr>
          <a:xfrm flipH="1">
            <a:off x="1841224" y="1893405"/>
            <a:ext cx="611257" cy="323165"/>
          </a:xfrm>
          <a:prstGeom prst="rect">
            <a:avLst/>
          </a:prstGeom>
          <a:noFill/>
        </p:spPr>
        <p:txBody>
          <a:bodyPr wrap="square" rtlCol="0">
            <a:spAutoFit/>
          </a:bodyPr>
          <a:lstStyle/>
          <a:p>
            <a:pP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الأختام</a:t>
            </a:r>
            <a:endParaRPr lang="en-US" sz="1500" b="1" dirty="0">
              <a:solidFill>
                <a:prstClr val="black"/>
              </a:solidFill>
              <a:latin typeface="Calibri" panose="020F0502020204030204"/>
              <a:ea typeface="+mn-ea"/>
              <a:cs typeface="+mn-cs"/>
            </a:endParaRPr>
          </a:p>
        </p:txBody>
      </p:sp>
      <p:sp>
        <p:nvSpPr>
          <p:cNvPr id="6" name="TextBox 5"/>
          <p:cNvSpPr txBox="1"/>
          <p:nvPr/>
        </p:nvSpPr>
        <p:spPr>
          <a:xfrm>
            <a:off x="3674993" y="1916488"/>
            <a:ext cx="895413"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الأبواق</a:t>
            </a:r>
            <a:endParaRPr lang="en-US" sz="1500" b="1" dirty="0">
              <a:solidFill>
                <a:prstClr val="black"/>
              </a:solidFill>
              <a:latin typeface="Calibri" panose="020F0502020204030204"/>
              <a:ea typeface="+mn-ea"/>
              <a:cs typeface="+mn-cs"/>
            </a:endParaRPr>
          </a:p>
        </p:txBody>
      </p:sp>
      <p:sp>
        <p:nvSpPr>
          <p:cNvPr id="7" name="TextBox 6"/>
          <p:cNvSpPr txBox="1"/>
          <p:nvPr/>
        </p:nvSpPr>
        <p:spPr>
          <a:xfrm>
            <a:off x="4234070" y="2819692"/>
            <a:ext cx="1453598" cy="300082"/>
          </a:xfrm>
          <a:prstGeom prst="rect">
            <a:avLst/>
          </a:prstGeom>
          <a:noFill/>
        </p:spPr>
        <p:txBody>
          <a:bodyPr wrap="square" rtlCol="0">
            <a:spAutoFit/>
          </a:bodyPr>
          <a:lstStyle/>
          <a:p>
            <a:pPr defTabSz="685800"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الشيطان يطرح</a:t>
            </a:r>
            <a:endParaRPr lang="en-US" sz="1350" b="1" dirty="0">
              <a:solidFill>
                <a:prstClr val="black"/>
              </a:solidFill>
              <a:latin typeface="Calibri" panose="020F0502020204030204"/>
              <a:ea typeface="+mn-ea"/>
              <a:cs typeface="+mn-cs"/>
            </a:endParaRPr>
          </a:p>
        </p:txBody>
      </p:sp>
      <p:sp>
        <p:nvSpPr>
          <p:cNvPr id="8" name="TextBox 7"/>
          <p:cNvSpPr txBox="1"/>
          <p:nvPr/>
        </p:nvSpPr>
        <p:spPr>
          <a:xfrm>
            <a:off x="5508763" y="2066529"/>
            <a:ext cx="954157"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الأنية السبع</a:t>
            </a:r>
            <a:endParaRPr lang="en-US" sz="1350" b="1" dirty="0">
              <a:solidFill>
                <a:prstClr val="black"/>
              </a:solidFill>
              <a:latin typeface="Calibri" panose="020F0502020204030204"/>
              <a:ea typeface="+mn-ea"/>
              <a:cs typeface="+mn-cs"/>
            </a:endParaRPr>
          </a:p>
        </p:txBody>
      </p:sp>
      <p:sp>
        <p:nvSpPr>
          <p:cNvPr id="9" name="TextBox 8"/>
          <p:cNvSpPr txBox="1"/>
          <p:nvPr/>
        </p:nvSpPr>
        <p:spPr>
          <a:xfrm>
            <a:off x="7898489" y="2193487"/>
            <a:ext cx="696374"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المجيء الثاني</a:t>
            </a:r>
            <a:endParaRPr lang="en-US" sz="1500" b="1" dirty="0">
              <a:solidFill>
                <a:prstClr val="black"/>
              </a:solidFill>
              <a:latin typeface="Calibri" panose="020F0502020204030204"/>
              <a:ea typeface="+mn-ea"/>
              <a:cs typeface="+mn-cs"/>
            </a:endParaRPr>
          </a:p>
        </p:txBody>
      </p:sp>
      <p:sp>
        <p:nvSpPr>
          <p:cNvPr id="10" name="TextBox 9"/>
          <p:cNvSpPr txBox="1"/>
          <p:nvPr/>
        </p:nvSpPr>
        <p:spPr>
          <a:xfrm>
            <a:off x="2452481" y="2817803"/>
            <a:ext cx="969065"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ضد المسيح</a:t>
            </a:r>
            <a:endParaRPr lang="en-US" sz="1500" b="1" dirty="0">
              <a:solidFill>
                <a:prstClr val="black"/>
              </a:solidFill>
              <a:latin typeface="Calibri" panose="020F0502020204030204"/>
              <a:ea typeface="+mn-ea"/>
              <a:cs typeface="+mn-cs"/>
            </a:endParaRPr>
          </a:p>
        </p:txBody>
      </p:sp>
      <p:sp>
        <p:nvSpPr>
          <p:cNvPr id="11" name="TextBox 10"/>
          <p:cNvSpPr txBox="1"/>
          <p:nvPr/>
        </p:nvSpPr>
        <p:spPr>
          <a:xfrm>
            <a:off x="1468507" y="3376820"/>
            <a:ext cx="2937013"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رئيس الدول الغربية</a:t>
            </a:r>
            <a:endParaRPr lang="en-US" sz="1800" b="1" dirty="0">
              <a:solidFill>
                <a:prstClr val="black"/>
              </a:solidFill>
              <a:latin typeface="Calibri" panose="020F0502020204030204"/>
              <a:ea typeface="+mn-ea"/>
              <a:cs typeface="+mn-cs"/>
            </a:endParaRPr>
          </a:p>
        </p:txBody>
      </p:sp>
      <p:sp>
        <p:nvSpPr>
          <p:cNvPr id="12" name="TextBox 11"/>
          <p:cNvSpPr txBox="1"/>
          <p:nvPr/>
        </p:nvSpPr>
        <p:spPr>
          <a:xfrm>
            <a:off x="1468507" y="3870247"/>
            <a:ext cx="2601567"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إسرائيل محمية</a:t>
            </a:r>
            <a:endParaRPr lang="en-US" sz="1800" b="1" dirty="0">
              <a:solidFill>
                <a:prstClr val="black"/>
              </a:solidFill>
              <a:latin typeface="Calibri" panose="020F0502020204030204"/>
              <a:ea typeface="+mn-ea"/>
              <a:cs typeface="+mn-cs"/>
            </a:endParaRPr>
          </a:p>
        </p:txBody>
      </p:sp>
      <p:sp>
        <p:nvSpPr>
          <p:cNvPr id="13" name="TextBox 12"/>
          <p:cNvSpPr txBox="1"/>
          <p:nvPr/>
        </p:nvSpPr>
        <p:spPr>
          <a:xfrm>
            <a:off x="1557959" y="4363675"/>
            <a:ext cx="2057400" cy="369332"/>
          </a:xfrm>
          <a:prstGeom prst="rect">
            <a:avLst/>
          </a:prstGeom>
          <a:noFill/>
        </p:spPr>
        <p:txBody>
          <a:bodyPr wrap="square" rtlCol="0">
            <a:spAutoFit/>
          </a:bodyPr>
          <a:lstStyle/>
          <a:p>
            <a:pPr algn="ctr" defTabSz="685800"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الكنيسة المرتدة</a:t>
            </a:r>
            <a:endParaRPr lang="en-US" sz="1800" b="1" dirty="0">
              <a:solidFill>
                <a:prstClr val="black"/>
              </a:solidFill>
              <a:latin typeface="Calibri" panose="020F0502020204030204"/>
              <a:ea typeface="+mn-ea"/>
              <a:cs typeface="+mn-cs"/>
            </a:endParaRPr>
          </a:p>
        </p:txBody>
      </p:sp>
      <p:sp>
        <p:nvSpPr>
          <p:cNvPr id="14" name="TextBox 13"/>
          <p:cNvSpPr txBox="1"/>
          <p:nvPr/>
        </p:nvSpPr>
        <p:spPr>
          <a:xfrm>
            <a:off x="1692138" y="4857103"/>
            <a:ext cx="2169215" cy="369332"/>
          </a:xfrm>
          <a:prstGeom prst="rect">
            <a:avLst/>
          </a:prstGeom>
          <a:noFill/>
        </p:spPr>
        <p:txBody>
          <a:bodyPr wrap="square" rtlCol="0">
            <a:spAutoFit/>
          </a:bodyPr>
          <a:lstStyle/>
          <a:p>
            <a:pPr defTabSz="685800"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النظام الكهنوتي اليهودي</a:t>
            </a:r>
            <a:endParaRPr lang="en-US" sz="1800" b="1" dirty="0">
              <a:solidFill>
                <a:prstClr val="black"/>
              </a:solidFill>
              <a:latin typeface="Calibri" panose="020F0502020204030204"/>
              <a:ea typeface="+mn-ea"/>
              <a:cs typeface="+mn-cs"/>
            </a:endParaRPr>
          </a:p>
        </p:txBody>
      </p:sp>
      <p:sp>
        <p:nvSpPr>
          <p:cNvPr id="15" name="TextBox 14"/>
          <p:cNvSpPr txBox="1"/>
          <p:nvPr/>
        </p:nvSpPr>
        <p:spPr>
          <a:xfrm>
            <a:off x="283265" y="5410091"/>
            <a:ext cx="1953039"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النصف الأول من الضيقة</a:t>
            </a:r>
            <a:endParaRPr lang="en-US" sz="1500" b="1" dirty="0">
              <a:solidFill>
                <a:prstClr val="black"/>
              </a:solidFill>
              <a:latin typeface="Calibri" panose="020F0502020204030204"/>
              <a:ea typeface="+mn-ea"/>
              <a:cs typeface="+mn-cs"/>
            </a:endParaRPr>
          </a:p>
        </p:txBody>
      </p:sp>
      <p:sp>
        <p:nvSpPr>
          <p:cNvPr id="16" name="TextBox 15"/>
          <p:cNvSpPr txBox="1"/>
          <p:nvPr/>
        </p:nvSpPr>
        <p:spPr>
          <a:xfrm>
            <a:off x="3615359" y="5410091"/>
            <a:ext cx="1893404"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ثلاث سنوات ونصف</a:t>
            </a:r>
            <a:endParaRPr lang="en-US" sz="1500" b="1" dirty="0">
              <a:solidFill>
                <a:prstClr val="black"/>
              </a:solidFill>
              <a:latin typeface="Calibri" panose="020F0502020204030204"/>
              <a:ea typeface="+mn-ea"/>
              <a:cs typeface="+mn-cs"/>
            </a:endParaRPr>
          </a:p>
        </p:txBody>
      </p:sp>
      <p:sp>
        <p:nvSpPr>
          <p:cNvPr id="17" name="TextBox 16"/>
          <p:cNvSpPr txBox="1"/>
          <p:nvPr/>
        </p:nvSpPr>
        <p:spPr>
          <a:xfrm>
            <a:off x="5046593" y="4216495"/>
            <a:ext cx="641075"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رجسة الخراب</a:t>
            </a:r>
            <a:endParaRPr lang="en-US" sz="1500" b="1" dirty="0">
              <a:solidFill>
                <a:prstClr val="black"/>
              </a:solidFill>
              <a:latin typeface="Calibri" panose="020F0502020204030204"/>
              <a:ea typeface="+mn-ea"/>
              <a:cs typeface="+mn-cs"/>
            </a:endParaRPr>
          </a:p>
        </p:txBody>
      </p:sp>
      <p:sp>
        <p:nvSpPr>
          <p:cNvPr id="18" name="TextBox 17"/>
          <p:cNvSpPr txBox="1"/>
          <p:nvPr/>
        </p:nvSpPr>
        <p:spPr>
          <a:xfrm>
            <a:off x="6015659" y="3376820"/>
            <a:ext cx="165486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ضد المسيح قائد للعالم</a:t>
            </a:r>
            <a:endParaRPr lang="en-US" sz="1500" b="1" dirty="0">
              <a:solidFill>
                <a:prstClr val="black"/>
              </a:solidFill>
              <a:latin typeface="Calibri" panose="020F0502020204030204"/>
              <a:ea typeface="+mn-ea"/>
              <a:cs typeface="+mn-cs"/>
            </a:endParaRPr>
          </a:p>
        </p:txBody>
      </p:sp>
      <p:sp>
        <p:nvSpPr>
          <p:cNvPr id="19" name="TextBox 18"/>
          <p:cNvSpPr txBox="1"/>
          <p:nvPr/>
        </p:nvSpPr>
        <p:spPr>
          <a:xfrm>
            <a:off x="6015659" y="3935897"/>
            <a:ext cx="1878496"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إسرائيل المضطهدة</a:t>
            </a:r>
            <a:endParaRPr lang="en-US" sz="1800" b="1" dirty="0">
              <a:solidFill>
                <a:prstClr val="black"/>
              </a:solidFill>
              <a:latin typeface="Calibri" panose="020F0502020204030204"/>
              <a:ea typeface="+mn-ea"/>
              <a:cs typeface="+mn-cs"/>
            </a:endParaRPr>
          </a:p>
        </p:txBody>
      </p:sp>
      <p:sp>
        <p:nvSpPr>
          <p:cNvPr id="20" name="TextBox 19"/>
          <p:cNvSpPr txBox="1"/>
          <p:nvPr/>
        </p:nvSpPr>
        <p:spPr>
          <a:xfrm>
            <a:off x="5940152" y="4149080"/>
            <a:ext cx="2363029"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عبادة الشيطان</a:t>
            </a:r>
            <a:endParaRPr lang="en-US" sz="1500" b="1" dirty="0">
              <a:solidFill>
                <a:prstClr val="black"/>
              </a:solidFill>
              <a:latin typeface="Calibri" panose="020F0502020204030204"/>
              <a:ea typeface="+mn-ea"/>
              <a:cs typeface="+mn-cs"/>
            </a:endParaRPr>
          </a:p>
        </p:txBody>
      </p:sp>
      <p:sp>
        <p:nvSpPr>
          <p:cNvPr id="21" name="TextBox 20"/>
          <p:cNvSpPr txBox="1"/>
          <p:nvPr/>
        </p:nvSpPr>
        <p:spPr>
          <a:xfrm>
            <a:off x="7267990" y="4709924"/>
            <a:ext cx="1306994"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هرمجدون</a:t>
            </a:r>
            <a:endParaRPr lang="en-US" sz="1500" b="1" dirty="0">
              <a:solidFill>
                <a:prstClr val="black"/>
              </a:solidFill>
              <a:latin typeface="Calibri" panose="020F0502020204030204"/>
              <a:ea typeface="+mn-ea"/>
              <a:cs typeface="+mn-cs"/>
            </a:endParaRPr>
          </a:p>
        </p:txBody>
      </p:sp>
      <p:sp>
        <p:nvSpPr>
          <p:cNvPr id="22" name="TextBox 21"/>
          <p:cNvSpPr txBox="1"/>
          <p:nvPr/>
        </p:nvSpPr>
        <p:spPr>
          <a:xfrm>
            <a:off x="7267990" y="5410091"/>
            <a:ext cx="1468506"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الضيقة العظيمة</a:t>
            </a:r>
            <a:endParaRPr lang="en-US" sz="1500" b="1" dirty="0">
              <a:solidFill>
                <a:prstClr val="black"/>
              </a:solidFill>
              <a:latin typeface="Calibri" panose="020F0502020204030204"/>
              <a:ea typeface="+mn-ea"/>
              <a:cs typeface="+mn-cs"/>
            </a:endParaRPr>
          </a:p>
        </p:txBody>
      </p:sp>
      <p:sp>
        <p:nvSpPr>
          <p:cNvPr id="23" name="TextBox 22"/>
          <p:cNvSpPr txBox="1"/>
          <p:nvPr/>
        </p:nvSpPr>
        <p:spPr>
          <a:xfrm>
            <a:off x="4860032" y="5421632"/>
            <a:ext cx="1416327" cy="300082"/>
          </a:xfrm>
          <a:prstGeom prst="rect">
            <a:avLst/>
          </a:prstGeom>
          <a:noFill/>
        </p:spPr>
        <p:txBody>
          <a:bodyPr wrap="square" rtlCol="0">
            <a:spAutoFit/>
          </a:bodyPr>
          <a:lstStyle/>
          <a:p>
            <a:pPr algn="ctr" defTabSz="685800" rtl="1"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ثلاث سنوات ونصف</a:t>
            </a:r>
            <a:endParaRPr lang="en-US" sz="1350" b="1" dirty="0">
              <a:solidFill>
                <a:prstClr val="black"/>
              </a:solidFill>
              <a:latin typeface="Calibri" panose="020F0502020204030204"/>
              <a:ea typeface="+mn-ea"/>
              <a:cs typeface="+mn-cs"/>
            </a:endParaRPr>
          </a:p>
        </p:txBody>
      </p:sp>
      <p:sp>
        <p:nvSpPr>
          <p:cNvPr id="25" name="TextBox 24"/>
          <p:cNvSpPr txBox="1"/>
          <p:nvPr/>
        </p:nvSpPr>
        <p:spPr>
          <a:xfrm>
            <a:off x="2146852" y="199021"/>
            <a:ext cx="5085829" cy="769441"/>
          </a:xfrm>
          <a:prstGeom prst="rect">
            <a:avLst/>
          </a:prstGeom>
          <a:noFill/>
        </p:spPr>
        <p:txBody>
          <a:bodyPr wrap="square" rtlCol="0">
            <a:spAutoFit/>
          </a:bodyPr>
          <a:lstStyle/>
          <a:p>
            <a:pPr algn="ctr" defTabSz="685800" rtl="1" fontAlgn="auto">
              <a:spcBef>
                <a:spcPts val="0"/>
              </a:spcBef>
              <a:spcAft>
                <a:spcPts val="0"/>
              </a:spcAft>
            </a:pPr>
            <a:r>
              <a:rPr lang="ar-JO" sz="4400" b="1" dirty="0">
                <a:solidFill>
                  <a:prstClr val="black"/>
                </a:solidFill>
                <a:latin typeface="Calibri" panose="020F0502020204030204"/>
                <a:ea typeface="+mn-ea"/>
                <a:cs typeface="Arial" panose="020B0604020202020204" pitchFamily="34" charset="0"/>
              </a:rPr>
              <a:t>أحداث الضيقة</a:t>
            </a:r>
            <a:endParaRPr lang="en-US" sz="4400" b="1" dirty="0">
              <a:solidFill>
                <a:prstClr val="black"/>
              </a:solidFill>
              <a:latin typeface="Calibri" panose="020F0502020204030204"/>
              <a:ea typeface="+mn-ea"/>
              <a:cs typeface="+mn-cs"/>
            </a:endParaRPr>
          </a:p>
        </p:txBody>
      </p:sp>
      <p:sp>
        <p:nvSpPr>
          <p:cNvPr id="26" name="TextBox 25"/>
          <p:cNvSpPr txBox="1"/>
          <p:nvPr/>
        </p:nvSpPr>
        <p:spPr>
          <a:xfrm>
            <a:off x="5628032" y="1431235"/>
            <a:ext cx="1639958" cy="461665"/>
          </a:xfrm>
          <a:prstGeom prst="rect">
            <a:avLst/>
          </a:prstGeom>
          <a:noFill/>
        </p:spPr>
        <p:txBody>
          <a:bodyPr wrap="square" rtlCol="0">
            <a:spAutoFit/>
          </a:bodyPr>
          <a:lstStyle/>
          <a:p>
            <a:pPr defTabSz="685800"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السماء</a:t>
            </a:r>
            <a:endParaRPr lang="en-US" b="1" dirty="0">
              <a:solidFill>
                <a:prstClr val="black"/>
              </a:solidFill>
              <a:latin typeface="Calibri" panose="020F0502020204030204"/>
              <a:ea typeface="+mn-ea"/>
              <a:cs typeface="+mn-cs"/>
            </a:endParaRPr>
          </a:p>
        </p:txBody>
      </p:sp>
      <p:sp>
        <p:nvSpPr>
          <p:cNvPr id="3" name="TextBox 2"/>
          <p:cNvSpPr txBox="1"/>
          <p:nvPr/>
        </p:nvSpPr>
        <p:spPr>
          <a:xfrm>
            <a:off x="41313" y="6477187"/>
            <a:ext cx="4833420" cy="300082"/>
          </a:xfrm>
          <a:prstGeom prst="rect">
            <a:avLst/>
          </a:prstGeom>
          <a:noFill/>
        </p:spPr>
        <p:txBody>
          <a:bodyPr wrap="square" rtlCol="0">
            <a:spAutoFit/>
          </a:bodyPr>
          <a:lstStyle/>
          <a:p>
            <a:pPr defTabSz="685800" rtl="1" fontAlgn="auto">
              <a:spcBef>
                <a:spcPts val="0"/>
              </a:spcBef>
              <a:spcAft>
                <a:spcPts val="0"/>
              </a:spcAft>
              <a:buClr>
                <a:srgbClr val="000000"/>
              </a:buClr>
              <a:buSzPct val="100000"/>
            </a:pPr>
            <a:r>
              <a:rPr lang="ar-JO" sz="1350" b="1" dirty="0">
                <a:solidFill>
                  <a:srgbClr val="000000"/>
                </a:solidFill>
                <a:latin typeface="Calibri" panose="020F0502020204030204"/>
                <a:ea typeface="+mn-ea"/>
                <a:cs typeface="Arial" charset="0"/>
              </a:rPr>
              <a:t>مقتبس من الكتور راندال برايس محاضرات إشعياء، درس 29، شريحة عرض 14.</a:t>
            </a:r>
            <a:endParaRPr lang="en-GB" sz="1350" b="1" dirty="0">
              <a:solidFill>
                <a:srgbClr val="000000"/>
              </a:solidFill>
              <a:latin typeface="Calibri" panose="020F0502020204030204"/>
              <a:ea typeface="+mn-ea"/>
              <a:cs typeface="Arial" charset="0"/>
            </a:endParaRPr>
          </a:p>
        </p:txBody>
      </p:sp>
      <p:sp>
        <p:nvSpPr>
          <p:cNvPr id="27" name="Text Box 5">
            <a:extLst>
              <a:ext uri="{FF2B5EF4-FFF2-40B4-BE49-F238E27FC236}">
                <a16:creationId xmlns:a16="http://schemas.microsoft.com/office/drawing/2014/main" id="{B9DDA0FF-CDA3-294F-95B2-6FF39F442F82}"/>
              </a:ext>
            </a:extLst>
          </p:cNvPr>
          <p:cNvSpPr txBox="1">
            <a:spLocks noChangeArrowheads="1"/>
          </p:cNvSpPr>
          <p:nvPr/>
        </p:nvSpPr>
        <p:spPr bwMode="auto">
          <a:xfrm>
            <a:off x="105779" y="6878705"/>
            <a:ext cx="8874888" cy="279180"/>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Arial" charset="0"/>
              <a:buNone/>
            </a:pPr>
            <a:r>
              <a:rPr lang="en-GB" sz="1200" b="1" dirty="0">
                <a:solidFill>
                  <a:srgbClr val="000000"/>
                </a:solidFill>
                <a:cs typeface="Arial" charset="0"/>
              </a:rPr>
              <a:t>Adapted from Dr Randall Price, TRBC Isaiah, Lesson 29, slide 14</a:t>
            </a:r>
          </a:p>
        </p:txBody>
      </p:sp>
    </p:spTree>
    <p:extLst>
      <p:ext uri="{BB962C8B-B14F-4D97-AF65-F5344CB8AC3E}">
        <p14:creationId xmlns:p14="http://schemas.microsoft.com/office/powerpoint/2010/main" val="27894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195" y="695446"/>
            <a:ext cx="8909882" cy="1940818"/>
          </a:xfrm>
          <a:prstGeom prst="rect">
            <a:avLst/>
          </a:prstGeom>
          <a:noFill/>
          <a:ln w="9525">
            <a:noFill/>
            <a:round/>
            <a:headEnd/>
            <a:tailEnd/>
          </a:ln>
          <a:effectLst/>
        </p:spPr>
        <p:txBody>
          <a:bodyPr lIns="61229" tIns="30615" rIns="61229" bIns="30615" anchor="t"/>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sz="3300" b="1" dirty="0">
                <a:solidFill>
                  <a:prstClr val="white"/>
                </a:solidFill>
                <a:cs typeface="Arial" charset="0"/>
              </a:rPr>
              <a:t>الغفران والتجديد في عصر الملكوت سيتبعان تنقية الأمة لأن الله لم ينسى عهده</a:t>
            </a:r>
          </a:p>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sz="3300" b="1" dirty="0">
                <a:solidFill>
                  <a:prstClr val="white"/>
                </a:solidFill>
                <a:cs typeface="Arial" charset="0"/>
              </a:rPr>
              <a:t>(اشعياء 27)</a:t>
            </a:r>
          </a:p>
        </p:txBody>
      </p:sp>
      <p:pic>
        <p:nvPicPr>
          <p:cNvPr id="4" name="Picture 2" descr="A Song of Praise | WordSlingers">
            <a:extLst>
              <a:ext uri="{FF2B5EF4-FFF2-40B4-BE49-F238E27FC236}">
                <a16:creationId xmlns:a16="http://schemas.microsoft.com/office/drawing/2014/main" id="{920A8967-AA0F-1049-9D6F-6C28A504B5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5" y="2630872"/>
            <a:ext cx="9144000" cy="336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878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6180" name="Picture 4">
            <a:extLst>
              <a:ext uri="{FF2B5EF4-FFF2-40B4-BE49-F238E27FC236}">
                <a16:creationId xmlns:a16="http://schemas.microsoft.com/office/drawing/2014/main" id="{0D6D3A0E-AD4F-1748-AE32-295465A323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4624"/>
            <a:ext cx="9144000" cy="68133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04664"/>
            <a:ext cx="7710054" cy="720536"/>
          </a:xfrm>
          <a:noFill/>
          <a:effectLst>
            <a:outerShdw blurRad="63500" dist="35921" dir="2700000" algn="ctr" rotWithShape="0">
              <a:schemeClr val="tx2">
                <a:alpha val="74998"/>
              </a:schemeClr>
            </a:outerShdw>
          </a:effectLst>
        </p:spPr>
        <p:txBody>
          <a:bodyPr anchor="ctr">
            <a:noAutofit/>
          </a:bodyPr>
          <a:lstStyle/>
          <a:p>
            <a:pPr rtl="1">
              <a:defRPr/>
            </a:pPr>
            <a:r>
              <a:rPr lang="ar-JO" sz="72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إسترداد إسرائيل</a:t>
            </a:r>
            <a:endParaRPr lang="en-US" sz="72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37160" y="3158970"/>
            <a:ext cx="9006840" cy="19890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defTabSz="685800" rtl="1" fontAlgn="auto">
              <a:lnSpc>
                <a:spcPct val="150000"/>
              </a:lnSpc>
              <a:spcBef>
                <a:spcPts val="0"/>
              </a:spcBef>
              <a:spcAft>
                <a:spcPts val="0"/>
              </a:spcAft>
            </a:pPr>
            <a:r>
              <a:rPr lang="ar-JO" sz="4500" dirty="0">
                <a:latin typeface="Calibri" panose="020F0502020204030204"/>
                <a:ea typeface="+mn-ea"/>
                <a:cs typeface="Arial" panose="020B0604020202020204" pitchFamily="34" charset="0"/>
              </a:rPr>
              <a:t>٦ فِي الْمُسْتَقْبِلِ يَتَأَصَّلُ يَعْقُوبُ. يُزْهِرُ وَيُفْرِعُ إِسْرَائِيلُ، </a:t>
            </a:r>
            <a:r>
              <a:rPr lang="ar-JO" sz="4500" dirty="0" err="1">
                <a:latin typeface="Calibri" panose="020F0502020204030204"/>
                <a:ea typeface="+mn-ea"/>
                <a:cs typeface="Arial" panose="020B0604020202020204" pitchFamily="34" charset="0"/>
              </a:rPr>
              <a:t>وَيَمْلأُونَ</a:t>
            </a:r>
            <a:r>
              <a:rPr lang="ar-JO" sz="4500" dirty="0">
                <a:latin typeface="Calibri" panose="020F0502020204030204"/>
                <a:ea typeface="+mn-ea"/>
                <a:cs typeface="Arial" panose="020B0604020202020204" pitchFamily="34" charset="0"/>
              </a:rPr>
              <a:t> وَجْهَ الْمَسْكُونَةِ ثِمَارًا.</a:t>
            </a:r>
          </a:p>
          <a:p>
            <a:pPr algn="l" defTabSz="685800" rtl="1" fontAlgn="auto">
              <a:lnSpc>
                <a:spcPct val="150000"/>
              </a:lnSpc>
              <a:spcBef>
                <a:spcPts val="0"/>
              </a:spcBef>
              <a:spcAft>
                <a:spcPts val="0"/>
              </a:spcAft>
            </a:pPr>
            <a:r>
              <a:rPr lang="ar-JO" sz="4500" dirty="0">
                <a:latin typeface="Calibri" panose="020F0502020204030204"/>
                <a:ea typeface="+mn-ea"/>
                <a:cs typeface="Arial" panose="020B0604020202020204" pitchFamily="34" charset="0"/>
              </a:rPr>
              <a:t>(اشعياء27: 6 )</a:t>
            </a:r>
            <a:endParaRPr lang="en-US" sz="4500" dirty="0">
              <a:latin typeface="Calibri" panose="020F0502020204030204"/>
              <a:ea typeface="+mn-ea"/>
              <a:cs typeface="+mn-cs"/>
            </a:endParaRPr>
          </a:p>
        </p:txBody>
      </p:sp>
    </p:spTree>
    <p:extLst>
      <p:ext uri="{BB962C8B-B14F-4D97-AF65-F5344CB8AC3E}">
        <p14:creationId xmlns:p14="http://schemas.microsoft.com/office/powerpoint/2010/main" val="1195043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33500"/>
            <a:ext cx="9144000" cy="46672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89756" y="1196752"/>
            <a:ext cx="8964488" cy="3135611"/>
          </a:xfrm>
        </p:spPr>
        <p:txBody>
          <a:bodyPr>
            <a:normAutofit/>
          </a:bodyPr>
          <a:lstStyle/>
          <a:p>
            <a:pPr algn="ctr"/>
            <a:r>
              <a:rPr lang="en-US" sz="8800" b="1" dirty="0">
                <a:latin typeface="Arial" charset="0"/>
                <a:ea typeface="Osaka" charset="0"/>
                <a:cs typeface="Arial" charset="0"/>
              </a:rPr>
              <a:t>Slides on </a:t>
            </a:r>
            <a:br>
              <a:rPr lang="en-US" sz="8800" b="1" dirty="0">
                <a:latin typeface="Arial" charset="0"/>
                <a:ea typeface="Osaka" charset="0"/>
                <a:cs typeface="Arial" charset="0"/>
              </a:rPr>
            </a:br>
            <a:r>
              <a:rPr lang="ar-JO" sz="9600" b="1" dirty="0">
                <a:solidFill>
                  <a:schemeClr val="bg1"/>
                </a:solidFill>
                <a:latin typeface="Arial" charset="0"/>
                <a:ea typeface="Osaka" charset="0"/>
                <a:cs typeface="Arial" charset="0"/>
              </a:rPr>
              <a:t>أشعياء 28</a:t>
            </a:r>
            <a:endParaRPr lang="en-US" sz="96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230778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1727" y="1096241"/>
            <a:ext cx="8458200" cy="767180"/>
          </a:xfrm>
        </p:spPr>
        <p:txBody>
          <a:bodyPr anchor="ctr">
            <a:noAutofit/>
          </a:bodyPr>
          <a:lstStyle/>
          <a:p>
            <a:pPr algn="ctr" rtl="1"/>
            <a:r>
              <a:rPr lang="ar-JO" altLang="ko-KR" sz="3600" b="1" dirty="0">
                <a:solidFill>
                  <a:schemeClr val="bg1"/>
                </a:solidFill>
                <a:effectLst>
                  <a:glow rad="228600">
                    <a:schemeClr val="tx1"/>
                  </a:glow>
                </a:effectLst>
              </a:rPr>
              <a:t>الويلات  (الفرحة بالرب- لا بمصر)</a:t>
            </a:r>
            <a:br>
              <a:rPr lang="en-US" altLang="ko-KR" sz="3600" b="1" dirty="0">
                <a:solidFill>
                  <a:schemeClr val="bg1"/>
                </a:solidFill>
                <a:effectLst>
                  <a:glow rad="228600">
                    <a:schemeClr val="tx1"/>
                  </a:glow>
                </a:effectLst>
              </a:rPr>
            </a:br>
            <a:r>
              <a:rPr lang="ar-JO" altLang="ko-KR" sz="3600" b="1" dirty="0">
                <a:solidFill>
                  <a:schemeClr val="bg1"/>
                </a:solidFill>
                <a:effectLst>
                  <a:glow rad="228600">
                    <a:schemeClr val="tx1"/>
                  </a:glow>
                </a:effectLst>
              </a:rPr>
              <a:t>اشعياء 28- 33</a:t>
            </a:r>
            <a:endParaRPr lang="en-US" sz="3600" b="1" dirty="0">
              <a:solidFill>
                <a:schemeClr val="bg1"/>
              </a:solidFill>
              <a:effectLst>
                <a:glow rad="228600">
                  <a:schemeClr val="tx1"/>
                </a:glow>
              </a:effectLst>
            </a:endParaRPr>
          </a:p>
        </p:txBody>
      </p:sp>
      <p:sp>
        <p:nvSpPr>
          <p:cNvPr id="3" name="Title 1"/>
          <p:cNvSpPr txBox="1">
            <a:spLocks/>
          </p:cNvSpPr>
          <p:nvPr/>
        </p:nvSpPr>
        <p:spPr bwMode="auto">
          <a:xfrm>
            <a:off x="311727" y="1863421"/>
            <a:ext cx="8624455" cy="379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36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6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36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المسيح                 32   ملك البر     32: 1 </a:t>
            </a: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أشور                   33 </a:t>
            </a:r>
          </a:p>
          <a:p>
            <a:pPr algn="r" defTabSz="685800" rtl="1">
              <a:tabLst>
                <a:tab pos="1285875" algn="l"/>
                <a:tab pos="3340894" algn="l"/>
              </a:tabLst>
            </a:pPr>
            <a:endPar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2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9623" y="944724"/>
            <a:ext cx="6831377" cy="1136178"/>
          </a:xfrm>
        </p:spPr>
        <p:txBody>
          <a:bodyPr anchor="ctr">
            <a:normAutofit/>
          </a:bodyPr>
          <a:lstStyle/>
          <a:p>
            <a:pPr algn="ctr" rtl="1"/>
            <a:r>
              <a:rPr lang="ar-JO" altLang="ko-KR" sz="3600" b="1" dirty="0">
                <a:solidFill>
                  <a:schemeClr val="bg1"/>
                </a:solidFill>
                <a:effectLst>
                  <a:glow rad="228600">
                    <a:schemeClr val="tx1"/>
                  </a:glow>
                </a:effectLst>
              </a:rPr>
              <a:t>الويلات ( الفرحة بالرب – لا بمصر ) </a:t>
            </a:r>
            <a:br>
              <a:rPr lang="ar-JO" altLang="ko-KR" sz="3600" b="1" dirty="0">
                <a:solidFill>
                  <a:schemeClr val="bg1"/>
                </a:solidFill>
                <a:effectLst>
                  <a:glow rad="228600">
                    <a:schemeClr val="tx1"/>
                  </a:glow>
                </a:effectLst>
              </a:rPr>
            </a:br>
            <a:r>
              <a:rPr lang="ar-JO" altLang="ko-KR" sz="3600" b="1" dirty="0">
                <a:solidFill>
                  <a:schemeClr val="bg1"/>
                </a:solidFill>
                <a:effectLst>
                  <a:glow rad="228600">
                    <a:schemeClr val="tx1"/>
                  </a:glow>
                </a:effectLst>
              </a:rPr>
              <a:t>أشعياء 28- 33</a:t>
            </a:r>
            <a:endParaRPr lang="en-US" sz="3600" b="1" dirty="0">
              <a:solidFill>
                <a:schemeClr val="bg1"/>
              </a:solidFill>
              <a:effectLst>
                <a:glow rad="228600">
                  <a:schemeClr val="tx1"/>
                </a:glow>
              </a:effectLst>
            </a:endParaRPr>
          </a:p>
        </p:txBody>
      </p:sp>
      <p:sp>
        <p:nvSpPr>
          <p:cNvPr id="3" name="Title 1"/>
          <p:cNvSpPr txBox="1">
            <a:spLocks/>
          </p:cNvSpPr>
          <p:nvPr/>
        </p:nvSpPr>
        <p:spPr bwMode="auto">
          <a:xfrm>
            <a:off x="592282" y="2333352"/>
            <a:ext cx="8146473" cy="3480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49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p>
          <a:p>
            <a:pPr algn="r" defTabSz="336947" rtl="1">
              <a:tabLst>
                <a:tab pos="1285875" algn="l"/>
                <a:tab pos="3340894" algn="l"/>
              </a:tabLst>
              <a:defRPr/>
            </a:pPr>
            <a:r>
              <a:rPr lang="ar-JO"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60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57251"/>
            <a:ext cx="9143999" cy="4690241"/>
          </a:xfrm>
          <a:prstGeom prst="rect">
            <a:avLst/>
          </a:prstGeom>
          <a:solidFill>
            <a:schemeClr val="tx1"/>
          </a:solidFill>
        </p:spPr>
      </p:pic>
      <p:sp>
        <p:nvSpPr>
          <p:cNvPr id="4" name="TextBox 3"/>
          <p:cNvSpPr txBox="1"/>
          <p:nvPr/>
        </p:nvSpPr>
        <p:spPr>
          <a:xfrm>
            <a:off x="332566" y="2210061"/>
            <a:ext cx="8507678" cy="3416320"/>
          </a:xfrm>
          <a:prstGeom prst="rect">
            <a:avLst/>
          </a:prstGeom>
          <a:noFill/>
        </p:spPr>
        <p:txBody>
          <a:bodyPr wrap="square" rtlCol="0">
            <a:spAutoFit/>
          </a:bodyPr>
          <a:lstStyle/>
          <a:p>
            <a:pPr algn="ctr" defTabSz="514350" fontAlgn="auto">
              <a:spcBef>
                <a:spcPts val="0"/>
              </a:spcBef>
              <a:spcAft>
                <a:spcPts val="0"/>
              </a:spcAft>
            </a:pPr>
            <a:r>
              <a:rPr lang="ar-JO" sz="5400" b="1" dirty="0">
                <a:solidFill>
                  <a:prstClr val="white"/>
                </a:solidFill>
                <a:effectLst>
                  <a:glow rad="127000">
                    <a:prstClr val="black"/>
                  </a:glow>
                </a:effectLst>
                <a:latin typeface="Albertus Extra Bold" charset="0"/>
                <a:ea typeface="Albertus Extra Bold" charset="0"/>
                <a:cs typeface="Albertus Extra Bold" charset="0"/>
              </a:rPr>
              <a:t>ويلات الأشرار</a:t>
            </a:r>
            <a:endParaRPr lang="en-US" sz="5400" b="1" dirty="0">
              <a:solidFill>
                <a:prstClr val="white"/>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DDF"/>
                </a:solidFill>
                <a:effectLst>
                  <a:glow rad="127000">
                    <a:prstClr val="black"/>
                  </a:glow>
                </a:effectLst>
                <a:latin typeface="Albertus Extra Bold" charset="0"/>
                <a:ea typeface="Albertus Extra Bold" charset="0"/>
                <a:cs typeface="Albertus Extra Bold" charset="0"/>
              </a:rPr>
              <a:t>الجزء الأول</a:t>
            </a:r>
            <a:endParaRPr lang="en-US" sz="5400" b="1" dirty="0">
              <a:solidFill>
                <a:srgbClr val="FFFDDF"/>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BB0"/>
                </a:solidFill>
                <a:effectLst>
                  <a:glow rad="127000">
                    <a:prstClr val="black"/>
                  </a:glow>
                </a:effectLst>
                <a:latin typeface="Albertus Extra Bold" charset="0"/>
                <a:ea typeface="Albertus Extra Bold" charset="0"/>
                <a:cs typeface="Albertus Extra Bold" charset="0"/>
              </a:rPr>
              <a:t>خطايا نجاح إسرائيل</a:t>
            </a:r>
            <a:endParaRPr lang="en-US" sz="5400" b="1"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DDF"/>
                </a:solidFill>
                <a:effectLst>
                  <a:glow rad="127000">
                    <a:prstClr val="black"/>
                  </a:glow>
                </a:effectLst>
                <a:latin typeface="Albertus Extra Bold" charset="0"/>
                <a:ea typeface="Albertus Extra Bold" charset="0"/>
                <a:cs typeface="Albertus Extra Bold" charset="0"/>
              </a:rPr>
              <a:t>أشعياء 28</a:t>
            </a:r>
            <a:endParaRPr lang="en-US" sz="5400" b="1"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 Box 5">
            <a:extLst>
              <a:ext uri="{FF2B5EF4-FFF2-40B4-BE49-F238E27FC236}">
                <a16:creationId xmlns:a16="http://schemas.microsoft.com/office/drawing/2014/main" id="{A0FB48AB-7C96-BD40-97FC-E51CF4396AFE}"/>
              </a:ext>
            </a:extLst>
          </p:cNvPr>
          <p:cNvSpPr txBox="1">
            <a:spLocks noChangeArrowheads="1"/>
          </p:cNvSpPr>
          <p:nvPr/>
        </p:nvSpPr>
        <p:spPr bwMode="auto">
          <a:xfrm>
            <a:off x="1240078" y="5603297"/>
            <a:ext cx="7045889" cy="301718"/>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rtl="1"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1500" b="1" dirty="0">
                <a:solidFill>
                  <a:prstClr val="white"/>
                </a:solidFill>
                <a:cs typeface="Arial" charset="0"/>
              </a:rPr>
              <a:t>مقتبس من الدكتور راندال برايس، اشعياء، الدرس33- اشعياء 28 ، شريحة عرض2- 29</a:t>
            </a:r>
            <a:endParaRPr lang="en-GB" sz="1500" b="1" dirty="0">
              <a:solidFill>
                <a:prstClr val="white"/>
              </a:solidFill>
              <a:cs typeface="Arial" charset="0"/>
            </a:endParaRPr>
          </a:p>
        </p:txBody>
      </p:sp>
    </p:spTree>
    <p:extLst>
      <p:ext uri="{BB962C8B-B14F-4D97-AF65-F5344CB8AC3E}">
        <p14:creationId xmlns:p14="http://schemas.microsoft.com/office/powerpoint/2010/main" val="1246124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72292"/>
            <a:ext cx="9163987" cy="5148996"/>
          </a:xfrm>
          <a:prstGeom prst="rect">
            <a:avLst/>
          </a:prstGeom>
        </p:spPr>
      </p:pic>
      <p:sp>
        <p:nvSpPr>
          <p:cNvPr id="5" name="TextBox 4"/>
          <p:cNvSpPr txBox="1"/>
          <p:nvPr/>
        </p:nvSpPr>
        <p:spPr>
          <a:xfrm>
            <a:off x="4283968" y="1317987"/>
            <a:ext cx="4480560" cy="3901068"/>
          </a:xfrm>
          <a:prstGeom prst="rect">
            <a:avLst/>
          </a:prstGeom>
          <a:noFill/>
        </p:spPr>
        <p:txBody>
          <a:bodyPr wrap="square" rtlCol="0">
            <a:spAutoFit/>
          </a:bodyPr>
          <a:lstStyle/>
          <a:p>
            <a:pPr algn="r" defTabSz="514350"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«إذا كنت تريد أن تكون ناجحاً، فأكتشف أفضل ما يمكنك فعله،</a:t>
            </a:r>
          </a:p>
          <a:p>
            <a:pPr algn="r" defTabSz="514350"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ثم أفعله أفضل من أي شخص أخر».</a:t>
            </a:r>
            <a:endParaRPr lang="en-US" sz="495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3920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6" name="TextBox 5"/>
          <p:cNvSpPr txBox="1"/>
          <p:nvPr/>
        </p:nvSpPr>
        <p:spPr>
          <a:xfrm>
            <a:off x="274320" y="2160270"/>
            <a:ext cx="8641080" cy="3416320"/>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27000">
                    <a:prstClr val="black"/>
                  </a:glow>
                </a:effectLst>
                <a:latin typeface="Abadi MT Condensed Extra Bold" charset="0"/>
                <a:ea typeface="Abadi MT Condensed Extra Bold" charset="0"/>
                <a:cs typeface="Abadi MT Condensed Extra Bold" charset="0"/>
              </a:rPr>
              <a:t>كانت مملكة إفرايم ويهوذا في القرن الثامن قبل الميلاد(ناجحة) بالتأكيد، لكن أفضل ما فعلوه هو الخطيئة، وقد فعلوا ذلك بشكل أفضل من أي شخص أخر! هذا (النجاح) من جانب شعب الله دفعه إلى إرسال نبيّه لمساعدتهم على قياس نجاحهم وفقاً للمعيار الإلهي، بدلا من معيارهم الفاسد.</a:t>
            </a:r>
            <a:endParaRPr lang="en-US" sz="3600" b="1"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0828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1"/>
            <a:ext cx="9144000" cy="5143500"/>
          </a:xfrm>
          <a:prstGeom prst="rect">
            <a:avLst/>
          </a:prstGeom>
          <a:noFill/>
        </p:spPr>
      </p:pic>
      <p:sp>
        <p:nvSpPr>
          <p:cNvPr id="4" name="TextBox 3"/>
          <p:cNvSpPr txBox="1"/>
          <p:nvPr/>
        </p:nvSpPr>
        <p:spPr>
          <a:xfrm>
            <a:off x="68580" y="1680210"/>
            <a:ext cx="8946573" cy="3785652"/>
          </a:xfrm>
          <a:prstGeom prst="rect">
            <a:avLst/>
          </a:prstGeom>
          <a:noFill/>
        </p:spPr>
        <p:txBody>
          <a:bodyPr wrap="square" rtlCol="0">
            <a:spAutoFit/>
          </a:bodyPr>
          <a:lstStyle/>
          <a:p>
            <a:pPr algn="r" defTabSz="51435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في هذا القسم الجديد من الكتاب(الإصحاح28- 31)، يعود إشعياء إلى دينونة هؤلاء. هذا هو المكان المناسب لتناول هذه المسألة، فقد تنبأ للتو بمستقبل إسرائيل المجيد (الاصحاحات 25- 27).  وقد يجعل هذا أهل يهوذا يتكبرون. قد يقودهم ذلك  إلى الإعتقاد  بأن أصلهم اليهودي هو كل ما طلب منهم. ويمكن يقود ذلك إلى ان يبتعدوا عن العبادة في الهيكل  وطاعتهم للناموس. ولمنع مثل هذا العمل، يقوم إشعياء بتحذير الأمة من خطورة ذلك لأن الله سوف يدين الخطية.</a:t>
            </a:r>
          </a:p>
          <a:p>
            <a:pPr algn="r" defTabSz="51435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بيتر ستيفنسون،إشعياء، 224.  </a:t>
            </a:r>
            <a:endParaRPr lang="en-US" sz="3000" b="1" dirty="0">
              <a:solidFill>
                <a:srgbClr val="FFFBB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244372" y="1122969"/>
            <a:ext cx="9055568" cy="646331"/>
          </a:xfrm>
          <a:prstGeom prst="rect">
            <a:avLst/>
          </a:prstGeom>
          <a:noFill/>
        </p:spPr>
        <p:txBody>
          <a:bodyPr wrap="square" rtlCol="0">
            <a:spAutoFit/>
          </a:bodyPr>
          <a:lstStyle/>
          <a:p>
            <a:pPr algn="ctr" defTabSz="514350" fontAlgn="auto">
              <a:spcBef>
                <a:spcPts val="0"/>
              </a:spcBef>
              <a:spcAft>
                <a:spcPts val="0"/>
              </a:spcAft>
            </a:pPr>
            <a:r>
              <a:rPr lang="ar-JO" sz="3600" b="1" dirty="0">
                <a:solidFill>
                  <a:srgbClr val="FFFDC9"/>
                </a:solidFill>
                <a:effectLst>
                  <a:glow rad="127000">
                    <a:prstClr val="black"/>
                  </a:glow>
                </a:effectLst>
                <a:latin typeface="Abadi MT Condensed Extra Bold" charset="0"/>
                <a:ea typeface="Abadi MT Condensed Extra Bold" charset="0"/>
                <a:cs typeface="Abadi MT Condensed Extra Bold" charset="0"/>
              </a:rPr>
              <a:t>هنا ياتي القضاء – مرة أخرى </a:t>
            </a:r>
            <a:endParaRPr lang="en-US" sz="3600" b="1" dirty="0">
              <a:solidFill>
                <a:srgbClr val="FFFDC9"/>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70845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45B9F1-0F27-A349-B580-25CDE1C51E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891540" y="1022789"/>
            <a:ext cx="7369591" cy="1615827"/>
          </a:xfrm>
          <a:prstGeom prst="rect">
            <a:avLst/>
          </a:prstGeom>
        </p:spPr>
        <p:txBody>
          <a:bodyPr wrap="square">
            <a:spAutoFit/>
          </a:bodyPr>
          <a:lstStyle/>
          <a:p>
            <a:pPr algn="ctr" defTabSz="514350" fontAlgn="auto">
              <a:spcBef>
                <a:spcPts val="0"/>
              </a:spcBef>
              <a:spcAft>
                <a:spcPts val="0"/>
              </a:spcAft>
            </a:pPr>
            <a:r>
              <a:rPr lang="ar-JO" sz="5400" dirty="0">
                <a:solidFill>
                  <a:srgbClr val="FFFBB0"/>
                </a:solidFill>
                <a:effectLst>
                  <a:glow rad="127000">
                    <a:prstClr val="black"/>
                  </a:glow>
                </a:effectLst>
                <a:latin typeface="Albertus Extra Bold" charset="0"/>
                <a:ea typeface="Albertus Extra Bold" charset="0"/>
                <a:cs typeface="Albertus Extra Bold" charset="0"/>
              </a:rPr>
              <a:t>خطايا النجاح</a:t>
            </a:r>
            <a:endParaRPr lang="en-US" sz="5400"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4050" dirty="0">
                <a:solidFill>
                  <a:srgbClr val="FFFDDF"/>
                </a:solidFill>
                <a:effectLst>
                  <a:glow rad="127000">
                    <a:prstClr val="black"/>
                  </a:glow>
                </a:effectLst>
                <a:latin typeface="Albertus Extra Bold" charset="0"/>
                <a:ea typeface="Albertus Extra Bold" charset="0"/>
                <a:cs typeface="Albertus Extra Bold" charset="0"/>
              </a:rPr>
              <a:t>أشعياء 28: 1-1</a:t>
            </a:r>
            <a:r>
              <a:rPr lang="ar-JO" sz="4500" dirty="0">
                <a:solidFill>
                  <a:srgbClr val="FFFDDF"/>
                </a:solidFill>
                <a:effectLst>
                  <a:glow rad="127000">
                    <a:prstClr val="black"/>
                  </a:glow>
                </a:effectLst>
                <a:latin typeface="Albertus Extra Bold" charset="0"/>
                <a:ea typeface="Albertus Extra Bold" charset="0"/>
                <a:cs typeface="Albertus Extra Bold" charset="0"/>
              </a:rPr>
              <a:t>9</a:t>
            </a:r>
            <a:endParaRPr lang="en-US" sz="4500"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1276352" y="2837839"/>
            <a:ext cx="7337712" cy="715581"/>
          </a:xfrm>
          <a:prstGeom prst="rect">
            <a:avLst/>
          </a:prstGeom>
          <a:noFill/>
        </p:spPr>
        <p:txBody>
          <a:bodyPr wrap="square" rtlCol="0">
            <a:spAutoFit/>
          </a:bodyPr>
          <a:lstStyle/>
          <a:p>
            <a:pPr algn="r" defTabSz="514350" rtl="1" fontAlgn="auto">
              <a:spcBef>
                <a:spcPts val="0"/>
              </a:spcBef>
              <a:spcAft>
                <a:spcPts val="0"/>
              </a:spcAft>
            </a:pP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1- النبوءة ضد السامرة (اش28: 1-6).</a:t>
            </a:r>
            <a:endParaRPr lang="en-US" sz="40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746415" y="3461618"/>
            <a:ext cx="7227963" cy="646331"/>
          </a:xfrm>
          <a:prstGeom prst="rect">
            <a:avLst/>
          </a:prstGeom>
          <a:noFill/>
        </p:spPr>
        <p:txBody>
          <a:bodyPr wrap="square" rtlCol="0">
            <a:spAutoFit/>
          </a:bodyPr>
          <a:lstStyle/>
          <a:p>
            <a:pPr algn="r" defTabSz="514350" rtl="1" fontAlgn="auto">
              <a:spcBef>
                <a:spcPts val="0"/>
              </a:spcBef>
              <a:spcAft>
                <a:spcPts val="0"/>
              </a:spcAft>
            </a:pPr>
            <a:r>
              <a:rPr lang="ar-JO" sz="225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أ- مشكلة الكبرياء</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اش28: 1).</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668828" y="4043641"/>
            <a:ext cx="6305550"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ب- عقاب الكبرياء</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(اش28: 2-4).</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668828" y="4646445"/>
            <a:ext cx="6305550"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ث- حضور الحاكم</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.(اش28: 5-6).</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405275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45" y="0"/>
            <a:ext cx="9144000" cy="5147789"/>
          </a:xfrm>
          <a:prstGeom prst="rect">
            <a:avLst/>
          </a:prstGeom>
        </p:spPr>
      </p:pic>
      <p:sp>
        <p:nvSpPr>
          <p:cNvPr id="2" name="Rectangle 1"/>
          <p:cNvSpPr/>
          <p:nvPr/>
        </p:nvSpPr>
        <p:spPr>
          <a:xfrm>
            <a:off x="-1" y="4422591"/>
            <a:ext cx="9128555" cy="1951496"/>
          </a:xfrm>
          <a:prstGeom prst="rect">
            <a:avLst/>
          </a:prstGeom>
        </p:spPr>
        <p:txBody>
          <a:bodyPr wrap="square">
            <a:spAutoFit/>
          </a:bodyPr>
          <a:lstStyle/>
          <a:p>
            <a:pPr lvl="0" algn="ctr" defTabSz="685800" fontAlgn="auto">
              <a:lnSpc>
                <a:spcPct val="150000"/>
              </a:lnSpc>
              <a:spcBef>
                <a:spcPts val="0"/>
              </a:spcBef>
              <a:spcAft>
                <a:spcPts val="563"/>
              </a:spcAft>
              <a:defRPr/>
            </a:pPr>
            <a:r>
              <a:rPr lang="ar-JO" sz="2800" b="1" dirty="0">
                <a:solidFill>
                  <a:srgbClr val="FFFFFF"/>
                </a:solidFill>
                <a:effectLst>
                  <a:glow rad="127000">
                    <a:srgbClr val="000000"/>
                  </a:glow>
                </a:effectLst>
                <a:latin typeface="Arial" panose="020B0604020202020204" pitchFamily="34" charset="0"/>
                <a:ea typeface="DIN Condensed" charset="0"/>
                <a:cs typeface="Arial" panose="020B0604020202020204" pitchFamily="34" charset="0"/>
              </a:rPr>
              <a:t>إن الإطاحة النهائية بممالك هذا العالم هي إحدى حقائق الكتاب المقدس العظيمة والأكيدة. لقد وعد الله بأن ممالك هذا العالم ستصبح في النهاية ممالك ربنا ومسيحه.</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DIN Condensed" charset="0"/>
              <a:cs typeface="Arial" panose="020B0604020202020204" pitchFamily="34" charset="0"/>
            </a:endParaRPr>
          </a:p>
        </p:txBody>
      </p:sp>
    </p:spTree>
    <p:extLst>
      <p:ext uri="{BB962C8B-B14F-4D97-AF65-F5344CB8AC3E}">
        <p14:creationId xmlns:p14="http://schemas.microsoft.com/office/powerpoint/2010/main" val="165991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937"/>
          <a:stretch/>
        </p:blipFill>
        <p:spPr>
          <a:xfrm>
            <a:off x="0" y="25235"/>
            <a:ext cx="9183624" cy="6832765"/>
          </a:xfrm>
          <a:prstGeom prst="rect">
            <a:avLst/>
          </a:prstGeom>
          <a:effectLst>
            <a:glow>
              <a:schemeClr val="accent1">
                <a:alpha val="43000"/>
              </a:schemeClr>
            </a:glow>
          </a:effectLst>
        </p:spPr>
      </p:pic>
      <p:sp>
        <p:nvSpPr>
          <p:cNvPr id="5" name="TextBox 4"/>
          <p:cNvSpPr txBox="1"/>
          <p:nvPr/>
        </p:nvSpPr>
        <p:spPr>
          <a:xfrm>
            <a:off x="0" y="5069502"/>
            <a:ext cx="9183624" cy="1815882"/>
          </a:xfrm>
          <a:prstGeom prst="rect">
            <a:avLst/>
          </a:prstGeom>
          <a:solidFill>
            <a:schemeClr val="tx1"/>
          </a:solidFill>
        </p:spPr>
        <p:txBody>
          <a:bodyPr wrap="square" rtlCol="0" anchor="ctr">
            <a:spAutoFit/>
          </a:bodyPr>
          <a:lstStyle/>
          <a:p>
            <a:pPr algn="r" defTabSz="514350" rtl="1" fontAlgn="auto">
              <a:spcBef>
                <a:spcPts val="0"/>
              </a:spcBef>
              <a:spcAft>
                <a:spcPts val="0"/>
              </a:spcAft>
            </a:pPr>
            <a:r>
              <a:rPr lang="ar-JO" sz="2800" b="1" dirty="0">
                <a:solidFill>
                  <a:prstClr val="white"/>
                </a:solidFill>
                <a:effectLst>
                  <a:glow rad="101600">
                    <a:prstClr val="black"/>
                  </a:glow>
                </a:effectLst>
                <a:latin typeface="Arial Narrow" charset="0"/>
                <a:ea typeface="Arial Narrow" charset="0"/>
                <a:cs typeface="Arial Narrow" charset="0"/>
              </a:rPr>
              <a:t>جعلت السامرة عاصمتها على قمة تل منعزل في وسط واديها المثمر. وقد ورث أخاب نجل عمري بهائها وعزز خطاياها. وكان رئيس هذه الخطايا هو الكبرياء الذي سرق كرم نابوت وتوج حماقة إيزابل. أشتهرت السامرة بحياتها الفاخرة، وسلوكها المشاغب، والمادية المتفشية، وقد أدانها النبي عاموس في وقت سابق.</a:t>
            </a:r>
            <a:endParaRPr lang="en-US" sz="28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58011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1" y="2708921"/>
            <a:ext cx="9144000" cy="4132560"/>
          </a:xfrm>
          <a:prstGeom prst="rect">
            <a:avLst/>
          </a:prstGeom>
        </p:spPr>
      </p:pic>
      <p:sp>
        <p:nvSpPr>
          <p:cNvPr id="4" name="Rectangle 3"/>
          <p:cNvSpPr/>
          <p:nvPr/>
        </p:nvSpPr>
        <p:spPr>
          <a:xfrm>
            <a:off x="148590" y="188640"/>
            <a:ext cx="8846820" cy="2585323"/>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٤ الْمُضْطَجِعُونَ عَلَى أَسِرَّةٍ مِنَ الْعَاجِ، وَالْمُتَمَدِّدُونَ عَلَى فُرُشِهِمْ، وَالآكِلُونَ خِرَافًا مِنَ الْغَنَمِ، وَعُجُولاً مِنْ وَسَطِ الصِّيَرةِ، ٥ </a:t>
            </a:r>
            <a:r>
              <a:rPr lang="ar-JO" sz="27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الْهَاذِرُونَ</a:t>
            </a: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مَعَ صَوْتِ الرَّبَابِ، الْمُخْتَرِعُونَ لأَنْفُسِهِمْ آلاَتِ الْغِنَاءِ كَدَاوُدَ، ٦ الشَّارِبُونَ مِنْ كُؤُوسِ الْخَمْرِ، وَالَّذِينَ يَدَّهِنُونَ بِأَفْضَلِ الأَدْهَانِ وَلاَ يَغْتَمُّونَ عَلَى انْسِحَاقِ يُوسُفَ. ٧ لِذلِكَ الآنَ يُسْبَوْنَ فِي أَوَّلِ الْمَسْبِيِّينَ، وَيَزُولُ صِيَاحُ الْمُتَمَدِّدِينَ.</a:t>
            </a:r>
          </a:p>
          <a:p>
            <a:pP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(عاموس 6: 4-7)</a:t>
            </a:r>
            <a:endParaRPr lang="en-US"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49464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3010727"/>
            <a:ext cx="9144000" cy="3848100"/>
          </a:xfrm>
          <a:prstGeom prst="rect">
            <a:avLst/>
          </a:prstGeom>
        </p:spPr>
      </p:pic>
      <p:sp>
        <p:nvSpPr>
          <p:cNvPr id="4" name="TextBox 3"/>
          <p:cNvSpPr txBox="1"/>
          <p:nvPr/>
        </p:nvSpPr>
        <p:spPr>
          <a:xfrm>
            <a:off x="799003" y="1031898"/>
            <a:ext cx="7542709" cy="1754326"/>
          </a:xfrm>
          <a:prstGeom prst="rect">
            <a:avLst/>
          </a:prstGeom>
          <a:noFill/>
        </p:spPr>
        <p:txBody>
          <a:bodyPr wrap="square" rtlCol="0">
            <a:spAutoFit/>
          </a:bodyPr>
          <a:lstStyle/>
          <a:p>
            <a:pPr algn="ctr" defTabSz="514350" rtl="1" fontAlgn="auto">
              <a:spcBef>
                <a:spcPts val="0"/>
              </a:spcBef>
              <a:spcAft>
                <a:spcPts val="0"/>
              </a:spcAft>
            </a:pPr>
            <a:r>
              <a:rPr lang="ar-JO" sz="3600" b="1" dirty="0">
                <a:solidFill>
                  <a:srgbClr val="FFFDC9"/>
                </a:solidFill>
                <a:effectLst>
                  <a:glow rad="101600">
                    <a:prstClr val="black"/>
                  </a:glow>
                </a:effectLst>
                <a:latin typeface="Arial Narrow" charset="0"/>
                <a:ea typeface="Arial Narrow" charset="0"/>
                <a:cs typeface="Arial Narrow" charset="0"/>
              </a:rPr>
              <a:t>يحذر إشعياء يهوذا الأن من عواقب خطاياها، بإخبارهم بما سيحدث لجيرانهم في الشمال. ونأمل أن يتوبوا حتى لا يأتي عليهم نفس الدينونة.</a:t>
            </a:r>
            <a:endParaRPr lang="en-US" sz="3600" b="1" dirty="0">
              <a:solidFill>
                <a:srgbClr val="FFFDC9"/>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187624" y="188640"/>
            <a:ext cx="6952593"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prstClr val="white"/>
                </a:solidFill>
                <a:effectLst>
                  <a:glow rad="127000">
                    <a:prstClr val="black"/>
                  </a:glow>
                </a:effectLst>
                <a:latin typeface="Calibri" panose="020F0502020204030204"/>
                <a:ea typeface="+mn-ea"/>
                <a:cs typeface="Arial" panose="020B0604020202020204" pitchFamily="34" charset="0"/>
              </a:rPr>
              <a:t>يهوذا، تعلم درسا من السامرة</a:t>
            </a:r>
            <a:endParaRPr lang="en-US" sz="4500" b="1" dirty="0">
              <a:solidFill>
                <a:prstClr val="white"/>
              </a:solidFill>
              <a:effectLst>
                <a:glow rad="127000">
                  <a:prstClr val="black"/>
                </a:glow>
              </a:effectLst>
              <a:latin typeface="Calibri" panose="020F0502020204030204"/>
              <a:ea typeface="+mn-ea"/>
              <a:cs typeface="+mn-cs"/>
            </a:endParaRPr>
          </a:p>
        </p:txBody>
      </p:sp>
    </p:spTree>
    <p:extLst>
      <p:ext uri="{BB962C8B-B14F-4D97-AF65-F5344CB8AC3E}">
        <p14:creationId xmlns:p14="http://schemas.microsoft.com/office/powerpoint/2010/main" val="22765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879"/>
            <a:ext cx="9144000" cy="3700363"/>
          </a:xfrm>
          <a:prstGeom prst="rect">
            <a:avLst/>
          </a:prstGeom>
        </p:spPr>
      </p:pic>
      <p:sp>
        <p:nvSpPr>
          <p:cNvPr id="2" name="Rectangle 1"/>
          <p:cNvSpPr/>
          <p:nvPr/>
        </p:nvSpPr>
        <p:spPr>
          <a:xfrm>
            <a:off x="259619" y="4660354"/>
            <a:ext cx="8641080" cy="2169825"/>
          </a:xfrm>
          <a:prstGeom prst="rect">
            <a:avLst/>
          </a:prstGeom>
        </p:spPr>
        <p:txBody>
          <a:bodyPr wrap="square">
            <a:spAutoFit/>
          </a:bodyPr>
          <a:lstStyle/>
          <a:p>
            <a:pPr algn="ctr" defTabSz="514350" rtl="1" fontAlgn="auto">
              <a:spcBef>
                <a:spcPts val="0"/>
              </a:spcBef>
              <a:spcAft>
                <a:spcPts val="0"/>
              </a:spcAft>
            </a:pP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 وَيْلٌ لإِكْلِيلِ فَخْرِ سُكَارَى أَفْرَايِمَ، وَلِلزَّهْرِ الذَّابِلِ، جَمَالِ </a:t>
            </a:r>
            <a:r>
              <a:rPr lang="ar-JO" sz="45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بَهَائِهِ</a:t>
            </a: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الَّذِي عَلَى رَأْسِ وَادِي </a:t>
            </a:r>
            <a:r>
              <a:rPr lang="ar-JO" sz="45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سَمَائِنِ</a:t>
            </a: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الْمَضْرُوبِينَ بِالْخَمْرِ.</a:t>
            </a:r>
            <a:endParaRPr lang="en-US" sz="4500" b="1" dirty="0">
              <a:solidFill>
                <a:srgbClr val="FFFBB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683568" y="3725242"/>
            <a:ext cx="8073736" cy="854080"/>
          </a:xfrm>
          <a:prstGeom prst="rect">
            <a:avLst/>
          </a:prstGeom>
          <a:noFill/>
        </p:spPr>
        <p:txBody>
          <a:bodyPr wrap="square" rtlCol="0">
            <a:spAutoFit/>
          </a:bodyPr>
          <a:lstStyle/>
          <a:p>
            <a:pPr algn="r" defTabSz="514350" rtl="1"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مشكلة الكبرياء </a:t>
            </a:r>
            <a:r>
              <a:rPr lang="ar-JO" sz="49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(اشعياء 28: 1).</a:t>
            </a:r>
            <a:endParaRPr lang="en-US" sz="49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78142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5859" y="-963488"/>
            <a:ext cx="9144000" cy="5357192"/>
          </a:xfrm>
          <a:prstGeom prst="rect">
            <a:avLst/>
          </a:prstGeom>
        </p:spPr>
      </p:pic>
      <p:sp>
        <p:nvSpPr>
          <p:cNvPr id="4" name="Rectangle 3"/>
          <p:cNvSpPr/>
          <p:nvPr/>
        </p:nvSpPr>
        <p:spPr>
          <a:xfrm>
            <a:off x="114300" y="2812933"/>
            <a:ext cx="8915400" cy="4720523"/>
          </a:xfrm>
          <a:prstGeom prst="rect">
            <a:avLst/>
          </a:prstGeom>
          <a:noFill/>
        </p:spPr>
        <p:txBody>
          <a:bodyPr wrap="square">
            <a:spAutoFit/>
          </a:bodyPr>
          <a:lstStyle/>
          <a:p>
            <a:pPr algn="r" defTabSz="514350" rtl="1" fontAlgn="auto">
              <a:spcBef>
                <a:spcPts val="0"/>
              </a:spcBef>
              <a:spcAft>
                <a:spcPts val="0"/>
              </a:spcAft>
            </a:pPr>
            <a:endParaRPr lang="ar-JO" sz="4500"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sz="4500" b="1" dirty="0">
                <a:solidFill>
                  <a:prstClr val="white"/>
                </a:solidFill>
                <a:effectLst>
                  <a:glow rad="101600">
                    <a:prstClr val="black"/>
                  </a:glow>
                </a:effectLst>
                <a:latin typeface="Arial Narrow" charset="0"/>
                <a:ea typeface="Arial Narrow" charset="0"/>
                <a:cs typeface="Arial Narrow" charset="0"/>
              </a:rPr>
              <a:t>ب- عقاب الكبرياء </a:t>
            </a:r>
            <a:r>
              <a:rPr lang="ar-JO" sz="4500" b="1" dirty="0">
                <a:solidFill>
                  <a:srgbClr val="FFFF00"/>
                </a:solidFill>
                <a:effectLst>
                  <a:glow rad="101600">
                    <a:prstClr val="black"/>
                  </a:glow>
                </a:effectLst>
                <a:latin typeface="Arial Narrow" charset="0"/>
                <a:ea typeface="Arial Narrow" charset="0"/>
                <a:cs typeface="Arial Narrow" charset="0"/>
              </a:rPr>
              <a:t>(أشعياء 28: 2-4).</a:t>
            </a:r>
          </a:p>
          <a:p>
            <a:pPr algn="r" defTabSz="514350" rtl="1" fontAlgn="auto">
              <a:spcBef>
                <a:spcPts val="0"/>
              </a:spcBef>
              <a:spcAft>
                <a:spcPts val="0"/>
              </a:spcAft>
            </a:pPr>
            <a:endParaRPr lang="ar-JO" sz="2100"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 هُوَذَا شَدِيدٌ وَقَوِيٌّ لِلسَّيِّدِ كَانْهِيَالِ الْبَرَدِ، كَنَوْءٍ مُهْلِكٍ، كَسَيْلِ مِيَاهٍ غَزِيرَةٍ جَارِفَةٍ، قَدْ أَلْقَاهُ إِلَى الأَرْضِ بِشِدَّةٍ. </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٣ بِالأَرْجُلِ يُدَاسُ إِكْلِيلُ فَخْرِ سُكَارَى أَفْرَايِمَ. ٤ وَيَكُونُ الزَّهْرُ الذَّابِلُ، جَمَالُ </a:t>
            </a:r>
            <a:r>
              <a:rPr lang="ar-JO" sz="27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بَهَائِهِ</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الَّذِي عَلَى رَأْسِ وَادِي </a:t>
            </a:r>
            <a:r>
              <a:rPr lang="ar-JO" sz="27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السَّمَائِنِ</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كَبَاكُورَةِ التِّينِ قَبْلَ الصَّيْفِ، الَّتِي يَرَاهَا النَّاظِرُ فَيَبْلَعُهَا وَهِيَ فِي يَدِهِ.                                             </a:t>
            </a:r>
            <a:r>
              <a:rPr lang="ar-JO" sz="2700" b="1" dirty="0">
                <a:effectLst>
                  <a:glow rad="101600">
                    <a:prstClr val="black"/>
                  </a:glow>
                </a:effectLst>
                <a:latin typeface="Arial Narrow" charset="0"/>
                <a:ea typeface="Arial Narrow" charset="0"/>
                <a:cs typeface="Arial Narrow" charset="0"/>
              </a:rPr>
              <a:t>(اشعياء28</a:t>
            </a:r>
            <a:r>
              <a:rPr lang="ar-JO" sz="3300" b="1" dirty="0">
                <a:effectLst>
                  <a:glow rad="101600">
                    <a:prstClr val="black"/>
                  </a:glow>
                </a:effectLst>
                <a:latin typeface="Arial Narrow" charset="0"/>
                <a:ea typeface="Arial Narrow" charset="0"/>
                <a:cs typeface="Arial Narrow" charset="0"/>
              </a:rPr>
              <a:t>: 2-4 )</a:t>
            </a:r>
          </a:p>
          <a:p>
            <a:pPr algn="ctr" defTabSz="514350" rtl="1" fontAlgn="auto">
              <a:spcBef>
                <a:spcPts val="0"/>
              </a:spcBef>
              <a:spcAft>
                <a:spcPts val="0"/>
              </a:spcAft>
            </a:pPr>
            <a:endParaRPr lang="ar-JO" sz="3300" b="1" dirty="0">
              <a:solidFill>
                <a:prstClr val="white"/>
              </a:solidFill>
              <a:effectLst>
                <a:glow rad="101600">
                  <a:prstClr val="black"/>
                </a:glow>
              </a:effectLst>
              <a:latin typeface="Arial Narrow" charset="0"/>
              <a:ea typeface="Arial Narrow" charset="0"/>
              <a:cs typeface="Arial Narrow" charset="0"/>
            </a:endParaRPr>
          </a:p>
          <a:p>
            <a:pPr algn="ctr" defTabSz="514350" rtl="1" fontAlgn="auto">
              <a:spcBef>
                <a:spcPts val="0"/>
              </a:spcBef>
              <a:spcAft>
                <a:spcPts val="0"/>
              </a:spcAft>
            </a:pPr>
            <a:endParaRPr lang="ar-JO" sz="1575"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60741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743" y="0"/>
            <a:ext cx="9144000" cy="4141601"/>
          </a:xfrm>
          <a:prstGeom prst="rect">
            <a:avLst/>
          </a:prstGeom>
        </p:spPr>
      </p:pic>
      <p:sp>
        <p:nvSpPr>
          <p:cNvPr id="7" name="TextBox 6"/>
          <p:cNvSpPr txBox="1"/>
          <p:nvPr/>
        </p:nvSpPr>
        <p:spPr>
          <a:xfrm>
            <a:off x="32149" y="2780928"/>
            <a:ext cx="8978095" cy="4832092"/>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a:t>
            </a:r>
            <a:r>
              <a:rPr lang="ar-JO" sz="225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حضور الحاكم</a:t>
            </a:r>
            <a:r>
              <a:rPr lang="ar-JO" sz="4050" dirty="0">
                <a:solidFill>
                  <a:srgbClr val="FFFDC9"/>
                </a:solidFill>
                <a:effectLst>
                  <a:glow rad="101600">
                    <a:prstClr val="black"/>
                  </a:glow>
                </a:effectLst>
                <a:latin typeface="Abadi MT Condensed Extra Bold" charset="0"/>
                <a:ea typeface="Abadi MT Condensed Extra Bold" charset="0"/>
                <a:cs typeface="Abadi MT Condensed Extra Bold" charset="0"/>
              </a:rPr>
              <a:t> (اشعياء 28: 5-6)</a:t>
            </a:r>
          </a:p>
          <a:p>
            <a:pPr marL="428625" indent="-428625" algn="r" defTabSz="514350" rtl="1" fontAlgn="auto">
              <a:spcBef>
                <a:spcPts val="0"/>
              </a:spcBef>
              <a:spcAft>
                <a:spcPts val="0"/>
              </a:spcAft>
              <a:buFontTx/>
              <a:buChar char="-"/>
            </a:pPr>
            <a:r>
              <a:rPr lang="ar-JO" sz="2700" b="1" dirty="0">
                <a:solidFill>
                  <a:prstClr val="white"/>
                </a:solidFill>
                <a:effectLst>
                  <a:glow rad="101600">
                    <a:prstClr val="black"/>
                  </a:glow>
                </a:effectLst>
                <a:latin typeface="Abadi MT Condensed Extra Bold" charset="0"/>
                <a:ea typeface="Abadi MT Condensed Extra Bold" charset="0"/>
                <a:cs typeface="Abadi MT Condensed Extra Bold" charset="0"/>
              </a:rPr>
              <a:t>في ذلك اليوم يكون رب الجنود إكليل جمال وتاج بهاء لبقية شعبه، وروح           القضاء للجالس للقضاء، وبأسًا للذين يردّون الحرب للباب (اش28: 5-6).</a:t>
            </a:r>
          </a:p>
          <a:p>
            <a:pPr algn="just" defTabSz="514350" rtl="1" fontAlgn="auto">
              <a:lnSpc>
                <a:spcPct val="150000"/>
              </a:lnSpc>
              <a:spcBef>
                <a:spcPts val="0"/>
              </a:spcBef>
              <a:spcAft>
                <a:spcPts val="0"/>
              </a:spcAft>
            </a:pPr>
            <a:r>
              <a:rPr lang="ar-JO" sz="2700"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١٣ وَفِي وَسْطِ السَّبْعِ الْمَنَايِرِ شِبْهُ ابْنِ إِنْسَانٍ، مُتَسَرْبِلاً بِثَوْبٍ إِلَى الرِّجْلَيْنِ، </a:t>
            </a:r>
            <a:r>
              <a:rPr lang="ar-JO" sz="2700" dirty="0" err="1">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وَمُتَمَنْطِقًا</a:t>
            </a:r>
            <a:r>
              <a:rPr lang="ar-JO" sz="2700"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 عِنْدَ ثَدْيَيْهِ بِمِنْطَقَةٍ مِنْ ذَهَبٍ. ١٤ وَأَمَّا رَأْسُهُ وَشَعْرُهُ فَأَبْيَضَانِ كَالصُّوفِ الأَبْيَضِ كَالثَّلْجِ، وَعَيْنَاهُ كَلَهِيبِ نَارٍ.</a:t>
            </a:r>
          </a:p>
          <a:p>
            <a:pPr defTabSz="514350" rtl="1" fontAlgn="auto">
              <a:spcBef>
                <a:spcPts val="0"/>
              </a:spcBef>
              <a:spcAft>
                <a:spcPts val="0"/>
              </a:spcAft>
            </a:pPr>
            <a:r>
              <a:rPr lang="ar-JO" sz="32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(رؤ 1: 13-14)</a:t>
            </a:r>
          </a:p>
          <a:p>
            <a:pPr marL="428625" indent="-428625" algn="r" defTabSz="514350" rtl="1" fontAlgn="auto">
              <a:spcBef>
                <a:spcPts val="0"/>
              </a:spcBef>
              <a:spcAft>
                <a:spcPts val="0"/>
              </a:spcAft>
              <a:buFontTx/>
              <a:buChar char="-"/>
            </a:pPr>
            <a:endParaRPr lang="ar-JO" sz="3000" dirty="0">
              <a:solidFill>
                <a:srgbClr val="FFFDC9"/>
              </a:solidFill>
              <a:effectLst>
                <a:glow rad="101600">
                  <a:prstClr val="black"/>
                </a:glow>
              </a:effectLst>
              <a:latin typeface="Abadi MT Condensed Extra Bold" charset="0"/>
              <a:ea typeface="Abadi MT Condensed Extra Bold" charset="0"/>
              <a:cs typeface="Abadi MT Condensed Extra Bold" charset="0"/>
            </a:endParaRPr>
          </a:p>
          <a:p>
            <a:pPr algn="r" defTabSz="514350" rtl="1" fontAlgn="auto">
              <a:spcBef>
                <a:spcPts val="0"/>
              </a:spcBef>
              <a:spcAft>
                <a:spcPts val="0"/>
              </a:spcAft>
            </a:pPr>
            <a:endParaRPr lang="ar-JO" sz="3000" dirty="0">
              <a:solidFill>
                <a:srgbClr val="FFFDC9"/>
              </a:solidFill>
              <a:effectLst>
                <a:glow rad="101600">
                  <a:prstClr val="black"/>
                </a:glow>
              </a:effectLst>
              <a:latin typeface="Abadi MT Condensed Extra Bold" charset="0"/>
              <a:ea typeface="Abadi MT Condensed Extra Bold" charset="0"/>
              <a:cs typeface="Abadi MT Condensed Extra Bold" charset="0"/>
            </a:endParaRPr>
          </a:p>
        </p:txBody>
      </p:sp>
      <p:sp>
        <p:nvSpPr>
          <p:cNvPr id="9" name="Rectangle 8"/>
          <p:cNvSpPr/>
          <p:nvPr/>
        </p:nvSpPr>
        <p:spPr>
          <a:xfrm>
            <a:off x="1256222" y="2188715"/>
            <a:ext cx="1798608" cy="300082"/>
          </a:xfrm>
          <a:prstGeom prst="rect">
            <a:avLst/>
          </a:prstGeom>
        </p:spPr>
        <p:txBody>
          <a:bodyPr wrap="square">
            <a:spAutoFit/>
          </a:bodyPr>
          <a:lstStyle/>
          <a:p>
            <a:pPr algn="r" defTabSz="514350" rtl="1" fontAlgn="auto">
              <a:spcBef>
                <a:spcPts val="0"/>
              </a:spcBef>
              <a:spcAft>
                <a:spcPts val="0"/>
              </a:spcAft>
            </a:pPr>
            <a:r>
              <a:rPr lang="en-US" sz="1350" b="1" dirty="0">
                <a:solidFill>
                  <a:srgbClr val="FFFDDF"/>
                </a:solidFill>
                <a:effectLst>
                  <a:glow rad="101600">
                    <a:prstClr val="black"/>
                  </a:glow>
                </a:effectLst>
                <a:latin typeface="Arial Narrow" charset="0"/>
                <a:ea typeface="Arial Narrow" charset="0"/>
                <a:cs typeface="Arial Narrow" charset="0"/>
              </a:rPr>
              <a:t>“</a:t>
            </a:r>
            <a:endParaRPr lang="en-US" sz="1350" b="1" dirty="0">
              <a:solidFill>
                <a:srgbClr val="FFFBB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6566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01AB58-DA42-EE4F-9825-F809E028F9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770350" y="1693777"/>
            <a:ext cx="7534406" cy="1200329"/>
          </a:xfrm>
          <a:prstGeom prst="rect">
            <a:avLst/>
          </a:prstGeom>
        </p:spPr>
        <p:txBody>
          <a:bodyPr wrap="square">
            <a:spAutoFit/>
          </a:bodyPr>
          <a:lstStyle/>
          <a:p>
            <a:pPr algn="ctr" defTabSz="514350" rtl="1" fontAlgn="auto">
              <a:spcBef>
                <a:spcPts val="0"/>
              </a:spcBef>
              <a:spcAft>
                <a:spcPts val="0"/>
              </a:spcAft>
            </a:pPr>
            <a:r>
              <a:rPr lang="ar-JO" sz="4500" dirty="0">
                <a:solidFill>
                  <a:srgbClr val="FFFBB0"/>
                </a:solidFill>
                <a:effectLst>
                  <a:glow rad="127000">
                    <a:prstClr val="black"/>
                  </a:glow>
                </a:effectLst>
                <a:latin typeface="Albertus Extra Bold" charset="0"/>
                <a:ea typeface="Albertus Extra Bold" charset="0"/>
                <a:cs typeface="Albertus Extra Bold" charset="0"/>
              </a:rPr>
              <a:t>خطايا النجاح</a:t>
            </a:r>
          </a:p>
          <a:p>
            <a:pPr algn="ctr" defTabSz="514350" rtl="1" fontAlgn="auto">
              <a:spcBef>
                <a:spcPts val="0"/>
              </a:spcBef>
              <a:spcAft>
                <a:spcPts val="0"/>
              </a:spcAft>
            </a:pPr>
            <a:r>
              <a:rPr lang="ar-JO" sz="2700" dirty="0">
                <a:solidFill>
                  <a:prstClr val="white"/>
                </a:solidFill>
                <a:effectLst>
                  <a:glow rad="127000">
                    <a:prstClr val="black"/>
                  </a:glow>
                </a:effectLst>
                <a:latin typeface="Albertus Extra Bold" charset="0"/>
                <a:ea typeface="Albertus Extra Bold" charset="0"/>
                <a:cs typeface="Albertus Extra Bold" charset="0"/>
              </a:rPr>
              <a:t>(إشعياء 28: 1- 19).</a:t>
            </a:r>
          </a:p>
        </p:txBody>
      </p:sp>
      <p:sp>
        <p:nvSpPr>
          <p:cNvPr id="5" name="TextBox 4"/>
          <p:cNvSpPr txBox="1"/>
          <p:nvPr/>
        </p:nvSpPr>
        <p:spPr>
          <a:xfrm>
            <a:off x="1438275" y="2837839"/>
            <a:ext cx="7498335"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 النطق ضد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 28: 7-13)</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562099" y="3461618"/>
            <a:ext cx="630555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حالة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(إش28: 7-8).</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562099" y="4054032"/>
            <a:ext cx="630555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تعليقات المحتقر </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(إش28: 9-10).</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322109" y="4759567"/>
            <a:ext cx="6906116"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ث- تصحيح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إش 28: 11- 13).</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Left Brace 2"/>
          <p:cNvSpPr/>
          <p:nvPr/>
        </p:nvSpPr>
        <p:spPr>
          <a:xfrm>
            <a:off x="5817476" y="2607223"/>
            <a:ext cx="116586" cy="685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95406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854"/>
          <a:stretch/>
        </p:blipFill>
        <p:spPr>
          <a:xfrm flipH="1">
            <a:off x="-1" y="857250"/>
            <a:ext cx="9143998" cy="5143500"/>
          </a:xfrm>
          <a:prstGeom prst="rect">
            <a:avLst/>
          </a:prstGeom>
        </p:spPr>
      </p:pic>
      <p:sp>
        <p:nvSpPr>
          <p:cNvPr id="4" name="Rectangle 3"/>
          <p:cNvSpPr/>
          <p:nvPr/>
        </p:nvSpPr>
        <p:spPr>
          <a:xfrm>
            <a:off x="0" y="3943351"/>
            <a:ext cx="9143999" cy="2631490"/>
          </a:xfrm>
          <a:prstGeom prst="rect">
            <a:avLst/>
          </a:prstGeom>
          <a:solidFill>
            <a:schemeClr val="tx1"/>
          </a:solidFill>
        </p:spPr>
        <p:txBody>
          <a:bodyPr wrap="square">
            <a:spAutoFit/>
          </a:bodyPr>
          <a:lstStyle/>
          <a:p>
            <a:pPr algn="just" defTabSz="514350" rtl="1" fontAlgn="auto">
              <a:spcBef>
                <a:spcPts val="0"/>
              </a:spcBef>
              <a:spcAft>
                <a:spcPts val="0"/>
              </a:spcAft>
            </a:pP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٧ وَلكِنَّ هؤُلاَءِ أَيْضًا ضَلُّوا بِالْخَمْرِ وَتَاهُوا بِالْمُسْكِرِ. الْكَاهِنُ وَالنَّبِيُّ تَرَنَّحَا بِالْمُسْكِرِ. </a:t>
            </a:r>
            <a:r>
              <a:rPr lang="ar-JO" sz="33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ابْتَلَعَتْهُمَا</a:t>
            </a: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الْخَمْرُ. تَاهَا مِنَ الْمُسْكِرِ، ضَلاَّ فِي الرُّؤْيَا، قَلِقَا فِي الْقَضَاءِ. ٨ فَإِنَّ جَمِيعَ الْمَوَائِدِ امْتَلأَتْ قَيْئًا وَقَذَرًا. لَيْسَ مَكَانٌ.</a:t>
            </a:r>
          </a:p>
          <a:p>
            <a:pPr defTabSz="514350" rtl="1" fontAlgn="auto">
              <a:spcBef>
                <a:spcPts val="0"/>
              </a:spcBef>
              <a:spcAft>
                <a:spcPts val="0"/>
              </a:spcAft>
            </a:pP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(اش28: 7-8)</a:t>
            </a:r>
            <a:endParaRPr lang="en-US" sz="3300" dirty="0">
              <a:solidFill>
                <a:prstClr val="black"/>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107504" y="0"/>
            <a:ext cx="8464044" cy="923330"/>
          </a:xfrm>
          <a:prstGeom prst="rect">
            <a:avLst/>
          </a:prstGeom>
          <a:noFill/>
        </p:spPr>
        <p:txBody>
          <a:bodyPr wrap="square" rtlCol="0">
            <a:spAutoFit/>
          </a:bodyPr>
          <a:lstStyle/>
          <a:p>
            <a:pPr algn="r" defTabSz="514350" rtl="1" fontAlgn="auto">
              <a:spcBef>
                <a:spcPts val="0"/>
              </a:spcBef>
              <a:spcAft>
                <a:spcPts val="0"/>
              </a:spcAft>
            </a:pPr>
            <a:r>
              <a:rPr lang="ar-JO" sz="330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54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حالة المحتقر </a:t>
            </a:r>
            <a:r>
              <a:rPr lang="ar-JO" sz="5400" dirty="0">
                <a:solidFill>
                  <a:srgbClr val="FFFBB0"/>
                </a:solidFill>
                <a:effectLst>
                  <a:glow rad="101600">
                    <a:prstClr val="black"/>
                  </a:glow>
                </a:effectLst>
                <a:latin typeface="Abadi MT Condensed Extra Bold" charset="0"/>
                <a:ea typeface="Abadi MT Condensed Extra Bold" charset="0"/>
                <a:cs typeface="Abadi MT Condensed Extra Bold" charset="0"/>
              </a:rPr>
              <a:t>(اش28: 7-8).</a:t>
            </a:r>
            <a:endParaRPr lang="en-US" sz="54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1395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829419"/>
            <a:ext cx="9144000" cy="4331819"/>
          </a:xfrm>
          <a:prstGeom prst="rect">
            <a:avLst/>
          </a:prstGeom>
        </p:spPr>
      </p:pic>
      <p:sp>
        <p:nvSpPr>
          <p:cNvPr id="4" name="TextBox 3"/>
          <p:cNvSpPr txBox="1"/>
          <p:nvPr/>
        </p:nvSpPr>
        <p:spPr>
          <a:xfrm>
            <a:off x="3574174" y="866761"/>
            <a:ext cx="5257800" cy="1338828"/>
          </a:xfrm>
          <a:prstGeom prst="rect">
            <a:avLst/>
          </a:prstGeom>
          <a:noFill/>
        </p:spPr>
        <p:txBody>
          <a:bodyPr wrap="square" rtlCol="0">
            <a:spAutoFit/>
          </a:bodyPr>
          <a:lstStyle/>
          <a:p>
            <a:pPr algn="r" defTabSz="514350" rtl="1" fontAlgn="auto">
              <a:spcBef>
                <a:spcPts val="0"/>
              </a:spcBef>
              <a:spcAft>
                <a:spcPts val="0"/>
              </a:spcAft>
            </a:pPr>
            <a:r>
              <a:rPr lang="ar-JO" sz="4050" b="1" dirty="0">
                <a:solidFill>
                  <a:srgbClr val="28201F"/>
                </a:solidFill>
                <a:latin typeface="Abadi MT Condensed Extra Bold" charset="0"/>
                <a:ea typeface="Abadi MT Condensed Extra Bold" charset="0"/>
                <a:cs typeface="Abadi MT Condensed Extra Bold" charset="0"/>
              </a:rPr>
              <a:t>ب - تعليقات المحتقر(إش28: 9-10).</a:t>
            </a:r>
            <a:endParaRPr lang="en-US" sz="4050" b="1" dirty="0">
              <a:solidFill>
                <a:srgbClr val="28201F"/>
              </a:solidFill>
              <a:latin typeface="Abadi MT Condensed Extra Bold" charset="0"/>
              <a:ea typeface="Abadi MT Condensed Extra Bold" charset="0"/>
              <a:cs typeface="Abadi MT Condensed Extra Bold" charset="0"/>
            </a:endParaRPr>
          </a:p>
        </p:txBody>
      </p:sp>
      <p:sp>
        <p:nvSpPr>
          <p:cNvPr id="5" name="Rectangle 4"/>
          <p:cNvSpPr/>
          <p:nvPr/>
        </p:nvSpPr>
        <p:spPr>
          <a:xfrm>
            <a:off x="1" y="4823505"/>
            <a:ext cx="9143999" cy="1200329"/>
          </a:xfrm>
          <a:prstGeom prst="rect">
            <a:avLst/>
          </a:prstGeom>
          <a:solidFill>
            <a:schemeClr val="bg1"/>
          </a:solidFill>
        </p:spPr>
        <p:txBody>
          <a:bodyPr wrap="square">
            <a:spAutoFit/>
          </a:bodyPr>
          <a:lstStyle/>
          <a:p>
            <a:pPr algn="r" defTabSz="514350" rtl="1" fontAlgn="auto">
              <a:spcBef>
                <a:spcPts val="0"/>
              </a:spcBef>
              <a:spcAft>
                <a:spcPts val="0"/>
              </a:spcAft>
            </a:pPr>
            <a:r>
              <a:rPr lang="ar-JO" b="1" dirty="0">
                <a:solidFill>
                  <a:srgbClr val="000000"/>
                </a:solidFill>
                <a:latin typeface="Arial Narrow" charset="0"/>
                <a:ea typeface="Arial Narrow" charset="0"/>
                <a:cs typeface="Arial Narrow" charset="0"/>
              </a:rPr>
              <a:t>فتساءلوا: «لمن يلقّن إشعياء العلم، ولمن يشرح رسالته؟ هل للمفطومين عن اللّبن المبعدين عن الثدي؟ لأنه يكرّر علينا أوامره كلمة فكلمة، ووصّية فوصّية، شيئاً من هنا وشيئاً من هناك».</a:t>
            </a:r>
            <a:endParaRPr lang="en-US"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42271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39201" y="818431"/>
            <a:ext cx="3581040" cy="2610569"/>
          </a:xfrm>
          <a:prstGeom prst="rect">
            <a:avLst/>
          </a:prstGeom>
        </p:spPr>
      </p:pic>
      <p:pic>
        <p:nvPicPr>
          <p:cNvPr id="6" name="Picture 5"/>
          <p:cNvPicPr>
            <a:picLocks noChangeAspect="1"/>
          </p:cNvPicPr>
          <p:nvPr/>
        </p:nvPicPr>
        <p:blipFill>
          <a:blip r:embed="rId3"/>
          <a:stretch>
            <a:fillRect/>
          </a:stretch>
        </p:blipFill>
        <p:spPr>
          <a:xfrm>
            <a:off x="5956933" y="2924944"/>
            <a:ext cx="2862891" cy="1839044"/>
          </a:xfrm>
          <a:prstGeom prst="rect">
            <a:avLst/>
          </a:prstGeom>
        </p:spPr>
      </p:pic>
      <p:sp>
        <p:nvSpPr>
          <p:cNvPr id="4" name="Rectangle 3"/>
          <p:cNvSpPr/>
          <p:nvPr/>
        </p:nvSpPr>
        <p:spPr>
          <a:xfrm>
            <a:off x="3600920" y="388470"/>
            <a:ext cx="5218904" cy="2169825"/>
          </a:xfrm>
          <a:prstGeom prst="rect">
            <a:avLst/>
          </a:prstGeom>
        </p:spPr>
        <p:txBody>
          <a:bodyPr wrap="square">
            <a:spAutoFit/>
          </a:bodyPr>
          <a:lstStyle/>
          <a:p>
            <a:pPr algn="r" defTabSz="514350" rtl="1" fontAlgn="auto">
              <a:spcBef>
                <a:spcPts val="0"/>
              </a:spcBef>
              <a:spcAft>
                <a:spcPts val="0"/>
              </a:spcAft>
            </a:pPr>
            <a:r>
              <a:rPr lang="he-IL" sz="4500" b="1" dirty="0">
                <a:solidFill>
                  <a:prstClr val="white"/>
                </a:solidFill>
                <a:effectLst>
                  <a:glow rad="101600">
                    <a:prstClr val="black"/>
                  </a:glow>
                </a:effectLst>
                <a:latin typeface="Helvetica" charset="0"/>
                <a:ea typeface="+mn-ea"/>
                <a:cs typeface="Arial" panose="020B0604020202020204" pitchFamily="34" charset="0"/>
              </a:rPr>
              <a:t>צַ֣ו לָצָו֙ צַ֣ו לָצָ֔ו</a:t>
            </a:r>
            <a:endParaRPr lang="en-US" sz="4500" b="1" dirty="0">
              <a:solidFill>
                <a:prstClr val="white"/>
              </a:solidFill>
              <a:effectLst>
                <a:glow rad="101600">
                  <a:prstClr val="black"/>
                </a:glow>
              </a:effectLst>
              <a:latin typeface="Helvetica" charset="0"/>
              <a:ea typeface="+mn-ea"/>
              <a:cs typeface="+mn-cs"/>
            </a:endParaRPr>
          </a:p>
          <a:p>
            <a:pPr algn="r" defTabSz="514350" rtl="1" fontAlgn="auto">
              <a:spcBef>
                <a:spcPts val="0"/>
              </a:spcBef>
              <a:spcAft>
                <a:spcPts val="0"/>
              </a:spcAft>
            </a:pPr>
            <a:r>
              <a:rPr lang="he-IL" sz="4500" b="1" dirty="0">
                <a:solidFill>
                  <a:srgbClr val="FFFDDF"/>
                </a:solidFill>
                <a:effectLst>
                  <a:glow rad="101600">
                    <a:prstClr val="black"/>
                  </a:glow>
                </a:effectLst>
                <a:latin typeface="Helvetica" charset="0"/>
                <a:ea typeface="+mn-ea"/>
                <a:cs typeface="Arial" panose="020B0604020202020204" pitchFamily="34" charset="0"/>
              </a:rPr>
              <a:t>קַ֥ו לָקָ֖ו קַ֣ו לָקָ֑ו</a:t>
            </a:r>
            <a:endParaRPr lang="en-US" sz="4500" b="1" dirty="0">
              <a:solidFill>
                <a:srgbClr val="FFFDDF"/>
              </a:solidFill>
              <a:effectLst>
                <a:glow rad="101600">
                  <a:prstClr val="black"/>
                </a:glow>
              </a:effectLst>
              <a:latin typeface="Helvetica" charset="0"/>
              <a:ea typeface="+mn-ea"/>
              <a:cs typeface="+mn-cs"/>
            </a:endParaRPr>
          </a:p>
          <a:p>
            <a:pPr algn="r" defTabSz="514350" rtl="1" fontAlgn="auto">
              <a:spcBef>
                <a:spcPts val="0"/>
              </a:spcBef>
              <a:spcAft>
                <a:spcPts val="0"/>
              </a:spcAft>
            </a:pPr>
            <a:r>
              <a:rPr lang="he-IL" sz="4500" b="1" dirty="0">
                <a:solidFill>
                  <a:srgbClr val="FFFBB0"/>
                </a:solidFill>
                <a:effectLst>
                  <a:glow rad="101600">
                    <a:prstClr val="black"/>
                  </a:glow>
                </a:effectLst>
                <a:latin typeface="Helvetica" charset="0"/>
                <a:ea typeface="+mn-ea"/>
                <a:cs typeface="Arial" panose="020B0604020202020204" pitchFamily="34" charset="0"/>
              </a:rPr>
              <a:t>זְעֵ֥יר שָׁ֖ם זְעֵ֥יר שָֽׁם</a:t>
            </a:r>
          </a:p>
        </p:txBody>
      </p:sp>
      <p:sp>
        <p:nvSpPr>
          <p:cNvPr id="5" name="TextBox 4"/>
          <p:cNvSpPr txBox="1"/>
          <p:nvPr/>
        </p:nvSpPr>
        <p:spPr>
          <a:xfrm>
            <a:off x="107504" y="3678066"/>
            <a:ext cx="4968552" cy="1806328"/>
          </a:xfrm>
          <a:prstGeom prst="rect">
            <a:avLst/>
          </a:prstGeom>
          <a:noFill/>
        </p:spPr>
        <p:txBody>
          <a:bodyPr wrap="square" rtlCol="0">
            <a:spAutoFit/>
          </a:bodyPr>
          <a:lstStyle/>
          <a:p>
            <a:pPr defTabSz="514350" rtl="1" fontAlgn="auto">
              <a:spcBef>
                <a:spcPts val="0"/>
              </a:spcBef>
              <a:spcAft>
                <a:spcPts val="0"/>
              </a:spcAft>
            </a:pPr>
            <a:r>
              <a:rPr lang="en-US" sz="3375" i="1" dirty="0">
                <a:solidFill>
                  <a:prstClr val="white"/>
                </a:solidFill>
                <a:effectLst>
                  <a:glow rad="101600">
                    <a:prstClr val="black"/>
                  </a:glow>
                </a:effectLst>
                <a:latin typeface="Franklin Gothic Heavy" charset="0"/>
                <a:ea typeface="Franklin Gothic Heavy" charset="0"/>
                <a:cs typeface="Franklin Gothic Heavy" charset="0"/>
              </a:rPr>
              <a:t>tzav </a:t>
            </a:r>
            <a:r>
              <a:rPr lang="en-US" sz="3375" i="1" dirty="0" err="1">
                <a:solidFill>
                  <a:prstClr val="white"/>
                </a:solidFill>
                <a:effectLst>
                  <a:glow rad="101600">
                    <a:prstClr val="black"/>
                  </a:glow>
                </a:effectLst>
                <a:latin typeface="Franklin Gothic Heavy" charset="0"/>
                <a:ea typeface="Franklin Gothic Heavy" charset="0"/>
                <a:cs typeface="Franklin Gothic Heavy" charset="0"/>
              </a:rPr>
              <a:t>latzav</a:t>
            </a:r>
            <a:r>
              <a:rPr lang="en-US" sz="3375" dirty="0">
                <a:solidFill>
                  <a:prstClr val="white"/>
                </a:solidFill>
                <a:effectLst>
                  <a:glow rad="101600">
                    <a:prstClr val="black"/>
                  </a:glow>
                </a:effectLst>
                <a:latin typeface="Franklin Gothic Heavy" charset="0"/>
                <a:ea typeface="Franklin Gothic Heavy" charset="0"/>
                <a:cs typeface="Franklin Gothic Heavy" charset="0"/>
              </a:rPr>
              <a:t>, </a:t>
            </a:r>
            <a:r>
              <a:rPr lang="en-US" sz="3375" i="1" dirty="0">
                <a:solidFill>
                  <a:prstClr val="white"/>
                </a:solidFill>
                <a:effectLst>
                  <a:glow rad="101600">
                    <a:prstClr val="black"/>
                  </a:glow>
                </a:effectLst>
                <a:latin typeface="Franklin Gothic Heavy" charset="0"/>
                <a:ea typeface="Franklin Gothic Heavy" charset="0"/>
                <a:cs typeface="Franklin Gothic Heavy" charset="0"/>
              </a:rPr>
              <a:t>tzav </a:t>
            </a:r>
            <a:r>
              <a:rPr lang="en-US" sz="3375" i="1" dirty="0" err="1">
                <a:solidFill>
                  <a:prstClr val="white"/>
                </a:solidFill>
                <a:effectLst>
                  <a:glow rad="101600">
                    <a:prstClr val="black"/>
                  </a:glow>
                </a:effectLst>
                <a:latin typeface="Franklin Gothic Heavy" charset="0"/>
                <a:ea typeface="Franklin Gothic Heavy" charset="0"/>
                <a:cs typeface="Franklin Gothic Heavy" charset="0"/>
              </a:rPr>
              <a:t>latzav</a:t>
            </a:r>
            <a:endParaRPr lang="en-US" sz="3375" i="1" dirty="0">
              <a:solidFill>
                <a:prstClr val="white"/>
              </a:solidFill>
              <a:effectLst>
                <a:glow rad="101600">
                  <a:prstClr val="black"/>
                </a:glow>
              </a:effectLst>
              <a:latin typeface="Franklin Gothic Heavy" charset="0"/>
              <a:ea typeface="Franklin Gothic Heavy" charset="0"/>
              <a:cs typeface="Franklin Gothic Heavy" charset="0"/>
            </a:endParaRPr>
          </a:p>
          <a:p>
            <a:pPr algn="r" defTabSz="514350" rtl="1" fontAlgn="auto">
              <a:spcBef>
                <a:spcPts val="0"/>
              </a:spcBef>
              <a:spcAft>
                <a:spcPts val="0"/>
              </a:spcAft>
            </a:pP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qav</a:t>
            </a:r>
            <a:r>
              <a:rPr lang="en-US" sz="3375" i="1"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laqav</a:t>
            </a:r>
            <a:r>
              <a:rPr lang="en-US" sz="3375"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qav</a:t>
            </a:r>
            <a:r>
              <a:rPr lang="en-US" sz="3375" i="1"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laqav</a:t>
            </a:r>
            <a:endParaRPr lang="en-US" sz="3375" i="1" dirty="0">
              <a:solidFill>
                <a:srgbClr val="FFFDDF"/>
              </a:solidFill>
              <a:effectLst>
                <a:glow rad="101600">
                  <a:prstClr val="black"/>
                </a:glow>
              </a:effectLst>
              <a:latin typeface="Franklin Gothic Heavy" charset="0"/>
              <a:ea typeface="Franklin Gothic Heavy" charset="0"/>
              <a:cs typeface="Franklin Gothic Heavy" charset="0"/>
            </a:endParaRPr>
          </a:p>
          <a:p>
            <a:pPr defTabSz="514350" fontAlgn="auto">
              <a:spcBef>
                <a:spcPts val="0"/>
              </a:spcBef>
              <a:spcAft>
                <a:spcPts val="0"/>
              </a:spcAft>
            </a:pP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z</a:t>
            </a:r>
            <a:r>
              <a:rPr lang="en-US" sz="3375" i="1" baseline="30000" dirty="0" err="1">
                <a:solidFill>
                  <a:srgbClr val="FFFBB0"/>
                </a:solidFill>
                <a:effectLst>
                  <a:glow rad="101600">
                    <a:prstClr val="black"/>
                  </a:glow>
                </a:effectLst>
                <a:latin typeface="Franklin Gothic Heavy" charset="0"/>
                <a:ea typeface="Franklin Gothic Heavy" charset="0"/>
                <a:cs typeface="Franklin Gothic Heavy" charset="0"/>
              </a:rPr>
              <a:t>e</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e’r</a:t>
            </a:r>
            <a:r>
              <a:rPr lang="en-US" sz="3375" i="1" dirty="0">
                <a:solidFill>
                  <a:srgbClr val="FFFBB0"/>
                </a:solidFill>
                <a:effectLst>
                  <a:glow rad="101600">
                    <a:prstClr val="black"/>
                  </a:glow>
                </a:effectLst>
                <a:latin typeface="Franklin Gothic Heavy" charset="0"/>
                <a:ea typeface="Franklin Gothic Heavy" charset="0"/>
                <a:cs typeface="Franklin Gothic Heavy" charset="0"/>
              </a:rPr>
              <a:t> sham</a:t>
            </a:r>
            <a:r>
              <a:rPr lang="en-US" sz="3375" dirty="0">
                <a:solidFill>
                  <a:srgbClr val="FFFBB0"/>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z</a:t>
            </a:r>
            <a:r>
              <a:rPr lang="en-US" sz="3375" i="1" baseline="30000" dirty="0" err="1">
                <a:solidFill>
                  <a:srgbClr val="FFFBB0"/>
                </a:solidFill>
                <a:effectLst>
                  <a:glow rad="101600">
                    <a:prstClr val="black"/>
                  </a:glow>
                </a:effectLst>
                <a:latin typeface="Franklin Gothic Heavy" charset="0"/>
                <a:ea typeface="Franklin Gothic Heavy" charset="0"/>
                <a:cs typeface="Franklin Gothic Heavy" charset="0"/>
              </a:rPr>
              <a:t>e</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e’r</a:t>
            </a:r>
            <a:r>
              <a:rPr lang="en-US" sz="3375" i="1" dirty="0">
                <a:solidFill>
                  <a:srgbClr val="FFFBB0"/>
                </a:solidFill>
                <a:effectLst>
                  <a:glow rad="101600">
                    <a:prstClr val="black"/>
                  </a:glow>
                </a:effectLst>
                <a:latin typeface="Franklin Gothic Heavy" charset="0"/>
                <a:ea typeface="Franklin Gothic Heavy" charset="0"/>
                <a:cs typeface="Franklin Gothic Heavy" charset="0"/>
              </a:rPr>
              <a:t> sham</a:t>
            </a:r>
          </a:p>
          <a:p>
            <a:pPr defTabSz="514350" fontAlgn="auto">
              <a:spcBef>
                <a:spcPts val="0"/>
              </a:spcBef>
              <a:spcAft>
                <a:spcPts val="0"/>
              </a:spcAft>
            </a:pPr>
            <a:endParaRPr lang="en-US" sz="1013" dirty="0">
              <a:solidFill>
                <a:prstClr val="black"/>
              </a:solidFill>
              <a:latin typeface="Calibri" panose="020F0502020204030204"/>
              <a:ea typeface="+mn-ea"/>
              <a:cs typeface="+mn-cs"/>
            </a:endParaRPr>
          </a:p>
        </p:txBody>
      </p:sp>
      <p:sp>
        <p:nvSpPr>
          <p:cNvPr id="2" name="TextBox 1"/>
          <p:cNvSpPr txBox="1"/>
          <p:nvPr/>
        </p:nvSpPr>
        <p:spPr>
          <a:xfrm>
            <a:off x="4520241" y="4919008"/>
            <a:ext cx="4433259" cy="1938992"/>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FFFFFF"/>
                </a:solidFill>
                <a:latin typeface="Calibri" panose="020F0502020204030204"/>
                <a:ea typeface="+mn-ea"/>
                <a:cs typeface="Arial" panose="020B0604020202020204" pitchFamily="34" charset="0"/>
              </a:rPr>
              <a:t>لانه أمر على أمر. أمر على أمر. فرض على فرض. فرض على فرض. هنا قليل هناك قليل» اش 28: 10</a:t>
            </a:r>
            <a:endParaRPr lang="en-US" sz="3000" b="1"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930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35"/>
          <a:stretch/>
        </p:blipFill>
        <p:spPr>
          <a:xfrm>
            <a:off x="0" y="0"/>
            <a:ext cx="9144000" cy="6858000"/>
          </a:xfrm>
          <a:prstGeom prst="rect">
            <a:avLst/>
          </a:prstGeom>
        </p:spPr>
      </p:pic>
      <p:sp>
        <p:nvSpPr>
          <p:cNvPr id="2" name="Rectangle 1"/>
          <p:cNvSpPr/>
          <p:nvPr/>
        </p:nvSpPr>
        <p:spPr>
          <a:xfrm>
            <a:off x="362074" y="1321142"/>
            <a:ext cx="8326041" cy="5009833"/>
          </a:xfrm>
          <a:prstGeom prst="rect">
            <a:avLst/>
          </a:prstGeom>
        </p:spPr>
        <p:txBody>
          <a:bodyPr wrap="square">
            <a:spAutoFit/>
          </a:bodyPr>
          <a:lstStyle/>
          <a:p>
            <a:pPr marL="0" marR="0" lvl="0" indent="0" algn="just" defTabSz="685800" rtl="1" eaLnBrk="1" fontAlgn="auto" latinLnBrk="0" hangingPunct="1">
              <a:lnSpc>
                <a:spcPct val="15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“لن يصدق الليبراليون السياسيون والدينيون ذلك على الرغم من شهادة كلمة الله والتجربة الإنسانية. الليبرالي السياسي يكره حقيقة المجيء الثاني وسقوط ممالك هذا العالم لأنه يعلن عجزه عن ترتيب العالم. إذا استمعت إلى القادة السياسيين في يومنا هذا، ستلاحظ أنهم جميعًا يتحدثون عن خطط للسلام العالمي، وكلهم يسعون، من خلال منافعهم وخططهم السياسية، إلى إعادة النظام إلى العالم. إنهم يعتقدون، وقد اعتقدوا لقرون أنهم يستطيعون القيام بذلك. الليبرالي المتدين يكره المجيء الثاني لأنه يقول أن كل خططه الاجتماعية والمسكونية والكنسية لا فائدة منها. إنهم لا يحبون أن يقال لهم أن المجيء الثاني ليسوع المسيح هو السبيل الوحيد للعالم لتحقيق السلام، وبالتالي، لا يحبون الحل الكتابي...</a:t>
            </a:r>
          </a:p>
        </p:txBody>
      </p:sp>
      <p:sp>
        <p:nvSpPr>
          <p:cNvPr id="3" name="TextBox 2"/>
          <p:cNvSpPr txBox="1"/>
          <p:nvPr/>
        </p:nvSpPr>
        <p:spPr>
          <a:xfrm>
            <a:off x="0" y="332656"/>
            <a:ext cx="9144000"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0" i="0"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DIN Condensed" charset="0"/>
                <a:cs typeface="Arial" panose="020B0604020202020204" pitchFamily="34" charset="0"/>
              </a:rPr>
              <a:t>لماذا عودة المسيح إلى الحكم مكروهة جدًا</a:t>
            </a:r>
          </a:p>
        </p:txBody>
      </p:sp>
    </p:spTree>
    <p:extLst>
      <p:ext uri="{BB962C8B-B14F-4D97-AF65-F5344CB8AC3E}">
        <p14:creationId xmlns:p14="http://schemas.microsoft.com/office/powerpoint/2010/main" val="22570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4A73ED-75C5-4B40-B84B-6DBCCD9479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1577340" y="1543050"/>
            <a:ext cx="5676367" cy="1200329"/>
          </a:xfrm>
          <a:prstGeom prst="rect">
            <a:avLst/>
          </a:prstGeom>
        </p:spPr>
        <p:txBody>
          <a:bodyPr wrap="square" lIns="0" rIns="0">
            <a:spAutoFit/>
          </a:bodyPr>
          <a:lstStyle/>
          <a:p>
            <a:pPr algn="ctr" defTabSz="514350" rtl="1" fontAlgn="auto">
              <a:spcBef>
                <a:spcPts val="0"/>
              </a:spcBef>
              <a:spcAft>
                <a:spcPts val="0"/>
              </a:spcAft>
            </a:pPr>
            <a:r>
              <a:rPr lang="ar-JO" sz="3600" b="1" dirty="0">
                <a:solidFill>
                  <a:srgbClr val="FFFBB0"/>
                </a:solidFill>
                <a:effectLst>
                  <a:glow rad="127000">
                    <a:prstClr val="black"/>
                  </a:glow>
                </a:effectLst>
                <a:latin typeface="Albertus Extra Bold" charset="0"/>
                <a:ea typeface="Albertus Extra Bold" charset="0"/>
                <a:cs typeface="Albertus Extra Bold" charset="0"/>
              </a:rPr>
              <a:t>خطايا النجاح</a:t>
            </a:r>
            <a:endParaRPr lang="en-US" sz="3600" b="1"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rtl="1" fontAlgn="auto">
              <a:spcBef>
                <a:spcPts val="0"/>
              </a:spcBef>
              <a:spcAft>
                <a:spcPts val="0"/>
              </a:spcAft>
            </a:pPr>
            <a:r>
              <a:rPr lang="ar-SA" sz="3600" b="1" dirty="0">
                <a:solidFill>
                  <a:srgbClr val="FFFDDF"/>
                </a:solidFill>
                <a:effectLst>
                  <a:glow rad="127000">
                    <a:prstClr val="black"/>
                  </a:glow>
                </a:effectLst>
                <a:latin typeface="Albertus Extra Bold" charset="0"/>
                <a:ea typeface="Albertus Extra Bold" charset="0"/>
                <a:cs typeface="Albertus Extra Bold" charset="0"/>
              </a:rPr>
              <a:t>إ</a:t>
            </a:r>
            <a:r>
              <a:rPr lang="ar-JO" sz="3600" b="1" dirty="0" err="1">
                <a:solidFill>
                  <a:srgbClr val="FFFDDF"/>
                </a:solidFill>
                <a:effectLst>
                  <a:glow rad="127000">
                    <a:prstClr val="black"/>
                  </a:glow>
                </a:effectLst>
                <a:latin typeface="Albertus Extra Bold" charset="0"/>
                <a:ea typeface="Albertus Extra Bold" charset="0"/>
                <a:cs typeface="Albertus Extra Bold" charset="0"/>
              </a:rPr>
              <a:t>شعياء</a:t>
            </a:r>
            <a:r>
              <a:rPr lang="ar-JO" sz="3600" b="1" dirty="0">
                <a:solidFill>
                  <a:srgbClr val="FFFDDF"/>
                </a:solidFill>
                <a:effectLst>
                  <a:glow rad="127000">
                    <a:prstClr val="black"/>
                  </a:glow>
                </a:effectLst>
                <a:latin typeface="Albertus Extra Bold" charset="0"/>
                <a:ea typeface="Albertus Extra Bold" charset="0"/>
                <a:cs typeface="Albertus Extra Bold" charset="0"/>
              </a:rPr>
              <a:t> 28: 14- </a:t>
            </a:r>
            <a:r>
              <a:rPr lang="ar-JO" sz="3600" dirty="0">
                <a:solidFill>
                  <a:srgbClr val="FFFDDF"/>
                </a:solidFill>
                <a:effectLst>
                  <a:glow rad="127000">
                    <a:prstClr val="black"/>
                  </a:glow>
                </a:effectLst>
                <a:latin typeface="Albertus Extra Bold" charset="0"/>
                <a:ea typeface="Albertus Extra Bold" charset="0"/>
                <a:cs typeface="Albertus Extra Bold" charset="0"/>
              </a:rPr>
              <a:t>29</a:t>
            </a:r>
            <a:endParaRPr lang="en-US" sz="3600"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686727" y="2948582"/>
            <a:ext cx="8189259" cy="1338828"/>
          </a:xfrm>
          <a:prstGeom prst="rect">
            <a:avLst/>
          </a:prstGeom>
          <a:noFill/>
        </p:spPr>
        <p:txBody>
          <a:bodyPr wrap="square" rtlCol="0">
            <a:spAutoFit/>
          </a:bodyPr>
          <a:lstStyle/>
          <a:p>
            <a:pPr algn="r" defTabSz="514350" rtl="1" fontAlgn="auto">
              <a:spcBef>
                <a:spcPts val="0"/>
              </a:spcBef>
              <a:spcAft>
                <a:spcPts val="0"/>
              </a:spcAft>
            </a:pP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التنبؤ بالإذراء </a:t>
            </a: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r>
              <a:rPr lang="ar-SA"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ش :14- 29).</a:t>
            </a:r>
          </a:p>
          <a:p>
            <a:pPr algn="r" defTabSz="514350" rtl="1" fontAlgn="auto">
              <a:spcBef>
                <a:spcPts val="0"/>
              </a:spcBef>
              <a:spcAft>
                <a:spcPts val="0"/>
              </a:spcAft>
            </a:pPr>
            <a:endParaRPr lang="en-US" sz="40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631575" y="3488662"/>
            <a:ext cx="6438902" cy="646331"/>
          </a:xfrm>
          <a:prstGeom prst="rect">
            <a:avLst/>
          </a:prstGeom>
          <a:noFill/>
        </p:spPr>
        <p:txBody>
          <a:bodyPr wrap="square" rtlCol="0">
            <a:spAutoFit/>
          </a:bodyPr>
          <a:lstStyle/>
          <a:p>
            <a:pPr marL="557213" indent="-557213" algn="r" defTabSz="514350" rtl="1" fontAlgn="auto">
              <a:spcBef>
                <a:spcPts val="0"/>
              </a:spcBef>
              <a:spcAft>
                <a:spcPts val="0"/>
              </a:spcAft>
              <a:buFontTx/>
              <a:buAutoNum type="arabic1Minus"/>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ذريعة الأقوياء</a:t>
            </a:r>
            <a:r>
              <a:rPr lang="ar-JO"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a:t>
            </a:r>
            <a:r>
              <a:rPr lang="ar-SA"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إ</a:t>
            </a:r>
            <a:r>
              <a:rPr lang="ar-JO"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ش 28: 14- 15).</a:t>
            </a:r>
          </a:p>
        </p:txBody>
      </p:sp>
      <p:sp>
        <p:nvSpPr>
          <p:cNvPr id="7" name="TextBox 6"/>
          <p:cNvSpPr txBox="1"/>
          <p:nvPr/>
        </p:nvSpPr>
        <p:spPr>
          <a:xfrm>
            <a:off x="1562100" y="4054031"/>
            <a:ext cx="6438901" cy="600164"/>
          </a:xfrm>
          <a:prstGeom prst="rect">
            <a:avLst/>
          </a:prstGeom>
          <a:noFill/>
        </p:spPr>
        <p:txBody>
          <a:bodyPr wrap="square" rtlCol="0">
            <a:spAutoFit/>
          </a:bodyPr>
          <a:lstStyle/>
          <a:p>
            <a:pPr algn="r" defTabSz="514350" rtl="1" fontAlgn="auto">
              <a:spcBef>
                <a:spcPts val="0"/>
              </a:spcBef>
              <a:spcAft>
                <a:spcPts val="0"/>
              </a:spcAft>
            </a:pPr>
            <a:r>
              <a:rPr lang="ar-JO" sz="33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وعد العمل والسلوك</a:t>
            </a:r>
            <a:r>
              <a:rPr lang="ar-JO"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SA"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ش28: 14-15).</a:t>
            </a:r>
            <a:endParaRPr lang="en-US" sz="3300" b="1"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562100" y="4646444"/>
            <a:ext cx="6438901" cy="600164"/>
          </a:xfrm>
          <a:prstGeom prst="rect">
            <a:avLst/>
          </a:prstGeom>
          <a:noFill/>
        </p:spPr>
        <p:txBody>
          <a:bodyPr wrap="square" rtlCol="0">
            <a:spAutoFit/>
          </a:bodyPr>
          <a:lstStyle/>
          <a:p>
            <a:pPr algn="r" defTabSz="514350" rtl="1" fontAlgn="auto">
              <a:spcBef>
                <a:spcPts val="0"/>
              </a:spcBef>
              <a:spcAft>
                <a:spcPts val="0"/>
              </a:spcAft>
            </a:pPr>
            <a:r>
              <a:rPr lang="ar-JO" sz="3300" dirty="0">
                <a:solidFill>
                  <a:prstClr val="white"/>
                </a:solidFill>
                <a:effectLst>
                  <a:glow rad="101600">
                    <a:prstClr val="black"/>
                  </a:glow>
                </a:effectLst>
                <a:latin typeface="Abadi MT Condensed Extra Bold" charset="0"/>
                <a:ea typeface="Abadi MT Condensed Extra Bold" charset="0"/>
                <a:cs typeface="Abadi MT Condensed Extra Bold" charset="0"/>
              </a:rPr>
              <a:t>ث- مثل الحرّاث </a:t>
            </a:r>
            <a:r>
              <a:rPr lang="ar-JO"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r>
              <a:rPr lang="ar-SA"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ش 28: 23-29).</a:t>
            </a:r>
            <a:endParaRPr lang="en-US" sz="33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04235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6712"/>
            <a:ext cx="9144000" cy="5328591"/>
          </a:xfrm>
          <a:prstGeom prst="rect">
            <a:avLst/>
          </a:prstGeom>
        </p:spPr>
      </p:pic>
      <p:sp>
        <p:nvSpPr>
          <p:cNvPr id="2" name="Rectangle 1"/>
          <p:cNvSpPr/>
          <p:nvPr/>
        </p:nvSpPr>
        <p:spPr>
          <a:xfrm flipH="1">
            <a:off x="40436" y="1442394"/>
            <a:ext cx="3451443" cy="4662815"/>
          </a:xfrm>
          <a:prstGeom prst="rect">
            <a:avLst/>
          </a:prstGeom>
        </p:spPr>
        <p:txBody>
          <a:bodyPr wrap="square">
            <a:spAutoFit/>
          </a:bodyPr>
          <a:lstStyle/>
          <a:p>
            <a:pPr algn="r" defTabSz="514350" rtl="1" fontAlgn="auto">
              <a:spcBef>
                <a:spcPts val="0"/>
              </a:spcBef>
              <a:spcAft>
                <a:spcPts val="0"/>
              </a:spcAft>
            </a:pPr>
            <a:r>
              <a:rPr lang="ar-SA" sz="2700" b="1" dirty="0">
                <a:solidFill>
                  <a:prstClr val="black"/>
                </a:solidFill>
                <a:latin typeface="Arial Narrow" charset="0"/>
                <a:ea typeface="+mn-ea"/>
                <a:cs typeface="Arial Narrow" charset="0"/>
              </a:rPr>
              <a:t>إِنَّهُ بِشَفَةٍ لَكْنَاءَ وَبِلِسَانٍ آخَرَ يُكَلِّمُ هَذَا الشَّعْبَ ١٢ الَّذِينَ قَالَ لَهُمْ: «هَذِهِ هِيَ الرَّاحَةُ. أَرِيحُوا الرَّازِحَ وَهَذَا هُوَ السُّكُونُ». وَلَكِنْ لَمْ يَشَاؤُوا أَنْ يَسْمَعُوا. ١٣ فَكَانَ لَهُمْ قَوْلُ الرَّبِّ: «أَمْراً عَلَى أَمْرٍ. أَمْراً عَلَى أَمْرٍ. فَرْضاً عَلَى فَرْضٍ. فَرْضاً عَلَى فَرْضٍ. هُنَا قَلِيلاً هُنَاكَ قَلِيلاً» لِيَذْهَبُوا وَيَسْقُطُوا إِلَى الْوَرَاءِ وَيَنْكَسِرُوا وَيُصَادُوا فَيُؤْخَذُوا. </a:t>
            </a:r>
            <a:endParaRPr lang="en-US" sz="2700" b="1" dirty="0">
              <a:solidFill>
                <a:prstClr val="black"/>
              </a:solidFill>
              <a:latin typeface="Arial Narrow" charset="0"/>
              <a:ea typeface="+mn-ea"/>
              <a:cs typeface="Arial Narrow" charset="0"/>
            </a:endParaRPr>
          </a:p>
        </p:txBody>
      </p:sp>
      <p:sp>
        <p:nvSpPr>
          <p:cNvPr id="4" name="TextBox 3"/>
          <p:cNvSpPr txBox="1"/>
          <p:nvPr/>
        </p:nvSpPr>
        <p:spPr>
          <a:xfrm rot="10800000" flipV="1">
            <a:off x="-1" y="836712"/>
            <a:ext cx="4364945" cy="461665"/>
          </a:xfrm>
          <a:prstGeom prst="rect">
            <a:avLst/>
          </a:prstGeom>
          <a:noFill/>
        </p:spPr>
        <p:txBody>
          <a:bodyPr wrap="square" rtlCol="0">
            <a:spAutoFit/>
          </a:bodyPr>
          <a:lstStyle>
            <a:defPPr>
              <a:defRPr lang="en-US"/>
            </a:defPPr>
            <a:lvl1pPr>
              <a:defRPr sz="4000">
                <a:effectLst/>
                <a:latin typeface="Abadi MT Condensed Extra Bold" charset="0"/>
                <a:ea typeface="Abadi MT Condensed Extra Bold" charset="0"/>
                <a:cs typeface="Abadi MT Condensed Extra Bold" charset="0"/>
              </a:defRPr>
            </a:lvl1pPr>
          </a:lstStyle>
          <a:p>
            <a:pPr algn="r" defTabSz="514350" rtl="1" fontAlgn="auto">
              <a:spcBef>
                <a:spcPts val="0"/>
              </a:spcBef>
              <a:spcAft>
                <a:spcPts val="0"/>
              </a:spcAft>
            </a:pPr>
            <a:r>
              <a:rPr lang="ar-JO" sz="2400" b="1" dirty="0">
                <a:solidFill>
                  <a:prstClr val="black"/>
                </a:solidFill>
              </a:rPr>
              <a:t>ج-  تصحيح المحتقر(</a:t>
            </a:r>
            <a:r>
              <a:rPr lang="ar-SA" sz="2400" b="1" dirty="0">
                <a:solidFill>
                  <a:prstClr val="black"/>
                </a:solidFill>
              </a:rPr>
              <a:t>إ</a:t>
            </a:r>
            <a:r>
              <a:rPr lang="ar-JO" sz="2400" b="1" dirty="0">
                <a:solidFill>
                  <a:prstClr val="black"/>
                </a:solidFill>
              </a:rPr>
              <a:t>ش 28: 11- 13).</a:t>
            </a:r>
            <a:endParaRPr lang="en-US" sz="2400" b="1" dirty="0">
              <a:solidFill>
                <a:prstClr val="black"/>
              </a:solidFill>
            </a:endParaRPr>
          </a:p>
        </p:txBody>
      </p:sp>
    </p:spTree>
    <p:extLst>
      <p:ext uri="{BB962C8B-B14F-4D97-AF65-F5344CB8AC3E}">
        <p14:creationId xmlns:p14="http://schemas.microsoft.com/office/powerpoint/2010/main" val="176887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496" y="0"/>
            <a:ext cx="9088821" cy="5582964"/>
          </a:xfrm>
          <a:prstGeom prst="rect">
            <a:avLst/>
          </a:prstGeom>
        </p:spPr>
      </p:pic>
      <p:sp>
        <p:nvSpPr>
          <p:cNvPr id="4" name="Rectangle 3"/>
          <p:cNvSpPr/>
          <p:nvPr/>
        </p:nvSpPr>
        <p:spPr>
          <a:xfrm>
            <a:off x="323528" y="1513091"/>
            <a:ext cx="2160240" cy="4662815"/>
          </a:xfrm>
          <a:prstGeom prst="rect">
            <a:avLst/>
          </a:prstGeom>
          <a:solidFill>
            <a:srgbClr val="22130F"/>
          </a:solidFill>
        </p:spPr>
        <p:txBody>
          <a:bodyPr wrap="square">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٢٦ فَقَالَ أَلِيَاقِيمُ بْنُ حِلْقِيَّا </a:t>
            </a:r>
            <a:r>
              <a:rPr lang="ar-JO" sz="2700" b="1" dirty="0" err="1">
                <a:solidFill>
                  <a:prstClr val="white"/>
                </a:solidFill>
                <a:effectLst>
                  <a:glow rad="101600">
                    <a:prstClr val="black"/>
                  </a:glow>
                </a:effectLst>
                <a:latin typeface="Arial Narrow" charset="0"/>
                <a:ea typeface="Arial Narrow" charset="0"/>
                <a:cs typeface="Arial Narrow" charset="0"/>
              </a:rPr>
              <a:t>وَشِبْنَةُ</a:t>
            </a:r>
            <a:r>
              <a:rPr lang="ar-JO" sz="2700" b="1" dirty="0">
                <a:solidFill>
                  <a:prstClr val="white"/>
                </a:solidFill>
                <a:effectLst>
                  <a:glow rad="101600">
                    <a:prstClr val="black"/>
                  </a:glow>
                </a:effectLst>
                <a:latin typeface="Arial Narrow" charset="0"/>
                <a:ea typeface="Arial Narrow" charset="0"/>
                <a:cs typeface="Arial Narrow" charset="0"/>
              </a:rPr>
              <a:t> وَيُواخُ </a:t>
            </a:r>
            <a:r>
              <a:rPr lang="ar-JO" sz="2700" b="1" dirty="0" err="1">
                <a:solidFill>
                  <a:prstClr val="white"/>
                </a:solidFill>
                <a:effectLst>
                  <a:glow rad="101600">
                    <a:prstClr val="black"/>
                  </a:glow>
                </a:effectLst>
                <a:latin typeface="Arial Narrow" charset="0"/>
                <a:ea typeface="Arial Narrow" charset="0"/>
                <a:cs typeface="Arial Narrow" charset="0"/>
              </a:rPr>
              <a:t>لِرَبْشَاقَى</a:t>
            </a:r>
            <a:r>
              <a:rPr lang="ar-JO" sz="2700" b="1" dirty="0">
                <a:solidFill>
                  <a:prstClr val="white"/>
                </a:solidFill>
                <a:effectLst>
                  <a:glow rad="101600">
                    <a:prstClr val="black"/>
                  </a:glow>
                </a:effectLst>
                <a:latin typeface="Arial Narrow" charset="0"/>
                <a:ea typeface="Arial Narrow" charset="0"/>
                <a:cs typeface="Arial Narrow" charset="0"/>
              </a:rPr>
              <a:t>: «كَلِّمْ عَبِيدَكَ بِالأَرَامِيِّ لأَنَّنَا نَفْهَمُهُ، وَلاَ تُكَلِّمْنَا بِالْيَهُودِيِّ فِي مَسَامِعِ الشَّعْبِ الَّذِينَ عَلَى السُّورِ». </a:t>
            </a:r>
            <a:r>
              <a:rPr lang="ar-JO" sz="2700" b="1" dirty="0">
                <a:solidFill>
                  <a:srgbClr val="FFFF00"/>
                </a:solidFill>
                <a:effectLst>
                  <a:glow rad="101600">
                    <a:prstClr val="black"/>
                  </a:glow>
                </a:effectLst>
                <a:latin typeface="Arial Narrow" charset="0"/>
                <a:ea typeface="Arial Narrow" charset="0"/>
                <a:cs typeface="Arial Narrow" charset="0"/>
              </a:rPr>
              <a:t>2ملو18: 26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6" name="TextBox 5"/>
          <p:cNvSpPr txBox="1"/>
          <p:nvPr/>
        </p:nvSpPr>
        <p:spPr>
          <a:xfrm>
            <a:off x="6149716" y="-6306"/>
            <a:ext cx="2958787" cy="1077218"/>
          </a:xfrm>
          <a:prstGeom prst="rect">
            <a:avLst/>
          </a:prstGeom>
          <a:noFill/>
        </p:spPr>
        <p:txBody>
          <a:bodyPr wrap="square" rtlCol="0">
            <a:spAutoFit/>
          </a:bodyPr>
          <a:lstStyle/>
          <a:p>
            <a:pPr algn="ctr" defTabSz="514350" fontAlgn="auto">
              <a:spcBef>
                <a:spcPts val="0"/>
              </a:spcBef>
              <a:spcAft>
                <a:spcPts val="0"/>
              </a:spcAft>
            </a:pPr>
            <a:r>
              <a:rPr lang="ar-JO" sz="3200" b="1" dirty="0">
                <a:solidFill>
                  <a:prstClr val="black"/>
                </a:solidFill>
                <a:latin typeface="Calibri" panose="020F0502020204030204"/>
                <a:ea typeface="+mn-ea"/>
                <a:cs typeface="Arial" panose="020B0604020202020204" pitchFamily="34" charset="0"/>
              </a:rPr>
              <a:t>مبعوث ربشك في سنحاريب ملك أشور</a:t>
            </a:r>
            <a:endParaRPr lang="en-US" sz="3200" b="1"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583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5143500"/>
          </a:xfrm>
          <a:prstGeom prst="rect">
            <a:avLst/>
          </a:prstGeom>
        </p:spPr>
      </p:pic>
      <p:sp>
        <p:nvSpPr>
          <p:cNvPr id="4" name="Rectangle 3"/>
          <p:cNvSpPr/>
          <p:nvPr/>
        </p:nvSpPr>
        <p:spPr>
          <a:xfrm>
            <a:off x="0" y="3284984"/>
            <a:ext cx="8904318" cy="2908489"/>
          </a:xfrm>
          <a:prstGeom prst="rect">
            <a:avLst/>
          </a:prstGeom>
        </p:spPr>
        <p:txBody>
          <a:bodyPr wrap="square">
            <a:spAutoFit/>
          </a:bodyPr>
          <a:lstStyle/>
          <a:p>
            <a:pPr algn="just" defTabSz="514350" rtl="1" fontAlgn="auto">
              <a:spcBef>
                <a:spcPts val="0"/>
              </a:spcBef>
              <a:spcAft>
                <a:spcPts val="0"/>
              </a:spcAft>
            </a:pPr>
            <a:r>
              <a:rPr lang="ar-JO" sz="30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٢٠ أَيُّهَا الإِخْوَةُ، لاَ تَكُونُوا أَوْلاَدًا فِي أَذْهَانِكُمْ، بَلْ كُونُوا أَوْلاَدًا فِي الشَّرِّ، وَأَمَّا فِي الأَذْهَانِ فَكُونُوا كَامِلِينَ. ٢١ مَكْتُوبٌ فِي </a:t>
            </a:r>
            <a:r>
              <a:rPr lang="ar-JO" sz="30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النَّامُوسِ:«إِنِّي</a:t>
            </a:r>
            <a:r>
              <a:rPr lang="ar-JO" sz="30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بِذَوِي أَلْسِنَةٍ أُخْرَى وَبِشِفَاهٍ أُخْرَى سَأُكَلِّمُ هذَا الشَّعْبَ، وَلاَ هكَذَا يَسْمَعُونَ لِي، يَقُولُ الرَّبُّ». ٢٢ إِذًا الأَلْسِنَةُ آيَةٌ، لاَ لِلْمُؤْمِنِينَ، بَلْ لِغَيْرِ الْمُؤْمِنِينَ. أَمَّا النُّبُوَّةُ فَلَيْسَتْ لِغَيْرِ الْمُؤْمِنِينَ، بَلْ لِلْمُؤْمِنِينَ.</a:t>
            </a:r>
          </a:p>
          <a:p>
            <a:pP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( 1</a:t>
            </a:r>
            <a:r>
              <a:rPr lang="ar-SA"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33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كو</a:t>
            </a:r>
            <a:r>
              <a:rPr lang="ar-JO"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14: 20- 22)</a:t>
            </a:r>
            <a:endParaRPr lang="en-US"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0686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9144000" cy="3933497"/>
          </a:xfrm>
          <a:prstGeom prst="rect">
            <a:avLst/>
          </a:prstGeom>
        </p:spPr>
      </p:pic>
      <p:sp>
        <p:nvSpPr>
          <p:cNvPr id="2" name="Rectangle 1"/>
          <p:cNvSpPr/>
          <p:nvPr/>
        </p:nvSpPr>
        <p:spPr>
          <a:xfrm>
            <a:off x="207818" y="4755852"/>
            <a:ext cx="8728364" cy="2062103"/>
          </a:xfrm>
          <a:prstGeom prst="rect">
            <a:avLst/>
          </a:prstGeom>
        </p:spPr>
        <p:txBody>
          <a:bodyPr wrap="square">
            <a:spAutoFit/>
          </a:bodyPr>
          <a:lstStyle/>
          <a:p>
            <a:pPr algn="r" defTabSz="514350" rtl="1" fontAlgn="auto">
              <a:spcBef>
                <a:spcPts val="0"/>
              </a:spcBef>
              <a:spcAft>
                <a:spcPts val="0"/>
              </a:spcAft>
            </a:pPr>
            <a:r>
              <a:rPr lang="ar-JO" sz="3200" b="1" dirty="0">
                <a:solidFill>
                  <a:prstClr val="white"/>
                </a:solidFill>
                <a:effectLst>
                  <a:glow rad="101600">
                    <a:prstClr val="black"/>
                  </a:glow>
                </a:effectLst>
                <a:latin typeface="Arial Narrow" charset="0"/>
                <a:ea typeface="Arial Narrow" charset="0"/>
                <a:cs typeface="Arial Narrow" charset="0"/>
              </a:rPr>
              <a:t>١٤ لِذلِكَ اسْمَعُوا كَلاَمَ الرَّبِّ يَا رِجَالَ الْهُزْءِ، وُلاَةَ هذَا الشَّعْبِ الَّذِي فِي أُورُشَلِيمَ. ١٥ لأَنَّكُمْ قُلْتُمْ: «قَدْ عَقَدْنَا عَهْدًا مَعَ الْمَوْتِ، وَصَنَعْنَا مِيثَاقًا مَعَ الْهَاوِيَةِ. السَّوْطُ الْجَارِفُ إِذَا عَبَرَ لاَ يَأْتِينَا، لأَنَّنَا جَعَلْنَا الْكَذِبَ مَلْجَأَنَا، وَبِالْغِشِّ اسْتَتَرْنَا».</a:t>
            </a:r>
            <a:endParaRPr lang="en-US" sz="2800" b="1" dirty="0">
              <a:solidFill>
                <a:srgbClr val="FFFBB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395536" y="210919"/>
            <a:ext cx="7401247"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تظاهر الأقوياء</a:t>
            </a: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SA"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600" b="1" dirty="0" err="1">
                <a:solidFill>
                  <a:srgbClr val="FFFDC9"/>
                </a:solidFill>
                <a:effectLst>
                  <a:glow rad="101600">
                    <a:prstClr val="black"/>
                  </a:glow>
                </a:effectLst>
                <a:latin typeface="Abadi MT Condensed Extra Bold" charset="0"/>
                <a:ea typeface="Abadi MT Condensed Extra Bold" charset="0"/>
                <a:cs typeface="Abadi MT Condensed Extra Bold" charset="0"/>
              </a:rPr>
              <a:t>شعياء</a:t>
            </a: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28: 14 -15).</a:t>
            </a:r>
            <a:endParaRPr lang="en-US" sz="3600" b="1"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06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BB218-55DD-8646-A6B2-6B433142F3E3}"/>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TextBox 1"/>
          <p:cNvSpPr txBox="1"/>
          <p:nvPr/>
        </p:nvSpPr>
        <p:spPr>
          <a:xfrm>
            <a:off x="705791" y="61096"/>
            <a:ext cx="7636336" cy="707886"/>
          </a:xfrm>
          <a:prstGeom prst="rect">
            <a:avLst/>
          </a:prstGeom>
          <a:noFill/>
        </p:spPr>
        <p:txBody>
          <a:bodyPr wrap="square" rtlCol="0">
            <a:spAutoFit/>
          </a:bodyPr>
          <a:lstStyle/>
          <a:p>
            <a:pPr algn="r" defTabSz="514350" rtl="1" fontAlgn="auto">
              <a:spcBef>
                <a:spcPts val="0"/>
              </a:spcBef>
              <a:spcAft>
                <a:spcPts val="0"/>
              </a:spcAft>
            </a:pPr>
            <a:r>
              <a:rPr lang="ar-JO" sz="40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ب- الوعد بفعل عظيم </a:t>
            </a:r>
            <a:r>
              <a:rPr lang="ar-JO" sz="3600"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 أشعياء 28: 16- 22).</a:t>
            </a:r>
            <a:endParaRPr lang="en-US" sz="3600"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endParaRPr>
          </a:p>
        </p:txBody>
      </p:sp>
      <p:sp>
        <p:nvSpPr>
          <p:cNvPr id="4" name="Rectangle 3"/>
          <p:cNvSpPr/>
          <p:nvPr/>
        </p:nvSpPr>
        <p:spPr>
          <a:xfrm>
            <a:off x="1883629" y="2060848"/>
            <a:ext cx="5280660" cy="2400657"/>
          </a:xfrm>
          <a:prstGeom prst="rect">
            <a:avLst/>
          </a:prstGeom>
        </p:spPr>
        <p:txBody>
          <a:bodyPr wrap="square">
            <a:spAutoFit/>
          </a:bodyPr>
          <a:lstStyle/>
          <a:p>
            <a:pPr algn="r"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١٦ لِذلِكَ هكَذَا يَقُولُ السَّيِّدُ الرَّبُّ: «هأَنَذَا أُؤَسِّسُ فِي صِهْيَوْنَ حَجَرًا، حَجَرَ امْتِحَانٍ، حَجَرَ زَاوِيَةٍ كَرِيمًا، أَسَاسًا مُؤَسَّسًا: مَنْ آمَنَ لاَ يَهْرُبُ.</a:t>
            </a:r>
          </a:p>
          <a:p>
            <a:pPr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(اش28: 16)</a:t>
            </a:r>
            <a:endParaRPr lang="en-US" sz="3000" b="1" dirty="0">
              <a:solidFill>
                <a:srgbClr val="FFFDDF"/>
              </a:solidFill>
              <a:effectLst>
                <a:glow rad="1270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3563888" y="4369674"/>
            <a:ext cx="5280660" cy="1615827"/>
          </a:xfrm>
          <a:prstGeom prst="rect">
            <a:avLst/>
          </a:prstGeom>
          <a:noFill/>
        </p:spPr>
        <p:txBody>
          <a:bodyPr wrap="square" rtlCol="0">
            <a:spAutoFit/>
          </a:bodyPr>
          <a:lstStyle/>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الرب يكون  كلاهما معاً</a:t>
            </a:r>
          </a:p>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هو حجر الزاوية ( الله الأب).</a:t>
            </a:r>
          </a:p>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وحجر الزاوية نفسه ( الله الأبن).</a:t>
            </a:r>
            <a:endParaRPr lang="en-US"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206410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0"/>
            <a:ext cx="9144000" cy="5233783"/>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24690" y="2380756"/>
            <a:ext cx="3971406" cy="3487392"/>
          </a:xfrm>
          <a:prstGeom prst="rect">
            <a:avLst/>
          </a:prstGeom>
        </p:spPr>
      </p:pic>
      <p:sp>
        <p:nvSpPr>
          <p:cNvPr id="6" name="Rectangle 5"/>
          <p:cNvSpPr/>
          <p:nvPr/>
        </p:nvSpPr>
        <p:spPr>
          <a:xfrm>
            <a:off x="5897880" y="1162339"/>
            <a:ext cx="3017520" cy="4524315"/>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إذن،  لستم غرباء أو أجانب بعد الأن، بل أنتم رعيّة مع القديسين وأعضاء في عائلة الله، </a:t>
            </a:r>
            <a:r>
              <a:rPr lang="ar-JO" sz="1500" b="1" dirty="0">
                <a:solidFill>
                  <a:prstClr val="white"/>
                </a:solidFill>
                <a:effectLst>
                  <a:glow rad="101600">
                    <a:prstClr val="black"/>
                  </a:glow>
                </a:effectLst>
                <a:latin typeface="Arial Narrow" charset="0"/>
                <a:ea typeface="Arial Narrow" charset="0"/>
                <a:cs typeface="Arial Narrow" charset="0"/>
              </a:rPr>
              <a:t>20</a:t>
            </a:r>
            <a:r>
              <a:rPr lang="ar-JO" b="1" dirty="0">
                <a:solidFill>
                  <a:prstClr val="white"/>
                </a:solidFill>
                <a:effectLst>
                  <a:glow rad="101600">
                    <a:prstClr val="black"/>
                  </a:glow>
                </a:effectLst>
                <a:latin typeface="Arial Narrow" charset="0"/>
                <a:ea typeface="Arial Narrow" charset="0"/>
                <a:cs typeface="Arial Narrow" charset="0"/>
              </a:rPr>
              <a:t> وقد بنيتم على أساس الرسل والأنبياء، والمسيح يسوع نفسه هو حجر الزّاوية الأساس،</a:t>
            </a:r>
            <a:r>
              <a:rPr lang="ar-JO" sz="1500" b="1" dirty="0">
                <a:solidFill>
                  <a:prstClr val="white"/>
                </a:solidFill>
                <a:effectLst>
                  <a:glow rad="101600">
                    <a:prstClr val="black"/>
                  </a:glow>
                </a:effectLst>
                <a:latin typeface="Arial Narrow" charset="0"/>
                <a:ea typeface="Arial Narrow" charset="0"/>
                <a:cs typeface="Arial Narrow" charset="0"/>
              </a:rPr>
              <a:t>21</a:t>
            </a:r>
            <a:r>
              <a:rPr lang="ar-JO" b="1" dirty="0">
                <a:solidFill>
                  <a:prstClr val="white"/>
                </a:solidFill>
                <a:effectLst>
                  <a:glow rad="101600">
                    <a:prstClr val="black"/>
                  </a:glow>
                </a:effectLst>
                <a:latin typeface="Arial Narrow" charset="0"/>
                <a:ea typeface="Arial Narrow" charset="0"/>
                <a:cs typeface="Arial Narrow" charset="0"/>
              </a:rPr>
              <a:t> الذي فيه يتناسق البناء كله فيرتفع ليصير هيكلاً مقدساً في الرب.</a:t>
            </a:r>
            <a:r>
              <a:rPr lang="ar-JO" sz="1500" b="1" dirty="0">
                <a:solidFill>
                  <a:prstClr val="white"/>
                </a:solidFill>
                <a:effectLst>
                  <a:glow rad="101600">
                    <a:prstClr val="black"/>
                  </a:glow>
                </a:effectLst>
                <a:latin typeface="Arial Narrow" charset="0"/>
                <a:ea typeface="Arial Narrow" charset="0"/>
                <a:cs typeface="Arial Narrow" charset="0"/>
              </a:rPr>
              <a:t>22</a:t>
            </a:r>
            <a:r>
              <a:rPr lang="ar-JO" b="1" dirty="0">
                <a:solidFill>
                  <a:prstClr val="white"/>
                </a:solidFill>
                <a:effectLst>
                  <a:glow rad="101600">
                    <a:prstClr val="black"/>
                  </a:glow>
                </a:effectLst>
                <a:latin typeface="Arial Narrow" charset="0"/>
                <a:ea typeface="Arial Narrow" charset="0"/>
                <a:cs typeface="Arial Narrow" charset="0"/>
              </a:rPr>
              <a:t> وفيه أنتم أيضاً قد بنيتم معاً فصرتم مسكناً لله  بوجود الرّوح.</a:t>
            </a:r>
          </a:p>
          <a:p>
            <a:pPr algn="r" defTabSz="51435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افسس2: 19- 22).</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2267744" y="127570"/>
            <a:ext cx="4346062" cy="646331"/>
          </a:xfrm>
          <a:prstGeom prst="rect">
            <a:avLst/>
          </a:prstGeom>
          <a:noFill/>
        </p:spPr>
        <p:txBody>
          <a:bodyPr wrap="none" rtlCol="0">
            <a:spAutoFit/>
          </a:bodyPr>
          <a:lstStyle/>
          <a:p>
            <a:pPr defTabSz="514350"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حجر الزّاوية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a:t>
            </a:r>
            <a:r>
              <a:rPr lang="ar-SA"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إ</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ش 28: 16).</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TextBox 1"/>
          <p:cNvSpPr txBox="1"/>
          <p:nvPr/>
        </p:nvSpPr>
        <p:spPr>
          <a:xfrm>
            <a:off x="1228206" y="3747662"/>
            <a:ext cx="928948" cy="1338828"/>
          </a:xfrm>
          <a:prstGeom prst="rect">
            <a:avLst/>
          </a:prstGeom>
          <a:noFill/>
        </p:spPr>
        <p:txBody>
          <a:bodyPr wrap="square" rtlCol="0">
            <a:spAutoFit/>
          </a:bodyPr>
          <a:lstStyle/>
          <a:p>
            <a:pPr defTabSz="685800" fontAlgn="auto">
              <a:spcBef>
                <a:spcPts val="0"/>
              </a:spcBef>
              <a:spcAft>
                <a:spcPts val="0"/>
              </a:spcAft>
            </a:pPr>
            <a:r>
              <a:rPr lang="ar-JO" sz="2700" dirty="0">
                <a:solidFill>
                  <a:prstClr val="black"/>
                </a:solidFill>
                <a:latin typeface="Calibri" panose="020F0502020204030204"/>
                <a:ea typeface="+mn-ea"/>
                <a:cs typeface="Arial" panose="020B0604020202020204" pitchFamily="34" charset="0"/>
              </a:rPr>
              <a:t>يسوع حجر الزاوية</a:t>
            </a:r>
            <a:endParaRPr lang="en-US" sz="27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396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832"/>
            <a:ext cx="9132916" cy="4083269"/>
          </a:xfrm>
          <a:prstGeom prst="rect">
            <a:avLst/>
          </a:prstGeom>
        </p:spPr>
      </p:pic>
      <p:sp>
        <p:nvSpPr>
          <p:cNvPr id="2" name="Rectangle 1"/>
          <p:cNvSpPr/>
          <p:nvPr/>
        </p:nvSpPr>
        <p:spPr>
          <a:xfrm>
            <a:off x="683568" y="2782669"/>
            <a:ext cx="8115300" cy="1708160"/>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٢٢ الْحَجَرُ الَّذِي رَفَضَهُ الْبَنَّاؤُونَ قَدْ صَارَ رَأْسَ الزَّاوِيَةِ. ٢٣ مِنْ قِبَلِ الرَّبِّ كَانَ هذَا، وَهُوَ عَجِيبٌ فِي أَعْيُنِنَا. ٢٤ هذَا هُوَ الْيَوْمُ الَّذِي صَنَعُهُ الرَّبُّ، نَبْتَهِجُ وَنَفْرَحُ فِيهِ.</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(مز 118: 22- 24).</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95196" y="4438148"/>
            <a:ext cx="8738754" cy="1938992"/>
          </a:xfrm>
          <a:prstGeom prst="rect">
            <a:avLst/>
          </a:prstGeom>
        </p:spPr>
        <p:txBody>
          <a:bodyPr wrap="square">
            <a:spAutoFit/>
          </a:bodyPr>
          <a:lstStyle/>
          <a:p>
            <a:pPr algn="just"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٦ لِذلِكَ يُتَضَمَّنُ أَيْضًا فِي الْكِتَابِ: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هنَذَا</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أَضَعُ فِي صِهْيَوْنَ حَجَرَ زَاوِيَةٍ مُخْتَارًا كَرِيمًا، وَالَّذِي يُؤْمِنُ بِهِ لَنْ يُخْزَى». ٧ فَلَكُمْ أَنْتُمُ الَّذِينَ تُؤْمِنُونَ الْكَرَامَةُ، وَأَمَّا لِلَّذِينَ لاَ يُطِيعُونَ، «فَالْحَجَرُ الَّذِي رَفَضَهُ الْبَنَّاؤُونَ، هُوَ قَدْ صَارَ رَأْسَ الزَّاوِيَةِ» ٨ «وَحَجَرَ صَدْمَةٍ وَصَخْرَةَ عَثْرَةٍ. الَّذِينَ يَعْثُرُونَ غَيْرَ طَائِعِينَ لِلْكَلِمَةِ، الأَمْرُ الَّذِي جُعِلُوا لَهُ»</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(1بط 2: 6- 8).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43157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AA9AAA6-2233-3D44-A530-CB3D2DC09B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8" y="908720"/>
            <a:ext cx="9143688" cy="53182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60032" y="980728"/>
            <a:ext cx="4201051" cy="5170646"/>
          </a:xfrm>
          <a:prstGeom prst="rect">
            <a:avLst/>
          </a:prstGeom>
        </p:spPr>
        <p:txBody>
          <a:bodyPr wrap="square">
            <a:spAutoFit/>
          </a:bodyPr>
          <a:lstStyle/>
          <a:p>
            <a:pPr algn="justLow"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١٧ وَأَجْعَلُ الْحَقَّ خَيْطًا وَالْعَدْلَ </a:t>
            </a:r>
            <a:r>
              <a:rPr lang="ar-JO" sz="3000" b="1" dirty="0" err="1">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مِطْمَارًا</a:t>
            </a: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 فَيَخْطَفُ الْبَرَدُ مَلْجَأَ الْكَذِبِ، وَيَجْرُفُ الْمَاءُ السِّتَارَةَ. ١٨ وَيُمْحَى عَهْدُكُمْ مَعَ الْمَوْتِ، وَلاَ يَثْبُتُ مِيثَاقُكُمْ مَعَ الْهَاوِيَةِ. السَّوْطُ الْجَارِفُ إِذَا عَبَرَ تَكُونُونَ لَهُ لِلدَّوْسِ. ١٩ كُلَّمَا عَبَرَ يَأْخُذُكُمْ، فَإِنَّهُ كُلَّ صَبَاحٍ يَعْبُرُ، فِي النَّهَارِ وَفِي اللَّيْلِ، وَيَكُونُ فَهْمُ الْخَبَرِ فَقَطِ انْزِعَاجًا».</a:t>
            </a:r>
          </a:p>
          <a:p>
            <a:pPr defTabSz="514350" rtl="1" fontAlgn="auto">
              <a:spcBef>
                <a:spcPts val="0"/>
              </a:spcBef>
              <a:spcAft>
                <a:spcPts val="0"/>
              </a:spcAft>
            </a:pPr>
            <a:r>
              <a:rPr lang="ar-JO"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 </a:t>
            </a:r>
            <a:r>
              <a:rPr lang="ar-SA"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إ</a:t>
            </a:r>
            <a:r>
              <a:rPr lang="ar-JO"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ش 28: 17- 19)</a:t>
            </a:r>
            <a:endParaRPr lang="en-US"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718993" y="69011"/>
            <a:ext cx="7706014" cy="715581"/>
          </a:xfrm>
          <a:prstGeom prst="rect">
            <a:avLst/>
          </a:prstGeom>
          <a:noFill/>
        </p:spPr>
        <p:txBody>
          <a:bodyPr wrap="square" rtlCol="0">
            <a:spAutoFit/>
          </a:bodyPr>
          <a:lstStyle/>
          <a:p>
            <a:pPr algn="r" defTabSz="514350" rtl="1" fontAlgn="auto">
              <a:spcBef>
                <a:spcPts val="0"/>
              </a:spcBef>
              <a:spcAft>
                <a:spcPts val="0"/>
              </a:spcAft>
            </a:pPr>
            <a:r>
              <a:rPr lang="ar-JO" sz="40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ب- الوعد بعمل عظيم </a:t>
            </a:r>
            <a:r>
              <a:rPr lang="ar-JO"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a:t>
            </a:r>
            <a:r>
              <a:rPr lang="ar-SA"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إ</a:t>
            </a:r>
            <a:r>
              <a:rPr lang="ar-JO"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ش 28: 17- 22).</a:t>
            </a:r>
            <a:endParaRPr lang="en-US"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336822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56EC753-B816-3E44-9725-5CC24E84A1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8" y="908720"/>
            <a:ext cx="9143688" cy="5318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032" y="5373216"/>
            <a:ext cx="8728363" cy="1384995"/>
          </a:xfrm>
          <a:prstGeom prst="rect">
            <a:avLst/>
          </a:prstGeom>
          <a:noFill/>
        </p:spPr>
        <p:txBody>
          <a:bodyPr wrap="square" rtlCol="0">
            <a:spAutoFit/>
          </a:bodyPr>
          <a:lstStyle/>
          <a:p>
            <a:pPr algn="justLow" defTabSz="514350" rtl="1" fontAlgn="auto">
              <a:spcBef>
                <a:spcPts val="0"/>
              </a:spcBef>
              <a:spcAft>
                <a:spcPts val="0"/>
              </a:spcAft>
            </a:pPr>
            <a:r>
              <a:rPr lang="ar-JO" sz="2100" b="1" dirty="0">
                <a:solidFill>
                  <a:srgbClr val="FFFDDF"/>
                </a:solidFill>
                <a:effectLst>
                  <a:glow rad="101600">
                    <a:prstClr val="black"/>
                  </a:glow>
                </a:effectLst>
                <a:latin typeface="Arial Narrow" charset="0"/>
                <a:ea typeface="Arial Narrow" charset="0"/>
                <a:cs typeface="Arial Narrow" charset="0"/>
              </a:rPr>
              <a:t>في المملكة المسيانية، سيكون العدل هو خط القياس، وسيكون الصلاح فانهيار وهما الأدوات التي يقيس بها المرء الخط الحقيقي لأي بناء، لذلك بإستخدام نفس المصطلحات التي أستخدموها للسخرية من كلمة الله، توقع النبي أنهم سيصبحون ضحايا للموت والهاوية- كل العواقب المرعبة للغزو والحرب المدمرة والنفي.</a:t>
            </a:r>
            <a:endParaRPr lang="en-US" sz="2100" b="1" dirty="0">
              <a:solidFill>
                <a:srgbClr val="FFFDDF"/>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107504" y="1051641"/>
            <a:ext cx="3820899" cy="4247317"/>
          </a:xfrm>
          <a:prstGeom prst="rect">
            <a:avLst/>
          </a:prstGeom>
        </p:spPr>
        <p:txBody>
          <a:bodyPr wrap="square">
            <a:spAutoFit/>
          </a:bodyPr>
          <a:lstStyle/>
          <a:p>
            <a:pPr algn="justLow" defTabSz="514350" rtl="1" fontAlgn="auto">
              <a:spcBef>
                <a:spcPts val="0"/>
              </a:spcBef>
              <a:spcAft>
                <a:spcPts val="0"/>
              </a:spcAft>
            </a:pPr>
            <a:r>
              <a:rPr lang="ar-JO" sz="1200" b="1" dirty="0">
                <a:solidFill>
                  <a:prstClr val="white"/>
                </a:solidFill>
                <a:effectLst>
                  <a:glow rad="127000">
                    <a:prstClr val="black"/>
                  </a:glow>
                </a:effectLst>
                <a:latin typeface="Arial Narrow" charset="0"/>
                <a:ea typeface="Arial Narrow" charset="0"/>
                <a:cs typeface="Arial Narrow" charset="0"/>
              </a:rPr>
              <a:t>20</a:t>
            </a:r>
            <a:r>
              <a:rPr lang="ar-JO" sz="2100" b="1" dirty="0">
                <a:solidFill>
                  <a:prstClr val="white"/>
                </a:solidFill>
                <a:effectLst>
                  <a:glow rad="127000">
                    <a:prstClr val="black"/>
                  </a:glow>
                </a:effectLst>
                <a:latin typeface="Arial Narrow" charset="0"/>
                <a:ea typeface="Arial Narrow" charset="0"/>
                <a:cs typeface="Arial Narrow" charset="0"/>
              </a:rPr>
              <a:t> </a:t>
            </a:r>
            <a:r>
              <a:rPr lang="ar-JO" sz="2700" b="1" dirty="0">
                <a:solidFill>
                  <a:prstClr val="white"/>
                </a:solidFill>
                <a:effectLst>
                  <a:glow rad="127000">
                    <a:prstClr val="black"/>
                  </a:glow>
                </a:effectLst>
                <a:latin typeface="Arial Narrow" charset="0"/>
                <a:ea typeface="Arial Narrow" charset="0"/>
                <a:cs typeface="Arial Narrow" charset="0"/>
              </a:rPr>
              <a:t>لأن السّرير أقصر من أن تتمدّدوا عليه، والغطاء أضيق من أن تلتفوا به». </a:t>
            </a:r>
            <a:r>
              <a:rPr lang="ar-JO" sz="1200" b="1" dirty="0">
                <a:solidFill>
                  <a:prstClr val="white"/>
                </a:solidFill>
                <a:effectLst>
                  <a:glow rad="127000">
                    <a:prstClr val="black"/>
                  </a:glow>
                </a:effectLst>
                <a:latin typeface="Arial Narrow" charset="0"/>
                <a:ea typeface="Arial Narrow" charset="0"/>
                <a:cs typeface="Arial Narrow" charset="0"/>
              </a:rPr>
              <a:t>21</a:t>
            </a:r>
            <a:r>
              <a:rPr lang="ar-JO" sz="2700" b="1" dirty="0">
                <a:solidFill>
                  <a:prstClr val="white"/>
                </a:solidFill>
                <a:effectLst>
                  <a:glow rad="127000">
                    <a:prstClr val="black"/>
                  </a:glow>
                </a:effectLst>
                <a:latin typeface="Arial Narrow" charset="0"/>
                <a:ea typeface="Arial Narrow" charset="0"/>
                <a:cs typeface="Arial Narrow" charset="0"/>
              </a:rPr>
              <a:t> وسيقبل الرّب بسخط، كما أقبل في جبل فراصيم وفي وادي جبعون ليجري أفعاله الغريبة ويعاقب أشد عقاب.</a:t>
            </a:r>
            <a:r>
              <a:rPr lang="ar-JO" sz="1200" b="1" dirty="0">
                <a:solidFill>
                  <a:prstClr val="white"/>
                </a:solidFill>
                <a:effectLst>
                  <a:glow rad="127000">
                    <a:prstClr val="black"/>
                  </a:glow>
                </a:effectLst>
                <a:latin typeface="Arial Narrow" charset="0"/>
                <a:ea typeface="Arial Narrow" charset="0"/>
                <a:cs typeface="Arial Narrow" charset="0"/>
              </a:rPr>
              <a:t>22</a:t>
            </a:r>
            <a:r>
              <a:rPr lang="ar-JO" sz="2700" b="1" dirty="0">
                <a:solidFill>
                  <a:prstClr val="white"/>
                </a:solidFill>
                <a:effectLst>
                  <a:glow rad="127000">
                    <a:prstClr val="black"/>
                  </a:glow>
                </a:effectLst>
                <a:latin typeface="Arial Narrow" charset="0"/>
                <a:ea typeface="Arial Narrow" charset="0"/>
                <a:cs typeface="Arial Narrow" charset="0"/>
              </a:rPr>
              <a:t>  لذلك لا تتهكّموا لئلّا يتفاقم عقابكم لأنّ ربّ كلّ الأرض القدير قد أبلغني قضاءه بهلاككم. </a:t>
            </a:r>
          </a:p>
          <a:p>
            <a:pPr algn="justLow" defTabSz="514350" rtl="1" fontAlgn="auto">
              <a:spcBef>
                <a:spcPts val="0"/>
              </a:spcBef>
              <a:spcAft>
                <a:spcPts val="0"/>
              </a:spcAft>
            </a:pPr>
            <a:r>
              <a:rPr lang="ar-JO" sz="2700" b="1" dirty="0">
                <a:solidFill>
                  <a:srgbClr val="FFFF00"/>
                </a:solidFill>
                <a:effectLst>
                  <a:glow rad="127000">
                    <a:prstClr val="black"/>
                  </a:glow>
                </a:effectLst>
                <a:latin typeface="Arial Narrow" charset="0"/>
                <a:ea typeface="Arial Narrow" charset="0"/>
                <a:cs typeface="Arial Narrow" charset="0"/>
              </a:rPr>
              <a:t>(اش 28: 20- 22).</a:t>
            </a:r>
            <a:endParaRPr lang="en-US" sz="2700" b="1" dirty="0">
              <a:solidFill>
                <a:srgbClr val="FFFF00"/>
              </a:solidFill>
              <a:effectLst>
                <a:glow rad="127000">
                  <a:prstClr val="black"/>
                </a:glow>
              </a:effectLst>
              <a:latin typeface="Arial Narrow" charset="0"/>
              <a:ea typeface="Arial Narrow" charset="0"/>
              <a:cs typeface="Arial Narrow" charset="0"/>
            </a:endParaRPr>
          </a:p>
        </p:txBody>
      </p:sp>
      <p:sp>
        <p:nvSpPr>
          <p:cNvPr id="8" name="TextBox 7">
            <a:extLst>
              <a:ext uri="{FF2B5EF4-FFF2-40B4-BE49-F238E27FC236}">
                <a16:creationId xmlns:a16="http://schemas.microsoft.com/office/drawing/2014/main" id="{CEAD5416-798C-514F-80A5-071260EDBAF4}"/>
              </a:ext>
            </a:extLst>
          </p:cNvPr>
          <p:cNvSpPr txBox="1"/>
          <p:nvPr/>
        </p:nvSpPr>
        <p:spPr>
          <a:xfrm>
            <a:off x="971600" y="44624"/>
            <a:ext cx="7706014" cy="715581"/>
          </a:xfrm>
          <a:prstGeom prst="rect">
            <a:avLst/>
          </a:prstGeom>
          <a:noFill/>
        </p:spPr>
        <p:txBody>
          <a:bodyPr wrap="square" rtlCol="0">
            <a:spAutoFit/>
          </a:bodyPr>
          <a:lstStyle/>
          <a:p>
            <a:pPr algn="r" defTabSz="514350" rtl="1" fontAlgn="auto">
              <a:spcBef>
                <a:spcPts val="0"/>
              </a:spcBef>
              <a:spcAft>
                <a:spcPts val="0"/>
              </a:spcAft>
            </a:pP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الوعد بعمل عظيم </a:t>
            </a: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(اش 28: 17- 22).</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6223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4624"/>
            <a:ext cx="9144000" cy="6813376"/>
          </a:xfrm>
          <a:prstGeom prst="rect">
            <a:avLst/>
          </a:prstGeom>
        </p:spPr>
      </p:pic>
      <p:sp>
        <p:nvSpPr>
          <p:cNvPr id="2" name="Rectangle 1"/>
          <p:cNvSpPr/>
          <p:nvPr/>
        </p:nvSpPr>
        <p:spPr>
          <a:xfrm>
            <a:off x="171449" y="-1405"/>
            <a:ext cx="8801102" cy="6641049"/>
          </a:xfrm>
          <a:prstGeom prst="rect">
            <a:avLst/>
          </a:prstGeom>
        </p:spPr>
        <p:txBody>
          <a:bodyPr wrap="square">
            <a:spAutoFit/>
          </a:bodyPr>
          <a:lstStyle/>
          <a:p>
            <a:pPr marL="0" marR="0" lvl="0" indent="0" algn="just" defTabSz="685800" rtl="1" eaLnBrk="1" fontAlgn="auto" latinLnBrk="0" hangingPunct="1">
              <a:lnSpc>
                <a:spcPct val="2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هذه هي الطريقة التي يسيء بها الصليب إلى الإنسان الذي يعتقد أنه لا يحتاج إلى أن يخلصه يسوع المسيح ليصل إلى السماء. يعتقد أنه جيد بما فيه الكفاية. إنه يعتقد أنه بدينه، بأعماله الصالحة، بتعليمه، بإنجازاته، بعائلته، بكل الأشياء التي يقيسها العالم فهو جيد؛ يظن أنه بهذه الأمور ينال الحياة الأبدية. عندما قيل له أنه يجب أن يولد من جديد، شعر بالإهانة. ولهذا السبب يتحدث العهد الجديد عن عثرة الصليب. تقول أن الإنجازات البشرية لا قيمة لها. تقول أن يسوع المسيح وحده يستطيع أن يفعل ذلك. لذلك، يجب أن تُولَد ثانيةً من الله. يجب أن تأتي كمتسول وتتلقى من الله بره وعطية الحياة الأبدية.</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a:p>
            <a:pPr marL="0" marR="0" lvl="0" indent="0" algn="just" defTabSz="685800" rtl="1" eaLnBrk="1" fontAlgn="auto" latinLnBrk="0" hangingPunct="1">
              <a:lnSpc>
                <a:spcPct val="200000"/>
              </a:lnSpc>
              <a:spcBef>
                <a:spcPts val="0"/>
              </a:spcBef>
              <a:spcAft>
                <a:spcPts val="563"/>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س. لويس جونسون الابن </a:t>
            </a:r>
          </a:p>
          <a:p>
            <a:pPr marL="0" marR="0" lvl="0" indent="0" algn="just" defTabSz="685800" rtl="1" eaLnBrk="1" fontAlgn="auto" latinLnBrk="0" hangingPunct="1">
              <a:lnSpc>
                <a:spcPct val="150000"/>
              </a:lnSpc>
              <a:spcBef>
                <a:spcPts val="0"/>
              </a:spcBef>
              <a:spcAft>
                <a:spcPts val="563"/>
              </a:spcAft>
              <a:buClrTx/>
              <a:buSzTx/>
              <a:buFontTx/>
              <a:buNone/>
              <a:tabLst/>
              <a:defRPr/>
            </a:pPr>
            <a:endPar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35711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1717292"/>
            <a:ext cx="9121740" cy="4283458"/>
          </a:xfrm>
          <a:prstGeom prst="rect">
            <a:avLst/>
          </a:prstGeom>
        </p:spPr>
      </p:pic>
      <p:sp>
        <p:nvSpPr>
          <p:cNvPr id="2" name="TextBox 1"/>
          <p:cNvSpPr txBox="1"/>
          <p:nvPr/>
        </p:nvSpPr>
        <p:spPr>
          <a:xfrm>
            <a:off x="1419225" y="998731"/>
            <a:ext cx="664412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 مثل الحراث </a:t>
            </a:r>
            <a:r>
              <a:rPr lang="ar-JO" sz="3600" dirty="0">
                <a:solidFill>
                  <a:srgbClr val="FFFBB0"/>
                </a:solidFill>
                <a:effectLst>
                  <a:glow rad="101600">
                    <a:prstClr val="black"/>
                  </a:glow>
                </a:effectLst>
                <a:latin typeface="Abadi MT Condensed Extra Bold" charset="0"/>
                <a:ea typeface="Abadi MT Condensed Extra Bold" charset="0"/>
                <a:cs typeface="Abadi MT Condensed Extra Bold" charset="0"/>
              </a:rPr>
              <a:t>(اش 28: 23- 29).</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Rectangle 2"/>
          <p:cNvSpPr/>
          <p:nvPr/>
        </p:nvSpPr>
        <p:spPr>
          <a:xfrm>
            <a:off x="99754" y="1717292"/>
            <a:ext cx="9021986" cy="1938992"/>
          </a:xfrm>
          <a:prstGeom prst="rect">
            <a:avLst/>
          </a:prstGeom>
        </p:spPr>
        <p:txBody>
          <a:bodyPr wrap="square" anchor="t">
            <a:spAutoFit/>
          </a:bodyPr>
          <a:lstStyle/>
          <a:p>
            <a:pPr algn="justLow" defTabSz="514350" rtl="1" fontAlgn="auto">
              <a:spcBef>
                <a:spcPts val="0"/>
              </a:spcBef>
              <a:spcAft>
                <a:spcPts val="0"/>
              </a:spcAft>
            </a:pPr>
            <a:r>
              <a:rPr lang="ar-JO" sz="1200" b="1" dirty="0">
                <a:solidFill>
                  <a:prstClr val="white"/>
                </a:solidFill>
                <a:effectLst>
                  <a:glow rad="101600">
                    <a:prstClr val="black"/>
                  </a:glow>
                </a:effectLst>
                <a:latin typeface="Arial Narrow" charset="0"/>
                <a:ea typeface="Arial Narrow" charset="0"/>
                <a:cs typeface="Arial Narrow" charset="0"/>
              </a:rPr>
              <a:t>23</a:t>
            </a:r>
            <a:r>
              <a:rPr lang="ar-JO" sz="1800" b="1" dirty="0">
                <a:solidFill>
                  <a:prstClr val="white"/>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فأستمعوا إلى صوتي وأصغوا إلى قولي وأطيعوا: </a:t>
            </a:r>
            <a:r>
              <a:rPr lang="ar-JO" sz="1200" b="1" dirty="0">
                <a:solidFill>
                  <a:prstClr val="white"/>
                </a:solidFill>
                <a:effectLst>
                  <a:glow rad="101600">
                    <a:prstClr val="black"/>
                  </a:glow>
                </a:effectLst>
                <a:latin typeface="Arial Narrow" charset="0"/>
                <a:ea typeface="Arial Narrow" charset="0"/>
                <a:cs typeface="Arial Narrow" charset="0"/>
              </a:rPr>
              <a:t>24</a:t>
            </a:r>
            <a:r>
              <a:rPr lang="ar-JO" b="1" dirty="0">
                <a:solidFill>
                  <a:prstClr val="white"/>
                </a:solidFill>
                <a:effectLst>
                  <a:glow rad="101600">
                    <a:prstClr val="black"/>
                  </a:glow>
                </a:effectLst>
                <a:latin typeface="Arial Narrow" charset="0"/>
                <a:ea typeface="Arial Narrow" charset="0"/>
                <a:cs typeface="Arial Narrow" charset="0"/>
              </a:rPr>
              <a:t> أيواظب الحارث الحارث على حرث أرضه وتتليمها وتمهيدها كل يوم؟ </a:t>
            </a:r>
            <a:r>
              <a:rPr lang="ar-JO" sz="1200" b="1" dirty="0">
                <a:solidFill>
                  <a:prstClr val="white"/>
                </a:solidFill>
                <a:effectLst>
                  <a:glow rad="101600">
                    <a:prstClr val="black"/>
                  </a:glow>
                </a:effectLst>
                <a:latin typeface="Arial Narrow" charset="0"/>
                <a:ea typeface="Arial Narrow" charset="0"/>
                <a:cs typeface="Arial Narrow" charset="0"/>
              </a:rPr>
              <a:t>25</a:t>
            </a:r>
            <a:r>
              <a:rPr lang="ar-JO" b="1" dirty="0">
                <a:solidFill>
                  <a:prstClr val="white"/>
                </a:solidFill>
                <a:effectLst>
                  <a:glow rad="101600">
                    <a:prstClr val="black"/>
                  </a:glow>
                </a:effectLst>
                <a:latin typeface="Arial Narrow" charset="0"/>
                <a:ea typeface="Arial Narrow" charset="0"/>
                <a:cs typeface="Arial Narrow" charset="0"/>
              </a:rPr>
              <a:t> أليس إذا سوّى أرضها يبذر الشّونيز ويذرّي الكمون وينثر الحنطة في أتلامها والّعير في مواضعه، والقطانيّ في أطرافها المحروثة؟ </a:t>
            </a:r>
            <a:r>
              <a:rPr lang="ar-JO" sz="1200" b="1" dirty="0">
                <a:solidFill>
                  <a:prstClr val="white"/>
                </a:solidFill>
                <a:effectLst>
                  <a:glow rad="101600">
                    <a:prstClr val="black"/>
                  </a:glow>
                </a:effectLst>
                <a:latin typeface="Arial Narrow" charset="0"/>
                <a:ea typeface="Arial Narrow" charset="0"/>
                <a:cs typeface="Arial Narrow" charset="0"/>
              </a:rPr>
              <a:t>26</a:t>
            </a:r>
            <a:r>
              <a:rPr lang="ar-JO" b="1" dirty="0">
                <a:solidFill>
                  <a:prstClr val="white"/>
                </a:solidFill>
                <a:effectLst>
                  <a:glow rad="101600">
                    <a:prstClr val="black"/>
                  </a:glow>
                </a:effectLst>
                <a:latin typeface="Arial Narrow" charset="0"/>
                <a:ea typeface="Arial Narrow" charset="0"/>
                <a:cs typeface="Arial Narrow" charset="0"/>
              </a:rPr>
              <a:t> لأنّه قد تلقّى المعرفة الصحيحة من إلهه. </a:t>
            </a:r>
            <a:r>
              <a:rPr lang="ar-JO" sz="1200" b="1" dirty="0">
                <a:solidFill>
                  <a:prstClr val="white"/>
                </a:solidFill>
                <a:effectLst>
                  <a:glow rad="101600">
                    <a:prstClr val="black"/>
                  </a:glow>
                </a:effectLst>
                <a:latin typeface="Arial Narrow" charset="0"/>
                <a:ea typeface="Arial Narrow" charset="0"/>
                <a:cs typeface="Arial Narrow" charset="0"/>
              </a:rPr>
              <a:t>27</a:t>
            </a:r>
            <a:r>
              <a:rPr lang="ar-JO" b="1" dirty="0">
                <a:solidFill>
                  <a:prstClr val="white"/>
                </a:solidFill>
                <a:effectLst>
                  <a:glow rad="101600">
                    <a:prstClr val="black"/>
                  </a:glow>
                </a:effectLst>
                <a:latin typeface="Arial Narrow" charset="0"/>
                <a:ea typeface="Arial Narrow" charset="0"/>
                <a:cs typeface="Arial Narrow" charset="0"/>
              </a:rPr>
              <a:t> فيعلم أنّ الشّونيز لا يدرس بالنّورج، ولا يطحن الكمّون، بل يخبط كلاهما بالقضيب.</a:t>
            </a:r>
            <a:endParaRPr lang="en-US" b="1" dirty="0">
              <a:solidFill>
                <a:prstClr val="white"/>
              </a:solidFill>
              <a:effectLst>
                <a:glow rad="101600">
                  <a:prstClr val="black"/>
                </a:glow>
              </a:effectLst>
              <a:latin typeface="Arial Narrow" charset="0"/>
              <a:ea typeface="Arial Narrow" charset="0"/>
              <a:cs typeface="Arial Narrow" charset="0"/>
            </a:endParaRPr>
          </a:p>
        </p:txBody>
      </p:sp>
      <p:sp>
        <p:nvSpPr>
          <p:cNvPr id="5" name="Rectangle 4">
            <a:extLst>
              <a:ext uri="{FF2B5EF4-FFF2-40B4-BE49-F238E27FC236}">
                <a16:creationId xmlns:a16="http://schemas.microsoft.com/office/drawing/2014/main" id="{B53F132A-592E-3B43-BD14-58C9D8E250F1}"/>
              </a:ext>
            </a:extLst>
          </p:cNvPr>
          <p:cNvSpPr/>
          <p:nvPr/>
        </p:nvSpPr>
        <p:spPr>
          <a:xfrm>
            <a:off x="1" y="4790038"/>
            <a:ext cx="9121739" cy="1338828"/>
          </a:xfrm>
          <a:prstGeom prst="rect">
            <a:avLst/>
          </a:prstGeom>
          <a:solidFill>
            <a:schemeClr val="tx1"/>
          </a:solidFill>
        </p:spPr>
        <p:txBody>
          <a:bodyPr wrap="square">
            <a:spAutoFit/>
          </a:bodyPr>
          <a:lstStyle/>
          <a:p>
            <a:pPr algn="justLow" defTabSz="514350" rtl="1" fontAlgn="auto">
              <a:spcBef>
                <a:spcPts val="0"/>
              </a:spcBef>
              <a:spcAft>
                <a:spcPts val="0"/>
              </a:spcAft>
            </a:pPr>
            <a:r>
              <a:rPr lang="ar-JO" sz="1200" b="1" dirty="0">
                <a:solidFill>
                  <a:prstClr val="white"/>
                </a:solidFill>
                <a:effectLst>
                  <a:glow rad="101600">
                    <a:prstClr val="black"/>
                  </a:glow>
                </a:effectLst>
                <a:latin typeface="Arial Narrow" charset="0"/>
                <a:ea typeface="Arial Narrow" charset="0"/>
                <a:cs typeface="Arial Narrow" charset="0"/>
              </a:rPr>
              <a:t>28</a:t>
            </a:r>
            <a:r>
              <a:rPr lang="ar-JO" b="1" dirty="0">
                <a:solidFill>
                  <a:prstClr val="white"/>
                </a:solidFill>
                <a:effectLst>
                  <a:glow rad="101600">
                    <a:prstClr val="black"/>
                  </a:glow>
                </a:effectLst>
                <a:latin typeface="Arial Narrow" charset="0"/>
                <a:ea typeface="Arial Narrow" charset="0"/>
                <a:cs typeface="Arial Narrow" charset="0"/>
              </a:rPr>
              <a:t> </a:t>
            </a:r>
            <a:r>
              <a:rPr lang="ar-JO" sz="2700" b="1" dirty="0">
                <a:solidFill>
                  <a:prstClr val="white"/>
                </a:solidFill>
                <a:effectLst>
                  <a:glow rad="101600">
                    <a:prstClr val="black"/>
                  </a:glow>
                </a:effectLst>
                <a:latin typeface="Arial Narrow" charset="0"/>
                <a:ea typeface="Arial Narrow" charset="0"/>
                <a:cs typeface="Arial Narrow" charset="0"/>
              </a:rPr>
              <a:t>ويدقّ الحنطة لأنّه لا يمكنه أن يظلّ يدرسها إلى الأبد، وإنّ جرّ عليها بكرة عربته فإن خيله لا تطحنها. </a:t>
            </a:r>
            <a:r>
              <a:rPr lang="ar-JO" sz="1200" b="1" dirty="0">
                <a:solidFill>
                  <a:prstClr val="white"/>
                </a:solidFill>
                <a:effectLst>
                  <a:glow rad="101600">
                    <a:prstClr val="black"/>
                  </a:glow>
                </a:effectLst>
                <a:latin typeface="Arial Narrow" charset="0"/>
                <a:ea typeface="Arial Narrow" charset="0"/>
                <a:cs typeface="Arial Narrow" charset="0"/>
              </a:rPr>
              <a:t>29</a:t>
            </a:r>
            <a:r>
              <a:rPr lang="ar-JO" sz="2700" b="1" dirty="0">
                <a:solidFill>
                  <a:prstClr val="white"/>
                </a:solidFill>
                <a:effectLst>
                  <a:glow rad="101600">
                    <a:prstClr val="black"/>
                  </a:glow>
                </a:effectLst>
                <a:latin typeface="Arial Narrow" charset="0"/>
                <a:ea typeface="Arial Narrow" charset="0"/>
                <a:cs typeface="Arial Narrow" charset="0"/>
              </a:rPr>
              <a:t> إنّ مصدر هذه المعرفة هو الربّ القدير العجيب في مشورته والعظيم في حكمته</a:t>
            </a:r>
            <a:r>
              <a:rPr lang="ar-JO" b="1" dirty="0">
                <a:solidFill>
                  <a:prstClr val="white"/>
                </a:solidFill>
                <a:effectLst>
                  <a:glow rad="101600">
                    <a:prstClr val="black"/>
                  </a:glow>
                </a:effectLst>
                <a:latin typeface="Arial Narrow" charset="0"/>
                <a:ea typeface="Arial Narrow" charset="0"/>
                <a:cs typeface="Arial Narrow" charset="0"/>
              </a:rPr>
              <a:t>.</a:t>
            </a:r>
            <a:endParaRPr lang="en-US"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243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1621978"/>
            <a:ext cx="9143999" cy="4378772"/>
          </a:xfrm>
          <a:prstGeom prst="rect">
            <a:avLst/>
          </a:prstGeom>
        </p:spPr>
      </p:pic>
      <p:sp>
        <p:nvSpPr>
          <p:cNvPr id="2" name="TextBox 1"/>
          <p:cNvSpPr txBox="1"/>
          <p:nvPr/>
        </p:nvSpPr>
        <p:spPr>
          <a:xfrm>
            <a:off x="1419225" y="998731"/>
            <a:ext cx="6305550" cy="646331"/>
          </a:xfrm>
          <a:prstGeom prst="rect">
            <a:avLst/>
          </a:prstGeom>
          <a:noFill/>
        </p:spPr>
        <p:txBody>
          <a:bodyPr wrap="square" rtlCol="0">
            <a:spAutoFit/>
          </a:bodyPr>
          <a:lstStyle/>
          <a:p>
            <a:pPr algn="ctr" defTabSz="514350" rtl="1" fontAlgn="auto">
              <a:spcBef>
                <a:spcPts val="0"/>
              </a:spcBef>
              <a:spcAft>
                <a:spcPts val="0"/>
              </a:spcAft>
            </a:pP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مثل الحراث( اش 24: 23- 28</a:t>
            </a:r>
            <a:r>
              <a:rPr lang="ar-JO" sz="2250"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endParaRPr lang="en-US" sz="22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Rectangle 2"/>
          <p:cNvSpPr/>
          <p:nvPr/>
        </p:nvSpPr>
        <p:spPr>
          <a:xfrm>
            <a:off x="491988" y="1901958"/>
            <a:ext cx="8311597" cy="1985159"/>
          </a:xfrm>
          <a:prstGeom prst="rect">
            <a:avLst/>
          </a:prstGeom>
        </p:spPr>
        <p:txBody>
          <a:bodyPr wrap="square">
            <a:spAutoFit/>
          </a:bodyPr>
          <a:lstStyle/>
          <a:p>
            <a:pPr algn="justLow" defTabSz="514350" rtl="1" fontAlgn="auto">
              <a:spcBef>
                <a:spcPts val="0"/>
              </a:spcBef>
              <a:spcAft>
                <a:spcPts val="0"/>
              </a:spcAft>
            </a:pPr>
            <a:r>
              <a:rPr lang="ar-JO" sz="2100" b="1" dirty="0">
                <a:solidFill>
                  <a:prstClr val="white"/>
                </a:solidFill>
                <a:effectLst>
                  <a:glow rad="114300">
                    <a:prstClr val="black"/>
                  </a:glow>
                </a:effectLst>
                <a:latin typeface="Arial Narrow" charset="0"/>
                <a:ea typeface="Arial Narrow" charset="0"/>
                <a:cs typeface="Arial Narrow" charset="0"/>
              </a:rPr>
              <a:t>الله هو رجل الحرث العظيم، إسرائيل أرضه- يكسر أرضه، ويخمدها بما يكفي لجعلها جاهزة لتلقي البذار، أي كلمة الله وحكمته (الأيات 23، 24)....  المزارع يزرع حبوبه في أماكنها المعينة(آية 25) . إنه يعرف كيف يزرع أرضه لأنه قد تلقى تعليمات من الله نفسه؛ يستخدم الأدوات والطرق الصحيحة لإنجاز مهمته (الآيات 26- 28). فكم بالحري الرب نفسه يعرف كيف يتعامل مع أرضه- إسرائيل.</a:t>
            </a:r>
          </a:p>
          <a:p>
            <a:pPr algn="r" defTabSz="514350" rtl="1" fontAlgn="auto">
              <a:spcBef>
                <a:spcPts val="0"/>
              </a:spcBef>
              <a:spcAft>
                <a:spcPts val="0"/>
              </a:spcAft>
            </a:pPr>
            <a:r>
              <a:rPr lang="ar-JO" sz="1800" b="1" dirty="0">
                <a:solidFill>
                  <a:srgbClr val="FFFF00"/>
                </a:solidFill>
                <a:effectLst>
                  <a:glow rad="114300">
                    <a:prstClr val="black"/>
                  </a:glow>
                </a:effectLst>
                <a:latin typeface="Arial Narrow" charset="0"/>
                <a:ea typeface="Arial Narrow" charset="0"/>
                <a:cs typeface="Arial Narrow" charset="0"/>
              </a:rPr>
              <a:t>( فيكتور بوكسبازن، النبي أشعياء، 252).</a:t>
            </a:r>
            <a:endParaRPr lang="en-US" sz="1800" b="1" dirty="0">
              <a:solidFill>
                <a:srgbClr val="FFFF00"/>
              </a:solidFill>
              <a:effectLst>
                <a:glow rad="114300">
                  <a:prstClr val="black"/>
                </a:glow>
              </a:effectLst>
              <a:latin typeface="Arial Narrow" charset="0"/>
              <a:ea typeface="Arial Narrow" charset="0"/>
              <a:cs typeface="Arial Narrow" charset="0"/>
            </a:endParaRPr>
          </a:p>
        </p:txBody>
      </p:sp>
      <p:sp>
        <p:nvSpPr>
          <p:cNvPr id="5" name="Rectangle 4">
            <a:extLst>
              <a:ext uri="{FF2B5EF4-FFF2-40B4-BE49-F238E27FC236}">
                <a16:creationId xmlns:a16="http://schemas.microsoft.com/office/drawing/2014/main" id="{B53F132A-592E-3B43-BD14-58C9D8E250F1}"/>
              </a:ext>
            </a:extLst>
          </p:cNvPr>
          <p:cNvSpPr/>
          <p:nvPr/>
        </p:nvSpPr>
        <p:spPr>
          <a:xfrm>
            <a:off x="-1" y="4177174"/>
            <a:ext cx="9144000" cy="1846659"/>
          </a:xfrm>
          <a:prstGeom prst="rect">
            <a:avLst/>
          </a:prstGeom>
          <a:solidFill>
            <a:schemeClr val="tx1"/>
          </a:solidFill>
        </p:spPr>
        <p:txBody>
          <a:bodyPr wrap="square">
            <a:spAutoFit/>
          </a:bodyPr>
          <a:lstStyle/>
          <a:p>
            <a:pPr algn="r" defTabSz="514350" rtl="1" fontAlgn="auto">
              <a:spcBef>
                <a:spcPts val="0"/>
              </a:spcBef>
              <a:spcAft>
                <a:spcPts val="0"/>
              </a:spcAft>
            </a:pPr>
            <a:r>
              <a:rPr lang="en-US" sz="2100" b="1" dirty="0">
                <a:solidFill>
                  <a:prstClr val="white"/>
                </a:solidFill>
                <a:effectLst>
                  <a:glow rad="101600">
                    <a:prstClr val="black"/>
                  </a:glow>
                </a:effectLst>
                <a:latin typeface="Arial Narrow" charset="0"/>
                <a:ea typeface="Arial Narrow" charset="0"/>
                <a:cs typeface="Arial Narrow" charset="0"/>
              </a:rPr>
              <a:t>“</a:t>
            </a:r>
            <a:r>
              <a:rPr lang="ar-JO" b="1" dirty="0">
                <a:solidFill>
                  <a:prstClr val="white"/>
                </a:solidFill>
                <a:effectLst>
                  <a:glow rad="101600">
                    <a:prstClr val="black"/>
                  </a:glow>
                </a:effectLst>
                <a:latin typeface="Arial Narrow" charset="0"/>
                <a:ea typeface="Arial Narrow" charset="0"/>
                <a:cs typeface="Arial Narrow" charset="0"/>
              </a:rPr>
              <a:t>الهدف من كلا الأمثال هو زرع أن توبيخ  الله هو مقياس. يجعل الله مشورته رائعة. يجعل «عمله» عظيماً. كلمة المشورة لها معنى من الصحة أو الكفاءة المرتبطة بها– «الحكمة السليمة» يظهر الرب مشورته وحكمته أثناء عمله مع شعبه. يعاقبهم على أن يصل بهم إلى درجة أن يباركهم.</a:t>
            </a:r>
          </a:p>
          <a:p>
            <a:pPr algn="r" defTabSz="514350" rtl="1" fontAlgn="auto">
              <a:spcBef>
                <a:spcPts val="0"/>
              </a:spcBef>
              <a:spcAft>
                <a:spcPts val="0"/>
              </a:spcAft>
            </a:pPr>
            <a:r>
              <a:rPr lang="ar-JO" sz="1800" b="1" dirty="0">
                <a:solidFill>
                  <a:srgbClr val="FFFF00"/>
                </a:solidFill>
                <a:effectLst>
                  <a:glow rad="101600">
                    <a:prstClr val="black"/>
                  </a:glow>
                </a:effectLst>
                <a:latin typeface="Arial Narrow" charset="0"/>
                <a:ea typeface="Arial Narrow" charset="0"/>
                <a:cs typeface="Arial Narrow" charset="0"/>
              </a:rPr>
              <a:t>(بيتر ستيف ينسون، أشعياء، 235.)</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6339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28750"/>
            <a:ext cx="9144000" cy="4175924"/>
          </a:xfrm>
          <a:prstGeom prst="rect">
            <a:avLst/>
          </a:prstGeom>
        </p:spPr>
      </p:pic>
      <p:sp>
        <p:nvSpPr>
          <p:cNvPr id="2" name="TextBox 1"/>
          <p:cNvSpPr txBox="1"/>
          <p:nvPr/>
        </p:nvSpPr>
        <p:spPr>
          <a:xfrm>
            <a:off x="2013759" y="1611630"/>
            <a:ext cx="4927369"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BB0"/>
                </a:solidFill>
                <a:effectLst>
                  <a:glow rad="127000">
                    <a:prstClr val="black"/>
                  </a:glow>
                </a:effectLst>
                <a:latin typeface="Albertus Extra Bold" charset="0"/>
                <a:ea typeface="Albertus Extra Bold" charset="0"/>
                <a:cs typeface="Albertus Extra Bold" charset="0"/>
              </a:rPr>
              <a:t>مبادئ من هذا المقطع</a:t>
            </a:r>
            <a:endParaRPr lang="en-US" sz="4500" b="1" dirty="0">
              <a:solidFill>
                <a:srgbClr val="FFFBB0"/>
              </a:solidFill>
              <a:effectLst>
                <a:glow rad="127000">
                  <a:prstClr val="black"/>
                </a:glow>
              </a:effectLst>
              <a:latin typeface="Albertus Extra Bold" charset="0"/>
              <a:ea typeface="Albertus Extra Bold" charset="0"/>
              <a:cs typeface="Albertus Extra Bold" charset="0"/>
            </a:endParaRPr>
          </a:p>
        </p:txBody>
      </p:sp>
      <p:sp>
        <p:nvSpPr>
          <p:cNvPr id="4" name="TextBox 3"/>
          <p:cNvSpPr txBox="1"/>
          <p:nvPr/>
        </p:nvSpPr>
        <p:spPr>
          <a:xfrm>
            <a:off x="124692" y="2482133"/>
            <a:ext cx="8905008" cy="1477328"/>
          </a:xfrm>
          <a:prstGeom prst="rect">
            <a:avLst/>
          </a:prstGeom>
          <a:noFill/>
        </p:spPr>
        <p:txBody>
          <a:bodyPr wrap="square" rtlCol="0">
            <a:spAutoFit/>
          </a:bodyPr>
          <a:lstStyle/>
          <a:p>
            <a:pPr marL="347663" indent="-340519" algn="r" defTabSz="514350" rtl="1" fontAlgn="auto">
              <a:spcBef>
                <a:spcPts val="0"/>
              </a:spcBef>
              <a:spcAft>
                <a:spcPts val="0"/>
              </a:spcAft>
            </a:pPr>
            <a:r>
              <a:rPr lang="ar-JO" sz="3000" b="1" dirty="0">
                <a:solidFill>
                  <a:srgbClr val="FFFF00"/>
                </a:solidFill>
                <a:effectLst>
                  <a:glow rad="127000">
                    <a:prstClr val="black"/>
                  </a:glow>
                </a:effectLst>
                <a:latin typeface="Albertus Extra Bold" charset="0"/>
                <a:ea typeface="Albertus Extra Bold" charset="0"/>
                <a:cs typeface="Albertus Extra Bold" charset="0"/>
              </a:rPr>
              <a:t>1</a:t>
            </a:r>
            <a:r>
              <a:rPr lang="ar-JO" sz="3000" b="1" dirty="0">
                <a:solidFill>
                  <a:prstClr val="white"/>
                </a:solidFill>
                <a:effectLst>
                  <a:glow rad="127000">
                    <a:prstClr val="black"/>
                  </a:glow>
                </a:effectLst>
                <a:latin typeface="Albertus Extra Bold" charset="0"/>
                <a:ea typeface="Albertus Extra Bold" charset="0"/>
                <a:cs typeface="Albertus Extra Bold" charset="0"/>
              </a:rPr>
              <a:t>- تأخذنا الخطيئة إلى أبعد مما كنا نريد أن نذهب، وتكلفنا أكثر مما أردنا أن ندفعه، وتبقينا أطول مما أردنا البقاء. يمنعنا الكبرياء من رؤية المسافة التي قطعناها بعيد عن طريق الله للبركة.</a:t>
            </a:r>
            <a:endParaRPr lang="en-US" sz="3000" b="1" dirty="0">
              <a:solidFill>
                <a:prstClr val="white"/>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124692" y="4011930"/>
            <a:ext cx="8905008" cy="1615827"/>
          </a:xfrm>
          <a:prstGeom prst="rect">
            <a:avLst/>
          </a:prstGeom>
          <a:noFill/>
        </p:spPr>
        <p:txBody>
          <a:bodyPr wrap="square" rtlCol="0">
            <a:spAutoFit/>
          </a:bodyPr>
          <a:lstStyle/>
          <a:p>
            <a:pPr marL="347663" indent="-347663" algn="r" defTabSz="514350" rtl="1" fontAlgn="auto">
              <a:spcBef>
                <a:spcPts val="0"/>
              </a:spcBef>
              <a:spcAft>
                <a:spcPts val="0"/>
              </a:spcAft>
            </a:pPr>
            <a:r>
              <a:rPr lang="ar-JO" sz="3300" b="1" dirty="0">
                <a:solidFill>
                  <a:srgbClr val="FFFF00"/>
                </a:solidFill>
                <a:effectLst>
                  <a:glow rad="127000">
                    <a:prstClr val="black"/>
                  </a:glow>
                </a:effectLst>
                <a:latin typeface="Albertus Extra Bold" charset="0"/>
                <a:ea typeface="Albertus Extra Bold" charset="0"/>
                <a:cs typeface="Albertus Extra Bold" charset="0"/>
              </a:rPr>
              <a:t>2</a:t>
            </a:r>
            <a:r>
              <a:rPr lang="ar-JO" sz="3300" b="1" dirty="0">
                <a:solidFill>
                  <a:prstClr val="white"/>
                </a:solidFill>
                <a:effectLst>
                  <a:glow rad="127000">
                    <a:prstClr val="black"/>
                  </a:glow>
                </a:effectLst>
                <a:latin typeface="Albertus Extra Bold" charset="0"/>
                <a:ea typeface="Albertus Extra Bold" charset="0"/>
                <a:cs typeface="Albertus Extra Bold" charset="0"/>
              </a:rPr>
              <a:t>- في المسيح، وضع الله أساً متيناً للمستقبل. قد نرتطم بالصخرة، لكنها لن تهتز تحتنا، ثق به ولن تنزعج أو تخيب روحياً أبداً</a:t>
            </a:r>
            <a:r>
              <a:rPr lang="ar-JO" sz="2100" b="1" dirty="0">
                <a:solidFill>
                  <a:srgbClr val="FFFBB0"/>
                </a:solidFill>
                <a:effectLst>
                  <a:glow rad="127000">
                    <a:prstClr val="black"/>
                  </a:glow>
                </a:effectLst>
                <a:latin typeface="Albertus Extra Bold" charset="0"/>
                <a:ea typeface="Albertus Extra Bold" charset="0"/>
                <a:cs typeface="Albertus Extra Bold" charset="0"/>
              </a:rPr>
              <a:t>.</a:t>
            </a:r>
            <a:endParaRPr lang="en-US" sz="2100" b="1" dirty="0">
              <a:solidFill>
                <a:prstClr val="white"/>
              </a:solidFill>
              <a:effectLst>
                <a:glow rad="127000">
                  <a:prstClr val="black"/>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29296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7577"/>
            <a:ext cx="9144000" cy="4069773"/>
          </a:xfrm>
          <a:prstGeom prst="rect">
            <a:avLst/>
          </a:prstGeom>
        </p:spPr>
      </p:pic>
      <p:sp>
        <p:nvSpPr>
          <p:cNvPr id="2" name="Rectangle 1"/>
          <p:cNvSpPr/>
          <p:nvPr/>
        </p:nvSpPr>
        <p:spPr>
          <a:xfrm>
            <a:off x="145474" y="3257550"/>
            <a:ext cx="8884227" cy="2169825"/>
          </a:xfrm>
          <a:prstGeom prst="rect">
            <a:avLst/>
          </a:prstGeom>
        </p:spPr>
        <p:txBody>
          <a:bodyPr wrap="square">
            <a:spAutoFit/>
          </a:bodyPr>
          <a:lstStyle/>
          <a:p>
            <a:pPr algn="r" defTabSz="514350" rtl="1" fontAlgn="auto">
              <a:spcBef>
                <a:spcPts val="0"/>
              </a:spcBef>
              <a:spcAft>
                <a:spcPts val="0"/>
              </a:spcAft>
            </a:pPr>
            <a:r>
              <a:rPr lang="ar-JO" sz="2700" b="1" dirty="0">
                <a:solidFill>
                  <a:srgbClr val="FFFDDF"/>
                </a:solidFill>
                <a:effectLst>
                  <a:glow rad="114300">
                    <a:prstClr val="black"/>
                  </a:glow>
                </a:effectLst>
                <a:latin typeface="Arial Narrow" charset="0"/>
                <a:ea typeface="Arial Narrow" charset="0"/>
                <a:cs typeface="Arial Narrow" charset="0"/>
              </a:rPr>
              <a:t>وقد أدبنا اباؤنا فترة من الزمان، حسب ما رأوه مناسباً. أمّا الله، فيؤدبنا دائماً من أجل منفعتنا: لكي نشترك في قداسته. وطبعاً كل تأديب لا يبدو في الحال باعثاً على الفرح، بل على الحزن. ولكنه فيما بعد، ينتج بسلام في الذين يتلقونه ثمر البر. لذلك، شددوا أيديكم المرتخية، وركبكم المنحلة. ومهدوا لأقدامكم طرقاً مستقيمة، حتى لا تنحرف أرجل العرج، بل تشفى</a:t>
            </a:r>
            <a:r>
              <a:rPr lang="ar-JO" sz="2700" b="1" dirty="0">
                <a:solidFill>
                  <a:srgbClr val="FFFF00"/>
                </a:solidFill>
                <a:effectLst>
                  <a:glow rad="114300">
                    <a:prstClr val="black"/>
                  </a:glow>
                </a:effectLst>
                <a:latin typeface="Arial Narrow" charset="0"/>
                <a:ea typeface="Arial Narrow" charset="0"/>
                <a:cs typeface="Arial Narrow" charset="0"/>
              </a:rPr>
              <a:t>!.( عبرانيين 12: 10-13).</a:t>
            </a:r>
            <a:endParaRPr lang="en-US" sz="2700" b="1" dirty="0">
              <a:solidFill>
                <a:srgbClr val="FFFF00"/>
              </a:solidFill>
              <a:effectLst>
                <a:glow rad="114300">
                  <a:prstClr val="black"/>
                </a:glow>
              </a:effectLst>
              <a:latin typeface="Arial Narrow" charset="0"/>
              <a:ea typeface="Arial Narrow" charset="0"/>
              <a:cs typeface="Arial Narrow" charset="0"/>
            </a:endParaRPr>
          </a:p>
        </p:txBody>
      </p:sp>
      <p:sp>
        <p:nvSpPr>
          <p:cNvPr id="3" name="TextBox 2"/>
          <p:cNvSpPr txBox="1"/>
          <p:nvPr/>
        </p:nvSpPr>
        <p:spPr>
          <a:xfrm>
            <a:off x="417715" y="2091691"/>
            <a:ext cx="8611985" cy="1015663"/>
          </a:xfrm>
          <a:prstGeom prst="rect">
            <a:avLst/>
          </a:prstGeom>
          <a:noFill/>
        </p:spPr>
        <p:txBody>
          <a:bodyPr wrap="square" rtlCol="0">
            <a:spAutoFit/>
          </a:bodyPr>
          <a:lstStyle/>
          <a:p>
            <a:pPr marL="347663" indent="-340519" algn="r" defTabSz="514350" rtl="1" fontAlgn="auto">
              <a:spcBef>
                <a:spcPts val="0"/>
              </a:spcBef>
              <a:spcAft>
                <a:spcPts val="0"/>
              </a:spcAft>
            </a:pPr>
            <a:r>
              <a:rPr lang="ar-JO" sz="3000" b="1" dirty="0">
                <a:solidFill>
                  <a:prstClr val="white"/>
                </a:solidFill>
                <a:effectLst>
                  <a:glow rad="127000">
                    <a:prstClr val="black"/>
                  </a:glow>
                </a:effectLst>
                <a:latin typeface="Albertus Extra Bold" charset="0"/>
                <a:ea typeface="Albertus Extra Bold" charset="0"/>
                <a:cs typeface="Albertus Extra Bold" charset="0"/>
              </a:rPr>
              <a:t>3- يهيئنا  الله  بروحه بكل الوسائل اللازمة لزرع كلمته وتنميتها.  نحن نثق في حكمته للعمل فينا من أجل بركاتنا.</a:t>
            </a:r>
            <a:endParaRPr lang="en-US" sz="3000" b="1" dirty="0">
              <a:solidFill>
                <a:prstClr val="white"/>
              </a:solidFill>
              <a:effectLst>
                <a:glow rad="127000">
                  <a:prstClr val="black"/>
                </a:glow>
              </a:effectLst>
              <a:latin typeface="Albertus Extra Bold" charset="0"/>
              <a:ea typeface="Albertus Extra Bold" charset="0"/>
              <a:cs typeface="Albertus Extra Bold" charset="0"/>
            </a:endParaRPr>
          </a:p>
        </p:txBody>
      </p:sp>
      <p:sp>
        <p:nvSpPr>
          <p:cNvPr id="4" name="TextBox 3"/>
          <p:cNvSpPr txBox="1"/>
          <p:nvPr/>
        </p:nvSpPr>
        <p:spPr>
          <a:xfrm>
            <a:off x="1887657" y="1397577"/>
            <a:ext cx="5645752"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BB0"/>
                </a:solidFill>
                <a:effectLst>
                  <a:glow rad="127000">
                    <a:prstClr val="black"/>
                  </a:glow>
                </a:effectLst>
                <a:latin typeface="Albertus Extra Bold" charset="0"/>
                <a:ea typeface="Albertus Extra Bold" charset="0"/>
                <a:cs typeface="Albertus Extra Bold" charset="0"/>
              </a:rPr>
              <a:t>مبادئ من هذا المقطع</a:t>
            </a:r>
            <a:endParaRPr lang="en-US" sz="4500" b="1" dirty="0">
              <a:solidFill>
                <a:srgbClr val="FFFBB0"/>
              </a:solidFill>
              <a:effectLst>
                <a:glow rad="127000">
                  <a:prstClr val="black"/>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1272458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685800" y="1611630"/>
            <a:ext cx="7969470" cy="384048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241424" y="1052736"/>
            <a:ext cx="8795071" cy="3840480"/>
          </a:xfrm>
          <a:noFill/>
        </p:spPr>
        <p:txBody>
          <a:bodyPr>
            <a:normAutofit/>
          </a:bodyPr>
          <a:lstStyle/>
          <a:p>
            <a:pPr algn="ctr" rtl="1"/>
            <a:r>
              <a:rPr lang="en-US" sz="6000" b="1" dirty="0">
                <a:latin typeface="Arial" charset="0"/>
                <a:ea typeface="Osaka" charset="0"/>
                <a:cs typeface="Arial" charset="0"/>
              </a:rPr>
              <a:t>Slides on </a:t>
            </a:r>
            <a:br>
              <a:rPr lang="en-US" sz="6000" b="1" dirty="0">
                <a:latin typeface="Arial" charset="0"/>
                <a:ea typeface="Osaka" charset="0"/>
                <a:cs typeface="Arial" charset="0"/>
              </a:rPr>
            </a:br>
            <a:r>
              <a:rPr lang="ar-JO" sz="8000" b="1" dirty="0">
                <a:solidFill>
                  <a:schemeClr val="bg1"/>
                </a:solidFill>
                <a:latin typeface="Arial" charset="0"/>
                <a:ea typeface="Osaka" charset="0"/>
                <a:cs typeface="Arial" charset="0"/>
              </a:rPr>
              <a:t>أشعياء 29</a:t>
            </a:r>
            <a:endParaRPr lang="en-US" sz="80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627928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0862" y="1193800"/>
            <a:ext cx="8185958" cy="798137"/>
          </a:xfrm>
        </p:spPr>
        <p:txBody>
          <a:bodyPr anchor="ctr">
            <a:noAutofit/>
          </a:bodyPr>
          <a:lstStyle/>
          <a:p>
            <a:pPr algn="r" rtl="1"/>
            <a:r>
              <a:rPr lang="ar-JO" altLang="ko-KR" sz="4050" b="1" dirty="0">
                <a:solidFill>
                  <a:schemeClr val="bg1"/>
                </a:solidFill>
                <a:effectLst>
                  <a:glow rad="228600">
                    <a:schemeClr val="tx1"/>
                  </a:glow>
                </a:effectLst>
              </a:rPr>
              <a:t>الويلات ( الفرحة واللذة في الرب- وليس مصر).</a:t>
            </a:r>
            <a:br>
              <a:rPr lang="ar-JO" altLang="ko-KR" sz="4050" b="1" dirty="0">
                <a:solidFill>
                  <a:schemeClr val="bg1"/>
                </a:solidFill>
                <a:effectLst>
                  <a:glow rad="228600">
                    <a:schemeClr val="tx1"/>
                  </a:glow>
                </a:effectLst>
              </a:rPr>
            </a:br>
            <a:r>
              <a:rPr lang="ar-JO" altLang="ko-KR" sz="4050" b="1" dirty="0">
                <a:solidFill>
                  <a:schemeClr val="bg1"/>
                </a:solidFill>
                <a:effectLst>
                  <a:glow rad="228600">
                    <a:schemeClr val="tx1"/>
                  </a:glow>
                </a:effectLst>
              </a:rPr>
              <a:t>أشعياء 28- 33.</a:t>
            </a:r>
            <a:endParaRPr lang="en-US" sz="4050" b="1" dirty="0">
              <a:solidFill>
                <a:schemeClr val="bg1"/>
              </a:solidFill>
              <a:effectLst>
                <a:glow rad="228600">
                  <a:schemeClr val="tx1"/>
                </a:glow>
              </a:effectLst>
            </a:endParaRPr>
          </a:p>
        </p:txBody>
      </p:sp>
      <p:sp>
        <p:nvSpPr>
          <p:cNvPr id="3" name="Title 1"/>
          <p:cNvSpPr txBox="1">
            <a:spLocks/>
          </p:cNvSpPr>
          <p:nvPr/>
        </p:nvSpPr>
        <p:spPr bwMode="auto">
          <a:xfrm>
            <a:off x="311727" y="2328487"/>
            <a:ext cx="8535093" cy="2755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336947">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lnSpc>
                <a:spcPct val="200000"/>
              </a:lnSpc>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lnSpc>
                <a:spcPct val="200000"/>
              </a:lnSpc>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405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41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ADD71-8332-0A48-96CC-005494F4CD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2008"/>
            <a:ext cx="9144000" cy="6741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19672" y="620688"/>
            <a:ext cx="5801710" cy="787487"/>
          </a:xfrm>
        </p:spPr>
        <p:txBody>
          <a:bodyPr>
            <a:normAutofit/>
          </a:bodyPr>
          <a:lstStyle/>
          <a:p>
            <a:pPr rtl="1"/>
            <a:r>
              <a:rPr lang="ar-JO" b="1" dirty="0">
                <a:solidFill>
                  <a:schemeClr val="bg1"/>
                </a:solidFill>
                <a:effectLst>
                  <a:glow rad="228600">
                    <a:schemeClr val="tx1"/>
                  </a:glow>
                </a:effectLst>
              </a:rPr>
              <a:t>أورشليم الشريرة</a:t>
            </a:r>
            <a:endParaRPr lang="en-US" b="1" dirty="0">
              <a:solidFill>
                <a:schemeClr val="bg1"/>
              </a:solidFill>
              <a:effectLst>
                <a:glow rad="228600">
                  <a:schemeClr val="tx1"/>
                </a:glow>
              </a:effectLst>
            </a:endParaRPr>
          </a:p>
        </p:txBody>
      </p:sp>
      <p:sp>
        <p:nvSpPr>
          <p:cNvPr id="3" name="TextBox 2"/>
          <p:cNvSpPr txBox="1"/>
          <p:nvPr/>
        </p:nvSpPr>
        <p:spPr>
          <a:xfrm>
            <a:off x="1209769" y="1975734"/>
            <a:ext cx="7307317" cy="2169825"/>
          </a:xfrm>
          <a:prstGeom prst="rect">
            <a:avLst/>
          </a:prstGeom>
          <a:noFill/>
        </p:spPr>
        <p:txBody>
          <a:bodyPr wrap="square" rtlCol="0">
            <a:spAutoFit/>
          </a:bodyPr>
          <a:lstStyle/>
          <a:p>
            <a:pPr algn="ct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ويل لأورشليم المدينة التي استقر فيها داود. ها السّنوات تتعاقب وأنتم مازلتم تحتفلون بالأعياد. ولكن سأحاصر أورشليم، فيملأها الأنين والنّوح، فتكون في نظري كمذبح ملطّخ بالدّم. سأنزل عليك وأحيط بك وأحاصرك بأبراج، وأقيم عليك المتاريس.</a:t>
            </a:r>
          </a:p>
          <a:p>
            <a:pPr algn="ct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اشعياء 29: 1- 3.</a:t>
            </a:r>
            <a:endParaRPr lang="en-US" sz="2700" b="1" dirty="0">
              <a:solidFill>
                <a:prstClr val="white"/>
              </a:solidFill>
              <a:effectLst>
                <a:glow rad="228600">
                  <a:schemeClr val="tx1"/>
                </a:glow>
              </a:effectLst>
              <a:latin typeface="Calibri" panose="020F0502020204030204"/>
              <a:ea typeface="+mn-ea"/>
              <a:cs typeface="+mn-cs"/>
            </a:endParaRPr>
          </a:p>
        </p:txBody>
      </p:sp>
    </p:spTree>
    <p:extLst>
      <p:ext uri="{BB962C8B-B14F-4D97-AF65-F5344CB8AC3E}">
        <p14:creationId xmlns:p14="http://schemas.microsoft.com/office/powerpoint/2010/main" val="86479179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1259632" y="620689"/>
            <a:ext cx="6624736" cy="3672408"/>
          </a:xfrm>
          <a:noFill/>
        </p:spPr>
        <p:txBody>
          <a:bodyPr>
            <a:normAutofit/>
          </a:bodyPr>
          <a:lstStyle/>
          <a:p>
            <a:pPr algn="ctr" rtl="1"/>
            <a:r>
              <a:rPr lang="en-US" sz="8800" b="1" dirty="0">
                <a:latin typeface="Arial" charset="0"/>
                <a:ea typeface="Osaka" charset="0"/>
                <a:cs typeface="Arial" charset="0"/>
              </a:rPr>
              <a:t>Slides on </a:t>
            </a:r>
            <a:br>
              <a:rPr lang="en-US" sz="8800" b="1" dirty="0">
                <a:latin typeface="Arial" charset="0"/>
                <a:ea typeface="Osaka" charset="0"/>
                <a:cs typeface="Arial" charset="0"/>
              </a:rPr>
            </a:br>
            <a:r>
              <a:rPr lang="ar-JO" sz="8800" b="1" dirty="0">
                <a:solidFill>
                  <a:schemeClr val="bg1"/>
                </a:solidFill>
                <a:latin typeface="Arial" charset="0"/>
                <a:ea typeface="Osaka" charset="0"/>
                <a:cs typeface="Arial" charset="0"/>
              </a:rPr>
              <a:t>أشعياء 30</a:t>
            </a:r>
            <a:endParaRPr lang="en-US" sz="88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27836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95600"/>
            <a:ext cx="9144000" cy="3105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8334" y="944724"/>
            <a:ext cx="8372994" cy="1122028"/>
          </a:xfrm>
        </p:spPr>
        <p:txBody>
          <a:bodyPr anchor="ctr">
            <a:noAutofit/>
          </a:bodyPr>
          <a:lstStyle/>
          <a:p>
            <a:pPr algn="ctr" rtl="1"/>
            <a:r>
              <a:rPr lang="ar-JO" altLang="ko-KR" sz="4050" b="1" dirty="0">
                <a:solidFill>
                  <a:schemeClr val="bg1"/>
                </a:solidFill>
                <a:effectLst>
                  <a:glow rad="228600">
                    <a:schemeClr val="tx1"/>
                  </a:glow>
                </a:effectLst>
              </a:rPr>
              <a:t>الويلات ( اللذة والفرحة بالرب - وليس بمصر)</a:t>
            </a:r>
            <a:br>
              <a:rPr lang="en-US" altLang="ko-KR" sz="4050" b="1" dirty="0">
                <a:solidFill>
                  <a:schemeClr val="bg1"/>
                </a:solidFill>
                <a:effectLst>
                  <a:glow rad="228600">
                    <a:schemeClr val="tx1"/>
                  </a:glow>
                </a:effectLst>
              </a:rPr>
            </a:br>
            <a:r>
              <a:rPr lang="ar-JO" altLang="ko-KR" sz="4050" b="1" dirty="0">
                <a:solidFill>
                  <a:schemeClr val="bg1"/>
                </a:solidFill>
                <a:effectLst>
                  <a:glow rad="228600">
                    <a:schemeClr val="tx1"/>
                  </a:glow>
                </a:effectLst>
              </a:rPr>
              <a:t>إشعياء 28- 33</a:t>
            </a:r>
            <a:endParaRPr lang="en-US" sz="4050" b="1" dirty="0">
              <a:solidFill>
                <a:schemeClr val="bg1"/>
              </a:solidFill>
              <a:effectLst>
                <a:glow rad="228600">
                  <a:schemeClr val="tx1"/>
                </a:glow>
              </a:effectLst>
            </a:endParaRPr>
          </a:p>
        </p:txBody>
      </p:sp>
      <p:sp>
        <p:nvSpPr>
          <p:cNvPr id="3" name="Title 1"/>
          <p:cNvSpPr txBox="1">
            <a:spLocks/>
          </p:cNvSpPr>
          <p:nvPr/>
        </p:nvSpPr>
        <p:spPr bwMode="auto">
          <a:xfrm>
            <a:off x="509155" y="2374323"/>
            <a:ext cx="8406245" cy="3389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المسيانيه</a:t>
            </a:r>
          </a:p>
          <a:p>
            <a:pPr algn="r" defTabSz="336947" rtl="1">
              <a:tabLst>
                <a:tab pos="1285875" algn="l"/>
                <a:tab pos="3340894" algn="l"/>
              </a:tabLst>
              <a:defRPr/>
            </a:pPr>
            <a:endParaRPr lang="ar-JO" sz="27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336947" rtl="1">
              <a:tabLst>
                <a:tab pos="1285875" algn="l"/>
                <a:tab pos="3340894" algn="l"/>
              </a:tabLst>
              <a:defRPr/>
            </a:pPr>
            <a:endParaRPr lang="ar-JO" sz="27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336947" rtl="1">
              <a:tabLst>
                <a:tab pos="1285875" algn="l"/>
                <a:tab pos="3340894" algn="l"/>
              </a:tabLst>
              <a:defRPr/>
            </a:pPr>
            <a:r>
              <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أسرائيل                     28</a:t>
            </a:r>
          </a:p>
          <a:p>
            <a:pPr algn="r" defTabSz="336947" rtl="1">
              <a:tabLst>
                <a:tab pos="1285875" algn="l"/>
                <a:tab pos="3340894" algn="l"/>
              </a:tabLst>
              <a:defRPr/>
            </a:pPr>
            <a:endPar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p>
          <a:p>
            <a:pPr algn="r" defTabSz="685800" rtl="1">
              <a:tabLst>
                <a:tab pos="1285875" algn="l"/>
                <a:tab pos="3340894" algn="l"/>
              </a:tabLst>
            </a:pPr>
            <a:endPar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270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900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2057400"/>
            <a:ext cx="8077200"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1143000" y="1007023"/>
            <a:ext cx="6858000" cy="630620"/>
          </a:xfrm>
        </p:spPr>
        <p:txBody>
          <a:bodyPr>
            <a:normAutofit fontScale="90000"/>
          </a:bodyPr>
          <a:lstStyle/>
          <a:p>
            <a:r>
              <a:rPr lang="ar-JO" dirty="0">
                <a:solidFill>
                  <a:schemeClr val="bg1"/>
                </a:solidFill>
              </a:rPr>
              <a:t>أعتبرت مصرقوية</a:t>
            </a:r>
            <a:endParaRPr lang="en-US" dirty="0"/>
          </a:p>
        </p:txBody>
      </p:sp>
    </p:spTree>
    <p:extLst>
      <p:ext uri="{BB962C8B-B14F-4D97-AF65-F5344CB8AC3E}">
        <p14:creationId xmlns:p14="http://schemas.microsoft.com/office/powerpoint/2010/main" val="8092906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57250"/>
            <a:ext cx="9144000" cy="6000750"/>
          </a:xfrm>
          <a:prstGeom prst="rect">
            <a:avLst/>
          </a:prstGeom>
        </p:spPr>
      </p:pic>
      <p:sp>
        <p:nvSpPr>
          <p:cNvPr id="3" name="TextBox 2"/>
          <p:cNvSpPr txBox="1"/>
          <p:nvPr/>
        </p:nvSpPr>
        <p:spPr>
          <a:xfrm>
            <a:off x="0" y="94989"/>
            <a:ext cx="9144000" cy="600164"/>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3300" b="1" i="0"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DIN Condensed" charset="0"/>
                <a:cs typeface="Arial" panose="020B0604020202020204" pitchFamily="34" charset="0"/>
              </a:rPr>
              <a:t>سفر الرؤيا الصغير لإشعياء (إشعياء 24-27)</a:t>
            </a:r>
          </a:p>
        </p:txBody>
      </p:sp>
      <p:sp>
        <p:nvSpPr>
          <p:cNvPr id="4" name="TextBox 3"/>
          <p:cNvSpPr txBox="1"/>
          <p:nvPr/>
        </p:nvSpPr>
        <p:spPr>
          <a:xfrm>
            <a:off x="233958" y="833243"/>
            <a:ext cx="8676084" cy="1200329"/>
          </a:xfrm>
          <a:prstGeom prst="rect">
            <a:avLst/>
          </a:prstGeom>
          <a:noFill/>
        </p:spPr>
        <p:txBody>
          <a:bodyPr wrap="square" rtlCol="0">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(إشعياء 24-27) يسمى &amp; سفر الرؤيا الصغير لإشعياء &amp;</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الكلمة اليونانية نهاية العالم: تعني &amp;</a:t>
            </a: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الكشف &amp;</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حيث يكشف هذا الوحي عن خطط الله المستقبلية المشابهة لخطة دانيال وسفر الرؤيا.</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grpSp>
        <p:nvGrpSpPr>
          <p:cNvPr id="24" name="Group 23">
            <a:extLst>
              <a:ext uri="{FF2B5EF4-FFF2-40B4-BE49-F238E27FC236}">
                <a16:creationId xmlns:a16="http://schemas.microsoft.com/office/drawing/2014/main" id="{C15B757C-8617-5743-9129-D23FE192B75E}"/>
              </a:ext>
            </a:extLst>
          </p:cNvPr>
          <p:cNvGrpSpPr/>
          <p:nvPr/>
        </p:nvGrpSpPr>
        <p:grpSpPr>
          <a:xfrm>
            <a:off x="281938" y="2144041"/>
            <a:ext cx="3238935" cy="2077047"/>
            <a:chOff x="281938" y="2144041"/>
            <a:chExt cx="3238935" cy="2077047"/>
          </a:xfrm>
        </p:grpSpPr>
        <p:grpSp>
          <p:nvGrpSpPr>
            <p:cNvPr id="12" name="Group 11">
              <a:extLst>
                <a:ext uri="{FF2B5EF4-FFF2-40B4-BE49-F238E27FC236}">
                  <a16:creationId xmlns:a16="http://schemas.microsoft.com/office/drawing/2014/main" id="{324623A0-A0D9-CE4A-8BB3-06E9E17F3BC1}"/>
                </a:ext>
              </a:extLst>
            </p:cNvPr>
            <p:cNvGrpSpPr/>
            <p:nvPr/>
          </p:nvGrpSpPr>
          <p:grpSpPr>
            <a:xfrm>
              <a:off x="804713" y="2144041"/>
              <a:ext cx="2376264" cy="1720641"/>
              <a:chOff x="763852" y="2144041"/>
              <a:chExt cx="2376264" cy="1720641"/>
            </a:xfrm>
          </p:grpSpPr>
          <p:sp>
            <p:nvSpPr>
              <p:cNvPr id="6" name="Lightning Bolt 5">
                <a:extLst>
                  <a:ext uri="{FF2B5EF4-FFF2-40B4-BE49-F238E27FC236}">
                    <a16:creationId xmlns:a16="http://schemas.microsoft.com/office/drawing/2014/main" id="{264E551C-EC83-D44E-9233-83C9CFD53CCA}"/>
                  </a:ext>
                </a:extLst>
              </p:cNvPr>
              <p:cNvSpPr/>
              <p:nvPr/>
            </p:nvSpPr>
            <p:spPr bwMode="auto">
              <a:xfrm rot="20883551">
                <a:off x="763852" y="2144041"/>
                <a:ext cx="2376264" cy="1720641"/>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3FDF5B54-F8CB-1F4C-B09A-AAB83892C6BA}"/>
                  </a:ext>
                </a:extLst>
              </p:cNvPr>
              <p:cNvSpPr txBox="1"/>
              <p:nvPr/>
            </p:nvSpPr>
            <p:spPr>
              <a:xfrm>
                <a:off x="1081233" y="2423652"/>
                <a:ext cx="87075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7–10</a:t>
                </a:r>
              </a:p>
            </p:txBody>
          </p:sp>
        </p:grpSp>
        <p:sp>
          <p:nvSpPr>
            <p:cNvPr id="10" name="Rectangle 9">
              <a:extLst>
                <a:ext uri="{FF2B5EF4-FFF2-40B4-BE49-F238E27FC236}">
                  <a16:creationId xmlns:a16="http://schemas.microsoft.com/office/drawing/2014/main" id="{5A485D7F-BD23-0747-9C43-89182949A4D1}"/>
                </a:ext>
              </a:extLst>
            </p:cNvPr>
            <p:cNvSpPr/>
            <p:nvPr/>
          </p:nvSpPr>
          <p:spPr>
            <a:xfrm>
              <a:off x="281938" y="363631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حكمت الأمم</a:t>
              </a:r>
            </a:p>
          </p:txBody>
        </p:sp>
      </p:grpSp>
      <p:grpSp>
        <p:nvGrpSpPr>
          <p:cNvPr id="25" name="Group 24">
            <a:extLst>
              <a:ext uri="{FF2B5EF4-FFF2-40B4-BE49-F238E27FC236}">
                <a16:creationId xmlns:a16="http://schemas.microsoft.com/office/drawing/2014/main" id="{1CDDB0D5-870A-6D49-BE04-4007A523A8FB}"/>
              </a:ext>
            </a:extLst>
          </p:cNvPr>
          <p:cNvGrpSpPr/>
          <p:nvPr/>
        </p:nvGrpSpPr>
        <p:grpSpPr>
          <a:xfrm>
            <a:off x="3799304" y="1787637"/>
            <a:ext cx="3238935" cy="2433451"/>
            <a:chOff x="3799304" y="1787637"/>
            <a:chExt cx="3238935" cy="2433451"/>
          </a:xfrm>
        </p:grpSpPr>
        <p:grpSp>
          <p:nvGrpSpPr>
            <p:cNvPr id="13" name="Group 12">
              <a:extLst>
                <a:ext uri="{FF2B5EF4-FFF2-40B4-BE49-F238E27FC236}">
                  <a16:creationId xmlns:a16="http://schemas.microsoft.com/office/drawing/2014/main" id="{C6ACF6D6-0245-C242-A3ED-03EA2840CCBF}"/>
                </a:ext>
              </a:extLst>
            </p:cNvPr>
            <p:cNvGrpSpPr/>
            <p:nvPr/>
          </p:nvGrpSpPr>
          <p:grpSpPr>
            <a:xfrm>
              <a:off x="4283968" y="1787637"/>
              <a:ext cx="2232248" cy="1929395"/>
              <a:chOff x="4283968" y="1787637"/>
              <a:chExt cx="2232248" cy="1929395"/>
            </a:xfrm>
          </p:grpSpPr>
          <p:sp>
            <p:nvSpPr>
              <p:cNvPr id="8" name="Sun 7">
                <a:extLst>
                  <a:ext uri="{FF2B5EF4-FFF2-40B4-BE49-F238E27FC236}">
                    <a16:creationId xmlns:a16="http://schemas.microsoft.com/office/drawing/2014/main" id="{35A33453-CC17-914C-830F-76F4C1A54343}"/>
                  </a:ext>
                </a:extLst>
              </p:cNvPr>
              <p:cNvSpPr/>
              <p:nvPr/>
            </p:nvSpPr>
            <p:spPr bwMode="auto">
              <a:xfrm>
                <a:off x="4283968" y="1787637"/>
                <a:ext cx="2232248" cy="1929395"/>
              </a:xfrm>
              <a:prstGeom prst="su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 name="TextBox 8">
                <a:extLst>
                  <a:ext uri="{FF2B5EF4-FFF2-40B4-BE49-F238E27FC236}">
                    <a16:creationId xmlns:a16="http://schemas.microsoft.com/office/drawing/2014/main" id="{FA3246B7-B8A5-3F40-98B1-468CFDBE47E7}"/>
                  </a:ext>
                </a:extLst>
              </p:cNvPr>
              <p:cNvSpPr txBox="1"/>
              <p:nvPr/>
            </p:nvSpPr>
            <p:spPr>
              <a:xfrm>
                <a:off x="4788024" y="2492896"/>
                <a:ext cx="1213970" cy="461665"/>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11–12</a:t>
                </a:r>
              </a:p>
            </p:txBody>
          </p:sp>
        </p:grpSp>
        <p:sp>
          <p:nvSpPr>
            <p:cNvPr id="11" name="Rectangle 10">
              <a:extLst>
                <a:ext uri="{FF2B5EF4-FFF2-40B4-BE49-F238E27FC236}">
                  <a16:creationId xmlns:a16="http://schemas.microsoft.com/office/drawing/2014/main" id="{FBA01B2F-EC3E-3E4E-9E52-97BA767CE70B}"/>
                </a:ext>
              </a:extLst>
            </p:cNvPr>
            <p:cNvSpPr/>
            <p:nvPr/>
          </p:nvSpPr>
          <p:spPr>
            <a:xfrm>
              <a:off x="3799304" y="363631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المسيح يسود </a:t>
              </a:r>
            </a:p>
          </p:txBody>
        </p:sp>
      </p:grpSp>
      <p:grpSp>
        <p:nvGrpSpPr>
          <p:cNvPr id="22" name="Group 21">
            <a:extLst>
              <a:ext uri="{FF2B5EF4-FFF2-40B4-BE49-F238E27FC236}">
                <a16:creationId xmlns:a16="http://schemas.microsoft.com/office/drawing/2014/main" id="{DDB0DC39-1A8C-EB41-8E85-B73AF3448D39}"/>
              </a:ext>
            </a:extLst>
          </p:cNvPr>
          <p:cNvGrpSpPr/>
          <p:nvPr/>
        </p:nvGrpSpPr>
        <p:grpSpPr>
          <a:xfrm>
            <a:off x="373378" y="4572281"/>
            <a:ext cx="3238935" cy="1995767"/>
            <a:chOff x="373378" y="4572281"/>
            <a:chExt cx="3238935" cy="1995767"/>
          </a:xfrm>
        </p:grpSpPr>
        <p:grpSp>
          <p:nvGrpSpPr>
            <p:cNvPr id="14" name="Group 13">
              <a:extLst>
                <a:ext uri="{FF2B5EF4-FFF2-40B4-BE49-F238E27FC236}">
                  <a16:creationId xmlns:a16="http://schemas.microsoft.com/office/drawing/2014/main" id="{0B7DE678-868D-0D48-A6AD-7171D9B390BD}"/>
                </a:ext>
              </a:extLst>
            </p:cNvPr>
            <p:cNvGrpSpPr/>
            <p:nvPr/>
          </p:nvGrpSpPr>
          <p:grpSpPr>
            <a:xfrm>
              <a:off x="885772" y="4572281"/>
              <a:ext cx="2376264" cy="1720641"/>
              <a:chOff x="763852" y="2144041"/>
              <a:chExt cx="2376264" cy="1720641"/>
            </a:xfrm>
          </p:grpSpPr>
          <p:sp>
            <p:nvSpPr>
              <p:cNvPr id="15" name="Lightning Bolt 14">
                <a:extLst>
                  <a:ext uri="{FF2B5EF4-FFF2-40B4-BE49-F238E27FC236}">
                    <a16:creationId xmlns:a16="http://schemas.microsoft.com/office/drawing/2014/main" id="{F6E15225-C15C-0147-BD89-3BB13EB7AFFA}"/>
                  </a:ext>
                </a:extLst>
              </p:cNvPr>
              <p:cNvSpPr/>
              <p:nvPr/>
            </p:nvSpPr>
            <p:spPr bwMode="auto">
              <a:xfrm rot="20883551">
                <a:off x="763852" y="2144041"/>
                <a:ext cx="2376264" cy="1720641"/>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B5E24E8A-ACF9-7E4B-B72F-132EB198469D}"/>
                  </a:ext>
                </a:extLst>
              </p:cNvPr>
              <p:cNvSpPr txBox="1"/>
              <p:nvPr/>
            </p:nvSpPr>
            <p:spPr>
              <a:xfrm>
                <a:off x="921688" y="2423652"/>
                <a:ext cx="104227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13–23</a:t>
                </a:r>
              </a:p>
            </p:txBody>
          </p:sp>
        </p:grpSp>
        <p:sp>
          <p:nvSpPr>
            <p:cNvPr id="20" name="Rectangle 19">
              <a:extLst>
                <a:ext uri="{FF2B5EF4-FFF2-40B4-BE49-F238E27FC236}">
                  <a16:creationId xmlns:a16="http://schemas.microsoft.com/office/drawing/2014/main" id="{56D495D7-D5B4-9040-8124-C6B24290890D}"/>
                </a:ext>
              </a:extLst>
            </p:cNvPr>
            <p:cNvSpPr/>
            <p:nvPr/>
          </p:nvSpPr>
          <p:spPr>
            <a:xfrm>
              <a:off x="373378" y="598327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حكمت الأمم</a:t>
              </a:r>
            </a:p>
          </p:txBody>
        </p:sp>
      </p:grpSp>
      <p:grpSp>
        <p:nvGrpSpPr>
          <p:cNvPr id="23" name="Group 22">
            <a:extLst>
              <a:ext uri="{FF2B5EF4-FFF2-40B4-BE49-F238E27FC236}">
                <a16:creationId xmlns:a16="http://schemas.microsoft.com/office/drawing/2014/main" id="{B449C483-AB56-1A4E-AC67-149FE3B9065E}"/>
              </a:ext>
            </a:extLst>
          </p:cNvPr>
          <p:cNvGrpSpPr/>
          <p:nvPr/>
        </p:nvGrpSpPr>
        <p:grpSpPr>
          <a:xfrm>
            <a:off x="3890744" y="4215877"/>
            <a:ext cx="3238935" cy="2352171"/>
            <a:chOff x="3890744" y="4215877"/>
            <a:chExt cx="3238935" cy="2352171"/>
          </a:xfrm>
        </p:grpSpPr>
        <p:grpSp>
          <p:nvGrpSpPr>
            <p:cNvPr id="17" name="Group 16">
              <a:extLst>
                <a:ext uri="{FF2B5EF4-FFF2-40B4-BE49-F238E27FC236}">
                  <a16:creationId xmlns:a16="http://schemas.microsoft.com/office/drawing/2014/main" id="{D5F15DED-A39D-CF45-ADA2-1F6D1BFC0757}"/>
                </a:ext>
              </a:extLst>
            </p:cNvPr>
            <p:cNvGrpSpPr/>
            <p:nvPr/>
          </p:nvGrpSpPr>
          <p:grpSpPr>
            <a:xfrm>
              <a:off x="4405888" y="4215877"/>
              <a:ext cx="2232248" cy="1929395"/>
              <a:chOff x="4283968" y="1787637"/>
              <a:chExt cx="2232248" cy="1929395"/>
            </a:xfrm>
          </p:grpSpPr>
          <p:sp>
            <p:nvSpPr>
              <p:cNvPr id="18" name="Sun 17">
                <a:extLst>
                  <a:ext uri="{FF2B5EF4-FFF2-40B4-BE49-F238E27FC236}">
                    <a16:creationId xmlns:a16="http://schemas.microsoft.com/office/drawing/2014/main" id="{9AB1F3BF-F7EF-DF44-A38A-E2B6EF2C1CD2}"/>
                  </a:ext>
                </a:extLst>
              </p:cNvPr>
              <p:cNvSpPr/>
              <p:nvPr/>
            </p:nvSpPr>
            <p:spPr bwMode="auto">
              <a:xfrm>
                <a:off x="4283968" y="1787637"/>
                <a:ext cx="2232248" cy="1929395"/>
              </a:xfrm>
              <a:prstGeom prst="su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 name="TextBox 18">
                <a:extLst>
                  <a:ext uri="{FF2B5EF4-FFF2-40B4-BE49-F238E27FC236}">
                    <a16:creationId xmlns:a16="http://schemas.microsoft.com/office/drawing/2014/main" id="{D4052887-7DAF-6B44-89F7-49B293D03F91}"/>
                  </a:ext>
                </a:extLst>
              </p:cNvPr>
              <p:cNvSpPr txBox="1"/>
              <p:nvPr/>
            </p:nvSpPr>
            <p:spPr>
              <a:xfrm>
                <a:off x="4788024" y="2492896"/>
                <a:ext cx="1213970" cy="461665"/>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24–27</a:t>
                </a:r>
              </a:p>
            </p:txBody>
          </p:sp>
        </p:grpSp>
        <p:sp>
          <p:nvSpPr>
            <p:cNvPr id="21" name="Rectangle 20">
              <a:extLst>
                <a:ext uri="{FF2B5EF4-FFF2-40B4-BE49-F238E27FC236}">
                  <a16:creationId xmlns:a16="http://schemas.microsoft.com/office/drawing/2014/main" id="{06C4DF65-07C9-1843-B06D-72831A8958C0}"/>
                </a:ext>
              </a:extLst>
            </p:cNvPr>
            <p:cNvSpPr/>
            <p:nvPr/>
          </p:nvSpPr>
          <p:spPr>
            <a:xfrm>
              <a:off x="3890744" y="598327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المسيح يسود </a:t>
              </a:r>
            </a:p>
          </p:txBody>
        </p:sp>
      </p:grpSp>
    </p:spTree>
    <p:extLst>
      <p:ext uri="{BB962C8B-B14F-4D97-AF65-F5344CB8AC3E}">
        <p14:creationId xmlns:p14="http://schemas.microsoft.com/office/powerpoint/2010/main" val="407553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6" name="Picture 4">
            <a:extLst>
              <a:ext uri="{FF2B5EF4-FFF2-40B4-BE49-F238E27FC236}">
                <a16:creationId xmlns:a16="http://schemas.microsoft.com/office/drawing/2014/main" id="{BAE5F474-F82A-6D40-A032-50A720DFCA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14" y="1386101"/>
            <a:ext cx="9144000" cy="5190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6973" y="301113"/>
            <a:ext cx="6305550" cy="830997"/>
          </a:xfrm>
          <a:prstGeom prst="rect">
            <a:avLst/>
          </a:prstGeom>
          <a:noFill/>
        </p:spPr>
        <p:txBody>
          <a:bodyPr wrap="square" rtlCol="0">
            <a:spAutoFit/>
          </a:bodyPr>
          <a:lstStyle/>
          <a:p>
            <a:pPr algn="ctr" defTabSz="685800" rtl="1" fontAlgn="auto">
              <a:spcBef>
                <a:spcPts val="0"/>
              </a:spcBef>
              <a:spcAft>
                <a:spcPts val="0"/>
              </a:spcAft>
            </a:pPr>
            <a:r>
              <a:rPr lang="ar-JO" sz="1800" dirty="0">
                <a:solidFill>
                  <a:prstClr val="black"/>
                </a:solidFill>
                <a:latin typeface="Calibri" panose="020F0502020204030204"/>
                <a:ea typeface="+mn-ea"/>
                <a:cs typeface="Arial" panose="020B0604020202020204" pitchFamily="34" charset="0"/>
              </a:rPr>
              <a:t>   </a:t>
            </a:r>
            <a:r>
              <a:rPr lang="ar-JO" sz="4800" dirty="0">
                <a:solidFill>
                  <a:prstClr val="black"/>
                </a:solidFill>
                <a:latin typeface="Calibri" panose="020F0502020204030204"/>
                <a:ea typeface="+mn-ea"/>
                <a:cs typeface="Arial" panose="020B0604020202020204" pitchFamily="34" charset="0"/>
              </a:rPr>
              <a:t>ممم</a:t>
            </a:r>
            <a:r>
              <a:rPr lang="ar-JO" sz="4800" dirty="0">
                <a:solidFill>
                  <a:prstClr val="white"/>
                </a:solidFill>
                <a:latin typeface="Calibri" panose="020F0502020204030204"/>
                <a:ea typeface="+mn-ea"/>
                <a:cs typeface="Arial" panose="020B0604020202020204" pitchFamily="34" charset="0"/>
              </a:rPr>
              <a:t>مصر غير جديرة بالثقة</a:t>
            </a:r>
            <a:endParaRPr lang="en-US" sz="4800" dirty="0">
              <a:solidFill>
                <a:prstClr val="black"/>
              </a:solidFill>
              <a:latin typeface="Calibri" panose="020F0502020204030204"/>
              <a:ea typeface="+mn-ea"/>
              <a:cs typeface="+mn-cs"/>
            </a:endParaRPr>
          </a:p>
        </p:txBody>
      </p:sp>
      <p:sp>
        <p:nvSpPr>
          <p:cNvPr id="2" name="TextBox 1"/>
          <p:cNvSpPr txBox="1"/>
          <p:nvPr/>
        </p:nvSpPr>
        <p:spPr>
          <a:xfrm>
            <a:off x="35496" y="4386986"/>
            <a:ext cx="9108504" cy="2169825"/>
          </a:xfrm>
          <a:prstGeom prst="rect">
            <a:avLst/>
          </a:prstGeom>
          <a:noFill/>
          <a:ln>
            <a:noFill/>
          </a:ln>
          <a:effectLst>
            <a:glow rad="228600">
              <a:schemeClr val="tx1"/>
            </a:glow>
          </a:effectLst>
        </p:spPr>
        <p:txBody>
          <a:bodyPr wrap="square" rtlCol="0">
            <a:spAutoFit/>
          </a:bodyPr>
          <a:lstStyle/>
          <a:p>
            <a:pPr algn="just"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١ «وَيْلٌ لِلْبَنِينَ الْمُتَمَرِّدِينَ، يَقُولُ الرَّبُّ، حَتَّى أَنَّهُمْ يُجْرُونَ رَأْيًا وَلَيْسَ مِنِّي، وَيَسْكُبُونَ سَكِيبًا وَلَيْسَ بِرُوحِي، لِيَزِيدُوا خَطِيئَةً عَلَى خَطِيئَةٍ. ٢ الَّذِينَ يَذْهَبُونَ لِيَنْزِلُوا إِلَى مِصْرَ وَلَمْ يَسْأَلُوا فَمِي، لِيَلْتَجِئُوا إِلَى حِصْنِ فِرْعَوْنَ وَيَحْتَمُوا بِظِلِّ مِصْرَ. ٣ فَيَصِيرُ لَكُمْ حِصْنُ فِرْعَوْنَ خَجَلاً، وَالاحْتِمَاءُ بِظِلِّ مِصْرَ خِزْيًا.</a:t>
            </a:r>
          </a:p>
          <a:p>
            <a:pP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اشعياء 30: 1- 3</a:t>
            </a:r>
            <a:endParaRPr lang="en-US" sz="2700" b="1" dirty="0">
              <a:solidFill>
                <a:prstClr val="white"/>
              </a:solidFill>
              <a:effectLst>
                <a:glow rad="228600">
                  <a:schemeClr val="tx1"/>
                </a:glow>
              </a:effectLst>
              <a:latin typeface="Calibri" panose="020F0502020204030204"/>
              <a:ea typeface="+mn-ea"/>
              <a:cs typeface="+mn-cs"/>
            </a:endParaRPr>
          </a:p>
        </p:txBody>
      </p:sp>
    </p:spTree>
    <p:extLst>
      <p:ext uri="{BB962C8B-B14F-4D97-AF65-F5344CB8AC3E}">
        <p14:creationId xmlns:p14="http://schemas.microsoft.com/office/powerpoint/2010/main" val="97160898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057400"/>
            <a:ext cx="9144000" cy="39433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547664" y="925830"/>
            <a:ext cx="5904656" cy="3079234"/>
          </a:xfrm>
        </p:spPr>
        <p:txBody>
          <a:bodyPr>
            <a:normAutofit/>
          </a:bodyPr>
          <a:lstStyle/>
          <a:p>
            <a:pPr algn="ctr" rtl="1"/>
            <a:r>
              <a:rPr lang="en-US" sz="8800" b="1" dirty="0">
                <a:latin typeface="Arial" charset="0"/>
                <a:ea typeface="Osaka" charset="0"/>
                <a:cs typeface="Arial" charset="0"/>
              </a:rPr>
              <a:t>Slides on </a:t>
            </a:r>
            <a:br>
              <a:rPr lang="en-US" sz="8800" b="1" dirty="0">
                <a:latin typeface="Arial" charset="0"/>
                <a:ea typeface="Osaka" charset="0"/>
                <a:cs typeface="Arial" charset="0"/>
              </a:rPr>
            </a:br>
            <a:r>
              <a:rPr lang="ar-JO" sz="8800" b="1" dirty="0">
                <a:solidFill>
                  <a:schemeClr val="bg1"/>
                </a:solidFill>
                <a:latin typeface="Arial" charset="0"/>
                <a:ea typeface="Osaka" charset="0"/>
                <a:cs typeface="Arial" charset="0"/>
              </a:rPr>
              <a:t>أشعياء 31</a:t>
            </a:r>
            <a:endParaRPr lang="en-US" sz="88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558464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082" name="Picture 2">
            <a:extLst>
              <a:ext uri="{FF2B5EF4-FFF2-40B4-BE49-F238E27FC236}">
                <a16:creationId xmlns:a16="http://schemas.microsoft.com/office/drawing/2014/main" id="{F466F623-31C2-6C41-B0A0-F6E6A15DC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6321"/>
            <a:ext cx="9144000" cy="5115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51520" y="907933"/>
            <a:ext cx="8366760" cy="31375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defTabSz="685800" rtl="1" fontAlgn="auto">
              <a:spcBef>
                <a:spcPts val="0"/>
              </a:spcBef>
              <a:spcAft>
                <a:spcPts val="0"/>
              </a:spcAft>
            </a:pPr>
            <a:r>
              <a:rPr lang="ar-JO" sz="3000" dirty="0">
                <a:solidFill>
                  <a:srgbClr val="C00000"/>
                </a:solidFill>
                <a:effectLst/>
                <a:latin typeface="Calibri" panose="020F0502020204030204"/>
                <a:ea typeface="+mn-ea"/>
                <a:cs typeface="Arial" panose="020B0604020202020204" pitchFamily="34" charset="0"/>
              </a:rPr>
              <a:t>١ وَيْلٌ لِلَّذِينَ يَنْزِلُونَ إِلَى مِصْرَ لِلْمَعُونَةِ، وَيَسْتَنِدُونَ عَلَى الْخَيْلِ وَيَتَوَكَّلُونَ عَلَى الْمَرْكَبَاتِ لأَنَّهَا كَثِيرَةٌ، وَعَلَى الْفُرْسَانِ لأَنَّهُمْ أَقْوِيَاءُ جِدًّا، وَلاَ يَنْظُرُونَ إِلَى قُدُّوسِ إِسْرَائِيلَ وَلاَ يَطْلُبُونَ الرَّبَّ.</a:t>
            </a:r>
          </a:p>
          <a:p>
            <a:pPr algn="l" defTabSz="685800" rtl="1" fontAlgn="auto">
              <a:spcBef>
                <a:spcPts val="0"/>
              </a:spcBef>
              <a:spcAft>
                <a:spcPts val="0"/>
              </a:spcAft>
            </a:pPr>
            <a:r>
              <a:rPr lang="ar-JO" sz="3000" dirty="0">
                <a:solidFill>
                  <a:srgbClr val="C00000"/>
                </a:solidFill>
                <a:effectLst/>
                <a:cs typeface="Arial" panose="020B0604020202020204" pitchFamily="34" charset="0"/>
              </a:rPr>
              <a:t>(أشعياء 31: 1)</a:t>
            </a:r>
            <a:endParaRPr lang="en-US" sz="3000" dirty="0">
              <a:solidFill>
                <a:srgbClr val="C00000"/>
              </a:solidFill>
              <a:effectLst/>
              <a:cs typeface="+mn-cs"/>
            </a:endParaRPr>
          </a:p>
        </p:txBody>
      </p:sp>
      <p:sp>
        <p:nvSpPr>
          <p:cNvPr id="2" name="TextBox 1"/>
          <p:cNvSpPr txBox="1"/>
          <p:nvPr/>
        </p:nvSpPr>
        <p:spPr>
          <a:xfrm>
            <a:off x="2626377" y="-15397"/>
            <a:ext cx="3891246" cy="923330"/>
          </a:xfrm>
          <a:prstGeom prst="rect">
            <a:avLst/>
          </a:prstGeom>
          <a:noFill/>
        </p:spPr>
        <p:txBody>
          <a:bodyPr wrap="square" rtlCol="0">
            <a:spAutoFit/>
          </a:bodyPr>
          <a:lstStyle/>
          <a:p>
            <a:pPr algn="ctr" defTabSz="685800" rtl="1" fontAlgn="auto">
              <a:spcBef>
                <a:spcPts val="0"/>
              </a:spcBef>
              <a:spcAft>
                <a:spcPts val="0"/>
              </a:spcAft>
            </a:pPr>
            <a:r>
              <a:rPr lang="ar-JO" sz="5400" b="1" dirty="0">
                <a:solidFill>
                  <a:srgbClr val="C00000"/>
                </a:solidFill>
                <a:latin typeface="Calibri" panose="020F0502020204030204"/>
                <a:ea typeface="+mn-ea"/>
                <a:cs typeface="Arial" panose="020B0604020202020204" pitchFamily="34" charset="0"/>
              </a:rPr>
              <a:t>لا تثق في مصر</a:t>
            </a:r>
            <a:endParaRPr lang="en-US" sz="5400" b="1" dirty="0">
              <a:solidFill>
                <a:srgbClr val="C00000"/>
              </a:solidFill>
              <a:latin typeface="Calibri" panose="020F0502020204030204"/>
              <a:ea typeface="+mn-ea"/>
              <a:cs typeface="+mn-cs"/>
            </a:endParaRPr>
          </a:p>
        </p:txBody>
      </p:sp>
    </p:spTree>
    <p:extLst>
      <p:ext uri="{BB962C8B-B14F-4D97-AF65-F5344CB8AC3E}">
        <p14:creationId xmlns:p14="http://schemas.microsoft.com/office/powerpoint/2010/main" val="1189611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295400" y="1611630"/>
            <a:ext cx="7391400" cy="2845243"/>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763688" y="980728"/>
            <a:ext cx="5174672" cy="3581400"/>
          </a:xfrm>
          <a:solidFill>
            <a:schemeClr val="tx1"/>
          </a:solidFill>
        </p:spPr>
        <p:txBody>
          <a:bodyPr>
            <a:normAutofit/>
          </a:bodyPr>
          <a:lstStyle/>
          <a:p>
            <a:pPr algn="ctr" rtl="1"/>
            <a:r>
              <a:rPr lang="en-US" sz="8000" b="1" dirty="0">
                <a:latin typeface="Arial" charset="0"/>
                <a:ea typeface="Osaka" charset="0"/>
                <a:cs typeface="Arial" charset="0"/>
              </a:rPr>
              <a:t>Slides on </a:t>
            </a:r>
            <a:br>
              <a:rPr lang="en-US" sz="8000" b="1" dirty="0">
                <a:latin typeface="Arial" charset="0"/>
                <a:ea typeface="Osaka" charset="0"/>
                <a:cs typeface="Arial" charset="0"/>
              </a:rPr>
            </a:br>
            <a:r>
              <a:rPr lang="ar-JO" sz="8000" b="1" dirty="0">
                <a:solidFill>
                  <a:schemeClr val="bg1"/>
                </a:solidFill>
                <a:latin typeface="Arial" charset="0"/>
                <a:ea typeface="Osaka" charset="0"/>
                <a:cs typeface="Arial" charset="0"/>
              </a:rPr>
              <a:t>أشعياء 32</a:t>
            </a:r>
            <a:endParaRPr lang="en-US" sz="8000" b="1"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53876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33651"/>
            <a:ext cx="9144000" cy="3467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8" y="1243542"/>
            <a:ext cx="7249716" cy="1163385"/>
          </a:xfrm>
        </p:spPr>
        <p:txBody>
          <a:bodyPr anchor="ctr">
            <a:noAutofit/>
          </a:bodyPr>
          <a:lstStyle/>
          <a:p>
            <a:pPr algn="r" rtl="1"/>
            <a:r>
              <a:rPr lang="ar-JO" altLang="ko-KR" b="1" dirty="0">
                <a:solidFill>
                  <a:schemeClr val="bg1"/>
                </a:solidFill>
                <a:effectLst>
                  <a:glow rad="228600">
                    <a:schemeClr val="tx1"/>
                  </a:glow>
                </a:effectLst>
              </a:rPr>
              <a:t>الويلات( افرح بالرب اتكل عليه- وليس بمصر).</a:t>
            </a:r>
            <a:br>
              <a:rPr lang="ar-JO" altLang="ko-KR" b="1" dirty="0">
                <a:solidFill>
                  <a:schemeClr val="bg1"/>
                </a:solidFill>
                <a:effectLst>
                  <a:glow rad="228600">
                    <a:schemeClr val="tx1"/>
                  </a:glow>
                </a:effectLst>
              </a:rPr>
            </a:br>
            <a:r>
              <a:rPr lang="ar-JO" altLang="ko-KR" b="1" dirty="0">
                <a:solidFill>
                  <a:schemeClr val="bg1"/>
                </a:solidFill>
                <a:effectLst>
                  <a:glow rad="228600">
                    <a:schemeClr val="tx1"/>
                  </a:glow>
                </a:effectLst>
              </a:rPr>
              <a:t>اشعياء 28- 33</a:t>
            </a:r>
            <a:br>
              <a:rPr lang="ar-JO" altLang="ko-KR" b="1" dirty="0">
                <a:solidFill>
                  <a:schemeClr val="bg1"/>
                </a:solidFill>
                <a:effectLst>
                  <a:glow rad="228600">
                    <a:schemeClr val="tx1"/>
                  </a:glow>
                </a:effectLst>
              </a:rPr>
            </a:br>
            <a:endParaRPr lang="en-US" b="1" dirty="0">
              <a:solidFill>
                <a:schemeClr val="bg1"/>
              </a:solidFill>
              <a:effectLst>
                <a:glow rad="228600">
                  <a:schemeClr val="tx1"/>
                </a:glow>
              </a:effectLst>
            </a:endParaRPr>
          </a:p>
        </p:txBody>
      </p:sp>
      <p:sp>
        <p:nvSpPr>
          <p:cNvPr id="3" name="Title 1"/>
          <p:cNvSpPr txBox="1">
            <a:spLocks/>
          </p:cNvSpPr>
          <p:nvPr/>
        </p:nvSpPr>
        <p:spPr bwMode="auto">
          <a:xfrm>
            <a:off x="457200" y="2132857"/>
            <a:ext cx="8458199" cy="374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336947">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405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405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المسيا                  32            ملك البر            32: 1</a:t>
            </a:r>
            <a:endParaRPr lang="en-SG" sz="4050" b="1" i="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9858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5900"/>
            <a:ext cx="9144000" cy="3905250"/>
          </a:xfrm>
          <a:prstGeom prst="rect">
            <a:avLst/>
          </a:prstGeom>
        </p:spPr>
      </p:pic>
      <p:sp>
        <p:nvSpPr>
          <p:cNvPr id="2" name="TextBox 1"/>
          <p:cNvSpPr txBox="1"/>
          <p:nvPr/>
        </p:nvSpPr>
        <p:spPr>
          <a:xfrm>
            <a:off x="883228" y="1640976"/>
            <a:ext cx="7169727" cy="1408078"/>
          </a:xfrm>
          <a:prstGeom prst="rect">
            <a:avLst/>
          </a:prstGeom>
          <a:noFill/>
        </p:spPr>
        <p:txBody>
          <a:bodyPr wrap="square" rtlCol="0">
            <a:spAutoFit/>
          </a:bodyPr>
          <a:lstStyle/>
          <a:p>
            <a:pPr algn="ctr" defTabSz="514350" rtl="1" fontAlgn="auto">
              <a:spcBef>
                <a:spcPts val="0"/>
              </a:spcBef>
              <a:spcAft>
                <a:spcPts val="0"/>
              </a:spcAft>
            </a:pPr>
            <a:r>
              <a:rPr lang="ar-JO" sz="4950" b="1" dirty="0">
                <a:solidFill>
                  <a:prstClr val="white"/>
                </a:solidFill>
                <a:effectLst>
                  <a:glow rad="127000">
                    <a:prstClr val="black"/>
                  </a:glow>
                </a:effectLst>
                <a:latin typeface="Calibri" panose="020F0502020204030204"/>
                <a:ea typeface="+mn-ea"/>
                <a:cs typeface="Arial" panose="020B0604020202020204" pitchFamily="34" charset="0"/>
              </a:rPr>
              <a:t>عندما يأتي الملك</a:t>
            </a:r>
            <a:endParaRPr lang="en-US" sz="4950" b="1" dirty="0">
              <a:solidFill>
                <a:prstClr val="white"/>
              </a:solidFill>
              <a:effectLst>
                <a:glow rad="127000">
                  <a:prstClr val="black"/>
                </a:glow>
              </a:effectLst>
              <a:latin typeface="Calibri" panose="020F0502020204030204"/>
              <a:ea typeface="+mn-ea"/>
              <a:cs typeface="+mn-cs"/>
            </a:endParaRPr>
          </a:p>
          <a:p>
            <a:pPr algn="ctr" defTabSz="514350" rtl="1" fontAlgn="auto">
              <a:spcBef>
                <a:spcPts val="0"/>
              </a:spcBef>
              <a:spcAft>
                <a:spcPts val="0"/>
              </a:spcAft>
            </a:pPr>
            <a:r>
              <a:rPr lang="ar-JO" sz="2700" b="1" dirty="0">
                <a:solidFill>
                  <a:srgbClr val="FFF4AC"/>
                </a:solidFill>
                <a:effectLst>
                  <a:glow rad="127000">
                    <a:prstClr val="black"/>
                  </a:glow>
                </a:effectLst>
                <a:latin typeface="Calibri" panose="020F0502020204030204"/>
                <a:ea typeface="+mn-ea"/>
                <a:cs typeface="Arial" panose="020B0604020202020204" pitchFamily="34" charset="0"/>
              </a:rPr>
              <a:t>أ</a:t>
            </a:r>
            <a:r>
              <a:rPr lang="ar-JO" sz="3600" b="1" dirty="0">
                <a:solidFill>
                  <a:srgbClr val="FFF4AC"/>
                </a:solidFill>
                <a:effectLst>
                  <a:glow rad="127000">
                    <a:prstClr val="black"/>
                  </a:glow>
                </a:effectLst>
                <a:latin typeface="Calibri" panose="020F0502020204030204"/>
                <a:ea typeface="+mn-ea"/>
                <a:cs typeface="Arial" panose="020B0604020202020204" pitchFamily="34" charset="0"/>
              </a:rPr>
              <a:t>شعياء 32: 1-20</a:t>
            </a:r>
            <a:endParaRPr lang="en-US" sz="3600" b="1" dirty="0">
              <a:solidFill>
                <a:srgbClr val="FFF4AC"/>
              </a:solidFill>
              <a:effectLst>
                <a:glow rad="127000">
                  <a:prstClr val="black"/>
                </a:glow>
              </a:effectLst>
              <a:latin typeface="Calibri" panose="020F0502020204030204"/>
              <a:ea typeface="+mn-ea"/>
              <a:cs typeface="+mn-cs"/>
            </a:endParaRPr>
          </a:p>
        </p:txBody>
      </p:sp>
      <p:sp>
        <p:nvSpPr>
          <p:cNvPr id="4" name="Text Box 5">
            <a:extLst>
              <a:ext uri="{FF2B5EF4-FFF2-40B4-BE49-F238E27FC236}">
                <a16:creationId xmlns:a16="http://schemas.microsoft.com/office/drawing/2014/main" id="{C35C648E-B43F-F34A-8C72-FDD762BD3127}"/>
              </a:ext>
            </a:extLst>
          </p:cNvPr>
          <p:cNvSpPr txBox="1">
            <a:spLocks noChangeArrowheads="1"/>
          </p:cNvSpPr>
          <p:nvPr/>
        </p:nvSpPr>
        <p:spPr bwMode="auto">
          <a:xfrm>
            <a:off x="1242323" y="5546226"/>
            <a:ext cx="6719263" cy="347884"/>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1800" b="1" dirty="0">
                <a:solidFill>
                  <a:prstClr val="white"/>
                </a:solidFill>
                <a:cs typeface="Arial" charset="0"/>
              </a:rPr>
              <a:t>مقتبس من الدكتور راندال برايس ، اشعياء درس 35- اشعياء32، شريحة عرض2- 24</a:t>
            </a:r>
            <a:endParaRPr lang="en-GB" sz="1800" b="1" dirty="0">
              <a:solidFill>
                <a:prstClr val="white"/>
              </a:solidFill>
              <a:cs typeface="Arial" charset="0"/>
            </a:endParaRPr>
          </a:p>
        </p:txBody>
      </p:sp>
    </p:spTree>
    <p:extLst>
      <p:ext uri="{BB962C8B-B14F-4D97-AF65-F5344CB8AC3E}">
        <p14:creationId xmlns:p14="http://schemas.microsoft.com/office/powerpoint/2010/main" val="33715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52550"/>
            <a:ext cx="9144000" cy="4229435"/>
          </a:xfrm>
          <a:prstGeom prst="rect">
            <a:avLst/>
          </a:prstGeom>
        </p:spPr>
      </p:pic>
      <p:sp>
        <p:nvSpPr>
          <p:cNvPr id="4" name="TextBox 3"/>
          <p:cNvSpPr txBox="1"/>
          <p:nvPr/>
        </p:nvSpPr>
        <p:spPr>
          <a:xfrm>
            <a:off x="1508558" y="2637428"/>
            <a:ext cx="6347132" cy="894540"/>
          </a:xfrm>
          <a:prstGeom prst="rect">
            <a:avLst/>
          </a:prstGeom>
          <a:noFill/>
        </p:spPr>
        <p:txBody>
          <a:bodyPr wrap="square" rtlCol="0">
            <a:spAutoFit/>
          </a:bodyPr>
          <a:lstStyle/>
          <a:p>
            <a:pPr algn="r" defTabSz="514350" rtl="1" fontAlgn="auto">
              <a:spcBef>
                <a:spcPts val="0"/>
              </a:spcBef>
              <a:spcAft>
                <a:spcPts val="0"/>
              </a:spcAft>
              <a:tabLst>
                <a:tab pos="5607844" algn="r"/>
              </a:tabLst>
            </a:pPr>
            <a:r>
              <a:rPr lang="ar-JO" sz="1350" b="1" dirty="0">
                <a:solidFill>
                  <a:prstClr val="white"/>
                </a:solidFill>
                <a:effectLst>
                  <a:glow rad="101600">
                    <a:prstClr val="black"/>
                  </a:glow>
                </a:effectLst>
                <a:latin typeface="Calibri" panose="020F0502020204030204"/>
                <a:ea typeface="+mn-ea"/>
                <a:cs typeface="Arial" panose="020B0604020202020204" pitchFamily="34" charset="0"/>
              </a:rPr>
              <a:t>                </a:t>
            </a: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أ-  سلوك الملك البار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1</a:t>
            </a:r>
            <a:endParaRPr lang="en-US" sz="2100" b="1" dirty="0">
              <a:solidFill>
                <a:srgbClr val="FFFF00"/>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buFontTx/>
              <a:buAutoNum type="alphaUcPeriod"/>
              <a:tabLst>
                <a:tab pos="5607844" algn="r"/>
              </a:tabLst>
            </a:pPr>
            <a:endParaRPr lang="en-US" sz="1013" b="1" dirty="0">
              <a:solidFill>
                <a:srgbClr val="FFF4AC"/>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07844" algn="r"/>
              </a:tabLst>
            </a:pP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         ب- الشخصية الصالحة للملكوت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2- 8</a:t>
            </a:r>
            <a:endParaRPr lang="en-US" sz="2100" b="1" dirty="0">
              <a:solidFill>
                <a:srgbClr val="FFFF00"/>
              </a:solidFill>
              <a:effectLst>
                <a:glow rad="101600">
                  <a:prstClr val="black"/>
                </a:glow>
              </a:effectLst>
              <a:latin typeface="Calibri" panose="020F0502020204030204"/>
              <a:ea typeface="+mn-ea"/>
              <a:cs typeface="+mn-cs"/>
            </a:endParaRPr>
          </a:p>
        </p:txBody>
      </p:sp>
      <p:sp>
        <p:nvSpPr>
          <p:cNvPr id="5" name="TextBox 4"/>
          <p:cNvSpPr txBox="1"/>
          <p:nvPr/>
        </p:nvSpPr>
        <p:spPr>
          <a:xfrm>
            <a:off x="698863" y="3971928"/>
            <a:ext cx="6622869" cy="1633204"/>
          </a:xfrm>
          <a:prstGeom prst="rect">
            <a:avLst/>
          </a:prstGeom>
          <a:noFill/>
        </p:spPr>
        <p:txBody>
          <a:bodyPr wrap="square" rtlCol="0">
            <a:spAutoFit/>
          </a:bodyPr>
          <a:lstStyle/>
          <a:p>
            <a:pPr marL="192881" indent="-192881" defTabSz="514350" fontAlgn="auto">
              <a:spcBef>
                <a:spcPts val="0"/>
              </a:spcBef>
              <a:spcAft>
                <a:spcPts val="0"/>
              </a:spcAft>
              <a:buFontTx/>
              <a:buAutoNum type="alphaUcPeriod"/>
              <a:tabLst>
                <a:tab pos="5656660" algn="r"/>
              </a:tabLst>
            </a:pPr>
            <a:r>
              <a:rPr lang="ar-JO" sz="1013"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013" dirty="0">
              <a:solidFill>
                <a:prstClr val="white"/>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tabLst>
                <a:tab pos="5656660" algn="r"/>
              </a:tabLst>
            </a:pPr>
            <a:endParaRPr lang="en-US" sz="1800" b="1" dirty="0">
              <a:solidFill>
                <a:prstClr val="white"/>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56660"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أ- صورة الأمان المزيف                                             </a:t>
            </a:r>
            <a:r>
              <a:rPr lang="ar-JO" b="1" dirty="0">
                <a:solidFill>
                  <a:srgbClr val="FFFF00"/>
                </a:solidFill>
                <a:effectLst>
                  <a:glow rad="101600">
                    <a:prstClr val="black"/>
                  </a:glow>
                </a:effectLst>
                <a:latin typeface="Calibri" panose="020F0502020204030204"/>
                <a:ea typeface="+mn-ea"/>
                <a:cs typeface="Times New Roman" panose="02020603050405020304" pitchFamily="18" charset="0"/>
              </a:rPr>
              <a:t>9 - </a:t>
            </a:r>
            <a:r>
              <a:rPr lang="ar-JO" dirty="0">
                <a:solidFill>
                  <a:srgbClr val="FFFF00"/>
                </a:solidFill>
                <a:effectLst>
                  <a:glow rad="101600">
                    <a:prstClr val="black"/>
                  </a:glow>
                </a:effectLst>
                <a:latin typeface="Calibri" panose="020F0502020204030204"/>
                <a:ea typeface="+mn-ea"/>
                <a:cs typeface="Times New Roman" panose="02020603050405020304" pitchFamily="18" charset="0"/>
              </a:rPr>
              <a:t>14</a:t>
            </a:r>
            <a:endParaRPr lang="en-US" dirty="0">
              <a:solidFill>
                <a:srgbClr val="FFFF00"/>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buFontTx/>
              <a:buAutoNum type="alphaUcPeriod"/>
              <a:tabLst>
                <a:tab pos="5656660" algn="r"/>
              </a:tabLst>
            </a:pPr>
            <a:endParaRPr lang="en-US" sz="1800" b="1" dirty="0">
              <a:solidFill>
                <a:srgbClr val="FFF4AC"/>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56660"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ب- الوعد الامن المخلص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15- 20</a:t>
            </a:r>
            <a:r>
              <a:rPr lang="ar-JO" sz="3000" b="1" dirty="0">
                <a:solidFill>
                  <a:srgbClr val="FFFF00"/>
                </a:solidFill>
                <a:effectLst>
                  <a:glow rad="101600">
                    <a:prstClr val="black"/>
                  </a:glow>
                </a:effectLst>
                <a:latin typeface="Calibri" panose="020F0502020204030204"/>
                <a:ea typeface="+mn-ea"/>
                <a:cs typeface="Arial" panose="020B0604020202020204" pitchFamily="34" charset="0"/>
              </a:rPr>
              <a:t> </a:t>
            </a: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350" b="1" dirty="0">
              <a:solidFill>
                <a:srgbClr val="FFF4AC"/>
              </a:solidFill>
              <a:effectLst>
                <a:glow rad="101600">
                  <a:prstClr val="black"/>
                </a:glow>
              </a:effectLst>
              <a:latin typeface="Calibri" panose="020F0502020204030204"/>
              <a:ea typeface="+mn-ea"/>
              <a:cs typeface="+mn-cs"/>
            </a:endParaRPr>
          </a:p>
        </p:txBody>
      </p:sp>
      <p:sp>
        <p:nvSpPr>
          <p:cNvPr id="6" name="Rectangle 5"/>
          <p:cNvSpPr/>
          <p:nvPr/>
        </p:nvSpPr>
        <p:spPr>
          <a:xfrm>
            <a:off x="595032" y="2354196"/>
            <a:ext cx="7886700" cy="461665"/>
          </a:xfrm>
          <a:prstGeom prst="rect">
            <a:avLst/>
          </a:prstGeom>
        </p:spPr>
        <p:txBody>
          <a:bodyPr wrap="square">
            <a:spAutoFit/>
          </a:bodyPr>
          <a:lstStyle/>
          <a:p>
            <a:pPr algn="r" defTabSz="514350" rtl="1" fontAlgn="auto">
              <a:spcBef>
                <a:spcPts val="0"/>
              </a:spcBef>
              <a:spcAft>
                <a:spcPts val="0"/>
              </a:spcAft>
              <a:tabLst>
                <a:tab pos="5947172"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1- منظور المملكة                                                                      </a:t>
            </a:r>
            <a:r>
              <a:rPr lang="ar-JO" b="1" dirty="0">
                <a:solidFill>
                  <a:srgbClr val="FFFF00"/>
                </a:solidFill>
                <a:effectLst>
                  <a:glow rad="101600">
                    <a:prstClr val="black"/>
                  </a:glow>
                </a:effectLst>
                <a:latin typeface="Calibri" panose="020F0502020204030204"/>
                <a:ea typeface="+mn-ea"/>
                <a:cs typeface="Arial" panose="020B0604020202020204" pitchFamily="34" charset="0"/>
              </a:rPr>
              <a:t> 1-8 </a:t>
            </a:r>
            <a:r>
              <a:rPr lang="ar-JO" sz="1800" b="1" dirty="0">
                <a:solidFill>
                  <a:srgbClr val="FFFF00"/>
                </a:solidFill>
                <a:effectLst>
                  <a:glow rad="101600">
                    <a:prstClr val="black"/>
                  </a:glow>
                </a:effectLst>
                <a:latin typeface="Calibri" panose="020F0502020204030204"/>
                <a:ea typeface="+mn-ea"/>
                <a:cs typeface="Arial" panose="020B0604020202020204" pitchFamily="34" charset="0"/>
              </a:rPr>
              <a:t> </a:t>
            </a: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800" b="1" dirty="0">
              <a:solidFill>
                <a:srgbClr val="FFF4AC"/>
              </a:solidFill>
              <a:effectLst>
                <a:glow rad="101600">
                  <a:prstClr val="black"/>
                </a:glow>
              </a:effectLst>
              <a:latin typeface="Calibri" panose="020F0502020204030204"/>
              <a:ea typeface="+mn-ea"/>
              <a:cs typeface="+mn-cs"/>
            </a:endParaRPr>
          </a:p>
        </p:txBody>
      </p:sp>
      <p:sp>
        <p:nvSpPr>
          <p:cNvPr id="7" name="Rectangle 6"/>
          <p:cNvSpPr/>
          <p:nvPr/>
        </p:nvSpPr>
        <p:spPr>
          <a:xfrm>
            <a:off x="1384663" y="3971928"/>
            <a:ext cx="7549787" cy="415498"/>
          </a:xfrm>
          <a:prstGeom prst="rect">
            <a:avLst/>
          </a:prstGeom>
        </p:spPr>
        <p:txBody>
          <a:bodyPr wrap="square">
            <a:spAutoFit/>
          </a:bodyPr>
          <a:lstStyle/>
          <a:p>
            <a:pPr algn="r" defTabSz="514350" rtl="1" fontAlgn="auto">
              <a:spcBef>
                <a:spcPts val="0"/>
              </a:spcBef>
              <a:spcAft>
                <a:spcPts val="0"/>
              </a:spcAft>
              <a:tabLst>
                <a:tab pos="5995988" algn="r"/>
              </a:tabLst>
            </a:pP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2-الوعد  في المملكة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9- 20</a:t>
            </a:r>
            <a:endParaRPr lang="en-US" sz="2100" b="1" dirty="0">
              <a:solidFill>
                <a:srgbClr val="FFFF00"/>
              </a:solidFill>
              <a:effectLst>
                <a:glow rad="101600">
                  <a:prstClr val="black"/>
                </a:glow>
              </a:effectLst>
              <a:latin typeface="Calibri" panose="020F0502020204030204"/>
              <a:ea typeface="+mn-ea"/>
              <a:cs typeface="+mn-cs"/>
            </a:endParaRPr>
          </a:p>
        </p:txBody>
      </p:sp>
      <p:sp>
        <p:nvSpPr>
          <p:cNvPr id="8" name="TextBox 7"/>
          <p:cNvSpPr txBox="1"/>
          <p:nvPr/>
        </p:nvSpPr>
        <p:spPr>
          <a:xfrm>
            <a:off x="1508558" y="1673114"/>
            <a:ext cx="6004986" cy="600164"/>
          </a:xfrm>
          <a:prstGeom prst="rect">
            <a:avLst/>
          </a:prstGeom>
          <a:noFill/>
        </p:spPr>
        <p:txBody>
          <a:bodyPr wrap="square" rtlCol="0">
            <a:spAutoFit/>
          </a:bodyPr>
          <a:lstStyle/>
          <a:p>
            <a:pPr algn="r" defTabSz="514350" rtl="1" fontAlgn="auto">
              <a:spcBef>
                <a:spcPts val="0"/>
              </a:spcBef>
              <a:spcAft>
                <a:spcPts val="0"/>
              </a:spcAft>
            </a:pPr>
            <a:r>
              <a:rPr lang="ar-JO" sz="3300" b="1" dirty="0">
                <a:solidFill>
                  <a:srgbClr val="FFF4AC"/>
                </a:solidFill>
                <a:effectLst>
                  <a:glow rad="101600">
                    <a:prstClr val="black"/>
                  </a:glow>
                </a:effectLst>
                <a:latin typeface="Calibri" panose="020F0502020204030204"/>
                <a:ea typeface="+mn-ea"/>
                <a:cs typeface="Arial" panose="020B0604020202020204" pitchFamily="34" charset="0"/>
              </a:rPr>
              <a:t>الخطوط العريضة لإشعياء 32</a:t>
            </a:r>
            <a:endParaRPr lang="en-US" sz="330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18929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77" y="1524001"/>
            <a:ext cx="9144000" cy="4038600"/>
          </a:xfrm>
          <a:prstGeom prst="rect">
            <a:avLst/>
          </a:prstGeom>
        </p:spPr>
      </p:pic>
      <p:sp>
        <p:nvSpPr>
          <p:cNvPr id="2" name="Rectangle 1"/>
          <p:cNvSpPr/>
          <p:nvPr/>
        </p:nvSpPr>
        <p:spPr>
          <a:xfrm>
            <a:off x="166256" y="4153352"/>
            <a:ext cx="8395854" cy="1200329"/>
          </a:xfrm>
          <a:prstGeom prst="rect">
            <a:avLst/>
          </a:prstGeom>
        </p:spPr>
        <p:txBody>
          <a:bodyPr wrap="square">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 هُوَذَا بِالْعَدْلِ يَمْلِكُ مَلِكٌ، وَرُؤَسَاءُ بِالْحَقِّ يَتَرَأَّسُونَ.</a:t>
            </a:r>
          </a:p>
          <a:p>
            <a:pPr defTabSz="514350" rtl="1" fontAlgn="auto">
              <a:spcBef>
                <a:spcPts val="0"/>
              </a:spcBef>
              <a:spcAft>
                <a:spcPts val="0"/>
              </a:spcAft>
            </a:pPr>
            <a:r>
              <a:rPr lang="ar-JO" sz="36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 32: 1)</a:t>
            </a:r>
            <a:endParaRPr lang="en-US" sz="3600" dirty="0">
              <a:solidFill>
                <a:srgbClr val="FFFF00"/>
              </a:solidFill>
              <a:latin typeface="Arial" panose="020B0604020202020204" pitchFamily="34" charset="0"/>
              <a:ea typeface="+mn-ea"/>
              <a:cs typeface="Arial" panose="020B0604020202020204" pitchFamily="34" charset="0"/>
            </a:endParaRPr>
          </a:p>
        </p:txBody>
      </p:sp>
      <p:sp>
        <p:nvSpPr>
          <p:cNvPr id="5" name="Rectangle 4"/>
          <p:cNvSpPr/>
          <p:nvPr/>
        </p:nvSpPr>
        <p:spPr>
          <a:xfrm>
            <a:off x="166256" y="1745525"/>
            <a:ext cx="8690362" cy="1131079"/>
          </a:xfrm>
          <a:prstGeom prst="rect">
            <a:avLst/>
          </a:prstGeom>
        </p:spPr>
        <p:txBody>
          <a:bodyPr wrap="square">
            <a:spAutoFit/>
          </a:bodyPr>
          <a:lstStyle/>
          <a:p>
            <a:pPr algn="r" defTabSz="514350" rtl="1" fontAlgn="auto">
              <a:spcBef>
                <a:spcPts val="0"/>
              </a:spcBef>
              <a:spcAft>
                <a:spcPts val="0"/>
              </a:spcAft>
            </a:pPr>
            <a:r>
              <a:rPr lang="ar-JO" sz="4500" b="1" dirty="0">
                <a:solidFill>
                  <a:prstClr val="white"/>
                </a:solidFill>
                <a:effectLst>
                  <a:glow rad="101600">
                    <a:prstClr val="black"/>
                  </a:glow>
                </a:effectLst>
                <a:latin typeface="Calibri" panose="020F0502020204030204"/>
                <a:ea typeface="+mn-ea"/>
                <a:cs typeface="Arial" panose="020B0604020202020204" pitchFamily="34" charset="0"/>
              </a:rPr>
              <a:t>أ- السلوك الصالح للملك                                              </a:t>
            </a:r>
            <a:r>
              <a:rPr lang="ar-JO" sz="2250" b="1" dirty="0">
                <a:solidFill>
                  <a:prstClr val="white"/>
                </a:solidFill>
                <a:effectLst>
                  <a:glow rad="101600">
                    <a:prstClr val="black"/>
                  </a:glow>
                </a:effectLst>
                <a:latin typeface="Calibri" panose="020F0502020204030204"/>
                <a:ea typeface="+mn-ea"/>
                <a:cs typeface="Arial" panose="020B0604020202020204" pitchFamily="34" charset="0"/>
              </a:rPr>
              <a:t>1</a:t>
            </a:r>
            <a:endParaRPr lang="en-US" sz="225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36773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380562"/>
          <a:ext cx="9086851" cy="5554997"/>
        </p:xfrm>
        <a:graphic>
          <a:graphicData uri="http://schemas.openxmlformats.org/drawingml/2006/table">
            <a:tbl>
              <a:tblPr firstRow="1" firstCol="1" bandRow="1">
                <a:tableStyleId>{5C22544A-7EE6-4342-B048-85BDC9FD1C3A}</a:tableStyleId>
              </a:tblPr>
              <a:tblGrid>
                <a:gridCol w="1954447">
                  <a:extLst>
                    <a:ext uri="{9D8B030D-6E8A-4147-A177-3AD203B41FA5}">
                      <a16:colId xmlns:a16="http://schemas.microsoft.com/office/drawing/2014/main" val="20000"/>
                    </a:ext>
                  </a:extLst>
                </a:gridCol>
                <a:gridCol w="4133695">
                  <a:extLst>
                    <a:ext uri="{9D8B030D-6E8A-4147-A177-3AD203B41FA5}">
                      <a16:colId xmlns:a16="http://schemas.microsoft.com/office/drawing/2014/main" val="20001"/>
                    </a:ext>
                  </a:extLst>
                </a:gridCol>
                <a:gridCol w="2998709">
                  <a:extLst>
                    <a:ext uri="{9D8B030D-6E8A-4147-A177-3AD203B41FA5}">
                      <a16:colId xmlns:a16="http://schemas.microsoft.com/office/drawing/2014/main" val="20002"/>
                    </a:ext>
                  </a:extLst>
                </a:gridCol>
              </a:tblGrid>
              <a:tr h="588269">
                <a:tc>
                  <a:txBody>
                    <a:bodyPr/>
                    <a:lstStyle/>
                    <a:p>
                      <a:pPr marL="0" marR="0" algn="ctr" rtl="1">
                        <a:spcBef>
                          <a:spcPts val="0"/>
                        </a:spcBef>
                        <a:spcAft>
                          <a:spcPts val="1500"/>
                        </a:spcAft>
                      </a:pPr>
                      <a:r>
                        <a:rPr lang="ar-JO" sz="1800" dirty="0">
                          <a:effectLst/>
                        </a:rPr>
                        <a:t>مدة زمنية</a:t>
                      </a:r>
                      <a:endParaRPr lang="en-US" sz="1800" dirty="0">
                        <a:effectLst/>
                        <a:latin typeface="Calibri" charset="0"/>
                        <a:ea typeface="Calibri" charset="0"/>
                        <a:cs typeface="Arial" charset="0"/>
                      </a:endParaRPr>
                    </a:p>
                  </a:txBody>
                  <a:tcPr marL="27688" marR="27688" marT="27688" marB="27688">
                    <a:solidFill>
                      <a:srgbClr val="0070C0"/>
                    </a:solidFill>
                  </a:tcPr>
                </a:tc>
                <a:tc>
                  <a:txBody>
                    <a:bodyPr/>
                    <a:lstStyle/>
                    <a:p>
                      <a:pPr marL="0" marR="0" algn="ctr" rtl="1">
                        <a:spcBef>
                          <a:spcPts val="0"/>
                        </a:spcBef>
                        <a:spcAft>
                          <a:spcPts val="1500"/>
                        </a:spcAft>
                      </a:pPr>
                      <a:r>
                        <a:rPr lang="ar-JO" sz="1800" dirty="0">
                          <a:solidFill>
                            <a:schemeClr val="tx1"/>
                          </a:solidFill>
                          <a:effectLst/>
                          <a:latin typeface="+mn-lt"/>
                          <a:ea typeface="+mn-ea"/>
                          <a:cs typeface="+mn-cs"/>
                        </a:rPr>
                        <a:t>الف</a:t>
                      </a:r>
                      <a:r>
                        <a:rPr lang="ar-JO" sz="1800" baseline="0" dirty="0">
                          <a:solidFill>
                            <a:schemeClr val="tx1"/>
                          </a:solidFill>
                          <a:effectLst/>
                          <a:latin typeface="+mn-lt"/>
                          <a:ea typeface="+mn-ea"/>
                          <a:cs typeface="+mn-cs"/>
                        </a:rPr>
                        <a:t> سنة( 1000 سنة).</a:t>
                      </a:r>
                      <a:endParaRPr lang="en-US" sz="1800" dirty="0">
                        <a:solidFill>
                          <a:schemeClr val="tx1"/>
                        </a:solidFill>
                        <a:effectLst/>
                        <a:latin typeface="Calibri" charset="0"/>
                        <a:ea typeface="Calibri" charset="0"/>
                        <a:cs typeface="Arial" charset="0"/>
                      </a:endParaRPr>
                    </a:p>
                  </a:txBody>
                  <a:tcPr marL="27688" marR="27688" marT="27688" marB="27688">
                    <a:solidFill>
                      <a:srgbClr val="E9EBF5"/>
                    </a:solidFill>
                  </a:tcPr>
                </a:tc>
                <a:tc>
                  <a:txBody>
                    <a:bodyPr/>
                    <a:lstStyle/>
                    <a:p>
                      <a:pPr marL="0" marR="0" algn="ctr" rtl="1">
                        <a:spcBef>
                          <a:spcPts val="0"/>
                        </a:spcBef>
                        <a:spcAft>
                          <a:spcPts val="1500"/>
                        </a:spcAft>
                      </a:pPr>
                      <a:r>
                        <a:rPr lang="en-US" sz="600" dirty="0">
                          <a:solidFill>
                            <a:srgbClr val="3E19A7"/>
                          </a:solidFill>
                          <a:effectLst/>
                        </a:rPr>
                        <a:t> </a:t>
                      </a:r>
                      <a:r>
                        <a:rPr lang="ar-JO" sz="2400" b="1" i="0" u="none" strike="noStrike" kern="1200" dirty="0">
                          <a:solidFill>
                            <a:srgbClr val="3E19A7"/>
                          </a:solidFill>
                          <a:effectLst/>
                          <a:latin typeface="Arial Narrow" charset="0"/>
                          <a:cs typeface="Arial Narrow" charset="0"/>
                        </a:rPr>
                        <a:t>رؤيا 20: 2-5.</a:t>
                      </a:r>
                      <a:endParaRPr lang="en-US" sz="2400" b="1" i="0" u="none" strike="noStrike" kern="1200" dirty="0">
                        <a:solidFill>
                          <a:srgbClr val="3E19A7"/>
                        </a:solidFill>
                        <a:effectLst/>
                        <a:latin typeface="Arial Narrow" charset="0"/>
                        <a:ea typeface="Calibri" charset="0"/>
                        <a:cs typeface="Arial Narrow" charset="0"/>
                      </a:endParaRPr>
                    </a:p>
                  </a:txBody>
                  <a:tcPr marL="27688" marR="27688" marT="27688" marB="27688">
                    <a:solidFill>
                      <a:srgbClr val="E9EBF5"/>
                    </a:solidFill>
                  </a:tcPr>
                </a:tc>
                <a:extLst>
                  <a:ext uri="{0D108BD9-81ED-4DB2-BD59-A6C34878D82A}">
                    <a16:rowId xmlns:a16="http://schemas.microsoft.com/office/drawing/2014/main" val="10000"/>
                  </a:ext>
                </a:extLst>
              </a:tr>
              <a:tr h="1975616">
                <a:tc>
                  <a:txBody>
                    <a:bodyPr/>
                    <a:lstStyle/>
                    <a:p>
                      <a:pPr marL="0" marR="0" algn="ctr" rtl="1">
                        <a:spcBef>
                          <a:spcPts val="0"/>
                        </a:spcBef>
                        <a:spcAft>
                          <a:spcPts val="1500"/>
                        </a:spcAft>
                      </a:pPr>
                      <a:r>
                        <a:rPr lang="ar-JO" sz="2100" b="1" i="0" dirty="0">
                          <a:effectLst/>
                          <a:latin typeface="Arial Narrow" charset="0"/>
                          <a:ea typeface="Arial Narrow" charset="0"/>
                          <a:cs typeface="Arial Narrow" charset="0"/>
                        </a:rPr>
                        <a:t>حكم ثيوقراطي</a:t>
                      </a:r>
                      <a:endParaRPr lang="en-US" sz="21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1500"/>
                        </a:spcAft>
                      </a:pPr>
                      <a:r>
                        <a:rPr lang="ar-JO" sz="2100" b="1" i="0" dirty="0">
                          <a:effectLst/>
                          <a:latin typeface="Arial Narrow" charset="0"/>
                          <a:ea typeface="Arial Narrow" charset="0"/>
                          <a:cs typeface="Arial Narrow" charset="0"/>
                        </a:rPr>
                        <a:t>سيحكم الله في شخص يسوع المسيح على عرش داود. الملك داود</a:t>
                      </a:r>
                      <a:r>
                        <a:rPr lang="ar-JO" sz="2100" b="1" i="0" baseline="0" dirty="0">
                          <a:effectLst/>
                          <a:latin typeface="Arial Narrow" charset="0"/>
                          <a:ea typeface="Arial Narrow" charset="0"/>
                          <a:cs typeface="Arial Narrow" charset="0"/>
                        </a:rPr>
                        <a:t> ملك كأمير تحت المسيح.</a:t>
                      </a:r>
                      <a:endParaRPr lang="en-US" sz="2100" b="1" i="0" dirty="0">
                        <a:effectLst/>
                        <a:latin typeface="Arial Narrow" charset="0"/>
                        <a:ea typeface="Arial Narrow" charset="0"/>
                        <a:cs typeface="Arial Narrow" charset="0"/>
                      </a:endParaRP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2صم 7: 16، مز89: 20- 37،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أش24: 23. أرميا 30:</a:t>
                      </a:r>
                      <a:r>
                        <a:rPr lang="ar-JO" sz="2100" b="1" i="0" u="sng" strike="noStrike" baseline="0" dirty="0">
                          <a:solidFill>
                            <a:srgbClr val="3E19A7"/>
                          </a:solidFill>
                          <a:effectLst/>
                          <a:latin typeface="Arial Narrow" charset="0"/>
                          <a:ea typeface="Arial Narrow" charset="0"/>
                          <a:cs typeface="Arial Narrow" charset="0"/>
                        </a:rPr>
                        <a:t> 9،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أرميا 33: 15- 17، حز 34: 23- 24 . حز37: 24- 25. حز45: 22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دا7: 13-14.هو3: 5. لو1 : 30- 31.</a:t>
                      </a:r>
                    </a:p>
                  </a:txBody>
                  <a:tcPr marL="27688" marR="27688" marT="27688" marB="27688"/>
                </a:tc>
                <a:extLst>
                  <a:ext uri="{0D108BD9-81ED-4DB2-BD59-A6C34878D82A}">
                    <a16:rowId xmlns:a16="http://schemas.microsoft.com/office/drawing/2014/main" val="10001"/>
                  </a:ext>
                </a:extLst>
              </a:tr>
              <a:tr h="1335536">
                <a:tc>
                  <a:txBody>
                    <a:bodyPr/>
                    <a:lstStyle/>
                    <a:p>
                      <a:pPr marL="0" marR="0" algn="ctr" rtl="1">
                        <a:spcBef>
                          <a:spcPts val="0"/>
                        </a:spcBef>
                        <a:spcAft>
                          <a:spcPts val="1500"/>
                        </a:spcAft>
                      </a:pPr>
                      <a:r>
                        <a:rPr lang="ar-JO" sz="1800" b="1" i="0" baseline="0" dirty="0">
                          <a:effectLst/>
                          <a:latin typeface="Arial Narrow" charset="0"/>
                          <a:ea typeface="Arial Narrow" charset="0"/>
                          <a:cs typeface="Arial Narrow" charset="0"/>
                        </a:rPr>
                        <a:t> </a:t>
                      </a:r>
                      <a:r>
                        <a:rPr lang="ar-JO" sz="2400" b="1" i="0" baseline="0" dirty="0">
                          <a:effectLst/>
                          <a:latin typeface="Arial Narrow" charset="0"/>
                          <a:ea typeface="Arial Narrow" charset="0"/>
                          <a:cs typeface="Arial Narrow" charset="0"/>
                        </a:rPr>
                        <a:t>حكم تمثيلي</a:t>
                      </a:r>
                      <a:endParaRPr lang="en-US" sz="24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0"/>
                        </a:spcAft>
                      </a:pPr>
                      <a:r>
                        <a:rPr lang="ar-JO" sz="2100" b="1" i="0" dirty="0">
                          <a:effectLst/>
                          <a:latin typeface="Arial Narrow" charset="0"/>
                          <a:ea typeface="Arial Narrow" charset="0"/>
                          <a:cs typeface="Arial Narrow" charset="0"/>
                        </a:rPr>
                        <a:t>الرسل</a:t>
                      </a:r>
                      <a:r>
                        <a:rPr lang="ar-JO" sz="2100" b="1" i="0" baseline="0" dirty="0">
                          <a:effectLst/>
                          <a:latin typeface="Arial Narrow" charset="0"/>
                          <a:ea typeface="Arial Narrow" charset="0"/>
                          <a:cs typeface="Arial Narrow" charset="0"/>
                        </a:rPr>
                        <a:t> الاثنى عشر سيمثلون المسيح على إسرائيل.</a:t>
                      </a:r>
                    </a:p>
                    <a:p>
                      <a:pPr marL="0" marR="0" algn="r" rtl="1">
                        <a:spcBef>
                          <a:spcPts val="0"/>
                        </a:spcBef>
                        <a:spcAft>
                          <a:spcPts val="0"/>
                        </a:spcAft>
                      </a:pPr>
                      <a:r>
                        <a:rPr lang="ar-JO" sz="2100" b="1" i="0" baseline="0" dirty="0">
                          <a:effectLst/>
                          <a:latin typeface="Arial Narrow" charset="0"/>
                          <a:ea typeface="Arial Narrow" charset="0"/>
                          <a:cs typeface="Arial Narrow" charset="0"/>
                        </a:rPr>
                        <a:t>القديسون في عصر الكنيسة سيمثلون المسيح على الامم.</a:t>
                      </a: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أش32: 1. دا</a:t>
                      </a:r>
                      <a:r>
                        <a:rPr lang="ar-JO" sz="2100" b="1" i="0" u="sng" strike="noStrike" baseline="0" dirty="0">
                          <a:solidFill>
                            <a:srgbClr val="3E19A7"/>
                          </a:solidFill>
                          <a:effectLst/>
                          <a:latin typeface="Arial Narrow" charset="0"/>
                          <a:ea typeface="Arial Narrow" charset="0"/>
                          <a:cs typeface="Arial Narrow" charset="0"/>
                        </a:rPr>
                        <a:t> </a:t>
                      </a:r>
                      <a:r>
                        <a:rPr lang="ar-JO" sz="2100" b="1" i="0" u="sng" strike="noStrike" dirty="0">
                          <a:solidFill>
                            <a:srgbClr val="3E19A7"/>
                          </a:solidFill>
                          <a:effectLst/>
                          <a:latin typeface="Arial Narrow" charset="0"/>
                          <a:ea typeface="Arial Narrow" charset="0"/>
                          <a:cs typeface="Arial Narrow" charset="0"/>
                        </a:rPr>
                        <a:t>7: 17-</a:t>
                      </a:r>
                      <a:r>
                        <a:rPr lang="ar-JO" sz="2100" b="1" i="0" u="sng" strike="noStrike" baseline="0" dirty="0">
                          <a:solidFill>
                            <a:srgbClr val="3E19A7"/>
                          </a:solidFill>
                          <a:effectLst/>
                          <a:latin typeface="Arial Narrow" charset="0"/>
                          <a:ea typeface="Arial Narrow" charset="0"/>
                          <a:cs typeface="Arial Narrow" charset="0"/>
                        </a:rPr>
                        <a:t> 18، دا 7: 21- 22.</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دا7: 27، مت 19: 28، لو22: 30.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رؤ3: 21، رؤ5: 10</a:t>
                      </a:r>
                      <a:endParaRPr lang="en-US" sz="2100" b="1" i="0" u="sng" dirty="0">
                        <a:solidFill>
                          <a:srgbClr val="3E19A7"/>
                        </a:solidFill>
                        <a:effectLst/>
                        <a:latin typeface="Arial Narrow" charset="0"/>
                        <a:ea typeface="Arial Narrow" charset="0"/>
                        <a:cs typeface="Arial Narrow" charset="0"/>
                      </a:endParaRPr>
                    </a:p>
                  </a:txBody>
                  <a:tcPr marL="27688" marR="27688" marT="27688" marB="27688"/>
                </a:tc>
                <a:extLst>
                  <a:ext uri="{0D108BD9-81ED-4DB2-BD59-A6C34878D82A}">
                    <a16:rowId xmlns:a16="http://schemas.microsoft.com/office/drawing/2014/main" val="10002"/>
                  </a:ext>
                </a:extLst>
              </a:tr>
              <a:tr h="1015496">
                <a:tc>
                  <a:txBody>
                    <a:bodyPr/>
                    <a:lstStyle/>
                    <a:p>
                      <a:pPr marL="0" marR="0" algn="ctr" rtl="1">
                        <a:spcBef>
                          <a:spcPts val="0"/>
                        </a:spcBef>
                        <a:spcAft>
                          <a:spcPts val="1500"/>
                        </a:spcAft>
                      </a:pPr>
                      <a:r>
                        <a:rPr lang="ar-JO" sz="2400" b="1" i="0" dirty="0">
                          <a:effectLst/>
                          <a:latin typeface="Arial Narrow" charset="0"/>
                          <a:ea typeface="Arial Narrow" charset="0"/>
                          <a:cs typeface="Arial Narrow" charset="0"/>
                        </a:rPr>
                        <a:t>حكم عالمي</a:t>
                      </a:r>
                      <a:endParaRPr lang="en-US" sz="24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0"/>
                        </a:spcAft>
                      </a:pPr>
                      <a:r>
                        <a:rPr lang="ar-JO" sz="2100" b="1" i="0" dirty="0">
                          <a:effectLst/>
                          <a:latin typeface="Arial Narrow" charset="0"/>
                          <a:ea typeface="Arial Narrow" charset="0"/>
                          <a:cs typeface="Arial Narrow" charset="0"/>
                        </a:rPr>
                        <a:t>سوف</a:t>
                      </a:r>
                      <a:r>
                        <a:rPr lang="ar-JO" sz="2100" b="1" i="0" baseline="0" dirty="0">
                          <a:effectLst/>
                          <a:latin typeface="Arial Narrow" charset="0"/>
                          <a:ea typeface="Arial Narrow" charset="0"/>
                          <a:cs typeface="Arial Narrow" charset="0"/>
                        </a:rPr>
                        <a:t> يمتد حكم المسيح روحيا وحرفياً على كل الأرض</a:t>
                      </a:r>
                      <a:r>
                        <a:rPr lang="ar-JO" sz="1800" b="1" i="0" baseline="0" dirty="0">
                          <a:effectLst/>
                          <a:latin typeface="Arial Narrow" charset="0"/>
                          <a:ea typeface="Arial Narrow" charset="0"/>
                          <a:cs typeface="Arial Narrow" charset="0"/>
                        </a:rPr>
                        <a:t>.</a:t>
                      </a:r>
                      <a:endParaRPr lang="en-US" sz="1800" b="1" i="0" dirty="0">
                        <a:effectLst/>
                        <a:latin typeface="Arial Narrow" charset="0"/>
                        <a:ea typeface="Arial Narrow" charset="0"/>
                        <a:cs typeface="Arial Narrow" charset="0"/>
                      </a:endParaRP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مز2: 6- 9، مز72: 8، دا2: 44،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دا: 4: 44، دا7: 14، دا7: 27،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ملا4:</a:t>
                      </a:r>
                      <a:r>
                        <a:rPr lang="ar-JO" sz="2100" b="1" i="0" u="sng" strike="noStrike" baseline="0" dirty="0">
                          <a:solidFill>
                            <a:srgbClr val="3E19A7"/>
                          </a:solidFill>
                          <a:effectLst/>
                          <a:latin typeface="Arial Narrow" charset="0"/>
                          <a:ea typeface="Arial Narrow" charset="0"/>
                          <a:cs typeface="Arial Narrow" charset="0"/>
                        </a:rPr>
                        <a:t> 1-2. زك 9: 10.</a:t>
                      </a:r>
                      <a:endParaRPr lang="en-US" sz="2100" b="1" i="0" u="sng" dirty="0">
                        <a:solidFill>
                          <a:srgbClr val="3E19A7"/>
                        </a:solidFill>
                        <a:effectLst/>
                        <a:latin typeface="Arial Narrow" charset="0"/>
                        <a:ea typeface="Arial Narrow" charset="0"/>
                        <a:cs typeface="Arial Narrow" charset="0"/>
                      </a:endParaRPr>
                    </a:p>
                  </a:txBody>
                  <a:tcPr marL="27688" marR="27688" marT="27688" marB="27688"/>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87B1C24-BA92-A543-8B69-258F134DBCE7}"/>
              </a:ext>
            </a:extLst>
          </p:cNvPr>
          <p:cNvSpPr txBox="1"/>
          <p:nvPr/>
        </p:nvSpPr>
        <p:spPr>
          <a:xfrm>
            <a:off x="971600" y="404664"/>
            <a:ext cx="7622627" cy="707886"/>
          </a:xfrm>
          <a:prstGeom prst="rect">
            <a:avLst/>
          </a:prstGeom>
          <a:noFill/>
        </p:spPr>
        <p:txBody>
          <a:bodyPr wrap="square" rtlCol="0">
            <a:spAutoFit/>
          </a:bodyPr>
          <a:lstStyle/>
          <a:p>
            <a:pPr algn="ctr" defTabSz="514350" rtl="1"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7186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350695"/>
          <a:ext cx="9144000" cy="5436483"/>
        </p:xfrm>
        <a:graphic>
          <a:graphicData uri="http://schemas.openxmlformats.org/drawingml/2006/table">
            <a:tbl>
              <a:tblPr firstRow="1" firstCol="1" bandRow="1">
                <a:tableStyleId>{5C22544A-7EE6-4342-B048-85BDC9FD1C3A}</a:tableStyleId>
              </a:tblPr>
              <a:tblGrid>
                <a:gridCol w="1754194">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gridCol w="2205230">
                  <a:extLst>
                    <a:ext uri="{9D8B030D-6E8A-4147-A177-3AD203B41FA5}">
                      <a16:colId xmlns:a16="http://schemas.microsoft.com/office/drawing/2014/main" val="20002"/>
                    </a:ext>
                  </a:extLst>
                </a:gridCol>
              </a:tblGrid>
              <a:tr h="2173556">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مقر الحكم</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ar-JO" sz="2400" b="1" i="0" dirty="0">
                          <a:solidFill>
                            <a:schemeClr val="tx1"/>
                          </a:solidFill>
                          <a:effectLst/>
                          <a:latin typeface="Arial Narrow" charset="0"/>
                          <a:ea typeface="Arial Narrow" charset="0"/>
                          <a:cs typeface="Arial Narrow" charset="0"/>
                        </a:rPr>
                        <a:t>سيتم إستعادة أورشليم الأرضية ومباركتها وتوسيعها بشكل</a:t>
                      </a:r>
                      <a:r>
                        <a:rPr lang="ar-JO" sz="2400" b="1" i="0" baseline="0" dirty="0">
                          <a:solidFill>
                            <a:schemeClr val="tx1"/>
                          </a:solidFill>
                          <a:effectLst/>
                          <a:latin typeface="Arial Narrow" charset="0"/>
                          <a:ea typeface="Arial Narrow" charset="0"/>
                          <a:cs typeface="Arial Narrow" charset="0"/>
                        </a:rPr>
                        <a:t> كبير لتكون مقراً للحكومة والعبادة.</a:t>
                      </a:r>
                      <a:endParaRPr lang="en-US" sz="2400" b="1" i="0" dirty="0">
                        <a:solidFill>
                          <a:schemeClr val="tx1"/>
                        </a:solidFill>
                        <a:effectLst/>
                        <a:latin typeface="Arial Narrow" charset="0"/>
                        <a:ea typeface="Arial Narrow" charset="0"/>
                        <a:cs typeface="Arial Narrow" charset="0"/>
                      </a:endParaRPr>
                    </a:p>
                  </a:txBody>
                  <a:tcPr marL="42863" marR="42863" marT="42863" marB="42863">
                    <a:solidFill>
                      <a:srgbClr val="E9ECF5"/>
                    </a:solidFill>
                  </a:tcPr>
                </a:tc>
                <a:tc>
                  <a:txBody>
                    <a:bodyPr/>
                    <a:lstStyle/>
                    <a:p>
                      <a:pPr marL="0" marR="0" algn="ctr" rtl="1">
                        <a:spcBef>
                          <a:spcPts val="0"/>
                        </a:spcBef>
                        <a:spcAft>
                          <a:spcPts val="600"/>
                        </a:spcAft>
                      </a:pPr>
                      <a:r>
                        <a:rPr lang="ar-JO" sz="2100" b="1" i="0" u="sng" dirty="0">
                          <a:solidFill>
                            <a:schemeClr val="tx1"/>
                          </a:solidFill>
                          <a:effectLst/>
                          <a:latin typeface="Arial Narrow" charset="0"/>
                          <a:ea typeface="Arial Narrow" charset="0"/>
                          <a:cs typeface="Arial Narrow" charset="0"/>
                        </a:rPr>
                        <a:t>أش62:</a:t>
                      </a:r>
                      <a:r>
                        <a:rPr lang="ar-JO" sz="2100" b="1" i="0" u="sng" baseline="0" dirty="0">
                          <a:solidFill>
                            <a:schemeClr val="tx1"/>
                          </a:solidFill>
                          <a:effectLst/>
                          <a:latin typeface="Arial Narrow" charset="0"/>
                          <a:ea typeface="Arial Narrow" charset="0"/>
                          <a:cs typeface="Arial Narrow" charset="0"/>
                        </a:rPr>
                        <a:t> 1، اش 65: 18- 19</a:t>
                      </a:r>
                    </a:p>
                    <a:p>
                      <a:pPr marL="0" marR="0" algn="r" rtl="1">
                        <a:spcBef>
                          <a:spcPts val="0"/>
                        </a:spcBef>
                        <a:spcAft>
                          <a:spcPts val="600"/>
                        </a:spcAft>
                      </a:pPr>
                      <a:r>
                        <a:rPr lang="ar-JO" sz="2100" b="1" i="0" u="sng" baseline="0" dirty="0">
                          <a:solidFill>
                            <a:schemeClr val="tx1"/>
                          </a:solidFill>
                          <a:effectLst/>
                          <a:latin typeface="Arial Narrow" charset="0"/>
                          <a:ea typeface="Arial Narrow" charset="0"/>
                          <a:cs typeface="Arial Narrow" charset="0"/>
                        </a:rPr>
                        <a:t>حز48: 15- 19؛ لوقا 24: 21</a:t>
                      </a:r>
                    </a:p>
                    <a:p>
                      <a:pPr marL="0" marR="0" algn="r" rtl="1">
                        <a:spcBef>
                          <a:spcPts val="0"/>
                        </a:spcBef>
                        <a:spcAft>
                          <a:spcPts val="600"/>
                        </a:spcAft>
                      </a:pPr>
                      <a:r>
                        <a:rPr lang="ar-JO" sz="2100" b="1" i="0" u="sng" baseline="0" dirty="0">
                          <a:solidFill>
                            <a:schemeClr val="tx1"/>
                          </a:solidFill>
                          <a:effectLst/>
                          <a:latin typeface="Arial Narrow" charset="0"/>
                          <a:ea typeface="Arial Narrow" charset="0"/>
                          <a:cs typeface="Arial Narrow" charset="0"/>
                        </a:rPr>
                        <a:t>رؤ11: 2.</a:t>
                      </a:r>
                      <a:endParaRPr lang="mr-IN" sz="2100" b="1" i="0" u="sng" dirty="0">
                        <a:solidFill>
                          <a:schemeClr val="tx1"/>
                        </a:solidFill>
                        <a:effectLst/>
                        <a:latin typeface="Arial Narrow" charset="0"/>
                        <a:ea typeface="Arial Narrow" charset="0"/>
                        <a:cs typeface="Arial Narrow" charset="0"/>
                      </a:endParaRPr>
                    </a:p>
                    <a:p>
                      <a:pPr marL="0" marR="0">
                        <a:spcBef>
                          <a:spcPts val="0"/>
                        </a:spcBef>
                        <a:spcAft>
                          <a:spcPts val="1500"/>
                        </a:spcAft>
                      </a:pPr>
                      <a:endParaRPr lang="en-US" sz="1800" b="1" i="0" dirty="0">
                        <a:solidFill>
                          <a:schemeClr val="tx1"/>
                        </a:solidFill>
                        <a:effectLst/>
                        <a:latin typeface="Arial Narrow" charset="0"/>
                        <a:ea typeface="Arial Narrow" charset="0"/>
                        <a:cs typeface="Arial Narrow" charset="0"/>
                      </a:endParaRPr>
                    </a:p>
                  </a:txBody>
                  <a:tcPr marL="42863" marR="42863" marT="42863" marB="42863">
                    <a:solidFill>
                      <a:srgbClr val="E9ECF5"/>
                    </a:solidFill>
                  </a:tcPr>
                </a:tc>
                <a:extLst>
                  <a:ext uri="{0D108BD9-81ED-4DB2-BD59-A6C34878D82A}">
                    <a16:rowId xmlns:a16="http://schemas.microsoft.com/office/drawing/2014/main" val="10000"/>
                  </a:ext>
                </a:extLst>
              </a:tr>
              <a:tr h="1613990">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البيئة العالمية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ar-JO" sz="2400" b="1" i="0" dirty="0">
                          <a:effectLst/>
                          <a:latin typeface="Arial Narrow" charset="0"/>
                          <a:ea typeface="Arial Narrow" charset="0"/>
                          <a:cs typeface="Arial Narrow" charset="0"/>
                        </a:rPr>
                        <a:t>سيتم تجديد</a:t>
                      </a:r>
                      <a:r>
                        <a:rPr lang="ar-JO" sz="2400" b="1" i="0" baseline="0" dirty="0">
                          <a:effectLst/>
                          <a:latin typeface="Arial Narrow" charset="0"/>
                          <a:ea typeface="Arial Narrow" charset="0"/>
                          <a:cs typeface="Arial Narrow" charset="0"/>
                        </a:rPr>
                        <a:t> السماوات والأرض لإعادة الخليقة إلى حالة تشبه عدن وإصلاح الضرر الناجم عن حكم الإنسان الطويل من سوء المعاملة ودينونة فترة الضيقة.</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a:spcBef>
                          <a:spcPts val="0"/>
                        </a:spcBef>
                        <a:spcAft>
                          <a:spcPts val="1500"/>
                        </a:spcAft>
                      </a:pPr>
                      <a:r>
                        <a:rPr lang="ar-JO" sz="1800" b="1" i="0" u="sng" strike="noStrike" dirty="0">
                          <a:solidFill>
                            <a:srgbClr val="3E19A7"/>
                          </a:solidFill>
                          <a:effectLst/>
                          <a:latin typeface="Arial Narrow" charset="0"/>
                          <a:ea typeface="Arial Narrow" charset="0"/>
                          <a:cs typeface="Arial Narrow" charset="0"/>
                        </a:rPr>
                        <a:t>أش 65: 17 </a:t>
                      </a:r>
                    </a:p>
                    <a:p>
                      <a:pPr marL="0" marR="0" algn="ctr">
                        <a:spcBef>
                          <a:spcPts val="0"/>
                        </a:spcBef>
                        <a:spcAft>
                          <a:spcPts val="1500"/>
                        </a:spcAft>
                      </a:pPr>
                      <a:r>
                        <a:rPr lang="ar-JO" sz="1800" b="1" i="0" u="sng" strike="noStrike" dirty="0">
                          <a:solidFill>
                            <a:srgbClr val="3E19A7"/>
                          </a:solidFill>
                          <a:effectLst/>
                          <a:latin typeface="Arial Narrow" charset="0"/>
                          <a:ea typeface="Arial Narrow" charset="0"/>
                          <a:cs typeface="Arial Narrow" charset="0"/>
                        </a:rPr>
                        <a:t>متى 19: 28</a:t>
                      </a:r>
                      <a:endParaRPr lang="en-US" sz="18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1"/>
                  </a:ext>
                </a:extLst>
              </a:tr>
              <a:tr h="163364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الجماهير</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en-US" sz="1800" b="1" i="0" dirty="0">
                          <a:effectLst/>
                          <a:latin typeface="Arial Narrow" charset="0"/>
                          <a:ea typeface="Arial Narrow" charset="0"/>
                          <a:cs typeface="Arial Narrow" charset="0"/>
                        </a:rPr>
                        <a:t>.</a:t>
                      </a:r>
                      <a:r>
                        <a:rPr lang="ar-JO" sz="2400" b="1" i="0" dirty="0">
                          <a:effectLst/>
                          <a:latin typeface="Arial Narrow" charset="0"/>
                          <a:ea typeface="Arial Narrow" charset="0"/>
                          <a:cs typeface="Arial Narrow" charset="0"/>
                        </a:rPr>
                        <a:t>سيحكم القديسون</a:t>
                      </a:r>
                      <a:r>
                        <a:rPr lang="ar-JO" sz="2400" b="1" i="0" baseline="0" dirty="0">
                          <a:effectLst/>
                          <a:latin typeface="Arial Narrow" charset="0"/>
                          <a:ea typeface="Arial Narrow" charset="0"/>
                          <a:cs typeface="Arial Narrow" charset="0"/>
                        </a:rPr>
                        <a:t> المقامون  والممجدون مع المسيح «اخوة» (البقية اليهودية المؤمنة)، و«الخراف» (الأمم المخلّصون) الذين نجوا من الضيقة</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rtl="1">
                        <a:spcBef>
                          <a:spcPts val="0"/>
                        </a:spcBef>
                        <a:spcAft>
                          <a:spcPts val="1500"/>
                        </a:spcAft>
                      </a:pPr>
                      <a:r>
                        <a:rPr lang="ar-JO" sz="2400" b="1" i="0" u="sng" strike="noStrike" dirty="0">
                          <a:solidFill>
                            <a:srgbClr val="3E19A7"/>
                          </a:solidFill>
                          <a:effectLst/>
                          <a:latin typeface="Arial Narrow" charset="0"/>
                          <a:ea typeface="Arial Narrow" charset="0"/>
                          <a:cs typeface="Arial Narrow" charset="0"/>
                        </a:rPr>
                        <a:t>دا 12: 2؛ اش 26: 19؛ اش65: 20؛ اش65: 23؛ مت25: 31؛ رؤ20: </a:t>
                      </a:r>
                      <a:r>
                        <a:rPr lang="ar-JO" sz="2100" b="1" i="0" u="sng" strike="noStrike" dirty="0">
                          <a:solidFill>
                            <a:srgbClr val="3E19A7"/>
                          </a:solidFill>
                          <a:effectLst/>
                          <a:latin typeface="Arial Narrow" charset="0"/>
                          <a:ea typeface="Arial Narrow" charset="0"/>
                          <a:cs typeface="Arial Narrow" charset="0"/>
                        </a:rPr>
                        <a:t>4</a:t>
                      </a:r>
                      <a:endParaRPr lang="en-US" sz="21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9909922A-784C-3742-B86C-2E4432F6294A}"/>
              </a:ext>
            </a:extLst>
          </p:cNvPr>
          <p:cNvSpPr txBox="1"/>
          <p:nvPr/>
        </p:nvSpPr>
        <p:spPr>
          <a:xfrm>
            <a:off x="971600" y="404664"/>
            <a:ext cx="7622627" cy="707886"/>
          </a:xfrm>
          <a:prstGeom prst="rect">
            <a:avLst/>
          </a:prstGeom>
          <a:noFill/>
        </p:spPr>
        <p:txBody>
          <a:bodyPr wrap="square" rtlCol="0">
            <a:spAutoFit/>
          </a:bodyPr>
          <a:lstStyle/>
          <a:p>
            <a:pPr algn="ctr" defTabSz="514350" rtl="1"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7486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6.xml><?xml version="1.0" encoding="utf-8"?>
<a:theme xmlns:a="http://schemas.openxmlformats.org/drawingml/2006/main" name="4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pex">
  <a:themeElements>
    <a:clrScheme name="Custom 2">
      <a:dk1>
        <a:sysClr val="windowText" lastClr="000000"/>
      </a:dk1>
      <a:lt1>
        <a:srgbClr val="FFFFFF"/>
      </a:lt1>
      <a:dk2>
        <a:srgbClr val="1F497D"/>
      </a:dk2>
      <a:lt2>
        <a:srgbClr val="DBE5F1"/>
      </a:lt2>
      <a:accent1>
        <a:srgbClr val="000000"/>
      </a:accent1>
      <a:accent2>
        <a:srgbClr val="C0504D"/>
      </a:accent2>
      <a:accent3>
        <a:srgbClr val="9BBB59"/>
      </a:accent3>
      <a:accent4>
        <a:srgbClr val="8064A2"/>
      </a:accent4>
      <a:accent5>
        <a:srgbClr val="800080"/>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otalTime>28870</TotalTime>
  <Words>16404</Words>
  <Application>Microsoft Macintosh PowerPoint</Application>
  <PresentationFormat>On-screen Show (4:3)</PresentationFormat>
  <Paragraphs>1594</Paragraphs>
  <Slides>269</Slides>
  <Notes>54</Notes>
  <HiddenSlides>0</HiddenSlides>
  <MMClips>0</MMClips>
  <ScaleCrop>false</ScaleCrop>
  <HeadingPairs>
    <vt:vector size="6" baseType="variant">
      <vt:variant>
        <vt:lpstr>Fonts Used</vt:lpstr>
      </vt:variant>
      <vt:variant>
        <vt:i4>30</vt:i4>
      </vt:variant>
      <vt:variant>
        <vt:lpstr>Theme</vt:lpstr>
      </vt:variant>
      <vt:variant>
        <vt:i4>33</vt:i4>
      </vt:variant>
      <vt:variant>
        <vt:lpstr>Slide Titles</vt:lpstr>
      </vt:variant>
      <vt:variant>
        <vt:i4>269</vt:i4>
      </vt:variant>
    </vt:vector>
  </HeadingPairs>
  <TitlesOfParts>
    <vt:vector size="332" baseType="lpstr">
      <vt:lpstr>Albertus Extra Bold</vt:lpstr>
      <vt:lpstr>Cracked</vt:lpstr>
      <vt:lpstr>DISP_44</vt:lpstr>
      <vt:lpstr>Techno</vt:lpstr>
      <vt:lpstr>Times</vt:lpstr>
      <vt:lpstr>Abadi MT Condensed Extra Bold</vt:lpstr>
      <vt:lpstr>Arial</vt:lpstr>
      <vt:lpstr>Arial Narrow</vt:lpstr>
      <vt:lpstr>Berlin Sans FB</vt:lpstr>
      <vt:lpstr>Book Antiqua</vt:lpstr>
      <vt:lpstr>Calibri</vt:lpstr>
      <vt:lpstr>Calibri Light</vt:lpstr>
      <vt:lpstr>Comic Sans MS</vt:lpstr>
      <vt:lpstr>Copperplate Gothic Bold</vt:lpstr>
      <vt:lpstr>DIN Condensed</vt:lpstr>
      <vt:lpstr>Franklin Gothic Heavy</vt:lpstr>
      <vt:lpstr>Gill Sans</vt:lpstr>
      <vt:lpstr>Helvetica</vt:lpstr>
      <vt:lpstr>Helvetica Neue</vt:lpstr>
      <vt:lpstr>Helvetica Neue Light</vt:lpstr>
      <vt:lpstr>Impact</vt:lpstr>
      <vt:lpstr>Lucida Calligraphy</vt:lpstr>
      <vt:lpstr>Lucida Sans</vt:lpstr>
      <vt:lpstr>Monotype Sorts</vt:lpstr>
      <vt:lpstr>Snell Roundhand</vt:lpstr>
      <vt:lpstr>Symbol</vt:lpstr>
      <vt:lpstr>Times New Roman</vt:lpstr>
      <vt:lpstr>Wingdings</vt:lpstr>
      <vt:lpstr>Wingdings 2</vt:lpstr>
      <vt:lpstr>Wingdings 3</vt:lpstr>
      <vt:lpstr>2_Office Theme</vt:lpstr>
      <vt:lpstr>17_Office Theme</vt:lpstr>
      <vt:lpstr>49_Blank Presentation</vt:lpstr>
      <vt:lpstr>Blank Presentation</vt:lpstr>
      <vt:lpstr>Fireball</vt:lpstr>
      <vt:lpstr>50_Blank Presentation</vt:lpstr>
      <vt:lpstr>40_Office Theme</vt:lpstr>
      <vt:lpstr>7_Default Design</vt:lpstr>
      <vt:lpstr>3_Blank Presentation</vt:lpstr>
      <vt:lpstr>2_Default Design</vt:lpstr>
      <vt:lpstr>6_Default Design</vt:lpstr>
      <vt:lpstr>8_Default Design</vt:lpstr>
      <vt:lpstr>2_blstripc.ppt - Blue Stripes</vt:lpstr>
      <vt:lpstr>blstripc.ppt - Blue Stripes</vt:lpstr>
      <vt:lpstr>3_Office Theme</vt:lpstr>
      <vt:lpstr>41_Office Theme</vt:lpstr>
      <vt:lpstr>51_Blank Presentation</vt:lpstr>
      <vt:lpstr>7_Office Theme</vt:lpstr>
      <vt:lpstr>1_Blank Presentation</vt:lpstr>
      <vt:lpstr>4_Blank Presentation</vt:lpstr>
      <vt:lpstr>42_Office Theme</vt:lpstr>
      <vt:lpstr>21_Default Design</vt:lpstr>
      <vt:lpstr>9_Office Theme</vt:lpstr>
      <vt:lpstr>1_blstripc.ppt - Blue Stripes</vt:lpstr>
      <vt:lpstr>3_Default Design</vt:lpstr>
      <vt:lpstr>Apex</vt:lpstr>
      <vt:lpstr>Expedition</vt:lpstr>
      <vt:lpstr>8_Office Theme</vt:lpstr>
      <vt:lpstr>22_Default Design</vt:lpstr>
      <vt:lpstr>4_Default Design</vt:lpstr>
      <vt:lpstr>53_Blank Presentation</vt:lpstr>
      <vt:lpstr>Default Design</vt:lpstr>
      <vt:lpstr>12_Blank Presentation</vt:lpstr>
      <vt:lpstr>اشعياء ٢٤-٣٩</vt:lpstr>
      <vt:lpstr>Slides on  اشعياء24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الشيطان: ماضيه وحاضره ومستقبله</vt:lpstr>
      <vt:lpstr>PowerPoint Presentation</vt:lpstr>
      <vt:lpstr>PowerPoint Presentation</vt:lpstr>
      <vt:lpstr>Slides on  اشعياء 25</vt:lpstr>
      <vt:lpstr>المملكة (إشعياء 25 - 27)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26</vt:lpstr>
      <vt:lpstr>المملكة (إشعياء 25 – 27)</vt:lpstr>
      <vt:lpstr>PowerPoint Presentation</vt:lpstr>
      <vt:lpstr>ترنيمة حماية الله.</vt:lpstr>
      <vt:lpstr>PowerPoint Presentation</vt:lpstr>
      <vt:lpstr>PowerPoint Presentation</vt:lpstr>
      <vt:lpstr>Slides on  أشعياء 27</vt:lpstr>
      <vt:lpstr>المملكة (إشعياء 25 – 27)</vt:lpstr>
      <vt:lpstr>PowerPoint Presentation</vt:lpstr>
      <vt:lpstr>إسترداد إسرائيل</vt:lpstr>
      <vt:lpstr>Slides on  أشعياء 28</vt:lpstr>
      <vt:lpstr>الويلات  (الفرحة بالرب- لا بمصر) اشعياء 28- 33</vt:lpstr>
      <vt:lpstr>الويلات ( الفرحة بالرب – لا بمصر )  أشعياء 28- 33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29</vt:lpstr>
      <vt:lpstr>الويلات ( الفرحة واللذة في الرب- وليس مصر). أشعياء 28- 33.</vt:lpstr>
      <vt:lpstr>أورشليم الشريرة</vt:lpstr>
      <vt:lpstr>Slides on  أشعياء 30</vt:lpstr>
      <vt:lpstr>الويلات ( اللذة والفرحة بالرب - وليس بمصر) إشعياء 28- 33</vt:lpstr>
      <vt:lpstr>أعتبرت مصرقوية</vt:lpstr>
      <vt:lpstr>PowerPoint Presentation</vt:lpstr>
      <vt:lpstr>Slides on  أشعياء 31</vt:lpstr>
      <vt:lpstr>PowerPoint Presentation</vt:lpstr>
      <vt:lpstr>Slides on  أشعياء 32</vt:lpstr>
      <vt:lpstr>الويلات( افرح بالرب اتكل عليه- وليس بمصر). اشعياء 28- 33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إشعياء 33</vt:lpstr>
      <vt:lpstr>الويلات ( الفرحة بالرب- وليس بمصر) إشعياء 28-  33</vt:lpstr>
      <vt:lpstr>يأتي ملكوتك</vt:lpstr>
      <vt:lpstr>من الجمهورية الى الملكية</vt:lpstr>
      <vt:lpstr>Slides on  أشعياء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53</vt:lpstr>
      <vt:lpstr>الصحراء المزهرة (المثمرة)</vt:lpstr>
      <vt:lpstr>PowerPoint Presentation</vt:lpstr>
      <vt:lpstr>PowerPoint Presentation</vt:lpstr>
      <vt:lpstr>PowerPoint Presentation</vt:lpstr>
      <vt:lpstr>ملكوت الله:  موضوع الكتاب المقدس الشامل</vt:lpstr>
      <vt:lpstr>المملكة: الموضوع الرئيسي للعهد القديم</vt:lpstr>
      <vt:lpstr>PowerPoint Presentation</vt:lpstr>
      <vt:lpstr>الألفية باعتبارها خاتمة لتاريخ العالم</vt:lpstr>
      <vt:lpstr>ضرورة الألفية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يسوع  قريبنا الفادي</vt:lpstr>
      <vt:lpstr>PowerPoint Presentation</vt:lpstr>
      <vt:lpstr>PowerPoint Presentation</vt:lpstr>
      <vt:lpstr>PowerPoint Presentation</vt:lpstr>
      <vt:lpstr>PowerPoint Presentation</vt:lpstr>
      <vt:lpstr>PowerPoint Presentation</vt:lpstr>
      <vt:lpstr>أشعياء</vt:lpstr>
      <vt:lpstr>إشعياء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إشعياء 37</vt:lpstr>
      <vt:lpstr>PowerPoint Presentation</vt:lpstr>
      <vt:lpstr>PowerPoint Presentation</vt:lpstr>
      <vt:lpstr>PowerPoint Presentation</vt:lpstr>
      <vt:lpstr>PowerPoint Presentation</vt:lpstr>
      <vt:lpstr>PowerPoint Presentation</vt:lpstr>
      <vt:lpstr>إشعياء 83</vt:lpstr>
      <vt:lpstr>حزقيا امتداد الحياة</vt:lpstr>
      <vt:lpstr>إجابة الله</vt:lpstr>
      <vt:lpstr>PowerPoint Presentation</vt:lpstr>
      <vt:lpstr>معجزة الله</vt:lpstr>
      <vt:lpstr>PowerPoint Presentation</vt:lpstr>
      <vt:lpstr>PowerPoint Presentation</vt:lpstr>
      <vt:lpstr>حزقيا بولا</vt:lpstr>
      <vt:lpstr>PowerPoint Presentation</vt:lpstr>
      <vt:lpstr>PowerPoint Presentation</vt:lpstr>
      <vt:lpstr>إشعياء 93</vt:lpstr>
      <vt:lpstr>PowerPoint Presentation</vt:lpstr>
      <vt:lpstr>ثقة زائفة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سيكمل الله خطته لجميع المخلوقات</vt:lpstr>
      <vt:lpstr>الفكرة الرئيسية في أشعياء</vt:lpstr>
      <vt:lpstr>كن كاملاً</vt:lpstr>
      <vt:lpstr>كن كاملاً</vt:lpstr>
      <vt:lpstr>كلمة مفتاحية</vt:lpstr>
      <vt:lpstr>PowerPoint Presentation</vt:lpstr>
      <vt:lpstr>يسوع سوف يملك</vt:lpstr>
      <vt:lpstr>يسوع سوف يملك</vt:lpstr>
      <vt:lpstr>يسوع سوف يملك</vt:lpstr>
      <vt:lpstr>يسوع سوف يملك</vt:lpstr>
      <vt:lpstr>يسوع سوف يملك</vt:lpstr>
      <vt:lpstr>يسوع سوف يملك</vt:lpstr>
      <vt:lpstr>Black</vt:lpstr>
      <vt:lpstr>مسح العهد القديم   •  BibleStudyDownloads.org</vt:lpstr>
      <vt:lpstr>PowerPoint Presentation</vt:lpstr>
      <vt:lpstr>مقاربة بنية العهد القديم مع العهد الجديد</vt:lpstr>
      <vt:lpstr>هيكلية العهد القديم</vt:lpstr>
      <vt:lpstr>تكامل العهد القديم</vt:lpstr>
      <vt:lpstr>العهد الإبراهيمي وتتميمه</vt:lpstr>
      <vt:lpstr>ملكوت الله</vt:lpstr>
      <vt:lpstr>موضوع شامل</vt:lpstr>
      <vt:lpstr>نظرتي لموضوعات العهد القديم</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572</cp:revision>
  <dcterms:created xsi:type="dcterms:W3CDTF">2010-10-07T07:24:48Z</dcterms:created>
  <dcterms:modified xsi:type="dcterms:W3CDTF">2023-11-04T12:56:53Z</dcterms:modified>
</cp:coreProperties>
</file>