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5.xml" ContentType="application/vnd.openxmlformats-officedocument.theme+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0.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0.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1.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3.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4.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5.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5.xml" ContentType="application/vnd.openxmlformats-officedocument.themeOverride+xml"/>
  <Override PartName="/ppt/notesSlides/notesSlide70.xml" ContentType="application/vnd.openxmlformats-officedocument.presentationml.notesSlide+xml"/>
  <Override PartName="/ppt/theme/themeOverride6.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xml" ContentType="application/vnd.openxmlformats-officedocument.presentationml.tags+xml"/>
  <Override PartName="/ppt/notesSlides/notesSlide82.xml" ContentType="application/vnd.openxmlformats-officedocument.presentationml.notesSlide+xml"/>
  <Override PartName="/ppt/theme/themeOverride7.xml" ContentType="application/vnd.openxmlformats-officedocument.themeOverride+xml"/>
  <Override PartName="/ppt/notesSlides/notesSlide83.xml" ContentType="application/vnd.openxmlformats-officedocument.presentationml.notesSlide+xml"/>
  <Override PartName="/ppt/theme/themeOverride8.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9.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10.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theme/themeOverride11.xml" ContentType="application/vnd.openxmlformats-officedocument.themeOverr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12.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833" r:id="rId2"/>
    <p:sldMasterId id="2147483963" r:id="rId3"/>
    <p:sldMasterId id="2147484308" r:id="rId4"/>
    <p:sldMasterId id="2147484371" r:id="rId5"/>
    <p:sldMasterId id="2147484383" r:id="rId6"/>
    <p:sldMasterId id="2147484395" r:id="rId7"/>
    <p:sldMasterId id="2147484407" r:id="rId8"/>
    <p:sldMasterId id="2147484432" r:id="rId9"/>
    <p:sldMasterId id="2147484444" r:id="rId10"/>
    <p:sldMasterId id="2147484456" r:id="rId11"/>
    <p:sldMasterId id="2147484469" r:id="rId12"/>
    <p:sldMasterId id="2147484505" r:id="rId13"/>
    <p:sldMasterId id="2147484529" r:id="rId14"/>
    <p:sldMasterId id="2147484542" r:id="rId15"/>
    <p:sldMasterId id="2147484554" r:id="rId16"/>
    <p:sldMasterId id="2147484566" r:id="rId17"/>
    <p:sldMasterId id="2147484578" r:id="rId18"/>
    <p:sldMasterId id="2147484592" r:id="rId19"/>
    <p:sldMasterId id="2147484604" r:id="rId20"/>
    <p:sldMasterId id="2147484616" r:id="rId21"/>
    <p:sldMasterId id="2147484628" r:id="rId22"/>
    <p:sldMasterId id="2147484642" r:id="rId23"/>
    <p:sldMasterId id="2147484654" r:id="rId24"/>
    <p:sldMasterId id="2147484666" r:id="rId25"/>
    <p:sldMasterId id="2147484679" r:id="rId26"/>
    <p:sldMasterId id="2147484681" r:id="rId27"/>
    <p:sldMasterId id="2147484693" r:id="rId28"/>
    <p:sldMasterId id="2147484705" r:id="rId29"/>
    <p:sldMasterId id="2147484717" r:id="rId30"/>
    <p:sldMasterId id="2147484730" r:id="rId31"/>
    <p:sldMasterId id="2147484742" r:id="rId32"/>
    <p:sldMasterId id="2147484754" r:id="rId33"/>
    <p:sldMasterId id="2147484767" r:id="rId34"/>
    <p:sldMasterId id="2147484779" r:id="rId35"/>
    <p:sldMasterId id="2147484791" r:id="rId36"/>
    <p:sldMasterId id="2147484803" r:id="rId37"/>
    <p:sldMasterId id="2147484815" r:id="rId38"/>
    <p:sldMasterId id="2147484827" r:id="rId39"/>
    <p:sldMasterId id="2147484839" r:id="rId40"/>
    <p:sldMasterId id="2147484851" r:id="rId41"/>
    <p:sldMasterId id="2147484865" r:id="rId42"/>
    <p:sldMasterId id="2147484877" r:id="rId43"/>
    <p:sldMasterId id="2147484889" r:id="rId44"/>
    <p:sldMasterId id="2147484901" r:id="rId45"/>
    <p:sldMasterId id="2147484915" r:id="rId46"/>
  </p:sldMasterIdLst>
  <p:notesMasterIdLst>
    <p:notesMasterId r:id="rId252"/>
  </p:notesMasterIdLst>
  <p:sldIdLst>
    <p:sldId id="383" r:id="rId47"/>
    <p:sldId id="384" r:id="rId48"/>
    <p:sldId id="385" r:id="rId49"/>
    <p:sldId id="386" r:id="rId50"/>
    <p:sldId id="387" r:id="rId51"/>
    <p:sldId id="388" r:id="rId52"/>
    <p:sldId id="389" r:id="rId53"/>
    <p:sldId id="390" r:id="rId54"/>
    <p:sldId id="391" r:id="rId55"/>
    <p:sldId id="392" r:id="rId56"/>
    <p:sldId id="393" r:id="rId57"/>
    <p:sldId id="447" r:id="rId58"/>
    <p:sldId id="482" r:id="rId59"/>
    <p:sldId id="2424" r:id="rId60"/>
    <p:sldId id="554" r:id="rId61"/>
    <p:sldId id="555" r:id="rId62"/>
    <p:sldId id="491" r:id="rId63"/>
    <p:sldId id="560" r:id="rId64"/>
    <p:sldId id="559" r:id="rId65"/>
    <p:sldId id="395" r:id="rId66"/>
    <p:sldId id="279" r:id="rId67"/>
    <p:sldId id="280" r:id="rId68"/>
    <p:sldId id="284" r:id="rId69"/>
    <p:sldId id="2427" r:id="rId70"/>
    <p:sldId id="2426" r:id="rId71"/>
    <p:sldId id="3939" r:id="rId72"/>
    <p:sldId id="2494" r:id="rId73"/>
    <p:sldId id="453" r:id="rId74"/>
    <p:sldId id="4135" r:id="rId75"/>
    <p:sldId id="3988" r:id="rId76"/>
    <p:sldId id="4755" r:id="rId77"/>
    <p:sldId id="2495" r:id="rId78"/>
    <p:sldId id="4130" r:id="rId79"/>
    <p:sldId id="4131" r:id="rId80"/>
    <p:sldId id="4132" r:id="rId81"/>
    <p:sldId id="4133" r:id="rId82"/>
    <p:sldId id="4128" r:id="rId83"/>
    <p:sldId id="4129" r:id="rId84"/>
    <p:sldId id="3931" r:id="rId85"/>
    <p:sldId id="4007" r:id="rId86"/>
    <p:sldId id="4008" r:id="rId87"/>
    <p:sldId id="4134" r:id="rId88"/>
    <p:sldId id="4009" r:id="rId89"/>
    <p:sldId id="4010" r:id="rId90"/>
    <p:sldId id="5261" r:id="rId91"/>
    <p:sldId id="4011" r:id="rId92"/>
    <p:sldId id="4012" r:id="rId93"/>
    <p:sldId id="4013" r:id="rId94"/>
    <p:sldId id="3938" r:id="rId95"/>
    <p:sldId id="3994" r:id="rId96"/>
    <p:sldId id="4167" r:id="rId97"/>
    <p:sldId id="397" r:id="rId98"/>
    <p:sldId id="536" r:id="rId99"/>
    <p:sldId id="486" r:id="rId100"/>
    <p:sldId id="380" r:id="rId101"/>
    <p:sldId id="381" r:id="rId102"/>
    <p:sldId id="347" r:id="rId103"/>
    <p:sldId id="382" r:id="rId104"/>
    <p:sldId id="379" r:id="rId105"/>
    <p:sldId id="537" r:id="rId106"/>
    <p:sldId id="484" r:id="rId107"/>
    <p:sldId id="348" r:id="rId108"/>
    <p:sldId id="1859" r:id="rId109"/>
    <p:sldId id="2425" r:id="rId110"/>
    <p:sldId id="794" r:id="rId111"/>
    <p:sldId id="668" r:id="rId112"/>
    <p:sldId id="670" r:id="rId113"/>
    <p:sldId id="799" r:id="rId114"/>
    <p:sldId id="671" r:id="rId115"/>
    <p:sldId id="402" r:id="rId116"/>
    <p:sldId id="543" r:id="rId117"/>
    <p:sldId id="403" r:id="rId118"/>
    <p:sldId id="534" r:id="rId119"/>
    <p:sldId id="5264" r:id="rId120"/>
    <p:sldId id="5265" r:id="rId121"/>
    <p:sldId id="5266" r:id="rId122"/>
    <p:sldId id="672" r:id="rId123"/>
    <p:sldId id="673" r:id="rId124"/>
    <p:sldId id="734" r:id="rId125"/>
    <p:sldId id="733" r:id="rId126"/>
    <p:sldId id="5263" r:id="rId127"/>
    <p:sldId id="5680" r:id="rId128"/>
    <p:sldId id="5506" r:id="rId129"/>
    <p:sldId id="4892" r:id="rId130"/>
    <p:sldId id="4893" r:id="rId131"/>
    <p:sldId id="4894" r:id="rId132"/>
    <p:sldId id="4895" r:id="rId133"/>
    <p:sldId id="4681" r:id="rId134"/>
    <p:sldId id="514" r:id="rId135"/>
    <p:sldId id="515" r:id="rId136"/>
    <p:sldId id="1674" r:id="rId137"/>
    <p:sldId id="277" r:id="rId138"/>
    <p:sldId id="4756" r:id="rId139"/>
    <p:sldId id="544" r:id="rId140"/>
    <p:sldId id="308" r:id="rId141"/>
    <p:sldId id="546" r:id="rId142"/>
    <p:sldId id="533" r:id="rId143"/>
    <p:sldId id="274" r:id="rId144"/>
    <p:sldId id="275" r:id="rId145"/>
    <p:sldId id="276" r:id="rId146"/>
    <p:sldId id="547" r:id="rId147"/>
    <p:sldId id="548" r:id="rId148"/>
    <p:sldId id="549" r:id="rId149"/>
    <p:sldId id="317" r:id="rId150"/>
    <p:sldId id="285" r:id="rId151"/>
    <p:sldId id="278" r:id="rId152"/>
    <p:sldId id="263" r:id="rId153"/>
    <p:sldId id="262" r:id="rId154"/>
    <p:sldId id="264" r:id="rId155"/>
    <p:sldId id="299" r:id="rId156"/>
    <p:sldId id="5262" r:id="rId157"/>
    <p:sldId id="265" r:id="rId158"/>
    <p:sldId id="266" r:id="rId159"/>
    <p:sldId id="316" r:id="rId160"/>
    <p:sldId id="267" r:id="rId161"/>
    <p:sldId id="268" r:id="rId162"/>
    <p:sldId id="269" r:id="rId163"/>
    <p:sldId id="301" r:id="rId164"/>
    <p:sldId id="323" r:id="rId165"/>
    <p:sldId id="324" r:id="rId166"/>
    <p:sldId id="325" r:id="rId167"/>
    <p:sldId id="530" r:id="rId168"/>
    <p:sldId id="531" r:id="rId169"/>
    <p:sldId id="532" r:id="rId170"/>
    <p:sldId id="352" r:id="rId171"/>
    <p:sldId id="5254" r:id="rId172"/>
    <p:sldId id="5255" r:id="rId173"/>
    <p:sldId id="5256" r:id="rId174"/>
    <p:sldId id="5257" r:id="rId175"/>
    <p:sldId id="5258" r:id="rId176"/>
    <p:sldId id="5259" r:id="rId177"/>
    <p:sldId id="5260" r:id="rId178"/>
    <p:sldId id="353" r:id="rId179"/>
    <p:sldId id="2423" r:id="rId180"/>
    <p:sldId id="524" r:id="rId181"/>
    <p:sldId id="525" r:id="rId182"/>
    <p:sldId id="526" r:id="rId183"/>
    <p:sldId id="527" r:id="rId184"/>
    <p:sldId id="528" r:id="rId185"/>
    <p:sldId id="5681" r:id="rId186"/>
    <p:sldId id="5362" r:id="rId187"/>
    <p:sldId id="5682" r:id="rId188"/>
    <p:sldId id="5285" r:id="rId189"/>
    <p:sldId id="5289" r:id="rId190"/>
    <p:sldId id="5290" r:id="rId191"/>
    <p:sldId id="5683" r:id="rId192"/>
    <p:sldId id="5295" r:id="rId193"/>
    <p:sldId id="5296" r:id="rId194"/>
    <p:sldId id="5297" r:id="rId195"/>
    <p:sldId id="5299" r:id="rId196"/>
    <p:sldId id="5304" r:id="rId197"/>
    <p:sldId id="5361" r:id="rId198"/>
    <p:sldId id="5300" r:id="rId199"/>
    <p:sldId id="5301" r:id="rId200"/>
    <p:sldId id="5302" r:id="rId201"/>
    <p:sldId id="5303" r:id="rId202"/>
    <p:sldId id="500" r:id="rId203"/>
    <p:sldId id="320" r:id="rId204"/>
    <p:sldId id="567" r:id="rId205"/>
    <p:sldId id="568" r:id="rId206"/>
    <p:sldId id="569" r:id="rId207"/>
    <p:sldId id="570" r:id="rId208"/>
    <p:sldId id="523" r:id="rId209"/>
    <p:sldId id="302" r:id="rId210"/>
    <p:sldId id="521" r:id="rId211"/>
    <p:sldId id="272" r:id="rId212"/>
    <p:sldId id="273" r:id="rId213"/>
    <p:sldId id="359" r:id="rId214"/>
    <p:sldId id="516" r:id="rId215"/>
    <p:sldId id="517" r:id="rId216"/>
    <p:sldId id="518" r:id="rId217"/>
    <p:sldId id="349" r:id="rId218"/>
    <p:sldId id="270" r:id="rId219"/>
    <p:sldId id="519" r:id="rId220"/>
    <p:sldId id="409" r:id="rId221"/>
    <p:sldId id="271" r:id="rId222"/>
    <p:sldId id="520" r:id="rId223"/>
    <p:sldId id="451" r:id="rId224"/>
    <p:sldId id="494" r:id="rId225"/>
    <p:sldId id="550" r:id="rId226"/>
    <p:sldId id="556" r:id="rId227"/>
    <p:sldId id="507" r:id="rId228"/>
    <p:sldId id="566" r:id="rId229"/>
    <p:sldId id="551" r:id="rId230"/>
    <p:sldId id="552" r:id="rId231"/>
    <p:sldId id="553" r:id="rId232"/>
    <p:sldId id="502" r:id="rId233"/>
    <p:sldId id="557" r:id="rId234"/>
    <p:sldId id="504" r:id="rId235"/>
    <p:sldId id="561" r:id="rId236"/>
    <p:sldId id="558" r:id="rId237"/>
    <p:sldId id="476" r:id="rId238"/>
    <p:sldId id="477" r:id="rId239"/>
    <p:sldId id="361" r:id="rId240"/>
    <p:sldId id="362" r:id="rId241"/>
    <p:sldId id="363" r:id="rId242"/>
    <p:sldId id="364" r:id="rId243"/>
    <p:sldId id="365" r:id="rId244"/>
    <p:sldId id="366" r:id="rId245"/>
    <p:sldId id="367" r:id="rId246"/>
    <p:sldId id="368" r:id="rId247"/>
    <p:sldId id="369" r:id="rId248"/>
    <p:sldId id="370" r:id="rId249"/>
    <p:sldId id="326" r:id="rId250"/>
    <p:sldId id="328" r:id="rId251"/>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8286226-7093-104F-8A02-58FDAF848B0E}">
          <p14:sldIdLst>
            <p14:sldId id="383"/>
            <p14:sldId id="384"/>
            <p14:sldId id="385"/>
            <p14:sldId id="386"/>
            <p14:sldId id="387"/>
            <p14:sldId id="388"/>
            <p14:sldId id="389"/>
            <p14:sldId id="390"/>
            <p14:sldId id="391"/>
            <p14:sldId id="392"/>
            <p14:sldId id="393"/>
            <p14:sldId id="447"/>
            <p14:sldId id="482"/>
            <p14:sldId id="2424"/>
            <p14:sldId id="554"/>
            <p14:sldId id="555"/>
            <p14:sldId id="491"/>
            <p14:sldId id="560"/>
            <p14:sldId id="559"/>
            <p14:sldId id="395"/>
          </p14:sldIdLst>
        </p14:section>
        <p14:section name="Introduction" id="{BFC3FECE-30DA-464C-B342-3A0BA6168D06}">
          <p14:sldIdLst>
            <p14:sldId id="279"/>
            <p14:sldId id="280"/>
            <p14:sldId id="284"/>
            <p14:sldId id="2427"/>
            <p14:sldId id="2426"/>
            <p14:sldId id="3939"/>
            <p14:sldId id="2494"/>
            <p14:sldId id="453"/>
            <p14:sldId id="4135"/>
            <p14:sldId id="3988"/>
            <p14:sldId id="4755"/>
            <p14:sldId id="2495"/>
            <p14:sldId id="4130"/>
            <p14:sldId id="4131"/>
            <p14:sldId id="4132"/>
            <p14:sldId id="4133"/>
            <p14:sldId id="4128"/>
            <p14:sldId id="4129"/>
            <p14:sldId id="3931"/>
            <p14:sldId id="4007"/>
            <p14:sldId id="4008"/>
            <p14:sldId id="4134"/>
            <p14:sldId id="4009"/>
            <p14:sldId id="4010"/>
            <p14:sldId id="5261"/>
            <p14:sldId id="4011"/>
            <p14:sldId id="4012"/>
            <p14:sldId id="4013"/>
            <p14:sldId id="3938"/>
            <p14:sldId id="3994"/>
            <p14:sldId id="4167"/>
          </p14:sldIdLst>
        </p14:section>
        <p14:section name="Sermon" id="{8775CDAF-C536-DE4A-BD82-C6FB8F71F298}">
          <p14:sldIdLst>
            <p14:sldId id="397"/>
            <p14:sldId id="536"/>
            <p14:sldId id="486"/>
            <p14:sldId id="380"/>
            <p14:sldId id="381"/>
            <p14:sldId id="347"/>
            <p14:sldId id="382"/>
            <p14:sldId id="379"/>
            <p14:sldId id="537"/>
            <p14:sldId id="484"/>
            <p14:sldId id="348"/>
            <p14:sldId id="1859"/>
            <p14:sldId id="2425"/>
            <p14:sldId id="794"/>
            <p14:sldId id="668"/>
            <p14:sldId id="670"/>
            <p14:sldId id="799"/>
            <p14:sldId id="671"/>
            <p14:sldId id="402"/>
            <p14:sldId id="543"/>
            <p14:sldId id="403"/>
          </p14:sldIdLst>
        </p14:section>
        <p14:section name="Chapters" id="{F2F95673-3D07-0B4D-ABBA-15462C76C4F5}">
          <p14:sldIdLst>
            <p14:sldId id="534"/>
            <p14:sldId id="5264"/>
            <p14:sldId id="5265"/>
            <p14:sldId id="5266"/>
            <p14:sldId id="672"/>
            <p14:sldId id="673"/>
            <p14:sldId id="734"/>
            <p14:sldId id="733"/>
            <p14:sldId id="5263"/>
            <p14:sldId id="5680"/>
            <p14:sldId id="5506"/>
            <p14:sldId id="4892"/>
            <p14:sldId id="4893"/>
            <p14:sldId id="4894"/>
            <p14:sldId id="4895"/>
            <p14:sldId id="4681"/>
            <p14:sldId id="514"/>
            <p14:sldId id="515"/>
            <p14:sldId id="1674"/>
            <p14:sldId id="277"/>
            <p14:sldId id="4756"/>
            <p14:sldId id="544"/>
            <p14:sldId id="308"/>
            <p14:sldId id="546"/>
            <p14:sldId id="533"/>
            <p14:sldId id="274"/>
            <p14:sldId id="275"/>
            <p14:sldId id="276"/>
            <p14:sldId id="547"/>
            <p14:sldId id="548"/>
            <p14:sldId id="549"/>
            <p14:sldId id="317"/>
            <p14:sldId id="285"/>
            <p14:sldId id="278"/>
            <p14:sldId id="263"/>
            <p14:sldId id="262"/>
            <p14:sldId id="264"/>
            <p14:sldId id="299"/>
            <p14:sldId id="5262"/>
            <p14:sldId id="265"/>
            <p14:sldId id="266"/>
            <p14:sldId id="316"/>
            <p14:sldId id="267"/>
            <p14:sldId id="268"/>
            <p14:sldId id="269"/>
            <p14:sldId id="301"/>
            <p14:sldId id="323"/>
            <p14:sldId id="324"/>
            <p14:sldId id="325"/>
            <p14:sldId id="530"/>
            <p14:sldId id="531"/>
            <p14:sldId id="532"/>
            <p14:sldId id="352"/>
            <p14:sldId id="5254"/>
            <p14:sldId id="5255"/>
            <p14:sldId id="5256"/>
            <p14:sldId id="5257"/>
            <p14:sldId id="5258"/>
            <p14:sldId id="5259"/>
            <p14:sldId id="5260"/>
            <p14:sldId id="353"/>
            <p14:sldId id="2423"/>
            <p14:sldId id="524"/>
            <p14:sldId id="525"/>
            <p14:sldId id="526"/>
            <p14:sldId id="527"/>
            <p14:sldId id="528"/>
            <p14:sldId id="5681"/>
            <p14:sldId id="5362"/>
            <p14:sldId id="5682"/>
            <p14:sldId id="5285"/>
            <p14:sldId id="5289"/>
            <p14:sldId id="5290"/>
            <p14:sldId id="5683"/>
            <p14:sldId id="5295"/>
            <p14:sldId id="5296"/>
            <p14:sldId id="5297"/>
            <p14:sldId id="5299"/>
            <p14:sldId id="5304"/>
            <p14:sldId id="5361"/>
            <p14:sldId id="5300"/>
            <p14:sldId id="5301"/>
            <p14:sldId id="5302"/>
            <p14:sldId id="5303"/>
            <p14:sldId id="500"/>
            <p14:sldId id="320"/>
            <p14:sldId id="567"/>
            <p14:sldId id="568"/>
            <p14:sldId id="569"/>
            <p14:sldId id="570"/>
            <p14:sldId id="523"/>
            <p14:sldId id="302"/>
            <p14:sldId id="521"/>
            <p14:sldId id="272"/>
            <p14:sldId id="273"/>
            <p14:sldId id="359"/>
            <p14:sldId id="516"/>
            <p14:sldId id="517"/>
            <p14:sldId id="518"/>
            <p14:sldId id="349"/>
            <p14:sldId id="270"/>
            <p14:sldId id="519"/>
            <p14:sldId id="409"/>
            <p14:sldId id="271"/>
            <p14:sldId id="520"/>
            <p14:sldId id="451"/>
          </p14:sldIdLst>
        </p14:section>
        <p14:section name="Conclusion" id="{1E0142F6-A9CE-A442-9938-CBDF4DF2DBB6}">
          <p14:sldIdLst>
            <p14:sldId id="494"/>
            <p14:sldId id="550"/>
            <p14:sldId id="556"/>
            <p14:sldId id="507"/>
            <p14:sldId id="566"/>
            <p14:sldId id="551"/>
            <p14:sldId id="552"/>
            <p14:sldId id="553"/>
            <p14:sldId id="502"/>
            <p14:sldId id="557"/>
            <p14:sldId id="504"/>
            <p14:sldId id="561"/>
            <p14:sldId id="558"/>
            <p14:sldId id="476"/>
            <p14:sldId id="477"/>
          </p14:sldIdLst>
        </p14:section>
        <p14:section name="Supplements" id="{79E04301-4826-EB40-8449-C9E8DD5F885D}">
          <p14:sldIdLst>
            <p14:sldId id="361"/>
            <p14:sldId id="362"/>
            <p14:sldId id="363"/>
            <p14:sldId id="364"/>
            <p14:sldId id="365"/>
            <p14:sldId id="366"/>
            <p14:sldId id="367"/>
            <p14:sldId id="368"/>
            <p14:sldId id="369"/>
            <p14:sldId id="370"/>
            <p14:sldId id="326"/>
            <p14:sldId id="32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3FFA3"/>
    <a:srgbClr val="FFFFFF"/>
    <a:srgbClr val="6FBBD6"/>
    <a:srgbClr val="5390BD"/>
    <a:srgbClr val="800080"/>
    <a:srgbClr val="9900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24" autoAdjust="0"/>
    <p:restoredTop sz="81424" autoAdjust="0"/>
  </p:normalViewPr>
  <p:slideViewPr>
    <p:cSldViewPr>
      <p:cViewPr varScale="1">
        <p:scale>
          <a:sx n="78" d="100"/>
          <a:sy n="78" d="100"/>
        </p:scale>
        <p:origin x="168" y="1248"/>
      </p:cViewPr>
      <p:guideLst>
        <p:guide orient="horz" pos="2160"/>
        <p:guide pos="2880"/>
      </p:guideLst>
    </p:cSldViewPr>
  </p:slideViewPr>
  <p:outlineViewPr>
    <p:cViewPr>
      <p:scale>
        <a:sx n="50" d="100"/>
        <a:sy n="50" d="100"/>
      </p:scale>
      <p:origin x="0" y="8848"/>
    </p:cViewPr>
    <p:sldLst>
      <p:sld r:id="rId1" collapse="1"/>
      <p:sld r:id="rId2" collapse="1"/>
      <p:sld r:id="rId3" collapse="1"/>
      <p:sld r:id="rId4" collapse="1"/>
    </p:sldLst>
  </p:outlineViewPr>
  <p:notesTextViewPr>
    <p:cViewPr>
      <p:scale>
        <a:sx n="125" d="100"/>
        <a:sy n="125"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7.xml"/><Relationship Id="rId84" Type="http://schemas.openxmlformats.org/officeDocument/2006/relationships/slide" Target="slides/slide38.xml"/><Relationship Id="rId138" Type="http://schemas.openxmlformats.org/officeDocument/2006/relationships/slide" Target="slides/slide92.xml"/><Relationship Id="rId159" Type="http://schemas.openxmlformats.org/officeDocument/2006/relationships/slide" Target="slides/slide113.xml"/><Relationship Id="rId170" Type="http://schemas.openxmlformats.org/officeDocument/2006/relationships/slide" Target="slides/slide124.xml"/><Relationship Id="rId191" Type="http://schemas.openxmlformats.org/officeDocument/2006/relationships/slide" Target="slides/slide145.xml"/><Relationship Id="rId205" Type="http://schemas.openxmlformats.org/officeDocument/2006/relationships/slide" Target="slides/slide159.xml"/><Relationship Id="rId226" Type="http://schemas.openxmlformats.org/officeDocument/2006/relationships/slide" Target="slides/slide180.xml"/><Relationship Id="rId247" Type="http://schemas.openxmlformats.org/officeDocument/2006/relationships/slide" Target="slides/slide201.xml"/><Relationship Id="rId107" Type="http://schemas.openxmlformats.org/officeDocument/2006/relationships/slide" Target="slides/slide6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7.xml"/><Relationship Id="rId74" Type="http://schemas.openxmlformats.org/officeDocument/2006/relationships/slide" Target="slides/slide28.xml"/><Relationship Id="rId128" Type="http://schemas.openxmlformats.org/officeDocument/2006/relationships/slide" Target="slides/slide82.xml"/><Relationship Id="rId149" Type="http://schemas.openxmlformats.org/officeDocument/2006/relationships/slide" Target="slides/slide103.xml"/><Relationship Id="rId5" Type="http://schemas.openxmlformats.org/officeDocument/2006/relationships/slideMaster" Target="slideMasters/slideMaster5.xml"/><Relationship Id="rId95" Type="http://schemas.openxmlformats.org/officeDocument/2006/relationships/slide" Target="slides/slide49.xml"/><Relationship Id="rId160" Type="http://schemas.openxmlformats.org/officeDocument/2006/relationships/slide" Target="slides/slide114.xml"/><Relationship Id="rId181" Type="http://schemas.openxmlformats.org/officeDocument/2006/relationships/slide" Target="slides/slide135.xml"/><Relationship Id="rId216" Type="http://schemas.openxmlformats.org/officeDocument/2006/relationships/slide" Target="slides/slide170.xml"/><Relationship Id="rId237" Type="http://schemas.openxmlformats.org/officeDocument/2006/relationships/slide" Target="slides/slide19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8.xml"/><Relationship Id="rId118" Type="http://schemas.openxmlformats.org/officeDocument/2006/relationships/slide" Target="slides/slide72.xml"/><Relationship Id="rId139" Type="http://schemas.openxmlformats.org/officeDocument/2006/relationships/slide" Target="slides/slide93.xml"/><Relationship Id="rId85" Type="http://schemas.openxmlformats.org/officeDocument/2006/relationships/slide" Target="slides/slide39.xml"/><Relationship Id="rId150" Type="http://schemas.openxmlformats.org/officeDocument/2006/relationships/slide" Target="slides/slide104.xml"/><Relationship Id="rId171" Type="http://schemas.openxmlformats.org/officeDocument/2006/relationships/slide" Target="slides/slide125.xml"/><Relationship Id="rId192" Type="http://schemas.openxmlformats.org/officeDocument/2006/relationships/slide" Target="slides/slide146.xml"/><Relationship Id="rId206" Type="http://schemas.openxmlformats.org/officeDocument/2006/relationships/slide" Target="slides/slide160.xml"/><Relationship Id="rId227" Type="http://schemas.openxmlformats.org/officeDocument/2006/relationships/slide" Target="slides/slide181.xml"/><Relationship Id="rId248" Type="http://schemas.openxmlformats.org/officeDocument/2006/relationships/slide" Target="slides/slide202.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2.xml"/><Relationship Id="rId129" Type="http://schemas.openxmlformats.org/officeDocument/2006/relationships/slide" Target="slides/slide83.xml"/><Relationship Id="rId54" Type="http://schemas.openxmlformats.org/officeDocument/2006/relationships/slide" Target="slides/slide8.xml"/><Relationship Id="rId75" Type="http://schemas.openxmlformats.org/officeDocument/2006/relationships/slide" Target="slides/slide29.xml"/><Relationship Id="rId96" Type="http://schemas.openxmlformats.org/officeDocument/2006/relationships/slide" Target="slides/slide50.xml"/><Relationship Id="rId140" Type="http://schemas.openxmlformats.org/officeDocument/2006/relationships/slide" Target="slides/slide94.xml"/><Relationship Id="rId161" Type="http://schemas.openxmlformats.org/officeDocument/2006/relationships/slide" Target="slides/slide115.xml"/><Relationship Id="rId182" Type="http://schemas.openxmlformats.org/officeDocument/2006/relationships/slide" Target="slides/slide136.xml"/><Relationship Id="rId217" Type="http://schemas.openxmlformats.org/officeDocument/2006/relationships/slide" Target="slides/slide171.xml"/><Relationship Id="rId6" Type="http://schemas.openxmlformats.org/officeDocument/2006/relationships/slideMaster" Target="slideMasters/slideMaster6.xml"/><Relationship Id="rId238" Type="http://schemas.openxmlformats.org/officeDocument/2006/relationships/slide" Target="slides/slide192.xml"/><Relationship Id="rId23" Type="http://schemas.openxmlformats.org/officeDocument/2006/relationships/slideMaster" Target="slideMasters/slideMaster23.xml"/><Relationship Id="rId119" Type="http://schemas.openxmlformats.org/officeDocument/2006/relationships/slide" Target="slides/slide73.xml"/><Relationship Id="rId44" Type="http://schemas.openxmlformats.org/officeDocument/2006/relationships/slideMaster" Target="slideMasters/slideMaster44.xml"/><Relationship Id="rId65" Type="http://schemas.openxmlformats.org/officeDocument/2006/relationships/slide" Target="slides/slide19.xml"/><Relationship Id="rId86" Type="http://schemas.openxmlformats.org/officeDocument/2006/relationships/slide" Target="slides/slide40.xml"/><Relationship Id="rId130" Type="http://schemas.openxmlformats.org/officeDocument/2006/relationships/slide" Target="slides/slide84.xml"/><Relationship Id="rId151" Type="http://schemas.openxmlformats.org/officeDocument/2006/relationships/slide" Target="slides/slide105.xml"/><Relationship Id="rId172" Type="http://schemas.openxmlformats.org/officeDocument/2006/relationships/slide" Target="slides/slide126.xml"/><Relationship Id="rId193" Type="http://schemas.openxmlformats.org/officeDocument/2006/relationships/slide" Target="slides/slide147.xml"/><Relationship Id="rId207" Type="http://schemas.openxmlformats.org/officeDocument/2006/relationships/slide" Target="slides/slide161.xml"/><Relationship Id="rId228" Type="http://schemas.openxmlformats.org/officeDocument/2006/relationships/slide" Target="slides/slide182.xml"/><Relationship Id="rId249" Type="http://schemas.openxmlformats.org/officeDocument/2006/relationships/slide" Target="slides/slide203.xml"/><Relationship Id="rId13" Type="http://schemas.openxmlformats.org/officeDocument/2006/relationships/slideMaster" Target="slideMasters/slideMaster13.xml"/><Relationship Id="rId109" Type="http://schemas.openxmlformats.org/officeDocument/2006/relationships/slide" Target="slides/slide63.xml"/><Relationship Id="rId34" Type="http://schemas.openxmlformats.org/officeDocument/2006/relationships/slideMaster" Target="slideMasters/slideMaster3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20" Type="http://schemas.openxmlformats.org/officeDocument/2006/relationships/slide" Target="slides/slide74.xml"/><Relationship Id="rId141" Type="http://schemas.openxmlformats.org/officeDocument/2006/relationships/slide" Target="slides/slide95.xml"/><Relationship Id="rId7" Type="http://schemas.openxmlformats.org/officeDocument/2006/relationships/slideMaster" Target="slideMasters/slideMaster7.xml"/><Relationship Id="rId162" Type="http://schemas.openxmlformats.org/officeDocument/2006/relationships/slide" Target="slides/slide116.xml"/><Relationship Id="rId183" Type="http://schemas.openxmlformats.org/officeDocument/2006/relationships/slide" Target="slides/slide137.xml"/><Relationship Id="rId218" Type="http://schemas.openxmlformats.org/officeDocument/2006/relationships/slide" Target="slides/slide172.xml"/><Relationship Id="rId239" Type="http://schemas.openxmlformats.org/officeDocument/2006/relationships/slide" Target="slides/slide193.xml"/><Relationship Id="rId250" Type="http://schemas.openxmlformats.org/officeDocument/2006/relationships/slide" Target="slides/slide204.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31" Type="http://schemas.openxmlformats.org/officeDocument/2006/relationships/slide" Target="slides/slide85.xml"/><Relationship Id="rId152" Type="http://schemas.openxmlformats.org/officeDocument/2006/relationships/slide" Target="slides/slide106.xml"/><Relationship Id="rId173" Type="http://schemas.openxmlformats.org/officeDocument/2006/relationships/slide" Target="slides/slide127.xml"/><Relationship Id="rId194" Type="http://schemas.openxmlformats.org/officeDocument/2006/relationships/slide" Target="slides/slide148.xml"/><Relationship Id="rId208" Type="http://schemas.openxmlformats.org/officeDocument/2006/relationships/slide" Target="slides/slide162.xml"/><Relationship Id="rId229" Type="http://schemas.openxmlformats.org/officeDocument/2006/relationships/slide" Target="slides/slide183.xml"/><Relationship Id="rId240" Type="http://schemas.openxmlformats.org/officeDocument/2006/relationships/slide" Target="slides/slide194.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8" Type="http://schemas.openxmlformats.org/officeDocument/2006/relationships/slideMaster" Target="slideMasters/slideMaster8.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163" Type="http://schemas.openxmlformats.org/officeDocument/2006/relationships/slide" Target="slides/slide117.xml"/><Relationship Id="rId184" Type="http://schemas.openxmlformats.org/officeDocument/2006/relationships/slide" Target="slides/slide138.xml"/><Relationship Id="rId219" Type="http://schemas.openxmlformats.org/officeDocument/2006/relationships/slide" Target="slides/slide173.xml"/><Relationship Id="rId230" Type="http://schemas.openxmlformats.org/officeDocument/2006/relationships/slide" Target="slides/slide184.xml"/><Relationship Id="rId251" Type="http://schemas.openxmlformats.org/officeDocument/2006/relationships/slide" Target="slides/slide20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slide" Target="slides/slide107.xml"/><Relationship Id="rId174" Type="http://schemas.openxmlformats.org/officeDocument/2006/relationships/slide" Target="slides/slide128.xml"/><Relationship Id="rId195" Type="http://schemas.openxmlformats.org/officeDocument/2006/relationships/slide" Target="slides/slide149.xml"/><Relationship Id="rId209" Type="http://schemas.openxmlformats.org/officeDocument/2006/relationships/slide" Target="slides/slide163.xml"/><Relationship Id="rId220" Type="http://schemas.openxmlformats.org/officeDocument/2006/relationships/slide" Target="slides/slide174.xml"/><Relationship Id="rId241" Type="http://schemas.openxmlformats.org/officeDocument/2006/relationships/slide" Target="slides/slide1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78" Type="http://schemas.openxmlformats.org/officeDocument/2006/relationships/slide" Target="slides/slide32.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64" Type="http://schemas.openxmlformats.org/officeDocument/2006/relationships/slide" Target="slides/slide118.xml"/><Relationship Id="rId185" Type="http://schemas.openxmlformats.org/officeDocument/2006/relationships/slide" Target="slides/slide139.xml"/><Relationship Id="rId9" Type="http://schemas.openxmlformats.org/officeDocument/2006/relationships/slideMaster" Target="slideMasters/slideMaster9.xml"/><Relationship Id="rId210" Type="http://schemas.openxmlformats.org/officeDocument/2006/relationships/slide" Target="slides/slide164.xml"/><Relationship Id="rId26" Type="http://schemas.openxmlformats.org/officeDocument/2006/relationships/slideMaster" Target="slideMasters/slideMaster26.xml"/><Relationship Id="rId231" Type="http://schemas.openxmlformats.org/officeDocument/2006/relationships/slide" Target="slides/slide185.xml"/><Relationship Id="rId252" Type="http://schemas.openxmlformats.org/officeDocument/2006/relationships/notesMaster" Target="notesMasters/notesMaster1.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54" Type="http://schemas.openxmlformats.org/officeDocument/2006/relationships/slide" Target="slides/slide108.xml"/><Relationship Id="rId175" Type="http://schemas.openxmlformats.org/officeDocument/2006/relationships/slide" Target="slides/slide129.xml"/><Relationship Id="rId196" Type="http://schemas.openxmlformats.org/officeDocument/2006/relationships/slide" Target="slides/slide150.xml"/><Relationship Id="rId200" Type="http://schemas.openxmlformats.org/officeDocument/2006/relationships/slide" Target="slides/slide154.xml"/><Relationship Id="rId16" Type="http://schemas.openxmlformats.org/officeDocument/2006/relationships/slideMaster" Target="slideMasters/slideMaster16.xml"/><Relationship Id="rId221" Type="http://schemas.openxmlformats.org/officeDocument/2006/relationships/slide" Target="slides/slide175.xml"/><Relationship Id="rId242" Type="http://schemas.openxmlformats.org/officeDocument/2006/relationships/slide" Target="slides/slide196.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 Id="rId165" Type="http://schemas.openxmlformats.org/officeDocument/2006/relationships/slide" Target="slides/slide119.xml"/><Relationship Id="rId186" Type="http://schemas.openxmlformats.org/officeDocument/2006/relationships/slide" Target="slides/slide140.xml"/><Relationship Id="rId211" Type="http://schemas.openxmlformats.org/officeDocument/2006/relationships/slide" Target="slides/slide165.xml"/><Relationship Id="rId232" Type="http://schemas.openxmlformats.org/officeDocument/2006/relationships/slide" Target="slides/slide186.xml"/><Relationship Id="rId253"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2.xml"/><Relationship Id="rId69" Type="http://schemas.openxmlformats.org/officeDocument/2006/relationships/slide" Target="slides/slide23.xml"/><Relationship Id="rId113" Type="http://schemas.openxmlformats.org/officeDocument/2006/relationships/slide" Target="slides/slide67.xml"/><Relationship Id="rId134" Type="http://schemas.openxmlformats.org/officeDocument/2006/relationships/slide" Target="slides/slide88.xml"/><Relationship Id="rId80" Type="http://schemas.openxmlformats.org/officeDocument/2006/relationships/slide" Target="slides/slide34.xml"/><Relationship Id="rId155" Type="http://schemas.openxmlformats.org/officeDocument/2006/relationships/slide" Target="slides/slide109.xml"/><Relationship Id="rId176" Type="http://schemas.openxmlformats.org/officeDocument/2006/relationships/slide" Target="slides/slide130.xml"/><Relationship Id="rId197" Type="http://schemas.openxmlformats.org/officeDocument/2006/relationships/slide" Target="slides/slide151.xml"/><Relationship Id="rId201" Type="http://schemas.openxmlformats.org/officeDocument/2006/relationships/slide" Target="slides/slide155.xml"/><Relationship Id="rId222" Type="http://schemas.openxmlformats.org/officeDocument/2006/relationships/slide" Target="slides/slide176.xml"/><Relationship Id="rId243" Type="http://schemas.openxmlformats.org/officeDocument/2006/relationships/slide" Target="slides/slide19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24" Type="http://schemas.openxmlformats.org/officeDocument/2006/relationships/slide" Target="slides/slide78.xml"/><Relationship Id="rId70" Type="http://schemas.openxmlformats.org/officeDocument/2006/relationships/slide" Target="slides/slide24.xml"/><Relationship Id="rId91" Type="http://schemas.openxmlformats.org/officeDocument/2006/relationships/slide" Target="slides/slide45.xml"/><Relationship Id="rId145" Type="http://schemas.openxmlformats.org/officeDocument/2006/relationships/slide" Target="slides/slide99.xml"/><Relationship Id="rId166" Type="http://schemas.openxmlformats.org/officeDocument/2006/relationships/slide" Target="slides/slide120.xml"/><Relationship Id="rId187" Type="http://schemas.openxmlformats.org/officeDocument/2006/relationships/slide" Target="slides/slide141.xml"/><Relationship Id="rId1" Type="http://schemas.openxmlformats.org/officeDocument/2006/relationships/slideMaster" Target="slideMasters/slideMaster1.xml"/><Relationship Id="rId212" Type="http://schemas.openxmlformats.org/officeDocument/2006/relationships/slide" Target="slides/slide166.xml"/><Relationship Id="rId233" Type="http://schemas.openxmlformats.org/officeDocument/2006/relationships/slide" Target="slides/slide187.xml"/><Relationship Id="rId254"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60" Type="http://schemas.openxmlformats.org/officeDocument/2006/relationships/slide" Target="slides/slide14.xml"/><Relationship Id="rId81" Type="http://schemas.openxmlformats.org/officeDocument/2006/relationships/slide" Target="slides/slide35.xml"/><Relationship Id="rId135" Type="http://schemas.openxmlformats.org/officeDocument/2006/relationships/slide" Target="slides/slide89.xml"/><Relationship Id="rId156" Type="http://schemas.openxmlformats.org/officeDocument/2006/relationships/slide" Target="slides/slide110.xml"/><Relationship Id="rId177" Type="http://schemas.openxmlformats.org/officeDocument/2006/relationships/slide" Target="slides/slide131.xml"/><Relationship Id="rId198" Type="http://schemas.openxmlformats.org/officeDocument/2006/relationships/slide" Target="slides/slide152.xml"/><Relationship Id="rId202" Type="http://schemas.openxmlformats.org/officeDocument/2006/relationships/slide" Target="slides/slide156.xml"/><Relationship Id="rId223" Type="http://schemas.openxmlformats.org/officeDocument/2006/relationships/slide" Target="slides/slide177.xml"/><Relationship Id="rId244" Type="http://schemas.openxmlformats.org/officeDocument/2006/relationships/slide" Target="slides/slide19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4.xml"/><Relationship Id="rId104" Type="http://schemas.openxmlformats.org/officeDocument/2006/relationships/slide" Target="slides/slide58.xml"/><Relationship Id="rId125" Type="http://schemas.openxmlformats.org/officeDocument/2006/relationships/slide" Target="slides/slide79.xml"/><Relationship Id="rId146" Type="http://schemas.openxmlformats.org/officeDocument/2006/relationships/slide" Target="slides/slide100.xml"/><Relationship Id="rId167" Type="http://schemas.openxmlformats.org/officeDocument/2006/relationships/slide" Target="slides/slide121.xml"/><Relationship Id="rId188" Type="http://schemas.openxmlformats.org/officeDocument/2006/relationships/slide" Target="slides/slide142.xml"/><Relationship Id="rId71" Type="http://schemas.openxmlformats.org/officeDocument/2006/relationships/slide" Target="slides/slide25.xml"/><Relationship Id="rId92" Type="http://schemas.openxmlformats.org/officeDocument/2006/relationships/slide" Target="slides/slide46.xml"/><Relationship Id="rId213" Type="http://schemas.openxmlformats.org/officeDocument/2006/relationships/slide" Target="slides/slide167.xml"/><Relationship Id="rId234" Type="http://schemas.openxmlformats.org/officeDocument/2006/relationships/slide" Target="slides/slide18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theme" Target="theme/theme1.xml"/><Relationship Id="rId40" Type="http://schemas.openxmlformats.org/officeDocument/2006/relationships/slideMaster" Target="slideMasters/slideMaster40.xml"/><Relationship Id="rId115" Type="http://schemas.openxmlformats.org/officeDocument/2006/relationships/slide" Target="slides/slide69.xml"/><Relationship Id="rId136" Type="http://schemas.openxmlformats.org/officeDocument/2006/relationships/slide" Target="slides/slide90.xml"/><Relationship Id="rId157" Type="http://schemas.openxmlformats.org/officeDocument/2006/relationships/slide" Target="slides/slide111.xml"/><Relationship Id="rId178" Type="http://schemas.openxmlformats.org/officeDocument/2006/relationships/slide" Target="slides/slide132.xml"/><Relationship Id="rId61" Type="http://schemas.openxmlformats.org/officeDocument/2006/relationships/slide" Target="slides/slide15.xml"/><Relationship Id="rId82" Type="http://schemas.openxmlformats.org/officeDocument/2006/relationships/slide" Target="slides/slide36.xml"/><Relationship Id="rId199" Type="http://schemas.openxmlformats.org/officeDocument/2006/relationships/slide" Target="slides/slide153.xml"/><Relationship Id="rId203" Type="http://schemas.openxmlformats.org/officeDocument/2006/relationships/slide" Target="slides/slide157.xml"/><Relationship Id="rId19" Type="http://schemas.openxmlformats.org/officeDocument/2006/relationships/slideMaster" Target="slideMasters/slideMaster19.xml"/><Relationship Id="rId224" Type="http://schemas.openxmlformats.org/officeDocument/2006/relationships/slide" Target="slides/slide178.xml"/><Relationship Id="rId245" Type="http://schemas.openxmlformats.org/officeDocument/2006/relationships/slide" Target="slides/slide199.xml"/><Relationship Id="rId30" Type="http://schemas.openxmlformats.org/officeDocument/2006/relationships/slideMaster" Target="slideMasters/slideMaster30.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168" Type="http://schemas.openxmlformats.org/officeDocument/2006/relationships/slide" Target="slides/slide122.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189" Type="http://schemas.openxmlformats.org/officeDocument/2006/relationships/slide" Target="slides/slide143.xml"/><Relationship Id="rId3" Type="http://schemas.openxmlformats.org/officeDocument/2006/relationships/slideMaster" Target="slideMasters/slideMaster3.xml"/><Relationship Id="rId214" Type="http://schemas.openxmlformats.org/officeDocument/2006/relationships/slide" Target="slides/slide168.xml"/><Relationship Id="rId235" Type="http://schemas.openxmlformats.org/officeDocument/2006/relationships/slide" Target="slides/slide189.xml"/><Relationship Id="rId256" Type="http://schemas.openxmlformats.org/officeDocument/2006/relationships/tableStyles" Target="tableStyles.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179" Type="http://schemas.openxmlformats.org/officeDocument/2006/relationships/slide" Target="slides/slide133.xml"/><Relationship Id="rId190" Type="http://schemas.openxmlformats.org/officeDocument/2006/relationships/slide" Target="slides/slide144.xml"/><Relationship Id="rId204" Type="http://schemas.openxmlformats.org/officeDocument/2006/relationships/slide" Target="slides/slide158.xml"/><Relationship Id="rId225" Type="http://schemas.openxmlformats.org/officeDocument/2006/relationships/slide" Target="slides/slide179.xml"/><Relationship Id="rId246" Type="http://schemas.openxmlformats.org/officeDocument/2006/relationships/slide" Target="slides/slide200.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94" Type="http://schemas.openxmlformats.org/officeDocument/2006/relationships/slide" Target="slides/slide48.xml"/><Relationship Id="rId148" Type="http://schemas.openxmlformats.org/officeDocument/2006/relationships/slide" Target="slides/slide102.xml"/><Relationship Id="rId169" Type="http://schemas.openxmlformats.org/officeDocument/2006/relationships/slide" Target="slides/slide123.xml"/><Relationship Id="rId4" Type="http://schemas.openxmlformats.org/officeDocument/2006/relationships/slideMaster" Target="slideMasters/slideMaster4.xml"/><Relationship Id="rId180" Type="http://schemas.openxmlformats.org/officeDocument/2006/relationships/slide" Target="slides/slide134.xml"/><Relationship Id="rId215" Type="http://schemas.openxmlformats.org/officeDocument/2006/relationships/slide" Target="slides/slide169.xml"/><Relationship Id="rId236" Type="http://schemas.openxmlformats.org/officeDocument/2006/relationships/slide" Target="slides/slide190.xml"/></Relationships>
</file>

<file path=ppt/_rels/viewProps.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slide" Target="slides/slide109.xml"/><Relationship Id="rId1" Type="http://schemas.openxmlformats.org/officeDocument/2006/relationships/slide" Target="slides/slide106.xml"/><Relationship Id="rId4" Type="http://schemas.openxmlformats.org/officeDocument/2006/relationships/slide" Target="slides/slide1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9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9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139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661335-050C-204E-9136-096CE8764424}" type="slidenum">
              <a:rPr lang="en-US"/>
              <a:pPr>
                <a:defRPr/>
              </a:pPr>
              <a:t>‹#›</a:t>
            </a:fld>
            <a:endParaRPr lang="en-US"/>
          </a:p>
        </p:txBody>
      </p:sp>
    </p:spTree>
    <p:extLst>
      <p:ext uri="{BB962C8B-B14F-4D97-AF65-F5344CB8AC3E}">
        <p14:creationId xmlns:p14="http://schemas.microsoft.com/office/powerpoint/2010/main" val="30480731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86.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A93CB-CDDB-E543-AAF5-1EC5828CEA28}" type="slidenum">
              <a:rPr lang="en-US" sz="1200">
                <a:solidFill>
                  <a:prstClr val="black"/>
                </a:solidFill>
              </a:rPr>
              <a:pPr eaLnBrk="1" hangingPunct="1"/>
              <a:t>1</a:t>
            </a:fld>
            <a:endParaRPr lang="en-US" sz="1200">
              <a:solidFill>
                <a:prstClr val="black"/>
              </a:solidFill>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The temple had been destroyed decades earlier—but this book shows us how God resolved such a situation of shame.</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10</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The book records two distinct periods. Ezra the priest lived in the second era but recorded events that occurred six decades before his time. Within that time period, God rescued Jews throughout the Persian Empire through Esther </a:t>
            </a:r>
            <a:r>
              <a:rPr kumimoji="0" lang="en-US" sz="1200" b="1" u="none" strike="noStrike" cap="none" normalizeH="0" baseline="0" dirty="0">
                <a:ln>
                  <a:noFill/>
                </a:ln>
                <a:solidFill>
                  <a:schemeClr val="tx1"/>
                </a:solidFill>
                <a:effectLst>
                  <a:glow rad="101600">
                    <a:srgbClr val="000000">
                      <a:alpha val="40000"/>
                    </a:srgbClr>
                  </a:glow>
                </a:effectLst>
                <a:latin typeface="Arial" panose="020B0604020202020204" pitchFamily="34" charset="0"/>
                <a:ea typeface="ＭＳ Ｐゴシック" charset="0"/>
                <a:cs typeface="Arial" panose="020B0604020202020204" pitchFamily="34" charset="0"/>
              </a:rPr>
              <a:t>(483-473 BC).</a:t>
            </a:r>
            <a:endParaRPr lang="en-US" b="0"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E2B472-42B1-F147-AE07-EEBF7960F379}" type="slidenum">
              <a:rPr lang="en-US" sz="1200"/>
              <a:pPr eaLnBrk="1" hangingPunct="1"/>
              <a:t>114</a:t>
            </a:fld>
            <a:endParaRPr lang="en-US" sz="1200"/>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60EB5A-52BA-DB47-BC75-88F664F75BC3}" type="slidenum">
              <a:rPr lang="en-US" sz="1200"/>
              <a:pPr eaLnBrk="1" hangingPunct="1"/>
              <a:t>115</a:t>
            </a:fld>
            <a:endParaRPr 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DBD70F0-CFE4-E44A-B6AB-0D1D40C417C6}" type="slidenum">
              <a:rPr lang="en-US" sz="1200"/>
              <a:pPr eaLnBrk="1" hangingPunct="1"/>
              <a:t>116</a:t>
            </a:fld>
            <a:endParaRPr lang="en-US" sz="1200"/>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4AE128-B896-0A40-8DE9-E0C601A3FCCF}" type="slidenum">
              <a:rPr lang="en-US" sz="1200"/>
              <a:pPr eaLnBrk="1" hangingPunct="1"/>
              <a:t>117</a:t>
            </a:fld>
            <a:endParaRPr lang="en-US" sz="1200"/>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A043AA-A199-3F49-8DD4-02C1673BE27D}" type="slidenum">
              <a:rPr lang="en-US" sz="1200"/>
              <a:pPr eaLnBrk="1" hangingPunct="1"/>
              <a:t>118</a:t>
            </a:fld>
            <a:endParaRPr lang="en-US" sz="1200"/>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D52593-BC71-294D-9496-6E2A1EBAA085}" type="slidenum">
              <a:rPr lang="en-US" sz="1200">
                <a:solidFill>
                  <a:srgbClr val="000000"/>
                </a:solidFill>
                <a:latin typeface="Times" charset="0"/>
              </a:rPr>
              <a:pPr eaLnBrk="1" hangingPunct="1"/>
              <a:t>119</a:t>
            </a:fld>
            <a:endParaRPr lang="en-US" sz="1200">
              <a:solidFill>
                <a:srgbClr val="000000"/>
              </a:solidFill>
              <a:latin typeface="Times"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120</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180AEB-23FD-3E4A-973F-E7E73635F391}" type="slidenum">
              <a:rPr lang="en-US" sz="1200">
                <a:solidFill>
                  <a:srgbClr val="000000"/>
                </a:solidFill>
                <a:latin typeface="Times" charset="0"/>
              </a:rPr>
              <a:pPr eaLnBrk="1" hangingPunct="1"/>
              <a:t>121</a:t>
            </a:fld>
            <a:endParaRPr lang="en-US" sz="1200">
              <a:solidFill>
                <a:srgbClr val="000000"/>
              </a:solidFill>
              <a:latin typeface="Times"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restored temple worship despite opposition and the idolatry that caused the exile (Ezra 3–6).</a:t>
            </a:r>
            <a:r>
              <a:rPr lang="en-SG">
                <a:effectLst/>
              </a:rPr>
              <a:t> </a:t>
            </a:r>
          </a:p>
          <a:p>
            <a:r>
              <a:rPr lang="en-US" sz="1200" kern="1200">
                <a:solidFill>
                  <a:schemeClr val="tx1"/>
                </a:solidFill>
                <a:effectLst/>
                <a:latin typeface="+mn-lt"/>
                <a:ea typeface="+mn-ea"/>
                <a:cs typeface="+mn-cs"/>
              </a:rPr>
              <a:t>Temple rebuilding began by rebuilding the altar and foundation and resuming sacrifices as God's help to worship at the temple—not the high places (Ezra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122</a:t>
            </a:fld>
            <a:endParaRPr lang="en-US">
              <a:solidFill>
                <a:prstClr val="black"/>
              </a:solidFill>
              <a:latin typeface="Calibri"/>
            </a:endParaRPr>
          </a:p>
        </p:txBody>
      </p:sp>
    </p:spTree>
    <p:extLst>
      <p:ext uri="{BB962C8B-B14F-4D97-AF65-F5344CB8AC3E}">
        <p14:creationId xmlns:p14="http://schemas.microsoft.com/office/powerpoint/2010/main" val="253500372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Enemies halted the temple rebuilding for 16 years until Zechariah and Haggai exhorted the Jews to continue until God moved the key enemy to assure their success (4:1–6:12).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124</a:t>
            </a:fld>
            <a:endParaRPr lang="en-US">
              <a:solidFill>
                <a:prstClr val="black"/>
              </a:solidFill>
              <a:latin typeface="Calibri"/>
            </a:endParaRPr>
          </a:p>
        </p:txBody>
      </p:sp>
    </p:spTree>
    <p:extLst>
      <p:ext uri="{BB962C8B-B14F-4D97-AF65-F5344CB8AC3E}">
        <p14:creationId xmlns:p14="http://schemas.microsoft.com/office/powerpoint/2010/main" val="3473796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concept in Ezra is the temple as no other book in the Bible gives us this history of rebuilding the temple. Of course, the people needed restoration also. It’s like our need for both hardware (buildings, spaces to live and worship) and software (people) to make the computer useful.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11</a:t>
            </a:fld>
            <a:endParaRPr lang="en-US"/>
          </a:p>
        </p:txBody>
      </p:sp>
    </p:spTree>
    <p:extLst>
      <p:ext uri="{BB962C8B-B14F-4D97-AF65-F5344CB8AC3E}">
        <p14:creationId xmlns:p14="http://schemas.microsoft.com/office/powerpoint/2010/main" val="27539074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However, opposition struck externally from pagans left in the land as recorded in Ezra 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48377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13347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Next week we will see the external threats in the book of Zechariah, but today we address the internal problems within the community itself. Often our most severe problems lie within our own midst!</a:t>
            </a:r>
            <a:r>
              <a:rPr lang="en-SG" b="1" dirty="0">
                <a:effectLst/>
                <a:latin typeface="Arial" panose="020B0604020202020204" pitchFamily="34" charset="0"/>
                <a:cs typeface="Arial" panose="020B0604020202020204" pitchFamily="34" charset="0"/>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b="1" dirty="0">
                <a:latin typeface="Arial" panose="020B0604020202020204" pitchFamily="34" charset="0"/>
                <a:cs typeface="Arial" panose="020B0604020202020204" pitchFamily="34" charset="0"/>
              </a:rPr>
              <a:t>God hadn’t forgotten them though. He finally speaks in his land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846317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pitchFamily="-107" charset="-128"/>
                <a:cs typeface="Arial" panose="020B0604020202020204" pitchFamily="34" charset="0"/>
              </a:rPr>
              <a:t>The word came to the governor.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B9AAB8-3D4D-D446-A3B5-46FDD81D45B1}" type="slidenum">
              <a:rPr lang="en-US" sz="1200">
                <a:solidFill>
                  <a:srgbClr val="000000"/>
                </a:solidFill>
                <a:latin typeface="Times" charset="0"/>
              </a:rPr>
              <a:pPr eaLnBrk="1" hangingPunct="1"/>
              <a:t>133</a:t>
            </a:fld>
            <a:endParaRPr lang="en-US" sz="1200">
              <a:solidFill>
                <a:srgbClr val="000000"/>
              </a:solidFill>
              <a:latin typeface="Times"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Common-306</a:t>
            </a:r>
          </a:p>
          <a:p>
            <a:r>
              <a:rPr lang="en-US" dirty="0">
                <a:latin typeface="Times New Roman" charset="0"/>
                <a:ea typeface="ＭＳ Ｐゴシック" charset="0"/>
                <a:cs typeface="ＭＳ Ｐゴシック" charset="0"/>
              </a:rPr>
              <a:t>OS-37-Ezra-87</a:t>
            </a:r>
          </a:p>
          <a:p>
            <a:r>
              <a:rPr lang="en-US" dirty="0">
                <a:latin typeface="Times New Roman" charset="0"/>
                <a:ea typeface="ＭＳ Ｐゴシック" charset="0"/>
                <a:cs typeface="ＭＳ Ｐゴシック" charset="0"/>
              </a:rPr>
              <a:t>OS-38-Nehemiah-407</a:t>
            </a:r>
          </a:p>
          <a:p>
            <a:r>
              <a:rPr lang="en-US" dirty="0">
                <a:latin typeface="Times New Roman" charset="0"/>
                <a:ea typeface="ＭＳ Ｐゴシック" charset="0"/>
                <a:cs typeface="ＭＳ Ｐゴシック" charset="0"/>
              </a:rPr>
              <a:t>OS-39-Esther-54</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B9AAB8-3D4D-D446-A3B5-46FDD81D45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terminology in the biblical copies of letters to and from the Persian court is directly comparable with what we find in the external, firsthand documents. Inferiors call themselves the “servant(s)” of superiors and kings; the idiom for issuing decrees (</a:t>
            </a:r>
            <a:r>
              <a:rPr lang="en-US" dirty="0" err="1">
                <a:latin typeface="Times New Roman" charset="0"/>
                <a:ea typeface="ＭＳ Ｐゴシック" charset="0"/>
                <a:cs typeface="ＭＳ Ｐゴシック" charset="0"/>
              </a:rPr>
              <a:t>sam</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t’e’em</a:t>
            </a:r>
            <a:r>
              <a:rPr lang="en-US" dirty="0">
                <a:latin typeface="Times New Roman" charset="0"/>
                <a:ea typeface="ＭＳ Ｐゴシック" charset="0"/>
                <a:cs typeface="ＭＳ Ｐゴシック" charset="0"/>
              </a:rPr>
              <a:t>) is the same; the body of the typical Official Aramaic letter begins with the phrase “Peace (</a:t>
            </a:r>
            <a:r>
              <a:rPr lang="en-US" dirty="0" err="1">
                <a:latin typeface="Times New Roman" charset="0"/>
                <a:ea typeface="ＭＳ Ｐゴシック" charset="0"/>
                <a:cs typeface="ＭＳ Ｐゴシック" charset="0"/>
              </a:rPr>
              <a:t>sh</a:t>
            </a:r>
            <a:r>
              <a:rPr lang="en-US" dirty="0">
                <a:latin typeface="Times New Roman" charset="0"/>
                <a:ea typeface="ＭＳ Ｐゴシック" charset="0"/>
                <a:cs typeface="ＭＳ Ｐゴシック" charset="0"/>
              </a:rPr>
              <a:t>-l-m) and much well-being I send you,” which is what is presupposed in Ezra 4:17 (lit. “Peace, etc.”), where the formula is abbreviated for brevity’s sake.39 And so on, we may also say, on this topic. The form or stage of language of Aramaic used in Ezra and Daniel is precisely that used in the Neo-Babylonian and Persian period (sixth to fourth centuries), and is currently termed Official Aramaic. In the Old Testament the sole difference is that the spelling has been consistently modernized, to bring it into line with the Aramaic otherwise in popular use among the Jews by the third century.”</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K. A. Kitchen, </a:t>
            </a:r>
            <a:r>
              <a:rPr lang="en-US" i="1" dirty="0">
                <a:latin typeface="Times New Roman" charset="0"/>
                <a:ea typeface="ＭＳ Ｐゴシック" charset="0"/>
                <a:cs typeface="ＭＳ Ｐゴシック" charset="0"/>
              </a:rPr>
              <a:t>On the Reliability of the Old Testament. </a:t>
            </a:r>
            <a:r>
              <a:rPr lang="en-US" dirty="0">
                <a:latin typeface="Times New Roman" charset="0"/>
                <a:ea typeface="ＭＳ Ｐゴシック" charset="0"/>
                <a:cs typeface="ＭＳ Ｐゴシック" charset="0"/>
              </a:rPr>
              <a:t>Grand Rapids, MI: Eerdmans, Kindle Edition. Loc 1892 of 14432.</a:t>
            </a:r>
          </a:p>
          <a:p>
            <a:r>
              <a:rPr lang="en-US" dirty="0">
                <a:latin typeface="Times New Roman" charset="0"/>
                <a:ea typeface="ＭＳ Ｐゴシック" charset="0"/>
                <a:cs typeface="ＭＳ Ｐゴシック" charset="0"/>
              </a:rPr>
              <a:t>________</a:t>
            </a:r>
          </a:p>
          <a:p>
            <a:r>
              <a:rPr lang="en-US" dirty="0">
                <a:latin typeface="Times New Roman" charset="0"/>
                <a:ea typeface="ＭＳ Ｐゴシック" charset="0"/>
                <a:cs typeface="ＭＳ Ｐゴシック" charset="0"/>
              </a:rPr>
              <a:t>Common-307</a:t>
            </a:r>
          </a:p>
          <a:p>
            <a:r>
              <a:rPr lang="en-US" dirty="0">
                <a:latin typeface="Times New Roman" charset="0"/>
                <a:ea typeface="ＭＳ Ｐゴシック" charset="0"/>
                <a:cs typeface="ＭＳ Ｐゴシック" charset="0"/>
              </a:rPr>
              <a:t>OS-37-Ezra-88</a:t>
            </a:r>
          </a:p>
          <a:p>
            <a:r>
              <a:rPr lang="en-US" dirty="0">
                <a:latin typeface="Times New Roman" charset="0"/>
                <a:ea typeface="ＭＳ Ｐゴシック" charset="0"/>
                <a:cs typeface="ＭＳ Ｐゴシック" charset="0"/>
              </a:rPr>
              <a:t>OS-38-Nehemiah-408</a:t>
            </a:r>
          </a:p>
          <a:p>
            <a:r>
              <a:rPr lang="en-US" dirty="0">
                <a:latin typeface="Times New Roman" charset="0"/>
                <a:ea typeface="ＭＳ Ｐゴシック" charset="0"/>
                <a:cs typeface="ＭＳ Ｐゴシック" charset="0"/>
              </a:rPr>
              <a:t>OS-39-Esther-55</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135</a:t>
            </a:fld>
            <a:endParaRPr lang="en-US">
              <a:solidFill>
                <a:prstClr val="black"/>
              </a:solidFill>
              <a:latin typeface="Calibri"/>
            </a:endParaRPr>
          </a:p>
        </p:txBody>
      </p:sp>
    </p:spTree>
    <p:extLst>
      <p:ext uri="{BB962C8B-B14F-4D97-AF65-F5344CB8AC3E}">
        <p14:creationId xmlns:p14="http://schemas.microsoft.com/office/powerpoint/2010/main" val="32013643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137</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Jews celebrated the completed temple rebuilding in 516 BC (20 years after its beginning) with a special dedication and Passover observance (6:13-22).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138</a:t>
            </a:fld>
            <a:endParaRPr lang="en-US">
              <a:solidFill>
                <a:prstClr val="black"/>
              </a:solidFill>
              <a:latin typeface="Calibri"/>
            </a:endParaRPr>
          </a:p>
        </p:txBody>
      </p:sp>
    </p:spTree>
    <p:extLst>
      <p:ext uri="{BB962C8B-B14F-4D97-AF65-F5344CB8AC3E}">
        <p14:creationId xmlns:p14="http://schemas.microsoft.com/office/powerpoint/2010/main" val="41538516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eaLnBrk="0" hangingPunct="0">
              <a:defRPr sz="3200">
                <a:solidFill>
                  <a:schemeClr val="tx1"/>
                </a:solidFill>
                <a:latin typeface="GillSans" charset="0"/>
                <a:ea typeface="ＭＳ Ｐゴシック" charset="0"/>
                <a:cs typeface="ＭＳ Ｐゴシック" charset="0"/>
                <a:sym typeface="GillSans" charset="0"/>
              </a:defRPr>
            </a:lvl1pPr>
            <a:lvl2pPr marL="37931725" indent="-37474525" eaLnBrk="0" hangingPunct="0">
              <a:defRPr sz="3200">
                <a:solidFill>
                  <a:schemeClr val="tx1"/>
                </a:solidFill>
                <a:latin typeface="GillSans" charset="0"/>
                <a:ea typeface="ＭＳ Ｐゴシック" charset="0"/>
                <a:sym typeface="GillSans" charset="0"/>
              </a:defRPr>
            </a:lvl2pPr>
            <a:lvl3pPr eaLnBrk="0" hangingPunct="0">
              <a:defRPr sz="3200">
                <a:solidFill>
                  <a:schemeClr val="tx1"/>
                </a:solidFill>
                <a:latin typeface="GillSans" charset="0"/>
                <a:ea typeface="ＭＳ Ｐゴシック" charset="0"/>
                <a:sym typeface="GillSans" charset="0"/>
              </a:defRPr>
            </a:lvl3pPr>
            <a:lvl4pPr eaLnBrk="0" hangingPunct="0">
              <a:defRPr sz="3200">
                <a:solidFill>
                  <a:schemeClr val="tx1"/>
                </a:solidFill>
                <a:latin typeface="GillSans" charset="0"/>
                <a:ea typeface="ＭＳ Ｐゴシック" charset="0"/>
                <a:sym typeface="GillSans" charset="0"/>
              </a:defRPr>
            </a:lvl4pPr>
            <a:lvl5pPr eaLnBrk="0" hangingPunct="0">
              <a:defRPr sz="3200">
                <a:solidFill>
                  <a:schemeClr val="tx1"/>
                </a:solidFill>
                <a:latin typeface="GillSans" charset="0"/>
                <a:ea typeface="ＭＳ Ｐゴシック" charset="0"/>
                <a:sym typeface="GillSans" charset="0"/>
              </a:defRPr>
            </a:lvl5pPr>
            <a:lvl6pPr marL="457200" eaLnBrk="0" fontAlgn="base" hangingPunct="0">
              <a:spcBef>
                <a:spcPct val="0"/>
              </a:spcBef>
              <a:spcAft>
                <a:spcPct val="0"/>
              </a:spcAft>
              <a:defRPr sz="3200">
                <a:solidFill>
                  <a:schemeClr val="tx1"/>
                </a:solidFill>
                <a:latin typeface="GillSans" charset="0"/>
                <a:ea typeface="ＭＳ Ｐゴシック" charset="0"/>
                <a:sym typeface="GillSans" charset="0"/>
              </a:defRPr>
            </a:lvl6pPr>
            <a:lvl7pPr marL="914400" eaLnBrk="0" fontAlgn="base" hangingPunct="0">
              <a:spcBef>
                <a:spcPct val="0"/>
              </a:spcBef>
              <a:spcAft>
                <a:spcPct val="0"/>
              </a:spcAft>
              <a:defRPr sz="3200">
                <a:solidFill>
                  <a:schemeClr val="tx1"/>
                </a:solidFill>
                <a:latin typeface="GillSans" charset="0"/>
                <a:ea typeface="ＭＳ Ｐゴシック" charset="0"/>
                <a:sym typeface="GillSans" charset="0"/>
              </a:defRPr>
            </a:lvl7pPr>
            <a:lvl8pPr marL="1371600" eaLnBrk="0" fontAlgn="base" hangingPunct="0">
              <a:spcBef>
                <a:spcPct val="0"/>
              </a:spcBef>
              <a:spcAft>
                <a:spcPct val="0"/>
              </a:spcAft>
              <a:defRPr sz="3200">
                <a:solidFill>
                  <a:schemeClr val="tx1"/>
                </a:solidFill>
                <a:latin typeface="GillSans" charset="0"/>
                <a:ea typeface="ＭＳ Ｐゴシック" charset="0"/>
                <a:sym typeface="GillSans" charset="0"/>
              </a:defRPr>
            </a:lvl8pPr>
            <a:lvl9pPr marL="1828800" eaLnBrk="0" fontAlgn="base" hangingPunct="0">
              <a:spcBef>
                <a:spcPct val="0"/>
              </a:spcBef>
              <a:spcAft>
                <a:spcPct val="0"/>
              </a:spcAft>
              <a:defRPr sz="3200">
                <a:solidFill>
                  <a:schemeClr val="tx1"/>
                </a:solidFill>
                <a:latin typeface="GillSans" charset="0"/>
                <a:ea typeface="ＭＳ Ｐゴシック" charset="0"/>
                <a:sym typeface="GillSans" charset="0"/>
              </a:defRPr>
            </a:lvl9pPr>
          </a:lstStyle>
          <a:p>
            <a:pPr marL="0" marR="0" lvl="0" indent="0" algn="r" defTabSz="456786" rtl="0" eaLnBrk="1" fontAlgn="auto" latinLnBrk="0" hangingPunct="1">
              <a:lnSpc>
                <a:spcPct val="100000"/>
              </a:lnSpc>
              <a:spcBef>
                <a:spcPts val="0"/>
              </a:spcBef>
              <a:spcAft>
                <a:spcPts val="0"/>
              </a:spcAft>
              <a:buClrTx/>
              <a:buSzTx/>
              <a:buFontTx/>
              <a:buNone/>
              <a:tabLst/>
              <a:defRPr/>
            </a:pPr>
            <a:fld id="{19656BC0-75B4-DB40-BA25-6C3B5AF4C5C7}" type="slidenum">
              <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rPr>
              <a:pPr marL="0" marR="0" lvl="0" indent="0" algn="r" defTabSz="456786"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GillSans" charset="0"/>
              <a:ea typeface="ＭＳ Ｐゴシック" charset="0"/>
              <a:sym typeface="GillSans" charset="0"/>
            </a:endParaRPr>
          </a:p>
        </p:txBody>
      </p:sp>
      <p:sp>
        <p:nvSpPr>
          <p:cNvPr id="254979" name="Rectangle 2"/>
          <p:cNvSpPr>
            <a:spLocks noGrp="1" noRot="1" noChangeAspect="1" noChangeArrowheads="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GillSans" charset="0"/>
                <a:ea typeface="ＭＳ Ｐゴシック" charset="0"/>
                <a:cs typeface="ＭＳ Ｐゴシック" charset="0"/>
              </a:rPr>
              <a:t>The Temple has FIVE forms through time, the central one being the form of the Church (Ephesians 2:19-22).</a:t>
            </a:r>
          </a:p>
          <a:p>
            <a:pPr eaLnBrk="1" hangingPunct="1"/>
            <a:r>
              <a:rPr lang="en-US" dirty="0">
                <a:latin typeface="GillSans" charset="0"/>
                <a:ea typeface="ＭＳ Ｐゴシック" charset="0"/>
                <a:cs typeface="ＭＳ Ｐゴシック" charset="0"/>
              </a:rPr>
              <a:t>_____________</a:t>
            </a:r>
          </a:p>
          <a:p>
            <a:r>
              <a:rPr lang="en-US" dirty="0"/>
              <a:t>OD-05-Matt_24v15_The_Temple_Desecration_(</a:t>
            </a:r>
            <a:r>
              <a:rPr lang="en-US" dirty="0" err="1"/>
              <a:t>Randall_Price</a:t>
            </a:r>
            <a:r>
              <a:rPr lang="en-US" dirty="0"/>
              <a:t>)-17</a:t>
            </a:r>
          </a:p>
          <a:p>
            <a:pPr eaLnBrk="1" hangingPunct="1"/>
            <a:r>
              <a:rPr lang="en-US" dirty="0">
                <a:latin typeface="GillSans" charset="0"/>
                <a:ea typeface="ＭＳ Ｐゴシック" charset="0"/>
                <a:cs typeface="ＭＳ Ｐゴシック" charset="0"/>
              </a:rPr>
              <a:t>OS-37-Haggai-76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point of Ezra is not simply to have a temple building. The people needed a common place for worship since God calls us to honor him in community. </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273BE8-869F-204F-B5F4-B30F5209691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ea typeface="ＭＳ Ｐゴシック" charset="0"/>
                <a:cs typeface="Arial" panose="020B0604020202020204" pitchFamily="34" charset="0"/>
              </a:rPr>
              <a:t>Parallel texts build upon this teaching by saying that the Antichrist will set up this abomination that causes desolation (Matt 24:15) where he will declare himself to be God: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will exalt himself and defy everything that people call god and every object of worship. He will even sit in the temple of God, claiming that he himself is God” (</a:t>
            </a:r>
            <a:r>
              <a:rPr lang="en-US" b="1" dirty="0">
                <a:latin typeface="Arial" panose="020B0604020202020204" pitchFamily="34" charset="0"/>
                <a:ea typeface="ＭＳ Ｐゴシック" charset="0"/>
                <a:cs typeface="Arial" panose="020B0604020202020204" pitchFamily="34" charset="0"/>
              </a:rPr>
              <a:t>2 Thess 2:4 NLT).</a:t>
            </a:r>
            <a:endPar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Then the beast was allowed to speak great blasphemies against God. And he was given authority to do whatever he wanted for forty-two months.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6</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he spoke terrible words of blasphemy against God, slandering his name and his dwelling—that is, those who dwell in heaven.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7</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the beast was allowed to wage war against God’s holy people and to conquer them. And he was given authority to rule over every tribe and people and language and nation. </a:t>
            </a:r>
            <a:r>
              <a:rPr lang="en-US" sz="1200" b="1" kern="1200" baseline="30000" dirty="0">
                <a:solidFill>
                  <a:schemeClr val="tx1"/>
                </a:solidFill>
                <a:effectLst/>
                <a:latin typeface="Arial" panose="020B0604020202020204" pitchFamily="34" charset="0"/>
                <a:ea typeface="ＭＳ Ｐゴシック" pitchFamily="-112" charset="-128"/>
                <a:cs typeface="Arial" panose="020B0604020202020204" pitchFamily="34" charset="0"/>
              </a:rPr>
              <a:t>8</a:t>
            </a:r>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 And all the people who belong to this world worshiped the beast. They are the ones whose names were not written in the Book of Life that belongs to the Lamb who was slaughtered before the world was made” (Rev 13:5-8 NLT).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OS-27-Daniel-330</a:t>
            </a:r>
          </a:p>
          <a:p>
            <a:r>
              <a:rPr lang="en-US" b="1" dirty="0">
                <a:latin typeface="Arial" panose="020B0604020202020204" pitchFamily="34" charset="0"/>
                <a:cs typeface="Arial" panose="020B0604020202020204" pitchFamily="34" charset="0"/>
              </a:rPr>
              <a:t>OS-Ezekiel 40-48-Slide 16</a:t>
            </a:r>
          </a:p>
          <a:p>
            <a:r>
              <a:rPr lang="en-US" b="1" dirty="0">
                <a:latin typeface="Arial" panose="020B0604020202020204" pitchFamily="34" charset="0"/>
                <a:cs typeface="Arial" panose="020B0604020202020204" pitchFamily="34" charset="0"/>
              </a:rPr>
              <a:t>OS-37-Haggai-96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20996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70</a:t>
            </a:r>
            <a:r>
              <a:rPr lang="en-US" b="1" baseline="30000" dirty="0">
                <a:latin typeface="Arial" panose="020B0604020202020204" pitchFamily="34" charset="0"/>
                <a:cs typeface="Arial" panose="020B0604020202020204" pitchFamily="34" charset="0"/>
              </a:rPr>
              <a:t>th</a:t>
            </a:r>
            <a:r>
              <a:rPr lang="en-US" b="1" dirty="0">
                <a:latin typeface="Arial" panose="020B0604020202020204" pitchFamily="34" charset="0"/>
                <a:cs typeface="Arial" panose="020B0604020202020204" pitchFamily="34" charset="0"/>
              </a:rPr>
              <a:t> week of Daniel 9:27 is believed by nearly all scholars to depict a seven-year period. Since this “ruler to come” will set up a desecration in the temple and this event is still future, it must mean that the present temple rebuilding preparations in Jerusalem will be successful in building the temple in its original spot.</a:t>
            </a:r>
          </a:p>
          <a:p>
            <a:r>
              <a:rPr lang="en-US" b="1" dirty="0">
                <a:latin typeface="Arial" panose="020B0604020202020204" pitchFamily="34" charset="0"/>
                <a:cs typeface="Arial" panose="020B0604020202020204" pitchFamily="34" charset="0"/>
              </a:rPr>
              <a:t>______________</a:t>
            </a:r>
          </a:p>
          <a:p>
            <a:r>
              <a:rPr lang="en-US" b="1" dirty="0">
                <a:latin typeface="Arial" panose="020B0604020202020204" pitchFamily="34" charset="0"/>
                <a:cs typeface="Arial" panose="020B0604020202020204" pitchFamily="34" charset="0"/>
              </a:rPr>
              <a:t>OS-23-Isaiah43-48-slide 54</a:t>
            </a:r>
          </a:p>
          <a:p>
            <a:r>
              <a:rPr lang="en-US" b="1" dirty="0">
                <a:latin typeface="Arial" panose="020B0604020202020204" pitchFamily="34" charset="0"/>
                <a:cs typeface="Arial" panose="020B0604020202020204" pitchFamily="34" charset="0"/>
              </a:rPr>
              <a:t>OS-26-Ezekiel 40-48-Slide 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OS-27-Daniel-410</a:t>
            </a:r>
          </a:p>
          <a:p>
            <a:r>
              <a:rPr lang="en-US" b="1" dirty="0">
                <a:latin typeface="Arial" panose="020B0604020202020204" pitchFamily="34" charset="0"/>
                <a:cs typeface="Arial" panose="020B0604020202020204" pitchFamily="34" charset="0"/>
              </a:rPr>
              <a:t>OS-37-Haggai-98</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24C47ED-6D22-F948-AE40-2FFB20679FFA}" type="slidenum">
              <a:rPr kumimoji="0" lang="en-SG"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SG"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53560331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84938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return under Ezra the priest with 5,000 Jews shows that God mercifully protects all who trust him (Ezra 7–8).</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02102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that hardware without</a:t>
            </a:r>
            <a:r>
              <a:rPr lang="en-US" baseline="0" dirty="0"/>
              <a:t> software just sits there useless.</a:t>
            </a:r>
          </a:p>
          <a:p>
            <a:r>
              <a:rPr lang="en-US" baseline="0" dirty="0"/>
              <a:t>Likewise, software without a computer to run it does no good.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43407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the same way, Israel needed more than simply having a temple in their midst.</a:t>
            </a:r>
          </a:p>
          <a:p>
            <a:r>
              <a:rPr lang="en-US" baseline="0" dirty="0"/>
              <a:t>They needed hearts tuned to God.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640601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presence of God came</a:t>
            </a:r>
            <a:r>
              <a:rPr lang="en-US" baseline="0" dirty="0"/>
              <a:t> to Israel in the temple—and the Spirit comes into us as Christians (1 Cor 6:19)</a:t>
            </a:r>
          </a:p>
          <a:p>
            <a:r>
              <a:rPr lang="en-US" baseline="0" dirty="0"/>
              <a:t>But what good is it for us to have God's indwelling Spirit and then ignore him?</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16473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4AE128-B896-0A40-8DE9-E0C601A3FC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9293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b="1" dirty="0">
              <a:latin typeface="Arial" panose="020B0604020202020204" pitchFamily="34" charset="0"/>
              <a:cs typeface="Arial" panose="020B0604020202020204" pitchFamily="34" charset="0"/>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Ezra's credentials to lead more returnees back to Jerusalem show God leading his life as priest to restore the remnant spiritually (7:1-10).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priest (7:1-5).</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was a teacher (7:6a).</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saw the hand of God on his life (7:6b-9).</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Ezra prioritized the study, obedience, and teaching of the law (7:10).</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God funded the return by King Artaxerxes giving money and authority to Ezra to lead and tax exemption for temple workers to show how God blesses obedience (7:11-28). </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AF2B38-3377-0248-B24E-A7BA2C7AA6F9}" type="slidenum">
              <a:rPr lang="en-US" sz="1200"/>
              <a:pPr eaLnBrk="1" hangingPunct="1"/>
              <a:t>164</a:t>
            </a:fld>
            <a:endParaRPr lang="en-US" sz="1200"/>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There are many answers to this question but today we will look at one that we normally don</a:t>
            </a:r>
            <a:r>
              <a:rPr lang="mr-IN" b="0" dirty="0">
                <a:latin typeface="Arial" panose="020B0604020202020204" pitchFamily="34" charset="0"/>
                <a:cs typeface="Arial"/>
              </a:rPr>
              <a:t>'</a:t>
            </a:r>
            <a:r>
              <a:rPr lang="en-US" b="0" dirty="0">
                <a:latin typeface="Arial" panose="020B0604020202020204" pitchFamily="34" charset="0"/>
                <a:cs typeface="Arial" panose="020B0604020202020204" pitchFamily="34" charset="0"/>
              </a:rPr>
              <a:t>t think about.</a:t>
            </a:r>
          </a:p>
          <a:p>
            <a:endParaRPr lang="en-US" b="0" dirty="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Returnees of 18 family heads, 1496 other men, women and children, totaled about 5,000—a far smaller group than the 50,000 with Zerubbabel 80 years before (8:1-14).</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pPr/>
              <a:t>165</a:t>
            </a:fld>
            <a:endParaRPr lang="en-US"/>
          </a:p>
        </p:txBody>
      </p:sp>
    </p:spTree>
    <p:extLst>
      <p:ext uri="{BB962C8B-B14F-4D97-AF65-F5344CB8AC3E}">
        <p14:creationId xmlns:p14="http://schemas.microsoft.com/office/powerpoint/2010/main" val="111554516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875964-CBB5-B14C-AE67-0F6EF6170EAC}" type="slidenum">
              <a:rPr lang="en-US" sz="1200"/>
              <a:pPr eaLnBrk="1" hangingPunct="1"/>
              <a:t>166</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8D21DC-26C3-F84B-9FE9-E2A5FBB3BC76}" type="slidenum">
              <a:rPr lang="en-US" sz="1200"/>
              <a:pPr eaLnBrk="1" hangingPunct="1"/>
              <a:t>167</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God protected the returnees due to their spiritual preparation by adding 258 Levites as temple leaders and celebrating a fast to show his hand on all who trust him (8:15-36).</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God protected the messianic seed through Ezra's restoration of the people by separating from foreign wives (Ezra 9–10).</a:t>
            </a:r>
            <a:r>
              <a:rPr lang="en-SG">
                <a:effectLst/>
              </a:rPr>
              <a:t> </a:t>
            </a:r>
          </a:p>
          <a:p>
            <a:r>
              <a:rPr lang="en-US" sz="1200" kern="1200">
                <a:solidFill>
                  <a:schemeClr val="tx1"/>
                </a:solidFill>
                <a:effectLst/>
                <a:latin typeface="+mn-lt"/>
                <a:ea typeface="+mn-ea"/>
                <a:cs typeface="+mn-cs"/>
              </a:rPr>
              <a:t>Ezra saw that leaders tempted Judah to sin by unlawful marriage to pagan wives (9:1-2; cf. Gen 24:3; 26:34-35; 28:1-8; Exod 34:16; Deut 7:1-2; 20:17-18; Judg 3:5; 1 Kings 11).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170</a:t>
            </a:fld>
            <a:endParaRPr lang="en-US">
              <a:solidFill>
                <a:prstClr val="black"/>
              </a:solidFill>
              <a:latin typeface="Calibri"/>
            </a:endParaRPr>
          </a:p>
        </p:txBody>
      </p:sp>
    </p:spTree>
    <p:extLst>
      <p:ext uri="{BB962C8B-B14F-4D97-AF65-F5344CB8AC3E}">
        <p14:creationId xmlns:p14="http://schemas.microsoft.com/office/powerpoint/2010/main" val="59201612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Ezra lamented the intermarriage and contrasted God’s faithfulness with Israel's unfaithfulness to model repentance for the covenant people (9:3-15).</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171</a:t>
            </a:fld>
            <a:endParaRPr lang="en-US">
              <a:solidFill>
                <a:prstClr val="black"/>
              </a:solidFill>
              <a:latin typeface="Calibri"/>
            </a:endParaRPr>
          </a:p>
        </p:txBody>
      </p:sp>
    </p:spTree>
    <p:extLst>
      <p:ext uri="{BB962C8B-B14F-4D97-AF65-F5344CB8AC3E}">
        <p14:creationId xmlns:p14="http://schemas.microsoft.com/office/powerpoint/2010/main" val="411953298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solidFill>
                  <a:prstClr val="black"/>
                </a:solidFill>
              </a:rPr>
              <a:pPr eaLnBrk="1" hangingPunct="1"/>
              <a:t>172</a:t>
            </a:fld>
            <a:endParaRPr lang="en-US" sz="1200">
              <a:solidFill>
                <a:prstClr val="black"/>
              </a:solidFill>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pPr eaLnBrk="1" hangingPunct="1"/>
              <a:t>173</a:t>
            </a:fld>
            <a:endParaRPr lang="en-US" sz="1200"/>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initiation by the leaders that Israelites divorce their foreign wives was carried out faithfully for 113 men to exhort Israel to live according to the covenant (Ezra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174</a:t>
            </a:fld>
            <a:endParaRPr lang="en-US">
              <a:solidFill>
                <a:prstClr val="black"/>
              </a:solidFill>
              <a:latin typeface="Calibri"/>
            </a:endParaRPr>
          </a:p>
        </p:txBody>
      </p:sp>
    </p:spTree>
    <p:extLst>
      <p:ext uri="{BB962C8B-B14F-4D97-AF65-F5344CB8AC3E}">
        <p14:creationId xmlns:p14="http://schemas.microsoft.com/office/powerpoint/2010/main" val="26432479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175</a:t>
            </a:fld>
            <a:endParaRPr lang="en-US"/>
          </a:p>
        </p:txBody>
      </p:sp>
    </p:spTree>
    <p:extLst>
      <p:ext uri="{BB962C8B-B14F-4D97-AF65-F5344CB8AC3E}">
        <p14:creationId xmlns:p14="http://schemas.microsoft.com/office/powerpoint/2010/main" val="388768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Jeremiah does not tell us the exact years that begin and end the 70-year exile. </a:t>
            </a:r>
          </a:p>
          <a:p>
            <a:r>
              <a:rPr lang="en-US" b="0" dirty="0">
                <a:latin typeface="Times New Roman" charset="0"/>
                <a:ea typeface="ＭＳ Ｐゴシック" charset="0"/>
                <a:cs typeface="ＭＳ Ｐゴシック" charset="0"/>
              </a:rPr>
              <a:t>But we can determine this in two ways</a:t>
            </a:r>
            <a:r>
              <a:rPr lang="en-US" b="0" dirty="0">
                <a:cs typeface="ＭＳ Ｐゴシック" charset="0"/>
              </a:rPr>
              <a:t>—either the exile of the people beginning with Daniel’s deportation (605) to the people fully returning in 536, or the exile of the temple from its destruction in 586 to its rebuilding in 516.</a:t>
            </a:r>
          </a:p>
          <a:p>
            <a:r>
              <a:rPr lang="en-US" b="0"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OS-00-OT Book Overviews-295,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OS-12-Kings &amp; Prophets Charts-26</a:t>
            </a:r>
          </a:p>
          <a:p>
            <a:r>
              <a:rPr lang="en-US" b="0" dirty="0">
                <a:cs typeface="ＭＳ Ｐゴシック" charset="0"/>
              </a:rPr>
              <a:t>OS-12-2Kings-231</a:t>
            </a:r>
          </a:p>
          <a:p>
            <a:r>
              <a:rPr lang="en-US" b="0"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OS-14-Reasons for Exile-54</a:t>
            </a:r>
          </a:p>
          <a:p>
            <a:r>
              <a:rPr lang="en-US" b="0"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OS-17-Esther-33</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ea typeface="ＭＳ Ｐゴシック" charset="0"/>
                <a:cs typeface="ＭＳ Ｐゴシック" charset="0"/>
              </a:rPr>
              <a:t>OS-27-Daniel-</a:t>
            </a:r>
            <a:r>
              <a:rPr lang="en-US" b="0" dirty="0">
                <a:cs typeface="ＭＳ Ｐゴシック" charset="0"/>
              </a:rPr>
              <a:t>94, 284, 340, 361</a:t>
            </a:r>
            <a:endParaRPr lang="en-US" b="0" dirty="0">
              <a:latin typeface="Times New Roman" charset="0"/>
              <a:ea typeface="ＭＳ Ｐゴシック" charset="0"/>
              <a:cs typeface="ＭＳ Ｐゴシック" charset="0"/>
            </a:endParaRPr>
          </a:p>
          <a:p>
            <a:r>
              <a:rPr lang="en-US" b="0" dirty="0">
                <a:cs typeface="ＭＳ Ｐゴシック" charset="0"/>
              </a:rPr>
              <a:t>OS-37-Haggai-9, 32</a:t>
            </a:r>
          </a:p>
          <a:p>
            <a:r>
              <a:rPr lang="en-US" b="0"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66E976-FED6-1C44-8701-CAD8F5C7D88C}" type="slidenum">
              <a:rPr lang="en-US" sz="1200"/>
              <a:pPr eaLnBrk="1" hangingPunct="1"/>
              <a:t>176</a:t>
            </a:fld>
            <a:endParaRPr lang="en-US" sz="1200"/>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t>After the whole nation lamented the sin of intermarriage, the leaders initiating the idea to divorce all foreign wives fulfilled their vow to do so (10:1-17).</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t>That those who divorced pagan wives included priests, Levites, and commoners shows the great extent that this sin corrupted the holy nation (10:18-44). </a:t>
            </a: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177</a:t>
            </a:fld>
            <a:endParaRPr lang="en-US">
              <a:solidFill>
                <a:prstClr val="black"/>
              </a:solidFill>
              <a:latin typeface="Calibri"/>
            </a:endParaRPr>
          </a:p>
        </p:txBody>
      </p:sp>
    </p:spTree>
    <p:extLst>
      <p:ext uri="{BB962C8B-B14F-4D97-AF65-F5344CB8AC3E}">
        <p14:creationId xmlns:p14="http://schemas.microsoft.com/office/powerpoint/2010/main" val="32535398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7E4DD-7457-E746-9F41-EB1A1CC990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6194" name="Rectangle 1026"/>
          <p:cNvSpPr>
            <a:spLocks noGrp="1" noRot="1" noChangeAspect="1" noChangeArrowheads="1"/>
          </p:cNvSpPr>
          <p:nvPr>
            <p:ph type="sldImg"/>
          </p:nvPr>
        </p:nvSpPr>
        <p:spPr>
          <a:ln/>
        </p:spPr>
      </p:sp>
      <p:sp>
        <p:nvSpPr>
          <p:cNvPr id="1361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What we call the Post-Exilic Period actually had three stages: (1) the rebuilding of the Temple under "HZZ," (2) the deliverance of the Jews under Esther, and (3) the restoration of Jerusalem's walls and worship under "MEN." The Hebrew canon combines Ezra-Nehemiah as a single book to depict these stages, while the book of Esther fits between Ezra 6 and Ezra 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Common-411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BE-39-Malachi-14</a:t>
            </a:r>
          </a:p>
          <a:p>
            <a:r>
              <a:rPr lang="en-US" dirty="0">
                <a:latin typeface="Times New Roman" charset="0"/>
                <a:ea typeface="ＭＳ Ｐゴシック" charset="0"/>
                <a:cs typeface="ＭＳ Ｐゴシック" charset="0"/>
              </a:rPr>
              <a:t>OS-15-Ezra-115</a:t>
            </a:r>
          </a:p>
          <a:p>
            <a:r>
              <a:rPr lang="en-US" dirty="0">
                <a:latin typeface="Times New Roman" charset="0"/>
                <a:ea typeface="ＭＳ Ｐゴシック" charset="0"/>
                <a:cs typeface="ＭＳ Ｐゴシック" charset="0"/>
              </a:rPr>
              <a:t>OS-16-Nehemiah-406</a:t>
            </a:r>
          </a:p>
          <a:p>
            <a:r>
              <a:rPr lang="en-US" dirty="0">
                <a:latin typeface="Times New Roman" charset="0"/>
                <a:ea typeface="ＭＳ Ｐゴシック" charset="0"/>
                <a:cs typeface="ＭＳ Ｐゴシック" charset="0"/>
              </a:rPr>
              <a:t>OS-39-Malachi-49</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God knows how horrible slavery to false gods is for us.</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Israelites even killed their own children in the false worship of Molech.</a:t>
            </a:r>
          </a:p>
          <a:p>
            <a:pPr marL="0" marR="0" lvl="1"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Sadly, we do the same today.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That slavery is too often an idolatry when we become the focus of worship (explain devolution</a:t>
            </a:r>
            <a:r>
              <a:rPr lang="en-US" b="0" baseline="0" dirty="0">
                <a:latin typeface="Arial" panose="020B0604020202020204" pitchFamily="34" charset="0"/>
                <a:cs typeface="Arial" panose="020B0604020202020204" pitchFamily="34" charset="0"/>
              </a:rPr>
              <a:t> above)</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Do you have habits that you just can’t seem to ever conquer?</a:t>
            </a:r>
          </a:p>
          <a:p>
            <a:r>
              <a:rPr lang="en-US" b="0" dirty="0">
                <a:latin typeface="Arial" panose="020B0604020202020204" pitchFamily="34" charset="0"/>
                <a:cs typeface="Arial" panose="020B0604020202020204" pitchFamily="34" charset="0"/>
              </a:rPr>
              <a:t>Many men over the years have confessed their bondage to porn.</a:t>
            </a:r>
          </a:p>
          <a:p>
            <a:r>
              <a:rPr lang="en-US" b="0" dirty="0">
                <a:latin typeface="Arial" panose="020B0604020202020204" pitchFamily="34" charset="0"/>
                <a:cs typeface="Arial" panose="020B0604020202020204" pitchFamily="34" charset="0"/>
              </a:rPr>
              <a:t>Women, likewise, can be enslaved to movies—or shopping—or other forms of slavery, such as romanticizing their lives.</a:t>
            </a:r>
          </a:p>
          <a:p>
            <a:r>
              <a:rPr lang="en-US" b="0" dirty="0">
                <a:latin typeface="Arial" panose="020B0604020202020204" pitchFamily="34" charset="0"/>
                <a:cs typeface="Arial" panose="020B0604020202020204" pitchFamily="34" charset="0"/>
              </a:rPr>
              <a:t>Why does God want to restore you?</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83942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Why are we essentially delivered from our old way of life?</a:t>
            </a:r>
          </a:p>
          <a:p>
            <a:r>
              <a:rPr lang="en-US" b="0" dirty="0">
                <a:latin typeface="Arial" panose="020B0604020202020204" pitchFamily="34" charset="0"/>
                <a:cs typeface="Arial" panose="020B0604020202020204" pitchFamily="34" charset="0"/>
              </a:rPr>
              <a:t>God routinely delivers us even though we are at fault for</a:t>
            </a:r>
            <a:r>
              <a:rPr lang="en-US" b="0" baseline="0" dirty="0">
                <a:latin typeface="Arial" panose="020B0604020202020204" pitchFamily="34" charset="0"/>
                <a:cs typeface="Arial" panose="020B0604020202020204" pitchFamily="34" charset="0"/>
              </a:rPr>
              <a:t> neglecting him. So why does he rescue or deliver us?</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 is in the business of taking people in bondage and making them into people who honor him</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8522D89-E7CF-BE4A-AF5F-1B4717D9450B}" type="slidenum">
              <a:rPr lang="en-US" sz="1200">
                <a:solidFill>
                  <a:prstClr val="black"/>
                </a:solidFill>
              </a:rPr>
              <a:pPr eaLnBrk="1" hangingPunct="1"/>
              <a:t>187</a:t>
            </a:fld>
            <a:endParaRPr lang="en-US" sz="1200">
              <a:solidFill>
                <a:prstClr val="black"/>
              </a:solidFill>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I must confess</a:t>
            </a:r>
            <a:r>
              <a:rPr lang="en-US" b="0" baseline="0" dirty="0">
                <a:latin typeface="Arial" panose="020B0604020202020204" pitchFamily="34" charset="0"/>
                <a:cs typeface="Arial" panose="020B0604020202020204" pitchFamily="34" charset="0"/>
              </a:rPr>
              <a:t> that my own journey in worship was just that—a journey with its highs and lows, pitfalls and heights. I learned in college that worship is really the most important element in life, but I really struggled to get out of bed in the morning to worship God. So I shared this with my close friend Albert. He asked, "So what time do you need to get out of bed to read your Bible and pray?" I said, "Well, to leave for class at 6:45 AM but have a decent breakfast and shower before that, I need to get up at 5:30 AM to read a pray for 30 minutes."</a:t>
            </a:r>
          </a:p>
          <a:p>
            <a:r>
              <a:rPr lang="en-US" b="0" baseline="0" dirty="0">
                <a:latin typeface="Arial" panose="020B0604020202020204" pitchFamily="34" charset="0"/>
                <a:cs typeface="Arial" panose="020B0604020202020204" pitchFamily="34" charset="0"/>
              </a:rPr>
              <a:t>"OK," Albert told me, "I will call you at 5:30 tomorrow morning."</a:t>
            </a:r>
          </a:p>
          <a:p>
            <a:r>
              <a:rPr lang="en-US" b="0" baseline="0" dirty="0">
                <a:latin typeface="Arial" panose="020B0604020202020204" pitchFamily="34" charset="0"/>
                <a:cs typeface="Arial" panose="020B0604020202020204" pitchFamily="34" charset="0"/>
              </a:rPr>
              <a:t>Do you think I had trouble getting out of bed the next day? Not on your life! I especially knew that my parents would hear the phone and wake up, so I made sure I was at my desk and picked up the line before it could even have a full ring.</a:t>
            </a:r>
          </a:p>
          <a:p>
            <a:r>
              <a:rPr lang="en-US" b="0" baseline="0" dirty="0">
                <a:latin typeface="Arial" panose="020B0604020202020204" pitchFamily="34" charset="0"/>
                <a:cs typeface="Arial" panose="020B0604020202020204" pitchFamily="34" charset="0"/>
              </a:rPr>
              <a:t>"Hey, Rick, good morning!" Albert said, "Are you at your desk meeting with God?"</a:t>
            </a:r>
          </a:p>
          <a:p>
            <a:r>
              <a:rPr lang="en-US" b="0" baseline="0" dirty="0">
                <a:latin typeface="Arial" panose="020B0604020202020204" pitchFamily="34" charset="0"/>
                <a:cs typeface="Arial" panose="020B0604020202020204" pitchFamily="34" charset="0"/>
              </a:rPr>
              <a:t>"Yes," I said. "Good! Talk to you tomorrow!"</a:t>
            </a:r>
          </a:p>
          <a:p>
            <a:r>
              <a:rPr lang="en-US" b="0" baseline="0" dirty="0">
                <a:latin typeface="Arial" panose="020B0604020202020204" pitchFamily="34" charset="0"/>
                <a:cs typeface="Arial" panose="020B0604020202020204" pitchFamily="34" charset="0"/>
              </a:rPr>
              <a:t>The phone call was probably the shortest call I've ever had—but also the most impactful call I've ever had.</a:t>
            </a:r>
          </a:p>
          <a:p>
            <a:r>
              <a:rPr lang="en-US" b="0" baseline="0" dirty="0">
                <a:latin typeface="Arial" panose="020B0604020202020204" pitchFamily="34" charset="0"/>
                <a:cs typeface="Arial" panose="020B0604020202020204" pitchFamily="34" charset="0"/>
              </a:rPr>
              <a:t>Sure enough, Albert called the next day, and the next day, and the next day. After three weeks, I had a new habit and I told him I didn't need the calls anymore.</a:t>
            </a:r>
          </a:p>
          <a:p>
            <a:r>
              <a:rPr lang="en-US" b="0" baseline="0" dirty="0">
                <a:latin typeface="Arial" panose="020B0604020202020204" pitchFamily="34" charset="0"/>
                <a:cs typeface="Arial" panose="020B0604020202020204" pitchFamily="34" charset="0"/>
              </a:rPr>
              <a:t>I went on to get my PhD in that Book, and Albert went on to lead the regional Young Life ministry.</a:t>
            </a:r>
          </a:p>
          <a:p>
            <a:r>
              <a:rPr lang="en-US" b="0" baseline="0" dirty="0">
                <a:latin typeface="Arial" panose="020B0604020202020204" pitchFamily="34" charset="0"/>
                <a:cs typeface="Arial" panose="020B0604020202020204" pitchFamily="34" charset="0"/>
              </a:rPr>
              <a:t>What's the point? Worship isn't easy and doesn't come at naturally for most of us. We need help.</a:t>
            </a:r>
          </a:p>
          <a:p>
            <a:r>
              <a:rPr lang="en-US" b="0" baseline="0" dirty="0">
                <a:latin typeface="Arial" panose="020B0604020202020204" pitchFamily="34" charset="0"/>
                <a:cs typeface="Arial" panose="020B0604020202020204" pitchFamily="34" charset="0"/>
              </a:rPr>
              <a:t>I have built-in help now, as Susan and I commit to pray and read God's Word together each day. Honestly, I need that kind of accountability. I suspect you do too!</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How would your priorities</a:t>
            </a:r>
            <a:r>
              <a:rPr lang="en-US" b="0" baseline="0" dirty="0">
                <a:latin typeface="Arial" panose="020B0604020202020204" pitchFamily="34" charset="0"/>
                <a:cs typeface="Arial" panose="020B0604020202020204" pitchFamily="34" charset="0"/>
              </a:rPr>
              <a:t> change?</a:t>
            </a:r>
          </a:p>
          <a:p>
            <a:r>
              <a:rPr lang="en-US" b="0" baseline="0" dirty="0">
                <a:latin typeface="Arial" panose="020B0604020202020204" pitchFamily="34" charset="0"/>
                <a:cs typeface="Arial" panose="020B0604020202020204" pitchFamily="34" charset="0"/>
              </a:rPr>
              <a:t>What would you have to give up to give God first place in your morning?</a:t>
            </a:r>
          </a:p>
          <a:p>
            <a:r>
              <a:rPr lang="en-US" b="0"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0"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0"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191</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To do some rebuilding in the priority of worship,</a:t>
            </a:r>
            <a:r>
              <a:rPr lang="en-US" b="0"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E135B6-6F8E-1E46-80A0-6CB56A057FF4}" type="slidenum">
              <a:rPr lang="en-US">
                <a:solidFill>
                  <a:prstClr val="black"/>
                </a:solidFill>
                <a:latin typeface="Calibri"/>
              </a:rPr>
              <a:pPr>
                <a:defRPr/>
              </a:pPr>
              <a:t>194</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AEF10D-FA39-6D46-AABF-23E5C1064CF8}" type="slidenum">
              <a:rPr lang="en-US">
                <a:solidFill>
                  <a:prstClr val="black"/>
                </a:solidFill>
                <a:latin typeface="Calibri"/>
              </a:rPr>
              <a:pPr>
                <a:defRPr/>
              </a:pPr>
              <a:t>195</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196</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197</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a:t>
            </a:r>
            <a:r>
              <a:rPr lang="en-US" b="0" baseline="0" dirty="0">
                <a:latin typeface="Arial" panose="020B0604020202020204" pitchFamily="34" charset="0"/>
                <a:cs typeface="Arial" panose="020B0604020202020204" pitchFamily="34" charset="0"/>
              </a:rPr>
              <a:t> has brought you from your slavery to sin into the freedom to adore him!</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198</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199</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200</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201</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202</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06DCF4-E6CB-4A4F-B911-6B63419A3F1C}" type="slidenum">
              <a:rPr lang="en-US">
                <a:solidFill>
                  <a:prstClr val="black"/>
                </a:solidFill>
                <a:latin typeface="Calibri"/>
              </a:rPr>
              <a:pPr>
                <a:defRPr/>
              </a:pPr>
              <a:t>203</a:t>
            </a:fld>
            <a:endParaRPr lang="en-US">
              <a:solidFill>
                <a:prstClr val="black"/>
              </a:solidFill>
              <a:latin typeface="Calibri"/>
            </a:endParaRPr>
          </a:p>
        </p:txBody>
      </p:sp>
      <p:sp>
        <p:nvSpPr>
          <p:cNvPr id="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panose="020B0604020202020204" pitchFamily="34" charset="0"/>
                <a:ea typeface="ＭＳ Ｐゴシック" charset="0"/>
                <a:cs typeface="ＭＳ Ｐゴシック" charset="0"/>
              </a:rPr>
              <a:t>OT Survey</a:t>
            </a:r>
            <a:r>
              <a:rPr lang="en-US" b="0" baseline="0" dirty="0">
                <a:latin typeface="Arial" panose="020B0604020202020204" pitchFamily="34" charset="0"/>
                <a:ea typeface="ＭＳ Ｐゴシック" charset="0"/>
                <a:cs typeface="ＭＳ Ｐゴシック" charset="0"/>
              </a:rPr>
              <a:t> (</a:t>
            </a:r>
            <a:r>
              <a:rPr lang="en-US" b="0" baseline="0" dirty="0" err="1">
                <a:latin typeface="Arial" panose="020B0604020202020204" pitchFamily="34" charset="0"/>
                <a:ea typeface="ＭＳ Ｐゴシック" charset="0"/>
                <a:cs typeface="ＭＳ Ｐゴシック" charset="0"/>
              </a:rPr>
              <a:t>os</a:t>
            </a:r>
            <a:r>
              <a:rPr lang="en-US" b="0" baseline="0" dirty="0">
                <a:latin typeface="Arial" panose="020B0604020202020204" pitchFamily="34" charset="0"/>
                <a:ea typeface="ＭＳ Ｐゴシック" charset="0"/>
                <a:cs typeface="ＭＳ Ｐゴシック" charset="0"/>
              </a:rPr>
              <a:t>)</a:t>
            </a:r>
            <a:endParaRPr lang="en-US" b="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The LORD takes us in our slavery to sin and restores us to honor him. </a:t>
            </a:r>
          </a:p>
          <a:p>
            <a:endParaRPr lang="en-US" b="0" dirty="0">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latin typeface="Arial" panose="020B0604020202020204" pitchFamily="34" charset="0"/>
                <a:cs typeface="Arial" panose="020B0604020202020204" pitchFamily="34" charset="0"/>
              </a:rPr>
              <a:t>How would your priorities</a:t>
            </a:r>
            <a:r>
              <a:rPr lang="en-US" b="0" baseline="0" dirty="0">
                <a:latin typeface="Arial" panose="020B0604020202020204" pitchFamily="34" charset="0"/>
                <a:cs typeface="Arial" panose="020B0604020202020204" pitchFamily="34" charset="0"/>
              </a:rPr>
              <a:t> change?</a:t>
            </a:r>
          </a:p>
          <a:p>
            <a:r>
              <a:rPr lang="en-US" b="0" baseline="0" dirty="0">
                <a:latin typeface="Arial" panose="020B0604020202020204" pitchFamily="34" charset="0"/>
                <a:cs typeface="Arial" panose="020B0604020202020204" pitchFamily="34" charset="0"/>
              </a:rPr>
              <a:t>What would you have to give up to make God first place in your morning?</a:t>
            </a:r>
          </a:p>
          <a:p>
            <a:r>
              <a:rPr lang="en-US" b="0" baseline="0" dirty="0">
                <a:latin typeface="Arial" panose="020B0604020202020204" pitchFamily="34" charset="0"/>
                <a:cs typeface="Arial" panose="020B0604020202020204" pitchFamily="34" charset="0"/>
              </a:rPr>
              <a:t>One friend taught me a great principle. He found that he always made time for breakfast, so he established a new personal rule: No Bible, no breakfast.</a:t>
            </a:r>
          </a:p>
          <a:p>
            <a:r>
              <a:rPr lang="en-US" b="0" baseline="0" dirty="0">
                <a:latin typeface="Arial" panose="020B0604020202020204" pitchFamily="34" charset="0"/>
                <a:cs typeface="Arial" panose="020B0604020202020204" pitchFamily="34" charset="0"/>
              </a:rPr>
              <a:t>Maybe what would change for you is your independence. You, like me, just have to acknowledge your weakness to worship God and you need help from a friend.</a:t>
            </a:r>
          </a:p>
          <a:p>
            <a:r>
              <a:rPr lang="en-US" b="0" baseline="0" dirty="0">
                <a:latin typeface="Arial" panose="020B0604020202020204" pitchFamily="34" charset="0"/>
                <a:cs typeface="Arial" panose="020B0604020202020204" pitchFamily="34" charset="0"/>
              </a:rPr>
              <a:t>As you are dependent on God, so you may need to be dependent on someone else—your own Albert—to help you be dependent on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come early for prayer and preparation?</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reading God’s Word daily be a delight instead of a chore?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begin to lead others in worship?</a:t>
            </a:r>
          </a:p>
          <a:p>
            <a:pPr marL="0" marR="0" lvl="3"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Would you see your body as the new temple of the Spirit so you would take care of his temple better?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CE5D20-1627-A14B-9308-A7956D764448}" type="slidenum">
              <a:rPr lang="en-US" sz="1200">
                <a:solidFill>
                  <a:prstClr val="black"/>
                </a:solidFill>
              </a:rPr>
              <a:pPr eaLnBrk="1" hangingPunct="1"/>
              <a:t>19</a:t>
            </a:fld>
            <a:endParaRPr lang="en-US" sz="1200">
              <a:solidFill>
                <a:prstClr val="black"/>
              </a:solidFill>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To do some rebuilding in the priority of worship,</a:t>
            </a:r>
            <a:r>
              <a:rPr lang="en-US" b="1" baseline="0" dirty="0">
                <a:latin typeface="Arial" panose="020B0604020202020204" pitchFamily="34" charset="0"/>
                <a:ea typeface="ＭＳ Ｐゴシック" charset="0"/>
                <a:cs typeface="Arial" panose="020B0604020202020204" pitchFamily="34" charset="0"/>
              </a:rPr>
              <a:t> what kind of action is God calling you to take?</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We’re talking about the Second Temple Period beginning with Ezra’s book.</a:t>
            </a: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7DEFC5-FB74-9647-92AD-F6A07685526C}" type="slidenum">
              <a:rPr lang="en-US" sz="1200"/>
              <a:pPr eaLnBrk="1" hangingPunct="1"/>
              <a:t>21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646019-309C-2C42-814D-DCEDBA761A8D}" type="slidenum">
              <a:rPr lang="en-US" sz="1200"/>
              <a:pPr eaLnBrk="1" hangingPunct="1"/>
              <a:t>22</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5ACECB-0FA1-6944-B9F6-079FF0DB5F04}" type="slidenum">
              <a:rPr lang="en-US" sz="1200"/>
              <a:pPr eaLnBrk="1" hangingPunct="1"/>
              <a:t>23</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42EEA40-4461-4F59-9122-0FEAE05FA00D}"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34531" name="Rectangle 1026"/>
          <p:cNvSpPr>
            <a:spLocks noGrp="1" noRot="1" noChangeAspect="1" noChangeArrowheads="1" noTextEdit="1"/>
          </p:cNvSpPr>
          <p:nvPr>
            <p:ph type="sldImg"/>
          </p:nvPr>
        </p:nvSpPr>
        <p:spPr>
          <a:solidFill>
            <a:srgbClr val="FFFFFF"/>
          </a:solidFill>
          <a:ln/>
        </p:spPr>
      </p:sp>
      <p:sp>
        <p:nvSpPr>
          <p:cNvPr id="53453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848116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1"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1" dirty="0" err="1">
                <a:latin typeface="Arial" panose="020B0604020202020204" pitchFamily="34" charset="0"/>
                <a:ea typeface="ＭＳ Ｐゴシック" charset="0"/>
                <a:cs typeface="Arial" panose="020B0604020202020204" pitchFamily="34" charset="0"/>
              </a:rPr>
              <a:t>Ugbaru</a:t>
            </a:r>
            <a:r>
              <a:rPr lang="en-US" altLang="ja-JP" b="1" dirty="0">
                <a:latin typeface="Arial" panose="020B0604020202020204" pitchFamily="34" charset="0"/>
                <a:ea typeface="ＭＳ Ｐゴシック" charset="0"/>
                <a:cs typeface="Arial" panose="020B0604020202020204" pitchFamily="34" charset="0"/>
              </a:rPr>
              <a:t>, governor of </a:t>
            </a:r>
            <a:r>
              <a:rPr lang="en-US" altLang="ja-JP" b="1" dirty="0" err="1">
                <a:latin typeface="Arial" panose="020B0604020202020204" pitchFamily="34" charset="0"/>
                <a:ea typeface="ＭＳ Ｐゴシック" charset="0"/>
                <a:cs typeface="Arial" panose="020B0604020202020204" pitchFamily="34" charset="0"/>
              </a:rPr>
              <a:t>Gutium</a:t>
            </a:r>
            <a:r>
              <a:rPr lang="en-US" altLang="ja-JP" b="1"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name means "Bel (another name for the god Marduk) has protected the king." Perhaps the banquet was given to show Belshazzar</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1"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The Bible Knowledge Commentary : An Exposition of the Scriptures (Wheaton, IL: Victor Books, 1983-1985), 1:1344.</a:t>
            </a: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Common-405</a:t>
            </a:r>
          </a:p>
          <a:p>
            <a:pPr eaLnBrk="1" hangingPunct="1"/>
            <a:r>
              <a:rPr lang="en-US" b="1" dirty="0">
                <a:latin typeface="Arial" panose="020B0604020202020204" pitchFamily="34" charset="0"/>
                <a:ea typeface="ＭＳ Ｐゴシック" charset="0"/>
                <a:cs typeface="Arial" panose="020B0604020202020204" pitchFamily="34" charset="0"/>
              </a:rPr>
              <a:t>OS-27-Daniel-125</a:t>
            </a:r>
          </a:p>
          <a:p>
            <a:pPr eaLnBrk="1" hangingPunct="1"/>
            <a:r>
              <a:rPr lang="en-US" b="1" dirty="0">
                <a:latin typeface="Arial" panose="020B0604020202020204" pitchFamily="34" charset="0"/>
                <a:ea typeface="ＭＳ Ｐゴシック" charset="0"/>
                <a:cs typeface="Arial" panose="020B0604020202020204" pitchFamily="34" charset="0"/>
              </a:rPr>
              <a:t>OS-35-Habakkuk-169</a:t>
            </a:r>
          </a:p>
        </p:txBody>
      </p:sp>
    </p:spTree>
    <p:extLst>
      <p:ext uri="{BB962C8B-B14F-4D97-AF65-F5344CB8AC3E}">
        <p14:creationId xmlns:p14="http://schemas.microsoft.com/office/powerpoint/2010/main" val="3375830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Herodotus was a reputable Greek historian who recorded the unsuccessful Persian invasion of Greece and the later fall of Babylon.</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OS-27-Daniel-126</a:t>
            </a:r>
          </a:p>
          <a:p>
            <a:pPr eaLnBrk="1" hangingPunct="1"/>
            <a:r>
              <a:rPr lang="en-US" b="1" dirty="0">
                <a:latin typeface="Arial" panose="020B0604020202020204" pitchFamily="34" charset="0"/>
                <a:ea typeface="ＭＳ Ｐゴシック" charset="0"/>
                <a:cs typeface="Arial" panose="020B0604020202020204" pitchFamily="34" charset="0"/>
              </a:rPr>
              <a:t>OS-35-Habakkuk-170</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2" charset="0"/>
                <a:ea typeface="ＭＳ Ｐゴシック" pitchFamily="-112" charset="-128"/>
                <a:cs typeface="ＭＳ Ｐゴシック" pitchFamily="-112" charset="-128"/>
              </a:rPr>
              <a:t>The Greek historian Herodotus describes the fall of Babylon in the same manner as does Daniel 5 with a surprise attack while the Babylonians had a party or festival.</a:t>
            </a:r>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__________</a:t>
            </a:r>
          </a:p>
          <a:p>
            <a:pPr eaLnBrk="1" hangingPunct="1"/>
            <a:r>
              <a:rPr lang="en-US" b="1" dirty="0">
                <a:latin typeface="Arial" panose="020B0604020202020204" pitchFamily="34" charset="0"/>
                <a:ea typeface="ＭＳ Ｐゴシック" charset="0"/>
                <a:cs typeface="Arial" panose="020B0604020202020204" pitchFamily="34" charset="0"/>
              </a:rPr>
              <a:t>OS-27-Daniel-127</a:t>
            </a:r>
          </a:p>
          <a:p>
            <a:pPr eaLnBrk="1" hangingPunct="1"/>
            <a:r>
              <a:rPr lang="en-US" b="1" dirty="0">
                <a:latin typeface="Arial" panose="020B0604020202020204" pitchFamily="34" charset="0"/>
                <a:ea typeface="ＭＳ Ｐゴシック" charset="0"/>
                <a:cs typeface="Arial" panose="020B0604020202020204" pitchFamily="34" charset="0"/>
              </a:rPr>
              <a:t>OS-35-Habakkuk-171</a:t>
            </a:r>
          </a:p>
          <a:p>
            <a:pPr eaLnBrk="1" hangingPunct="1"/>
            <a:endParaRPr lang="en-US" dirty="0">
              <a:latin typeface="Times New Roman"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44719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Stephen Anderson argues </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Darius the Mede as </a:t>
            </a:r>
            <a:r>
              <a:rPr lang="en-US" sz="1200" b="0" kern="1200" dirty="0" err="1">
                <a:solidFill>
                  <a:schemeClr val="tx1"/>
                </a:solidFill>
                <a:effectLst/>
                <a:latin typeface="Times New Roman" pitchFamily="-112" charset="0"/>
                <a:ea typeface="ＭＳ Ｐゴシック" pitchFamily="-112" charset="-128"/>
                <a:cs typeface="ＭＳ Ｐゴシック" pitchFamily="-112" charset="-128"/>
              </a:rPr>
              <a:t>Cyaxares</a:t>
            </a:r>
            <a:r>
              <a:rPr lang="en-US" sz="1200" b="0" kern="1200" dirty="0">
                <a:solidFill>
                  <a:schemeClr val="tx1"/>
                </a:solidFill>
                <a:effectLst/>
                <a:latin typeface="Times New Roman" pitchFamily="-112" charset="0"/>
                <a:ea typeface="ＭＳ Ｐゴシック" pitchFamily="-112" charset="-128"/>
                <a:cs typeface="ＭＳ Ｐゴシック" pitchFamily="-112" charset="-128"/>
              </a:rPr>
              <a:t> II and some evangelical scholars, such as Kirk MacGregor and Paul Tanner, have subsequently followed his arguments.  See his article on this webpage.</a:t>
            </a:r>
          </a:p>
        </p:txBody>
      </p:sp>
    </p:spTree>
    <p:extLst>
      <p:ext uri="{BB962C8B-B14F-4D97-AF65-F5344CB8AC3E}">
        <p14:creationId xmlns:p14="http://schemas.microsoft.com/office/powerpoint/2010/main" val="951292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b="1"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Ezra we see the center of Israel’s worship rebuilt—that structure that also needed the Jews themselves rebuilt.</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3</a:t>
            </a:fld>
            <a:endParaRPr lang="en-US"/>
          </a:p>
        </p:txBody>
      </p:sp>
    </p:spTree>
    <p:extLst>
      <p:ext uri="{BB962C8B-B14F-4D97-AF65-F5344CB8AC3E}">
        <p14:creationId xmlns:p14="http://schemas.microsoft.com/office/powerpoint/2010/main" val="3743354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14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14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EB091B67-D3A0-47AD-A9F8-26CBDA16CD6B}"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1460"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1461"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Do you know why you did not hear of this prophecy? Because it never happened!</a:t>
            </a:r>
          </a:p>
          <a:p>
            <a:r>
              <a:rPr lang="en-US" b="1" dirty="0">
                <a:latin typeface="Arial" panose="020B0604020202020204" pitchFamily="34" charset="0"/>
                <a:cs typeface="Arial" panose="020B0604020202020204" pitchFamily="34" charset="0"/>
              </a:rPr>
              <a:t>But what if it did? What if Raffles predicted the actual name of the founder of modern Singapore—and specified that he would rebuild the nation following World War II?</a:t>
            </a:r>
          </a:p>
          <a:p>
            <a:r>
              <a:rPr lang="en-US" b="1" dirty="0">
                <a:latin typeface="Arial" panose="020B0604020202020204" pitchFamily="34" charset="0"/>
                <a:cs typeface="Arial" panose="020B0604020202020204" pitchFamily="34" charset="0"/>
              </a:rPr>
              <a:t>Wouldn’t that be amazing—perhaps even divinely inspired?</a:t>
            </a:r>
          </a:p>
        </p:txBody>
      </p:sp>
    </p:spTree>
    <p:extLst>
      <p:ext uri="{BB962C8B-B14F-4D97-AF65-F5344CB8AC3E}">
        <p14:creationId xmlns:p14="http://schemas.microsoft.com/office/powerpoint/2010/main" val="41685054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53248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37C35156-CB6F-4F2F-9B53-3A8F1DDC35C7}"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38</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532484" name="Rectangle 1"/>
          <p:cNvSpPr>
            <a:spLocks noGrp="1" noRot="1" noChangeAspect="1" noChangeArrowheads="1" noTextEdit="1"/>
          </p:cNvSpPr>
          <p:nvPr>
            <p:ph type="sldImg"/>
          </p:nvPr>
        </p:nvSpPr>
        <p:spPr>
          <a:xfrm>
            <a:off x="1143000" y="685800"/>
            <a:ext cx="4572000" cy="3429000"/>
          </a:xfrm>
          <a:solidFill>
            <a:srgbClr val="FFFFFF"/>
          </a:solidFill>
          <a:ln/>
        </p:spPr>
      </p:sp>
      <p:sp>
        <p:nvSpPr>
          <p:cNvPr id="532485" name="Rectangle 2"/>
          <p:cNvSpPr>
            <a:spLocks noGrp="1" noChangeArrowheads="1"/>
          </p:cNvSpPr>
          <p:nvPr>
            <p:ph type="body" idx="1"/>
          </p:nvPr>
        </p:nvSpPr>
        <p:spPr>
          <a:xfrm>
            <a:off x="685800" y="4343400"/>
            <a:ext cx="5486400" cy="4114800"/>
          </a:xfrm>
          <a:noFill/>
          <a:ln/>
        </p:spPr>
        <p:txBody>
          <a:bodyPr wrap="none" anchor="ctr"/>
          <a:lstStyle/>
          <a:p>
            <a:r>
              <a:rPr lang="en-US" b="1" dirty="0">
                <a:latin typeface="Arial" panose="020B0604020202020204" pitchFamily="34" charset="0"/>
                <a:cs typeface="Arial" panose="020B0604020202020204" pitchFamily="34" charset="0"/>
              </a:rPr>
              <a:t>This is what God did with Isaiah’s prediction some 160 years before Cyrus the Persian sent the Jews back from Babylon and restored Jerusalem. Cyrus not only commanded the restoration of the temple in Ezra 1:2, but he funded the effort! </a:t>
            </a:r>
          </a:p>
          <a:p>
            <a:r>
              <a:rPr lang="en-US" b="1" dirty="0">
                <a:latin typeface="Arial" panose="020B0604020202020204" pitchFamily="34" charset="0"/>
                <a:cs typeface="Arial" panose="020B0604020202020204" pitchFamily="34" charset="0"/>
              </a:rPr>
              <a:t>Isaiah notes the victories of Cyrus but not by name in 41:2, 25, but then specifically gives the name of Cyrus SIX times in his prophecy (NLT). Look these up in your Bible: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44:28  When I say of Cyrus, ‘He is my shepherd,’ </a:t>
            </a:r>
          </a:p>
          <a:p>
            <a:r>
              <a:rPr lang="en-US" b="1" dirty="0">
                <a:latin typeface="Arial" panose="020B0604020202020204" pitchFamily="34" charset="0"/>
                <a:cs typeface="Arial" panose="020B0604020202020204" pitchFamily="34" charset="0"/>
              </a:rPr>
              <a:t>he will certainly do as I say. </a:t>
            </a:r>
          </a:p>
          <a:p>
            <a:r>
              <a:rPr lang="en-US" b="1" dirty="0">
                <a:latin typeface="Arial" panose="020B0604020202020204" pitchFamily="34" charset="0"/>
                <a:cs typeface="Arial" panose="020B0604020202020204" pitchFamily="34" charset="0"/>
              </a:rPr>
              <a:t>He will command, ‘Rebuild Jerusalem’; </a:t>
            </a:r>
          </a:p>
          <a:p>
            <a:r>
              <a:rPr lang="en-US" b="1" dirty="0">
                <a:latin typeface="Arial" panose="020B0604020202020204" pitchFamily="34" charset="0"/>
                <a:cs typeface="Arial" panose="020B0604020202020204" pitchFamily="34" charset="0"/>
              </a:rPr>
              <a:t>he will say, ‘Restore the Temple.’”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     This is what the LORD says to Cyrus, his anointed one, </a:t>
            </a:r>
          </a:p>
          <a:p>
            <a:r>
              <a:rPr lang="en-US" b="1" dirty="0">
                <a:latin typeface="Arial" panose="020B0604020202020204" pitchFamily="34" charset="0"/>
                <a:cs typeface="Arial" panose="020B0604020202020204" pitchFamily="34" charset="0"/>
              </a:rPr>
              <a:t>whose right hand he will empower. </a:t>
            </a:r>
          </a:p>
          <a:p>
            <a:r>
              <a:rPr lang="en-US" b="1" dirty="0">
                <a:latin typeface="Arial" panose="020B0604020202020204" pitchFamily="34" charset="0"/>
                <a:cs typeface="Arial" panose="020B0604020202020204" pitchFamily="34" charset="0"/>
              </a:rPr>
              <a:t>Before him, mighty kings will be paralyzed with fear. </a:t>
            </a:r>
          </a:p>
          <a:p>
            <a:r>
              <a:rPr lang="en-US" b="1" dirty="0">
                <a:latin typeface="Arial" panose="020B0604020202020204" pitchFamily="34" charset="0"/>
                <a:cs typeface="Arial" panose="020B0604020202020204" pitchFamily="34" charset="0"/>
              </a:rPr>
              <a:t>Their fortress gates will be opened, </a:t>
            </a:r>
          </a:p>
          <a:p>
            <a:r>
              <a:rPr lang="en-US" b="1" dirty="0">
                <a:latin typeface="Arial" panose="020B0604020202020204" pitchFamily="34" charset="0"/>
                <a:cs typeface="Arial" panose="020B0604020202020204" pitchFamily="34" charset="0"/>
              </a:rPr>
              <a:t>never to shut again. </a:t>
            </a:r>
          </a:p>
          <a:p>
            <a:r>
              <a:rPr lang="en-US" b="1" dirty="0">
                <a:latin typeface="Arial" panose="020B0604020202020204" pitchFamily="34" charset="0"/>
                <a:cs typeface="Arial" panose="020B0604020202020204" pitchFamily="34" charset="0"/>
              </a:rPr>
              <a:t>2  This is what the LORD says: </a:t>
            </a:r>
          </a:p>
          <a:p>
            <a:r>
              <a:rPr lang="en-US" b="1" dirty="0">
                <a:latin typeface="Arial" panose="020B0604020202020204" pitchFamily="34" charset="0"/>
                <a:cs typeface="Arial" panose="020B0604020202020204" pitchFamily="34" charset="0"/>
              </a:rPr>
              <a:t>“I will go before you, Cyrus, </a:t>
            </a:r>
          </a:p>
          <a:p>
            <a:r>
              <a:rPr lang="en-US" b="1" dirty="0">
                <a:latin typeface="Arial" panose="020B0604020202020204" pitchFamily="34" charset="0"/>
                <a:cs typeface="Arial" panose="020B0604020202020204" pitchFamily="34" charset="0"/>
              </a:rPr>
              <a:t>and level the mountains. </a:t>
            </a:r>
          </a:p>
          <a:p>
            <a:r>
              <a:rPr lang="en-US" b="1" dirty="0">
                <a:latin typeface="Arial" panose="020B0604020202020204" pitchFamily="34" charset="0"/>
                <a:cs typeface="Arial" panose="020B0604020202020204" pitchFamily="34" charset="0"/>
              </a:rPr>
              <a:t>I will smash down gates of bronze </a:t>
            </a:r>
          </a:p>
          <a:p>
            <a:r>
              <a:rPr lang="en-US" b="1" dirty="0">
                <a:latin typeface="Arial" panose="020B0604020202020204" pitchFamily="34" charset="0"/>
                <a:cs typeface="Arial" panose="020B0604020202020204" pitchFamily="34" charset="0"/>
              </a:rPr>
              <a:t>and cut through bars of iron.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45:13  I will raise up Cyrus to fulfill my righteous purpose, </a:t>
            </a:r>
          </a:p>
          <a:p>
            <a:r>
              <a:rPr lang="en-US" b="1" dirty="0">
                <a:latin typeface="Arial" panose="020B0604020202020204" pitchFamily="34" charset="0"/>
                <a:cs typeface="Arial" panose="020B0604020202020204" pitchFamily="34" charset="0"/>
              </a:rPr>
              <a:t>and I will guide his actions. </a:t>
            </a:r>
          </a:p>
          <a:p>
            <a:r>
              <a:rPr lang="en-US" b="1" dirty="0">
                <a:latin typeface="Arial" panose="020B0604020202020204" pitchFamily="34" charset="0"/>
                <a:cs typeface="Arial" panose="020B0604020202020204" pitchFamily="34" charset="0"/>
              </a:rPr>
              <a:t>He will restore my city and free my captive people— </a:t>
            </a:r>
          </a:p>
          <a:p>
            <a:r>
              <a:rPr lang="en-US" b="1" dirty="0">
                <a:latin typeface="Arial" panose="020B0604020202020204" pitchFamily="34" charset="0"/>
                <a:cs typeface="Arial" panose="020B0604020202020204" pitchFamily="34" charset="0"/>
              </a:rPr>
              <a:t>without seeking a reward! </a:t>
            </a:r>
          </a:p>
          <a:p>
            <a:r>
              <a:rPr lang="en-US" b="1" dirty="0">
                <a:latin typeface="Arial" panose="020B0604020202020204" pitchFamily="34" charset="0"/>
                <a:cs typeface="Arial" panose="020B0604020202020204" pitchFamily="34" charset="0"/>
              </a:rPr>
              <a:t>I, the LORD of Heaven’s Armies, have spoken!” </a:t>
            </a:r>
            <a:br>
              <a:rPr lang="en-US" b="1" dirty="0">
                <a:latin typeface="Arial" panose="020B0604020202020204" pitchFamily="34" charset="0"/>
                <a:cs typeface="Arial" panose="020B0604020202020204" pitchFamily="34" charset="0"/>
              </a:rPr>
            </a:b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48:14     Have any of your idols ever told you this? </a:t>
            </a:r>
          </a:p>
          <a:p>
            <a:r>
              <a:rPr lang="en-US" b="1" dirty="0">
                <a:latin typeface="Arial" panose="020B0604020202020204" pitchFamily="34" charset="0"/>
                <a:cs typeface="Arial" panose="020B0604020202020204" pitchFamily="34" charset="0"/>
              </a:rPr>
              <a:t>Come, all of you, and listen: </a:t>
            </a:r>
          </a:p>
          <a:p>
            <a:r>
              <a:rPr lang="en-US" b="1" dirty="0">
                <a:latin typeface="Arial" panose="020B0604020202020204" pitchFamily="34" charset="0"/>
                <a:cs typeface="Arial" panose="020B0604020202020204" pitchFamily="34" charset="0"/>
              </a:rPr>
              <a:t>The LORD has chosen Cyrus as his ally. </a:t>
            </a:r>
          </a:p>
          <a:p>
            <a:r>
              <a:rPr lang="en-US" b="1" dirty="0">
                <a:latin typeface="Arial" panose="020B0604020202020204" pitchFamily="34" charset="0"/>
                <a:cs typeface="Arial" panose="020B0604020202020204" pitchFamily="34" charset="0"/>
              </a:rPr>
              <a:t>He will use him to put an end to the empire of Babylon </a:t>
            </a:r>
          </a:p>
          <a:p>
            <a:r>
              <a:rPr lang="en-US" b="1" dirty="0">
                <a:latin typeface="Arial" panose="020B0604020202020204" pitchFamily="34" charset="0"/>
                <a:cs typeface="Arial" panose="020B0604020202020204" pitchFamily="34" charset="0"/>
              </a:rPr>
              <a:t>and to destroy the Babylonian armies.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Is. 48:15     “I have said it: I am calling Cyrus! </a:t>
            </a:r>
          </a:p>
          <a:p>
            <a:r>
              <a:rPr lang="en-US" b="1" dirty="0">
                <a:latin typeface="Arial" panose="020B0604020202020204" pitchFamily="34" charset="0"/>
                <a:cs typeface="Arial" panose="020B0604020202020204" pitchFamily="34" charset="0"/>
              </a:rPr>
              <a:t>I will send him on this errand and will help him succeed.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910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902EDCD-A219-418A-9D94-92C5A270C4B7}"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6339" name="Rectangle 1026"/>
          <p:cNvSpPr>
            <a:spLocks noGrp="1" noRot="1" noChangeAspect="1" noChangeArrowheads="1" noTextEdit="1"/>
          </p:cNvSpPr>
          <p:nvPr>
            <p:ph type="sldImg"/>
          </p:nvPr>
        </p:nvSpPr>
        <p:spPr>
          <a:solidFill>
            <a:srgbClr val="FFFFFF"/>
          </a:solidFill>
          <a:ln/>
        </p:spPr>
      </p:sp>
      <p:sp>
        <p:nvSpPr>
          <p:cNvPr id="526340"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87253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small cylinder details the priorities of Cyrus the Great.</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52296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p:cNvSpPr>
            <a:spLocks noGrp="1"/>
          </p:cNvSpPr>
          <p:nvPr>
            <p:ph type="sldNum" sz="quarter" idx="5"/>
          </p:nvPr>
        </p:nvSpPr>
        <p:spPr/>
        <p:txBody>
          <a:bodyPr/>
          <a:lstStyle/>
          <a:p>
            <a:pPr>
              <a:defRPr/>
            </a:pPr>
            <a:fld id="{92661335-050C-204E-9136-096CE8764424}" type="slidenum">
              <a:rPr lang="en-US"/>
              <a:pPr>
                <a:defRPr/>
              </a:pPr>
              <a:t>44</a:t>
            </a:fld>
            <a:endParaRPr lang="en-US"/>
          </a:p>
        </p:txBody>
      </p:sp>
    </p:spTree>
    <p:extLst>
      <p:ext uri="{BB962C8B-B14F-4D97-AF65-F5344CB8AC3E}">
        <p14:creationId xmlns:p14="http://schemas.microsoft.com/office/powerpoint/2010/main" val="27807097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68942-8B55-592B-D9B9-24D723719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B0F69-FB4A-A93D-9D46-9C091D6AF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121B6-42F6-4199-CEF5-F4F6F85F8A15}"/>
              </a:ext>
            </a:extLst>
          </p:cNvPr>
          <p:cNvSpPr>
            <a:spLocks noGrp="1"/>
          </p:cNvSpPr>
          <p:nvPr>
            <p:ph type="body" idx="1"/>
          </p:nvPr>
        </p:nvSpPr>
        <p:spPr/>
        <p:txBody>
          <a:bodyPr/>
          <a:lstStyle/>
          <a:p>
            <a:r>
              <a:rPr lang="en-US" dirty="0">
                <a:latin typeface="Arial" panose="020B0604020202020204" pitchFamily="34" charset="0"/>
                <a:ea typeface="ＭＳ Ｐゴシック" charset="0"/>
                <a:cs typeface="Arial" panose="020B0604020202020204" pitchFamily="34" charset="0"/>
              </a:rPr>
              <a:t>______________</a:t>
            </a:r>
          </a:p>
          <a:p>
            <a:r>
              <a:rPr lang="en-US" dirty="0">
                <a:latin typeface="Arial" panose="020B0604020202020204" pitchFamily="34" charset="0"/>
                <a:ea typeface="ＭＳ Ｐゴシック" charset="0"/>
                <a:cs typeface="Arial" panose="020B0604020202020204" pitchFamily="34" charset="0"/>
              </a:rPr>
              <a:t>OS-15-Ezra-44</a:t>
            </a:r>
          </a:p>
          <a:p>
            <a:r>
              <a:rPr lang="en-US" dirty="0">
                <a:latin typeface="Arial" panose="020B0604020202020204" pitchFamily="34" charset="0"/>
                <a:ea typeface="ＭＳ Ｐゴシック" charset="0"/>
                <a:cs typeface="Arial" panose="020B0604020202020204" pitchFamily="34" charset="0"/>
              </a:rPr>
              <a:t>OS-23-Isaiah40-42—slide 90</a:t>
            </a:r>
          </a:p>
          <a:p>
            <a:endParaRPr lang="en-US"/>
          </a:p>
          <a:p>
            <a:endParaRPr lang="en-US"/>
          </a:p>
        </p:txBody>
      </p:sp>
      <p:sp>
        <p:nvSpPr>
          <p:cNvPr id="4" name="Slide Number Placeholder 3">
            <a:extLst>
              <a:ext uri="{FF2B5EF4-FFF2-40B4-BE49-F238E27FC236}">
                <a16:creationId xmlns:a16="http://schemas.microsoft.com/office/drawing/2014/main" id="{0E3D305C-053E-F10E-9F26-834AE326ECC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661335-050C-204E-9136-096CE876442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6247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7E9C6A1-9E6C-BA41-8CE5-5B017F5305CA}"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48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624211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p:nvPr>
        </p:nvSpPr>
        <p:spPr>
          <a:noFill/>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1DB4EE2-C263-4EAF-98B0-F55737B1D2D4}"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527363" name="Rectangle 1026"/>
          <p:cNvSpPr>
            <a:spLocks noGrp="1" noRot="1" noChangeAspect="1" noChangeArrowheads="1" noTextEdit="1"/>
          </p:cNvSpPr>
          <p:nvPr>
            <p:ph type="sldImg"/>
          </p:nvPr>
        </p:nvSpPr>
        <p:spPr>
          <a:solidFill>
            <a:srgbClr val="FFFFFF"/>
          </a:solidFill>
          <a:ln/>
        </p:spPr>
      </p:sp>
      <p:sp>
        <p:nvSpPr>
          <p:cNvPr id="527364" name="Rectangle 1027"/>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18" charset="0"/>
            </a:endParaRPr>
          </a:p>
        </p:txBody>
      </p:sp>
    </p:spTree>
    <p:extLst>
      <p:ext uri="{BB962C8B-B14F-4D97-AF65-F5344CB8AC3E}">
        <p14:creationId xmlns:p14="http://schemas.microsoft.com/office/powerpoint/2010/main" val="30463422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68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109568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3E5627BA-37CF-5941-9ABD-0C9944728AF5}"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451786-DA79-D442-A992-9DDFEF87224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09568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095686" name="Rectangle 3"/>
          <p:cNvSpPr>
            <a:spLocks noGrp="1" noChangeArrowheads="1"/>
          </p:cNvSpPr>
          <p:nvPr>
            <p:ph type="body"/>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720803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Once again, this book—like every book in the Bible—focuses on what GOD did. In this case, he looked past the sins of those who returned to Jerusalem because he had big plans.</a:t>
            </a:r>
          </a:p>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When my family moved to Singapore in 1991</a:t>
            </a:r>
            <a:r>
              <a:rPr lang="en-US" b="1" baseline="0" dirty="0">
                <a:latin typeface="Arial" panose="020B0604020202020204" pitchFamily="34" charset="0"/>
                <a:cs typeface="Arial" panose="020B0604020202020204" pitchFamily="34" charset="0"/>
              </a:rPr>
              <a:t> for me to teach at Singapore Bible College, after securing our housing, our first item of business was to find a church.</a:t>
            </a:r>
          </a:p>
          <a:p>
            <a:r>
              <a:rPr lang="en-US" b="1" baseline="0" dirty="0">
                <a:latin typeface="Arial" panose="020B0604020202020204" pitchFamily="34" charset="0"/>
                <a:cs typeface="Arial" panose="020B0604020202020204" pitchFamily="34" charset="0"/>
              </a:rPr>
              <a:t>So I did what many people did back then—"let your fingers do the walking" was the slogan of the Yellow Pages.</a:t>
            </a:r>
          </a:p>
          <a:p>
            <a:r>
              <a:rPr lang="en-US" b="1" baseline="0" dirty="0">
                <a:latin typeface="Arial" panose="020B0604020202020204" pitchFamily="34" charset="0"/>
                <a:cs typeface="Arial" panose="020B0604020202020204" pitchFamily="34" charset="0"/>
              </a:rPr>
              <a:t>For those of us who have no idea what I'm talking about—and that is a lot of us since everyone in this church is younger than me—the Yellow Pages was the "go to" place before the internet.</a:t>
            </a:r>
          </a:p>
          <a:p>
            <a:r>
              <a:rPr lang="en-US" b="1" baseline="0" dirty="0">
                <a:latin typeface="Arial" panose="020B0604020202020204" pitchFamily="34" charset="0"/>
                <a:cs typeface="Arial" panose="020B0604020202020204" pitchFamily="34" charset="0"/>
              </a:rPr>
              <a:t>Every business and individual had their phone number there back in the late 20</a:t>
            </a:r>
            <a:r>
              <a:rPr lang="en-US" b="1" baseline="30000" dirty="0">
                <a:latin typeface="Arial" panose="020B0604020202020204" pitchFamily="34" charset="0"/>
                <a:cs typeface="Arial" panose="020B0604020202020204" pitchFamily="34" charset="0"/>
              </a:rPr>
              <a:t>th</a:t>
            </a:r>
            <a:r>
              <a:rPr lang="en-US" b="1" baseline="0" dirty="0">
                <a:latin typeface="Arial" panose="020B0604020202020204" pitchFamily="34" charset="0"/>
                <a:cs typeface="Arial" panose="020B0604020202020204" pitchFamily="34" charset="0"/>
              </a:rPr>
              <a:t> century.</a:t>
            </a:r>
          </a:p>
          <a:p>
            <a:r>
              <a:rPr lang="en-US" b="1" baseline="0" dirty="0">
                <a:latin typeface="Arial" panose="020B0604020202020204" pitchFamily="34" charset="0"/>
                <a:cs typeface="Arial" panose="020B0604020202020204" pitchFamily="34" charset="0"/>
              </a:rPr>
              <a:t>• So I looked under "Churches." But I found no entries!</a:t>
            </a:r>
          </a:p>
          <a:p>
            <a:r>
              <a:rPr lang="en-US" b="1" baseline="0" dirty="0">
                <a:latin typeface="Arial" panose="020B0604020202020204" pitchFamily="34" charset="0"/>
                <a:cs typeface="Arial" panose="020B0604020202020204" pitchFamily="34" charset="0"/>
              </a:rPr>
              <a:t>"Really?" I thought. "Sure the churches are in here. There are hundreds of churches in Singapore!"</a:t>
            </a:r>
          </a:p>
          <a:p>
            <a:r>
              <a:rPr lang="en-US" b="1" baseline="0" dirty="0">
                <a:latin typeface="Arial" panose="020B0604020202020204" pitchFamily="34" charset="0"/>
                <a:cs typeface="Arial" panose="020B0604020202020204" pitchFamily="34" charset="0"/>
              </a:rPr>
              <a:t>So I looked up "Christian," but there was no entry there either. Then I tried "Baptist"—no go. </a:t>
            </a:r>
          </a:p>
          <a:p>
            <a:r>
              <a:rPr lang="en-US" b="1" baseline="0" dirty="0">
                <a:latin typeface="Arial" panose="020B0604020202020204" pitchFamily="34" charset="0"/>
                <a:cs typeface="Arial" panose="020B0604020202020204" pitchFamily="34" charset="0"/>
              </a:rPr>
              <a:t>You are laughing, but where would you look?!</a:t>
            </a:r>
          </a:p>
          <a:p>
            <a:r>
              <a:rPr lang="en-US" b="1" baseline="0" dirty="0">
                <a:latin typeface="Arial" panose="020B0604020202020204" pitchFamily="34" charset="0"/>
                <a:cs typeface="Arial" panose="020B0604020202020204" pitchFamily="34" charset="0"/>
              </a:rPr>
              <a:t>Finally, somehow, I found them under "P" alphabetically. Sure enough, the churches were all listed there in the "P" section, under "Places</a:t>
            </a:r>
            <a:r>
              <a:rPr lang="mr-IN" b="1" baseline="0" dirty="0">
                <a:latin typeface="Arial" panose="020B0604020202020204" pitchFamily="34" charset="0"/>
                <a:cs typeface="Arial"/>
              </a:rPr>
              <a:t>…</a:t>
            </a:r>
            <a:r>
              <a:rPr lang="en-US" b="1" baseline="0" dirty="0">
                <a:latin typeface="Arial" panose="020B0604020202020204" pitchFamily="34" charset="0"/>
                <a:cs typeface="Arial" panose="020B0604020202020204" pitchFamily="34" charset="0"/>
              </a:rPr>
              <a:t>of Worship"!</a:t>
            </a:r>
          </a:p>
          <a:p>
            <a:r>
              <a:rPr lang="en-US" b="1" baseline="0" dirty="0">
                <a:latin typeface="Arial" panose="020B0604020202020204" pitchFamily="34" charset="0"/>
                <a:cs typeface="Arial" panose="020B0604020202020204" pitchFamily="34" charset="0"/>
              </a:rPr>
              <a:t>At that spot were listed, by religion, the Buddhist, Hindu, Muslim and Christian places of worship.</a:t>
            </a:r>
          </a:p>
          <a:p>
            <a:r>
              <a:rPr lang="en-US" b="1" baseline="0" dirty="0">
                <a:latin typeface="Arial" panose="020B0604020202020204" pitchFamily="34" charset="0"/>
                <a:cs typeface="Arial" panose="020B0604020202020204" pitchFamily="34" charset="0"/>
              </a:rPr>
              <a:t>I guess what hit me most as I saw this was that these were all deemed places of worship—not places of teaching, not places of ministry, not places of gathering, not places evangelizing.</a:t>
            </a:r>
          </a:p>
          <a:p>
            <a:r>
              <a:rPr lang="en-US" b="1" baseline="0" dirty="0">
                <a:latin typeface="Arial" panose="020B0604020202020204" pitchFamily="34" charset="0"/>
                <a:cs typeface="Arial" panose="020B0604020202020204" pitchFamily="34" charset="0"/>
              </a:rPr>
              <a:t>There, right there through my Yellow Pages, God spoke to me. What each religion is doing, more than anything else, is worshipping!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pPr marL="0" marR="0" indent="0" algn="l" defTabSz="457200" rtl="0" eaLnBrk="1" fontAlgn="auto" latinLnBrk="0" hangingPunct="1">
              <a:lnSpc>
                <a:spcPct val="100000"/>
              </a:lnSpc>
              <a:spcBef>
                <a:spcPts val="0"/>
              </a:spcBef>
              <a:spcAft>
                <a:spcPts val="0"/>
              </a:spcAft>
              <a:buClrTx/>
              <a:buSzTx/>
              <a:buFontTx/>
              <a:buNone/>
              <a:tabLst/>
              <a:defRPr/>
            </a:pPr>
            <a:r>
              <a:rPr lang="en-US"/>
              <a:t>Why do we leave the world to gather in community? Why church?</a:t>
            </a:r>
          </a:p>
          <a:p>
            <a:pPr marL="0" marR="0" indent="0" algn="l" defTabSz="457200" rtl="0" eaLnBrk="1" fontAlgn="auto" latinLnBrk="0" hangingPunct="1">
              <a:lnSpc>
                <a:spcPct val="100000"/>
              </a:lnSpc>
              <a:spcBef>
                <a:spcPts val="0"/>
              </a:spcBef>
              <a:spcAft>
                <a:spcPts val="0"/>
              </a:spcAft>
              <a:buClrTx/>
              <a:buSzTx/>
              <a:buFontTx/>
              <a:buNone/>
              <a:tabLst/>
              <a:defRPr/>
            </a:pPr>
            <a:r>
              <a:rPr lang="en-US"/>
              <a:t>•</a:t>
            </a:r>
            <a:r>
              <a:rPr lang="en-US" baseline="0"/>
              <a:t> </a:t>
            </a:r>
            <a:r>
              <a:rPr lang="en-US"/>
              <a:t>Is it to learn and teach?</a:t>
            </a:r>
          </a:p>
          <a:p>
            <a:r>
              <a:rPr lang="en-US"/>
              <a:t>• Do we gather mostly to sing?</a:t>
            </a:r>
          </a:p>
          <a:p>
            <a:r>
              <a:rPr lang="en-US"/>
              <a:t>• Is fellowship our chief reason to come together?</a:t>
            </a:r>
          </a:p>
          <a:p>
            <a:r>
              <a:rPr lang="en-US"/>
              <a:t>• Is our chief reason to gather to serve?</a:t>
            </a:r>
          </a:p>
          <a:p>
            <a:r>
              <a:rPr lang="en-US"/>
              <a:t>• Oops. That is the wrong kind of serve. I mean do</a:t>
            </a:r>
            <a:r>
              <a:rPr lang="en-US" baseline="0"/>
              <a:t> we gather mainly to serve God?</a:t>
            </a:r>
            <a:endParaRPr lang="en-US"/>
          </a:p>
          <a:p>
            <a:r>
              <a:rPr lang="en-US"/>
              <a:t>What</a:t>
            </a:r>
            <a:r>
              <a:rPr lang="en-US" baseline="0"/>
              <a:t> kind of service is this? It is a WORSHIP service!</a:t>
            </a:r>
            <a:endParaRPr lang="en-US"/>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In 2013 during a time of great loneliness after two dogs died, my brothers bought a new Shitzhu for my 82-year-old mother. Mom named the new puppy the Chinese name Mei</a:t>
            </a:r>
            <a:r>
              <a:rPr lang="en-US" baseline="0"/>
              <a:t> Ling. She was really easy to care for, never messed on the carpet, and provided a lot of companionship for her.</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55</a:t>
            </a:fld>
            <a:endParaRPr lang="en-US"/>
          </a:p>
        </p:txBody>
      </p:sp>
    </p:spTree>
    <p:extLst>
      <p:ext uri="{BB962C8B-B14F-4D97-AF65-F5344CB8AC3E}">
        <p14:creationId xmlns:p14="http://schemas.microsoft.com/office/powerpoint/2010/main" val="2027129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"Everyone loves Mei Ling,"was the refrain as Mom brought her to the elderly home where her</a:t>
            </a:r>
            <a:r>
              <a:rPr lang="en-US" baseline="0"/>
              <a:t> husband lives. My son and daughter-in-law were among those who visited.</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56</a:t>
            </a:fld>
            <a:endParaRPr lang="en-US"/>
          </a:p>
        </p:txBody>
      </p:sp>
    </p:spTree>
    <p:extLst>
      <p:ext uri="{BB962C8B-B14F-4D97-AF65-F5344CB8AC3E}">
        <p14:creationId xmlns:p14="http://schemas.microsoft.com/office/powerpoint/2010/main" val="46316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But in a routine</a:t>
            </a:r>
            <a:r>
              <a:rPr lang="en-US" baseline="0"/>
              <a:t> operation to fix Mei Ling’s ear, the vet got Mei Ling mixed up with another dog and put down Mei Ling instead.</a:t>
            </a:r>
          </a:p>
          <a:p>
            <a:r>
              <a:rPr lang="en-US" baseline="0"/>
              <a:t>Mom was devasted. </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57</a:t>
            </a:fld>
            <a:endParaRPr lang="en-US"/>
          </a:p>
        </p:txBody>
      </p:sp>
    </p:spTree>
    <p:extLst>
      <p:ext uri="{BB962C8B-B14F-4D97-AF65-F5344CB8AC3E}">
        <p14:creationId xmlns:p14="http://schemas.microsoft.com/office/powerpoint/2010/main" val="3117520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Gone was her companion of three years.</a:t>
            </a:r>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58</a:t>
            </a:fld>
            <a:endParaRPr lang="en-US"/>
          </a:p>
        </p:txBody>
      </p:sp>
    </p:spTree>
    <p:extLst>
      <p:ext uri="{BB962C8B-B14F-4D97-AF65-F5344CB8AC3E}">
        <p14:creationId xmlns:p14="http://schemas.microsoft.com/office/powerpoint/2010/main" val="3887496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How have you messed up?</a:t>
            </a:r>
          </a:p>
          <a:p>
            <a:r>
              <a:rPr lang="en-US"/>
              <a:t>We have all made bad decisions that cost us money, a job, a relationship, or some other loss.</a:t>
            </a:r>
          </a:p>
          <a:p>
            <a:r>
              <a:rPr lang="en-US"/>
              <a:t>Most</a:t>
            </a:r>
            <a:r>
              <a:rPr lang="en-US" baseline="0"/>
              <a:t> of all, we have messed up with God. We haven't truly followed him.</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59</a:t>
            </a:fld>
            <a:endParaRPr lang="en-US"/>
          </a:p>
        </p:txBody>
      </p:sp>
    </p:spTree>
    <p:extLst>
      <p:ext uri="{BB962C8B-B14F-4D97-AF65-F5344CB8AC3E}">
        <p14:creationId xmlns:p14="http://schemas.microsoft.com/office/powerpoint/2010/main" val="41267499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Why are we essentially delivered from our old way of life?</a:t>
            </a: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 Lord frees us from</a:t>
            </a:r>
            <a:r>
              <a:rPr lang="en-US" b="1" baseline="0" dirty="0">
                <a:latin typeface="Arial" panose="020B0604020202020204" pitchFamily="34" charset="0"/>
                <a:cs typeface="Arial" panose="020B0604020202020204" pitchFamily="34" charset="0"/>
              </a:rPr>
              <a:t> our slavery</a:t>
            </a:r>
            <a:r>
              <a:rPr lang="en-US" b="1" dirty="0">
                <a:latin typeface="Arial" panose="020B0604020202020204" pitchFamily="34" charset="0"/>
                <a:cs typeface="Arial" panose="020B0604020202020204" pitchFamily="34" charset="0"/>
              </a:rPr>
              <a:t> for us to</a:t>
            </a:r>
            <a:r>
              <a:rPr lang="en-US" b="1" baseline="0" dirty="0">
                <a:latin typeface="Arial" panose="020B0604020202020204" pitchFamily="34" charset="0"/>
                <a:cs typeface="Arial" panose="020B0604020202020204" pitchFamily="34" charset="0"/>
              </a:rPr>
              <a:t> give him the honor that we lacked that got us into trouble in the first place.</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shame of the temple destruction cast shame on the rule of the God of the temple—but God was working to restore the honor and authority due him as King.</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5</a:t>
            </a:fld>
            <a:endParaRPr lang="en-US"/>
          </a:p>
        </p:txBody>
      </p:sp>
    </p:spTree>
    <p:extLst>
      <p:ext uri="{BB962C8B-B14F-4D97-AF65-F5344CB8AC3E}">
        <p14:creationId xmlns:p14="http://schemas.microsoft.com/office/powerpoint/2010/main" val="17171059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Today we pick up the account in Scripture</a:t>
            </a:r>
            <a:r>
              <a:rPr lang="en-US" baseline="0"/>
              <a:t> about 400 years before Jesus. God had disciplined the nation</a:t>
            </a:r>
            <a:endParaRPr lang="en-US"/>
          </a:p>
        </p:txBody>
      </p:sp>
      <p:sp>
        <p:nvSpPr>
          <p:cNvPr id="4" name="Slide Number Placeholder 3"/>
          <p:cNvSpPr>
            <a:spLocks noGrp="1"/>
          </p:cNvSpPr>
          <p:nvPr>
            <p:ph type="sldNum" sz="quarter" idx="10"/>
          </p:nvPr>
        </p:nvSpPr>
        <p:spPr/>
        <p:txBody>
          <a:bodyPr/>
          <a:lstStyle/>
          <a:p>
            <a:pPr>
              <a:defRPr/>
            </a:pPr>
            <a:fld id="{92661335-050C-204E-9136-096CE8764424}" type="slidenum">
              <a:rPr lang="en-US"/>
              <a:pPr>
                <a:defRPr/>
              </a:pPr>
              <a:t>62</a:t>
            </a:fld>
            <a:endParaRPr lang="en-US"/>
          </a:p>
        </p:txBody>
      </p:sp>
    </p:spTree>
    <p:extLst>
      <p:ext uri="{BB962C8B-B14F-4D97-AF65-F5344CB8AC3E}">
        <p14:creationId xmlns:p14="http://schemas.microsoft.com/office/powerpoint/2010/main" val="4170725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Common-320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BE-27-Daniel-89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ES-26-Restoration of Israel-186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OS-12-2Kings-231</a:t>
            </a:r>
          </a:p>
          <a:p>
            <a:r>
              <a:rPr lang="en-US" dirty="0">
                <a:cs typeface="ＭＳ Ｐゴシック" charset="0"/>
              </a:rPr>
              <a:t>OS-14-2Chron-308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OS-14-Reasons for Exile-54</a:t>
            </a:r>
          </a:p>
          <a:p>
            <a:r>
              <a:rPr lang="en-US" dirty="0">
                <a:cs typeface="ＭＳ Ｐゴシック" charset="0"/>
              </a:rPr>
              <a:t>OS-15-Ezra-14, 35</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cs typeface="ＭＳ Ｐゴシック" charset="0"/>
              </a:rPr>
              <a:t>OS-Esther</a:t>
            </a:r>
          </a:p>
          <a:p>
            <a:r>
              <a:rPr lang="en-US" b="0" dirty="0">
                <a:latin typeface="Times New Roman" charset="0"/>
                <a:ea typeface="ＭＳ Ｐゴシック" charset="0"/>
                <a:cs typeface="ＭＳ Ｐゴシック" charset="0"/>
              </a:rPr>
              <a:t>OS-24-Jeremiah-53, 141</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OS-Zechariah-15</a:t>
            </a:r>
          </a:p>
        </p:txBody>
      </p:sp>
    </p:spTree>
    <p:extLst>
      <p:ext uri="{BB962C8B-B14F-4D97-AF65-F5344CB8AC3E}">
        <p14:creationId xmlns:p14="http://schemas.microsoft.com/office/powerpoint/2010/main" val="21072033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1026"/>
          <p:cNvSpPr>
            <a:spLocks noGrp="1" noRot="1" noChangeAspect="1" noChangeArrowheads="1"/>
          </p:cNvSpPr>
          <p:nvPr>
            <p:ph type="sldImg"/>
          </p:nvPr>
        </p:nvSpPr>
        <p:spPr>
          <a:solidFill>
            <a:srgbClr val="FFFFFF"/>
          </a:solidFill>
          <a:ln/>
        </p:spPr>
      </p:sp>
      <p:sp>
        <p:nvSpPr>
          <p:cNvPr id="63590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Post-Exilic Era had three separate periods: </a:t>
            </a:r>
            <a:br>
              <a:rPr lang="en-US"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(1) Temple rebuilding led by Zerubbabel, Haggai, and Zechariah in two parts under Cyrus and Darius, </a:t>
            </a:r>
          </a:p>
          <a:p>
            <a:pPr eaLnBrk="1" hangingPunct="1"/>
            <a:r>
              <a:rPr lang="en-US" b="1" dirty="0">
                <a:latin typeface="Arial" panose="020B0604020202020204" pitchFamily="34" charset="0"/>
                <a:ea typeface="ＭＳ Ｐゴシック" charset="0"/>
                <a:cs typeface="Arial" panose="020B0604020202020204" pitchFamily="34" charset="0"/>
              </a:rPr>
              <a:t>(2) The saving of the nation from destruction by Esther about 30 years</a:t>
            </a:r>
            <a:r>
              <a:rPr lang="en-US" b="1" baseline="0" dirty="0">
                <a:latin typeface="Arial" panose="020B0604020202020204" pitchFamily="34" charset="0"/>
                <a:ea typeface="ＭＳ Ｐゴシック" charset="0"/>
                <a:cs typeface="Arial" panose="020B0604020202020204" pitchFamily="34" charset="0"/>
              </a:rPr>
              <a:t> later under Xerxes, and </a:t>
            </a:r>
          </a:p>
          <a:p>
            <a:pPr eaLnBrk="1" hangingPunct="1"/>
            <a:r>
              <a:rPr lang="en-US" b="1" baseline="0" dirty="0">
                <a:latin typeface="Arial" panose="020B0604020202020204" pitchFamily="34" charset="0"/>
                <a:ea typeface="ＭＳ Ｐゴシック" charset="0"/>
                <a:cs typeface="Arial" panose="020B0604020202020204" pitchFamily="34" charset="0"/>
              </a:rPr>
              <a:t>(3) The restoration of Jerusalem’s walls and gates by Nehemiah another 70 years after that under Artaxerxes.</a:t>
            </a:r>
          </a:p>
          <a:p>
            <a:pPr eaLnBrk="1" hangingPunct="1"/>
            <a:r>
              <a:rPr lang="en-US" b="1" baseline="0" dirty="0">
                <a:latin typeface="Arial" panose="020B0604020202020204" pitchFamily="34" charset="0"/>
                <a:ea typeface="ＭＳ Ｐゴシック" charset="0"/>
                <a:cs typeface="Arial" panose="020B0604020202020204" pitchFamily="34" charset="0"/>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Common-321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BE-39-Malachi-21</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 156</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31628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pPr algn="r"/>
            <a:r>
              <a:rPr lang="ar-EG" b="0" dirty="0">
                <a:latin typeface="Arial" panose="020B0604020202020204" pitchFamily="34" charset="0"/>
                <a:ea typeface="ＭＳ Ｐゴシック" charset="0"/>
                <a:cs typeface="Arial" panose="020B0604020202020204" pitchFamily="34" charset="0"/>
              </a:rPr>
              <a:t>تلخيصا لهذا الوقت </a:t>
            </a:r>
            <a:r>
              <a:rPr lang="ar-JO" b="0" dirty="0">
                <a:latin typeface="Arial" panose="020B0604020202020204" pitchFamily="34" charset="0"/>
                <a:ea typeface="ＭＳ Ｐゴシック" charset="0"/>
                <a:cs typeface="Arial" panose="020B0604020202020204" pitchFamily="34" charset="0"/>
              </a:rPr>
              <a:t>من</a:t>
            </a:r>
            <a:r>
              <a:rPr lang="ar-JO" b="0" baseline="0" dirty="0">
                <a:latin typeface="Arial" panose="020B0604020202020204" pitchFamily="34" charset="0"/>
                <a:ea typeface="ＭＳ Ｐゴシック" charset="0"/>
                <a:cs typeface="Arial" panose="020B0604020202020204" pitchFamily="34" charset="0"/>
              </a:rPr>
              <a:t> الملكية </a:t>
            </a:r>
            <a:r>
              <a:rPr lang="ar-EG" b="0" dirty="0">
                <a:latin typeface="Arial" panose="020B0604020202020204" pitchFamily="34" charset="0"/>
                <a:ea typeface="ＭＳ Ｐゴシック" charset="0"/>
                <a:cs typeface="Arial" panose="020B0604020202020204" pitchFamily="34" charset="0"/>
              </a:rPr>
              <a:t>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تذكر مرة أخرى هذا الاختلاف الحاسم عندما سقطت الممالك الشمالية والجنوبية. </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ذكر ذلك</a:t>
            </a:r>
            <a:r>
              <a:rPr lang="ar-JO" b="0" dirty="0">
                <a:latin typeface="Arial" panose="020B0604020202020204" pitchFamily="34" charset="0"/>
                <a:ea typeface="ＭＳ Ｐゴシック" charset="0"/>
                <a:cs typeface="Arial" panose="020B0604020202020204" pitchFamily="34" charset="0"/>
              </a:rPr>
              <a:t>.</a:t>
            </a:r>
          </a:p>
          <a:p>
            <a:pPr algn="r"/>
            <a:r>
              <a:rPr lang="ar-JO" b="0" dirty="0">
                <a:latin typeface="Arial" panose="020B0604020202020204" pitchFamily="34" charset="0"/>
                <a:ea typeface="ＭＳ Ｐゴシック" charset="0"/>
                <a:cs typeface="Arial" panose="020B0604020202020204" pitchFamily="34" charset="0"/>
              </a:rPr>
              <a:t> ////   </a:t>
            </a:r>
            <a:r>
              <a:rPr lang="ar-EG" b="0" dirty="0">
                <a:latin typeface="Arial" panose="020B0604020202020204" pitchFamily="34" charset="0"/>
                <a:ea typeface="ＭＳ Ｐゴシック" charset="0"/>
                <a:cs typeface="Arial" panose="020B0604020202020204" pitchFamily="34" charset="0"/>
              </a:rPr>
              <a:t>المملكة الشمالية ، إسرائيل ، تتعرض للهجوم من قبل آشور ،</a:t>
            </a:r>
            <a:r>
              <a:rPr lang="ar-JO" b="0" dirty="0">
                <a:latin typeface="Arial" panose="020B0604020202020204" pitchFamily="34" charset="0"/>
                <a:ea typeface="ＭＳ Ｐゴシック" charset="0"/>
                <a:cs typeface="Arial" panose="020B0604020202020204" pitchFamily="34" charset="0"/>
              </a:rPr>
              <a:t> </a:t>
            </a:r>
          </a:p>
          <a:p>
            <a:pPr algn="r"/>
            <a:r>
              <a:rPr lang="ar-JO" b="0" dirty="0">
                <a:latin typeface="Arial" panose="020B0604020202020204" pitchFamily="34" charset="0"/>
                <a:ea typeface="ＭＳ Ｐゴシック" charset="0"/>
                <a:cs typeface="Arial" panose="020B0604020202020204" pitchFamily="34" charset="0"/>
              </a:rPr>
              <a:t>  ////   تؤخذ إلى</a:t>
            </a:r>
            <a:r>
              <a:rPr lang="ar-EG" b="0" dirty="0">
                <a:latin typeface="Arial" panose="020B0604020202020204" pitchFamily="34" charset="0"/>
                <a:ea typeface="ＭＳ Ｐゴシック" charset="0"/>
                <a:cs typeface="Arial" panose="020B0604020202020204" pitchFamily="34" charset="0"/>
              </a:rPr>
              <a:t> الأسر ، ومع مرور الوقت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   تم </a:t>
            </a:r>
            <a:r>
              <a:rPr lang="ar-EG" b="0" dirty="0">
                <a:latin typeface="Arial" panose="020B0604020202020204" pitchFamily="34" charset="0"/>
                <a:ea typeface="ＭＳ Ｐゴシック" charset="0"/>
                <a:cs typeface="Arial" panose="020B0604020202020204" pitchFamily="34" charset="0"/>
              </a:rPr>
              <a:t>استيعابها في مجتمعات أخرى.</a:t>
            </a:r>
            <a:endParaRPr lang="ar-JO" b="0" dirty="0">
              <a:latin typeface="Arial" panose="020B0604020202020204" pitchFamily="34" charset="0"/>
              <a:ea typeface="ＭＳ Ｐゴシック" charset="0"/>
              <a:cs typeface="Arial" panose="020B0604020202020204" pitchFamily="34" charset="0"/>
            </a:endParaRPr>
          </a:p>
          <a:p>
            <a:pPr algn="r"/>
            <a:r>
              <a:rPr lang="ar-EG" b="0" dirty="0">
                <a:latin typeface="Arial" panose="020B0604020202020204" pitchFamily="34" charset="0"/>
                <a:ea typeface="ＭＳ Ｐゴシック" charset="0"/>
                <a:cs typeface="Arial" panose="020B0604020202020204" pitchFamily="34" charset="0"/>
              </a:rPr>
              <a:t>لكن يهوذا والمملكة الجنوبية وشعبها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غز</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ها بابل في عهد نبوخذ نصر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تم الاستيلاء عليها </a:t>
            </a:r>
            <a:r>
              <a:rPr lang="ar-JO" b="0" dirty="0">
                <a:latin typeface="Arial" panose="020B0604020202020204" pitchFamily="34" charset="0"/>
                <a:ea typeface="ＭＳ Ｐゴシック" charset="0"/>
                <a:cs typeface="Arial" panose="020B0604020202020204" pitchFamily="34" charset="0"/>
              </a:rPr>
              <a:t>من</a:t>
            </a:r>
            <a:r>
              <a:rPr lang="ar-EG" b="0" dirty="0">
                <a:latin typeface="Arial" panose="020B0604020202020204" pitchFamily="34" charset="0"/>
                <a:ea typeface="ＭＳ Ｐゴシック" charset="0"/>
                <a:cs typeface="Arial" panose="020B0604020202020204" pitchFamily="34" charset="0"/>
              </a:rPr>
              <a:t> بابل من أجل أسر مؤقت. لكن يهوذا مقدر لها أن تستمر في لعب مركز الصدارة في تاريخ الأرض في المستقبل الطويل.</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يهوذا محفوظ</a:t>
            </a:r>
            <a:r>
              <a:rPr lang="ar-JO" b="0" dirty="0">
                <a:latin typeface="Arial" panose="020B0604020202020204" pitchFamily="34" charset="0"/>
                <a:ea typeface="ＭＳ Ｐゴシック" charset="0"/>
                <a:cs typeface="Arial" panose="020B0604020202020204" pitchFamily="34" charset="0"/>
              </a:rPr>
              <a:t>ة</a:t>
            </a:r>
            <a:r>
              <a:rPr lang="ar-EG" b="0" dirty="0">
                <a:latin typeface="Arial" panose="020B0604020202020204" pitchFamily="34" charset="0"/>
                <a:ea typeface="ＭＳ Ｐゴシック" charset="0"/>
                <a:cs typeface="Arial" panose="020B0604020202020204" pitchFamily="34" charset="0"/>
              </a:rPr>
              <a:t> وعاد</a:t>
            </a:r>
            <a:r>
              <a:rPr lang="ar-JO" b="0" dirty="0">
                <a:latin typeface="Arial" panose="020B0604020202020204" pitchFamily="34" charset="0"/>
                <a:ea typeface="ＭＳ Ｐゴシック" charset="0"/>
                <a:cs typeface="Arial" panose="020B0604020202020204" pitchFamily="34" charset="0"/>
              </a:rPr>
              <a:t>ت</a:t>
            </a:r>
            <a:r>
              <a:rPr lang="ar-EG" b="0" dirty="0">
                <a:latin typeface="Arial" panose="020B0604020202020204" pitchFamily="34" charset="0"/>
                <a:ea typeface="ＭＳ Ｐゴシック" charset="0"/>
                <a:cs typeface="Arial" panose="020B0604020202020204" pitchFamily="34" charset="0"/>
              </a:rPr>
              <a:t> في النهاية إلى الأرض.</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لماذا؟</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لأن المسيح المنتظر ... الذي تنبأ به منذ زمن طويل ... كان مقدرًا </a:t>
            </a:r>
            <a:r>
              <a:rPr lang="ar-JO" b="0" dirty="0">
                <a:latin typeface="Arial" panose="020B0604020202020204" pitchFamily="34" charset="0"/>
                <a:ea typeface="ＭＳ Ｐゴシック" charset="0"/>
                <a:cs typeface="Arial" panose="020B0604020202020204" pitchFamily="34" charset="0"/>
              </a:rPr>
              <a:t>من</a:t>
            </a:r>
            <a:r>
              <a:rPr lang="ar-JO" b="0" baseline="0" dirty="0">
                <a:latin typeface="Arial" panose="020B0604020202020204" pitchFamily="34" charset="0"/>
                <a:ea typeface="ＭＳ Ｐゴシック" charset="0"/>
                <a:cs typeface="Arial" panose="020B0604020202020204" pitchFamily="34" charset="0"/>
              </a:rPr>
              <a:t> خلال </a:t>
            </a:r>
            <a:r>
              <a:rPr lang="ar-EG" b="0" dirty="0">
                <a:latin typeface="Arial" panose="020B0604020202020204" pitchFamily="34" charset="0"/>
                <a:ea typeface="ＭＳ Ｐゴシック" charset="0"/>
                <a:cs typeface="Arial" panose="020B0604020202020204" pitchFamily="34" charset="0"/>
              </a:rPr>
              <a:t>أنبياء العهد القديم أن يظهر من خلال سلالة</a:t>
            </a:r>
            <a:r>
              <a:rPr lang="ar-JO" b="0" dirty="0">
                <a:latin typeface="Arial" panose="020B0604020202020204" pitchFamily="34" charset="0"/>
                <a:ea typeface="ＭＳ Ｐゴシック" charset="0"/>
                <a:cs typeface="Arial" panose="020B0604020202020204" pitchFamily="34" charset="0"/>
              </a:rPr>
              <a:t> سبط </a:t>
            </a:r>
            <a:r>
              <a:rPr lang="ar-EG" b="0" dirty="0">
                <a:latin typeface="Arial" panose="020B0604020202020204" pitchFamily="34" charset="0"/>
                <a:ea typeface="ＭＳ Ｐゴシック" charset="0"/>
                <a:cs typeface="Arial" panose="020B0604020202020204" pitchFamily="34" charset="0"/>
              </a:rPr>
              <a:t> يهوذا .</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وهنا مجلد ملف </a:t>
            </a:r>
            <a:r>
              <a:rPr lang="ar-JO" b="0" dirty="0">
                <a:latin typeface="Arial" panose="020B0604020202020204" pitchFamily="34" charset="0"/>
                <a:ea typeface="ＭＳ Ｐゴシック" charset="0"/>
                <a:cs typeface="Arial" panose="020B0604020202020204" pitchFamily="34" charset="0"/>
              </a:rPr>
              <a:t>الأسر</a:t>
            </a:r>
          </a:p>
          <a:p>
            <a:pPr algn="r"/>
            <a:r>
              <a:rPr lang="en-US"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من تسلسل ملف الكتاب المقدس جاهز للعناصر الأربعة المهمة لهذه الفترة في حياة يهوذا القديمة.</a:t>
            </a:r>
            <a:endParaRPr lang="en-US" b="0" dirty="0">
              <a:latin typeface="Arial" panose="020B0604020202020204" pitchFamily="34" charset="0"/>
              <a:ea typeface="ＭＳ Ｐゴシック" charset="0"/>
              <a:cs typeface="Arial" panose="020B0604020202020204" pitchFamily="34" charset="0"/>
            </a:endParaRPr>
          </a:p>
        </p:txBody>
      </p:sp>
      <p:sp>
        <p:nvSpPr>
          <p:cNvPr id="125954"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بابل - تلك المدينة الشرقية الضخمة المجاورة لنهر الفرات - هي موقع سبعين سنة من أسر يهوذا ، كما هو موضح هنا في إعادة إنشاء الفنان للمظهر المحتمل لتلك المدينة الرائعة. كانت حدائق بابل المعلقة الشهيرة - التي تظهر على اليمين - من بين عجائب الدنيا السبع في ذلك العالم القديم.</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تذكر أيضًا أن بابل - التي تقع على خريطتك على بعد أميال عديدة من الخليج الفارسي - كانت قريبة جدًا من قلب منطقة الخليج الفارسي المضطربة</a:t>
            </a:r>
            <a:r>
              <a:rPr lang="ar-JO" b="0" dirty="0">
                <a:latin typeface="Arial" panose="020B0604020202020204" pitchFamily="34" charset="0"/>
                <a:ea typeface="ＭＳ Ｐゴシック" charset="0"/>
                <a:cs typeface="Arial" panose="020B0604020202020204" pitchFamily="34" charset="0"/>
              </a:rPr>
              <a:t> الآن</a:t>
            </a:r>
            <a:r>
              <a:rPr lang="ar-EG" b="0" dirty="0">
                <a:latin typeface="Arial" panose="020B0604020202020204" pitchFamily="34" charset="0"/>
                <a:ea typeface="ＭＳ Ｐゴシック" charset="0"/>
                <a:cs typeface="Arial" panose="020B0604020202020204" pitchFamily="34" charset="0"/>
              </a:rPr>
              <a:t> في الشرق الأوسط.</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بعد سبعين سنة من سبي يهوذا ، سمح الحكام البابليون للأسرى من مملكة يهوذا الجنوبية بالعودة إلى القدس وإعادة بناء مدينتهم وأسوارها وهيكلهم.</a:t>
            </a:r>
            <a:endParaRPr lang="en-US"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a:t>
            </a:r>
            <a:r>
              <a:rPr lang="ar-JO" b="0" baseline="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وفي هذا الوقت من السبي البابلي ، دُعي شعب يهوذا باليهود - من اسم قبيلة يهوذا.</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كما وُلد التقليد اليهودي العالمي لل</a:t>
            </a:r>
            <a:r>
              <a:rPr lang="ar-JO" b="0" dirty="0">
                <a:latin typeface="Arial" panose="020B0604020202020204" pitchFamily="34" charset="0"/>
                <a:ea typeface="ＭＳ Ｐゴシック" charset="0"/>
                <a:cs typeface="Arial" panose="020B0604020202020204" pitchFamily="34" charset="0"/>
              </a:rPr>
              <a:t>مجمع</a:t>
            </a:r>
            <a:r>
              <a:rPr lang="ar-EG" b="0" dirty="0">
                <a:latin typeface="Arial" panose="020B0604020202020204" pitchFamily="34" charset="0"/>
                <a:ea typeface="ＭＳ Ｐゴシック" charset="0"/>
                <a:cs typeface="Arial" panose="020B0604020202020204" pitchFamily="34" charset="0"/>
              </a:rPr>
              <a:t> في بابل أثناء سبي يهوذا أو منفاه.</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تمت العودة إلى الأرض في 3 </a:t>
            </a:r>
            <a:r>
              <a:rPr lang="ar-JO" b="0" dirty="0">
                <a:latin typeface="Arial" panose="020B0604020202020204" pitchFamily="34" charset="0"/>
                <a:ea typeface="ＭＳ Ｐゴシック" charset="0"/>
                <a:cs typeface="Arial" panose="020B0604020202020204" pitchFamily="34" charset="0"/>
              </a:rPr>
              <a:t>هجرات</a:t>
            </a:r>
            <a:r>
              <a:rPr lang="ar-EG" b="0" dirty="0">
                <a:latin typeface="Arial" panose="020B0604020202020204" pitchFamily="34" charset="0"/>
                <a:ea typeface="ＭＳ Ｐゴシック" charset="0"/>
                <a:cs typeface="Arial" panose="020B0604020202020204" pitchFamily="34" charset="0"/>
              </a:rPr>
              <a:t> ضخمة. كانت هذه </a:t>
            </a:r>
            <a:r>
              <a:rPr lang="ar-JO" b="0" dirty="0">
                <a:latin typeface="Arial" panose="020B0604020202020204" pitchFamily="34" charset="0"/>
                <a:ea typeface="ＭＳ Ｐゴシック" charset="0"/>
                <a:cs typeface="Arial" panose="020B0604020202020204" pitchFamily="34" charset="0"/>
              </a:rPr>
              <a:t>ال</a:t>
            </a:r>
            <a:r>
              <a:rPr lang="ar-EG" b="0" dirty="0">
                <a:latin typeface="Arial" panose="020B0604020202020204" pitchFamily="34" charset="0"/>
                <a:ea typeface="ＭＳ Ｐゴシック" charset="0"/>
                <a:cs typeface="Arial" panose="020B0604020202020204" pitchFamily="34" charset="0"/>
              </a:rPr>
              <a:t>رحلات صعبة سيرًا على الأقدام من بابل </a:t>
            </a:r>
            <a:r>
              <a:rPr lang="ar-JO" b="0" dirty="0">
                <a:latin typeface="Arial" panose="020B0604020202020204" pitchFamily="34" charset="0"/>
                <a:ea typeface="ＭＳ Ｐゴシック" charset="0"/>
                <a:cs typeface="Arial" panose="020B0604020202020204" pitchFamily="34" charset="0"/>
              </a:rPr>
              <a:t>عودة </a:t>
            </a:r>
            <a:r>
              <a:rPr lang="ar-EG" b="0" dirty="0">
                <a:latin typeface="Arial" panose="020B0604020202020204" pitchFamily="34" charset="0"/>
                <a:ea typeface="ＭＳ Ｐゴシック" charset="0"/>
                <a:cs typeface="Arial" panose="020B0604020202020204" pitchFamily="34" charset="0"/>
              </a:rPr>
              <a:t>إلى الأرض.</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God routinely delivers us even though we are at fault for</a:t>
            </a:r>
            <a:r>
              <a:rPr lang="en-US" b="1" baseline="0" dirty="0">
                <a:latin typeface="Arial" panose="020B0604020202020204" pitchFamily="34" charset="0"/>
                <a:cs typeface="Arial" panose="020B0604020202020204" pitchFamily="34" charset="0"/>
              </a:rPr>
              <a:t> neglecting him. So why does he rescue or deliver us?</a:t>
            </a:r>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There are many answers to this question but today we will look at one that we normally don</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t think about.</a:t>
            </a:r>
          </a:p>
          <a:p>
            <a:r>
              <a:rPr lang="en-US" sz="1200" b="1" kern="1200" dirty="0">
                <a:solidFill>
                  <a:schemeClr val="tx1"/>
                </a:solidFill>
                <a:effectLst/>
                <a:latin typeface="Arial" panose="020B0604020202020204" pitchFamily="34" charset="0"/>
                <a:ea typeface="+mn-ea"/>
                <a:cs typeface="Arial" panose="020B0604020202020204" pitchFamily="34" charset="0"/>
              </a:rPr>
              <a:t>• Today we’ll first see why God restored the Jews—</a:t>
            </a:r>
          </a:p>
          <a:p>
            <a:r>
              <a:rPr lang="en-US" sz="1200" b="1" kern="1200" dirty="0">
                <a:solidFill>
                  <a:schemeClr val="tx1"/>
                </a:solidFill>
                <a:effectLst/>
                <a:latin typeface="Arial" panose="020B0604020202020204" pitchFamily="34" charset="0"/>
                <a:ea typeface="+mn-ea"/>
                <a:cs typeface="Arial" panose="020B0604020202020204" pitchFamily="34" charset="0"/>
              </a:rPr>
              <a:t>• and then we’ll see why he delivers us.</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Jeremiah 25:11-12 promised restoration after 70 years of exile. Now, in Ezra, we begin to see how this happened. The purpose of the narrative was to strengthen those who returned so they would obey the Lord.</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6</a:t>
            </a:fld>
            <a:endParaRPr lang="en-US"/>
          </a:p>
        </p:txBody>
      </p:sp>
    </p:spTree>
    <p:extLst>
      <p:ext uri="{BB962C8B-B14F-4D97-AF65-F5344CB8AC3E}">
        <p14:creationId xmlns:p14="http://schemas.microsoft.com/office/powerpoint/2010/main" val="4265585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He brought the Jews from being kicked out of their land back to that land so they would honor him.</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used Zerubbabel to return 50,000 exiles to rebuild the temple to worship him (Ezra 1–6; 538 BC).</a:t>
            </a:r>
            <a:r>
              <a:rPr lang="en-SG">
                <a:effectLst/>
              </a:rPr>
              <a:t> </a:t>
            </a:r>
          </a:p>
          <a:p>
            <a:r>
              <a:rPr lang="en-US" sz="1200" kern="1200">
                <a:solidFill>
                  <a:schemeClr val="tx1"/>
                </a:solidFill>
                <a:effectLst/>
                <a:latin typeface="+mn-lt"/>
                <a:ea typeface="+mn-ea"/>
                <a:cs typeface="+mn-cs"/>
              </a:rPr>
              <a:t>Cyrus of Persia supported all Jews in Babylon to return to Jerusalem to rebuild the temple as proof of God fulfilling his promise of restoration even through a pagan king (Ezra 1).</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23120866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ADA189-3303-F242-9807-F93FDAEC3763}"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صعد اليهود العائدون على طول طريق الهلال الخصيب على الأرجح بالقرب من نهر الفرات ... ثم ابتعدوا أخيرًا جنوبًا باتجاه أرض إسرائيل. كان هذا الطريق ضروريًا للغاية. وإلا فلن يتمكن العائدون من تحمل الظروف الصحراوية القاسية التي تقع غربًا بين بابل والقدس.</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استمرت ال</a:t>
            </a:r>
            <a:r>
              <a:rPr lang="ar-JO" b="0" dirty="0">
                <a:latin typeface="Arial" panose="020B0604020202020204" pitchFamily="34" charset="0"/>
                <a:ea typeface="ＭＳ Ｐゴシック" charset="0"/>
                <a:cs typeface="Arial" panose="020B0604020202020204" pitchFamily="34" charset="0"/>
              </a:rPr>
              <a:t>هجرات</a:t>
            </a:r>
            <a:r>
              <a:rPr lang="ar-EG" b="0" dirty="0">
                <a:latin typeface="Arial" panose="020B0604020202020204" pitchFamily="34" charset="0"/>
                <a:ea typeface="ＭＳ Ｐゴシック" charset="0"/>
                <a:cs typeface="Arial" panose="020B0604020202020204" pitchFamily="34" charset="0"/>
              </a:rPr>
              <a:t> الثلاث التي عادت إلى الأرض حوالي 100 عام. خلال ذلك الوقت عاد حوالي 50000 شخص.</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على الرغم من أن حوالي 50000 يهودي غادروا بابل للعودة إلى أرض موعدهم ...... </a:t>
            </a:r>
            <a:endParaRPr lang="ar-JO" b="0" dirty="0">
              <a:latin typeface="Arial" panose="020B0604020202020204" pitchFamily="34" charset="0"/>
              <a:ea typeface="ＭＳ Ｐゴシック" charset="0"/>
              <a:cs typeface="Arial" panose="020B0604020202020204" pitchFamily="34" charset="0"/>
            </a:endParaRPr>
          </a:p>
          <a:p>
            <a:pPr algn="r"/>
            <a:r>
              <a:rPr lang="ar-JO"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كان العديد من اليهود في بابل ناجحين في الأعمال التجارية ، حيث عاشوا في منازلهم الخاصة. كان هؤلاء اليهود مسؤولين إلى حد كبير عن تمويل رحلات العودة ، وعن أعمال إعادة الإعمار من قبل العائدين.</a:t>
            </a:r>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EG" b="1" dirty="0">
                <a:latin typeface="Arial" panose="020B0604020202020204" pitchFamily="34" charset="0"/>
                <a:ea typeface="ＭＳ Ｐゴシック" charset="0"/>
                <a:cs typeface="Arial" panose="020B0604020202020204" pitchFamily="34" charset="0"/>
              </a:rPr>
              <a:t>خلال تلك الرحلات الصعبة للعودة إلى إسرائيل من بابل ، انتقلت ثلاثة أسماء مشهورة إلى القيادة الوطنية.</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تذكر هذه الأسماء من خلال تذكر كلمة </a:t>
            </a:r>
            <a:r>
              <a:rPr lang="ar-JO" b="1" dirty="0">
                <a:latin typeface="Arial" panose="020B0604020202020204" pitchFamily="34" charset="0"/>
                <a:ea typeface="ＭＳ Ｐゴシック" charset="0"/>
                <a:cs typeface="Arial" panose="020B0604020202020204" pitchFamily="34" charset="0"/>
              </a:rPr>
              <a:t>ز - ع - ن</a:t>
            </a:r>
          </a:p>
          <a:p>
            <a:pPr algn="r"/>
            <a:r>
              <a:rPr lang="en-US" b="1" dirty="0">
                <a:latin typeface="Arial" panose="020B0604020202020204" pitchFamily="34" charset="0"/>
                <a:ea typeface="ＭＳ Ｐゴシック" charset="0"/>
                <a:cs typeface="Arial" panose="020B0604020202020204" pitchFamily="34" charset="0"/>
              </a:rPr>
              <a:t> ... </a:t>
            </a:r>
            <a:r>
              <a:rPr lang="ar-EG" b="1" dirty="0">
                <a:latin typeface="Arial" panose="020B0604020202020204" pitchFamily="34" charset="0"/>
                <a:ea typeface="ＭＳ Ｐゴシック" charset="0"/>
                <a:cs typeface="Arial" panose="020B0604020202020204" pitchFamily="34" charset="0"/>
              </a:rPr>
              <a:t>هؤلاء الرجال الثلاثة العظماء ، الذين يطلق عليهم أحيانًا دبلوماسيون-كهنة ، بالترتيب ، كانوا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زربابل ...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عزرا ... و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 نحميا.</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JO" b="1" dirty="0">
                <a:latin typeface="Arial" panose="020B0604020202020204" pitchFamily="34" charset="0"/>
                <a:ea typeface="ＭＳ Ｐゴシック" charset="0"/>
                <a:cs typeface="Arial" panose="020B0604020202020204" pitchFamily="34" charset="0"/>
              </a:rPr>
              <a:t>يتم ذكر زربابل بسبب دوره الحاسم في بدء إعادة بناء هيكل الهيكل الفعلي ، على الرغم من صغر حجمه </a:t>
            </a:r>
          </a:p>
          <a:p>
            <a:pPr algn="r"/>
            <a:r>
              <a:rPr lang="ar-JO" b="1" dirty="0">
                <a:latin typeface="Arial" panose="020B0604020202020204" pitchFamily="34" charset="0"/>
                <a:ea typeface="ＭＳ Ｐゴシック" charset="0"/>
                <a:cs typeface="Arial" panose="020B0604020202020204" pitchFamily="34" charset="0"/>
              </a:rPr>
              <a:t>////    ع</a:t>
            </a:r>
            <a:r>
              <a:rPr lang="ar-EG" b="1" dirty="0">
                <a:latin typeface="Arial" panose="020B0604020202020204" pitchFamily="34" charset="0"/>
                <a:ea typeface="ＭＳ Ｐゴシック" charset="0"/>
                <a:cs typeface="Arial" panose="020B0604020202020204" pitchFamily="34" charset="0"/>
              </a:rPr>
              <a:t>زرا ... الكاهن العظيم الذي ذهب إلى أورشليم ليعلم شعبه شريعة الرب ...</a:t>
            </a:r>
            <a:endParaRPr lang="ar-JO" b="1" dirty="0">
              <a:latin typeface="Arial" panose="020B0604020202020204" pitchFamily="34" charset="0"/>
              <a:ea typeface="ＭＳ Ｐゴシック" charset="0"/>
              <a:cs typeface="Arial" panose="020B0604020202020204" pitchFamily="34" charset="0"/>
            </a:endParaRPr>
          </a:p>
          <a:p>
            <a:pPr algn="r"/>
            <a:r>
              <a:rPr lang="ar-JO" b="1" dirty="0">
                <a:latin typeface="Arial" panose="020B0604020202020204" pitchFamily="34" charset="0"/>
                <a:ea typeface="ＭＳ Ｐゴシック" charset="0"/>
                <a:cs typeface="Arial" panose="020B0604020202020204" pitchFamily="34" charset="0"/>
              </a:rPr>
              <a:t>////    </a:t>
            </a:r>
            <a:r>
              <a:rPr lang="ar-EG" b="1" dirty="0">
                <a:latin typeface="Arial" panose="020B0604020202020204" pitchFamily="34" charset="0"/>
                <a:ea typeface="ＭＳ Ｐゴシック" charset="0"/>
                <a:cs typeface="Arial" panose="020B0604020202020204" pitchFamily="34" charset="0"/>
              </a:rPr>
              <a:t>بينما عاد نحميا ، المسؤول والقائد الشهير في العهد القديم ، لإعادة بناء أبواب المدينة وأسوارها. في وقت قصير مذهل ،</a:t>
            </a:r>
            <a:endParaRPr lang="ar-JO" b="1" dirty="0">
              <a:latin typeface="Arial" panose="020B0604020202020204" pitchFamily="34" charset="0"/>
              <a:ea typeface="ＭＳ Ｐゴシック" charset="0"/>
              <a:cs typeface="Arial" panose="020B0604020202020204" pitchFamily="34" charset="0"/>
            </a:endParaRPr>
          </a:p>
          <a:p>
            <a:pPr algn="r"/>
            <a:r>
              <a:rPr lang="ar-EG" b="1" dirty="0">
                <a:latin typeface="Arial" panose="020B0604020202020204" pitchFamily="34" charset="0"/>
                <a:ea typeface="ＭＳ Ｐゴシック" charset="0"/>
                <a:cs typeface="Arial" panose="020B0604020202020204" pitchFamily="34" charset="0"/>
              </a:rPr>
              <a:t> أعاد هو ورجاله بناء دفاعات القدس الحاسمة.</a:t>
            </a:r>
            <a:endParaRPr lang="ar-JO"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1AB1B-9D63-00DA-A6D3-1A9450B4330D}"/>
            </a:ext>
          </a:extLst>
        </p:cNvPr>
        <p:cNvGrpSpPr/>
        <p:nvPr/>
      </p:nvGrpSpPr>
      <p:grpSpPr>
        <a:xfrm>
          <a:off x="0" y="0"/>
          <a:ext cx="0" cy="0"/>
          <a:chOff x="0" y="0"/>
          <a:chExt cx="0" cy="0"/>
        </a:xfrm>
      </p:grpSpPr>
      <p:sp>
        <p:nvSpPr>
          <p:cNvPr id="142337" name="Rectangle 2">
            <a:extLst>
              <a:ext uri="{FF2B5EF4-FFF2-40B4-BE49-F238E27FC236}">
                <a16:creationId xmlns:a16="http://schemas.microsoft.com/office/drawing/2014/main" id="{847F1CE6-059A-023D-671E-AC188B5E0AF9}"/>
              </a:ext>
            </a:extLst>
          </p:cNvPr>
          <p:cNvSpPr>
            <a:spLocks noGrp="1" noRot="1" noChangeAspect="1" noChangeArrowheads="1" noTextEdit="1"/>
          </p:cNvSpPr>
          <p:nvPr>
            <p:ph type="sldImg"/>
          </p:nvPr>
        </p:nvSpPr>
        <p:spPr>
          <a:xfrm>
            <a:off x="1150938" y="692150"/>
            <a:ext cx="4556125" cy="3416300"/>
          </a:xfrm>
          <a:ln/>
        </p:spPr>
      </p:sp>
      <p:sp>
        <p:nvSpPr>
          <p:cNvPr id="142338" name="Rectangle 3">
            <a:extLst>
              <a:ext uri="{FF2B5EF4-FFF2-40B4-BE49-F238E27FC236}">
                <a16:creationId xmlns:a16="http://schemas.microsoft.com/office/drawing/2014/main" id="{7378C69B-1D3F-7B39-EB10-9A03A0398774}"/>
              </a:ext>
            </a:extLst>
          </p:cNvPr>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dirty="0">
                <a:latin typeface="Arial" panose="020B0604020202020204" pitchFamily="34" charset="0"/>
                <a:ea typeface="ＭＳ Ｐゴシック" charset="0"/>
                <a:cs typeface="Arial" panose="020B0604020202020204" pitchFamily="34" charset="0"/>
              </a:rPr>
              <a:t>هؤلاء الرجال الثلاثة العظماء ... </a:t>
            </a:r>
            <a:r>
              <a:rPr lang="ar-JO" b="0" dirty="0">
                <a:latin typeface="Arial" panose="020B0604020202020204" pitchFamily="34" charset="0"/>
                <a:ea typeface="ＭＳ Ｐゴシック" charset="0"/>
                <a:cs typeface="Arial" panose="020B0604020202020204" pitchFamily="34" charset="0"/>
              </a:rPr>
              <a:t>ز</a:t>
            </a:r>
            <a:r>
              <a:rPr lang="ar-JO" b="0" baseline="0" dirty="0">
                <a:latin typeface="Arial" panose="020B0604020202020204" pitchFamily="34" charset="0"/>
                <a:ea typeface="ＭＳ Ｐゴシック" charset="0"/>
                <a:cs typeface="Arial" panose="020B0604020202020204" pitchFamily="34" charset="0"/>
              </a:rPr>
              <a:t> _ع _ ن</a:t>
            </a:r>
            <a:endParaRPr lang="ar-JO" b="0" dirty="0">
              <a:latin typeface="Arial" panose="020B0604020202020204" pitchFamily="34" charset="0"/>
              <a:ea typeface="ＭＳ Ｐゴシック" charset="0"/>
              <a:cs typeface="Arial" panose="020B0604020202020204" pitchFamily="34" charset="0"/>
            </a:endParaRPr>
          </a:p>
          <a:p>
            <a:pPr algn="r"/>
            <a:r>
              <a:rPr lang="en-US" b="0" dirty="0">
                <a:latin typeface="Arial" panose="020B0604020202020204" pitchFamily="34" charset="0"/>
                <a:ea typeface="ＭＳ Ｐゴシック" charset="0"/>
                <a:cs typeface="Arial" panose="020B0604020202020204" pitchFamily="34" charset="0"/>
              </a:rPr>
              <a:t> </a:t>
            </a:r>
            <a:r>
              <a:rPr lang="ar-EG" b="0" dirty="0">
                <a:latin typeface="Arial" panose="020B0604020202020204" pitchFamily="34" charset="0"/>
                <a:ea typeface="ＭＳ Ｐゴシック" charset="0"/>
                <a:cs typeface="Arial" panose="020B0604020202020204" pitchFamily="34" charset="0"/>
              </a:rPr>
              <a:t>زربابل ، عزرا ونحميا ... الدبلوماسيون-الكهنة ... كانوا في مركز عودة يهوذا ، قادوا بعناية تطور الأمة المنفية التي عادت الآن إلى وطنها.</a:t>
            </a:r>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9341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تترك سلسلة نسَبِ متَّى ثلاثة ملوكٍ بين يهورام وعزِّيَّا (= عزريا)، معطيًا 14 جيلًا في كلِّ فترةٍ من الصعود والسقوط والحفاظ على المملكة حتَّى يسوع.</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يحتوي الكتاب المقدَّس على أنسابٍ عدَّة تخصُّ نَسْلَ داود:</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(1) فارص إلى داود (راعوث 4: 18-22)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داود (1000 ق.م.) إلى بني اليوعيني حوالي 400 ق.م. (1أخبار الأيَّام 3: 9-17).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إبراهيم إلى يسوع (متَّى 1: 1-17)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(4) آدم إلى يسوع (لوقا 3: 23-38)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تتعلَّق إحدى الصعوبات بابن يهوياكين/ يكنيا/ كُنياهو من نَسْل داود. هل كان ابنه شألتيئيل (متَّى 1: 12) أم نتبع نَسْلَ يهوياكين مع ابنه الآخَر فِدايا (1أخبار الأيَّام 3: 17-19) أو ابنه ريسا (لوقا 3: 27)، ولم يُدرَج الأخير حتَّى بين الأبناء السبعة ليهوياكين في 1أخبار الأيَّام 3: 17-18؟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نسْلُ سليمان (1أخبار الأيَّام 3: 10-24)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10- 24. هذه القائمة من أحفاد سليمان هي في الواقع قائمةٌ بملوك يهوذا من سليمان وحتَّى صدقيَّا (الأعداد ١٠-١٦) واستمراريَّتهم في أثناء السبي وما بَعْدَ السبي (الأعداد ١٧-٢٤). ولم تُذكَر عثليا الملكة التي حكمَتْ بين أخزيا ويوآش (العدد 11)، وذلك لأنَّها لم تكنْ سوى شخصٍ اغتصب الحكم السياسيَّ ولم تكنْ في الخلافة الحقيقيَّة للأُسْرَة الحاكمة (راجِعْ 2ملوك 11). كان يوحانان أحد أبناء يوشيَّا (1أخبار الأيَّام 3: 15) غير معروفٍ لو لم يُذكَر هنا، ولا يمكن أن يكون هو نفسه يهوآحاز (2ملوك 23: 31) لأنَّ يهوآحاز كان [المجلَّد. 1، ص. 595] أصغر من يهوياقيم (راجِِعْ 2ملوك 23: 36). هذا يعني أنَّ شلُّوم (١أخبار الأيَّام ٣: ١٥) هو نفسه يهوآحاز وأنَّه سبَقَ إخوته إلى العرش رغم أنَّه الابن قبل الأخير ليوشيَّا (راجِعْ إرميا ٢٢: ١١- ١٢).</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ما تَبَقَّى من الخلافة للأُسْرَة الحاكمة التي يتبعها كاتب سِفْر الأخبار هو يكنيا (عبرانيِّين؛ راجِعْ حاشية ترجمة الكتاب المقدَّس </a:t>
            </a:r>
            <a:r>
              <a:rPr lang="en-US" sz="1800" b="0" i="0" u="none" strike="noStrike" dirty="0">
                <a:solidFill>
                  <a:srgbClr val="000000"/>
                </a:solidFill>
                <a:effectLst/>
                <a:latin typeface="Arial" panose="020B0604020202020204" pitchFamily="34" charset="0"/>
              </a:rPr>
              <a:t>NIV </a:t>
            </a:r>
            <a:r>
              <a:rPr lang="ar-JO" sz="1800" b="0" i="0" u="none" strike="noStrike" dirty="0">
                <a:solidFill>
                  <a:srgbClr val="000000"/>
                </a:solidFill>
                <a:effectLst/>
                <a:latin typeface="Arial" panose="020B0604020202020204" pitchFamily="34" charset="0"/>
              </a:rPr>
              <a:t>من ١أخبار الأيَّام 3: 16؛ المعروف أيضًا باسم "يهوياكين". راجِعِ العدد 17 و2ملوك 24: 8، واسم "كُنياهو"، إرميا 22 :24، الحاشية). ثم جاء بعد ذلك فِدايا (١أخبار الأيَّام 3: 18). زربَّابل (العدد 19)، حننيا (العدد 19)، شكنيا (العدد 21)، شمعيا (العدد 22)، اليوعيني (العدد 23)، وهوداياهو (العدد 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وهنا يجب معالجة ثلاث صعوبات. أوَّلاً، زربَّابل (العدد 19) يُدعَى في موضعٍ آخَر "ابن" </a:t>
            </a:r>
            <a:r>
              <a:rPr lang="ar-JO" sz="1800" b="0" i="0" u="none" strike="noStrike" dirty="0">
                <a:solidFill>
                  <a:srgbClr val="121212"/>
                </a:solidFill>
                <a:effectLst/>
                <a:latin typeface="Arial" panose="020B0604020202020204" pitchFamily="34" charset="0"/>
              </a:rPr>
              <a:t>شألتيئيل</a:t>
            </a:r>
            <a:r>
              <a:rPr lang="ar-JO" sz="1800" b="0" i="0" u="none" strike="noStrike" dirty="0">
                <a:solidFill>
                  <a:srgbClr val="000000"/>
                </a:solidFill>
                <a:effectLst/>
                <a:latin typeface="Arial" panose="020B0604020202020204" pitchFamily="34" charset="0"/>
              </a:rPr>
              <a:t>، وليس ابن فِدايا (عزرا 3: 2، 8؛ 5: 2؛ نحميا 12: 1؛ حجِّي 1: 12، 14؛ 2: 2، 23؛ متَّى 1: 12؛ لوقا 3: 27). وحيث إنَّ شألتيئيل وفِدايا كانا أخوةً (1أخبار الأيَّام 3: 17-18)، فيبدو أنَّ الحلَّ الأفضل لتفسير هذه الصعوبة هو أنَّ شألتيئيل مات في وقتٍ مبكِّرٍ ثمَّ تولَّى أخوه الأصغر فِدايا دورَ (مسؤوليَّة) شألتيئيل في الخلافة ضمن الأُسْرَة الحاكمة. أمَّا المشكلة الثانية فتتعلَّق برواية لوقا عن سلسلة الأنساب التي يُحدَّد فيها شألتيئيلُ على أنَّه ابن نيري، الذي لا ينحدر من نَسْل سليمان بل من نَسْل ناثان بن داود (لوقا 3: 27-31). قد تكمن الإجابة عن هذه المشكلة في احتماليَّة أنَّه بسبب أنَّ يكنيا لم يكنْ له وارثٌ ذَكرٌ يجلس على العرش بعده (راجِعْ إرميا 22: 30)، فقد تزوَّجَتْ ابنة يكنيا من نيري بن مَلْكِي (لوقا 3: 27-28؛ وهو ليس "مَلْكِي" المذكور في لوقا 3: 24) من نَسْل ناثان. من الناحية القانونيَّة، فإنَّ شألتيئيل- بصفته حفيد يكنيا- يواصل سلالةَ داود بواسطة خطِّ تسْلِ سليمان، وهي وجهة النظر التي تَبَنَّاها متَّى (متَّى 1: 6-12).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المشكلة الثالثة تظهر في سلالة زربَّابل. يذكر كاتبُ سِفْر الأخبار أبناءَ زربَّابل السبعة وابنته الوحيدة (1أخبار الأيَّام 3: 19ب-20). لكن لم يُذكَرْ أيٌّ منهم في سلسلة نسَبِ متَّى أو لوقا. يتتبَّع البشير متَّى نسَبَ يسوع من داود من جهة خطِّ نَسْل سليمان، ويذكر البشير متَّى أنَّ ابن زربَّابل هو أبيهود (متَّى 1: 13). وعلى الجانب الآخَر، يتتبَّع البشيرُ لوقا نسَبَ يسوع من جهة خطِّ نَسْل ناثان، ويذكر أنَّ ريسا هو ذلك الابن (لوقا 3: 27). وبالطبع، من الممكن تمامًا أنَّ شألتيئيل وزربَّابل المذكورين في إنجيل لوقا ليسا نفس الشخصين المذكورَيْن في سِفْر أخبار الأيَّام الأوَّل، وأنَّ لوقا يحتفظ بسلسلة نسَبِ مريم مباشرةً من داود من جهة خطِّ نَسْل ناثان، وهو خطُّ خلافةٍ ضمن الأُسْرَة الحاكمة ليس له أيَّة صلةٍ أُخرى بسلسلة النسب التي يذكرها كاتبُ سِفْر الأخبار (راجِعِ التعليقات على لوقا 3: 27). وهذا من شأنه أن يستبعد الحلَّ المقترح للمشكلة الثانية المذكورة سابقًا (وسيؤدِّي في الواقع إلى إزالة تلك المشكلة تمامًا). هذا الأمر ما يزال يتركنا دون حلٍّ للتباين ما بين 1أخبار الأيَّام 3: 19ب-20 ومتَّى 1: 13. يمكن للمرء أن يُخمِّن أنَّ أبيهود هو اسمٌ آخَر لأحد أبناء زربَّابل السبعة المذكورين في أخبار الأيَّام الأوَّل أو أنَّ اسمه لم يُذكَرْ في تلك القائمة. وإمكانيَّة حدوث مِثْل هذا الأمر يمكن رؤيتها في (1أخبار الأيَّام 3: 22) حيث ذكَرَ المؤرِّخ الذي كتَبَ سِفْر أخبار الأيَّام أنَّ شمعيا كان لديه ستَّة أبناء ولكنَّه أدرج منهم خمسة أسماءٍ فقط (يوجين ميريل، "1أخبار الأيَّام"، شرْحُ بايبل نوليدج (</a:t>
            </a:r>
            <a:r>
              <a:rPr lang="en-US" sz="1800" b="0" i="1" u="none" strike="noStrike" dirty="0">
                <a:solidFill>
                  <a:srgbClr val="000000"/>
                </a:solidFill>
                <a:effectLst/>
                <a:latin typeface="Arial" panose="020B0604020202020204" pitchFamily="34" charset="0"/>
              </a:rPr>
              <a:t>The Bible Knowledge Commentary</a:t>
            </a: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ويتون، إلينوي: فيكتور، 1985]، 1: 594-95).</a:t>
            </a:r>
            <a:endParaRPr lang="ar-JO" b="0" dirty="0">
              <a:effectLst/>
            </a:endParaRPr>
          </a:p>
          <a:p>
            <a:endParaRPr lang="ar-JO" b="0" dirty="0"/>
          </a:p>
          <a:p>
            <a:r>
              <a:rPr lang="en-US" b="0" dirty="0"/>
              <a:t>Matthew’s genealogy omits three kings between Jehoram and Uzziah (=Azariah), giving 14 generations in each period of the rise, fall, and preservation of the kingdom until Jesus. </a:t>
            </a:r>
          </a:p>
          <a:p>
            <a:r>
              <a:rPr lang="en-US" b="0" dirty="0"/>
              <a:t>The Bible has several genealogies of the Davidic line:</a:t>
            </a:r>
          </a:p>
          <a:p>
            <a:pPr marL="228600" indent="-228600">
              <a:buAutoNum type="arabicParenBoth"/>
            </a:pPr>
            <a:r>
              <a:rPr lang="en-US" b="0" dirty="0"/>
              <a:t>Perez to David (Ruth 4:18-22)</a:t>
            </a:r>
          </a:p>
          <a:p>
            <a:pPr marL="228600" indent="-228600">
              <a:buAutoNum type="arabicParenBoth"/>
            </a:pPr>
            <a:r>
              <a:rPr lang="en-US" b="0" dirty="0"/>
              <a:t>David (1000 BC) to the sons of </a:t>
            </a:r>
            <a:r>
              <a:rPr lang="en-US" b="0" dirty="0" err="1"/>
              <a:t>Elionai</a:t>
            </a:r>
            <a:r>
              <a:rPr lang="en-US" b="0" dirty="0"/>
              <a:t> around 400 BC (1 Chron 3:9-17)</a:t>
            </a:r>
          </a:p>
          <a:p>
            <a:pPr marL="228600" indent="-228600">
              <a:buAutoNum type="arabicParenBoth"/>
            </a:pPr>
            <a:r>
              <a:rPr lang="en-US" b="0" dirty="0"/>
              <a:t>Abraham to Jesus (Matt 1:1-17)</a:t>
            </a:r>
          </a:p>
          <a:p>
            <a:pPr marL="228600" indent="-228600">
              <a:buAutoNum type="arabicParenBoth"/>
            </a:pPr>
            <a:r>
              <a:rPr lang="en-US" b="0" dirty="0"/>
              <a:t>Adam to Jesus (Luke 3:23-38)</a:t>
            </a:r>
          </a:p>
          <a:p>
            <a:pPr marL="0" indent="0">
              <a:buNone/>
            </a:pPr>
            <a:r>
              <a:rPr lang="en-US" b="0" dirty="0"/>
              <a:t>One difficulty concerns the son of Jehoiachin/Jeconiah/Coniah in the Davidic line. Was his son Shealtiel (Matt 1:12) or should we follow the line of Jehoiachin with his other son Pedaiah (1 Chron 3:17) or his son </a:t>
            </a:r>
            <a:r>
              <a:rPr lang="en-US" b="0" dirty="0" err="1"/>
              <a:t>Rhesa</a:t>
            </a:r>
            <a:r>
              <a:rPr lang="en-US" b="0" dirty="0"/>
              <a:t> (Luke 3:27), the latter not even listed among the seven sons of Jehoiachin in 1 Chron 3:17?</a:t>
            </a:r>
          </a:p>
          <a:p>
            <a:pPr marL="0" indent="0">
              <a:buNone/>
            </a:pPr>
            <a:endParaRPr lang="en-US" b="0" dirty="0"/>
          </a:p>
          <a:p>
            <a:r>
              <a:rPr lang="en-US" b="0" dirty="0"/>
              <a:t>“</a:t>
            </a:r>
            <a:r>
              <a:rPr lang="en-US" sz="1200" b="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0" kern="1200" dirty="0">
                <a:solidFill>
                  <a:schemeClr val="tx1"/>
                </a:solidFill>
                <a:effectLst/>
                <a:latin typeface="Times New Roman" pitchFamily="-105" charset="0"/>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b="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b="0" kern="1200" dirty="0">
              <a:solidFill>
                <a:schemeClr val="tx1"/>
              </a:solidFill>
              <a:effectLst/>
              <a:latin typeface="Times New Roman" pitchFamily="-105" charset="0"/>
              <a:ea typeface="ＭＳ Ｐゴシック" charset="-128"/>
              <a:cs typeface="ＭＳ Ｐゴシック" charset="-128"/>
            </a:endParaRPr>
          </a:p>
          <a:p>
            <a:r>
              <a:rPr lang="en-US" sz="1200" b="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b="0" kern="1200" dirty="0">
              <a:solidFill>
                <a:schemeClr val="tx1"/>
              </a:solidFill>
              <a:effectLst/>
              <a:latin typeface="Times New Roman" pitchFamily="-105" charset="0"/>
              <a:ea typeface="ＭＳ Ｐゴシック" charset="-128"/>
              <a:cs typeface="ＭＳ Ｐゴシック" charset="-128"/>
            </a:endParaRPr>
          </a:p>
          <a:p>
            <a:r>
              <a:rPr lang="en-US" sz="1200" b="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b="0" kern="1200" dirty="0" err="1">
                <a:solidFill>
                  <a:schemeClr val="tx1"/>
                </a:solidFill>
                <a:effectLst/>
                <a:latin typeface="Times New Roman" pitchFamily="-105" charset="0"/>
                <a:ea typeface="ＭＳ Ｐゴシック" charset="-128"/>
                <a:cs typeface="ＭＳ Ｐゴシック" charset="-128"/>
              </a:rPr>
              <a:t>Abiud</a:t>
            </a:r>
            <a:r>
              <a:rPr lang="en-US" sz="1200" b="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b="0" kern="1200" dirty="0" err="1">
                <a:solidFill>
                  <a:schemeClr val="tx1"/>
                </a:solidFill>
                <a:effectLst/>
                <a:latin typeface="Times New Roman" pitchFamily="-105" charset="0"/>
                <a:ea typeface="ＭＳ Ｐゴシック" charset="-128"/>
                <a:cs typeface="ＭＳ Ｐゴシック" charset="-128"/>
              </a:rPr>
              <a:t>Rhesa</a:t>
            </a:r>
            <a:r>
              <a:rPr lang="en-US" sz="1200" b="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b="0" kern="1200" dirty="0" err="1">
                <a:solidFill>
                  <a:schemeClr val="tx1"/>
                </a:solidFill>
                <a:effectLst/>
                <a:latin typeface="Times New Roman" pitchFamily="-105" charset="0"/>
                <a:ea typeface="ＭＳ Ｐゴシック" charset="-128"/>
                <a:cs typeface="ＭＳ Ｐゴシック" charset="-128"/>
              </a:rPr>
              <a:t>Abiud</a:t>
            </a:r>
            <a:r>
              <a:rPr lang="en-US" sz="1200" b="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Merrill,"1 Chronicles,” in </a:t>
            </a:r>
            <a:r>
              <a:rPr lang="en-US" sz="1200" b="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b="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b="0" dirty="0"/>
          </a:p>
          <a:p>
            <a:r>
              <a:rPr lang="en-US" b="0" dirty="0"/>
              <a:t>______</a:t>
            </a:r>
          </a:p>
          <a:p>
            <a:r>
              <a:rPr lang="en-US" b="0" dirty="0"/>
              <a:t>Common-284</a:t>
            </a:r>
          </a:p>
          <a:p>
            <a:r>
              <a:rPr lang="en-US" b="0" dirty="0"/>
              <a:t>OS-10-2Sam-100</a:t>
            </a:r>
          </a:p>
          <a:p>
            <a:r>
              <a:rPr lang="en-US" b="0" dirty="0"/>
              <a:t>OS-13-1Chron-87</a:t>
            </a:r>
          </a:p>
          <a:p>
            <a:r>
              <a:rPr lang="en-US" b="0" dirty="0"/>
              <a:t>NS-01-Matt1-14—slide 161</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83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539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 had not forgotten the unconditional Abrahamic covenant promise of a land for his people. But those who returned had to do their part by rejecting intermarriage and living as his unique people.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7</a:t>
            </a:fld>
            <a:endParaRPr lang="en-US"/>
          </a:p>
        </p:txBody>
      </p:sp>
    </p:spTree>
    <p:extLst>
      <p:ext uri="{BB962C8B-B14F-4D97-AF65-F5344CB8AC3E}">
        <p14:creationId xmlns:p14="http://schemas.microsoft.com/office/powerpoint/2010/main" val="40875474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OS-12-2Kings-232</a:t>
            </a:r>
          </a:p>
          <a:p>
            <a:r>
              <a:rPr lang="en-US" dirty="0"/>
              <a:t>OS-13-1 Chron-232</a:t>
            </a:r>
          </a:p>
          <a:p>
            <a:r>
              <a:rPr lang="en-US" dirty="0"/>
              <a:t>OS-14-2 Chron-298</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0288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ＭＳ Ｐゴシック" charset="0"/>
              </a:rPr>
              <a:t>OS-12-2Kings-233</a:t>
            </a:r>
          </a:p>
          <a:p>
            <a:r>
              <a:rPr lang="en-US" dirty="0"/>
              <a:t>OS-13-1 Chron-233</a:t>
            </a:r>
          </a:p>
          <a:p>
            <a:r>
              <a:rPr lang="en-US" dirty="0"/>
              <a:t>OS-14-2 Chron-299</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11395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Tablet picture above from:</a:t>
            </a:r>
          </a:p>
          <a:p>
            <a:r>
              <a:rPr lang="en-US" b="0" dirty="0"/>
              <a:t>“Jehoiachin in Babylonia</a:t>
            </a:r>
          </a:p>
          <a:p>
            <a:r>
              <a:rPr lang="en-US" b="0" dirty="0"/>
              <a:t>One of the last kings of Judah, Jehoiachin (r.598-597) was taken captive by the </a:t>
            </a:r>
            <a:r>
              <a:rPr lang="en-US" b="0" dirty="0">
                <a:hlinkClick r:id="rId3"/>
              </a:rPr>
              <a:t>Babylonians</a:t>
            </a:r>
            <a:r>
              <a:rPr lang="en-US" b="0" dirty="0"/>
              <a:t> (</a:t>
            </a:r>
            <a:r>
              <a:rPr lang="en-US" b="0" i="1" dirty="0"/>
              <a:t>2 Kings</a:t>
            </a:r>
            <a:r>
              <a:rPr lang="en-US" b="0" dirty="0"/>
              <a:t> 24.15; </a:t>
            </a:r>
            <a:r>
              <a:rPr lang="en-US" b="0" dirty="0">
                <a:hlinkClick r:id="rId4"/>
              </a:rPr>
              <a:t>ABC 5</a:t>
            </a:r>
            <a:r>
              <a:rPr lang="en-US" b="0" dirty="0"/>
              <a:t>) and lived in exile in the country of the conquerors. However, he was released, and a couple of cuneiform tablets from </a:t>
            </a:r>
            <a:r>
              <a:rPr lang="en-US" b="0" dirty="0">
                <a:hlinkClick r:id="rId5"/>
              </a:rPr>
              <a:t>Babylonia</a:t>
            </a:r>
            <a:r>
              <a:rPr lang="en-US" b="0" dirty="0"/>
              <a:t> inform us about his fate.</a:t>
            </a:r>
          </a:p>
          <a:p>
            <a:r>
              <a:rPr lang="en-US" b="0" dirty="0"/>
              <a:t>Cuneiform tablet, mentioning Jehoiachin The story of Jehoiachin's release can be found at the end of the </a:t>
            </a:r>
            <a:r>
              <a:rPr lang="en-US" b="0" dirty="0">
                <a:hlinkClick r:id="rId6"/>
              </a:rPr>
              <a:t>Biblical</a:t>
            </a:r>
            <a:r>
              <a:rPr lang="en-US" b="0" dirty="0"/>
              <a:t> book </a:t>
            </a:r>
            <a:r>
              <a:rPr lang="en-US" b="0" i="1" dirty="0">
                <a:effectLst/>
              </a:rPr>
              <a:t>2 Kings</a:t>
            </a:r>
            <a:r>
              <a:rPr lang="en-US" b="0" dirty="0"/>
              <a:t>:</a:t>
            </a:r>
          </a:p>
          <a:p>
            <a:r>
              <a:rPr lang="en-US" b="0" dirty="0"/>
              <a:t>And in the thirty-seventh year of the exile of Jehoiachin king of Judah, in the twelfth month, on the twenty-seventh day of the month, </a:t>
            </a:r>
            <a:r>
              <a:rPr lang="en-US" b="0" dirty="0">
                <a:hlinkClick r:id="rId7"/>
              </a:rPr>
              <a:t>Evil-merodach</a:t>
            </a:r>
            <a:r>
              <a:rPr lang="en-US" b="0" dirty="0"/>
              <a:t> king of </a:t>
            </a:r>
            <a:r>
              <a:rPr lang="en-US" b="0" dirty="0">
                <a:hlinkClick r:id="rId3"/>
              </a:rPr>
              <a:t>Babylon</a:t>
            </a:r>
            <a:r>
              <a:rPr lang="en-US" b="0"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b="0" dirty="0" err="1"/>
              <a:t>lived.</a:t>
            </a:r>
            <a:r>
              <a:rPr lang="en-US" b="0" baseline="30000" dirty="0" err="1"/>
              <a:t>note</a:t>
            </a:r>
            <a:endParaRPr lang="en-US" b="0" dirty="0"/>
          </a:p>
          <a:p>
            <a:r>
              <a:rPr lang="en-US" b="0" dirty="0"/>
              <a:t>There are several possible dating systems, but the accession year of </a:t>
            </a:r>
            <a:r>
              <a:rPr lang="en-US" b="0" dirty="0" err="1"/>
              <a:t>Amel</a:t>
            </a:r>
            <a:r>
              <a:rPr lang="en-US" b="0" dirty="0"/>
              <a:t>-Marduk (or Evil-</a:t>
            </a:r>
            <a:r>
              <a:rPr lang="en-US" b="0" dirty="0" err="1"/>
              <a:t>merodach</a:t>
            </a:r>
            <a:r>
              <a:rPr lang="en-US" b="0" dirty="0"/>
              <a:t>) was 562/561, and this is more or less identical to the thirty-seventh year of the exile of Jehoiachin, which began in 596 (</a:t>
            </a:r>
            <a:r>
              <a:rPr lang="en-US" b="0" dirty="0">
                <a:hlinkClick r:id="rId4"/>
              </a:rPr>
              <a:t>ABC 5</a:t>
            </a:r>
            <a:r>
              <a:rPr lang="en-US" b="0" dirty="0"/>
              <a:t> with </a:t>
            </a:r>
            <a:r>
              <a:rPr lang="en-US" b="0" dirty="0">
                <a:hlinkClick r:id="rId8"/>
              </a:rPr>
              <a:t>note</a:t>
            </a:r>
            <a:r>
              <a:rPr lang="en-US" b="0" dirty="0"/>
              <a:t>); the twenty-seventh day of the thirty-seventh year must be somewhere in the spring of 560. There is a small error, but it is not disastrous. We can be sure that Jehoiachin was released when </a:t>
            </a:r>
            <a:r>
              <a:rPr lang="en-US" b="0" dirty="0" err="1"/>
              <a:t>Amel</a:t>
            </a:r>
            <a:r>
              <a:rPr lang="en-US" b="0" dirty="0"/>
              <a:t>-Marduk became king, after his father </a:t>
            </a:r>
            <a:r>
              <a:rPr lang="en-US" b="0" dirty="0">
                <a:hlinkClick r:id="rId9"/>
              </a:rPr>
              <a:t>Nebuchadnezzar</a:t>
            </a:r>
            <a:r>
              <a:rPr lang="en-US" b="0" dirty="0"/>
              <a:t> had died.</a:t>
            </a:r>
          </a:p>
          <a:p>
            <a:r>
              <a:rPr lang="en-US" b="0" dirty="0"/>
              <a:t>Why </a:t>
            </a:r>
            <a:r>
              <a:rPr lang="en-US" b="0" dirty="0" err="1"/>
              <a:t>Amel</a:t>
            </a:r>
            <a:r>
              <a:rPr lang="en-US" b="0" dirty="0"/>
              <a:t>-Marduk released the former king of Judah is not known, but a recent theory is that as a crown prince, the Babylonian had fallen victim to a court intrigue and had been sent to prison. There, he may have met Jehoiachin.</a:t>
            </a:r>
          </a:p>
          <a:p>
            <a:r>
              <a:rPr lang="en-US" b="0" dirty="0"/>
              <a:t>According to Talmudic traditions, Jehoiachin lived in </a:t>
            </a:r>
            <a:r>
              <a:rPr lang="en-US" b="0" dirty="0" err="1"/>
              <a:t>Nehardea</a:t>
            </a:r>
            <a:r>
              <a:rPr lang="en-US" b="0" dirty="0"/>
              <a:t>, not far from </a:t>
            </a:r>
            <a:r>
              <a:rPr lang="en-US" b="0" dirty="0">
                <a:hlinkClick r:id="rId10"/>
              </a:rPr>
              <a:t>Sippar</a:t>
            </a:r>
            <a:r>
              <a:rPr lang="en-US" b="0" dirty="0"/>
              <a:t>, in the north of Babylonia. In general terms, this is confirmed by about thirty-five cuneiform texts referring to a village called </a:t>
            </a:r>
            <a:r>
              <a:rPr lang="en-US" b="0" dirty="0" err="1"/>
              <a:t>âl-Jahûda</a:t>
            </a:r>
            <a:r>
              <a:rPr lang="en-US" b="0" dirty="0"/>
              <a:t> ("the Judaean town") near Sippar. The prophet </a:t>
            </a:r>
            <a:r>
              <a:rPr lang="en-US" b="0" dirty="0" err="1"/>
              <a:t>Ezekhiel</a:t>
            </a:r>
            <a:r>
              <a:rPr lang="en-US" b="0" dirty="0"/>
              <a:t> mentions a settlement called Tell Abib near </a:t>
            </a:r>
            <a:r>
              <a:rPr lang="en-US" b="0" dirty="0">
                <a:hlinkClick r:id="rId11"/>
              </a:rPr>
              <a:t>Nippur</a:t>
            </a:r>
            <a:r>
              <a:rPr lang="en-US" b="0" dirty="0"/>
              <a:t>.</a:t>
            </a:r>
          </a:p>
          <a:p>
            <a:r>
              <a:rPr lang="en-US" b="0" dirty="0"/>
              <a:t>There are several cuneiform texts that illustrate Jehoiachin's position after his release, which were discovered by Robert Koldewey in </a:t>
            </a:r>
            <a:r>
              <a:rPr lang="en-US" b="0" dirty="0">
                <a:hlinkClick r:id="rId12"/>
              </a:rPr>
              <a:t>Babylon</a:t>
            </a:r>
            <a:r>
              <a:rPr lang="en-US" b="0" dirty="0"/>
              <a:t> and are collectively known as ANET</a:t>
            </a:r>
            <a:r>
              <a:rPr lang="en-US" b="0" baseline="30000" dirty="0"/>
              <a:t>3</a:t>
            </a:r>
            <a:r>
              <a:rPr lang="en-US" b="0" dirty="0"/>
              <a:t> 308.</a:t>
            </a:r>
            <a:r>
              <a:rPr lang="en-US" b="0" baseline="30000" dirty="0"/>
              <a:t>note</a:t>
            </a:r>
            <a:r>
              <a:rPr lang="en-US" b="0" dirty="0"/>
              <a:t> These documents, now in Berlin, are lists of deliveries of food and oil to important people, and prove that the king of Judah (who is called </a:t>
            </a:r>
            <a:r>
              <a:rPr lang="en-US" b="0" i="1" dirty="0" err="1">
                <a:effectLst/>
              </a:rPr>
              <a:t>Ia</a:t>
            </a:r>
            <a:r>
              <a:rPr lang="en-US" b="0" i="1" dirty="0">
                <a:effectLst/>
              </a:rPr>
              <a:t>-'-u-kin</a:t>
            </a:r>
            <a:r>
              <a:rPr lang="en-US" b="0" dirty="0"/>
              <a:t>, </a:t>
            </a:r>
            <a:r>
              <a:rPr lang="en-US" b="0" i="1" dirty="0" err="1">
                <a:effectLst/>
              </a:rPr>
              <a:t>Ia</a:t>
            </a:r>
            <a:r>
              <a:rPr lang="en-US" b="0" i="1" dirty="0">
                <a:effectLst/>
              </a:rPr>
              <a:t>-'-kin</a:t>
            </a:r>
            <a:r>
              <a:rPr lang="en-US" b="0" dirty="0"/>
              <a:t>, and </a:t>
            </a:r>
            <a:r>
              <a:rPr lang="en-US" b="0" i="1" dirty="0" err="1">
                <a:effectLst/>
              </a:rPr>
              <a:t>Ia</a:t>
            </a:r>
            <a:r>
              <a:rPr lang="en-US" b="0" i="1" dirty="0">
                <a:effectLst/>
              </a:rPr>
              <a:t>-</a:t>
            </a:r>
            <a:r>
              <a:rPr lang="en-US" b="0" i="1" dirty="0" err="1">
                <a:effectLst/>
              </a:rPr>
              <a:t>ku</a:t>
            </a:r>
            <a:r>
              <a:rPr lang="en-US" b="0" i="1" dirty="0">
                <a:effectLst/>
              </a:rPr>
              <a:t>-</a:t>
            </a:r>
            <a:r>
              <a:rPr lang="en-US" b="0" i="1" dirty="0" err="1">
                <a:effectLst/>
              </a:rPr>
              <a:t>ú</a:t>
            </a:r>
            <a:r>
              <a:rPr lang="en-US" b="0" i="1" dirty="0">
                <a:effectLst/>
              </a:rPr>
              <a:t>-</a:t>
            </a:r>
            <a:r>
              <a:rPr lang="en-US" b="0" i="1" dirty="0" err="1">
                <a:effectLst/>
              </a:rPr>
              <a:t>ki</a:t>
            </a:r>
            <a:r>
              <a:rPr lang="en-US" b="0" i="1" dirty="0">
                <a:effectLst/>
              </a:rPr>
              <a:t>-nu</a:t>
            </a:r>
            <a:r>
              <a:rPr lang="en-US" b="0" dirty="0"/>
              <a:t>) received substantial rations. Here are the relevant lines:</a:t>
            </a:r>
          </a:p>
          <a:p>
            <a:r>
              <a:rPr lang="en-US" b="0" dirty="0"/>
              <a:t>1</a:t>
            </a:r>
          </a:p>
          <a:p>
            <a:r>
              <a:rPr lang="en-US" b="0" dirty="0"/>
              <a:t>... to </a:t>
            </a:r>
            <a:r>
              <a:rPr lang="en-US" b="0" dirty="0" err="1"/>
              <a:t>Ia</a:t>
            </a:r>
            <a:r>
              <a:rPr lang="en-US" b="0" dirty="0"/>
              <a:t>-'-u-kin, king...</a:t>
            </a:r>
            <a:br>
              <a:rPr lang="en-US" b="0" dirty="0"/>
            </a:br>
            <a:r>
              <a:rPr lang="en-US" b="0" dirty="0"/>
              <a:t>to the </a:t>
            </a:r>
            <a:r>
              <a:rPr lang="en-US" b="0" i="1" dirty="0" err="1">
                <a:effectLst/>
              </a:rPr>
              <a:t>qîpûtu</a:t>
            </a:r>
            <a:r>
              <a:rPr lang="en-US" b="0" dirty="0"/>
              <a:t>-house of...</a:t>
            </a:r>
            <a:br>
              <a:rPr lang="en-US" b="0" dirty="0"/>
            </a:br>
            <a:r>
              <a:rPr lang="en-US" b="0" dirty="0"/>
              <a:t>... for </a:t>
            </a:r>
            <a:r>
              <a:rPr lang="en-US" b="0" dirty="0" err="1"/>
              <a:t>Shalamiamu</a:t>
            </a:r>
            <a:r>
              <a:rPr lang="en-US" b="0" dirty="0"/>
              <a:t>, the...</a:t>
            </a:r>
            <a:br>
              <a:rPr lang="en-US" b="0" dirty="0"/>
            </a:br>
            <a:r>
              <a:rPr lang="en-US" b="0" dirty="0"/>
              <a:t>... for 126 men from </a:t>
            </a:r>
            <a:r>
              <a:rPr lang="en-US" b="0" dirty="0">
                <a:hlinkClick r:id="rId13"/>
              </a:rPr>
              <a:t>Tyre</a:t>
            </a:r>
            <a:r>
              <a:rPr lang="en-US" b="0" dirty="0"/>
              <a:t>...</a:t>
            </a:r>
            <a:br>
              <a:rPr lang="en-US" b="0" dirty="0"/>
            </a:br>
            <a:r>
              <a:rPr lang="en-US" b="0" dirty="0"/>
              <a:t>... for </a:t>
            </a:r>
            <a:r>
              <a:rPr lang="en-US" b="0" dirty="0" err="1"/>
              <a:t>Zabiruam</a:t>
            </a:r>
            <a:r>
              <a:rPr lang="en-US" b="0" dirty="0"/>
              <a:t> the </a:t>
            </a:r>
            <a:r>
              <a:rPr lang="en-US" b="0" dirty="0">
                <a:hlinkClick r:id="rId14"/>
              </a:rPr>
              <a:t>Ly[dian]</a:t>
            </a:r>
            <a:r>
              <a:rPr lang="en-US" b="0" dirty="0"/>
              <a:t>...</a:t>
            </a:r>
          </a:p>
          <a:p>
            <a:r>
              <a:rPr lang="en-US" b="0" dirty="0"/>
              <a:t>2</a:t>
            </a:r>
          </a:p>
          <a:p>
            <a:r>
              <a:rPr lang="en-US" b="0" dirty="0"/>
              <a:t>10 </a:t>
            </a:r>
            <a:r>
              <a:rPr lang="en-US" b="0" dirty="0" err="1"/>
              <a:t>sila</a:t>
            </a:r>
            <a:r>
              <a:rPr lang="en-US" b="0" dirty="0"/>
              <a:t> of oil to... [</a:t>
            </a:r>
            <a:r>
              <a:rPr lang="en-US" b="0" dirty="0" err="1"/>
              <a:t>Ia</a:t>
            </a:r>
            <a:r>
              <a:rPr lang="en-US" b="0" dirty="0"/>
              <a:t>]-'-kin, king of </a:t>
            </a:r>
            <a:r>
              <a:rPr lang="en-US" b="0" dirty="0" err="1"/>
              <a:t>Ia</a:t>
            </a:r>
            <a:r>
              <a:rPr lang="en-US" b="0" dirty="0"/>
              <a:t>-[a-hu-du]</a:t>
            </a:r>
            <a:br>
              <a:rPr lang="en-US" b="0" dirty="0"/>
            </a:br>
            <a:r>
              <a:rPr lang="en-US" b="0" dirty="0"/>
              <a:t>2½ </a:t>
            </a:r>
            <a:r>
              <a:rPr lang="en-US" b="0" dirty="0" err="1"/>
              <a:t>sila</a:t>
            </a:r>
            <a:r>
              <a:rPr lang="en-US" b="0" dirty="0"/>
              <a:t> of oil to the [five so]ns of the king of </a:t>
            </a:r>
            <a:r>
              <a:rPr lang="en-US" b="0" dirty="0" err="1"/>
              <a:t>Ia</a:t>
            </a:r>
            <a:r>
              <a:rPr lang="en-US" b="0" dirty="0"/>
              <a:t>-a-</a:t>
            </a:r>
            <a:r>
              <a:rPr lang="en-US" b="0" u="sng" dirty="0">
                <a:effectLst/>
              </a:rPr>
              <a:t>h</a:t>
            </a:r>
            <a:r>
              <a:rPr lang="en-US" b="0" dirty="0"/>
              <a:t>u-du</a:t>
            </a:r>
            <a:br>
              <a:rPr lang="en-US" b="0" dirty="0"/>
            </a:br>
            <a:r>
              <a:rPr lang="en-US" b="0" dirty="0"/>
              <a:t>4 </a:t>
            </a:r>
            <a:r>
              <a:rPr lang="en-US" b="0" dirty="0" err="1"/>
              <a:t>sila</a:t>
            </a:r>
            <a:r>
              <a:rPr lang="en-US" b="0" dirty="0"/>
              <a:t> to eight men from </a:t>
            </a:r>
            <a:r>
              <a:rPr lang="en-US" b="0" dirty="0" err="1"/>
              <a:t>Ia</a:t>
            </a:r>
            <a:r>
              <a:rPr lang="en-US" b="0" dirty="0"/>
              <a:t>-a-</a:t>
            </a:r>
            <a:r>
              <a:rPr lang="en-US" b="0" u="sng" dirty="0">
                <a:effectLst/>
              </a:rPr>
              <a:t>h</a:t>
            </a:r>
            <a:r>
              <a:rPr lang="en-US" b="0" dirty="0"/>
              <a:t>u-da-a-a...</a:t>
            </a:r>
          </a:p>
          <a:p>
            <a:r>
              <a:rPr lang="en-US" b="0" dirty="0"/>
              <a:t>3</a:t>
            </a:r>
          </a:p>
          <a:p>
            <a:r>
              <a:rPr lang="en-US" b="0" dirty="0"/>
              <a:t>1½ </a:t>
            </a:r>
            <a:r>
              <a:rPr lang="en-US" b="0" dirty="0" err="1"/>
              <a:t>sila</a:t>
            </a:r>
            <a:r>
              <a:rPr lang="en-US" b="0" dirty="0"/>
              <a:t> for three carpenters from </a:t>
            </a:r>
            <a:r>
              <a:rPr lang="en-US" b="0" dirty="0" err="1"/>
              <a:t>Arvad</a:t>
            </a:r>
            <a:r>
              <a:rPr lang="en-US" b="0" dirty="0"/>
              <a:t>, ½ </a:t>
            </a:r>
            <a:r>
              <a:rPr lang="en-US" b="0" dirty="0" err="1"/>
              <a:t>sila</a:t>
            </a:r>
            <a:r>
              <a:rPr lang="en-US" b="0" dirty="0"/>
              <a:t> each</a:t>
            </a:r>
            <a:br>
              <a:rPr lang="en-US" b="0" dirty="0"/>
            </a:br>
            <a:r>
              <a:rPr lang="en-US" b="0" dirty="0"/>
              <a:t>11½ </a:t>
            </a:r>
            <a:r>
              <a:rPr lang="en-US" b="0" dirty="0" err="1"/>
              <a:t>sila</a:t>
            </a:r>
            <a:r>
              <a:rPr lang="en-US" b="0" dirty="0"/>
              <a:t> for eight ditto from </a:t>
            </a:r>
            <a:r>
              <a:rPr lang="en-US" b="0" dirty="0">
                <a:hlinkClick r:id="rId15"/>
              </a:rPr>
              <a:t>Byblos</a:t>
            </a:r>
            <a:r>
              <a:rPr lang="en-US" b="0" dirty="0"/>
              <a:t>, 1 </a:t>
            </a:r>
            <a:r>
              <a:rPr lang="en-US" b="0" dirty="0" err="1"/>
              <a:t>sila</a:t>
            </a:r>
            <a:r>
              <a:rPr lang="en-US" b="0" dirty="0"/>
              <a:t> each...</a:t>
            </a:r>
            <a:br>
              <a:rPr lang="en-US" b="0" dirty="0"/>
            </a:br>
            <a:r>
              <a:rPr lang="en-US" b="0" dirty="0"/>
              <a:t>3½ </a:t>
            </a:r>
            <a:r>
              <a:rPr lang="en-US" b="0" dirty="0" err="1"/>
              <a:t>sila</a:t>
            </a:r>
            <a:r>
              <a:rPr lang="en-US" b="0" dirty="0"/>
              <a:t> </a:t>
            </a:r>
            <a:r>
              <a:rPr lang="en-US" b="0" dirty="0" err="1"/>
              <a:t>sila</a:t>
            </a:r>
            <a:r>
              <a:rPr lang="en-US" b="0" dirty="0"/>
              <a:t> for seven ditto, ½ </a:t>
            </a:r>
            <a:r>
              <a:rPr lang="en-US" b="0" dirty="0" err="1"/>
              <a:t>sila</a:t>
            </a:r>
            <a:r>
              <a:rPr lang="en-US" b="0" dirty="0"/>
              <a:t> each</a:t>
            </a:r>
            <a:br>
              <a:rPr lang="en-US" b="0" dirty="0"/>
            </a:br>
            <a:r>
              <a:rPr lang="en-US" b="0" dirty="0"/>
              <a:t>½ </a:t>
            </a:r>
            <a:r>
              <a:rPr lang="en-US" b="0" dirty="0" err="1"/>
              <a:t>sila</a:t>
            </a:r>
            <a:r>
              <a:rPr lang="en-US" b="0" dirty="0"/>
              <a:t> for </a:t>
            </a:r>
            <a:r>
              <a:rPr lang="en-US" b="0" dirty="0" err="1"/>
              <a:t>Nabû-ê</a:t>
            </a:r>
            <a:r>
              <a:rPr lang="en-US" b="0" u="sng" dirty="0" err="1">
                <a:effectLst/>
              </a:rPr>
              <a:t>t</a:t>
            </a:r>
            <a:r>
              <a:rPr lang="en-US" b="0" dirty="0" err="1"/>
              <a:t>ir</a:t>
            </a:r>
            <a:r>
              <a:rPr lang="en-US" b="0" dirty="0"/>
              <a:t> the carpenter</a:t>
            </a:r>
            <a:br>
              <a:rPr lang="en-US" b="0" dirty="0"/>
            </a:br>
            <a:r>
              <a:rPr lang="en-US" b="0" dirty="0"/>
              <a:t>10 </a:t>
            </a:r>
            <a:r>
              <a:rPr lang="en-US" b="0" dirty="0" err="1"/>
              <a:t>sila</a:t>
            </a:r>
            <a:r>
              <a:rPr lang="en-US" b="0" dirty="0"/>
              <a:t> to </a:t>
            </a:r>
            <a:r>
              <a:rPr lang="en-US" b="0" dirty="0" err="1"/>
              <a:t>Ia</a:t>
            </a:r>
            <a:r>
              <a:rPr lang="en-US" b="0" dirty="0"/>
              <a:t>-</a:t>
            </a:r>
            <a:r>
              <a:rPr lang="en-US" b="0" dirty="0" err="1"/>
              <a:t>ku</a:t>
            </a:r>
            <a:r>
              <a:rPr lang="en-US" b="0" dirty="0"/>
              <a:t>-</a:t>
            </a:r>
            <a:r>
              <a:rPr lang="en-US" b="0" dirty="0" err="1"/>
              <a:t>ú</a:t>
            </a:r>
            <a:r>
              <a:rPr lang="en-US" b="0" dirty="0"/>
              <a:t>-</a:t>
            </a:r>
            <a:r>
              <a:rPr lang="en-US" b="0" dirty="0" err="1"/>
              <a:t>ki</a:t>
            </a:r>
            <a:r>
              <a:rPr lang="en-US" b="0" dirty="0"/>
              <a:t>-nu, the son of the king of </a:t>
            </a:r>
            <a:r>
              <a:rPr lang="en-US" b="0" dirty="0" err="1"/>
              <a:t>Ia</a:t>
            </a:r>
            <a:r>
              <a:rPr lang="en-US" b="0" dirty="0"/>
              <a:t>-</a:t>
            </a:r>
            <a:r>
              <a:rPr lang="en-US" b="0" dirty="0" err="1"/>
              <a:t>ku</a:t>
            </a:r>
            <a:r>
              <a:rPr lang="en-US" b="0" dirty="0"/>
              <a:t>-du</a:t>
            </a:r>
            <a:br>
              <a:rPr lang="en-US" b="0" dirty="0"/>
            </a:br>
            <a:r>
              <a:rPr lang="en-US" b="0" dirty="0"/>
              <a:t>2½ </a:t>
            </a:r>
            <a:r>
              <a:rPr lang="en-US" b="0" dirty="0" err="1"/>
              <a:t>sila</a:t>
            </a:r>
            <a:r>
              <a:rPr lang="en-US" b="0" dirty="0"/>
              <a:t> for the five sons of the king of </a:t>
            </a:r>
            <a:r>
              <a:rPr lang="en-US" b="0" dirty="0" err="1"/>
              <a:t>Ia</a:t>
            </a:r>
            <a:r>
              <a:rPr lang="en-US" b="0" dirty="0"/>
              <a:t>-</a:t>
            </a:r>
            <a:r>
              <a:rPr lang="en-US" b="0" dirty="0" err="1"/>
              <a:t>ku</a:t>
            </a:r>
            <a:r>
              <a:rPr lang="en-US" b="0" dirty="0"/>
              <a:t>-du through </a:t>
            </a:r>
            <a:r>
              <a:rPr lang="en-US" b="0" dirty="0" err="1"/>
              <a:t>Qana'a</a:t>
            </a:r>
            <a:endParaRPr lang="en-US" b="0" dirty="0"/>
          </a:p>
          <a:p>
            <a:r>
              <a:rPr lang="en-US" b="0" dirty="0"/>
              <a:t>Comment</a:t>
            </a:r>
          </a:p>
          <a:p>
            <a:r>
              <a:rPr lang="en-US" b="0" dirty="0"/>
              <a:t>The third list is the most interesting, because it suggests that Jehoiachin had five sons, whereas the Bible says that there were seven::</a:t>
            </a:r>
            <a:r>
              <a:rPr lang="en-US" b="0" baseline="30000" dirty="0"/>
              <a:t>note</a:t>
            </a:r>
            <a:endParaRPr lang="en-US" b="0" dirty="0"/>
          </a:p>
          <a:p>
            <a:r>
              <a:rPr lang="en-US" b="0" dirty="0"/>
              <a:t>The sons of Jehoiachin, the captive: Shealtiel his son, </a:t>
            </a:r>
            <a:r>
              <a:rPr lang="en-US" b="0" dirty="0" err="1"/>
              <a:t>Malchiram</a:t>
            </a:r>
            <a:r>
              <a:rPr lang="en-US" b="0" dirty="0"/>
              <a:t>, Pedaiah, </a:t>
            </a:r>
            <a:r>
              <a:rPr lang="en-US" b="0" dirty="0" err="1"/>
              <a:t>Shenazzar</a:t>
            </a:r>
            <a:r>
              <a:rPr lang="en-US" b="0" dirty="0"/>
              <a:t>, </a:t>
            </a:r>
            <a:r>
              <a:rPr lang="en-US" b="0" dirty="0" err="1"/>
              <a:t>Jekamiah</a:t>
            </a:r>
            <a:r>
              <a:rPr lang="en-US" b="0" dirty="0"/>
              <a:t>, </a:t>
            </a:r>
            <a:r>
              <a:rPr lang="en-US" b="0" dirty="0" err="1"/>
              <a:t>Hoshama</a:t>
            </a:r>
            <a:r>
              <a:rPr lang="en-US" b="0" dirty="0"/>
              <a:t>, and </a:t>
            </a:r>
            <a:r>
              <a:rPr lang="en-US" b="0" dirty="0" err="1"/>
              <a:t>Nedabiah</a:t>
            </a:r>
            <a:r>
              <a:rPr lang="en-US" b="0" dirty="0"/>
              <a:t>.</a:t>
            </a:r>
          </a:p>
          <a:p>
            <a:r>
              <a:rPr lang="en-US" b="0"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b="0" dirty="0" err="1"/>
              <a:t>Malchiram</a:t>
            </a:r>
            <a:r>
              <a:rPr lang="en-US" b="0" dirty="0"/>
              <a:t>, son of Shealtiel, and perhaps we should read:</a:t>
            </a:r>
          </a:p>
          <a:p>
            <a:r>
              <a:rPr lang="en-US" b="0" dirty="0"/>
              <a:t>The sons of Jehoiachin, the captive: Shealtiel his son, </a:t>
            </a:r>
            <a:r>
              <a:rPr lang="en-US" b="0" dirty="0" err="1"/>
              <a:t>Malchiram</a:t>
            </a:r>
            <a:r>
              <a:rPr lang="en-US" b="0" dirty="0"/>
              <a:t> his son, and Pedaiah, </a:t>
            </a:r>
            <a:r>
              <a:rPr lang="en-US" b="0" dirty="0" err="1"/>
              <a:t>Shenazzar</a:t>
            </a:r>
            <a:r>
              <a:rPr lang="en-US" b="0" dirty="0"/>
              <a:t>, </a:t>
            </a:r>
            <a:r>
              <a:rPr lang="en-US" b="0" dirty="0" err="1"/>
              <a:t>Jekamiah</a:t>
            </a:r>
            <a:r>
              <a:rPr lang="en-US" b="0" dirty="0"/>
              <a:t>, </a:t>
            </a:r>
            <a:r>
              <a:rPr lang="en-US" b="0" dirty="0" err="1"/>
              <a:t>Hoshama</a:t>
            </a:r>
            <a:r>
              <a:rPr lang="en-US" b="0" dirty="0"/>
              <a:t>, </a:t>
            </a:r>
            <a:r>
              <a:rPr lang="en-US" b="0" dirty="0" err="1"/>
              <a:t>Nedabiah</a:t>
            </a:r>
            <a:r>
              <a:rPr lang="en-US" b="0" dirty="0"/>
              <a:t>, the sons of </a:t>
            </a:r>
            <a:r>
              <a:rPr lang="en-US" b="0" dirty="0" err="1"/>
              <a:t>Malchiram</a:t>
            </a:r>
            <a:r>
              <a:rPr lang="en-US" b="0" dirty="0"/>
              <a:t>.</a:t>
            </a:r>
          </a:p>
          <a:p>
            <a:r>
              <a:rPr lang="en-US" b="0" dirty="0"/>
              <a:t>Of course, this implies that the five </a:t>
            </a:r>
            <a:r>
              <a:rPr lang="en-US" b="0" i="1" dirty="0">
                <a:effectLst/>
              </a:rPr>
              <a:t>sons</a:t>
            </a:r>
            <a:r>
              <a:rPr lang="en-US" b="0" dirty="0"/>
              <a:t> of text three are in fact five </a:t>
            </a:r>
            <a:r>
              <a:rPr lang="en-US" b="0" i="1" dirty="0">
                <a:effectLst/>
              </a:rPr>
              <a:t>descendants</a:t>
            </a:r>
            <a:r>
              <a:rPr lang="en-US" b="0" dirty="0"/>
              <a:t>, which is certainly possible, because the word "son" was frequently used in a very loose sense. This creates another problem, however: why aren't Shealtiel and </a:t>
            </a:r>
            <a:r>
              <a:rPr lang="en-US" b="0" dirty="0" err="1"/>
              <a:t>Malchiram</a:t>
            </a:r>
            <a:r>
              <a:rPr lang="en-US" b="0" dirty="0"/>
              <a:t> mentioned in text three? Perhaps they had become courtiers of one of the Babylonian kings, but this is just a hypothesis.</a:t>
            </a:r>
          </a:p>
          <a:p>
            <a:r>
              <a:rPr lang="en-US" b="0" dirty="0"/>
              <a:t>A final remark: because Jehoiachin had been king for a mere three months, he could also be described as "the son of the king of Judah" in the third text.</a:t>
            </a:r>
          </a:p>
          <a:p>
            <a:r>
              <a:rPr lang="en-US" b="0" dirty="0"/>
              <a:t>Literature</a:t>
            </a:r>
          </a:p>
          <a:p>
            <a:r>
              <a:rPr lang="en-US" b="0" dirty="0"/>
              <a:t>ANET = James K. Pritchard, </a:t>
            </a:r>
            <a:r>
              <a:rPr lang="en-US" b="0" i="1" dirty="0">
                <a:effectLst/>
              </a:rPr>
              <a:t>Ancient Near Eastern Texts relating to the Old Testament</a:t>
            </a:r>
            <a:r>
              <a:rPr lang="en-US" b="0" dirty="0"/>
              <a:t> (1969 third edition)</a:t>
            </a:r>
          </a:p>
          <a:p>
            <a:r>
              <a:rPr lang="en-US" b="0" dirty="0"/>
              <a:t>Diana Edelman, </a:t>
            </a:r>
            <a:r>
              <a:rPr lang="en-US" b="0" i="1" dirty="0">
                <a:effectLst/>
              </a:rPr>
              <a:t>The Origins of the 'Second' Temple. Persian Imperial Policy and the Rebuilding of </a:t>
            </a:r>
            <a:r>
              <a:rPr lang="en-US" b="0" i="1" dirty="0">
                <a:effectLst/>
                <a:hlinkClick r:id="rId16"/>
              </a:rPr>
              <a:t>Jerusalem</a:t>
            </a:r>
            <a:r>
              <a:rPr lang="en-US" b="0" dirty="0"/>
              <a:t> (2005), pp.21-22</a:t>
            </a:r>
          </a:p>
          <a:p>
            <a:r>
              <a:rPr lang="en-US" b="0" dirty="0"/>
              <a:t>Irving Finkel, "The Lament of </a:t>
            </a:r>
            <a:r>
              <a:rPr lang="en-US" b="0" dirty="0" err="1"/>
              <a:t>Nabû-šuma-ukîn</a:t>
            </a:r>
            <a:r>
              <a:rPr lang="en-US" b="0" dirty="0"/>
              <a:t>" in J. </a:t>
            </a:r>
            <a:r>
              <a:rPr lang="en-US" b="0" dirty="0" err="1"/>
              <a:t>Renger</a:t>
            </a:r>
            <a:r>
              <a:rPr lang="en-US" b="0" dirty="0"/>
              <a:t> (ed.), </a:t>
            </a:r>
            <a:r>
              <a:rPr lang="en-US" b="0" i="1" dirty="0">
                <a:effectLst/>
              </a:rPr>
              <a:t>Babylon. Focus </a:t>
            </a:r>
            <a:r>
              <a:rPr lang="en-US" b="0" i="1" dirty="0" err="1">
                <a:effectLst/>
              </a:rPr>
              <a:t>mesopotamischer</a:t>
            </a:r>
            <a:r>
              <a:rPr lang="en-US" b="0" i="1" dirty="0">
                <a:effectLst/>
              </a:rPr>
              <a:t> </a:t>
            </a:r>
            <a:r>
              <a:rPr lang="en-US" b="0" i="1" dirty="0" err="1">
                <a:effectLst/>
              </a:rPr>
              <a:t>Geschichte</a:t>
            </a:r>
            <a:r>
              <a:rPr lang="en-US" b="0" i="1" dirty="0">
                <a:effectLst/>
              </a:rPr>
              <a:t>, </a:t>
            </a:r>
            <a:r>
              <a:rPr lang="en-US" b="0" i="1" dirty="0" err="1">
                <a:effectLst/>
              </a:rPr>
              <a:t>Wiege</a:t>
            </a:r>
            <a:r>
              <a:rPr lang="en-US" b="0" i="1" dirty="0">
                <a:effectLst/>
              </a:rPr>
              <a:t> </a:t>
            </a:r>
            <a:r>
              <a:rPr lang="en-US" b="0" i="1" dirty="0" err="1">
                <a:effectLst/>
              </a:rPr>
              <a:t>früher</a:t>
            </a:r>
            <a:r>
              <a:rPr lang="en-US" b="0" i="1" dirty="0">
                <a:effectLst/>
              </a:rPr>
              <a:t> </a:t>
            </a:r>
            <a:r>
              <a:rPr lang="en-US" b="0" i="1" dirty="0" err="1">
                <a:effectLst/>
              </a:rPr>
              <a:t>Gelehrtsamkeit</a:t>
            </a:r>
            <a:r>
              <a:rPr lang="en-US" b="0" i="1" dirty="0">
                <a:effectLst/>
              </a:rPr>
              <a:t>, Mythos in der </a:t>
            </a:r>
            <a:r>
              <a:rPr lang="en-US" b="0" i="1" dirty="0" err="1">
                <a:effectLst/>
              </a:rPr>
              <a:t>Moderne</a:t>
            </a:r>
            <a:r>
              <a:rPr lang="en-US" b="0" dirty="0"/>
              <a:t> (1999 </a:t>
            </a:r>
            <a:r>
              <a:rPr lang="en-US" b="0" dirty="0" err="1"/>
              <a:t>Saaerbrücken</a:t>
            </a:r>
            <a:r>
              <a:rPr lang="en-US" b="0" dirty="0"/>
              <a:t>) 323-341</a:t>
            </a:r>
          </a:p>
          <a:p>
            <a:r>
              <a:rPr lang="en-US" b="0" dirty="0"/>
              <a:t>This page was created in 2007; last modified on 12 October 2020.”</a:t>
            </a:r>
          </a:p>
          <a:p>
            <a:endParaRPr lang="en-US" b="0" dirty="0"/>
          </a:p>
          <a:p>
            <a:r>
              <a:rPr lang="en-US" b="0" dirty="0"/>
              <a:t>https://</a:t>
            </a:r>
            <a:r>
              <a:rPr lang="en-US" b="0" dirty="0" err="1"/>
              <a:t>www.livius.org</a:t>
            </a:r>
            <a:r>
              <a:rPr lang="en-US" b="0" dirty="0"/>
              <a:t>/articles/person/</a:t>
            </a:r>
            <a:r>
              <a:rPr lang="en-US" b="0" dirty="0" err="1"/>
              <a:t>jehoiachin</a:t>
            </a:r>
            <a:r>
              <a:rPr lang="en-US" b="0" dirty="0"/>
              <a:t>-in-</a:t>
            </a:r>
            <a:r>
              <a:rPr lang="en-US" b="0" dirty="0" err="1"/>
              <a:t>babylonia</a:t>
            </a:r>
            <a:r>
              <a:rPr lang="en-US" b="0" dirty="0"/>
              <a:t>/</a:t>
            </a:r>
          </a:p>
          <a:p>
            <a:r>
              <a:rPr lang="en-US" b="0" dirty="0"/>
              <a:t>——————————</a:t>
            </a:r>
          </a:p>
          <a:p>
            <a:r>
              <a:rPr lang="en-US" b="0" dirty="0"/>
              <a:t>White cuneiform image above from K. A. Kitchen:</a:t>
            </a:r>
          </a:p>
          <a:p>
            <a:pPr marL="0" indent="0">
              <a:buFont typeface="+mj-lt"/>
              <a:buNone/>
            </a:pPr>
            <a:r>
              <a:rPr lang="en-US" b="0" dirty="0"/>
              <a:t>﻿"From a vaulted building closely adjoining the royal palace proper came a series of cuneiform tablets dated to the tenth to thirty-fifth years of </a:t>
            </a:r>
            <a:r>
              <a:rPr lang="en-US" b="0" dirty="0" err="1"/>
              <a:t>Nebuchadrezzar</a:t>
            </a:r>
            <a:r>
              <a:rPr lang="en-US" b="0"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b="0" dirty="0" err="1"/>
              <a:t>Qenaiah</a:t>
            </a:r>
            <a:r>
              <a:rPr lang="en-US" b="0" dirty="0"/>
              <a:t>” (cf. fig. 10C). Thus the exiled young king and his infant children were already on a regular allowance in </a:t>
            </a:r>
            <a:r>
              <a:rPr lang="en-US" b="0" dirty="0" err="1"/>
              <a:t>Nebuchadrezzar’s</a:t>
            </a:r>
            <a:r>
              <a:rPr lang="en-US" b="0" dirty="0"/>
              <a:t> time (one tablet is of Year 13, 592), but under the palace equivalent of house arrest."</a:t>
            </a:r>
          </a:p>
          <a:p>
            <a:endParaRPr lang="en-US" b="0" dirty="0"/>
          </a:p>
          <a:p>
            <a:r>
              <a:rPr lang="en-US" b="0" dirty="0"/>
              <a:t>Kitchen, K. A.. On the Reliability of the Old Testament. Wm. B. Eerdmans Publishing Co.. Kindle Edition. Plate X, Fig 10C</a:t>
            </a:r>
          </a:p>
          <a:p>
            <a:r>
              <a:rPr lang="en-US" b="0" dirty="0"/>
              <a:t>_____________</a:t>
            </a:r>
          </a:p>
          <a:p>
            <a:r>
              <a:rPr lang="en-US" b="0" dirty="0">
                <a:cs typeface="ＭＳ Ｐゴシック" charset="0"/>
              </a:rPr>
              <a:t>OS-12-2Kings-234</a:t>
            </a:r>
          </a:p>
          <a:p>
            <a:r>
              <a:rPr lang="en-US" b="0" dirty="0"/>
              <a:t>OS-13-1 Chron-92</a:t>
            </a:r>
          </a:p>
          <a:p>
            <a:r>
              <a:rPr lang="en-US" b="0" dirty="0"/>
              <a:t>OS-14-2 Chron-311</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charset="0"/>
                <a:cs typeface="Arial" panose="020B0604020202020204" pitchFamily="34" charset="0"/>
              </a:rPr>
              <a:t>1Chr. 3:16    The successors of Jehoiakim were his son Jehoiachin and his brother </a:t>
            </a:r>
            <a:r>
              <a:rPr lang="en-US" sz="1200" kern="1200" dirty="0" err="1">
                <a:solidFill>
                  <a:schemeClr val="tx1"/>
                </a:solidFill>
                <a:effectLst/>
                <a:ea typeface="ＭＳ Ｐゴシック" charset="0"/>
                <a:cs typeface="Arial" panose="020B0604020202020204" pitchFamily="34" charset="0"/>
              </a:rPr>
              <a:t>Zedekiah.</a:t>
            </a:r>
            <a:r>
              <a:rPr lang="en-US" sz="1200" kern="1200" baseline="30000" dirty="0" err="1">
                <a:solidFill>
                  <a:schemeClr val="tx1"/>
                </a:solidFill>
                <a:effectLst/>
                <a:ea typeface="ＭＳ Ｐゴシック" charset="0"/>
                <a:cs typeface="Arial" panose="020B0604020202020204" pitchFamily="34" charset="0"/>
              </a:rPr>
              <a:t>a</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Descendants of Jehoiachin</a:t>
            </a:r>
            <a:br>
              <a:rPr lang="en-US" sz="1200" kern="1200" dirty="0">
                <a:solidFill>
                  <a:schemeClr val="tx1"/>
                </a:solidFill>
                <a:effectLst/>
                <a:ea typeface="ＭＳ Ｐゴシック" charset="0"/>
                <a:cs typeface="Arial" panose="020B0604020202020204" pitchFamily="34" charset="0"/>
              </a:rPr>
            </a:br>
            <a:endParaRPr lang="en-US" sz="1200" kern="1200" dirty="0">
              <a:solidFill>
                <a:schemeClr val="tx1"/>
              </a:solidFill>
              <a:effectLst/>
              <a:ea typeface="ＭＳ Ｐゴシック" charset="0"/>
              <a:cs typeface="Arial" panose="020B0604020202020204" pitchFamily="34" charset="0"/>
            </a:endParaRPr>
          </a:p>
          <a:p>
            <a:r>
              <a:rPr lang="en-US" sz="1200" kern="1200" dirty="0">
                <a:solidFill>
                  <a:schemeClr val="tx1"/>
                </a:solidFill>
                <a:effectLst/>
                <a:ea typeface="ＭＳ Ｐゴシック" charset="0"/>
                <a:cs typeface="Arial" panose="020B0604020202020204" pitchFamily="34" charset="0"/>
              </a:rPr>
              <a:t>1Chr. 3:17    The sons of </a:t>
            </a:r>
            <a:r>
              <a:rPr lang="en-US" sz="1200" kern="1200" dirty="0" err="1">
                <a:solidFill>
                  <a:schemeClr val="tx1"/>
                </a:solidFill>
                <a:effectLst/>
                <a:ea typeface="ＭＳ Ｐゴシック" charset="0"/>
                <a:cs typeface="Arial" panose="020B0604020202020204" pitchFamily="34" charset="0"/>
              </a:rPr>
              <a:t>Jehoiachin,</a:t>
            </a:r>
            <a:r>
              <a:rPr lang="en-US" sz="1200" kern="1200" baseline="30000" dirty="0" err="1">
                <a:solidFill>
                  <a:schemeClr val="tx1"/>
                </a:solidFill>
                <a:effectLst/>
                <a:ea typeface="ＭＳ Ｐゴシック" charset="0"/>
                <a:cs typeface="Arial" panose="020B0604020202020204" pitchFamily="34" charset="0"/>
              </a:rPr>
              <a:t>a</a:t>
            </a:r>
            <a:r>
              <a:rPr lang="en-US" sz="1200" kern="1200" dirty="0">
                <a:solidFill>
                  <a:schemeClr val="tx1"/>
                </a:solidFill>
                <a:effectLst/>
                <a:ea typeface="ＭＳ Ｐゴシック" charset="0"/>
                <a:cs typeface="Arial" panose="020B0604020202020204" pitchFamily="34" charset="0"/>
              </a:rPr>
              <a:t> who was taken prisoner by the Babylonians, were Shealtiel, 18  </a:t>
            </a:r>
            <a:r>
              <a:rPr lang="en-US" sz="1200" kern="1200" dirty="0" err="1">
                <a:solidFill>
                  <a:schemeClr val="tx1"/>
                </a:solidFill>
                <a:effectLst/>
                <a:ea typeface="ＭＳ Ｐゴシック" charset="0"/>
                <a:cs typeface="Arial" panose="020B0604020202020204" pitchFamily="34" charset="0"/>
              </a:rPr>
              <a:t>Malkiram</a:t>
            </a:r>
            <a:r>
              <a:rPr lang="en-US" sz="1200" kern="1200" dirty="0">
                <a:solidFill>
                  <a:schemeClr val="tx1"/>
                </a:solidFill>
                <a:effectLst/>
                <a:ea typeface="ＭＳ Ｐゴシック" charset="0"/>
                <a:cs typeface="Arial" panose="020B0604020202020204" pitchFamily="34" charset="0"/>
              </a:rPr>
              <a:t>, Pedaiah, </a:t>
            </a:r>
            <a:r>
              <a:rPr lang="en-US" sz="1200" kern="1200" dirty="0" err="1">
                <a:solidFill>
                  <a:schemeClr val="tx1"/>
                </a:solidFill>
                <a:effectLst/>
                <a:ea typeface="ＭＳ Ｐゴシック" charset="0"/>
                <a:cs typeface="Arial" panose="020B0604020202020204" pitchFamily="34" charset="0"/>
              </a:rPr>
              <a:t>Shenazzar</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Jekamiah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Hoshama</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Nedabiah</a:t>
            </a:r>
            <a:r>
              <a:rPr lang="en-US" sz="1200" kern="1200" dirty="0">
                <a:solidFill>
                  <a:schemeClr val="tx1"/>
                </a:solidFill>
                <a:effectLst/>
                <a:ea typeface="ＭＳ Ｐゴシック" charset="0"/>
                <a:cs typeface="Arial" panose="020B0604020202020204" pitchFamily="34" charset="0"/>
              </a:rPr>
              <a:t>.</a:t>
            </a:r>
          </a:p>
          <a:p>
            <a:r>
              <a:rPr lang="en-US" sz="1200" kern="1200" dirty="0">
                <a:solidFill>
                  <a:schemeClr val="tx1"/>
                </a:solidFill>
                <a:effectLst/>
                <a:ea typeface="ＭＳ Ｐゴシック" charset="0"/>
                <a:cs typeface="Arial" panose="020B0604020202020204" pitchFamily="34" charset="0"/>
              </a:rPr>
              <a:t>1Chr. 3:19    The sons of Pedaiah were Zerubbabel and Shimei. </a:t>
            </a:r>
          </a:p>
          <a:p>
            <a:r>
              <a:rPr lang="en-US" sz="1200" kern="1200" dirty="0">
                <a:solidFill>
                  <a:schemeClr val="tx1"/>
                </a:solidFill>
                <a:effectLst/>
                <a:ea typeface="ＭＳ Ｐゴシック" charset="0"/>
                <a:cs typeface="Arial" panose="020B0604020202020204" pitchFamily="34" charset="0"/>
              </a:rPr>
              <a:t>  The sons of Zerubbabel were </a:t>
            </a:r>
            <a:r>
              <a:rPr lang="en-US" sz="1200" kern="1200" dirty="0" err="1">
                <a:solidFill>
                  <a:schemeClr val="tx1"/>
                </a:solidFill>
                <a:effectLst/>
                <a:ea typeface="ＭＳ Ｐゴシック" charset="0"/>
                <a:cs typeface="Arial" panose="020B0604020202020204" pitchFamily="34" charset="0"/>
              </a:rPr>
              <a:t>Meshullam</a:t>
            </a:r>
            <a:r>
              <a:rPr lang="en-US" sz="1200" kern="1200" dirty="0">
                <a:solidFill>
                  <a:schemeClr val="tx1"/>
                </a:solidFill>
                <a:effectLst/>
                <a:ea typeface="ＭＳ Ｐゴシック" charset="0"/>
                <a:cs typeface="Arial" panose="020B0604020202020204" pitchFamily="34" charset="0"/>
              </a:rPr>
              <a:t> and Hananiah. (Their sister was </a:t>
            </a:r>
            <a:r>
              <a:rPr lang="en-US" sz="1200" kern="1200" dirty="0" err="1">
                <a:solidFill>
                  <a:schemeClr val="tx1"/>
                </a:solidFill>
                <a:effectLst/>
                <a:ea typeface="ＭＳ Ｐゴシック" charset="0"/>
                <a:cs typeface="Arial" panose="020B0604020202020204" pitchFamily="34" charset="0"/>
              </a:rPr>
              <a:t>Shelomith</a:t>
            </a:r>
            <a:r>
              <a:rPr lang="en-US" sz="1200" kern="1200" dirty="0">
                <a:solidFill>
                  <a:schemeClr val="tx1"/>
                </a:solidFill>
                <a:effectLst/>
                <a:ea typeface="ＭＳ Ｐゴシック" charset="0"/>
                <a:cs typeface="Arial" panose="020B0604020202020204" pitchFamily="34" charset="0"/>
              </a:rPr>
              <a:t>.) 20  His five other sons were </a:t>
            </a:r>
            <a:r>
              <a:rPr lang="en-US" sz="1200" kern="1200" dirty="0" err="1">
                <a:solidFill>
                  <a:schemeClr val="tx1"/>
                </a:solidFill>
                <a:effectLst/>
                <a:ea typeface="ＭＳ Ｐゴシック" charset="0"/>
                <a:cs typeface="Arial" panose="020B0604020202020204" pitchFamily="34" charset="0"/>
              </a:rPr>
              <a:t>Hashubah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Ohel</a:t>
            </a:r>
            <a:r>
              <a:rPr lang="en-US" sz="1200" kern="1200" dirty="0">
                <a:solidFill>
                  <a:schemeClr val="tx1"/>
                </a:solidFill>
                <a:effectLst/>
                <a:ea typeface="ＭＳ Ｐゴシック" charset="0"/>
                <a:cs typeface="Arial" panose="020B0604020202020204" pitchFamily="34" charset="0"/>
              </a:rPr>
              <a:t>, Berekiah, </a:t>
            </a:r>
            <a:r>
              <a:rPr lang="en-US" sz="1200" kern="1200" dirty="0" err="1">
                <a:solidFill>
                  <a:schemeClr val="tx1"/>
                </a:solidFill>
                <a:effectLst/>
                <a:ea typeface="ＭＳ Ｐゴシック" charset="0"/>
                <a:cs typeface="Arial" panose="020B0604020202020204" pitchFamily="34" charset="0"/>
              </a:rPr>
              <a:t>Hasadiah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Jushab</a:t>
            </a:r>
            <a:r>
              <a:rPr lang="en-US" sz="1200" kern="1200" dirty="0">
                <a:solidFill>
                  <a:schemeClr val="tx1"/>
                </a:solidFill>
                <a:effectLst/>
                <a:ea typeface="ＭＳ Ｐゴシック" charset="0"/>
                <a:cs typeface="Arial" panose="020B0604020202020204" pitchFamily="34" charset="0"/>
              </a:rPr>
              <a:t>-hesed.</a:t>
            </a:r>
          </a:p>
          <a:p>
            <a:r>
              <a:rPr lang="en-US" sz="1200" kern="1200" dirty="0">
                <a:solidFill>
                  <a:schemeClr val="tx1"/>
                </a:solidFill>
                <a:effectLst/>
                <a:ea typeface="ＭＳ Ｐゴシック" charset="0"/>
                <a:cs typeface="Arial" panose="020B0604020202020204" pitchFamily="34" charset="0"/>
              </a:rPr>
              <a:t>1Chr. 3:21    The sons of Hananiah were </a:t>
            </a:r>
            <a:r>
              <a:rPr lang="en-US" sz="1200" kern="1200" dirty="0" err="1">
                <a:solidFill>
                  <a:schemeClr val="tx1"/>
                </a:solidFill>
                <a:effectLst/>
                <a:ea typeface="ＭＳ Ｐゴシック" charset="0"/>
                <a:cs typeface="Arial" panose="020B0604020202020204" pitchFamily="34" charset="0"/>
              </a:rPr>
              <a:t>Pelatiah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Jeshaiah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Jeshaiah’s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Rephaiah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Rephaiah’s</a:t>
            </a:r>
            <a:r>
              <a:rPr lang="en-US" sz="1200" kern="1200" dirty="0">
                <a:solidFill>
                  <a:schemeClr val="tx1"/>
                </a:solidFill>
                <a:effectLst/>
                <a:ea typeface="ＭＳ Ｐゴシック" charset="0"/>
                <a:cs typeface="Arial" panose="020B0604020202020204" pitchFamily="34" charset="0"/>
              </a:rPr>
              <a:t> son was </a:t>
            </a:r>
            <a:r>
              <a:rPr lang="en-US" sz="1200" kern="1200" dirty="0" err="1">
                <a:solidFill>
                  <a:schemeClr val="tx1"/>
                </a:solidFill>
                <a:effectLst/>
                <a:ea typeface="ＭＳ Ｐゴシック" charset="0"/>
                <a:cs typeface="Arial" panose="020B0604020202020204" pitchFamily="34" charset="0"/>
              </a:rPr>
              <a:t>Arnan</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Arnan’s</a:t>
            </a:r>
            <a:r>
              <a:rPr lang="en-US" sz="1200" kern="1200" dirty="0">
                <a:solidFill>
                  <a:schemeClr val="tx1"/>
                </a:solidFill>
                <a:effectLst/>
                <a:ea typeface="ＭＳ Ｐゴシック" charset="0"/>
                <a:cs typeface="Arial" panose="020B0604020202020204" pitchFamily="34" charset="0"/>
              </a:rPr>
              <a:t> son was Obadiah. Obadiah’s son was Shecaniah.</a:t>
            </a:r>
          </a:p>
          <a:p>
            <a:r>
              <a:rPr lang="en-US" sz="1200" kern="1200" dirty="0">
                <a:solidFill>
                  <a:schemeClr val="tx1"/>
                </a:solidFill>
                <a:effectLst/>
                <a:ea typeface="ＭＳ Ｐゴシック" charset="0"/>
                <a:cs typeface="Arial" panose="020B0604020202020204" pitchFamily="34" charset="0"/>
              </a:rPr>
              <a:t>1Chr. 3:22    The descendants of Shecaniah were Shemaiah and his sons, </a:t>
            </a:r>
            <a:r>
              <a:rPr lang="en-US" sz="1200" kern="1200" dirty="0" err="1">
                <a:solidFill>
                  <a:schemeClr val="tx1"/>
                </a:solidFill>
                <a:effectLst/>
                <a:ea typeface="ＭＳ Ｐゴシック" charset="0"/>
                <a:cs typeface="Arial" panose="020B0604020202020204" pitchFamily="34" charset="0"/>
              </a:rPr>
              <a:t>Hattush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Igal</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Bariah</a:t>
            </a:r>
            <a:r>
              <a:rPr lang="en-US" sz="1200" kern="1200" dirty="0">
                <a:solidFill>
                  <a:schemeClr val="tx1"/>
                </a:solidFill>
                <a:effectLst/>
                <a:ea typeface="ＭＳ Ｐゴシック" charset="0"/>
                <a:cs typeface="Arial" panose="020B0604020202020204" pitchFamily="34" charset="0"/>
              </a:rPr>
              <a:t>, Neariah, and </a:t>
            </a:r>
            <a:r>
              <a:rPr lang="en-US" sz="1200" kern="1200" dirty="0" err="1">
                <a:solidFill>
                  <a:schemeClr val="tx1"/>
                </a:solidFill>
                <a:effectLst/>
                <a:ea typeface="ＭＳ Ｐゴシック" charset="0"/>
                <a:cs typeface="Arial" panose="020B0604020202020204" pitchFamily="34" charset="0"/>
              </a:rPr>
              <a:t>Shaphat</a:t>
            </a:r>
            <a:r>
              <a:rPr lang="en-US" sz="1200" kern="1200" dirty="0">
                <a:solidFill>
                  <a:schemeClr val="tx1"/>
                </a:solidFill>
                <a:effectLst/>
                <a:ea typeface="ＭＳ Ｐゴシック" charset="0"/>
                <a:cs typeface="Arial" panose="020B0604020202020204" pitchFamily="34" charset="0"/>
              </a:rPr>
              <a:t>—six in all.</a:t>
            </a:r>
          </a:p>
          <a:p>
            <a:r>
              <a:rPr lang="en-US" sz="1200" kern="1200" dirty="0">
                <a:solidFill>
                  <a:schemeClr val="tx1"/>
                </a:solidFill>
                <a:effectLst/>
                <a:ea typeface="ＭＳ Ｐゴシック" charset="0"/>
                <a:cs typeface="Arial" panose="020B0604020202020204" pitchFamily="34" charset="0"/>
              </a:rPr>
              <a:t>1Chr. 3:23    The sons of Neariah were Elioenai, </a:t>
            </a:r>
            <a:r>
              <a:rPr lang="en-US" sz="1200" kern="1200" dirty="0" err="1">
                <a:solidFill>
                  <a:schemeClr val="tx1"/>
                </a:solidFill>
                <a:effectLst/>
                <a:ea typeface="ＭＳ Ｐゴシック" charset="0"/>
                <a:cs typeface="Arial" panose="020B0604020202020204" pitchFamily="34" charset="0"/>
              </a:rPr>
              <a:t>Hizkiah</a:t>
            </a:r>
            <a:r>
              <a:rPr lang="en-US" sz="1200" kern="1200" dirty="0">
                <a:solidFill>
                  <a:schemeClr val="tx1"/>
                </a:solidFill>
                <a:effectLst/>
                <a:ea typeface="ＭＳ Ｐゴシック" charset="0"/>
                <a:cs typeface="Arial" panose="020B0604020202020204" pitchFamily="34" charset="0"/>
              </a:rPr>
              <a:t>, and </a:t>
            </a:r>
            <a:r>
              <a:rPr lang="en-US" sz="1200" kern="1200" dirty="0" err="1">
                <a:solidFill>
                  <a:schemeClr val="tx1"/>
                </a:solidFill>
                <a:effectLst/>
                <a:ea typeface="ＭＳ Ｐゴシック" charset="0"/>
                <a:cs typeface="Arial" panose="020B0604020202020204" pitchFamily="34" charset="0"/>
              </a:rPr>
              <a:t>Azrikam</a:t>
            </a:r>
            <a:r>
              <a:rPr lang="en-US" sz="1200" kern="1200" dirty="0">
                <a:solidFill>
                  <a:schemeClr val="tx1"/>
                </a:solidFill>
                <a:effectLst/>
                <a:ea typeface="ＭＳ Ｐゴシック" charset="0"/>
                <a:cs typeface="Arial" panose="020B0604020202020204" pitchFamily="34" charset="0"/>
              </a:rPr>
              <a:t>—three in all.</a:t>
            </a:r>
          </a:p>
          <a:p>
            <a:r>
              <a:rPr lang="en-US" sz="1200" kern="1200" dirty="0">
                <a:solidFill>
                  <a:schemeClr val="tx1"/>
                </a:solidFill>
                <a:effectLst/>
                <a:ea typeface="ＭＳ Ｐゴシック" charset="0"/>
                <a:cs typeface="Arial" panose="020B0604020202020204" pitchFamily="34" charset="0"/>
              </a:rPr>
              <a:t>1Chr. 3:24    The sons of Elioenai were Hodaviah, </a:t>
            </a:r>
            <a:r>
              <a:rPr lang="en-US" sz="1200" kern="1200" dirty="0" err="1">
                <a:solidFill>
                  <a:schemeClr val="tx1"/>
                </a:solidFill>
                <a:effectLst/>
                <a:ea typeface="ＭＳ Ｐゴシック" charset="0"/>
                <a:cs typeface="Arial" panose="020B0604020202020204" pitchFamily="34" charset="0"/>
              </a:rPr>
              <a:t>Eliashib</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Pelaiah</a:t>
            </a:r>
            <a:r>
              <a:rPr lang="en-US" sz="1200" kern="1200" dirty="0">
                <a:solidFill>
                  <a:schemeClr val="tx1"/>
                </a:solidFill>
                <a:effectLst/>
                <a:ea typeface="ＭＳ Ｐゴシック" charset="0"/>
                <a:cs typeface="Arial" panose="020B0604020202020204" pitchFamily="34" charset="0"/>
              </a:rPr>
              <a:t>, </a:t>
            </a:r>
            <a:r>
              <a:rPr lang="en-US" sz="1200" kern="1200" dirty="0" err="1">
                <a:solidFill>
                  <a:schemeClr val="tx1"/>
                </a:solidFill>
                <a:effectLst/>
                <a:ea typeface="ＭＳ Ｐゴシック" charset="0"/>
                <a:cs typeface="Arial" panose="020B0604020202020204" pitchFamily="34" charset="0"/>
              </a:rPr>
              <a:t>Akkub</a:t>
            </a:r>
            <a:r>
              <a:rPr lang="en-US" sz="1200" kern="1200" dirty="0">
                <a:solidFill>
                  <a:schemeClr val="tx1"/>
                </a:solidFill>
                <a:effectLst/>
                <a:ea typeface="ＭＳ Ｐゴシック" charset="0"/>
                <a:cs typeface="Arial" panose="020B0604020202020204" pitchFamily="34" charset="0"/>
              </a:rPr>
              <a:t>, Johanan, </a:t>
            </a:r>
            <a:r>
              <a:rPr lang="en-US" sz="1200" kern="1200" dirty="0" err="1">
                <a:solidFill>
                  <a:schemeClr val="tx1"/>
                </a:solidFill>
                <a:effectLst/>
                <a:ea typeface="ＭＳ Ｐゴシック" charset="0"/>
                <a:cs typeface="Arial" panose="020B0604020202020204" pitchFamily="34" charset="0"/>
              </a:rPr>
              <a:t>Delaiah</a:t>
            </a:r>
            <a:r>
              <a:rPr lang="en-US" sz="1200" kern="1200" dirty="0">
                <a:solidFill>
                  <a:schemeClr val="tx1"/>
                </a:solidFill>
                <a:effectLst/>
                <a:ea typeface="ＭＳ Ｐゴシック" charset="0"/>
                <a:cs typeface="Arial" panose="020B0604020202020204" pitchFamily="34" charset="0"/>
              </a:rPr>
              <a:t>, and Anani—seven in all.</a:t>
            </a:r>
          </a:p>
          <a:p>
            <a:r>
              <a:rPr lang="en-US" dirty="0">
                <a:cs typeface="ＭＳ Ｐゴシック" charset="0"/>
              </a:rPr>
              <a:t>____________</a:t>
            </a:r>
          </a:p>
          <a:p>
            <a:endParaRPr lang="en-US" dirty="0">
              <a:cs typeface="ＭＳ Ｐゴシック" charset="0"/>
            </a:endParaRPr>
          </a:p>
          <a:p>
            <a:r>
              <a:rPr lang="en-US" dirty="0">
                <a:cs typeface="ＭＳ Ｐゴシック" charset="0"/>
              </a:rPr>
              <a:t>OS-12-2 Kings-235</a:t>
            </a:r>
            <a:endParaRPr lang="en-US" dirty="0"/>
          </a:p>
          <a:p>
            <a:r>
              <a:rPr lang="en-US" dirty="0"/>
              <a:t>OS-13-1 Chron-234</a:t>
            </a:r>
          </a:p>
          <a:p>
            <a:r>
              <a:rPr lang="en-US" dirty="0"/>
              <a:t>OS-14-2 Chron-301</a:t>
            </a:r>
            <a:endParaRPr lang="en-US" dirty="0">
              <a:cs typeface="ＭＳ Ｐゴシック" charset="0"/>
            </a:endParaRPr>
          </a:p>
        </p:txBody>
      </p:sp>
    </p:spTree>
    <p:extLst>
      <p:ext uri="{BB962C8B-B14F-4D97-AF65-F5344CB8AC3E}">
        <p14:creationId xmlns:p14="http://schemas.microsoft.com/office/powerpoint/2010/main" val="35120066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ea typeface="ＭＳ Ｐゴシック" charset="-128"/>
                <a:cs typeface="ＭＳ Ｐゴシック" charset="-128"/>
              </a:rPr>
              <a:t>2. DESCENDANTS OF SOLOMON (3:10-24)</a:t>
            </a:r>
          </a:p>
          <a:p>
            <a:r>
              <a:rPr lang="en-US" sz="1200" kern="1200" dirty="0">
                <a:solidFill>
                  <a:schemeClr val="tx1"/>
                </a:solidFill>
                <a:effectLst/>
                <a:ea typeface="ＭＳ Ｐゴシック" charset="-128"/>
                <a:cs typeface="ＭＳ Ｐゴシック" charset="-128"/>
              </a:rPr>
              <a:t>3:10-24. This list of Solomon’s descendants is in effect a list of Judah’s kings from Solomon through Zedekiah (vv. 10-16) and their exilic and postexilic continuation (vv. 17-24). Athaliah, the queen who ruled between Ahaziah and Joash, is not mentioned (v. 11). That is because she was only a political usurper and was not in the true dynastic succession (cf. 2 Kings 11). Of the sons of Josiah, Johanan (1 Chron. 3:15) is otherwise unknown. He cannot be Jehoahaz (2 Kings 23:31) because Jehoahaz was [Vol. 1, p. 595] younger than Jehoiakim (cf. 2 Kings 23:36). This means that Shallum (1 Chron. 3:15) is identical to Jehoahaz who, though the next-to-youngest son of Josiah, preceded his brothers on the throne (cf. Jer. 22:11-12).</a:t>
            </a:r>
          </a:p>
          <a:p>
            <a:r>
              <a:rPr lang="en-US" sz="1200" kern="1200" dirty="0">
                <a:solidFill>
                  <a:schemeClr val="tx1"/>
                </a:solidFill>
                <a:effectLst/>
                <a:ea typeface="ＭＳ Ｐゴシック" charset="-128"/>
                <a:cs typeface="ＭＳ Ｐゴシック" charset="-128"/>
              </a:rPr>
              <a:t>The remainder of the succession followed by the chronicler is Jeconiah (Heb.; cf. NIV marg. of 1 Chron. 3:16; also known as Jehoiachin; cf. v. 17 and 2 Kings 24:8, and Coniah, Jer. 22:24, marg.). Then came Pedaiah (1 Chron. 3:18), Zerubbabel (v. 19), Hananiah (v. 19), Shecaniah (v. 21), Shemaiah (v. 22), Elioenai (v. 23), and Hodaviah (v. 24).</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Three difficulties here must be addressed. First, Zerubbabel (v. 19) is elsewhere called the son of Shealtiel,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ea typeface="ＭＳ Ｐゴシック" charset="-128"/>
              <a:cs typeface="ＭＳ Ｐゴシック" charset="-128"/>
            </a:endParaRPr>
          </a:p>
          <a:p>
            <a:r>
              <a:rPr lang="en-US" sz="1200" kern="1200" dirty="0">
                <a:solidFill>
                  <a:schemeClr val="tx1"/>
                </a:solidFill>
                <a:effectLst/>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(Matt. 1:13). Luke, viewing it through Nathan, said </a:t>
            </a:r>
            <a:r>
              <a:rPr lang="en-US" sz="1200" kern="1200" dirty="0" err="1">
                <a:solidFill>
                  <a:schemeClr val="tx1"/>
                </a:solidFill>
                <a:effectLst/>
                <a:ea typeface="ＭＳ Ｐゴシック" charset="-128"/>
                <a:cs typeface="ＭＳ Ｐゴシック" charset="-128"/>
              </a:rPr>
              <a:t>Rhesa</a:t>
            </a:r>
            <a:r>
              <a:rPr lang="en-US" sz="1200" kern="1200" dirty="0">
                <a:solidFill>
                  <a:schemeClr val="tx1"/>
                </a:solidFill>
                <a:effectLst/>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ea typeface="ＭＳ Ｐゴシック" charset="-128"/>
                <a:cs typeface="ＭＳ Ｐゴシック" charset="-128"/>
              </a:rPr>
              <a:t>Abiud</a:t>
            </a:r>
            <a:r>
              <a:rPr lang="en-US" sz="1200" kern="1200" dirty="0">
                <a:solidFill>
                  <a:schemeClr val="tx1"/>
                </a:solidFill>
                <a:effectLst/>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Shemaiah had six sons but listed only five names” (Eugene Merrill, “1 Chronicles,” in The Bible Knowledge Commentary [Wheaton, IL: Victor, 1985], 1:594-95).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8220262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“﻿And the same applies (both religiously and politically) in the case of Darius I, who confirmed the temple-building project, with appropriate provision for the cult (Ezra 5; 6:1-12), precisely as we saw happen later at Xanthus and as is implied in what remains of the Magnesian rescript of Darius I. Likewise, in Egypt Cambyses had the temple of </a:t>
            </a:r>
            <a:r>
              <a:rPr lang="en-US" dirty="0" err="1"/>
              <a:t>Neith</a:t>
            </a:r>
            <a:r>
              <a:rPr lang="en-US" dirty="0"/>
              <a:t> restored and renewed its revenues and festival provision; the Hibis temple of Darius I would also have had to be granted endowments to maintain its cult.”</a:t>
            </a:r>
          </a:p>
          <a:p>
            <a:endParaRPr lang="en-US" dirty="0"/>
          </a:p>
          <a:p>
            <a:r>
              <a:rPr lang="en-US" dirty="0"/>
              <a:t>K. A. Kitchen, </a:t>
            </a:r>
            <a:r>
              <a:rPr lang="en-US" i="1" dirty="0"/>
              <a:t>On the Reliability of the Old Testament, </a:t>
            </a:r>
            <a:r>
              <a:rPr lang="en-US" dirty="0"/>
              <a:t>Eerdmans Kindle Edition.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82367B-37D8-554D-9631-304EE55CDE22}" type="slidenum">
              <a:rPr lang="en-US" sz="1200"/>
              <a:pPr eaLnBrk="1" hangingPunct="1"/>
              <a:t>92</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1026"/>
          <p:cNvSpPr>
            <a:spLocks noGrp="1" noRot="1" noChangeAspect="1" noChangeArrowheads="1"/>
          </p:cNvSpPr>
          <p:nvPr>
            <p:ph type="sldImg"/>
          </p:nvPr>
        </p:nvSpPr>
        <p:spPr>
          <a:solidFill>
            <a:srgbClr val="FFFFFF"/>
          </a:solidFill>
          <a:ln/>
        </p:spPr>
      </p:sp>
      <p:sp>
        <p:nvSpPr>
          <p:cNvPr id="63795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Jews needed to renew their commitment to God based on his commitment to them over the ages. Yet they also needed to see God working in their lives right then as they lived outside the land of Israel.</a:t>
            </a:r>
            <a:r>
              <a:rPr lang="en-SG" dirty="0">
                <a:effectLst/>
              </a:rPr>
              <a:t> </a:t>
            </a:r>
          </a:p>
          <a:p>
            <a:endParaRPr lang="en-SG" b="1" dirty="0">
              <a:effectLst/>
              <a:latin typeface="Arial" panose="020B0604020202020204" pitchFamily="34" charset="0"/>
              <a:ea typeface="ＭＳ Ｐゴシック" charset="0"/>
              <a:cs typeface="Arial" panose="020B0604020202020204" pitchFamily="34" charset="0"/>
            </a:endParaRPr>
          </a:p>
          <a:p>
            <a:r>
              <a:rPr lang="en-US" b="1" dirty="0">
                <a:latin typeface="Arial" panose="020B0604020202020204" pitchFamily="34" charset="0"/>
                <a:ea typeface="ＭＳ Ｐゴシック" charset="0"/>
                <a:cs typeface="Arial" panose="020B0604020202020204" pitchFamily="34" charset="0"/>
              </a:rPr>
              <a:t>Cyrus</a:t>
            </a:r>
            <a:r>
              <a:rPr lang="en-US" b="1" baseline="0" dirty="0">
                <a:latin typeface="Arial" panose="020B0604020202020204" pitchFamily="34" charset="0"/>
                <a:ea typeface="ＭＳ Ｐゴシック" charset="0"/>
                <a:cs typeface="Arial" panose="020B0604020202020204" pitchFamily="34" charset="0"/>
              </a:rPr>
              <a:t> ruled over an absolutely ENORMOUS kingdom that eventually stretched from Greece in the west and India in the east. From his capital at Susa he had control over 127 provinces! God moved his heart to initiate a return to the land not only for the Jews but for other conquered peoples—as long as they would pray for the welfare of the king and his sons.</a:t>
            </a:r>
          </a:p>
          <a:p>
            <a:r>
              <a:rPr lang="en-US" b="1" baseline="0" dirty="0">
                <a:latin typeface="Arial" panose="020B0604020202020204" pitchFamily="34" charset="0"/>
                <a:ea typeface="ＭＳ Ｐゴシック" charset="0"/>
                <a:cs typeface="Arial" panose="020B0604020202020204" pitchFamily="34" charset="0"/>
              </a:rPr>
              <a:t>__________________</a:t>
            </a:r>
          </a:p>
          <a:p>
            <a:r>
              <a:rPr lang="en-US" b="1" baseline="0" dirty="0">
                <a:latin typeface="Arial" panose="020B0604020202020204" pitchFamily="34" charset="0"/>
                <a:ea typeface="ＭＳ Ｐゴシック" charset="0"/>
                <a:cs typeface="Arial" panose="020B0604020202020204" pitchFamily="34" charset="0"/>
              </a:rPr>
              <a:t>OS-15-Ezra-50, 82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Arial" panose="020B0604020202020204" pitchFamily="34" charset="0"/>
              </a:rPr>
              <a:t>OS-17-Esther-82</a:t>
            </a:r>
          </a:p>
          <a:p>
            <a:r>
              <a:rPr lang="en-US" b="1" baseline="0" dirty="0">
                <a:latin typeface="Arial" panose="020B0604020202020204" pitchFamily="34" charset="0"/>
                <a:ea typeface="ＭＳ Ｐゴシック" charset="0"/>
                <a:cs typeface="Arial" panose="020B0604020202020204" pitchFamily="34" charset="0"/>
              </a:rPr>
              <a:t>OS-27-Daniel-342</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King Cyrus of Persia allowed the exiles to return to the land and, in this sense, was a redeemer figure to restore the nation to the land so the Redeemer would later be born in Bethlehem.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36:22</a:t>
            </a:r>
            <a:r>
              <a:rPr lang="en-US" dirty="0">
                <a:effectLst/>
                <a:latin typeface="Lucida Grande" panose="020B0600040502020204" pitchFamily="34" charset="0"/>
              </a:rPr>
              <a:t>    In the first year of King Cyrus of Persia, the LORD fulfilled the prophecy he had given through Jeremiah. He stirred the heart of Cyrus to put this proclamation in writing and to send it throughout his kingdom:</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2Chr. 36:23</a:t>
            </a:r>
            <a:r>
              <a:rPr lang="en-US" dirty="0">
                <a:effectLst/>
                <a:latin typeface="Lucida Grande" panose="020B0600040502020204" pitchFamily="34" charset="0"/>
              </a:rPr>
              <a:t>    “This is what King Cyrus of Persia says: </a:t>
            </a:r>
          </a:p>
          <a:p>
            <a:r>
              <a:rPr lang="en-US" dirty="0">
                <a:effectLst/>
                <a:latin typeface="Lucida Grande" panose="020B0600040502020204" pitchFamily="34" charset="0"/>
              </a:rPr>
              <a:t>  “The LORD, the God of heaven, has given me all the kingdoms of the earth. He has appointed me to build him a Temple at Jerusalem, which is in Judah. Any of you who are his people may go there for this task. And may the LORD your God be with you!” </a:t>
            </a:r>
          </a:p>
          <a:p>
            <a:endParaRPr lang="en-US"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8</a:t>
            </a:fld>
            <a:endParaRPr lang="en-US"/>
          </a:p>
        </p:txBody>
      </p:sp>
    </p:spTree>
    <p:extLst>
      <p:ext uri="{BB962C8B-B14F-4D97-AF65-F5344CB8AC3E}">
        <p14:creationId xmlns:p14="http://schemas.microsoft.com/office/powerpoint/2010/main" val="30421715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ＭＳ Ｐゴシック" charset="0"/>
                <a:cs typeface="Arial" panose="020B0604020202020204" pitchFamily="34" charset="0"/>
              </a:rPr>
              <a:t>God’s promised land stretched </a:t>
            </a:r>
            <a:r>
              <a:rPr lang="en-US" altLang="zh-CN" b="1" dirty="0" err="1">
                <a:latin typeface="Arial" panose="020B0604020202020204" pitchFamily="34" charset="0"/>
                <a:ea typeface="ＭＳ Ｐゴシック" charset="0"/>
                <a:cs typeface="Arial" panose="020B0604020202020204" pitchFamily="34" charset="0"/>
              </a:rPr>
              <a:t>northeard</a:t>
            </a:r>
            <a:r>
              <a:rPr lang="en-US" altLang="zh-CN" b="1" baseline="0" dirty="0">
                <a:latin typeface="Arial" panose="020B0604020202020204" pitchFamily="34" charset="0"/>
                <a:ea typeface="ＭＳ Ｐゴシック" charset="0"/>
                <a:cs typeface="Arial" panose="020B0604020202020204" pitchFamily="34" charset="0"/>
              </a:rPr>
              <a:t> </a:t>
            </a:r>
            <a:r>
              <a:rPr lang="en-US" altLang="zh-CN" b="1" dirty="0">
                <a:latin typeface="Arial" panose="020B0604020202020204" pitchFamily="34" charset="0"/>
                <a:ea typeface="ＭＳ Ｐゴシック" charset="0"/>
                <a:cs typeface="Arial" panose="020B0604020202020204" pitchFamily="34" charset="0"/>
              </a:rPr>
              <a:t>from the small wadi of Egypt south in the Sinai to the large Euphrates</a:t>
            </a:r>
            <a:r>
              <a:rPr lang="en-US" altLang="zh-CN" b="1" baseline="0" dirty="0">
                <a:latin typeface="Arial" panose="020B0604020202020204" pitchFamily="34" charset="0"/>
                <a:ea typeface="ＭＳ Ｐゴシック" charset="0"/>
                <a:cs typeface="Arial" panose="020B0604020202020204" pitchFamily="34" charset="0"/>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799079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a:fld id="{C79E7ECD-18EB-6843-847D-F1E99DC1389D}" type="slidenum">
              <a:rPr lang="en-US" sz="1200" baseline="0">
                <a:solidFill>
                  <a:srgbClr val="000000"/>
                </a:solidFill>
                <a:latin typeface="Calibri" charset="0"/>
              </a:rPr>
              <a:pPr algn="r"/>
              <a:t>96</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dirty="0">
                <a:latin typeface="Arial" panose="020B0604020202020204" pitchFamily="34" charset="0"/>
                <a:ea typeface="ＭＳ Ｐゴシック" charset="0"/>
                <a:cs typeface="Arial" panose="020B0604020202020204" pitchFamily="34" charset="0"/>
              </a:rPr>
              <a:t>Bethlehem in the Old Testament</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Micah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Levite priest (Jud 17:1-13).</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Ruth harvested in the fields of Boaz in Bethlehem. </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Three generations after Ruth, David was born in Bethlehem (Ruth was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great-grandmother).</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the home of Joab, Abishai, and Asahel.  Asahel was buried here (2 Sam 2:32).</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also the home of Elhanan, one of David</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mighty men (2 Sam 23:24; 1 Chr 11:26).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Rehoboam fortified Bethlehem (2 Chr 11:6).</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Many Jews fled to Bethlehem after Gedaliah was killed (Jer 41:17).</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The city was rebuilt after the return from Babylonian exile (Ezra 2:21; Neh 7:25).</a:t>
            </a:r>
          </a:p>
          <a:p>
            <a:pPr marL="228600" indent="-228600" defTabSz="457200">
              <a:lnSpc>
                <a:spcPct val="80000"/>
              </a:lnSpc>
              <a:spcBef>
                <a:spcPct val="0"/>
              </a:spcBef>
              <a:buFontTx/>
              <a:buAutoNum type="arabicPeriod"/>
            </a:pPr>
            <a:r>
              <a:rPr lang="en-US" b="1" dirty="0">
                <a:latin typeface="Arial" panose="020B0604020202020204" pitchFamily="34" charset="0"/>
                <a:ea typeface="ＭＳ Ｐゴシック" charset="0"/>
                <a:cs typeface="Arial" panose="020B0604020202020204" pitchFamily="34" charset="0"/>
              </a:rPr>
              <a:t>Bethlehem was named as the place of the Messiah</a:t>
            </a:r>
            <a:r>
              <a:rPr lang="uk-UA"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birth (Micah 5:2; John 7:42).</a:t>
            </a:r>
          </a:p>
          <a:p>
            <a:pPr marL="228600" indent="-228600" defTabSz="457200">
              <a:spcBef>
                <a:spcPct val="0"/>
              </a:spcBef>
            </a:pP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list of returning exiles had 50,000 Jews who returned and gave freewill offerings for the temple reconstruction to show God fulfilling his promise of restoration (Ezra 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97</a:t>
            </a:fld>
            <a:endParaRPr lang="en-US">
              <a:solidFill>
                <a:prstClr val="black"/>
              </a:solidFill>
              <a:latin typeface="Calibri"/>
            </a:endParaRPr>
          </a:p>
        </p:txBody>
      </p:sp>
    </p:spTree>
    <p:extLst>
      <p:ext uri="{BB962C8B-B14F-4D97-AF65-F5344CB8AC3E}">
        <p14:creationId xmlns:p14="http://schemas.microsoft.com/office/powerpoint/2010/main" val="3565069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0CAA8D-398F-EC40-8E46-162D3F20B5CA}" type="slidenum">
              <a:rPr lang="en-US" sz="1200"/>
              <a:pPr eaLnBrk="1" hangingPunct="1"/>
              <a:t>98</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E0226-81C8-C040-8BFA-967F78C6B998}" type="slidenum">
              <a:rPr lang="en-US" sz="1200"/>
              <a:pPr eaLnBrk="1" hangingPunct="1"/>
              <a:t>99</a:t>
            </a:fld>
            <a:endParaRPr lang="en-US" sz="1200"/>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459F90-908C-8946-892A-EB751914E15D}" type="slidenum">
              <a:rPr lang="en-US" sz="1200"/>
              <a:pPr eaLnBrk="1" hangingPunct="1"/>
              <a:t>100</a:t>
            </a:fld>
            <a:endParaRPr lang="en-US" sz="1200"/>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6D96CA-2C35-5848-B2E3-8B14A0E1AC91}" type="slidenum">
              <a:rPr lang="en-US" sz="1200">
                <a:solidFill>
                  <a:prstClr val="black"/>
                </a:solidFill>
              </a:rPr>
              <a:pPr eaLnBrk="1" hangingPunct="1"/>
              <a:t>101</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9789C5-1B1F-A14B-8BB6-88F55B1C0523}" type="slidenum">
              <a:rPr lang="en-US" sz="1200">
                <a:solidFill>
                  <a:prstClr val="black"/>
                </a:solidFill>
              </a:rPr>
              <a:pPr eaLnBrk="1" hangingPunct="1"/>
              <a:t>102</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85D3682-9EAF-C744-B85C-07B1ECB7B20D}" type="slidenum">
              <a:rPr lang="en-US" sz="1200">
                <a:solidFill>
                  <a:prstClr val="black"/>
                </a:solidFill>
              </a:rPr>
              <a:pPr eaLnBrk="1" hangingPunct="1"/>
              <a:t>103</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Zerubbabel was in the line of David and thus became an ancestor to Jesus four centuries later. As a type of Christ, God used Zerubbabel to deliver the people from bondage. Jesus did the same to rescue us from the bondage of sin. </a:t>
            </a:r>
            <a:endParaRPr lang="en-US" b="0" dirty="0"/>
          </a:p>
          <a:p>
            <a:endParaRPr lang="en-US" b="0" dirty="0"/>
          </a:p>
        </p:txBody>
      </p:sp>
      <p:sp>
        <p:nvSpPr>
          <p:cNvPr id="4" name="Slide Number Placeholder 3"/>
          <p:cNvSpPr>
            <a:spLocks noGrp="1"/>
          </p:cNvSpPr>
          <p:nvPr>
            <p:ph type="sldNum" sz="quarter" idx="5"/>
          </p:nvPr>
        </p:nvSpPr>
        <p:spPr/>
        <p:txBody>
          <a:bodyPr/>
          <a:lstStyle/>
          <a:p>
            <a:pPr>
              <a:defRPr/>
            </a:pPr>
            <a:fld id="{92661335-050C-204E-9136-096CE8764424}" type="slidenum">
              <a:rPr lang="en-US" smtClean="0"/>
              <a:pPr>
                <a:defRPr/>
              </a:pPr>
              <a:t>9</a:t>
            </a:fld>
            <a:endParaRPr lang="en-US"/>
          </a:p>
        </p:txBody>
      </p:sp>
    </p:spTree>
    <p:extLst>
      <p:ext uri="{BB962C8B-B14F-4D97-AF65-F5344CB8AC3E}">
        <p14:creationId xmlns:p14="http://schemas.microsoft.com/office/powerpoint/2010/main" val="23715312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104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B3F525-22A5-1F4F-BE25-CE1D0A59B57C}" type="slidenum">
              <a:rPr lang="en-US" sz="1200"/>
              <a:pPr eaLnBrk="1" hangingPunct="1"/>
              <a:t>105</a:t>
            </a:fld>
            <a:endParaRPr lang="en-US" sz="120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FC6E37-A7EC-1F46-B5F2-A4B14682E22F}" type="slidenum">
              <a:rPr lang="en-US" sz="1200"/>
              <a:pPr eaLnBrk="1" hangingPunct="1"/>
              <a:t>106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B1503-9058-5046-95DF-287FBBF9DAC1}" type="slidenum">
              <a:rPr lang="en-US" sz="1200"/>
              <a:pPr eaLnBrk="1" hangingPunct="1"/>
              <a:t>107</a:t>
            </a:fld>
            <a:endParaRPr lang="en-US" sz="120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7E2D5A-1BA9-414B-8516-B5FA6C7336D9}" type="slidenum">
              <a:rPr lang="en-US" sz="1200"/>
              <a:pPr eaLnBrk="1" hangingPunct="1"/>
              <a:t>108</a:t>
            </a:fld>
            <a:endParaRPr lang="en-US" sz="120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2CA83B-FD22-3249-8914-0E259B4BF290}" type="slidenum">
              <a:rPr lang="en-US" sz="1200"/>
              <a:pPr eaLnBrk="1" hangingPunct="1"/>
              <a:t>109</a:t>
            </a:fld>
            <a:endParaRPr lang="en-US" sz="120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110</a:t>
            </a:fld>
            <a:endParaRPr lang="en-US" sz="120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3E3DC-E4EC-AA32-5B23-0068087E1695}"/>
            </a:ext>
          </a:extLst>
        </p:cNvPr>
        <p:cNvGrpSpPr/>
        <p:nvPr/>
      </p:nvGrpSpPr>
      <p:grpSpPr>
        <a:xfrm>
          <a:off x="0" y="0"/>
          <a:ext cx="0" cy="0"/>
          <a:chOff x="0" y="0"/>
          <a:chExt cx="0" cy="0"/>
        </a:xfrm>
      </p:grpSpPr>
      <p:sp>
        <p:nvSpPr>
          <p:cNvPr id="119809" name="Rectangle 7">
            <a:extLst>
              <a:ext uri="{FF2B5EF4-FFF2-40B4-BE49-F238E27FC236}">
                <a16:creationId xmlns:a16="http://schemas.microsoft.com/office/drawing/2014/main" id="{CA9799CC-17C9-38DE-0A19-3863652D493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DBD74-FC26-9C4F-8D0A-D686FB76B1CD}" type="slidenum">
              <a:rPr lang="en-US" sz="1200"/>
              <a:pPr eaLnBrk="1" hangingPunct="1"/>
              <a:t>111</a:t>
            </a:fld>
            <a:endParaRPr lang="en-US" sz="1200"/>
          </a:p>
        </p:txBody>
      </p:sp>
      <p:sp>
        <p:nvSpPr>
          <p:cNvPr id="119810" name="Rectangle 2">
            <a:extLst>
              <a:ext uri="{FF2B5EF4-FFF2-40B4-BE49-F238E27FC236}">
                <a16:creationId xmlns:a16="http://schemas.microsoft.com/office/drawing/2014/main" id="{6ACDB2E8-0ED6-A3E7-7F51-1D4D0387C2D1}"/>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9A3422A7-F121-7F8C-E1CC-F849DE86B1C8}"/>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787028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E92F7-6614-0041-94B8-CEBD4E62AAC7}" type="slidenum">
              <a:rPr lang="en-US" sz="1200"/>
              <a:pPr eaLnBrk="1" hangingPunct="1"/>
              <a:t>112</a:t>
            </a:fld>
            <a:endParaRPr lang="en-US" sz="120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B44960-A3F9-C54D-B134-11BCF45F8C86}" type="slidenum">
              <a:rPr lang="en-US" sz="1200"/>
              <a:pPr eaLnBrk="1" hangingPunct="1"/>
              <a:t>113</a:t>
            </a:fld>
            <a:endParaRPr lang="en-US" sz="120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pPr>
                <a:defRPr/>
              </a:pPr>
              <a:t>‹#›</a:t>
            </a:fld>
            <a:endParaRPr lang="en-US"/>
          </a:p>
        </p:txBody>
      </p:sp>
    </p:spTree>
    <p:extLst>
      <p:ext uri="{BB962C8B-B14F-4D97-AF65-F5344CB8AC3E}">
        <p14:creationId xmlns:p14="http://schemas.microsoft.com/office/powerpoint/2010/main" val="357513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pPr>
                <a:defRPr/>
              </a:pPr>
              <a:t>‹#›</a:t>
            </a:fld>
            <a:endParaRPr lang="en-US"/>
          </a:p>
        </p:txBody>
      </p:sp>
    </p:spTree>
    <p:extLst>
      <p:ext uri="{BB962C8B-B14F-4D97-AF65-F5344CB8AC3E}">
        <p14:creationId xmlns:p14="http://schemas.microsoft.com/office/powerpoint/2010/main" val="36942218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F3B9AE0-5D8C-E64E-A26D-33C1EBCE4421}" type="slidenum">
              <a:rPr lang="en-US" smtClean="0"/>
              <a:pPr>
                <a:defRPr/>
              </a:pPr>
              <a:t>‹#›</a:t>
            </a:fld>
            <a:endParaRPr lang="en-US" dirty="0"/>
          </a:p>
        </p:txBody>
      </p:sp>
    </p:spTree>
    <p:extLst>
      <p:ext uri="{BB962C8B-B14F-4D97-AF65-F5344CB8AC3E}">
        <p14:creationId xmlns:p14="http://schemas.microsoft.com/office/powerpoint/2010/main" val="3584471020"/>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CD1D94A-8212-F144-904A-F98E75C05AC5}" type="slidenum">
              <a:rPr lang="en-US" smtClean="0"/>
              <a:pPr>
                <a:defRPr/>
              </a:pPr>
              <a:t>‹#›</a:t>
            </a:fld>
            <a:endParaRPr lang="en-US" dirty="0"/>
          </a:p>
        </p:txBody>
      </p:sp>
    </p:spTree>
    <p:extLst>
      <p:ext uri="{BB962C8B-B14F-4D97-AF65-F5344CB8AC3E}">
        <p14:creationId xmlns:p14="http://schemas.microsoft.com/office/powerpoint/2010/main" val="222860676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DB2A2703-D7CC-3E47-99FB-5A663ADB9105}" type="slidenum">
              <a:rPr lang="en-US" smtClean="0"/>
              <a:pPr>
                <a:defRPr/>
              </a:pPr>
              <a:t>‹#›</a:t>
            </a:fld>
            <a:endParaRPr lang="en-US" dirty="0"/>
          </a:p>
        </p:txBody>
      </p:sp>
    </p:spTree>
    <p:extLst>
      <p:ext uri="{BB962C8B-B14F-4D97-AF65-F5344CB8AC3E}">
        <p14:creationId xmlns:p14="http://schemas.microsoft.com/office/powerpoint/2010/main" val="2239828715"/>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88DE1FA-3A6D-9E41-A57F-55CB283547DB}" type="slidenum">
              <a:rPr lang="en-US" smtClean="0"/>
              <a:pPr>
                <a:defRPr/>
              </a:pPr>
              <a:t>‹#›</a:t>
            </a:fld>
            <a:endParaRPr lang="en-US" dirty="0"/>
          </a:p>
        </p:txBody>
      </p:sp>
    </p:spTree>
    <p:extLst>
      <p:ext uri="{BB962C8B-B14F-4D97-AF65-F5344CB8AC3E}">
        <p14:creationId xmlns:p14="http://schemas.microsoft.com/office/powerpoint/2010/main" val="166314576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106809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8333341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438930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11/10/25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6138714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11/10/25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3546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11/10/25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99562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pPr>
                <a:defRPr/>
              </a:pPr>
              <a:t>‹#›</a:t>
            </a:fld>
            <a:endParaRPr lang="en-US"/>
          </a:p>
        </p:txBody>
      </p:sp>
    </p:spTree>
    <p:extLst>
      <p:ext uri="{BB962C8B-B14F-4D97-AF65-F5344CB8AC3E}">
        <p14:creationId xmlns:p14="http://schemas.microsoft.com/office/powerpoint/2010/main" val="20983109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11/10/25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98081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11/10/25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47826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11/10/25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620715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605460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11/10/25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60498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7331270"/>
      </p:ext>
    </p:extLst>
  </p:cSld>
  <p:clrMapOvr>
    <a:masterClrMapping/>
  </p:clrMapOvr>
  <p:transition spd="med">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268087"/>
      </p:ext>
    </p:extLst>
  </p:cSld>
  <p:clrMapOvr>
    <a:masterClrMapping/>
  </p:clrMapOvr>
  <p:transition spd="med">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38538661"/>
      </p:ext>
    </p:extLst>
  </p:cSld>
  <p:clrMapOvr>
    <a:masterClrMapping/>
  </p:clrMapOvr>
  <p:transition spd="med">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697870"/>
      </p:ext>
    </p:extLst>
  </p:cSld>
  <p:clrMapOvr>
    <a:masterClrMapping/>
  </p:clrMapOvr>
  <p:transition spd="med">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10702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586869"/>
      </p:ext>
    </p:extLst>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91970054"/>
      </p:ext>
    </p:extLst>
  </p:cSld>
  <p:clrMapOvr>
    <a:masterClrMapping/>
  </p:clrMapOvr>
  <p:transition spd="med">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7336295"/>
      </p:ext>
    </p:extLst>
  </p:cSld>
  <p:clrMapOvr>
    <a:masterClrMapping/>
  </p:clrMapOvr>
  <p:transition spd="med">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3115932"/>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19798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0721756"/>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5085619"/>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b="1" i="0" dirty="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548375081"/>
      </p:ext>
    </p:extLst>
  </p:cSld>
  <p:clrMapOvr>
    <a:masterClrMapping/>
  </p:clrMapOvr>
  <p:transition spd="med">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10/11/2025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543698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10/11/2025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594515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10/11/2025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0975836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68917123"/>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10/11/2025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6930537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10/11/2025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983551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10/11/2025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52641736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10/11/2025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40856872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10/11/2025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5543576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10/11/2025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41103227"/>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10/11/2025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4202569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10/11/2025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96136494"/>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161171918"/>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84849792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615833075"/>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37721770"/>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024479436"/>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95903580"/>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117812040"/>
      </p:ext>
    </p:extLst>
  </p:cSld>
  <p:clrMapOvr>
    <a:masterClrMapping/>
  </p:clrMapOvr>
  <p:transition spd="med">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085630"/>
      </p:ext>
    </p:extLst>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604344525"/>
      </p:ext>
    </p:extLst>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864863227"/>
      </p:ext>
    </p:extLst>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04047049"/>
      </p:ext>
    </p:extLst>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210038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0276993-0C83-7B42-812A-ED63A6BFDEF4}" type="slidenum">
              <a:rPr lang="zh-CN" altLang="en-US" smtClean="0"/>
              <a:pPr>
                <a:defRPr/>
              </a:pPr>
              <a:t>‹#›</a:t>
            </a:fld>
            <a:endParaRPr lang="en-US" altLang="zh-CN" dirty="0"/>
          </a:p>
        </p:txBody>
      </p:sp>
    </p:spTree>
    <p:extLst>
      <p:ext uri="{BB962C8B-B14F-4D97-AF65-F5344CB8AC3E}">
        <p14:creationId xmlns:p14="http://schemas.microsoft.com/office/powerpoint/2010/main" val="48544252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278790278"/>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80C5B6-7DE3-7D45-AF98-32FC164D1511}" type="slidenum">
              <a:rPr lang="zh-CN" altLang="en-US" smtClean="0"/>
              <a:pPr>
                <a:defRPr/>
              </a:pPr>
              <a:t>‹#›</a:t>
            </a:fld>
            <a:endParaRPr lang="en-US" altLang="zh-CN" dirty="0"/>
          </a:p>
        </p:txBody>
      </p:sp>
    </p:spTree>
    <p:extLst>
      <p:ext uri="{BB962C8B-B14F-4D97-AF65-F5344CB8AC3E}">
        <p14:creationId xmlns:p14="http://schemas.microsoft.com/office/powerpoint/2010/main" val="1652871954"/>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6256909-6180-C14C-A802-BE71F4CEF9AB}" type="slidenum">
              <a:rPr lang="zh-CN" altLang="en-US" smtClean="0"/>
              <a:pPr>
                <a:defRPr/>
              </a:pPr>
              <a:t>‹#›</a:t>
            </a:fld>
            <a:endParaRPr lang="en-US" altLang="zh-CN" dirty="0"/>
          </a:p>
        </p:txBody>
      </p:sp>
    </p:spTree>
    <p:extLst>
      <p:ext uri="{BB962C8B-B14F-4D97-AF65-F5344CB8AC3E}">
        <p14:creationId xmlns:p14="http://schemas.microsoft.com/office/powerpoint/2010/main" val="162337317"/>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C7DF3B-9C83-B341-9932-AAC3A526901A}" type="slidenum">
              <a:rPr lang="zh-CN" altLang="en-US" smtClean="0"/>
              <a:pPr>
                <a:defRPr/>
              </a:pPr>
              <a:t>‹#›</a:t>
            </a:fld>
            <a:endParaRPr lang="en-US" altLang="zh-CN" dirty="0"/>
          </a:p>
        </p:txBody>
      </p:sp>
    </p:spTree>
    <p:extLst>
      <p:ext uri="{BB962C8B-B14F-4D97-AF65-F5344CB8AC3E}">
        <p14:creationId xmlns:p14="http://schemas.microsoft.com/office/powerpoint/2010/main" val="1884296738"/>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1000E3-0003-E24B-8E91-25F2F3E8CA4E}" type="slidenum">
              <a:rPr lang="zh-CN" altLang="en-US" smtClean="0"/>
              <a:pPr>
                <a:defRPr/>
              </a:pPr>
              <a:t>‹#›</a:t>
            </a:fld>
            <a:endParaRPr lang="en-US" altLang="zh-CN" dirty="0"/>
          </a:p>
        </p:txBody>
      </p:sp>
    </p:spTree>
    <p:extLst>
      <p:ext uri="{BB962C8B-B14F-4D97-AF65-F5344CB8AC3E}">
        <p14:creationId xmlns:p14="http://schemas.microsoft.com/office/powerpoint/2010/main" val="3987306320"/>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1089D5-426E-4A42-ABCD-F6930D217057}" type="slidenum">
              <a:rPr lang="zh-CN" altLang="en-US" smtClean="0"/>
              <a:pPr>
                <a:defRPr/>
              </a:pPr>
              <a:t>‹#›</a:t>
            </a:fld>
            <a:endParaRPr lang="en-US" altLang="zh-CN" dirty="0"/>
          </a:p>
        </p:txBody>
      </p:sp>
    </p:spTree>
    <p:extLst>
      <p:ext uri="{BB962C8B-B14F-4D97-AF65-F5344CB8AC3E}">
        <p14:creationId xmlns:p14="http://schemas.microsoft.com/office/powerpoint/2010/main" val="3258483031"/>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7C25455-1154-354D-9DE6-94714F644E24}" type="slidenum">
              <a:rPr lang="zh-CN" altLang="en-US" smtClean="0"/>
              <a:pPr>
                <a:defRPr/>
              </a:pPr>
              <a:t>‹#›</a:t>
            </a:fld>
            <a:endParaRPr lang="en-US" altLang="zh-CN" dirty="0"/>
          </a:p>
        </p:txBody>
      </p:sp>
    </p:spTree>
    <p:extLst>
      <p:ext uri="{BB962C8B-B14F-4D97-AF65-F5344CB8AC3E}">
        <p14:creationId xmlns:p14="http://schemas.microsoft.com/office/powerpoint/2010/main" val="3872076351"/>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73BB97B-A711-FA46-AA2A-A586669B52DF}" type="slidenum">
              <a:rPr lang="zh-CN" altLang="en-US" smtClean="0"/>
              <a:pPr>
                <a:defRPr/>
              </a:pPr>
              <a:t>‹#›</a:t>
            </a:fld>
            <a:endParaRPr lang="en-US" altLang="zh-CN" dirty="0"/>
          </a:p>
        </p:txBody>
      </p:sp>
    </p:spTree>
    <p:extLst>
      <p:ext uri="{BB962C8B-B14F-4D97-AF65-F5344CB8AC3E}">
        <p14:creationId xmlns:p14="http://schemas.microsoft.com/office/powerpoint/2010/main" val="4035803207"/>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3BD2E87-E032-F543-9BED-63AF2F14954E}" type="slidenum">
              <a:rPr lang="zh-CN" altLang="en-US" smtClean="0"/>
              <a:pPr>
                <a:defRPr/>
              </a:pPr>
              <a:t>‹#›</a:t>
            </a:fld>
            <a:endParaRPr lang="en-US" altLang="zh-CN" dirty="0"/>
          </a:p>
        </p:txBody>
      </p:sp>
    </p:spTree>
    <p:extLst>
      <p:ext uri="{BB962C8B-B14F-4D97-AF65-F5344CB8AC3E}">
        <p14:creationId xmlns:p14="http://schemas.microsoft.com/office/powerpoint/2010/main" val="3815519483"/>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D18D3-1177-6C4C-9961-E9A1B0F87A3A}" type="slidenum">
              <a:rPr lang="zh-CN" altLang="en-US" smtClean="0"/>
              <a:pPr>
                <a:defRPr/>
              </a:pPr>
              <a:t>‹#›</a:t>
            </a:fld>
            <a:endParaRPr lang="en-US" altLang="zh-CN" dirty="0"/>
          </a:p>
        </p:txBody>
      </p:sp>
    </p:spTree>
    <p:extLst>
      <p:ext uri="{BB962C8B-B14F-4D97-AF65-F5344CB8AC3E}">
        <p14:creationId xmlns:p14="http://schemas.microsoft.com/office/powerpoint/2010/main" val="1992416013"/>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3C26FDB-7864-C84F-B027-4781C92F57A9}" type="slidenum">
              <a:rPr lang="zh-CN" altLang="en-US" smtClean="0"/>
              <a:pPr>
                <a:defRPr/>
              </a:pPr>
              <a:t>‹#›</a:t>
            </a:fld>
            <a:endParaRPr lang="en-US" altLang="zh-CN" dirty="0"/>
          </a:p>
        </p:txBody>
      </p:sp>
    </p:spTree>
    <p:extLst>
      <p:ext uri="{BB962C8B-B14F-4D97-AF65-F5344CB8AC3E}">
        <p14:creationId xmlns:p14="http://schemas.microsoft.com/office/powerpoint/2010/main" val="417454074"/>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38403930"/>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B72DB97-91BA-F446-BF28-EA6ED37035D1}" type="slidenum">
              <a:rPr lang="zh-CN" altLang="en-US" smtClean="0"/>
              <a:pPr>
                <a:defRPr/>
              </a:pPr>
              <a:t>‹#›</a:t>
            </a:fld>
            <a:endParaRPr lang="en-US" altLang="zh-CN" dirty="0"/>
          </a:p>
        </p:txBody>
      </p:sp>
    </p:spTree>
    <p:extLst>
      <p:ext uri="{BB962C8B-B14F-4D97-AF65-F5344CB8AC3E}">
        <p14:creationId xmlns:p14="http://schemas.microsoft.com/office/powerpoint/2010/main" val="1341154110"/>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ltGray">
            <a:xfrm>
              <a:off x="0" y="0"/>
              <a:ext cx="5760" cy="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fld id="{778CD0BC-133D-8045-9A0E-0BFF3AC0EDB3}" type="slidenum">
              <a:rPr lang="en-US"/>
              <a:pPr/>
              <a:t>‹#›</a:t>
            </a:fld>
            <a:endParaRPr lang="en-US"/>
          </a:p>
        </p:txBody>
      </p:sp>
    </p:spTree>
    <p:extLst>
      <p:ext uri="{BB962C8B-B14F-4D97-AF65-F5344CB8AC3E}">
        <p14:creationId xmlns:p14="http://schemas.microsoft.com/office/powerpoint/2010/main" val="36152004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845A02EB-AE22-E14B-83CF-37A7C6853488}" type="slidenum">
              <a:rPr lang="en-US"/>
              <a:pPr/>
              <a:t>‹#›</a:t>
            </a:fld>
            <a:endParaRPr lang="en-US"/>
          </a:p>
        </p:txBody>
      </p:sp>
    </p:spTree>
    <p:extLst>
      <p:ext uri="{BB962C8B-B14F-4D97-AF65-F5344CB8AC3E}">
        <p14:creationId xmlns:p14="http://schemas.microsoft.com/office/powerpoint/2010/main" val="38562707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F225C5-865B-314F-9CF2-2A4B0595399C}" type="slidenum">
              <a:rPr lang="en-US"/>
              <a:pPr/>
              <a:t>‹#›</a:t>
            </a:fld>
            <a:endParaRPr lang="en-US"/>
          </a:p>
        </p:txBody>
      </p:sp>
    </p:spTree>
    <p:extLst>
      <p:ext uri="{BB962C8B-B14F-4D97-AF65-F5344CB8AC3E}">
        <p14:creationId xmlns:p14="http://schemas.microsoft.com/office/powerpoint/2010/main" val="110641939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FCC97B02-FE92-5146-927A-5F3DE40A6040}" type="slidenum">
              <a:rPr lang="en-US"/>
              <a:pPr/>
              <a:t>‹#›</a:t>
            </a:fld>
            <a:endParaRPr lang="en-US"/>
          </a:p>
        </p:txBody>
      </p:sp>
    </p:spTree>
    <p:extLst>
      <p:ext uri="{BB962C8B-B14F-4D97-AF65-F5344CB8AC3E}">
        <p14:creationId xmlns:p14="http://schemas.microsoft.com/office/powerpoint/2010/main" val="9178621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fld id="{B8550290-D7D0-8E47-9B8F-4306E529F7C9}" type="slidenum">
              <a:rPr lang="en-US"/>
              <a:pPr/>
              <a:t>‹#›</a:t>
            </a:fld>
            <a:endParaRPr lang="en-US"/>
          </a:p>
        </p:txBody>
      </p:sp>
    </p:spTree>
    <p:extLst>
      <p:ext uri="{BB962C8B-B14F-4D97-AF65-F5344CB8AC3E}">
        <p14:creationId xmlns:p14="http://schemas.microsoft.com/office/powerpoint/2010/main" val="16336539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fld id="{38563B6C-0324-ED41-B178-F38242A9CF6F}" type="slidenum">
              <a:rPr lang="en-US"/>
              <a:pPr/>
              <a:t>‹#›</a:t>
            </a:fld>
            <a:endParaRPr lang="en-US"/>
          </a:p>
        </p:txBody>
      </p:sp>
    </p:spTree>
    <p:extLst>
      <p:ext uri="{BB962C8B-B14F-4D97-AF65-F5344CB8AC3E}">
        <p14:creationId xmlns:p14="http://schemas.microsoft.com/office/powerpoint/2010/main" val="24205549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fld id="{C10123D5-7F6B-1142-B038-93F2A6CDC38B}" type="slidenum">
              <a:rPr lang="en-US"/>
              <a:pPr/>
              <a:t>‹#›</a:t>
            </a:fld>
            <a:endParaRPr lang="en-US"/>
          </a:p>
        </p:txBody>
      </p:sp>
    </p:spTree>
    <p:extLst>
      <p:ext uri="{BB962C8B-B14F-4D97-AF65-F5344CB8AC3E}">
        <p14:creationId xmlns:p14="http://schemas.microsoft.com/office/powerpoint/2010/main" val="281587171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CC567A4C-5F33-2440-A0E3-77D585DA241A}" type="slidenum">
              <a:rPr lang="en-US"/>
              <a:pPr/>
              <a:t>‹#›</a:t>
            </a:fld>
            <a:endParaRPr lang="en-US"/>
          </a:p>
        </p:txBody>
      </p:sp>
    </p:spTree>
    <p:extLst>
      <p:ext uri="{BB962C8B-B14F-4D97-AF65-F5344CB8AC3E}">
        <p14:creationId xmlns:p14="http://schemas.microsoft.com/office/powerpoint/2010/main" val="26479046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0CFF3C46-3189-114C-8261-D0482C8E0F59}" type="slidenum">
              <a:rPr lang="en-US"/>
              <a:pPr/>
              <a:t>‹#›</a:t>
            </a:fld>
            <a:endParaRPr lang="en-US"/>
          </a:p>
        </p:txBody>
      </p:sp>
    </p:spTree>
    <p:extLst>
      <p:ext uri="{BB962C8B-B14F-4D97-AF65-F5344CB8AC3E}">
        <p14:creationId xmlns:p14="http://schemas.microsoft.com/office/powerpoint/2010/main" val="622855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51882018"/>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57A7423D-115C-FC40-AF75-957C89E006FE}" type="slidenum">
              <a:rPr lang="en-US"/>
              <a:pPr/>
              <a:t>‹#›</a:t>
            </a:fld>
            <a:endParaRPr lang="en-US"/>
          </a:p>
        </p:txBody>
      </p:sp>
    </p:spTree>
    <p:extLst>
      <p:ext uri="{BB962C8B-B14F-4D97-AF65-F5344CB8AC3E}">
        <p14:creationId xmlns:p14="http://schemas.microsoft.com/office/powerpoint/2010/main" val="5819592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fld id="{4D180C2E-962C-6247-A4FB-74736E1EC1A3}" type="slidenum">
              <a:rPr lang="en-US"/>
              <a:pPr/>
              <a:t>‹#›</a:t>
            </a:fld>
            <a:endParaRPr lang="en-US"/>
          </a:p>
        </p:txBody>
      </p:sp>
    </p:spTree>
    <p:extLst>
      <p:ext uri="{BB962C8B-B14F-4D97-AF65-F5344CB8AC3E}">
        <p14:creationId xmlns:p14="http://schemas.microsoft.com/office/powerpoint/2010/main" val="29315014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144509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7140937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407857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471450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70728793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265945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008530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83829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600949599"/>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646818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601616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99755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705644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47347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633693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3030302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893384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918030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91736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721526324"/>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36732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635120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42887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08560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19373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71486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523734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189034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430625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9289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pPr>
                <a:defRPr/>
              </a:pPr>
              <a:t>‹#›</a:t>
            </a:fld>
            <a:endParaRPr lang="en-US"/>
          </a:p>
        </p:txBody>
      </p:sp>
    </p:spTree>
    <p:extLst>
      <p:ext uri="{BB962C8B-B14F-4D97-AF65-F5344CB8AC3E}">
        <p14:creationId xmlns:p14="http://schemas.microsoft.com/office/powerpoint/2010/main" val="4192991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5165914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80114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4029996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8783305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76763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14125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534851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6844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4648D0C-22C9-6E4C-9932-1FC20EACE002}" type="slidenum">
              <a:rPr lang="en-US"/>
              <a:pPr>
                <a:defRPr/>
              </a:pPr>
              <a:t>‹#›</a:t>
            </a:fld>
            <a:endParaRPr lang="en-US"/>
          </a:p>
        </p:txBody>
      </p:sp>
    </p:spTree>
    <p:extLst>
      <p:ext uri="{BB962C8B-B14F-4D97-AF65-F5344CB8AC3E}">
        <p14:creationId xmlns:p14="http://schemas.microsoft.com/office/powerpoint/2010/main" val="3756384156"/>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88FF511-6826-1245-8CFE-CF08BBF7F2E2}" type="slidenum">
              <a:rPr lang="en-US"/>
              <a:pPr>
                <a:defRPr/>
              </a:pPr>
              <a:t>‹#›</a:t>
            </a:fld>
            <a:endParaRPr lang="en-US"/>
          </a:p>
        </p:txBody>
      </p:sp>
    </p:spTree>
    <p:extLst>
      <p:ext uri="{BB962C8B-B14F-4D97-AF65-F5344CB8AC3E}">
        <p14:creationId xmlns:p14="http://schemas.microsoft.com/office/powerpoint/2010/main" val="1271908866"/>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CC8E9B2-0D07-6144-91F1-F012C1B9CB34}" type="slidenum">
              <a:rPr lang="en-US"/>
              <a:pPr>
                <a:defRPr/>
              </a:pPr>
              <a:t>‹#›</a:t>
            </a:fld>
            <a:endParaRPr lang="en-US"/>
          </a:p>
        </p:txBody>
      </p:sp>
    </p:spTree>
    <p:extLst>
      <p:ext uri="{BB962C8B-B14F-4D97-AF65-F5344CB8AC3E}">
        <p14:creationId xmlns:p14="http://schemas.microsoft.com/office/powerpoint/2010/main" val="3127640103"/>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83558988"/>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8F52DB0-38E5-974E-BDCF-487832FC738E}" type="slidenum">
              <a:rPr lang="en-US"/>
              <a:pPr>
                <a:defRPr/>
              </a:pPr>
              <a:t>‹#›</a:t>
            </a:fld>
            <a:endParaRPr lang="en-US"/>
          </a:p>
        </p:txBody>
      </p:sp>
    </p:spTree>
    <p:extLst>
      <p:ext uri="{BB962C8B-B14F-4D97-AF65-F5344CB8AC3E}">
        <p14:creationId xmlns:p14="http://schemas.microsoft.com/office/powerpoint/2010/main" val="941176368"/>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80A8B74-C329-E649-A311-2B6180A1ED54}" type="slidenum">
              <a:rPr lang="en-US"/>
              <a:pPr>
                <a:defRPr/>
              </a:pPr>
              <a:t>‹#›</a:t>
            </a:fld>
            <a:endParaRPr lang="en-US"/>
          </a:p>
        </p:txBody>
      </p:sp>
    </p:spTree>
    <p:extLst>
      <p:ext uri="{BB962C8B-B14F-4D97-AF65-F5344CB8AC3E}">
        <p14:creationId xmlns:p14="http://schemas.microsoft.com/office/powerpoint/2010/main" val="4100851318"/>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0631E9C6-D5CE-E340-BCDA-BBE1F38F8848}" type="slidenum">
              <a:rPr lang="en-US"/>
              <a:pPr>
                <a:defRPr/>
              </a:pPr>
              <a:t>‹#›</a:t>
            </a:fld>
            <a:endParaRPr lang="en-US"/>
          </a:p>
        </p:txBody>
      </p:sp>
    </p:spTree>
    <p:extLst>
      <p:ext uri="{BB962C8B-B14F-4D97-AF65-F5344CB8AC3E}">
        <p14:creationId xmlns:p14="http://schemas.microsoft.com/office/powerpoint/2010/main" val="2556539587"/>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08EBFBF-9491-5446-943D-D293F261AA43}" type="slidenum">
              <a:rPr lang="en-US"/>
              <a:pPr>
                <a:defRPr/>
              </a:pPr>
              <a:t>‹#›</a:t>
            </a:fld>
            <a:endParaRPr lang="en-US"/>
          </a:p>
        </p:txBody>
      </p:sp>
    </p:spTree>
    <p:extLst>
      <p:ext uri="{BB962C8B-B14F-4D97-AF65-F5344CB8AC3E}">
        <p14:creationId xmlns:p14="http://schemas.microsoft.com/office/powerpoint/2010/main" val="41687120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6C7A4AF-CF72-C94B-910F-CBAAC771E26D}" type="slidenum">
              <a:rPr lang="en-US"/>
              <a:pPr>
                <a:defRPr/>
              </a:pPr>
              <a:t>‹#›</a:t>
            </a:fld>
            <a:endParaRPr lang="en-US"/>
          </a:p>
        </p:txBody>
      </p:sp>
    </p:spTree>
    <p:extLst>
      <p:ext uri="{BB962C8B-B14F-4D97-AF65-F5344CB8AC3E}">
        <p14:creationId xmlns:p14="http://schemas.microsoft.com/office/powerpoint/2010/main" val="1850883064"/>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296B40C-033C-0E41-9ED0-964DBAFCCFC4}" type="slidenum">
              <a:rPr lang="en-US"/>
              <a:pPr>
                <a:defRPr/>
              </a:pPr>
              <a:t>‹#›</a:t>
            </a:fld>
            <a:endParaRPr lang="en-US"/>
          </a:p>
        </p:txBody>
      </p:sp>
    </p:spTree>
    <p:extLst>
      <p:ext uri="{BB962C8B-B14F-4D97-AF65-F5344CB8AC3E}">
        <p14:creationId xmlns:p14="http://schemas.microsoft.com/office/powerpoint/2010/main" val="3184408039"/>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6D148C-B70B-3E4A-B9D0-7E40B05E37F6}" type="slidenum">
              <a:rPr lang="en-US"/>
              <a:pPr>
                <a:defRPr/>
              </a:pPr>
              <a:t>‹#›</a:t>
            </a:fld>
            <a:endParaRPr lang="en-US"/>
          </a:p>
        </p:txBody>
      </p:sp>
    </p:spTree>
    <p:extLst>
      <p:ext uri="{BB962C8B-B14F-4D97-AF65-F5344CB8AC3E}">
        <p14:creationId xmlns:p14="http://schemas.microsoft.com/office/powerpoint/2010/main" val="1447627503"/>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4FE58D6-B04A-464D-AC1D-29F0423A2DCE}" type="slidenum">
              <a:rPr lang="en-US"/>
              <a:pPr>
                <a:defRPr/>
              </a:pPr>
              <a:t>‹#›</a:t>
            </a:fld>
            <a:endParaRPr lang="en-US"/>
          </a:p>
        </p:txBody>
      </p:sp>
    </p:spTree>
    <p:extLst>
      <p:ext uri="{BB962C8B-B14F-4D97-AF65-F5344CB8AC3E}">
        <p14:creationId xmlns:p14="http://schemas.microsoft.com/office/powerpoint/2010/main" val="50976606"/>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3748696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1131526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66641428"/>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630655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19311769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38542593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12410654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8741645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6473585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24897525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193333167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42196960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94242"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94243"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FC0A754-1EC7-3B4D-B96D-AE79BDD85054}"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5189D024-8358-8542-A516-5535F1401B08}" type="slidenum">
              <a:rPr lang="en-US"/>
              <a:pPr>
                <a:defRPr/>
              </a:pPr>
              <a:t>‹#›</a:t>
            </a:fld>
            <a:endParaRPr lang="en-US"/>
          </a:p>
        </p:txBody>
      </p:sp>
    </p:spTree>
    <p:extLst>
      <p:ext uri="{BB962C8B-B14F-4D97-AF65-F5344CB8AC3E}">
        <p14:creationId xmlns:p14="http://schemas.microsoft.com/office/powerpoint/2010/main" val="1454083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6B4FFC22-1525-834F-AD78-066892607F64}" type="slidenum">
              <a:rPr lang="en-US" smtClean="0"/>
              <a:pPr>
                <a:defRPr/>
              </a:pPr>
              <a:t>‹#›</a:t>
            </a:fld>
            <a:endParaRPr lang="en-US" dirty="0"/>
          </a:p>
        </p:txBody>
      </p:sp>
    </p:spTree>
    <p:extLst>
      <p:ext uri="{BB962C8B-B14F-4D97-AF65-F5344CB8AC3E}">
        <p14:creationId xmlns:p14="http://schemas.microsoft.com/office/powerpoint/2010/main" val="4079263592"/>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A5E81EBB-D63C-B74C-BC65-DFC450849B76}"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B0C06C3-F468-0E4D-AE8F-CA38DD90646D}" type="slidenum">
              <a:rPr lang="en-US"/>
              <a:pPr>
                <a:defRPr/>
              </a:pPr>
              <a:t>‹#›</a:t>
            </a:fld>
            <a:endParaRPr lang="en-US"/>
          </a:p>
        </p:txBody>
      </p:sp>
    </p:spTree>
    <p:extLst>
      <p:ext uri="{BB962C8B-B14F-4D97-AF65-F5344CB8AC3E}">
        <p14:creationId xmlns:p14="http://schemas.microsoft.com/office/powerpoint/2010/main" val="359867532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4AD1E99-1E85-4A4B-BA9E-60DEF1C84CF1}"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BE39F4-E2FA-154D-99E2-6436D3CC50F4}" type="slidenum">
              <a:rPr lang="en-US"/>
              <a:pPr>
                <a:defRPr/>
              </a:pPr>
              <a:t>‹#›</a:t>
            </a:fld>
            <a:endParaRPr lang="en-US"/>
          </a:p>
        </p:txBody>
      </p:sp>
    </p:spTree>
    <p:extLst>
      <p:ext uri="{BB962C8B-B14F-4D97-AF65-F5344CB8AC3E}">
        <p14:creationId xmlns:p14="http://schemas.microsoft.com/office/powerpoint/2010/main" val="344336989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BC9D1E3-E100-9148-8397-F14C2B7C1404}" type="datetime1">
              <a:rPr lang="en-US"/>
              <a:pPr>
                <a:defRPr/>
              </a:pPr>
              <a:t>11/10/25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2B7A7750-EA15-F24A-969E-BDF24EC81E16}" type="slidenum">
              <a:rPr lang="en-US"/>
              <a:pPr>
                <a:defRPr/>
              </a:pPr>
              <a:t>‹#›</a:t>
            </a:fld>
            <a:endParaRPr lang="en-US"/>
          </a:p>
        </p:txBody>
      </p:sp>
    </p:spTree>
    <p:extLst>
      <p:ext uri="{BB962C8B-B14F-4D97-AF65-F5344CB8AC3E}">
        <p14:creationId xmlns:p14="http://schemas.microsoft.com/office/powerpoint/2010/main" val="13923613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3673ED1D-C5FE-2942-AF41-1CAAA70E5403}" type="datetime1">
              <a:rPr lang="en-US"/>
              <a:pPr>
                <a:defRPr/>
              </a:pPr>
              <a:t>11/10/25</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339A29AD-FAD4-AB4B-B3C1-AB616D137BBB}" type="slidenum">
              <a:rPr lang="en-US"/>
              <a:pPr>
                <a:defRPr/>
              </a:pPr>
              <a:t>‹#›</a:t>
            </a:fld>
            <a:endParaRPr lang="en-US"/>
          </a:p>
        </p:txBody>
      </p:sp>
    </p:spTree>
    <p:extLst>
      <p:ext uri="{BB962C8B-B14F-4D97-AF65-F5344CB8AC3E}">
        <p14:creationId xmlns:p14="http://schemas.microsoft.com/office/powerpoint/2010/main" val="13933752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0504AEBE-3DDB-7B49-91EB-6A9F4EBAF136}" type="datetime1">
              <a:rPr lang="en-US"/>
              <a:pPr>
                <a:defRPr/>
              </a:pPr>
              <a:t>11/10/25</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06F21D61-E5B7-6F4B-AF34-1DDF6E184EBF}" type="slidenum">
              <a:rPr lang="en-US"/>
              <a:pPr>
                <a:defRPr/>
              </a:pPr>
              <a:t>‹#›</a:t>
            </a:fld>
            <a:endParaRPr lang="en-US"/>
          </a:p>
        </p:txBody>
      </p:sp>
    </p:spTree>
    <p:extLst>
      <p:ext uri="{BB962C8B-B14F-4D97-AF65-F5344CB8AC3E}">
        <p14:creationId xmlns:p14="http://schemas.microsoft.com/office/powerpoint/2010/main" val="256001658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0E4304B4-4C25-1644-BC3D-2B3AEA2CE3CE}" type="datetime1">
              <a:rPr lang="en-US"/>
              <a:pPr>
                <a:defRPr/>
              </a:pPr>
              <a:t>11/10/25</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24C67FE3-B677-B64E-B23E-53E99C123952}" type="slidenum">
              <a:rPr lang="en-US"/>
              <a:pPr>
                <a:defRPr/>
              </a:pPr>
              <a:t>‹#›</a:t>
            </a:fld>
            <a:endParaRPr lang="en-US"/>
          </a:p>
        </p:txBody>
      </p:sp>
    </p:spTree>
    <p:extLst>
      <p:ext uri="{BB962C8B-B14F-4D97-AF65-F5344CB8AC3E}">
        <p14:creationId xmlns:p14="http://schemas.microsoft.com/office/powerpoint/2010/main" val="3818773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BD65D5DB-FB39-7744-B5FF-4EDB3BD395FF}" type="datetime1">
              <a:rPr lang="en-US"/>
              <a:pPr>
                <a:defRPr/>
              </a:pPr>
              <a:t>11/10/25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5866BB6A-2156-AB4B-9A1C-3FF9E36D8EB6}" type="slidenum">
              <a:rPr lang="en-US"/>
              <a:pPr>
                <a:defRPr/>
              </a:pPr>
              <a:t>‹#›</a:t>
            </a:fld>
            <a:endParaRPr lang="en-US"/>
          </a:p>
        </p:txBody>
      </p:sp>
    </p:spTree>
    <p:extLst>
      <p:ext uri="{BB962C8B-B14F-4D97-AF65-F5344CB8AC3E}">
        <p14:creationId xmlns:p14="http://schemas.microsoft.com/office/powerpoint/2010/main" val="29418530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6C004B8E-8503-2144-8AD4-36A6CFFEB516}" type="datetime1">
              <a:rPr lang="en-US"/>
              <a:pPr>
                <a:defRPr/>
              </a:pPr>
              <a:t>11/10/25</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0C379DEC-ACF3-274F-BBBA-A4C7F7EDDD4C}" type="slidenum">
              <a:rPr lang="en-US"/>
              <a:pPr>
                <a:defRPr/>
              </a:pPr>
              <a:t>‹#›</a:t>
            </a:fld>
            <a:endParaRPr lang="en-US"/>
          </a:p>
        </p:txBody>
      </p:sp>
    </p:spTree>
    <p:extLst>
      <p:ext uri="{BB962C8B-B14F-4D97-AF65-F5344CB8AC3E}">
        <p14:creationId xmlns:p14="http://schemas.microsoft.com/office/powerpoint/2010/main" val="358985191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F6040DA-B05F-D643-856E-35191565BF3C}"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60CF684-B3A7-9D4B-AC9F-537A784F92C2}" type="slidenum">
              <a:rPr lang="en-US"/>
              <a:pPr>
                <a:defRPr/>
              </a:pPr>
              <a:t>‹#›</a:t>
            </a:fld>
            <a:endParaRPr lang="en-US"/>
          </a:p>
        </p:txBody>
      </p:sp>
    </p:spTree>
    <p:extLst>
      <p:ext uri="{BB962C8B-B14F-4D97-AF65-F5344CB8AC3E}">
        <p14:creationId xmlns:p14="http://schemas.microsoft.com/office/powerpoint/2010/main" val="341327234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9A147D93-BF4A-4647-9513-7214A0BD2CCE}" type="datetime1">
              <a:rPr lang="en-US"/>
              <a:pPr>
                <a:defRPr/>
              </a:pPr>
              <a:t>11/10/25</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14598530-182F-1D47-B50F-0314EFB2DF64}" type="slidenum">
              <a:rPr lang="en-US"/>
              <a:pPr>
                <a:defRPr/>
              </a:pPr>
              <a:t>‹#›</a:t>
            </a:fld>
            <a:endParaRPr lang="en-US"/>
          </a:p>
        </p:txBody>
      </p:sp>
    </p:spTree>
    <p:extLst>
      <p:ext uri="{BB962C8B-B14F-4D97-AF65-F5344CB8AC3E}">
        <p14:creationId xmlns:p14="http://schemas.microsoft.com/office/powerpoint/2010/main" val="1377342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1ED1A27-9226-C44C-8614-40E4865D8079}" type="slidenum">
              <a:rPr lang="en-US" smtClean="0"/>
              <a:pPr>
                <a:defRPr/>
              </a:pPr>
              <a:t>‹#›</a:t>
            </a:fld>
            <a:endParaRPr lang="en-US" dirty="0"/>
          </a:p>
        </p:txBody>
      </p:sp>
    </p:spTree>
    <p:extLst>
      <p:ext uri="{BB962C8B-B14F-4D97-AF65-F5344CB8AC3E}">
        <p14:creationId xmlns:p14="http://schemas.microsoft.com/office/powerpoint/2010/main" val="4150081401"/>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4A00CDD9-A490-4C54-B172-877499CB5049}" type="slidenum">
              <a:rPr lang="en-US"/>
              <a:pPr>
                <a:defRPr/>
              </a:pPr>
              <a:t>‹#›</a:t>
            </a:fld>
            <a:endParaRPr lang="en-US"/>
          </a:p>
        </p:txBody>
      </p:sp>
    </p:spTree>
    <p:extLst>
      <p:ext uri="{BB962C8B-B14F-4D97-AF65-F5344CB8AC3E}">
        <p14:creationId xmlns:p14="http://schemas.microsoft.com/office/powerpoint/2010/main" val="41540106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2AB15AD-1323-4F1E-95BC-94177DB86BF2}" type="slidenum">
              <a:rPr lang="en-US"/>
              <a:pPr>
                <a:defRPr/>
              </a:pPr>
              <a:t>‹#›</a:t>
            </a:fld>
            <a:endParaRPr lang="en-US"/>
          </a:p>
        </p:txBody>
      </p:sp>
    </p:spTree>
    <p:extLst>
      <p:ext uri="{BB962C8B-B14F-4D97-AF65-F5344CB8AC3E}">
        <p14:creationId xmlns:p14="http://schemas.microsoft.com/office/powerpoint/2010/main" val="39369737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A3BFF2B-8E1C-45BA-97FF-4ACAFD1CA557}" type="slidenum">
              <a:rPr lang="en-US"/>
              <a:pPr>
                <a:defRPr/>
              </a:pPr>
              <a:t>‹#›</a:t>
            </a:fld>
            <a:endParaRPr lang="en-US"/>
          </a:p>
        </p:txBody>
      </p:sp>
    </p:spTree>
    <p:extLst>
      <p:ext uri="{BB962C8B-B14F-4D97-AF65-F5344CB8AC3E}">
        <p14:creationId xmlns:p14="http://schemas.microsoft.com/office/powerpoint/2010/main" val="35349883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95BE251-F4BC-4602-BEB1-DCFA0A9F68F3}" type="slidenum">
              <a:rPr lang="en-US"/>
              <a:pPr>
                <a:defRPr/>
              </a:pPr>
              <a:t>‹#›</a:t>
            </a:fld>
            <a:endParaRPr lang="en-US"/>
          </a:p>
        </p:txBody>
      </p:sp>
    </p:spTree>
    <p:extLst>
      <p:ext uri="{BB962C8B-B14F-4D97-AF65-F5344CB8AC3E}">
        <p14:creationId xmlns:p14="http://schemas.microsoft.com/office/powerpoint/2010/main" val="87798542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BD0DCCBE-6389-4BCE-AB6F-AFB754DF1242}" type="slidenum">
              <a:rPr lang="en-US"/>
              <a:pPr>
                <a:defRPr/>
              </a:pPr>
              <a:t>‹#›</a:t>
            </a:fld>
            <a:endParaRPr lang="en-US"/>
          </a:p>
        </p:txBody>
      </p:sp>
    </p:spTree>
    <p:extLst>
      <p:ext uri="{BB962C8B-B14F-4D97-AF65-F5344CB8AC3E}">
        <p14:creationId xmlns:p14="http://schemas.microsoft.com/office/powerpoint/2010/main" val="37911604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C313AFF9-90F9-400F-822B-2E78CE918F32}" type="slidenum">
              <a:rPr lang="en-US"/>
              <a:pPr>
                <a:defRPr/>
              </a:pPr>
              <a:t>‹#›</a:t>
            </a:fld>
            <a:endParaRPr lang="en-US"/>
          </a:p>
        </p:txBody>
      </p:sp>
    </p:spTree>
    <p:extLst>
      <p:ext uri="{BB962C8B-B14F-4D97-AF65-F5344CB8AC3E}">
        <p14:creationId xmlns:p14="http://schemas.microsoft.com/office/powerpoint/2010/main" val="17964876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2BA06844-6DF2-4C68-A4D2-9FC7CD5AEEE1}" type="slidenum">
              <a:rPr lang="en-US"/>
              <a:pPr>
                <a:defRPr/>
              </a:pPr>
              <a:t>‹#›</a:t>
            </a:fld>
            <a:endParaRPr lang="en-US"/>
          </a:p>
        </p:txBody>
      </p:sp>
    </p:spTree>
    <p:extLst>
      <p:ext uri="{BB962C8B-B14F-4D97-AF65-F5344CB8AC3E}">
        <p14:creationId xmlns:p14="http://schemas.microsoft.com/office/powerpoint/2010/main" val="1081419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C812D60-DCFB-4180-8F71-C38F7822E781}" type="slidenum">
              <a:rPr lang="en-US"/>
              <a:pPr>
                <a:defRPr/>
              </a:pPr>
              <a:t>‹#›</a:t>
            </a:fld>
            <a:endParaRPr lang="en-US"/>
          </a:p>
        </p:txBody>
      </p:sp>
    </p:spTree>
    <p:extLst>
      <p:ext uri="{BB962C8B-B14F-4D97-AF65-F5344CB8AC3E}">
        <p14:creationId xmlns:p14="http://schemas.microsoft.com/office/powerpoint/2010/main" val="18661183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0EC17E66-74B2-4FB6-90EF-4691F96DFC65}" type="slidenum">
              <a:rPr lang="en-US"/>
              <a:pPr>
                <a:defRPr/>
              </a:pPr>
              <a:t>‹#›</a:t>
            </a:fld>
            <a:endParaRPr lang="en-US"/>
          </a:p>
        </p:txBody>
      </p:sp>
    </p:spTree>
    <p:extLst>
      <p:ext uri="{BB962C8B-B14F-4D97-AF65-F5344CB8AC3E}">
        <p14:creationId xmlns:p14="http://schemas.microsoft.com/office/powerpoint/2010/main" val="7388112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5BA93982-ECE0-4C86-87DA-6B80966F505E}" type="slidenum">
              <a:rPr lang="en-US"/>
              <a:pPr>
                <a:defRPr/>
              </a:pPr>
              <a:t>‹#›</a:t>
            </a:fld>
            <a:endParaRPr lang="en-US"/>
          </a:p>
        </p:txBody>
      </p:sp>
    </p:spTree>
    <p:extLst>
      <p:ext uri="{BB962C8B-B14F-4D97-AF65-F5344CB8AC3E}">
        <p14:creationId xmlns:p14="http://schemas.microsoft.com/office/powerpoint/2010/main" val="961598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ECD946C-4790-6844-9451-074906634162}" type="slidenum">
              <a:rPr lang="en-US" smtClean="0"/>
              <a:pPr>
                <a:defRPr/>
              </a:pPr>
              <a:t>‹#›</a:t>
            </a:fld>
            <a:endParaRPr lang="en-US" dirty="0"/>
          </a:p>
        </p:txBody>
      </p:sp>
    </p:spTree>
    <p:extLst>
      <p:ext uri="{BB962C8B-B14F-4D97-AF65-F5344CB8AC3E}">
        <p14:creationId xmlns:p14="http://schemas.microsoft.com/office/powerpoint/2010/main" val="77286422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F8216044-8038-40EA-A8A0-5EAD9942EBDC}" type="slidenum">
              <a:rPr lang="en-US"/>
              <a:pPr>
                <a:defRPr/>
              </a:pPr>
              <a:t>‹#›</a:t>
            </a:fld>
            <a:endParaRPr lang="en-US"/>
          </a:p>
        </p:txBody>
      </p:sp>
    </p:spTree>
    <p:extLst>
      <p:ext uri="{BB962C8B-B14F-4D97-AF65-F5344CB8AC3E}">
        <p14:creationId xmlns:p14="http://schemas.microsoft.com/office/powerpoint/2010/main" val="36327362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64FA9512-F567-45C1-AD97-68BAFEBCA6AE}" type="slidenum">
              <a:rPr lang="en-US"/>
              <a:pPr>
                <a:defRPr/>
              </a:pPr>
              <a:t>‹#›</a:t>
            </a:fld>
            <a:endParaRPr lang="en-US"/>
          </a:p>
        </p:txBody>
      </p:sp>
    </p:spTree>
    <p:extLst>
      <p:ext uri="{BB962C8B-B14F-4D97-AF65-F5344CB8AC3E}">
        <p14:creationId xmlns:p14="http://schemas.microsoft.com/office/powerpoint/2010/main" val="523673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atin typeface="Times New Roman" pitchFamily="-111" charset="0"/>
                <a:ea typeface="+mn-ea"/>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pitchFamily="-111" charset="0"/>
                <a:ea typeface="+mn-ea"/>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937651F2-840A-4AC7-813A-CE511A648ECB}" type="slidenum">
              <a:rPr lang="en-US"/>
              <a:pPr>
                <a:defRPr/>
              </a:pPr>
              <a:t>‹#›</a:t>
            </a:fld>
            <a:endParaRPr lang="en-US"/>
          </a:p>
        </p:txBody>
      </p:sp>
    </p:spTree>
    <p:extLst>
      <p:ext uri="{BB962C8B-B14F-4D97-AF65-F5344CB8AC3E}">
        <p14:creationId xmlns:p14="http://schemas.microsoft.com/office/powerpoint/2010/main" val="28602255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92E87578-32BF-1E43-9C51-DD246B6BD30D}" type="slidenum">
              <a:rPr lang="en-GB"/>
              <a:pPr>
                <a:defRPr/>
              </a:pPr>
              <a:t>‹#›</a:t>
            </a:fld>
            <a:endParaRPr lang="en-GB"/>
          </a:p>
        </p:txBody>
      </p:sp>
    </p:spTree>
    <p:extLst>
      <p:ext uri="{BB962C8B-B14F-4D97-AF65-F5344CB8AC3E}">
        <p14:creationId xmlns:p14="http://schemas.microsoft.com/office/powerpoint/2010/main" val="228725639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86D4012-FE4E-4E4B-AA3B-DF87941B197F}" type="slidenum">
              <a:rPr lang="en-GB"/>
              <a:pPr>
                <a:defRPr/>
              </a:pPr>
              <a:t>‹#›</a:t>
            </a:fld>
            <a:endParaRPr lang="en-GB"/>
          </a:p>
        </p:txBody>
      </p:sp>
    </p:spTree>
    <p:extLst>
      <p:ext uri="{BB962C8B-B14F-4D97-AF65-F5344CB8AC3E}">
        <p14:creationId xmlns:p14="http://schemas.microsoft.com/office/powerpoint/2010/main" val="21993103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7829EC4-45C7-6740-A8A0-3EC5A9BC321B}" type="slidenum">
              <a:rPr lang="en-GB"/>
              <a:pPr>
                <a:defRPr/>
              </a:pPr>
              <a:t>‹#›</a:t>
            </a:fld>
            <a:endParaRPr lang="en-GB"/>
          </a:p>
        </p:txBody>
      </p:sp>
    </p:spTree>
    <p:extLst>
      <p:ext uri="{BB962C8B-B14F-4D97-AF65-F5344CB8AC3E}">
        <p14:creationId xmlns:p14="http://schemas.microsoft.com/office/powerpoint/2010/main" val="18116730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2D186598-1AE1-774E-8971-8C17B2894656}" type="slidenum">
              <a:rPr lang="en-GB"/>
              <a:pPr>
                <a:defRPr/>
              </a:pPr>
              <a:t>‹#›</a:t>
            </a:fld>
            <a:endParaRPr lang="en-GB"/>
          </a:p>
        </p:txBody>
      </p:sp>
    </p:spTree>
    <p:extLst>
      <p:ext uri="{BB962C8B-B14F-4D97-AF65-F5344CB8AC3E}">
        <p14:creationId xmlns:p14="http://schemas.microsoft.com/office/powerpoint/2010/main" val="12599817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EF38E4C2-FD74-3A48-9E72-BB9ABAD1D16B}" type="slidenum">
              <a:rPr lang="en-GB"/>
              <a:pPr>
                <a:defRPr/>
              </a:pPr>
              <a:t>‹#›</a:t>
            </a:fld>
            <a:endParaRPr lang="en-GB"/>
          </a:p>
        </p:txBody>
      </p:sp>
    </p:spTree>
    <p:extLst>
      <p:ext uri="{BB962C8B-B14F-4D97-AF65-F5344CB8AC3E}">
        <p14:creationId xmlns:p14="http://schemas.microsoft.com/office/powerpoint/2010/main" val="364759458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DF7B5088-8C5B-7744-976F-459B9E84F833}" type="slidenum">
              <a:rPr lang="en-GB"/>
              <a:pPr>
                <a:defRPr/>
              </a:pPr>
              <a:t>‹#›</a:t>
            </a:fld>
            <a:endParaRPr lang="en-GB"/>
          </a:p>
        </p:txBody>
      </p:sp>
    </p:spTree>
    <p:extLst>
      <p:ext uri="{BB962C8B-B14F-4D97-AF65-F5344CB8AC3E}">
        <p14:creationId xmlns:p14="http://schemas.microsoft.com/office/powerpoint/2010/main" val="197315411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940BC0F-F3B1-E149-AAEF-781553A9B51E}" type="slidenum">
              <a:rPr lang="en-GB"/>
              <a:pPr>
                <a:defRPr/>
              </a:pPr>
              <a:t>‹#›</a:t>
            </a:fld>
            <a:endParaRPr lang="en-GB"/>
          </a:p>
        </p:txBody>
      </p:sp>
    </p:spTree>
    <p:extLst>
      <p:ext uri="{BB962C8B-B14F-4D97-AF65-F5344CB8AC3E}">
        <p14:creationId xmlns:p14="http://schemas.microsoft.com/office/powerpoint/2010/main" val="13554855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7324019F-9113-5C43-A249-E6071310063F}" type="slidenum">
              <a:rPr lang="en-US" smtClean="0"/>
              <a:pPr>
                <a:defRPr/>
              </a:pPr>
              <a:t>‹#›</a:t>
            </a:fld>
            <a:endParaRPr lang="en-US" dirty="0"/>
          </a:p>
        </p:txBody>
      </p:sp>
    </p:spTree>
    <p:extLst>
      <p:ext uri="{BB962C8B-B14F-4D97-AF65-F5344CB8AC3E}">
        <p14:creationId xmlns:p14="http://schemas.microsoft.com/office/powerpoint/2010/main" val="4045016344"/>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96DFCF23-203C-0545-AB6A-B4D79405E9A2}" type="slidenum">
              <a:rPr lang="en-GB"/>
              <a:pPr>
                <a:defRPr/>
              </a:pPr>
              <a:t>‹#›</a:t>
            </a:fld>
            <a:endParaRPr lang="en-GB"/>
          </a:p>
        </p:txBody>
      </p:sp>
    </p:spTree>
    <p:extLst>
      <p:ext uri="{BB962C8B-B14F-4D97-AF65-F5344CB8AC3E}">
        <p14:creationId xmlns:p14="http://schemas.microsoft.com/office/powerpoint/2010/main" val="14800234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058396F-9F94-474D-9055-291E7281496B}" type="slidenum">
              <a:rPr lang="en-GB"/>
              <a:pPr>
                <a:defRPr/>
              </a:pPr>
              <a:t>‹#›</a:t>
            </a:fld>
            <a:endParaRPr lang="en-GB"/>
          </a:p>
        </p:txBody>
      </p:sp>
    </p:spTree>
    <p:extLst>
      <p:ext uri="{BB962C8B-B14F-4D97-AF65-F5344CB8AC3E}">
        <p14:creationId xmlns:p14="http://schemas.microsoft.com/office/powerpoint/2010/main" val="4169110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CF92171A-AC73-5C40-AF07-4C9F05898CF5}" type="slidenum">
              <a:rPr lang="en-GB"/>
              <a:pPr>
                <a:defRPr/>
              </a:pPr>
              <a:t>‹#›</a:t>
            </a:fld>
            <a:endParaRPr lang="en-GB"/>
          </a:p>
        </p:txBody>
      </p:sp>
    </p:spTree>
    <p:extLst>
      <p:ext uri="{BB962C8B-B14F-4D97-AF65-F5344CB8AC3E}">
        <p14:creationId xmlns:p14="http://schemas.microsoft.com/office/powerpoint/2010/main" val="121944634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24050293-C44F-6541-BF08-E76F5A926706}" type="slidenum">
              <a:rPr lang="en-GB"/>
              <a:pPr>
                <a:defRPr/>
              </a:pPr>
              <a:t>‹#›</a:t>
            </a:fld>
            <a:endParaRPr lang="en-GB"/>
          </a:p>
        </p:txBody>
      </p:sp>
    </p:spTree>
    <p:extLst>
      <p:ext uri="{BB962C8B-B14F-4D97-AF65-F5344CB8AC3E}">
        <p14:creationId xmlns:p14="http://schemas.microsoft.com/office/powerpoint/2010/main" val="25188189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172C427A-DB9B-451E-AE3C-85B3B2CF19B3}" type="slidenum">
              <a:rPr lang="en-GB"/>
              <a:pPr>
                <a:defRPr/>
              </a:pPr>
              <a:t>‹#›</a:t>
            </a:fld>
            <a:endParaRPr lang="en-GB"/>
          </a:p>
        </p:txBody>
      </p:sp>
    </p:spTree>
    <p:extLst>
      <p:ext uri="{BB962C8B-B14F-4D97-AF65-F5344CB8AC3E}">
        <p14:creationId xmlns:p14="http://schemas.microsoft.com/office/powerpoint/2010/main" val="41528642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314DB365-E2C8-49DE-9B28-7405E8F44562}" type="slidenum">
              <a:rPr lang="en-GB"/>
              <a:pPr>
                <a:defRPr/>
              </a:pPr>
              <a:t>‹#›</a:t>
            </a:fld>
            <a:endParaRPr lang="en-GB"/>
          </a:p>
        </p:txBody>
      </p:sp>
    </p:spTree>
    <p:extLst>
      <p:ext uri="{BB962C8B-B14F-4D97-AF65-F5344CB8AC3E}">
        <p14:creationId xmlns:p14="http://schemas.microsoft.com/office/powerpoint/2010/main" val="370341309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B7B4286-82A4-4454-B173-36FCD9489A0D}" type="slidenum">
              <a:rPr lang="en-GB"/>
              <a:pPr>
                <a:defRPr/>
              </a:pPr>
              <a:t>‹#›</a:t>
            </a:fld>
            <a:endParaRPr lang="en-GB"/>
          </a:p>
        </p:txBody>
      </p:sp>
    </p:spTree>
    <p:extLst>
      <p:ext uri="{BB962C8B-B14F-4D97-AF65-F5344CB8AC3E}">
        <p14:creationId xmlns:p14="http://schemas.microsoft.com/office/powerpoint/2010/main" val="5255920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EB56DBB5-D8BC-4CD5-994E-DF8E48A002FB}" type="slidenum">
              <a:rPr lang="en-GB"/>
              <a:pPr>
                <a:defRPr/>
              </a:pPr>
              <a:t>‹#›</a:t>
            </a:fld>
            <a:endParaRPr lang="en-GB"/>
          </a:p>
        </p:txBody>
      </p:sp>
    </p:spTree>
    <p:extLst>
      <p:ext uri="{BB962C8B-B14F-4D97-AF65-F5344CB8AC3E}">
        <p14:creationId xmlns:p14="http://schemas.microsoft.com/office/powerpoint/2010/main" val="225839181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C69E78A3-0E41-4406-B3B6-072FD2738A77}" type="slidenum">
              <a:rPr lang="en-GB"/>
              <a:pPr>
                <a:defRPr/>
              </a:pPr>
              <a:t>‹#›</a:t>
            </a:fld>
            <a:endParaRPr lang="en-GB"/>
          </a:p>
        </p:txBody>
      </p:sp>
    </p:spTree>
    <p:extLst>
      <p:ext uri="{BB962C8B-B14F-4D97-AF65-F5344CB8AC3E}">
        <p14:creationId xmlns:p14="http://schemas.microsoft.com/office/powerpoint/2010/main" val="30781466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FFF7EEE1-C766-4B24-9046-4AB327036664}" type="slidenum">
              <a:rPr lang="en-GB"/>
              <a:pPr>
                <a:defRPr/>
              </a:pPr>
              <a:t>‹#›</a:t>
            </a:fld>
            <a:endParaRPr lang="en-GB"/>
          </a:p>
        </p:txBody>
      </p:sp>
    </p:spTree>
    <p:extLst>
      <p:ext uri="{BB962C8B-B14F-4D97-AF65-F5344CB8AC3E}">
        <p14:creationId xmlns:p14="http://schemas.microsoft.com/office/powerpoint/2010/main" val="15445365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435D7718-F2BD-2B46-B56F-56BC6E0D3AD6}" type="slidenum">
              <a:rPr lang="en-US" smtClean="0"/>
              <a:pPr>
                <a:defRPr/>
              </a:pPr>
              <a:t>‹#›</a:t>
            </a:fld>
            <a:endParaRPr lang="en-US" dirty="0"/>
          </a:p>
        </p:txBody>
      </p:sp>
    </p:spTree>
    <p:extLst>
      <p:ext uri="{BB962C8B-B14F-4D97-AF65-F5344CB8AC3E}">
        <p14:creationId xmlns:p14="http://schemas.microsoft.com/office/powerpoint/2010/main" val="949867979"/>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1A0D48E-C249-4832-8375-B00FFB89F0B7}" type="slidenum">
              <a:rPr lang="en-GB"/>
              <a:pPr>
                <a:defRPr/>
              </a:pPr>
              <a:t>‹#›</a:t>
            </a:fld>
            <a:endParaRPr lang="en-GB"/>
          </a:p>
        </p:txBody>
      </p:sp>
    </p:spTree>
    <p:extLst>
      <p:ext uri="{BB962C8B-B14F-4D97-AF65-F5344CB8AC3E}">
        <p14:creationId xmlns:p14="http://schemas.microsoft.com/office/powerpoint/2010/main" val="25505688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FFAD098-8695-44E4-B9CA-DB1E8D3A12D5}" type="slidenum">
              <a:rPr lang="en-GB"/>
              <a:pPr>
                <a:defRPr/>
              </a:pPr>
              <a:t>‹#›</a:t>
            </a:fld>
            <a:endParaRPr lang="en-GB"/>
          </a:p>
        </p:txBody>
      </p:sp>
    </p:spTree>
    <p:extLst>
      <p:ext uri="{BB962C8B-B14F-4D97-AF65-F5344CB8AC3E}">
        <p14:creationId xmlns:p14="http://schemas.microsoft.com/office/powerpoint/2010/main" val="34297940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98C21CB-5608-42DE-B09D-B0A9CBC71C1E}" type="slidenum">
              <a:rPr lang="en-GB"/>
              <a:pPr>
                <a:defRPr/>
              </a:pPr>
              <a:t>‹#›</a:t>
            </a:fld>
            <a:endParaRPr lang="en-GB"/>
          </a:p>
        </p:txBody>
      </p:sp>
    </p:spTree>
    <p:extLst>
      <p:ext uri="{BB962C8B-B14F-4D97-AF65-F5344CB8AC3E}">
        <p14:creationId xmlns:p14="http://schemas.microsoft.com/office/powerpoint/2010/main" val="38021486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DFFE6B4-EA6F-4A92-B99F-0A886090E0E3}" type="slidenum">
              <a:rPr lang="en-GB"/>
              <a:pPr>
                <a:defRPr/>
              </a:pPr>
              <a:t>‹#›</a:t>
            </a:fld>
            <a:endParaRPr lang="en-GB"/>
          </a:p>
        </p:txBody>
      </p:sp>
    </p:spTree>
    <p:extLst>
      <p:ext uri="{BB962C8B-B14F-4D97-AF65-F5344CB8AC3E}">
        <p14:creationId xmlns:p14="http://schemas.microsoft.com/office/powerpoint/2010/main" val="23518889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62B35F43-D9B5-4159-89A8-62C5171C66FE}" type="slidenum">
              <a:rPr lang="en-GB"/>
              <a:pPr>
                <a:defRPr/>
              </a:pPr>
              <a:t>‹#›</a:t>
            </a:fld>
            <a:endParaRPr lang="en-GB"/>
          </a:p>
        </p:txBody>
      </p:sp>
    </p:spTree>
    <p:extLst>
      <p:ext uri="{BB962C8B-B14F-4D97-AF65-F5344CB8AC3E}">
        <p14:creationId xmlns:p14="http://schemas.microsoft.com/office/powerpoint/2010/main" val="33813076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0422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302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4754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7053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CA54D366-0B63-9747-AEFB-D7DBF54CCE4C}" type="slidenum">
              <a:rPr lang="en-US" smtClean="0"/>
              <a:pPr>
                <a:defRPr/>
              </a:pPr>
              <a:t>‹#›</a:t>
            </a:fld>
            <a:endParaRPr lang="en-US" dirty="0"/>
          </a:p>
        </p:txBody>
      </p:sp>
    </p:spTree>
    <p:extLst>
      <p:ext uri="{BB962C8B-B14F-4D97-AF65-F5344CB8AC3E}">
        <p14:creationId xmlns:p14="http://schemas.microsoft.com/office/powerpoint/2010/main" val="65472421"/>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7713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08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9439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1870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66651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02387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99024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9919748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634750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329568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FBAB51C6-CF8B-DE48-9999-068C0B378D5E}" type="slidenum">
              <a:rPr lang="en-US" smtClean="0"/>
              <a:pPr>
                <a:defRPr/>
              </a:pPr>
              <a:t>‹#›</a:t>
            </a:fld>
            <a:endParaRPr lang="en-US" dirty="0"/>
          </a:p>
        </p:txBody>
      </p:sp>
    </p:spTree>
    <p:extLst>
      <p:ext uri="{BB962C8B-B14F-4D97-AF65-F5344CB8AC3E}">
        <p14:creationId xmlns:p14="http://schemas.microsoft.com/office/powerpoint/2010/main" val="1016220293"/>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20149655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6902088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2776367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140625026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40576653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3660721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15160631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18122188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12689312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406255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pPr>
                <a:defRPr/>
              </a:pPr>
              <a:t>‹#›</a:t>
            </a:fld>
            <a:endParaRPr lang="en-US"/>
          </a:p>
        </p:txBody>
      </p:sp>
    </p:spTree>
    <p:extLst>
      <p:ext uri="{BB962C8B-B14F-4D97-AF65-F5344CB8AC3E}">
        <p14:creationId xmlns:p14="http://schemas.microsoft.com/office/powerpoint/2010/main" val="415904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9D6FC9A0-01C9-E34F-AA39-063C0FAAF753}" type="slidenum">
              <a:rPr lang="en-US" smtClean="0"/>
              <a:pPr>
                <a:defRPr/>
              </a:pPr>
              <a:t>‹#›</a:t>
            </a:fld>
            <a:endParaRPr lang="en-US" dirty="0"/>
          </a:p>
        </p:txBody>
      </p:sp>
    </p:spTree>
    <p:extLst>
      <p:ext uri="{BB962C8B-B14F-4D97-AF65-F5344CB8AC3E}">
        <p14:creationId xmlns:p14="http://schemas.microsoft.com/office/powerpoint/2010/main" val="1862071900"/>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81450554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71708988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21962458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13670564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7711093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133579760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162657487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2002103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34039383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3368630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5C6C2CBE-1221-B64F-A503-7A8D83036AD5}" type="slidenum">
              <a:rPr lang="en-US" smtClean="0"/>
              <a:pPr>
                <a:defRPr/>
              </a:pPr>
              <a:t>‹#›</a:t>
            </a:fld>
            <a:endParaRPr lang="en-US" dirty="0"/>
          </a:p>
        </p:txBody>
      </p:sp>
    </p:spTree>
    <p:extLst>
      <p:ext uri="{BB962C8B-B14F-4D97-AF65-F5344CB8AC3E}">
        <p14:creationId xmlns:p14="http://schemas.microsoft.com/office/powerpoint/2010/main" val="1419383941"/>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26988"/>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851760"/>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3059747"/>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544360"/>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9458721"/>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2533753"/>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5506918"/>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908930"/>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354285"/>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4398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A7E40AAD-67F5-7B4D-A2E2-5F28103763E5}" type="slidenum">
              <a:rPr lang="en-US" smtClean="0"/>
              <a:pPr>
                <a:defRPr/>
              </a:pPr>
              <a:t>‹#›</a:t>
            </a:fld>
            <a:endParaRPr lang="en-US" dirty="0"/>
          </a:p>
        </p:txBody>
      </p:sp>
    </p:spTree>
    <p:extLst>
      <p:ext uri="{BB962C8B-B14F-4D97-AF65-F5344CB8AC3E}">
        <p14:creationId xmlns:p14="http://schemas.microsoft.com/office/powerpoint/2010/main" val="3839020947"/>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054458"/>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34561148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44441716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214541405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59822712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4756150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22224275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16626070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8973029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2503820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1C485E23-D286-D847-93DF-FC8B876DEAE1}" type="slidenum">
              <a:rPr lang="en-US" smtClean="0"/>
              <a:pPr>
                <a:defRPr/>
              </a:pPr>
              <a:t>‹#›</a:t>
            </a:fld>
            <a:endParaRPr lang="en-US" dirty="0"/>
          </a:p>
        </p:txBody>
      </p:sp>
    </p:spTree>
    <p:extLst>
      <p:ext uri="{BB962C8B-B14F-4D97-AF65-F5344CB8AC3E}">
        <p14:creationId xmlns:p14="http://schemas.microsoft.com/office/powerpoint/2010/main" val="4057402840"/>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648796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165996143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35150892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3501291932"/>
      </p:ext>
    </p:extLst>
  </p:cSld>
  <p:clrMapOvr>
    <a:masterClrMapping/>
  </p:clrMapOvr>
  <p:transition>
    <p:blinds/>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411027512"/>
      </p:ext>
    </p:extLst>
  </p:cSld>
  <p:clrMapOvr>
    <a:masterClrMapping/>
  </p:clrMapOvr>
  <p:transition>
    <p:blinds/>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692190947"/>
      </p:ext>
    </p:extLst>
  </p:cSld>
  <p:clrMapOvr>
    <a:masterClrMapping/>
  </p:clrMapOvr>
  <p:transition>
    <p:blinds/>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1407272216"/>
      </p:ext>
    </p:extLst>
  </p:cSld>
  <p:clrMapOvr>
    <a:masterClrMapping/>
  </p:clrMapOvr>
  <p:transition>
    <p:blinds/>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1804471929"/>
      </p:ext>
    </p:extLst>
  </p:cSld>
  <p:clrMapOvr>
    <a:masterClrMapping/>
  </p:clrMapOvr>
  <p:transition>
    <p:blinds/>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712808583"/>
      </p:ext>
    </p:extLst>
  </p:cSld>
  <p:clrMapOvr>
    <a:masterClrMapping/>
  </p:clrMapOvr>
  <p:transition>
    <p:blinds/>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750067102"/>
      </p:ext>
    </p:extLst>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sz="1800" b="1" i="0">
                <a:solidFill>
                  <a:srgbClr val="000000"/>
                </a:solidFill>
                <a:latin typeface="Arial" panose="020B0604020202020204" pitchFamily="34" charset="0"/>
              </a:defRPr>
            </a:lvl1pPr>
          </a:lstStyle>
          <a:p>
            <a:pPr>
              <a:defRPr/>
            </a:pPr>
            <a:fld id="{B37EF89B-BA61-AF4B-AC16-8311665B8885}" type="slidenum">
              <a:rPr lang="en-US" smtClean="0"/>
              <a:pPr>
                <a:defRPr/>
              </a:pPr>
              <a:t>‹#›</a:t>
            </a:fld>
            <a:endParaRPr lang="en-US" dirty="0"/>
          </a:p>
        </p:txBody>
      </p:sp>
    </p:spTree>
    <p:extLst>
      <p:ext uri="{BB962C8B-B14F-4D97-AF65-F5344CB8AC3E}">
        <p14:creationId xmlns:p14="http://schemas.microsoft.com/office/powerpoint/2010/main" val="3500457326"/>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85852284"/>
      </p:ext>
    </p:extLst>
  </p:cSld>
  <p:clrMapOvr>
    <a:masterClrMapping/>
  </p:clrMapOvr>
  <p:transition>
    <p:blinds/>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3884192035"/>
      </p:ext>
    </p:extLst>
  </p:cSld>
  <p:clrMapOvr>
    <a:masterClrMapping/>
  </p:clrMapOvr>
  <p:transition>
    <p:blinds/>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18105389"/>
      </p:ext>
    </p:extLst>
  </p:cSld>
  <p:clrMapOvr>
    <a:masterClrMapping/>
  </p:clrMapOvr>
  <p:transition>
    <p:blinds/>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3052585799"/>
      </p:ext>
    </p:extLst>
  </p:cSld>
  <p:clrMapOvr>
    <a:masterClrMapping/>
  </p:clrMapOvr>
  <p:transition>
    <p:blinds/>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GB" dirty="0"/>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GB"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8939657"/>
      </p:ext>
    </p:extLst>
  </p:cSld>
  <p:clrMapOvr>
    <a:masterClrMapping/>
  </p:clrMapOvr>
  <p:transition>
    <p:blinds/>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20285134"/>
      </p:ext>
    </p:extLst>
  </p:cSld>
  <p:clrMapOvr>
    <a:masterClrMapping/>
  </p:clrMapOvr>
  <p:transition>
    <p:blinds/>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34346322"/>
      </p:ext>
    </p:extLst>
  </p:cSld>
  <p:clrMapOvr>
    <a:masterClrMapping/>
  </p:clrMapOvr>
  <p:transition>
    <p:blinds/>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01735513"/>
      </p:ext>
    </p:extLst>
  </p:cSld>
  <p:clrMapOvr>
    <a:masterClrMapping/>
  </p:clrMapOvr>
  <p:transition>
    <p:blinds/>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652430437"/>
      </p:ext>
    </p:extLst>
  </p:cSld>
  <p:clrMapOvr>
    <a:masterClrMapping/>
  </p:clrMapOvr>
  <p:transition>
    <p:blinds/>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95690163"/>
      </p:ext>
    </p:extLst>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715531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4978491"/>
      </p:ext>
    </p:extLst>
  </p:cSld>
  <p:clrMapOvr>
    <a:masterClrMapping/>
  </p:clrMapOvr>
  <p:transition>
    <p:blinds/>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67584450"/>
      </p:ext>
    </p:extLst>
  </p:cSld>
  <p:clrMapOvr>
    <a:masterClrMapping/>
  </p:clrMapOvr>
  <p:transition>
    <p:blinds/>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1132301"/>
      </p:ext>
    </p:extLst>
  </p:cSld>
  <p:clrMapOvr>
    <a:masterClrMapping/>
  </p:clrMapOvr>
  <p:transition>
    <p:blinds/>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59387484"/>
      </p:ext>
    </p:extLst>
  </p:cSld>
  <p:clrMapOvr>
    <a:masterClrMapping/>
  </p:clrMapOvr>
  <p:transition>
    <p:blinds/>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059549385"/>
      </p:ext>
    </p:extLst>
  </p:cSld>
  <p:clrMapOvr>
    <a:masterClrMapping/>
  </p:clrMapOvr>
  <p:transition>
    <p:blinds/>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34503944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9293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64499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799084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2419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2483536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012157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45718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759423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92129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596063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8511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274909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030189943"/>
      </p:ext>
    </p:extLst>
  </p:cSld>
  <p:clrMapOvr>
    <a:masterClrMapping/>
  </p:clrMapOvr>
  <p:transition spd="med">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31203975"/>
      </p:ext>
    </p:extLst>
  </p:cSld>
  <p:clrMapOvr>
    <a:masterClrMapping/>
  </p:clrMapOvr>
  <p:transition spd="med">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514672891"/>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9487805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28119510"/>
      </p:ext>
    </p:extLst>
  </p:cSld>
  <p:clrMapOvr>
    <a:masterClrMapping/>
  </p:clrMapOvr>
  <p:transition spd="med">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22588319"/>
      </p:ext>
    </p:extLst>
  </p:cSld>
  <p:clrMapOvr>
    <a:masterClrMapping/>
  </p:clrMapOvr>
  <p:transition spd="med">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960774374"/>
      </p:ext>
    </p:extLst>
  </p:cSld>
  <p:clrMapOvr>
    <a:masterClrMapping/>
  </p:clrMapOvr>
  <p:transition spd="med">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489478"/>
      </p:ext>
    </p:extLst>
  </p:cSld>
  <p:clrMapOvr>
    <a:masterClrMapping/>
  </p:clrMapOvr>
  <p:transition spd="med">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954393620"/>
      </p:ext>
    </p:extLst>
  </p:cSld>
  <p:clrMapOvr>
    <a:masterClrMapping/>
  </p:clrMapOvr>
  <p:transition spd="med">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909419678"/>
      </p:ext>
    </p:extLst>
  </p:cSld>
  <p:clrMapOvr>
    <a:masterClrMapping/>
  </p:clrMapOvr>
  <p:transition spd="med">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4055787599"/>
      </p:ext>
    </p:extLst>
  </p:cSld>
  <p:clrMapOvr>
    <a:masterClrMapping/>
  </p:clrMapOvr>
  <p:transition spd="med">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866080780"/>
      </p:ext>
    </p:extLst>
  </p:cSld>
  <p:clrMapOvr>
    <a:masterClrMapping/>
  </p:clrMapOvr>
  <p:transition spd="med">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4755063"/>
      </p:ext>
    </p:extLst>
  </p:cSld>
  <p:clrMapOvr>
    <a:masterClrMapping/>
  </p:clrMapOvr>
  <p:transition>
    <p:cu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102718"/>
      </p:ext>
    </p:extLst>
  </p:cSld>
  <p:clrMapOvr>
    <a:masterClrMapping/>
  </p:clrMapOvr>
  <p:transition>
    <p:cu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709810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97211524"/>
      </p:ext>
    </p:extLst>
  </p:cSld>
  <p:clrMapOvr>
    <a:masterClrMapping/>
  </p:clrMapOvr>
  <p:transition>
    <p:cu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768367"/>
      </p:ext>
    </p:extLst>
  </p:cSld>
  <p:clrMapOvr>
    <a:masterClrMapping/>
  </p:clrMapOvr>
  <p:transition>
    <p:cu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952891"/>
      </p:ext>
    </p:extLst>
  </p:cSld>
  <p:clrMapOvr>
    <a:masterClrMapping/>
  </p:clrMapOvr>
  <p:transition>
    <p:cu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75078218"/>
      </p:ext>
    </p:extLst>
  </p:cSld>
  <p:clrMapOvr>
    <a:masterClrMapping/>
  </p:clrMapOvr>
  <p:transition>
    <p:cu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098156"/>
      </p:ext>
    </p:extLst>
  </p:cSld>
  <p:clrMapOvr>
    <a:masterClrMapping/>
  </p:clrMapOvr>
  <p:transition>
    <p:cu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7270891"/>
      </p:ext>
    </p:extLst>
  </p:cSld>
  <p:clrMapOvr>
    <a:masterClrMapping/>
  </p:clrMapOvr>
  <p:transition>
    <p:cu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53749"/>
      </p:ext>
    </p:extLst>
  </p:cSld>
  <p:clrMapOvr>
    <a:masterClrMapping/>
  </p:clrMapOvr>
  <p:transition>
    <p:cu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0037736"/>
      </p:ext>
    </p:extLst>
  </p:cSld>
  <p:clrMapOvr>
    <a:masterClrMapping/>
  </p:clrMapOvr>
  <p:transition>
    <p:cu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563647"/>
      </p:ext>
    </p:extLst>
  </p:cSld>
  <p:clrMapOvr>
    <a:masterClrMapping/>
  </p:clrMapOvr>
  <p:transition>
    <p:cu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3445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191836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21591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302076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7764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765507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6379469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783637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3051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38937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712448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6596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pPr>
                <a:defRPr/>
              </a:pPr>
              <a:t>‹#›</a:t>
            </a:fld>
            <a:endParaRPr lang="en-US"/>
          </a:p>
        </p:txBody>
      </p:sp>
    </p:spTree>
    <p:extLst>
      <p:ext uri="{BB962C8B-B14F-4D97-AF65-F5344CB8AC3E}">
        <p14:creationId xmlns:p14="http://schemas.microsoft.com/office/powerpoint/2010/main" val="424794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643059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370"/>
            <a:ext cx="7772400" cy="1470183"/>
          </a:xfrm>
        </p:spPr>
        <p:txBody>
          <a:bodyPr/>
          <a:lstStyle/>
          <a:p>
            <a:r>
              <a:rPr lang="en-US"/>
              <a:t>Click to edit Master title style</a:t>
            </a:r>
          </a:p>
        </p:txBody>
      </p:sp>
      <p:sp>
        <p:nvSpPr>
          <p:cNvPr id="3" name="Subtitle 2"/>
          <p:cNvSpPr>
            <a:spLocks noGrp="1"/>
          </p:cNvSpPr>
          <p:nvPr>
            <p:ph type="subTitle" idx="1"/>
          </p:nvPr>
        </p:nvSpPr>
        <p:spPr>
          <a:xfrm>
            <a:off x="1371600" y="3886303"/>
            <a:ext cx="6400800" cy="1753077"/>
          </a:xfrm>
        </p:spPr>
        <p:txBody>
          <a:bodyPr/>
          <a:lstStyle>
            <a:lvl1pPr marL="0" indent="0" algn="ctr">
              <a:buNone/>
              <a:defRPr/>
            </a:lvl1pPr>
            <a:lvl2pPr marL="410710" indent="0" algn="ctr">
              <a:buNone/>
              <a:defRPr/>
            </a:lvl2pPr>
            <a:lvl3pPr marL="821345" indent="0" algn="ctr">
              <a:buNone/>
              <a:defRPr/>
            </a:lvl3pPr>
            <a:lvl4pPr marL="1232129" indent="0" algn="ctr">
              <a:buNone/>
              <a:defRPr/>
            </a:lvl4pPr>
            <a:lvl5pPr marL="1642797" indent="0" algn="ctr">
              <a:buNone/>
              <a:defRPr/>
            </a:lvl5pPr>
            <a:lvl6pPr marL="2053517" indent="0" algn="ctr">
              <a:buNone/>
              <a:defRPr/>
            </a:lvl6pPr>
            <a:lvl7pPr marL="2464200" indent="0" algn="ctr">
              <a:buNone/>
              <a:defRPr/>
            </a:lvl7pPr>
            <a:lvl8pPr marL="2874902" indent="0" algn="ctr">
              <a:buNone/>
              <a:defRPr/>
            </a:lvl8pPr>
            <a:lvl9pPr marL="3285594" indent="0" algn="ctr">
              <a:buNone/>
              <a:defRPr/>
            </a:lvl9pPr>
          </a:lstStyle>
          <a:p>
            <a:r>
              <a:rPr lang="en-US"/>
              <a:t>Click to edit Master subtitle style</a:t>
            </a:r>
          </a:p>
        </p:txBody>
      </p:sp>
    </p:spTree>
    <p:extLst>
      <p:ext uri="{BB962C8B-B14F-4D97-AF65-F5344CB8AC3E}">
        <p14:creationId xmlns:p14="http://schemas.microsoft.com/office/powerpoint/2010/main" val="393300333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6425148"/>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8" y="4406265"/>
            <a:ext cx="77724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948" y="2906079"/>
            <a:ext cx="7772400" cy="1500188"/>
          </a:xfrm>
        </p:spPr>
        <p:txBody>
          <a:bodyPr anchor="b"/>
          <a:lstStyle>
            <a:lvl1pPr marL="0" indent="0">
              <a:buNone/>
              <a:defRPr sz="1800"/>
            </a:lvl1pPr>
            <a:lvl2pPr marL="410710" indent="0">
              <a:buNone/>
              <a:defRPr sz="1600"/>
            </a:lvl2pPr>
            <a:lvl3pPr marL="821345" indent="0">
              <a:buNone/>
              <a:defRPr sz="1400"/>
            </a:lvl3pPr>
            <a:lvl4pPr marL="1232129" indent="0">
              <a:buNone/>
              <a:defRPr sz="1300"/>
            </a:lvl4pPr>
            <a:lvl5pPr marL="1642797" indent="0">
              <a:buNone/>
              <a:defRPr sz="1300"/>
            </a:lvl5pPr>
            <a:lvl6pPr marL="2053517" indent="0">
              <a:buNone/>
              <a:defRPr sz="1300"/>
            </a:lvl6pPr>
            <a:lvl7pPr marL="2464200" indent="0">
              <a:buNone/>
              <a:defRPr sz="1300"/>
            </a:lvl7pPr>
            <a:lvl8pPr marL="2874902" indent="0">
              <a:buNone/>
              <a:defRPr sz="1300"/>
            </a:lvl8pPr>
            <a:lvl9pPr marL="3285594" indent="0">
              <a:buNone/>
              <a:defRPr sz="1300"/>
            </a:lvl9pPr>
          </a:lstStyle>
          <a:p>
            <a:pPr lvl="0"/>
            <a:r>
              <a:rPr lang="en-US"/>
              <a:t>Click to edit Master text styles</a:t>
            </a:r>
          </a:p>
        </p:txBody>
      </p:sp>
    </p:spTree>
    <p:extLst>
      <p:ext uri="{BB962C8B-B14F-4D97-AF65-F5344CB8AC3E}">
        <p14:creationId xmlns:p14="http://schemas.microsoft.com/office/powerpoint/2010/main" val="977966723"/>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722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83380" y="1783080"/>
            <a:ext cx="3429000" cy="37033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97959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6" y="1534478"/>
            <a:ext cx="4040505"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6" y="2174577"/>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928" y="1534478"/>
            <a:ext cx="4041933" cy="640080"/>
          </a:xfrm>
        </p:spPr>
        <p:txBody>
          <a:bodyPr anchor="b"/>
          <a:lstStyle>
            <a:lvl1pPr marL="0" indent="0">
              <a:buNone/>
              <a:defRPr sz="2200" b="1"/>
            </a:lvl1pPr>
            <a:lvl2pPr marL="410710" indent="0">
              <a:buNone/>
              <a:defRPr sz="1800" b="1"/>
            </a:lvl2pPr>
            <a:lvl3pPr marL="821345" indent="0">
              <a:buNone/>
              <a:defRPr sz="1600" b="1"/>
            </a:lvl3pPr>
            <a:lvl4pPr marL="1232129" indent="0">
              <a:buNone/>
              <a:defRPr sz="1400" b="1"/>
            </a:lvl4pPr>
            <a:lvl5pPr marL="1642797" indent="0">
              <a:buNone/>
              <a:defRPr sz="1400" b="1"/>
            </a:lvl5pPr>
            <a:lvl6pPr marL="2053517" indent="0">
              <a:buNone/>
              <a:defRPr sz="1400" b="1"/>
            </a:lvl6pPr>
            <a:lvl7pPr marL="2464200" indent="0">
              <a:buNone/>
              <a:defRPr sz="1400" b="1"/>
            </a:lvl7pPr>
            <a:lvl8pPr marL="2874902" indent="0">
              <a:buNone/>
              <a:defRPr sz="1400" b="1"/>
            </a:lvl8pPr>
            <a:lvl9pPr marL="3285594"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4928" y="2174577"/>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674623"/>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4808801"/>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972361"/>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995"/>
            <a:ext cx="3008948"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34" y="272900"/>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471"/>
            <a:ext cx="3008948" cy="4692015"/>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2327730495"/>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3" y="4800601"/>
            <a:ext cx="54864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1653" y="612934"/>
            <a:ext cx="5486400" cy="4114800"/>
          </a:xfrm>
        </p:spPr>
        <p:txBody>
          <a:bodyPr/>
          <a:lstStyle>
            <a:lvl1pPr marL="0" indent="0">
              <a:buNone/>
              <a:defRPr sz="2900"/>
            </a:lvl1pPr>
            <a:lvl2pPr marL="410710" indent="0">
              <a:buNone/>
              <a:defRPr sz="2500"/>
            </a:lvl2pPr>
            <a:lvl3pPr marL="821345" indent="0">
              <a:buNone/>
              <a:defRPr sz="2200"/>
            </a:lvl3pPr>
            <a:lvl4pPr marL="1232129" indent="0">
              <a:buNone/>
              <a:defRPr sz="1800"/>
            </a:lvl4pPr>
            <a:lvl5pPr marL="1642797" indent="0">
              <a:buNone/>
              <a:defRPr sz="1800"/>
            </a:lvl5pPr>
            <a:lvl6pPr marL="2053517" indent="0">
              <a:buNone/>
              <a:defRPr sz="1800"/>
            </a:lvl6pPr>
            <a:lvl7pPr marL="2464200" indent="0">
              <a:buNone/>
              <a:defRPr sz="1800"/>
            </a:lvl7pPr>
            <a:lvl8pPr marL="2874902" indent="0">
              <a:buNone/>
              <a:defRPr sz="1800"/>
            </a:lvl8pPr>
            <a:lvl9pPr marL="3285594" indent="0">
              <a:buNone/>
              <a:defRPr sz="1800"/>
            </a:lvl9pPr>
          </a:lstStyle>
          <a:p>
            <a:pPr lvl="0"/>
            <a:endParaRPr lang="en-US" noProof="0">
              <a:sym typeface="Times" charset="0"/>
            </a:endParaRPr>
          </a:p>
        </p:txBody>
      </p:sp>
      <p:sp>
        <p:nvSpPr>
          <p:cNvPr id="4" name="Text Placeholder 3"/>
          <p:cNvSpPr>
            <a:spLocks noGrp="1"/>
          </p:cNvSpPr>
          <p:nvPr>
            <p:ph type="body" sz="half" idx="2"/>
          </p:nvPr>
        </p:nvSpPr>
        <p:spPr>
          <a:xfrm>
            <a:off x="1791653" y="5367815"/>
            <a:ext cx="5486400" cy="804386"/>
          </a:xfrm>
        </p:spPr>
        <p:txBody>
          <a:bodyPr/>
          <a:lstStyle>
            <a:lvl1pPr marL="0" indent="0">
              <a:buNone/>
              <a:defRPr sz="1300"/>
            </a:lvl1pPr>
            <a:lvl2pPr marL="410710" indent="0">
              <a:buNone/>
              <a:defRPr sz="1100"/>
            </a:lvl2pPr>
            <a:lvl3pPr marL="821345" indent="0">
              <a:buNone/>
              <a:defRPr sz="900"/>
            </a:lvl3pPr>
            <a:lvl4pPr marL="1232129" indent="0">
              <a:buNone/>
              <a:defRPr sz="800"/>
            </a:lvl4pPr>
            <a:lvl5pPr marL="1642797" indent="0">
              <a:buNone/>
              <a:defRPr sz="800"/>
            </a:lvl5pPr>
            <a:lvl6pPr marL="2053517" indent="0">
              <a:buNone/>
              <a:defRPr sz="800"/>
            </a:lvl6pPr>
            <a:lvl7pPr marL="2464200" indent="0">
              <a:buNone/>
              <a:defRPr sz="800"/>
            </a:lvl7pPr>
            <a:lvl8pPr marL="2874902" indent="0">
              <a:buNone/>
              <a:defRPr sz="800"/>
            </a:lvl8pPr>
            <a:lvl9pPr marL="3285594" indent="0">
              <a:buNone/>
              <a:defRPr sz="800"/>
            </a:lvl9pPr>
          </a:lstStyle>
          <a:p>
            <a:pPr lvl="0"/>
            <a:r>
              <a:rPr lang="en-US"/>
              <a:t>Click to edit Master text styles</a:t>
            </a:r>
          </a:p>
        </p:txBody>
      </p:sp>
    </p:spTree>
    <p:extLst>
      <p:ext uri="{BB962C8B-B14F-4D97-AF65-F5344CB8AC3E}">
        <p14:creationId xmlns:p14="http://schemas.microsoft.com/office/powerpoint/2010/main" val="292231338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27442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110799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63590" y="548640"/>
            <a:ext cx="1748790" cy="4937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7220" y="548640"/>
            <a:ext cx="5109210" cy="4937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942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338485170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112083642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351837449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89037854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16045101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7103150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286838809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259338498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25295273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3731497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225285061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339884841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AA2FD0CC-9EF4-694C-895C-42285749AC4F}" type="slidenum">
              <a:rPr lang="en-US" smtClean="0"/>
              <a:pPr>
                <a:defRPr/>
              </a:pPr>
              <a:t>‹#›</a:t>
            </a:fld>
            <a:endParaRPr lang="en-US" dirty="0"/>
          </a:p>
        </p:txBody>
      </p:sp>
    </p:spTree>
    <p:extLst>
      <p:ext uri="{BB962C8B-B14F-4D97-AF65-F5344CB8AC3E}">
        <p14:creationId xmlns:p14="http://schemas.microsoft.com/office/powerpoint/2010/main" val="149120190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750C957-1793-D341-B2E0-3CDCD42DD1ED}"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5601005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E5B806-6EEF-2845-AC11-D6E5C750AD43}"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682322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BDC715D-C2EE-0C49-84CB-4AB43C1B7E1E}"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76414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89D1883-474A-8344-B435-DA0E6CED2D1C}" type="slidenum">
              <a:rPr lang="en-US" smtClean="0"/>
              <a:pPr>
                <a:defRPr/>
              </a:pPr>
              <a:t>‹#›</a:t>
            </a:fld>
            <a:endParaRPr lang="en-US" dirty="0"/>
          </a:p>
        </p:txBody>
      </p:sp>
      <p:sp>
        <p:nvSpPr>
          <p:cNvPr id="9"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55012865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ED4DEDD-8B20-764F-ABA0-7C699F76D01D}" type="slidenum">
              <a:rPr lang="en-US" smtClean="0"/>
              <a:pPr>
                <a:defRPr/>
              </a:pPr>
              <a:t>‹#›</a:t>
            </a:fld>
            <a:endParaRPr lang="en-US" dirty="0"/>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93137604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E1B5A33-EB59-5848-AD08-7B6AB98E0537}" type="slidenum">
              <a:rPr lang="en-US" smtClean="0"/>
              <a:pPr>
                <a:defRPr/>
              </a:pPr>
              <a:t>‹#›</a:t>
            </a:fld>
            <a:endParaRPr lang="en-US" dirty="0"/>
          </a:p>
        </p:txBody>
      </p:sp>
      <p:sp>
        <p:nvSpPr>
          <p:cNvPr id="4"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2869889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06E0762-18CF-E349-9C08-14C22C860126}"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401166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413359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DBDF550-DB71-EC48-A353-DC89FF08AD0B}" type="slidenum">
              <a:rPr lang="en-US" smtClean="0"/>
              <a:pPr>
                <a:defRPr/>
              </a:pPr>
              <a:t>‹#›</a:t>
            </a:fld>
            <a:endParaRPr lang="en-US" dirty="0"/>
          </a:p>
        </p:txBody>
      </p:sp>
      <p:sp>
        <p:nvSpPr>
          <p:cNvPr id="7"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38895605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A97F6C3-5101-5A45-ADDD-C6483485C2D4}"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20139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CF237C1E-1809-4E48-94D1-E82B05268C0C}" type="slidenum">
              <a:rPr lang="en-US" smtClean="0"/>
              <a:pPr>
                <a:defRPr/>
              </a:pPr>
              <a:t>‹#›</a:t>
            </a:fld>
            <a:endParaRPr lang="en-US" dirty="0"/>
          </a:p>
        </p:txBody>
      </p:sp>
      <p:sp>
        <p:nvSpPr>
          <p:cNvPr id="6"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3945571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226977891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69458359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419377120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310803112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3054342518"/>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1870842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3948929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3829450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116963297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31823684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421495604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318390462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B87AEAF-063C-6F4C-82AD-87D58630C74F}" type="slidenum">
              <a:rPr lang="en-US"/>
              <a:pPr>
                <a:defRPr/>
              </a:pPr>
              <a:t>‹#›</a:t>
            </a:fld>
            <a:endParaRPr lang="en-US"/>
          </a:p>
        </p:txBody>
      </p:sp>
    </p:spTree>
    <p:extLst>
      <p:ext uri="{BB962C8B-B14F-4D97-AF65-F5344CB8AC3E}">
        <p14:creationId xmlns:p14="http://schemas.microsoft.com/office/powerpoint/2010/main" val="17447758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7A1356-6872-9642-8AFB-09203EE7B424}" type="slidenum">
              <a:rPr lang="en-US"/>
              <a:pPr>
                <a:defRPr/>
              </a:pPr>
              <a:t>‹#›</a:t>
            </a:fld>
            <a:endParaRPr lang="en-US"/>
          </a:p>
        </p:txBody>
      </p:sp>
    </p:spTree>
    <p:extLst>
      <p:ext uri="{BB962C8B-B14F-4D97-AF65-F5344CB8AC3E}">
        <p14:creationId xmlns:p14="http://schemas.microsoft.com/office/powerpoint/2010/main" val="331716999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94AE1DC-7E46-A640-90E6-C6B11B548EEE}" type="slidenum">
              <a:rPr lang="en-US"/>
              <a:pPr>
                <a:defRPr/>
              </a:pPr>
              <a:t>‹#›</a:t>
            </a:fld>
            <a:endParaRPr lang="en-US"/>
          </a:p>
        </p:txBody>
      </p:sp>
    </p:spTree>
    <p:extLst>
      <p:ext uri="{BB962C8B-B14F-4D97-AF65-F5344CB8AC3E}">
        <p14:creationId xmlns:p14="http://schemas.microsoft.com/office/powerpoint/2010/main" val="96642638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4219F53-DF26-D94F-AE8A-195ACFD92D08}" type="slidenum">
              <a:rPr lang="en-US"/>
              <a:pPr>
                <a:defRPr/>
              </a:pPr>
              <a:t>‹#›</a:t>
            </a:fld>
            <a:endParaRPr lang="en-US"/>
          </a:p>
        </p:txBody>
      </p:sp>
    </p:spTree>
    <p:extLst>
      <p:ext uri="{BB962C8B-B14F-4D97-AF65-F5344CB8AC3E}">
        <p14:creationId xmlns:p14="http://schemas.microsoft.com/office/powerpoint/2010/main" val="285312425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A426824-74F9-9847-8BB0-E0A54E1BEBBE}" type="slidenum">
              <a:rPr lang="en-US"/>
              <a:pPr>
                <a:defRPr/>
              </a:pPr>
              <a:t>‹#›</a:t>
            </a:fld>
            <a:endParaRPr lang="en-US"/>
          </a:p>
        </p:txBody>
      </p:sp>
    </p:spTree>
    <p:extLst>
      <p:ext uri="{BB962C8B-B14F-4D97-AF65-F5344CB8AC3E}">
        <p14:creationId xmlns:p14="http://schemas.microsoft.com/office/powerpoint/2010/main" val="280749320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E14663F-D19B-2947-BBA4-BA64BB940B9B}" type="slidenum">
              <a:rPr lang="en-US"/>
              <a:pPr>
                <a:defRPr/>
              </a:pPr>
              <a:t>‹#›</a:t>
            </a:fld>
            <a:endParaRPr lang="en-US"/>
          </a:p>
        </p:txBody>
      </p:sp>
    </p:spTree>
    <p:extLst>
      <p:ext uri="{BB962C8B-B14F-4D97-AF65-F5344CB8AC3E}">
        <p14:creationId xmlns:p14="http://schemas.microsoft.com/office/powerpoint/2010/main" val="1667932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9258560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AC4ADBD-A693-4E44-A3C5-0497ABD5FD23}" type="slidenum">
              <a:rPr lang="en-US"/>
              <a:pPr>
                <a:defRPr/>
              </a:pPr>
              <a:t>‹#›</a:t>
            </a:fld>
            <a:endParaRPr lang="en-US"/>
          </a:p>
        </p:txBody>
      </p:sp>
    </p:spTree>
    <p:extLst>
      <p:ext uri="{BB962C8B-B14F-4D97-AF65-F5344CB8AC3E}">
        <p14:creationId xmlns:p14="http://schemas.microsoft.com/office/powerpoint/2010/main" val="398770479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C770A7A-005F-0744-880B-888534749407}" type="slidenum">
              <a:rPr lang="en-US"/>
              <a:pPr>
                <a:defRPr/>
              </a:pPr>
              <a:t>‹#›</a:t>
            </a:fld>
            <a:endParaRPr lang="en-US"/>
          </a:p>
        </p:txBody>
      </p:sp>
    </p:spTree>
    <p:extLst>
      <p:ext uri="{BB962C8B-B14F-4D97-AF65-F5344CB8AC3E}">
        <p14:creationId xmlns:p14="http://schemas.microsoft.com/office/powerpoint/2010/main" val="178280163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10C94C7-2BDC-7042-B6CD-828FB1A90C49}" type="slidenum">
              <a:rPr lang="en-US"/>
              <a:pPr>
                <a:defRPr/>
              </a:pPr>
              <a:t>‹#›</a:t>
            </a:fld>
            <a:endParaRPr lang="en-US"/>
          </a:p>
        </p:txBody>
      </p:sp>
    </p:spTree>
    <p:extLst>
      <p:ext uri="{BB962C8B-B14F-4D97-AF65-F5344CB8AC3E}">
        <p14:creationId xmlns:p14="http://schemas.microsoft.com/office/powerpoint/2010/main" val="199073315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ADF7986-6304-0B41-ADAC-64C3F74215DF}" type="slidenum">
              <a:rPr lang="en-US"/>
              <a:pPr>
                <a:defRPr/>
              </a:pPr>
              <a:t>‹#›</a:t>
            </a:fld>
            <a:endParaRPr lang="en-US"/>
          </a:p>
        </p:txBody>
      </p:sp>
    </p:spTree>
    <p:extLst>
      <p:ext uri="{BB962C8B-B14F-4D97-AF65-F5344CB8AC3E}">
        <p14:creationId xmlns:p14="http://schemas.microsoft.com/office/powerpoint/2010/main" val="332706564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7D6074-A244-5943-AA0D-F029C35BA0E1}" type="slidenum">
              <a:rPr lang="en-US"/>
              <a:pPr>
                <a:defRPr/>
              </a:pPr>
              <a:t>‹#›</a:t>
            </a:fld>
            <a:endParaRPr lang="en-US"/>
          </a:p>
        </p:txBody>
      </p:sp>
    </p:spTree>
    <p:extLst>
      <p:ext uri="{BB962C8B-B14F-4D97-AF65-F5344CB8AC3E}">
        <p14:creationId xmlns:p14="http://schemas.microsoft.com/office/powerpoint/2010/main" val="152930154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9DD537-CCAA-E948-A588-D9A67026571A}" type="slidenum">
              <a:rPr lang="en-US"/>
              <a:pPr>
                <a:defRPr/>
              </a:pPr>
              <a:t>‹#›</a:t>
            </a:fld>
            <a:endParaRPr lang="en-US"/>
          </a:p>
        </p:txBody>
      </p:sp>
    </p:spTree>
    <p:extLst>
      <p:ext uri="{BB962C8B-B14F-4D97-AF65-F5344CB8AC3E}">
        <p14:creationId xmlns:p14="http://schemas.microsoft.com/office/powerpoint/2010/main" val="362639002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3F6411C-37A0-DD40-9009-FA7264CB0043}" type="slidenum">
              <a:rPr lang="en-US"/>
              <a:pPr>
                <a:defRPr/>
              </a:pPr>
              <a:t>‹#›</a:t>
            </a:fld>
            <a:endParaRPr lang="en-US"/>
          </a:p>
        </p:txBody>
      </p:sp>
    </p:spTree>
    <p:extLst>
      <p:ext uri="{BB962C8B-B14F-4D97-AF65-F5344CB8AC3E}">
        <p14:creationId xmlns:p14="http://schemas.microsoft.com/office/powerpoint/2010/main" val="38940082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32226010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586746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39696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3361260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1898497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797109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0292561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54161410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726490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1728882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91794164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11/11/25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5383212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30812142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1945180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175300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7315018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2472218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0435398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074032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32460701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1871473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9824815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7160019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6852579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b="1" i="0">
                <a:latin typeface="Arial" panose="020B0604020202020204" pitchFamily="34" charset="0"/>
              </a:defRPr>
            </a:lvl1pPr>
          </a:lstStyle>
          <a:p>
            <a:pPr>
              <a:defRPr/>
            </a:pPr>
            <a:fld id="{5DDF89A1-A6A8-114D-9B9D-57C487EA108F}" type="slidenum">
              <a:rPr lang="en-US" smtClean="0"/>
              <a:pPr>
                <a:defRPr/>
              </a:pPr>
              <a:t>‹#›</a:t>
            </a:fld>
            <a:endParaRPr lang="en-US" dirty="0"/>
          </a:p>
        </p:txBody>
      </p:sp>
    </p:spTree>
    <p:extLst>
      <p:ext uri="{BB962C8B-B14F-4D97-AF65-F5344CB8AC3E}">
        <p14:creationId xmlns:p14="http://schemas.microsoft.com/office/powerpoint/2010/main" val="1689107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447081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C78F7F02-B1F5-634F-AD2E-AB8A202B557D}" type="slidenum">
              <a:rPr lang="en-US" smtClean="0"/>
              <a:pPr>
                <a:defRPr/>
              </a:pPr>
              <a:t>‹#›</a:t>
            </a:fld>
            <a:endParaRPr lang="en-US" dirty="0"/>
          </a:p>
        </p:txBody>
      </p:sp>
    </p:spTree>
    <p:extLst>
      <p:ext uri="{BB962C8B-B14F-4D97-AF65-F5344CB8AC3E}">
        <p14:creationId xmlns:p14="http://schemas.microsoft.com/office/powerpoint/2010/main" val="13065090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4D8E54E9-5CB9-2F40-8BB5-02D822B1F313}" type="slidenum">
              <a:rPr lang="en-US" smtClean="0"/>
              <a:pPr>
                <a:defRPr/>
              </a:pPr>
              <a:t>‹#›</a:t>
            </a:fld>
            <a:endParaRPr lang="en-US" dirty="0"/>
          </a:p>
        </p:txBody>
      </p:sp>
    </p:spTree>
    <p:extLst>
      <p:ext uri="{BB962C8B-B14F-4D97-AF65-F5344CB8AC3E}">
        <p14:creationId xmlns:p14="http://schemas.microsoft.com/office/powerpoint/2010/main" val="274700199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0B977C1B-061C-084F-A8AD-B5180391C182}" type="slidenum">
              <a:rPr lang="en-US" smtClean="0"/>
              <a:pPr>
                <a:defRPr/>
              </a:pPr>
              <a:t>‹#›</a:t>
            </a:fld>
            <a:endParaRPr lang="en-US" dirty="0"/>
          </a:p>
        </p:txBody>
      </p:sp>
    </p:spTree>
    <p:extLst>
      <p:ext uri="{BB962C8B-B14F-4D97-AF65-F5344CB8AC3E}">
        <p14:creationId xmlns:p14="http://schemas.microsoft.com/office/powerpoint/2010/main" val="425699577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961F14AF-EAE7-7849-BAE9-93D0561A88B2}" type="slidenum">
              <a:rPr lang="en-US" smtClean="0"/>
              <a:pPr>
                <a:defRPr/>
              </a:pPr>
              <a:t>‹#›</a:t>
            </a:fld>
            <a:endParaRPr lang="en-US" dirty="0"/>
          </a:p>
        </p:txBody>
      </p:sp>
    </p:spTree>
    <p:extLst>
      <p:ext uri="{BB962C8B-B14F-4D97-AF65-F5344CB8AC3E}">
        <p14:creationId xmlns:p14="http://schemas.microsoft.com/office/powerpoint/2010/main" val="52913747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4703070-BF25-134B-A0F8-01444B98B520}" type="slidenum">
              <a:rPr lang="en-US" smtClean="0"/>
              <a:pPr>
                <a:defRPr/>
              </a:pPr>
              <a:t>‹#›</a:t>
            </a:fld>
            <a:endParaRPr lang="en-US" dirty="0"/>
          </a:p>
        </p:txBody>
      </p:sp>
    </p:spTree>
    <p:extLst>
      <p:ext uri="{BB962C8B-B14F-4D97-AF65-F5344CB8AC3E}">
        <p14:creationId xmlns:p14="http://schemas.microsoft.com/office/powerpoint/2010/main" val="41213685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31411970-C150-3A44-A20F-8250105E9202}" type="slidenum">
              <a:rPr lang="en-US" smtClean="0"/>
              <a:pPr>
                <a:defRPr/>
              </a:pPr>
              <a:t>‹#›</a:t>
            </a:fld>
            <a:endParaRPr lang="en-US" dirty="0"/>
          </a:p>
        </p:txBody>
      </p:sp>
    </p:spTree>
    <p:extLst>
      <p:ext uri="{BB962C8B-B14F-4D97-AF65-F5344CB8AC3E}">
        <p14:creationId xmlns:p14="http://schemas.microsoft.com/office/powerpoint/2010/main" val="312748169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AD7DECA0-2CD7-9B41-9418-37F876596E55}" type="slidenum">
              <a:rPr lang="en-US" smtClean="0"/>
              <a:pPr>
                <a:defRPr/>
              </a:pPr>
              <a:t>‹#›</a:t>
            </a:fld>
            <a:endParaRPr lang="en-US" dirty="0"/>
          </a:p>
        </p:txBody>
      </p:sp>
    </p:spTree>
    <p:extLst>
      <p:ext uri="{BB962C8B-B14F-4D97-AF65-F5344CB8AC3E}">
        <p14:creationId xmlns:p14="http://schemas.microsoft.com/office/powerpoint/2010/main" val="248158986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E68D101-C0FD-C94D-99EA-81FC67D59F80}" type="slidenum">
              <a:rPr lang="en-US" smtClean="0"/>
              <a:pPr>
                <a:defRPr/>
              </a:pPr>
              <a:t>‹#›</a:t>
            </a:fld>
            <a:endParaRPr lang="en-US" dirty="0"/>
          </a:p>
        </p:txBody>
      </p:sp>
    </p:spTree>
    <p:extLst>
      <p:ext uri="{BB962C8B-B14F-4D97-AF65-F5344CB8AC3E}">
        <p14:creationId xmlns:p14="http://schemas.microsoft.com/office/powerpoint/2010/main" val="68488610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F9456F63-F88C-3340-915A-BC8DF0528517}" type="slidenum">
              <a:rPr lang="en-US" smtClean="0"/>
              <a:pPr>
                <a:defRPr/>
              </a:pPr>
              <a:t>‹#›</a:t>
            </a:fld>
            <a:endParaRPr lang="en-US" dirty="0"/>
          </a:p>
        </p:txBody>
      </p:sp>
    </p:spTree>
    <p:extLst>
      <p:ext uri="{BB962C8B-B14F-4D97-AF65-F5344CB8AC3E}">
        <p14:creationId xmlns:p14="http://schemas.microsoft.com/office/powerpoint/2010/main" val="281293290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70F7579A-B12A-A542-A2DB-B5008E5D0B37}" type="slidenum">
              <a:rPr lang="en-US" smtClean="0"/>
              <a:pPr>
                <a:defRPr/>
              </a:pPr>
              <a:t>‹#›</a:t>
            </a:fld>
            <a:endParaRPr lang="en-US" dirty="0"/>
          </a:p>
        </p:txBody>
      </p:sp>
    </p:spTree>
    <p:extLst>
      <p:ext uri="{BB962C8B-B14F-4D97-AF65-F5344CB8AC3E}">
        <p14:creationId xmlns:p14="http://schemas.microsoft.com/office/powerpoint/2010/main" val="37623196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0552903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dirty="0"/>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smtClean="0"/>
              <a:pPr>
                <a:defRPr/>
              </a:pPr>
              <a:t>‹#›</a:t>
            </a:fld>
            <a:endParaRPr lang="en-US" dirty="0"/>
          </a:p>
        </p:txBody>
      </p:sp>
    </p:spTree>
    <p:extLst>
      <p:ext uri="{BB962C8B-B14F-4D97-AF65-F5344CB8AC3E}">
        <p14:creationId xmlns:p14="http://schemas.microsoft.com/office/powerpoint/2010/main" val="208913879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smtClean="0"/>
              <a:pPr>
                <a:defRPr/>
              </a:pPr>
              <a:t>‹#›</a:t>
            </a:fld>
            <a:endParaRPr lang="en-US" dirty="0"/>
          </a:p>
        </p:txBody>
      </p:sp>
    </p:spTree>
    <p:extLst>
      <p:ext uri="{BB962C8B-B14F-4D97-AF65-F5344CB8AC3E}">
        <p14:creationId xmlns:p14="http://schemas.microsoft.com/office/powerpoint/2010/main" val="33608903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smtClean="0"/>
              <a:pPr>
                <a:defRPr/>
              </a:pPr>
              <a:t>‹#›</a:t>
            </a:fld>
            <a:endParaRPr lang="en-US" dirty="0"/>
          </a:p>
        </p:txBody>
      </p:sp>
    </p:spTree>
    <p:extLst>
      <p:ext uri="{BB962C8B-B14F-4D97-AF65-F5344CB8AC3E}">
        <p14:creationId xmlns:p14="http://schemas.microsoft.com/office/powerpoint/2010/main" val="40228560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smtClean="0"/>
              <a:pPr>
                <a:defRPr/>
              </a:pPr>
              <a:t>‹#›</a:t>
            </a:fld>
            <a:endParaRPr lang="en-US" dirty="0"/>
          </a:p>
        </p:txBody>
      </p:sp>
    </p:spTree>
    <p:extLst>
      <p:ext uri="{BB962C8B-B14F-4D97-AF65-F5344CB8AC3E}">
        <p14:creationId xmlns:p14="http://schemas.microsoft.com/office/powerpoint/2010/main" val="288011315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smtClean="0"/>
              <a:pPr>
                <a:defRPr/>
              </a:pPr>
              <a:t>‹#›</a:t>
            </a:fld>
            <a:endParaRPr lang="en-US" dirty="0"/>
          </a:p>
        </p:txBody>
      </p:sp>
    </p:spTree>
    <p:extLst>
      <p:ext uri="{BB962C8B-B14F-4D97-AF65-F5344CB8AC3E}">
        <p14:creationId xmlns:p14="http://schemas.microsoft.com/office/powerpoint/2010/main" val="164747230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smtClean="0"/>
              <a:pPr>
                <a:defRPr/>
              </a:pPr>
              <a:t>‹#›</a:t>
            </a:fld>
            <a:endParaRPr lang="en-US" dirty="0"/>
          </a:p>
        </p:txBody>
      </p:sp>
    </p:spTree>
    <p:extLst>
      <p:ext uri="{BB962C8B-B14F-4D97-AF65-F5344CB8AC3E}">
        <p14:creationId xmlns:p14="http://schemas.microsoft.com/office/powerpoint/2010/main" val="133647545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smtClean="0"/>
              <a:pPr>
                <a:defRPr/>
              </a:pPr>
              <a:t>‹#›</a:t>
            </a:fld>
            <a:endParaRPr lang="en-US" dirty="0"/>
          </a:p>
        </p:txBody>
      </p:sp>
    </p:spTree>
    <p:extLst>
      <p:ext uri="{BB962C8B-B14F-4D97-AF65-F5344CB8AC3E}">
        <p14:creationId xmlns:p14="http://schemas.microsoft.com/office/powerpoint/2010/main" val="351161431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smtClean="0"/>
              <a:pPr>
                <a:defRPr/>
              </a:pPr>
              <a:t>‹#›</a:t>
            </a:fld>
            <a:endParaRPr lang="en-US" dirty="0"/>
          </a:p>
        </p:txBody>
      </p:sp>
    </p:spTree>
    <p:extLst>
      <p:ext uri="{BB962C8B-B14F-4D97-AF65-F5344CB8AC3E}">
        <p14:creationId xmlns:p14="http://schemas.microsoft.com/office/powerpoint/2010/main" val="38497952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smtClean="0"/>
              <a:pPr>
                <a:defRPr/>
              </a:pPr>
              <a:t>‹#›</a:t>
            </a:fld>
            <a:endParaRPr lang="en-US" dirty="0"/>
          </a:p>
        </p:txBody>
      </p:sp>
    </p:spTree>
    <p:extLst>
      <p:ext uri="{BB962C8B-B14F-4D97-AF65-F5344CB8AC3E}">
        <p14:creationId xmlns:p14="http://schemas.microsoft.com/office/powerpoint/2010/main" val="320562306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smtClean="0"/>
              <a:pPr>
                <a:defRPr/>
              </a:pPr>
              <a:t>‹#›</a:t>
            </a:fld>
            <a:endParaRPr lang="en-US" dirty="0"/>
          </a:p>
        </p:txBody>
      </p:sp>
    </p:spTree>
    <p:extLst>
      <p:ext uri="{BB962C8B-B14F-4D97-AF65-F5344CB8AC3E}">
        <p14:creationId xmlns:p14="http://schemas.microsoft.com/office/powerpoint/2010/main" val="2877855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pPr>
                <a:defRPr/>
              </a:pPr>
              <a:t>‹#›</a:t>
            </a:fld>
            <a:endParaRPr lang="en-US"/>
          </a:p>
        </p:txBody>
      </p:sp>
    </p:spTree>
    <p:extLst>
      <p:ext uri="{BB962C8B-B14F-4D97-AF65-F5344CB8AC3E}">
        <p14:creationId xmlns:p14="http://schemas.microsoft.com/office/powerpoint/2010/main" val="2077121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563362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smtClean="0"/>
              <a:pPr>
                <a:defRPr/>
              </a:pPr>
              <a:t>‹#›</a:t>
            </a:fld>
            <a:endParaRPr lang="en-US" dirty="0"/>
          </a:p>
        </p:txBody>
      </p:sp>
    </p:spTree>
    <p:extLst>
      <p:ext uri="{BB962C8B-B14F-4D97-AF65-F5344CB8AC3E}">
        <p14:creationId xmlns:p14="http://schemas.microsoft.com/office/powerpoint/2010/main" val="416304618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smtClean="0"/>
              <a:pPr>
                <a:defRPr/>
              </a:pPr>
              <a:t>‹#›</a:t>
            </a:fld>
            <a:endParaRPr lang="en-US" dirty="0"/>
          </a:p>
        </p:txBody>
      </p:sp>
    </p:spTree>
    <p:extLst>
      <p:ext uri="{BB962C8B-B14F-4D97-AF65-F5344CB8AC3E}">
        <p14:creationId xmlns:p14="http://schemas.microsoft.com/office/powerpoint/2010/main" val="130349463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dirty="0"/>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smtClean="0"/>
              <a:pPr>
                <a:defRPr/>
              </a:pPr>
              <a:t>‹#›</a:t>
            </a:fld>
            <a:endParaRPr lang="en-US" dirty="0"/>
          </a:p>
        </p:txBody>
      </p:sp>
    </p:spTree>
    <p:extLst>
      <p:ext uri="{BB962C8B-B14F-4D97-AF65-F5344CB8AC3E}">
        <p14:creationId xmlns:p14="http://schemas.microsoft.com/office/powerpoint/2010/main" val="5000835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C4D7961-4E51-D54B-83E8-51B2858E9383}" type="slidenum">
              <a:rPr lang="en-US" smtClean="0"/>
              <a:pPr>
                <a:defRPr/>
              </a:pPr>
              <a:t>‹#›</a:t>
            </a:fld>
            <a:endParaRPr lang="en-US" dirty="0"/>
          </a:p>
        </p:txBody>
      </p:sp>
    </p:spTree>
    <p:extLst>
      <p:ext uri="{BB962C8B-B14F-4D97-AF65-F5344CB8AC3E}">
        <p14:creationId xmlns:p14="http://schemas.microsoft.com/office/powerpoint/2010/main" val="2065713626"/>
      </p:ext>
    </p:extLst>
  </p:cSld>
  <p:clrMapOvr>
    <a:masterClrMapping/>
  </p:clrMapOvr>
  <p:transition spd="med">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E0858CC9-B432-8846-9C29-57F0DF0A07BA}" type="slidenum">
              <a:rPr lang="en-US" smtClean="0"/>
              <a:pPr>
                <a:defRPr/>
              </a:pPr>
              <a:t>‹#›</a:t>
            </a:fld>
            <a:endParaRPr lang="en-US" dirty="0"/>
          </a:p>
        </p:txBody>
      </p:sp>
    </p:spTree>
    <p:extLst>
      <p:ext uri="{BB962C8B-B14F-4D97-AF65-F5344CB8AC3E}">
        <p14:creationId xmlns:p14="http://schemas.microsoft.com/office/powerpoint/2010/main" val="2162582798"/>
      </p:ext>
    </p:extLst>
  </p:cSld>
  <p:clrMapOvr>
    <a:masterClrMapping/>
  </p:clrMapOvr>
  <p:transition spd="med">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750AB095-F9C7-F44E-9730-2442B2D001E7}" type="slidenum">
              <a:rPr lang="en-US" smtClean="0"/>
              <a:pPr>
                <a:defRPr/>
              </a:pPr>
              <a:t>‹#›</a:t>
            </a:fld>
            <a:endParaRPr lang="en-US" dirty="0"/>
          </a:p>
        </p:txBody>
      </p:sp>
    </p:spTree>
    <p:extLst>
      <p:ext uri="{BB962C8B-B14F-4D97-AF65-F5344CB8AC3E}">
        <p14:creationId xmlns:p14="http://schemas.microsoft.com/office/powerpoint/2010/main" val="3538631674"/>
      </p:ext>
    </p:extLst>
  </p:cSld>
  <p:clrMapOvr>
    <a:masterClrMapping/>
  </p:clrMapOvr>
  <p:transition spd="med">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CFAA3D-2CED-8348-8252-373349445310}" type="slidenum">
              <a:rPr lang="en-US" smtClean="0"/>
              <a:pPr>
                <a:defRPr/>
              </a:pPr>
              <a:t>‹#›</a:t>
            </a:fld>
            <a:endParaRPr lang="en-US" dirty="0"/>
          </a:p>
        </p:txBody>
      </p:sp>
    </p:spTree>
    <p:extLst>
      <p:ext uri="{BB962C8B-B14F-4D97-AF65-F5344CB8AC3E}">
        <p14:creationId xmlns:p14="http://schemas.microsoft.com/office/powerpoint/2010/main" val="3799216630"/>
      </p:ext>
    </p:extLst>
  </p:cSld>
  <p:clrMapOvr>
    <a:masterClrMapping/>
  </p:clrMapOvr>
  <p:transition spd="med">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9EB9FD5D-83BA-4842-A0CB-7CCFE7A8FFDD}" type="slidenum">
              <a:rPr lang="en-US" smtClean="0"/>
              <a:pPr>
                <a:defRPr/>
              </a:pPr>
              <a:t>‹#›</a:t>
            </a:fld>
            <a:endParaRPr lang="en-US" dirty="0"/>
          </a:p>
        </p:txBody>
      </p:sp>
    </p:spTree>
    <p:extLst>
      <p:ext uri="{BB962C8B-B14F-4D97-AF65-F5344CB8AC3E}">
        <p14:creationId xmlns:p14="http://schemas.microsoft.com/office/powerpoint/2010/main" val="1179255269"/>
      </p:ext>
    </p:extLst>
  </p:cSld>
  <p:clrMapOvr>
    <a:masterClrMapping/>
  </p:clrMapOvr>
  <p:transition spd="med">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17BE576-14A4-B84F-935E-B705898160CC}" type="slidenum">
              <a:rPr lang="en-US" smtClean="0"/>
              <a:pPr>
                <a:defRPr/>
              </a:pPr>
              <a:t>‹#›</a:t>
            </a:fld>
            <a:endParaRPr lang="en-US" dirty="0"/>
          </a:p>
        </p:txBody>
      </p:sp>
    </p:spTree>
    <p:extLst>
      <p:ext uri="{BB962C8B-B14F-4D97-AF65-F5344CB8AC3E}">
        <p14:creationId xmlns:p14="http://schemas.microsoft.com/office/powerpoint/2010/main" val="1797846501"/>
      </p:ext>
    </p:extLst>
  </p:cSld>
  <p:clrMapOvr>
    <a:masterClrMapping/>
  </p:clrMapOvr>
  <p:transition spd="med">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6274A463-215C-5E46-89CC-5D13E24BE004}" type="slidenum">
              <a:rPr lang="en-US" smtClean="0"/>
              <a:pPr>
                <a:defRPr/>
              </a:pPr>
              <a:t>‹#›</a:t>
            </a:fld>
            <a:endParaRPr lang="en-US" dirty="0"/>
          </a:p>
        </p:txBody>
      </p:sp>
    </p:spTree>
    <p:extLst>
      <p:ext uri="{BB962C8B-B14F-4D97-AF65-F5344CB8AC3E}">
        <p14:creationId xmlns:p14="http://schemas.microsoft.com/office/powerpoint/2010/main" val="3684003990"/>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122321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8E894B69-7EAC-5241-B278-F0769FF08DC6}" type="slidenum">
              <a:rPr lang="en-US" smtClean="0"/>
              <a:pPr>
                <a:defRPr/>
              </a:pPr>
              <a:t>‹#›</a:t>
            </a:fld>
            <a:endParaRPr lang="en-US" dirty="0"/>
          </a:p>
        </p:txBody>
      </p:sp>
    </p:spTree>
    <p:extLst>
      <p:ext uri="{BB962C8B-B14F-4D97-AF65-F5344CB8AC3E}">
        <p14:creationId xmlns:p14="http://schemas.microsoft.com/office/powerpoint/2010/main" val="930335788"/>
      </p:ext>
    </p:extLst>
  </p:cSld>
  <p:clrMapOvr>
    <a:masterClrMapping/>
  </p:clrMapOvr>
  <p:transition spd="med">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4737AC57-5920-C84D-B8E1-99E6BAFD70EA}" type="slidenum">
              <a:rPr lang="en-US" smtClean="0"/>
              <a:pPr>
                <a:defRPr/>
              </a:pPr>
              <a:t>‹#›</a:t>
            </a:fld>
            <a:endParaRPr lang="en-US" dirty="0"/>
          </a:p>
        </p:txBody>
      </p:sp>
    </p:spTree>
    <p:extLst>
      <p:ext uri="{BB962C8B-B14F-4D97-AF65-F5344CB8AC3E}">
        <p14:creationId xmlns:p14="http://schemas.microsoft.com/office/powerpoint/2010/main" val="3689371850"/>
      </p:ext>
    </p:extLst>
  </p:cSld>
  <p:clrMapOvr>
    <a:masterClrMapping/>
  </p:clrMapOvr>
  <p:transition spd="med">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BC5A1153-4C3B-ED42-8C6E-F81BA58E3D46}" type="slidenum">
              <a:rPr lang="en-US" smtClean="0"/>
              <a:pPr>
                <a:defRPr/>
              </a:pPr>
              <a:t>‹#›</a:t>
            </a:fld>
            <a:endParaRPr lang="en-US" dirty="0"/>
          </a:p>
        </p:txBody>
      </p:sp>
    </p:spTree>
    <p:extLst>
      <p:ext uri="{BB962C8B-B14F-4D97-AF65-F5344CB8AC3E}">
        <p14:creationId xmlns:p14="http://schemas.microsoft.com/office/powerpoint/2010/main" val="4165363694"/>
      </p:ext>
    </p:extLst>
  </p:cSld>
  <p:clrMapOvr>
    <a:masterClrMapping/>
  </p:clrMapOvr>
  <p:transition spd="med">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b="1" i="0">
                <a:latin typeface="Arial" panose="020B0604020202020204" pitchFamily="34" charset="0"/>
              </a:defRPr>
            </a:lvl1pPr>
          </a:lstStyle>
          <a:p>
            <a:pPr>
              <a:defRPr/>
            </a:pPr>
            <a:fld id="{0975A320-080F-714F-8062-3F8F95669F4A}" type="slidenum">
              <a:rPr lang="en-US" smtClean="0"/>
              <a:pPr>
                <a:defRPr/>
              </a:pPr>
              <a:t>‹#›</a:t>
            </a:fld>
            <a:endParaRPr lang="en-US" dirty="0"/>
          </a:p>
        </p:txBody>
      </p:sp>
    </p:spTree>
    <p:extLst>
      <p:ext uri="{BB962C8B-B14F-4D97-AF65-F5344CB8AC3E}">
        <p14:creationId xmlns:p14="http://schemas.microsoft.com/office/powerpoint/2010/main" val="129037930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2880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77124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782330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827564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462236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91810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01873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12747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pPr>
                <a:defRPr/>
              </a:pPr>
              <a:t>‹#›</a:t>
            </a:fld>
            <a:endParaRPr lang="en-US"/>
          </a:p>
        </p:txBody>
      </p:sp>
    </p:spTree>
    <p:extLst>
      <p:ext uri="{BB962C8B-B14F-4D97-AF65-F5344CB8AC3E}">
        <p14:creationId xmlns:p14="http://schemas.microsoft.com/office/powerpoint/2010/main" val="1456282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645149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15471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769408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5289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8080160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52214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741136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51310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2859962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925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pPr>
                <a:defRPr/>
              </a:pPr>
              <a:t>‹#›</a:t>
            </a:fld>
            <a:endParaRPr lang="en-US"/>
          </a:p>
        </p:txBody>
      </p:sp>
    </p:spTree>
    <p:extLst>
      <p:ext uri="{BB962C8B-B14F-4D97-AF65-F5344CB8AC3E}">
        <p14:creationId xmlns:p14="http://schemas.microsoft.com/office/powerpoint/2010/main" val="23764727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86C00-4AD0-E94B-8D4A-2B63A942D73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553330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056865-C3D5-A14E-9360-66C506FE6CEB}"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925165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730654-AD54-C047-A4B1-1DBCDE36CAB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6326368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5B82E0-6874-1048-A407-701EDB711F7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755554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4F4AE5-10AE-AD41-9E43-9ABE80BFEEF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065719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B6F762-8039-7C4C-88AE-F5AFDBCD4DF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691695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53D4BB-B8B5-CA4F-88BA-EA9972744054}"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6955400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3A94-57F6-5F4C-BF7D-31985691EEF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897986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7EF4C7-A9EA-074D-812D-2064055E749C}"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80749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FAE56-EC6E-D34F-BE4C-5FB620851A5E}"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972532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pPr>
                <a:defRPr/>
              </a:pPr>
              <a:t>‹#›</a:t>
            </a:fld>
            <a:endParaRPr lang="en-US"/>
          </a:p>
        </p:txBody>
      </p:sp>
    </p:spTree>
    <p:extLst>
      <p:ext uri="{BB962C8B-B14F-4D97-AF65-F5344CB8AC3E}">
        <p14:creationId xmlns:p14="http://schemas.microsoft.com/office/powerpoint/2010/main" val="3979916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C0303E-AD24-5340-A4F5-9666E835D962}"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250351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AB9D476-CC14-A845-8821-49E08109224B}" type="slidenum">
              <a:rPr lang="en-US" smtClean="0"/>
              <a:pPr>
                <a:defRPr/>
              </a:pPr>
              <a:t>‹#›</a:t>
            </a:fld>
            <a:endParaRPr lang="en-US" dirty="0"/>
          </a:p>
        </p:txBody>
      </p:sp>
    </p:spTree>
    <p:extLst>
      <p:ext uri="{BB962C8B-B14F-4D97-AF65-F5344CB8AC3E}">
        <p14:creationId xmlns:p14="http://schemas.microsoft.com/office/powerpoint/2010/main" val="4735201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65AEB0F6-E9CA-F742-A66D-1C30216600FD}" type="slidenum">
              <a:rPr lang="en-US" smtClean="0"/>
              <a:pPr>
                <a:defRPr/>
              </a:pPr>
              <a:t>‹#›</a:t>
            </a:fld>
            <a:endParaRPr lang="en-US" dirty="0"/>
          </a:p>
        </p:txBody>
      </p:sp>
    </p:spTree>
    <p:extLst>
      <p:ext uri="{BB962C8B-B14F-4D97-AF65-F5344CB8AC3E}">
        <p14:creationId xmlns:p14="http://schemas.microsoft.com/office/powerpoint/2010/main" val="29720358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8FF454E-AF15-A749-BEB7-946BABF0BC5D}" type="slidenum">
              <a:rPr lang="en-US" smtClean="0"/>
              <a:pPr>
                <a:defRPr/>
              </a:pPr>
              <a:t>‹#›</a:t>
            </a:fld>
            <a:endParaRPr lang="en-US" dirty="0"/>
          </a:p>
        </p:txBody>
      </p:sp>
    </p:spTree>
    <p:extLst>
      <p:ext uri="{BB962C8B-B14F-4D97-AF65-F5344CB8AC3E}">
        <p14:creationId xmlns:p14="http://schemas.microsoft.com/office/powerpoint/2010/main" val="18587729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36E323-757E-0D42-9D0B-7A5BC201AD6F}" type="slidenum">
              <a:rPr lang="en-US" smtClean="0"/>
              <a:pPr>
                <a:defRPr/>
              </a:pPr>
              <a:t>‹#›</a:t>
            </a:fld>
            <a:endParaRPr lang="en-US" dirty="0"/>
          </a:p>
        </p:txBody>
      </p:sp>
    </p:spTree>
    <p:extLst>
      <p:ext uri="{BB962C8B-B14F-4D97-AF65-F5344CB8AC3E}">
        <p14:creationId xmlns:p14="http://schemas.microsoft.com/office/powerpoint/2010/main" val="16246636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5418E4F-AFEB-234E-82B5-0F0A07B26B47}" type="slidenum">
              <a:rPr lang="en-US" smtClean="0"/>
              <a:pPr>
                <a:defRPr/>
              </a:pPr>
              <a:t>‹#›</a:t>
            </a:fld>
            <a:endParaRPr lang="en-US" dirty="0"/>
          </a:p>
        </p:txBody>
      </p:sp>
    </p:spTree>
    <p:extLst>
      <p:ext uri="{BB962C8B-B14F-4D97-AF65-F5344CB8AC3E}">
        <p14:creationId xmlns:p14="http://schemas.microsoft.com/office/powerpoint/2010/main" val="2686928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5470E7CC-A839-8046-9C00-95F693893FA1}" type="slidenum">
              <a:rPr lang="en-US" smtClean="0"/>
              <a:pPr>
                <a:defRPr/>
              </a:pPr>
              <a:t>‹#›</a:t>
            </a:fld>
            <a:endParaRPr lang="en-US" dirty="0"/>
          </a:p>
        </p:txBody>
      </p:sp>
    </p:spTree>
    <p:extLst>
      <p:ext uri="{BB962C8B-B14F-4D97-AF65-F5344CB8AC3E}">
        <p14:creationId xmlns:p14="http://schemas.microsoft.com/office/powerpoint/2010/main" val="31230106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E23C163F-0C71-4047-9098-DCC30AC87AD2}" type="slidenum">
              <a:rPr lang="en-US" smtClean="0"/>
              <a:pPr>
                <a:defRPr/>
              </a:pPr>
              <a:t>‹#›</a:t>
            </a:fld>
            <a:endParaRPr lang="en-US" dirty="0"/>
          </a:p>
        </p:txBody>
      </p:sp>
    </p:spTree>
    <p:extLst>
      <p:ext uri="{BB962C8B-B14F-4D97-AF65-F5344CB8AC3E}">
        <p14:creationId xmlns:p14="http://schemas.microsoft.com/office/powerpoint/2010/main" val="18910035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40E9E28-87C9-F240-8B75-82389E8EDFA8}" type="slidenum">
              <a:rPr lang="en-US" smtClean="0"/>
              <a:pPr>
                <a:defRPr/>
              </a:pPr>
              <a:t>‹#›</a:t>
            </a:fld>
            <a:endParaRPr lang="en-US" dirty="0"/>
          </a:p>
        </p:txBody>
      </p:sp>
    </p:spTree>
    <p:extLst>
      <p:ext uri="{BB962C8B-B14F-4D97-AF65-F5344CB8AC3E}">
        <p14:creationId xmlns:p14="http://schemas.microsoft.com/office/powerpoint/2010/main" val="37603335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9CC6E901-A445-DB4D-AB95-D818F8B4BCBA}" type="slidenum">
              <a:rPr lang="en-US" smtClean="0"/>
              <a:pPr>
                <a:defRPr/>
              </a:pPr>
              <a:t>‹#›</a:t>
            </a:fld>
            <a:endParaRPr lang="en-US" dirty="0"/>
          </a:p>
        </p:txBody>
      </p:sp>
    </p:spTree>
    <p:extLst>
      <p:ext uri="{BB962C8B-B14F-4D97-AF65-F5344CB8AC3E}">
        <p14:creationId xmlns:p14="http://schemas.microsoft.com/office/powerpoint/2010/main" val="156531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pPr>
                <a:defRPr/>
              </a:pPr>
              <a:t>‹#›</a:t>
            </a:fld>
            <a:endParaRPr lang="en-US"/>
          </a:p>
        </p:txBody>
      </p:sp>
    </p:spTree>
    <p:extLst>
      <p:ext uri="{BB962C8B-B14F-4D97-AF65-F5344CB8AC3E}">
        <p14:creationId xmlns:p14="http://schemas.microsoft.com/office/powerpoint/2010/main" val="19888210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33E658F4-4386-0C45-8F6E-A34CABA7C67E}" type="slidenum">
              <a:rPr lang="en-US" smtClean="0"/>
              <a:pPr>
                <a:defRPr/>
              </a:pPr>
              <a:t>‹#›</a:t>
            </a:fld>
            <a:endParaRPr lang="en-US" dirty="0"/>
          </a:p>
        </p:txBody>
      </p:sp>
    </p:spTree>
    <p:extLst>
      <p:ext uri="{BB962C8B-B14F-4D97-AF65-F5344CB8AC3E}">
        <p14:creationId xmlns:p14="http://schemas.microsoft.com/office/powerpoint/2010/main" val="13133749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4C5E16DB-E7C5-E543-A962-FAC217EB9B65}" type="slidenum">
              <a:rPr lang="en-US" smtClean="0"/>
              <a:pPr>
                <a:defRPr/>
              </a:pPr>
              <a:t>‹#›</a:t>
            </a:fld>
            <a:endParaRPr lang="en-US" dirty="0"/>
          </a:p>
        </p:txBody>
      </p:sp>
    </p:spTree>
    <p:extLst>
      <p:ext uri="{BB962C8B-B14F-4D97-AF65-F5344CB8AC3E}">
        <p14:creationId xmlns:p14="http://schemas.microsoft.com/office/powerpoint/2010/main" val="34886801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8BD6B67C-C688-DD4E-99B7-76DA7847771C}" type="slidenum">
              <a:rPr lang="en-US" smtClean="0"/>
              <a:pPr>
                <a:defRPr/>
              </a:pPr>
              <a:t>‹#›</a:t>
            </a:fld>
            <a:endParaRPr lang="en-US" dirty="0"/>
          </a:p>
        </p:txBody>
      </p:sp>
    </p:spTree>
    <p:extLst>
      <p:ext uri="{BB962C8B-B14F-4D97-AF65-F5344CB8AC3E}">
        <p14:creationId xmlns:p14="http://schemas.microsoft.com/office/powerpoint/2010/main" val="22156874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A7CCE543-A64F-9143-A3BA-3B9B2EF34E15}" type="slidenum">
              <a:rPr lang="en-US" smtClean="0"/>
              <a:pPr>
                <a:defRPr/>
              </a:pPr>
              <a:t>‹#›</a:t>
            </a:fld>
            <a:endParaRPr lang="en-US" dirty="0"/>
          </a:p>
        </p:txBody>
      </p:sp>
    </p:spTree>
    <p:extLst>
      <p:ext uri="{BB962C8B-B14F-4D97-AF65-F5344CB8AC3E}">
        <p14:creationId xmlns:p14="http://schemas.microsoft.com/office/powerpoint/2010/main" val="95840029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C165E972-F051-8349-A484-71A95ABCEDC6}" type="slidenum">
              <a:rPr lang="en-US" smtClean="0"/>
              <a:pPr>
                <a:defRPr/>
              </a:pPr>
              <a:t>‹#›</a:t>
            </a:fld>
            <a:endParaRPr lang="en-US" dirty="0"/>
          </a:p>
        </p:txBody>
      </p:sp>
    </p:spTree>
    <p:extLst>
      <p:ext uri="{BB962C8B-B14F-4D97-AF65-F5344CB8AC3E}">
        <p14:creationId xmlns:p14="http://schemas.microsoft.com/office/powerpoint/2010/main" val="44501892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3A09D15-0419-4949-869A-4F24C5075CAF}" type="slidenum">
              <a:rPr lang="en-US" smtClean="0"/>
              <a:pPr>
                <a:defRPr/>
              </a:pPr>
              <a:t>‹#›</a:t>
            </a:fld>
            <a:endParaRPr lang="en-US" dirty="0"/>
          </a:p>
        </p:txBody>
      </p:sp>
    </p:spTree>
    <p:extLst>
      <p:ext uri="{BB962C8B-B14F-4D97-AF65-F5344CB8AC3E}">
        <p14:creationId xmlns:p14="http://schemas.microsoft.com/office/powerpoint/2010/main" val="231495961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77900"/>
            <a:ext cx="3810000" cy="51181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0B32724E-AD61-6146-A80C-4B5E6A5E4D79}" type="slidenum">
              <a:rPr lang="en-US" smtClean="0"/>
              <a:pPr>
                <a:defRPr/>
              </a:pPr>
              <a:t>‹#›</a:t>
            </a:fld>
            <a:endParaRPr lang="en-US" dirty="0"/>
          </a:p>
        </p:txBody>
      </p:sp>
    </p:spTree>
    <p:extLst>
      <p:ext uri="{BB962C8B-B14F-4D97-AF65-F5344CB8AC3E}">
        <p14:creationId xmlns:p14="http://schemas.microsoft.com/office/powerpoint/2010/main" val="386287106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18220DC3-4A8B-6041-9311-52C8C208EA96}" type="slidenum">
              <a:rPr lang="en-US" smtClean="0"/>
              <a:pPr>
                <a:defRPr/>
              </a:pPr>
              <a:t>‹#›</a:t>
            </a:fld>
            <a:endParaRPr lang="en-US" dirty="0"/>
          </a:p>
        </p:txBody>
      </p:sp>
    </p:spTree>
    <p:extLst>
      <p:ext uri="{BB962C8B-B14F-4D97-AF65-F5344CB8AC3E}">
        <p14:creationId xmlns:p14="http://schemas.microsoft.com/office/powerpoint/2010/main" val="212969127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FFF44F92-05B8-AC4F-AA20-3D16D4D0BDE0}" type="slidenum">
              <a:rPr lang="en-US" smtClean="0"/>
              <a:pPr>
                <a:defRPr/>
              </a:pPr>
              <a:t>‹#›</a:t>
            </a:fld>
            <a:endParaRPr lang="en-US" dirty="0"/>
          </a:p>
        </p:txBody>
      </p:sp>
    </p:spTree>
    <p:extLst>
      <p:ext uri="{BB962C8B-B14F-4D97-AF65-F5344CB8AC3E}">
        <p14:creationId xmlns:p14="http://schemas.microsoft.com/office/powerpoint/2010/main" val="4272950004"/>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baseline="3000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baseline="3000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baseline="30000">
                <a:latin typeface="Arial" panose="020B0604020202020204" pitchFamily="34" charset="0"/>
              </a:defRPr>
            </a:lvl1pPr>
          </a:lstStyle>
          <a:p>
            <a:pPr>
              <a:defRPr/>
            </a:pPr>
            <a:fld id="{79E654C1-56AC-894A-AFB0-CE202469EBD8}" type="slidenum">
              <a:rPr lang="en-US" smtClean="0"/>
              <a:pPr>
                <a:defRPr/>
              </a:pPr>
              <a:t>‹#›</a:t>
            </a:fld>
            <a:endParaRPr lang="en-US" dirty="0"/>
          </a:p>
        </p:txBody>
      </p:sp>
    </p:spTree>
    <p:extLst>
      <p:ext uri="{BB962C8B-B14F-4D97-AF65-F5344CB8AC3E}">
        <p14:creationId xmlns:p14="http://schemas.microsoft.com/office/powerpoint/2010/main" val="8259711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6.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9.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8.emf"/><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9.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theme" Target="../theme/theme25.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6.xml"/><Relationship Id="rId1"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theme" Target="../theme/theme30.xml"/><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1.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theme" Target="../theme/theme33.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2.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8.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0.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slideLayout" Target="../slideLayouts/slideLayout456.xml"/><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slideLayout" Target="../slideLayouts/slideLayout455.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2.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3.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4.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slideLayout" Target="../slideLayouts/slideLayout502.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6.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82"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11/10/25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1510214733"/>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b="1" i="0" dirty="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b="1" i="0" dirty="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b="1" i="0" dirty="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2186959994"/>
      </p:ext>
    </p:extLst>
  </p:cSld>
  <p:clrMap bg1="dk2" tx1="lt1" bg2="dk1" tx2="lt2" accent1="accent1" accent2="accent2" accent3="accent3" accent4="accent4" accent5="accent5" accent6="accent6" hlink="hlink" folHlink="folHlink"/>
  <p:sldLayoutIdLst>
    <p:sldLayoutId id="2147484457" r:id="rId1"/>
    <p:sldLayoutId id="2147484458" r:id="rId2"/>
    <p:sldLayoutId id="2147484459" r:id="rId3"/>
    <p:sldLayoutId id="2147484460" r:id="rId4"/>
    <p:sldLayoutId id="2147484461" r:id="rId5"/>
    <p:sldLayoutId id="2147484462" r:id="rId6"/>
    <p:sldLayoutId id="2147484463" r:id="rId7"/>
    <p:sldLayoutId id="2147484464" r:id="rId8"/>
    <p:sldLayoutId id="2147484465" r:id="rId9"/>
    <p:sldLayoutId id="2147484466" r:id="rId10"/>
    <p:sldLayoutId id="2147484467" r:id="rId11"/>
    <p:sldLayoutId id="214748446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10/11/2025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90373081"/>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defRPr/>
                </a:pPr>
                <a:endParaRPr lang="en-US" sz="2800">
                  <a:solidFill>
                    <a:srgbClr val="00DFCA"/>
                  </a:solidFill>
                  <a:latin typeface="Matura MT Script Capitals" pitchFamily="-112"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2800">
                  <a:solidFill>
                    <a:srgbClr val="00DFCA"/>
                  </a:solidFill>
                  <a:latin typeface="Matura MT Script Capitals"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2800">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4171665996"/>
      </p:ext>
    </p:extLst>
  </p:cSld>
  <p:clrMap bg1="dk2" tx1="lt1" bg2="dk1" tx2="lt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18860784"/>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Arial Narrow" charset="0"/>
                <a:ea typeface="ＭＳ Ｐゴシック" charset="-128"/>
                <a:cs typeface="ＭＳ Ｐゴシック" charset="-128"/>
              </a:defRPr>
            </a:lvl1pPr>
          </a:lstStyle>
          <a:p>
            <a:pPr>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Arial Narrow" charset="0"/>
                <a:ea typeface="ＭＳ Ｐゴシック" charset="-128"/>
                <a:cs typeface="ＭＳ Ｐゴシック" charset="-128"/>
              </a:defRPr>
            </a:lvl1pPr>
          </a:lstStyle>
          <a:p>
            <a:pPr>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fld id="{CBC69274-35FA-2046-BF77-646659A062B0}" type="slidenum">
              <a:rPr lang="en-US"/>
              <a:pPr/>
              <a:t>‹#›</a:t>
            </a:fld>
            <a:endParaRPr lang="en-US"/>
          </a:p>
        </p:txBody>
      </p:sp>
    </p:spTree>
    <p:extLst>
      <p:ext uri="{BB962C8B-B14F-4D97-AF65-F5344CB8AC3E}">
        <p14:creationId xmlns:p14="http://schemas.microsoft.com/office/powerpoint/2010/main" val="1191147885"/>
      </p:ext>
    </p:extLst>
  </p:cSld>
  <p:clrMap bg1="dk2" tx1="lt1" bg2="dk1" tx2="lt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552" r:id="rId10"/>
    <p:sldLayoutId id="21474845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02035928"/>
      </p:ext>
    </p:extLst>
  </p:cSld>
  <p:clrMap bg1="dk2" tx1="lt1" bg2="dk1" tx2="lt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4919199"/>
      </p:ext>
    </p:extLst>
  </p:cSld>
  <p:clrMap bg1="lt1" tx1="dk1" bg2="lt2" tx2="dk2" accent1="accent1" accent2="accent2" accent3="accent3" accent4="accent4" accent5="accent5" accent6="accent6" hlink="hlink" folHlink="folHlink"/>
  <p:sldLayoutIdLst>
    <p:sldLayoutId id="2147484567" r:id="rId1"/>
    <p:sldLayoutId id="2147484568" r:id="rId2"/>
    <p:sldLayoutId id="2147484569" r:id="rId3"/>
    <p:sldLayoutId id="2147484570" r:id="rId4"/>
    <p:sldLayoutId id="2147484571" r:id="rId5"/>
    <p:sldLayoutId id="2147484572" r:id="rId6"/>
    <p:sldLayoutId id="2147484573" r:id="rId7"/>
    <p:sldLayoutId id="2147484574" r:id="rId8"/>
    <p:sldLayoutId id="2147484575" r:id="rId9"/>
    <p:sldLayoutId id="2147484576" r:id="rId10"/>
    <p:sldLayoutId id="21474845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6203926"/>
      </p:ext>
    </p:extLst>
  </p:cSld>
  <p:clrMap bg1="lt1" tx1="dk1" bg2="lt2" tx2="dk2" accent1="accent1" accent2="accent2" accent3="accent3" accent4="accent4" accent5="accent5" accent6="accent6" hlink="hlink" folHlink="folHlink"/>
  <p:sldLayoutIdLst>
    <p:sldLayoutId id="2147484579" r:id="rId1"/>
    <p:sldLayoutId id="2147484580" r:id="rId2"/>
    <p:sldLayoutId id="2147484581" r:id="rId3"/>
    <p:sldLayoutId id="2147484582" r:id="rId4"/>
    <p:sldLayoutId id="2147484583" r:id="rId5"/>
    <p:sldLayoutId id="2147484584" r:id="rId6"/>
    <p:sldLayoutId id="2147484585" r:id="rId7"/>
    <p:sldLayoutId id="2147484586" r:id="rId8"/>
    <p:sldLayoutId id="2147484587" r:id="rId9"/>
    <p:sldLayoutId id="2147484588" r:id="rId10"/>
    <p:sldLayoutId id="2147484589" r:id="rId11"/>
    <p:sldLayoutId id="2147484590" r:id="rId12"/>
    <p:sldLayoutId id="214748459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12" charset="0"/>
                <a:ea typeface="+mn-ea"/>
                <a:cs typeface="+mn-cs"/>
              </a:defRPr>
            </a:lvl1pPr>
          </a:lstStyle>
          <a:p>
            <a:pPr>
              <a:defRPr/>
            </a:pPr>
            <a:endParaRPr lang="en-US"/>
          </a:p>
        </p:txBody>
      </p:sp>
      <p:sp>
        <p:nvSpPr>
          <p:cNvPr id="25805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12" charset="0"/>
                <a:ea typeface="+mn-ea"/>
                <a:cs typeface="+mn-cs"/>
              </a:defRPr>
            </a:lvl1pPr>
          </a:lstStyle>
          <a:p>
            <a:pPr>
              <a:defRPr/>
            </a:pPr>
            <a:endParaRPr lang="en-US"/>
          </a:p>
        </p:txBody>
      </p:sp>
      <p:sp>
        <p:nvSpPr>
          <p:cNvPr id="258053"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lvl1pPr>
          </a:lstStyle>
          <a:p>
            <a:pPr>
              <a:defRPr/>
            </a:pPr>
            <a:fld id="{3239BA79-2411-B145-BCA3-62E02BF464A5}" type="slidenum">
              <a:rPr lang="en-US"/>
              <a:pPr>
                <a:defRPr/>
              </a:pPr>
              <a:t>‹#›</a:t>
            </a:fld>
            <a:endParaRPr lang="en-US"/>
          </a:p>
        </p:txBody>
      </p:sp>
    </p:spTree>
    <p:extLst>
      <p:ext uri="{BB962C8B-B14F-4D97-AF65-F5344CB8AC3E}">
        <p14:creationId xmlns:p14="http://schemas.microsoft.com/office/powerpoint/2010/main" val="1867861172"/>
      </p:ext>
    </p:extLst>
  </p:cSld>
  <p:clrMap bg1="lt1" tx1="dk1" bg2="lt2" tx2="dk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28675"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8679"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i="0">
          <a:solidFill>
            <a:schemeClr val="tx1"/>
          </a:solidFill>
          <a:latin typeface="Arial" panose="020B0604020202020204" pitchFamily="34" charset="0"/>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518112"/>
      </p:ext>
    </p:extLst>
  </p:cSld>
  <p:clrMap bg1="dk2" tx1="lt1" bg2="dk1" tx2="lt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1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322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l">
              <a:defRPr sz="1400" baseline="0">
                <a:solidFill>
                  <a:srgbClr val="FFFF66"/>
                </a:solidFill>
                <a:latin typeface="Trebuchet MS" charset="0"/>
                <a:ea typeface="Osaka" charset="0"/>
                <a:cs typeface="Osaka" charset="0"/>
              </a:defRPr>
            </a:lvl1pPr>
          </a:lstStyle>
          <a:p>
            <a:pPr>
              <a:defRPr/>
            </a:pPr>
            <a:fld id="{10831CCE-C8F1-7940-AAF6-384657049393}" type="datetime1">
              <a:rPr lang="en-US"/>
              <a:pPr>
                <a:defRPr/>
              </a:pPr>
              <a:t>11/10/25</a:t>
            </a:fld>
            <a:endParaRPr lang="en-US"/>
          </a:p>
        </p:txBody>
      </p:sp>
      <p:sp>
        <p:nvSpPr>
          <p:cNvPr id="39322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baseline="0">
                <a:solidFill>
                  <a:srgbClr val="FFFF66"/>
                </a:solidFill>
                <a:latin typeface="Trebuchet MS" charset="0"/>
                <a:ea typeface="Osaka"/>
                <a:cs typeface="Osaka"/>
              </a:defRPr>
            </a:lvl1pPr>
          </a:lstStyle>
          <a:p>
            <a:pPr>
              <a:defRPr/>
            </a:pPr>
            <a:endParaRPr lang="en-US"/>
          </a:p>
        </p:txBody>
      </p:sp>
      <p:sp>
        <p:nvSpPr>
          <p:cNvPr id="39322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baseline="0">
                <a:solidFill>
                  <a:srgbClr val="FFFF66"/>
                </a:solidFill>
                <a:latin typeface="Trebuchet MS" charset="0"/>
                <a:ea typeface="Osaka" charset="0"/>
                <a:cs typeface="Osaka" charset="0"/>
              </a:defRPr>
            </a:lvl1pPr>
          </a:lstStyle>
          <a:p>
            <a:pPr>
              <a:defRPr/>
            </a:pPr>
            <a:fld id="{79AB034E-660B-614B-A25F-59870FE3EC73}" type="slidenum">
              <a:rPr lang="en-US"/>
              <a:pPr>
                <a:defRPr/>
              </a:pPr>
              <a:t>‹#›</a:t>
            </a:fld>
            <a:endParaRPr lang="en-US"/>
          </a:p>
        </p:txBody>
      </p:sp>
    </p:spTree>
    <p:extLst>
      <p:ext uri="{BB962C8B-B14F-4D97-AF65-F5344CB8AC3E}">
        <p14:creationId xmlns:p14="http://schemas.microsoft.com/office/powerpoint/2010/main" val="347462825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8100" y="44450"/>
            <a:ext cx="90709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0" hangingPunct="0">
              <a:defRPr sz="1400">
                <a:solidFill>
                  <a:srgbClr val="000000"/>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eaLnBrk="0" hangingPunct="0">
              <a:defRPr sz="1400">
                <a:solidFill>
                  <a:srgbClr val="000000"/>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eaLnBrk="0" hangingPunct="0">
              <a:defRPr sz="1400">
                <a:solidFill>
                  <a:srgbClr val="000000"/>
                </a:solidFill>
                <a:latin typeface="Times New Roman" pitchFamily="18" charset="0"/>
              </a:defRPr>
            </a:lvl1pPr>
          </a:lstStyle>
          <a:p>
            <a:fld id="{4A48B521-1189-48E4-A4DF-57E7F00C00BF}" type="slidenum">
              <a:rPr lang="en-US"/>
              <a:pPr/>
              <a:t>‹#›</a:t>
            </a:fld>
            <a:endParaRPr lang="en-US"/>
          </a:p>
        </p:txBody>
      </p:sp>
    </p:spTree>
    <p:extLst>
      <p:ext uri="{BB962C8B-B14F-4D97-AF65-F5344CB8AC3E}">
        <p14:creationId xmlns:p14="http://schemas.microsoft.com/office/powerpoint/2010/main" val="991050325"/>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2390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3619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619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3317"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CC1B8418-34D2-EF4C-BE0D-10E9C0F693FA}" type="slidenum">
              <a:rPr lang="en-GB"/>
              <a:pPr>
                <a:defRPr/>
              </a:pPr>
              <a:t>‹#›</a:t>
            </a:fld>
            <a:endParaRPr lang="en-GB"/>
          </a:p>
        </p:txBody>
      </p:sp>
    </p:spTree>
    <p:extLst>
      <p:ext uri="{BB962C8B-B14F-4D97-AF65-F5344CB8AC3E}">
        <p14:creationId xmlns:p14="http://schemas.microsoft.com/office/powerpoint/2010/main" val="121535172"/>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1267"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A629C211-098D-42CC-9180-35F3E0FA9050}" type="slidenum">
              <a:rPr lang="en-GB"/>
              <a:pPr>
                <a:defRPr/>
              </a:pPr>
              <a:t>‹#›</a:t>
            </a:fld>
            <a:endParaRPr lang="en-GB"/>
          </a:p>
        </p:txBody>
      </p:sp>
    </p:spTree>
    <p:extLst>
      <p:ext uri="{BB962C8B-B14F-4D97-AF65-F5344CB8AC3E}">
        <p14:creationId xmlns:p14="http://schemas.microsoft.com/office/powerpoint/2010/main" val="3796811539"/>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FFFF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5354430"/>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8" r:id="rId12"/>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542056975"/>
      </p:ext>
    </p:extLst>
  </p:cSld>
  <p:clrMap bg1="lt1" tx1="dk1" bg2="lt2" tx2="dk2" accent1="accent1" accent2="accent2" accent3="accent3" accent4="accent4" accent5="accent5" accent6="accent6" hlink="hlink" folHlink="folHlink"/>
  <p:sldLayoutIdLst>
    <p:sldLayoutId id="214748468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3285359965"/>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525039059"/>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25919514"/>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963"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 id="2147484307"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5610507"/>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21512457"/>
      </p:ext>
    </p:extLst>
  </p:cSld>
  <p:clrMap bg1="dk2" tx1="lt1" bg2="dk1" tx2="lt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4108441341"/>
      </p:ext>
    </p:extLst>
  </p:cSld>
  <p:clrMap bg1="dk2" tx1="lt1" bg2="dk1" tx2="lt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ransition>
    <p:blinds/>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07" charset="0"/>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solidFill>
                  <a:srgbClr val="FFFFFF"/>
                </a:solidFill>
              </a:rPr>
              <a:pPr>
                <a:defRPr/>
              </a:pPr>
              <a:t>‹#›</a:t>
            </a:fld>
            <a:endParaRPr lang="en-US">
              <a:solidFill>
                <a:srgbClr val="FFFFFF"/>
              </a:solidFill>
            </a:endParaRPr>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6988444"/>
      </p:ext>
    </p:extLst>
  </p:cSld>
  <p:clrMap bg1="dk2" tx1="lt1" bg2="dk1" tx2="lt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 id="2147484766"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 </a:t>
            </a:r>
            <a:r>
              <a:rPr lang="en-US" sz="900" b="1" i="0" dirty="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3551675890"/>
      </p:ext>
    </p:extLst>
  </p:cSld>
  <p:clrMap bg1="dk2" tx1="lt1" bg2="dk1" tx2="lt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1026"/>
          <p:cNvGrpSpPr>
            <a:grpSpLocks/>
          </p:cNvGrpSpPr>
          <p:nvPr/>
        </p:nvGrpSpPr>
        <p:grpSpPr bwMode="auto">
          <a:xfrm>
            <a:off x="0" y="0"/>
            <a:ext cx="9132888" cy="6845300"/>
            <a:chOff x="0" y="0"/>
            <a:chExt cx="5753" cy="4312"/>
          </a:xfrm>
        </p:grpSpPr>
        <p:sp>
          <p:nvSpPr>
            <p:cNvPr id="2053"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nvGrpSpPr>
            <p:cNvPr id="2054"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sz="1800">
                  <a:solidFill>
                    <a:srgbClr val="FFFFFF"/>
                  </a:solidFill>
                  <a:latin typeface="Times New Roman" charset="0"/>
                </a:endParaRPr>
              </a:p>
            </p:txBody>
          </p:sp>
          <p:sp>
            <p:nvSpPr>
              <p:cNvPr id="2060"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1"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2"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3"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4"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5"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6"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7"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8"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69"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0"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1"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2"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3"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4"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5"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6"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7"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8"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79"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0"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2081"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2055" name="Group 1052"/>
            <p:cNvGrpSpPr>
              <a:grpSpLocks/>
            </p:cNvGrpSpPr>
            <p:nvPr/>
          </p:nvGrpSpPr>
          <p:grpSpPr bwMode="auto">
            <a:xfrm>
              <a:off x="0" y="0"/>
              <a:ext cx="1246" cy="1232"/>
              <a:chOff x="0" y="0"/>
              <a:chExt cx="1246" cy="1232"/>
            </a:xfrm>
          </p:grpSpPr>
          <p:sp>
            <p:nvSpPr>
              <p:cNvPr id="2056"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7"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sp>
            <p:nvSpPr>
              <p:cNvPr id="2058"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Times New Roman"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2004</a:t>
            </a:r>
            <a:r>
              <a:rPr lang="en-US" sz="900" b="1" i="0" dirty="0">
                <a:solidFill>
                  <a:srgbClr val="FFFFFF"/>
                </a:solidFill>
                <a:latin typeface="Arial" panose="020B0604020202020204" pitchFamily="34"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8.0.03d.</a:t>
            </a:r>
          </a:p>
        </p:txBody>
      </p:sp>
    </p:spTree>
    <p:extLst>
      <p:ext uri="{BB962C8B-B14F-4D97-AF65-F5344CB8AC3E}">
        <p14:creationId xmlns:p14="http://schemas.microsoft.com/office/powerpoint/2010/main" val="3284955962"/>
      </p:ext>
    </p:extLst>
  </p:cSld>
  <p:clrMap bg1="dk2" tx1="lt1" bg2="dk1" tx2="lt2" accent1="accent1" accent2="accent2" accent3="accent3" accent4="accent4" accent5="accent5" accent6="accent6" hlink="hlink" folHlink="folHlink"/>
  <p:sldLayoutIdLst>
    <p:sldLayoutId id="2147484780" r:id="rId1"/>
    <p:sldLayoutId id="2147484781" r:id="rId2"/>
    <p:sldLayoutId id="2147484782" r:id="rId3"/>
    <p:sldLayoutId id="2147484783" r:id="rId4"/>
    <p:sldLayoutId id="2147484784" r:id="rId5"/>
    <p:sldLayoutId id="2147484785" r:id="rId6"/>
    <p:sldLayoutId id="2147484786" r:id="rId7"/>
    <p:sldLayoutId id="2147484787" r:id="rId8"/>
    <p:sldLayoutId id="2147484788" r:id="rId9"/>
    <p:sldLayoutId id="2147484789" r:id="rId10"/>
    <p:sldLayoutId id="2147484790"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3870572"/>
      </p:ext>
    </p:extLst>
  </p:cSld>
  <p:clrMap bg1="dk2" tx1="lt1" bg2="dk1" tx2="lt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 id="2147484797" r:id="rId6"/>
    <p:sldLayoutId id="2147484798" r:id="rId7"/>
    <p:sldLayoutId id="2147484799" r:id="rId8"/>
    <p:sldLayoutId id="2147484800" r:id="rId9"/>
    <p:sldLayoutId id="2147484801" r:id="rId10"/>
    <p:sldLayoutId id="214748480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C2"/>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17220" y="548640"/>
            <a:ext cx="6995160"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3215" tIns="0" rIns="147869" bIns="0" numCol="1" anchor="ctr" anchorCtr="0" compatLnSpc="1">
            <a:prstTxWarp prst="textNoShape">
              <a:avLst/>
            </a:prstTxWarp>
          </a:bodyPr>
          <a:lstStyle/>
          <a:p>
            <a:pPr lvl="0"/>
            <a:r>
              <a:rPr lang="en-US">
                <a:sym typeface="Times" charset="0"/>
              </a:rPr>
              <a:t>Click to edit Master title style</a:t>
            </a:r>
          </a:p>
        </p:txBody>
      </p:sp>
      <p:sp>
        <p:nvSpPr>
          <p:cNvPr id="1027" name="Rectangle 2"/>
          <p:cNvSpPr>
            <a:spLocks noGrp="1" noChangeArrowheads="1"/>
          </p:cNvSpPr>
          <p:nvPr>
            <p:ph type="body" idx="1"/>
          </p:nvPr>
        </p:nvSpPr>
        <p:spPr bwMode="auto">
          <a:xfrm>
            <a:off x="617220" y="1783080"/>
            <a:ext cx="6995160" cy="3703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41105" tIns="0" rIns="41105" bIns="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Tree>
    <p:extLst>
      <p:ext uri="{BB962C8B-B14F-4D97-AF65-F5344CB8AC3E}">
        <p14:creationId xmlns:p14="http://schemas.microsoft.com/office/powerpoint/2010/main" val="606079406"/>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 id="2147484812" r:id="rId9"/>
    <p:sldLayoutId id="2147484813" r:id="rId10"/>
    <p:sldLayoutId id="2147484814" r:id="rId11"/>
  </p:sldLayoutIdLst>
  <p:transition/>
  <p:txStyles>
    <p:titleStyle>
      <a:lvl1pPr marL="44245" indent="-24264" algn="ctr" rtl="0" eaLnBrk="0" fontAlgn="base" hangingPunct="0">
        <a:spcBef>
          <a:spcPct val="0"/>
        </a:spcBef>
        <a:spcAft>
          <a:spcPct val="0"/>
        </a:spcAft>
        <a:defRPr sz="3900">
          <a:solidFill>
            <a:srgbClr val="828100"/>
          </a:solidFill>
          <a:latin typeface="+mj-lt"/>
          <a:ea typeface="ＭＳ Ｐゴシック" charset="0"/>
          <a:cs typeface="+mj-cs"/>
          <a:sym typeface="Times" charset="0"/>
        </a:defRPr>
      </a:lvl1pPr>
      <a:lvl2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2pPr>
      <a:lvl3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3pPr>
      <a:lvl4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4pPr>
      <a:lvl5pPr marL="44245" indent="-24264" algn="ctr" rtl="0" eaLnBrk="0" fontAlgn="base" hangingPunct="0">
        <a:spcBef>
          <a:spcPct val="0"/>
        </a:spcBef>
        <a:spcAft>
          <a:spcPct val="0"/>
        </a:spcAft>
        <a:defRPr sz="3900">
          <a:solidFill>
            <a:srgbClr val="828100"/>
          </a:solidFill>
          <a:latin typeface="Times" charset="0"/>
          <a:ea typeface="ＭＳ Ｐゴシック" charset="0"/>
          <a:cs typeface="Times" charset="0"/>
          <a:sym typeface="Times" charset="0"/>
        </a:defRPr>
      </a:lvl5pPr>
      <a:lvl6pPr marL="457766" indent="-24264" algn="ctr" rtl="0" fontAlgn="base">
        <a:spcBef>
          <a:spcPct val="0"/>
        </a:spcBef>
        <a:spcAft>
          <a:spcPct val="0"/>
        </a:spcAft>
        <a:defRPr sz="3900">
          <a:solidFill>
            <a:srgbClr val="828100"/>
          </a:solidFill>
          <a:latin typeface="Times" charset="0"/>
          <a:ea typeface="Times" charset="0"/>
          <a:cs typeface="Times" charset="0"/>
          <a:sym typeface="Times" charset="0"/>
        </a:defRPr>
      </a:lvl6pPr>
      <a:lvl7pPr marL="868428" indent="-24264" algn="ctr" rtl="0" fontAlgn="base">
        <a:spcBef>
          <a:spcPct val="0"/>
        </a:spcBef>
        <a:spcAft>
          <a:spcPct val="0"/>
        </a:spcAft>
        <a:defRPr sz="3900">
          <a:solidFill>
            <a:srgbClr val="828100"/>
          </a:solidFill>
          <a:latin typeface="Times" charset="0"/>
          <a:ea typeface="Times" charset="0"/>
          <a:cs typeface="Times" charset="0"/>
          <a:sym typeface="Times" charset="0"/>
        </a:defRPr>
      </a:lvl7pPr>
      <a:lvl8pPr marL="1279156" indent="-24264" algn="ctr" rtl="0" fontAlgn="base">
        <a:spcBef>
          <a:spcPct val="0"/>
        </a:spcBef>
        <a:spcAft>
          <a:spcPct val="0"/>
        </a:spcAft>
        <a:defRPr sz="3900">
          <a:solidFill>
            <a:srgbClr val="828100"/>
          </a:solidFill>
          <a:latin typeface="Times" charset="0"/>
          <a:ea typeface="Times" charset="0"/>
          <a:cs typeface="Times" charset="0"/>
          <a:sym typeface="Times" charset="0"/>
        </a:defRPr>
      </a:lvl8pPr>
      <a:lvl9pPr marL="1689866" indent="-24264" algn="ctr" rtl="0" fontAlgn="base">
        <a:spcBef>
          <a:spcPct val="0"/>
        </a:spcBef>
        <a:spcAft>
          <a:spcPct val="0"/>
        </a:spcAft>
        <a:defRPr sz="3900">
          <a:solidFill>
            <a:srgbClr val="828100"/>
          </a:solidFill>
          <a:latin typeface="Times" charset="0"/>
          <a:ea typeface="Times" charset="0"/>
          <a:cs typeface="Times" charset="0"/>
          <a:sym typeface="Times" charset="0"/>
        </a:defRPr>
      </a:lvl9pPr>
    </p:titleStyle>
    <p:bodyStyle>
      <a:lvl1pPr marL="406503" indent="-366567" algn="l" rtl="0" eaLnBrk="0" fontAlgn="base" hangingPunct="0">
        <a:lnSpc>
          <a:spcPct val="101000"/>
        </a:lnSpc>
        <a:spcBef>
          <a:spcPts val="720"/>
        </a:spcBef>
        <a:spcAft>
          <a:spcPct val="0"/>
        </a:spcAft>
        <a:buClr>
          <a:srgbClr val="000000"/>
        </a:buClr>
        <a:buSzPct val="100000"/>
        <a:buFont typeface="Lucida Grande" charset="0"/>
        <a:buChar char="•"/>
        <a:defRPr sz="2900">
          <a:solidFill>
            <a:schemeClr val="tx1"/>
          </a:solidFill>
          <a:latin typeface="+mn-lt"/>
          <a:ea typeface="ＭＳ Ｐゴシック" charset="0"/>
          <a:cs typeface="+mn-cs"/>
          <a:sym typeface="Times" charset="0"/>
        </a:defRPr>
      </a:lvl1pPr>
      <a:lvl2pPr marL="765928" indent="-315229" algn="l" rtl="0" eaLnBrk="0" fontAlgn="base" hangingPunct="0">
        <a:lnSpc>
          <a:spcPct val="99000"/>
        </a:lnSpc>
        <a:spcBef>
          <a:spcPts val="630"/>
        </a:spcBef>
        <a:spcAft>
          <a:spcPct val="0"/>
        </a:spcAft>
        <a:buClr>
          <a:srgbClr val="000000"/>
        </a:buClr>
        <a:buSzPct val="100000"/>
        <a:buFont typeface="Lucida Grande" charset="0"/>
        <a:buChar char="–"/>
        <a:defRPr sz="2500">
          <a:solidFill>
            <a:schemeClr val="tx1"/>
          </a:solidFill>
          <a:latin typeface="+mn-lt"/>
          <a:ea typeface="+mn-ea"/>
          <a:cs typeface="+mn-cs"/>
          <a:sym typeface="Times" charset="0"/>
        </a:defRPr>
      </a:lvl2pPr>
      <a:lvl3pPr marL="1125366" indent="-263870" algn="l" rtl="0" eaLnBrk="0" fontAlgn="base" hangingPunct="0">
        <a:lnSpc>
          <a:spcPct val="99000"/>
        </a:lnSpc>
        <a:spcBef>
          <a:spcPts val="540"/>
        </a:spcBef>
        <a:spcAft>
          <a:spcPct val="0"/>
        </a:spcAft>
        <a:buClr>
          <a:srgbClr val="000000"/>
        </a:buClr>
        <a:buSzPct val="100000"/>
        <a:buFont typeface="Lucida Grande" charset="0"/>
        <a:buChar char="•"/>
        <a:defRPr sz="2200">
          <a:solidFill>
            <a:schemeClr val="tx1"/>
          </a:solidFill>
          <a:latin typeface="+mn-lt"/>
          <a:ea typeface="+mn-ea"/>
          <a:cs typeface="+mn-cs"/>
          <a:sym typeface="Times" charset="0"/>
        </a:defRPr>
      </a:lvl3pPr>
      <a:lvl4pPr marL="1536138" indent="-263870" algn="l" rtl="0" eaLnBrk="0" fontAlgn="base" hangingPunct="0">
        <a:spcBef>
          <a:spcPts val="45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4pPr>
      <a:lvl5pPr marL="1946930" indent="-263870" algn="l" rtl="0" eaLnBrk="0" fontAlgn="base" hangingPunct="0">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5pPr>
      <a:lvl6pPr marL="2367239"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6pPr>
      <a:lvl7pPr marL="2777990"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7pPr>
      <a:lvl8pPr marL="3188664"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8pPr>
      <a:lvl9pPr marL="3599325" indent="-273816" algn="l" rtl="0" fontAlgn="base">
        <a:spcBef>
          <a:spcPct val="0"/>
        </a:spcBef>
        <a:spcAft>
          <a:spcPct val="0"/>
        </a:spcAft>
        <a:buClr>
          <a:srgbClr val="000000"/>
        </a:buClr>
        <a:buSzPct val="100000"/>
        <a:buFont typeface="Lucida Grande" charset="0"/>
        <a:buChar char="»"/>
        <a:defRPr sz="1800">
          <a:solidFill>
            <a:schemeClr val="tx1"/>
          </a:solidFill>
          <a:latin typeface="+mn-lt"/>
          <a:ea typeface="+mn-ea"/>
          <a:cs typeface="+mn-cs"/>
          <a:sym typeface="Times" charset="0"/>
        </a:defRPr>
      </a:lvl9pPr>
    </p:bodyStyle>
    <p:otherStyle>
      <a:defPPr>
        <a:defRPr lang="en-US"/>
      </a:defPPr>
      <a:lvl1pPr marL="0" algn="l" defTabSz="410710" rtl="0" eaLnBrk="1" latinLnBrk="0" hangingPunct="1">
        <a:defRPr sz="1600" kern="1200">
          <a:solidFill>
            <a:schemeClr val="tx1"/>
          </a:solidFill>
          <a:latin typeface="+mn-lt"/>
          <a:ea typeface="+mn-ea"/>
          <a:cs typeface="+mn-cs"/>
        </a:defRPr>
      </a:lvl1pPr>
      <a:lvl2pPr marL="410710" algn="l" defTabSz="410710" rtl="0" eaLnBrk="1" latinLnBrk="0" hangingPunct="1">
        <a:defRPr sz="1600" kern="1200">
          <a:solidFill>
            <a:schemeClr val="tx1"/>
          </a:solidFill>
          <a:latin typeface="+mn-lt"/>
          <a:ea typeface="+mn-ea"/>
          <a:cs typeface="+mn-cs"/>
        </a:defRPr>
      </a:lvl2pPr>
      <a:lvl3pPr marL="821345" algn="l" defTabSz="410710" rtl="0" eaLnBrk="1" latinLnBrk="0" hangingPunct="1">
        <a:defRPr sz="1600" kern="1200">
          <a:solidFill>
            <a:schemeClr val="tx1"/>
          </a:solidFill>
          <a:latin typeface="+mn-lt"/>
          <a:ea typeface="+mn-ea"/>
          <a:cs typeface="+mn-cs"/>
        </a:defRPr>
      </a:lvl3pPr>
      <a:lvl4pPr marL="1232129" algn="l" defTabSz="410710" rtl="0" eaLnBrk="1" latinLnBrk="0" hangingPunct="1">
        <a:defRPr sz="1600" kern="1200">
          <a:solidFill>
            <a:schemeClr val="tx1"/>
          </a:solidFill>
          <a:latin typeface="+mn-lt"/>
          <a:ea typeface="+mn-ea"/>
          <a:cs typeface="+mn-cs"/>
        </a:defRPr>
      </a:lvl4pPr>
      <a:lvl5pPr marL="1642797" algn="l" defTabSz="410710" rtl="0" eaLnBrk="1" latinLnBrk="0" hangingPunct="1">
        <a:defRPr sz="1600" kern="1200">
          <a:solidFill>
            <a:schemeClr val="tx1"/>
          </a:solidFill>
          <a:latin typeface="+mn-lt"/>
          <a:ea typeface="+mn-ea"/>
          <a:cs typeface="+mn-cs"/>
        </a:defRPr>
      </a:lvl5pPr>
      <a:lvl6pPr marL="2053517" algn="l" defTabSz="410710" rtl="0" eaLnBrk="1" latinLnBrk="0" hangingPunct="1">
        <a:defRPr sz="1600" kern="1200">
          <a:solidFill>
            <a:schemeClr val="tx1"/>
          </a:solidFill>
          <a:latin typeface="+mn-lt"/>
          <a:ea typeface="+mn-ea"/>
          <a:cs typeface="+mn-cs"/>
        </a:defRPr>
      </a:lvl6pPr>
      <a:lvl7pPr marL="2464200" algn="l" defTabSz="410710" rtl="0" eaLnBrk="1" latinLnBrk="0" hangingPunct="1">
        <a:defRPr sz="1600" kern="1200">
          <a:solidFill>
            <a:schemeClr val="tx1"/>
          </a:solidFill>
          <a:latin typeface="+mn-lt"/>
          <a:ea typeface="+mn-ea"/>
          <a:cs typeface="+mn-cs"/>
        </a:defRPr>
      </a:lvl7pPr>
      <a:lvl8pPr marL="2874902" algn="l" defTabSz="410710" rtl="0" eaLnBrk="1" latinLnBrk="0" hangingPunct="1">
        <a:defRPr sz="1600" kern="1200">
          <a:solidFill>
            <a:schemeClr val="tx1"/>
          </a:solidFill>
          <a:latin typeface="+mn-lt"/>
          <a:ea typeface="+mn-ea"/>
          <a:cs typeface="+mn-cs"/>
        </a:defRPr>
      </a:lvl8pPr>
      <a:lvl9pPr marL="3285594" algn="l" defTabSz="410710" rtl="0" eaLnBrk="1" latinLnBrk="0" hangingPunct="1">
        <a:defRPr sz="16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extLst>
      <p:ext uri="{BB962C8B-B14F-4D97-AF65-F5344CB8AC3E}">
        <p14:creationId xmlns:p14="http://schemas.microsoft.com/office/powerpoint/2010/main" val="1129451314"/>
      </p:ext>
    </p:extLst>
  </p:cSld>
  <p:clrMap bg1="lt1" tx1="dk1" bg2="lt2" tx2="dk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5A004A2-099A-1447-A418-85984E00B323}" type="slidenum">
              <a:rPr lang="en-US" smtClean="0"/>
              <a:pPr>
                <a:defRPr/>
              </a:pPr>
              <a:t>‹#›</a:t>
            </a:fld>
            <a:endParaRPr lang="en-US" dirty="0"/>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1" i="0">
                <a:latin typeface="Arial" panose="020B0604020202020204" pitchFamily="34" charset="0"/>
                <a:ea typeface="+mn-ea"/>
                <a:cs typeface="+mn-cs"/>
              </a:defRPr>
            </a:lvl1pPr>
          </a:lstStyle>
          <a:p>
            <a:pPr>
              <a:defRPr/>
            </a:pPr>
            <a:endParaRPr lang="en-US" dirty="0"/>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773690"/>
      </p:ext>
    </p:extLst>
  </p:cSld>
  <p:clrMap bg1="dk2" tx1="lt1" bg2="dk1" tx2="lt2" accent1="accent1" accent2="accent2" accent3="accent3" accent4="accent4" accent5="accent5" accent6="accent6" hlink="hlink" folHlink="folHlink"/>
  <p:sldLayoutIdLst>
    <p:sldLayoutId id="2147484828"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420574268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 id="2147484320" r:id="rId12"/>
    <p:sldLayoutId id="214748432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extLst>
      <p:ext uri="{BB962C8B-B14F-4D97-AF65-F5344CB8AC3E}">
        <p14:creationId xmlns:p14="http://schemas.microsoft.com/office/powerpoint/2010/main" val="1624335894"/>
      </p:ext>
    </p:extLst>
  </p:cSld>
  <p:clrMap bg1="dk2" tx1="lt1" bg2="dk1" tx2="lt2" accent1="accent1" accent2="accent2" accent3="accent3" accent4="accent4" accent5="accent5" accent6="accent6" hlink="hlink" folHlink="folHlink"/>
  <p:sldLayoutIdLst>
    <p:sldLayoutId id="2147484840" r:id="rId1"/>
    <p:sldLayoutId id="2147484841" r:id="rId2"/>
    <p:sldLayoutId id="2147484842" r:id="rId3"/>
    <p:sldLayoutId id="2147484843" r:id="rId4"/>
    <p:sldLayoutId id="2147484844" r:id="rId5"/>
    <p:sldLayoutId id="2147484845" r:id="rId6"/>
    <p:sldLayoutId id="2147484846" r:id="rId7"/>
    <p:sldLayoutId id="2147484847" r:id="rId8"/>
    <p:sldLayoutId id="2147484848" r:id="rId9"/>
    <p:sldLayoutId id="2147484849" r:id="rId10"/>
    <p:sldLayoutId id="214748485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628F6018-235F-A745-934C-2135D573D3C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20005863"/>
      </p:ext>
    </p:extLst>
  </p:cSld>
  <p:clrMap bg1="lt1" tx1="dk1" bg2="lt2" tx2="dk2" accent1="accent1" accent2="accent2" accent3="accent3" accent4="accent4" accent5="accent5" accent6="accent6" hlink="hlink" folHlink="folHlink"/>
  <p:sldLayoutIdLst>
    <p:sldLayoutId id="2147484852" r:id="rId1"/>
    <p:sldLayoutId id="2147484853" r:id="rId2"/>
    <p:sldLayoutId id="2147484854" r:id="rId3"/>
    <p:sldLayoutId id="2147484855" r:id="rId4"/>
    <p:sldLayoutId id="2147484856" r:id="rId5"/>
    <p:sldLayoutId id="2147484857" r:id="rId6"/>
    <p:sldLayoutId id="2147484858" r:id="rId7"/>
    <p:sldLayoutId id="2147484859" r:id="rId8"/>
    <p:sldLayoutId id="2147484860" r:id="rId9"/>
    <p:sldLayoutId id="2147484861" r:id="rId10"/>
    <p:sldLayoutId id="2147484862" r:id="rId11"/>
    <p:sldLayoutId id="2147484863" r:id="rId12"/>
    <p:sldLayoutId id="2147484864" r:id="rId13"/>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93382586"/>
      </p:ext>
    </p:extLst>
  </p:cSld>
  <p:clrMap bg1="lt1" tx1="dk1" bg2="lt2" tx2="dk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209314409"/>
      </p:ext>
    </p:extLst>
  </p:cSld>
  <p:clrMap bg1="dk2" tx1="lt1" bg2="dk1" tx2="lt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ea typeface="+mn-ea"/>
                <a:cs typeface="+mn-cs"/>
              </a:defRPr>
            </a:lvl1pPr>
          </a:lstStyle>
          <a:p>
            <a:pPr>
              <a:defRPr/>
            </a:pPr>
            <a:endParaRPr lang="en-US" dirty="0"/>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E9FFFFC-996F-1C4E-93F1-D3DC291E4BB4}" type="slidenum">
              <a:rPr lang="en-US" smtClean="0"/>
              <a:pPr>
                <a:defRPr/>
              </a:pPr>
              <a:t>‹#›</a:t>
            </a:fld>
            <a:endParaRPr lang="en-US" dirty="0"/>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b="1" i="0" dirty="0">
                <a:solidFill>
                  <a:srgbClr val="FFFFFF"/>
                </a:solidFill>
                <a:latin typeface="Arial" panose="020B0604020202020204" pitchFamily="34"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695224303"/>
      </p:ext>
    </p:extLst>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i="0" dirty="0">
                  <a:solidFill>
                    <a:srgbClr val="FFCC00"/>
                  </a:solidFill>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2477349184"/>
      </p:ext>
    </p:extLst>
  </p:cSld>
  <p:clrMap bg1="dk2" tx1="lt1" bg2="dk1" tx2="lt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US" dirty="0"/>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i="0">
                <a:solidFill>
                  <a:srgbClr val="000000"/>
                </a:solidFill>
                <a:latin typeface="Arial" panose="020B0604020202020204" pitchFamily="34" charset="0"/>
                <a:cs typeface="Arial" panose="020B0604020202020204" pitchFamily="34" charset="0"/>
              </a:defRPr>
            </a:lvl1pPr>
          </a:lstStyle>
          <a:p>
            <a:pPr>
              <a:defRPr/>
            </a:pPr>
            <a:fld id="{DBBE7B64-30CB-424E-8C29-6751EC407BFC}" type="slidenum">
              <a:rPr lang="en-US" smtClean="0"/>
              <a:pPr>
                <a:defRPr/>
              </a:pPr>
              <a:t>‹#›</a:t>
            </a:fld>
            <a:endParaRPr lang="en-US" dirty="0"/>
          </a:p>
        </p:txBody>
      </p:sp>
    </p:spTree>
    <p:extLst>
      <p:ext uri="{BB962C8B-B14F-4D97-AF65-F5344CB8AC3E}">
        <p14:creationId xmlns:p14="http://schemas.microsoft.com/office/powerpoint/2010/main" val="2078051591"/>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40693695"/>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EAE8E2"/>
                </a:solidFill>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a:defRPr/>
            </a:pPr>
            <a:fld id="{3664AE4A-75DE-2044-8C99-40ACEC0F60D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2511954"/>
      </p:ext>
    </p:extLst>
  </p:cSld>
  <p:clrMap bg1="dk2" tx1="lt1" bg2="dk1" tx2="lt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smtClean="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smtClean="0">
                <a:latin typeface="Arial" panose="020B0604020202020204" pitchFamily="34" charset="0"/>
                <a:cs typeface="+mn-cs"/>
              </a:defRPr>
            </a:lvl1pPr>
          </a:lstStyle>
          <a:p>
            <a:pPr>
              <a:defRPr/>
            </a:pPr>
            <a:fld id="{169A0D8A-ADFD-D74A-9706-C954DEC1148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5727677"/>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mn-ea"/>
                <a:cs typeface="+mn-cs"/>
              </a:defRPr>
            </a:lvl1pPr>
          </a:lstStyle>
          <a:p>
            <a:pPr>
              <a:defRPr/>
            </a:pPr>
            <a:endParaRPr lang="en-US" dirty="0"/>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07DC1DE-A652-A040-A259-E72961084CA2}" type="slidenum">
              <a:rPr lang="en-US" smtClean="0"/>
              <a:pPr>
                <a:defRPr/>
              </a:pPr>
              <a:t>‹#›</a:t>
            </a:fld>
            <a:endParaRPr lang="en-US" dirty="0"/>
          </a:p>
        </p:txBody>
      </p:sp>
    </p:spTree>
    <p:extLst>
      <p:ext uri="{BB962C8B-B14F-4D97-AF65-F5344CB8AC3E}">
        <p14:creationId xmlns:p14="http://schemas.microsoft.com/office/powerpoint/2010/main" val="3547423356"/>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 id="2147484419"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1" i="0" baseline="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1" i="0" baseline="0">
                <a:solidFill>
                  <a:srgbClr val="000000"/>
                </a:solidFill>
                <a:latin typeface="Arial" panose="020B0604020202020204" pitchFamily="34" charset="0"/>
              </a:defRPr>
            </a:lvl1pPr>
          </a:lstStyle>
          <a:p>
            <a:pPr>
              <a:defRPr/>
            </a:pPr>
            <a:fld id="{4CD8C44E-637C-F244-8A1D-DAE9E9067923}" type="slidenum">
              <a:rPr lang="en-US" smtClean="0"/>
              <a:pPr>
                <a:defRPr/>
              </a:pPr>
              <a:t>‹#›</a:t>
            </a:fld>
            <a:endParaRPr lang="en-US" dirty="0"/>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457200"/>
            <a:endParaRPr lang="en-US" sz="1800" b="1" i="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00871589"/>
      </p:ext>
    </p:extLst>
  </p:cSld>
  <p:clrMap bg1="lt1" tx1="dk1" bg2="lt2" tx2="dk2" accent1="accent1" accent2="accent2" accent3="accent3" accent4="accent4" accent5="accent5" accent6="accent6" hlink="hlink" folHlink="folHlink"/>
  <p:sldLayoutIdLst>
    <p:sldLayoutId id="2147484433" r:id="rId1"/>
    <p:sldLayoutId id="2147484434" r:id="rId2"/>
    <p:sldLayoutId id="2147484435" r:id="rId3"/>
    <p:sldLayoutId id="2147484436" r:id="rId4"/>
    <p:sldLayoutId id="2147484437" r:id="rId5"/>
    <p:sldLayoutId id="2147484438" r:id="rId6"/>
    <p:sldLayoutId id="2147484439" r:id="rId7"/>
    <p:sldLayoutId id="2147484440" r:id="rId8"/>
    <p:sldLayoutId id="2147484441" r:id="rId9"/>
    <p:sldLayoutId id="2147484442" r:id="rId10"/>
    <p:sldLayoutId id="2147484443" r:id="rId11"/>
  </p:sldLayoutIdLst>
  <p:transition/>
  <p:txStyles>
    <p:titleStyle>
      <a:lvl1pPr algn="ctr" rtl="0" eaLnBrk="0" fontAlgn="base" hangingPunct="0">
        <a:spcBef>
          <a:spcPct val="0"/>
        </a:spcBef>
        <a:spcAft>
          <a:spcPct val="0"/>
        </a:spcAft>
        <a:defRPr sz="4000" b="1" i="0">
          <a:solidFill>
            <a:schemeClr val="tx1"/>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7.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54.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0.xml"/><Relationship Id="rId1" Type="http://schemas.openxmlformats.org/officeDocument/2006/relationships/slideLayout" Target="../slideLayouts/slideLayout32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39.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2.xml"/><Relationship Id="rId1" Type="http://schemas.openxmlformats.org/officeDocument/2006/relationships/slideLayout" Target="../slideLayouts/slideLayout32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9.jpeg"/><Relationship Id="rId1" Type="http://schemas.openxmlformats.org/officeDocument/2006/relationships/slideLayout" Target="../slideLayouts/slideLayout35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5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3.xml"/><Relationship Id="rId1" Type="http://schemas.openxmlformats.org/officeDocument/2006/relationships/slideLayout" Target="../slideLayouts/slideLayout48.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4.xml"/><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5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50.xml"/></Relationships>
</file>

<file path=ppt/slides/_rels/slide14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40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50.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39.xml"/></Relationships>
</file>

<file path=ppt/slides/_rels/slide1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339.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50.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4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23.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3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0.xml"/><Relationship Id="rId1" Type="http://schemas.openxmlformats.org/officeDocument/2006/relationships/slideLayout" Target="../slideLayouts/slideLayout449.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457.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1.xml"/><Relationship Id="rId1" Type="http://schemas.openxmlformats.org/officeDocument/2006/relationships/slideLayout" Target="../slideLayouts/slideLayout457.xml"/></Relationships>
</file>

<file path=ppt/slides/_rels/slide153.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57.xml"/></Relationships>
</file>

<file path=ppt/slides/_rels/slide1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57.xml"/></Relationships>
</file>

<file path=ppt/slides/_rels/slide15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57.xml"/></Relationships>
</file>

<file path=ppt/slides/_rels/slide15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5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7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9.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00.xml"/><Relationship Id="rId1" Type="http://schemas.openxmlformats.org/officeDocument/2006/relationships/themeOverride" Target="../theme/themeOverride9.xml"/><Relationship Id="rId5" Type="http://schemas.openxmlformats.org/officeDocument/2006/relationships/image" Target="../media/image131.png"/><Relationship Id="rId4" Type="http://schemas.openxmlformats.org/officeDocument/2006/relationships/image" Target="../media/image13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5.xml"/><Relationship Id="rId1" Type="http://schemas.openxmlformats.org/officeDocument/2006/relationships/slideLayout" Target="../slideLayouts/slideLayout200.xml"/><Relationship Id="rId4" Type="http://schemas.openxmlformats.org/officeDocument/2006/relationships/image" Target="../media/image133.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00.xml"/><Relationship Id="rId1" Type="http://schemas.openxmlformats.org/officeDocument/2006/relationships/themeOverride" Target="../theme/themeOverride10.xml"/><Relationship Id="rId5" Type="http://schemas.openxmlformats.org/officeDocument/2006/relationships/image" Target="../media/image135.png"/><Relationship Id="rId4" Type="http://schemas.openxmlformats.org/officeDocument/2006/relationships/image" Target="../media/image134.pn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73.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8.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9.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4.xml"/><Relationship Id="rId1" Type="http://schemas.openxmlformats.org/officeDocument/2006/relationships/themeOverride" Target="../theme/themeOverride11.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40.xml"/></Relationships>
</file>

<file path=ppt/slides/_rels/slide16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3.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4.xml"/></Relationships>
</file>

<file path=ppt/slides/_rels/slide1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5.xml"/><Relationship Id="rId1" Type="http://schemas.openxmlformats.org/officeDocument/2006/relationships/slideLayout" Target="../slideLayouts/slideLayout40.xml"/><Relationship Id="rId4" Type="http://schemas.openxmlformats.org/officeDocument/2006/relationships/image" Target="../media/image142.png"/></Relationships>
</file>

<file path=ppt/slides/_rels/slide1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6.xml"/><Relationship Id="rId1" Type="http://schemas.openxmlformats.org/officeDocument/2006/relationships/slideLayout" Target="../slideLayouts/slideLayout62.xml"/><Relationship Id="rId4" Type="http://schemas.openxmlformats.org/officeDocument/2006/relationships/image" Target="../media/image2.png"/></Relationships>
</file>

<file path=ppt/slides/_rels/slide17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54.xml"/></Relationships>
</file>

<file path=ppt/slides/_rels/slide1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9.xml"/><Relationship Id="rId1" Type="http://schemas.openxmlformats.org/officeDocument/2006/relationships/slideLayout" Target="../slideLayouts/slideLayout167.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1.xml"/><Relationship Id="rId1" Type="http://schemas.openxmlformats.org/officeDocument/2006/relationships/slideLayout" Target="../slideLayouts/slideLayout40.xml"/></Relationships>
</file>

<file path=ppt/slides/_rels/slide178.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42.xml"/><Relationship Id="rId1" Type="http://schemas.openxmlformats.org/officeDocument/2006/relationships/slideLayout" Target="../slideLayouts/slideLayout2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3.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4.xml"/><Relationship Id="rId1" Type="http://schemas.openxmlformats.org/officeDocument/2006/relationships/slideLayout" Target="../slideLayouts/slideLayout35.xml"/></Relationships>
</file>

<file path=ppt/slides/_rels/slide1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5.xml"/><Relationship Id="rId1" Type="http://schemas.openxmlformats.org/officeDocument/2006/relationships/slideLayout" Target="../slideLayouts/slideLayout35.xml"/><Relationship Id="rId4" Type="http://schemas.openxmlformats.org/officeDocument/2006/relationships/image" Target="../media/image149.png"/></Relationships>
</file>

<file path=ppt/slides/_rels/slide1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7.xml"/><Relationship Id="rId1" Type="http://schemas.openxmlformats.org/officeDocument/2006/relationships/slideLayout" Target="../slideLayouts/slideLayout35.xml"/></Relationships>
</file>

<file path=ppt/slides/_rels/slide1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1.xml"/><Relationship Id="rId1" Type="http://schemas.openxmlformats.org/officeDocument/2006/relationships/slideLayout" Target="../slideLayouts/slideLayout3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2.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hemeOverride" Target="../theme/themeOverride3.xml"/><Relationship Id="rId4" Type="http://schemas.openxmlformats.org/officeDocument/2006/relationships/image" Target="../media/image27.png"/></Relationships>
</file>

<file path=ppt/slides/_rels/slide1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36.xml"/><Relationship Id="rId1" Type="http://schemas.openxmlformats.org/officeDocument/2006/relationships/themeOverride" Target="../theme/themeOverride12.xml"/><Relationship Id="rId4" Type="http://schemas.openxmlformats.org/officeDocument/2006/relationships/image" Target="../media/image27.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5.xml"/><Relationship Id="rId1" Type="http://schemas.openxmlformats.org/officeDocument/2006/relationships/slideLayout" Target="../slideLayouts/slideLayout35.xml"/><Relationship Id="rId4" Type="http://schemas.openxmlformats.org/officeDocument/2006/relationships/image" Target="../media/image153.png"/></Relationships>
</file>

<file path=ppt/slides/_rels/slide19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6.xml"/><Relationship Id="rId1" Type="http://schemas.openxmlformats.org/officeDocument/2006/relationships/slideLayout" Target="../slideLayouts/slideLayout71.xml"/></Relationships>
</file>

<file path=ppt/slides/_rels/slide19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7.xml"/><Relationship Id="rId1" Type="http://schemas.openxmlformats.org/officeDocument/2006/relationships/slideLayout" Target="../slideLayouts/slideLayout71.xml"/></Relationships>
</file>

<file path=ppt/slides/_rels/slide19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8.xml"/><Relationship Id="rId1" Type="http://schemas.openxmlformats.org/officeDocument/2006/relationships/slideLayout" Target="../slideLayouts/slideLayout71.xml"/></Relationships>
</file>

<file path=ppt/slides/_rels/slide19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9.xml"/><Relationship Id="rId1" Type="http://schemas.openxmlformats.org/officeDocument/2006/relationships/slideLayout" Target="../slideLayouts/slideLayout71.xml"/></Relationships>
</file>

<file path=ppt/slides/_rels/slide19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0.xml"/><Relationship Id="rId1" Type="http://schemas.openxmlformats.org/officeDocument/2006/relationships/slideLayout" Target="../slideLayouts/slideLayout71.xml"/></Relationships>
</file>

<file path=ppt/slides/_rels/slide19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1.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2.xml"/><Relationship Id="rId1" Type="http://schemas.openxmlformats.org/officeDocument/2006/relationships/slideLayout" Target="../slideLayouts/slideLayout71.xml"/></Relationships>
</file>

<file path=ppt/slides/_rels/slide20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3.xml"/><Relationship Id="rId1" Type="http://schemas.openxmlformats.org/officeDocument/2006/relationships/slideLayout" Target="../slideLayouts/slideLayout71.xml"/></Relationships>
</file>

<file path=ppt/slides/_rels/slide2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4.xml"/><Relationship Id="rId1" Type="http://schemas.openxmlformats.org/officeDocument/2006/relationships/slideLayout" Target="../slideLayouts/slideLayout71.xml"/></Relationships>
</file>

<file path=ppt/slides/_rels/slide2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65.xml"/><Relationship Id="rId1" Type="http://schemas.openxmlformats.org/officeDocument/2006/relationships/slideLayout" Target="../slideLayouts/slideLayout7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66.xml"/><Relationship Id="rId1" Type="http://schemas.openxmlformats.org/officeDocument/2006/relationships/slideLayout" Target="../slideLayouts/slideLayout23.xml"/><Relationship Id="rId4" Type="http://schemas.openxmlformats.org/officeDocument/2006/relationships/image" Target="../media/image153.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8.xml"/><Relationship Id="rId1" Type="http://schemas.openxmlformats.org/officeDocument/2006/relationships/themeOverride" Target="../theme/themeOverride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40.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81.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05.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31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11.xml"/></Relationships>
</file>

<file path=ppt/slides/_rels/slide33.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png"/><Relationship Id="rId1" Type="http://schemas.openxmlformats.org/officeDocument/2006/relationships/slideLayout" Target="../slideLayouts/slideLayout195.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5.xml"/></Relationships>
</file>

<file path=ppt/slides/_rels/slide3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95.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70.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70.xml"/><Relationship Id="rId4" Type="http://schemas.openxmlformats.org/officeDocument/2006/relationships/image" Target="../media/image48.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4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5.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195.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95.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95.xml"/><Relationship Id="rId5" Type="http://schemas.openxmlformats.org/officeDocument/2006/relationships/image" Target="../media/image55.png"/><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95.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95.xml"/><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5.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9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4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59.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46.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35.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40.xml"/><Relationship Id="rId4" Type="http://schemas.microsoft.com/office/2007/relationships/hdphoto" Target="../media/hdphoto4.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1.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8.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40.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218.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2.xml"/><Relationship Id="rId1" Type="http://schemas.openxmlformats.org/officeDocument/2006/relationships/slideLayout" Target="../slideLayouts/slideLayout229.xml"/><Relationship Id="rId4" Type="http://schemas.openxmlformats.org/officeDocument/2006/relationships/image" Target="../media/image78.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8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3.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73.xml"/></Relationships>
</file>

<file path=ppt/slides/_rels/slide68.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56.xml"/><Relationship Id="rId1" Type="http://schemas.openxmlformats.org/officeDocument/2006/relationships/slideLayout" Target="../slideLayouts/slideLayout37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7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4.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90.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394.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90.xml"/></Relationships>
</file>

<file path=ppt/slides/_rels/slide77.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3.xml"/><Relationship Id="rId1" Type="http://schemas.openxmlformats.org/officeDocument/2006/relationships/slideLayout" Target="../slideLayouts/slideLayout37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3.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37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4.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7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4.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47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04.xml"/><Relationship Id="rId1" Type="http://schemas.openxmlformats.org/officeDocument/2006/relationships/themeOverride" Target="../theme/themeOverride5.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04.xml"/><Relationship Id="rId1" Type="http://schemas.openxmlformats.org/officeDocument/2006/relationships/themeOverride" Target="../theme/themeOverride6.xml"/><Relationship Id="rId4" Type="http://schemas.openxmlformats.org/officeDocument/2006/relationships/image" Target="../media/image87.jpeg"/></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504.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79.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491.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194.xml"/><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9.xml"/><Relationship Id="rId1" Type="http://schemas.openxmlformats.org/officeDocument/2006/relationships/slideLayout" Target="../slideLayouts/slideLayout8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1.xml"/><Relationship Id="rId1" Type="http://schemas.openxmlformats.org/officeDocument/2006/relationships/slideLayout" Target="../slideLayouts/slideLayout14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99.xml"/><Relationship Id="rId1" Type="http://schemas.openxmlformats.org/officeDocument/2006/relationships/tags" Target="../tags/tag1.xml"/><Relationship Id="rId4" Type="http://schemas.openxmlformats.org/officeDocument/2006/relationships/image" Target="../media/image94.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4.xml"/><Relationship Id="rId1" Type="http://schemas.openxmlformats.org/officeDocument/2006/relationships/themeOverride" Target="../theme/themeOverride7.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1.xml"/><Relationship Id="rId1" Type="http://schemas.openxmlformats.org/officeDocument/2006/relationships/themeOverride" Target="../theme/themeOverride8.xml"/><Relationship Id="rId4" Type="http://schemas.openxmlformats.org/officeDocument/2006/relationships/image" Target="../media/image95.jpeg"/></Relationships>
</file>

<file path=ppt/slides/_rels/slide9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pic>
        <p:nvPicPr>
          <p:cNvPr id="8199" name="Picture 7" descr="1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title"/>
          </p:nvPr>
        </p:nvSpPr>
        <p:spPr>
          <a:xfrm>
            <a:off x="899592" y="1556792"/>
            <a:ext cx="3078163" cy="641350"/>
          </a:xfrm>
          <a:gradFill rotWithShape="0">
            <a:gsLst>
              <a:gs pos="0">
                <a:schemeClr val="bg2"/>
              </a:gs>
              <a:gs pos="100000">
                <a:schemeClr val="bg2">
                  <a:gamma/>
                  <a:shade val="46275"/>
                  <a:invGamma/>
                </a:schemeClr>
              </a:gs>
            </a:gsLst>
            <a:path path="rect">
              <a:fillToRect r="100000" b="100000"/>
            </a:path>
          </a:gradFill>
          <a:effectLst/>
        </p:spPr>
        <p:txBody>
          <a:bodyPr anchor="t">
            <a:spAutoFit/>
          </a:bodyPr>
          <a:lstStyle/>
          <a:p>
            <a:pPr algn="ctr">
              <a:spcBef>
                <a:spcPct val="50000"/>
              </a:spcBef>
              <a:defRPr/>
            </a:pPr>
            <a:r>
              <a:rPr lang="ar-JO" sz="3600" b="1" dirty="0">
                <a:solidFill>
                  <a:srgbClr val="FFFFFF"/>
                </a:solidFill>
                <a:latin typeface="Arial" panose="020B0604020202020204" pitchFamily="34" charset="0"/>
                <a:ea typeface="Times New Roman" pitchFamily="-111" charset="0"/>
                <a:cs typeface="Arial" panose="020B0604020202020204" pitchFamily="34" charset="0"/>
              </a:rPr>
              <a:t>عزرا</a:t>
            </a:r>
            <a:endParaRPr lang="en-US" sz="3600" b="1" dirty="0">
              <a:solidFill>
                <a:srgbClr val="FFFFFF"/>
              </a:solidFill>
              <a:latin typeface="Arial" panose="020B0604020202020204" pitchFamily="34" charset="0"/>
              <a:ea typeface="Times New Roman" pitchFamily="-111" charset="0"/>
              <a:cs typeface="Arial" panose="020B0604020202020204" pitchFamily="34" charset="0"/>
            </a:endParaRPr>
          </a:p>
        </p:txBody>
      </p:sp>
      <p:sp>
        <p:nvSpPr>
          <p:cNvPr id="8197" name="Text Box 5"/>
          <p:cNvSpPr txBox="1">
            <a:spLocks noChangeArrowheads="1"/>
          </p:cNvSpPr>
          <p:nvPr/>
        </p:nvSpPr>
        <p:spPr bwMode="auto">
          <a:xfrm>
            <a:off x="5715000" y="5105400"/>
            <a:ext cx="3429000" cy="1754326"/>
          </a:xfrm>
          <a:prstGeom prst="rect">
            <a:avLst/>
          </a:prstGeom>
          <a:gradFill rotWithShape="0">
            <a:gsLst>
              <a:gs pos="0">
                <a:schemeClr val="bg2"/>
              </a:gs>
              <a:gs pos="100000">
                <a:schemeClr val="bg2">
                  <a:gamma/>
                  <a:shade val="46275"/>
                  <a:invGamma/>
                </a:schemeClr>
              </a:gs>
            </a:gsLst>
            <a:path path="rect">
              <a:fillToRect r="100000" b="100000"/>
            </a:path>
          </a:gradFill>
          <a:ln w="12700" cap="sq">
            <a:noFill/>
            <a:miter lim="800000"/>
            <a:headEnd type="none" w="sm" len="sm"/>
            <a:tailEnd type="none" w="sm" len="sm"/>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altLang="zh-CN" sz="3600" b="1" dirty="0">
                <a:solidFill>
                  <a:srgbClr val="FFFFFF"/>
                </a:solidFill>
                <a:latin typeface="Arial" panose="020B0604020202020204" pitchFamily="34" charset="0"/>
                <a:cs typeface="Arial" panose="020B0604020202020204" pitchFamily="34" charset="0"/>
              </a:rPr>
              <a:t>استرداد            الهيكل                   والشعب</a:t>
            </a:r>
            <a:endParaRPr lang="en-US" sz="3600" b="1" dirty="0">
              <a:solidFill>
                <a:srgbClr val="FFFFFF"/>
              </a:solidFill>
              <a:latin typeface="Arial" panose="020B0604020202020204" pitchFamily="34" charset="0"/>
              <a:ea typeface="Times New Roman" charset="0"/>
              <a:cs typeface="Arial" panose="020B0604020202020204" pitchFamily="34" charset="0"/>
            </a:endParaRPr>
          </a:p>
        </p:txBody>
      </p:sp>
      <p:sp>
        <p:nvSpPr>
          <p:cNvPr id="6" name="Text Box 5"/>
          <p:cNvSpPr txBox="1">
            <a:spLocks noChangeArrowheads="1"/>
          </p:cNvSpPr>
          <p:nvPr/>
        </p:nvSpPr>
        <p:spPr bwMode="auto">
          <a:xfrm>
            <a:off x="-13320" y="6139725"/>
            <a:ext cx="53054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13557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 سنة واحدة )</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a:t>
                </a:r>
              </a:p>
              <a:p>
                <a:pPr algn="ctr">
                  <a:lnSpc>
                    <a:spcPct val="80000"/>
                  </a:lnSpc>
                </a:pPr>
                <a:r>
                  <a:rPr lang="ar-JO" altLang="zh-CN" b="1" dirty="0">
                    <a:solidFill>
                      <a:srgbClr val="000000"/>
                    </a:solidFill>
                    <a:latin typeface="Arial" panose="020B0604020202020204" pitchFamily="34" charset="0"/>
                    <a:ea typeface="宋体" charset="0"/>
                    <a:cs typeface="Arial" panose="020B0604020202020204" pitchFamily="34" charset="0"/>
                  </a:rPr>
                  <a:t>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a:t>
                </a:r>
                <a:endParaRPr lang="en-US" altLang="zh-CN" sz="1400" b="1" dirty="0">
                  <a:solidFill>
                    <a:srgbClr val="000000"/>
                  </a:solidFill>
                  <a:latin typeface="Arial" panose="020B0604020202020204" pitchFamily="34" charset="0"/>
                  <a:cs typeface="Arial" panose="020B0604020202020204" pitchFamily="34" charset="0"/>
                </a:endParaRPr>
              </a:p>
              <a:p>
                <a:pPr algn="ctr" eaLnBrk="0" hangingPunct="0"/>
                <a:r>
                  <a:rPr lang="ar-JO" altLang="zh-CN" sz="1400" b="1" dirty="0">
                    <a:solidFill>
                      <a:srgbClr val="000000"/>
                    </a:solidFill>
                    <a:latin typeface="Arial" panose="020B0604020202020204" pitchFamily="34" charset="0"/>
                    <a:cs typeface="Arial" panose="020B0604020202020204" pitchFamily="34" charset="0"/>
                  </a:rPr>
                  <a:t>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والحزن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 فجوة 58 سنة )</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3568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flipH="1">
            <a:off x="6400800" y="2286000"/>
            <a:ext cx="2667000" cy="2209800"/>
          </a:xfrm>
          <a:solidFill>
            <a:srgbClr val="FFFFFF"/>
          </a:solidFill>
          <a:ln>
            <a:solidFill>
              <a:srgbClr val="000000"/>
            </a:solidFill>
          </a:ln>
        </p:spPr>
        <p:txBody>
          <a:bodyPr anchor="ctr" anchorCtr="1"/>
          <a:lstStyle/>
          <a:p>
            <a:pPr algn="ctr" eaLnBrk="1" hangingPunct="1">
              <a:defRPr/>
            </a:pPr>
            <a:r>
              <a:rPr lang="ar-JO" altLang="zh-CN" sz="3000" b="1" dirty="0">
                <a:solidFill>
                  <a:srgbClr val="000000"/>
                </a:solidFill>
                <a:latin typeface="Arial" panose="020B0604020202020204" pitchFamily="34" charset="0"/>
                <a:ea typeface="ＭＳ Ｐゴシック" charset="0"/>
                <a:cs typeface="Arial" panose="020B0604020202020204" pitchFamily="34" charset="0"/>
              </a:rPr>
              <a:t>التسلسل الزمني في عزرا ونحميا</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latin typeface="Arial" panose="020B0604020202020204" pitchFamily="34" charset="0"/>
                <a:cs typeface="Arial" panose="020B0604020202020204" pitchFamily="34" charset="0"/>
              </a:rPr>
              <a:t> </a:t>
            </a:r>
            <a:r>
              <a:rPr lang="ar-JO" sz="2000" b="1" dirty="0">
                <a:solidFill>
                  <a:schemeClr val="bg2"/>
                </a:solidFill>
                <a:latin typeface="Arial" panose="020B0604020202020204" pitchFamily="34" charset="0"/>
                <a:cs typeface="Arial" panose="020B0604020202020204" pitchFamily="34" charset="0"/>
              </a:rPr>
              <a:t>كتاب المصادر المرئية للكتاب المقدس ، ٩٣</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98307" name="Text Box 3"/>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297</a:t>
            </a:r>
            <a:endParaRPr lang="en-US" b="1" dirty="0">
              <a:solidFill>
                <a:srgbClr val="FFFFFF"/>
              </a:solidFill>
              <a:latin typeface="Arial" panose="020B0604020202020204" pitchFamily="34" charset="0"/>
              <a:cs typeface="Arial" panose="020B0604020202020204" pitchFamily="34" charset="0"/>
            </a:endParaRPr>
          </a:p>
        </p:txBody>
      </p:sp>
      <p:pic>
        <p:nvPicPr>
          <p:cNvPr id="98308" name="Picture 4"/>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9375" y="76200"/>
            <a:ext cx="6245225" cy="67198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800" b="1" dirty="0">
              <a:solidFill>
                <a:srgbClr val="FFFFFF"/>
              </a:solidFill>
              <a:latin typeface="Arial" panose="020B0604020202020204" pitchFamily="34" charset="0"/>
              <a:cs typeface="Arial" panose="020B0604020202020204" pitchFamily="34" charset="0"/>
            </a:endParaRPr>
          </a:p>
        </p:txBody>
      </p:sp>
      <p:sp>
        <p:nvSpPr>
          <p:cNvPr id="5017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530</a:t>
            </a:r>
            <a:endParaRPr lang="en-US" b="1" dirty="0">
              <a:solidFill>
                <a:srgbClr val="FFFFFF"/>
              </a:solidFill>
              <a:latin typeface="Arial" panose="020B0604020202020204" pitchFamily="34" charset="0"/>
              <a:cs typeface="Arial" panose="020B0604020202020204" pitchFamily="34" charset="0"/>
            </a:endParaRPr>
          </a:p>
        </p:txBody>
      </p:sp>
      <p:sp>
        <p:nvSpPr>
          <p:cNvPr id="50180" name="Text Box 4"/>
          <p:cNvSpPr txBox="1">
            <a:spLocks noChangeArrowheads="1"/>
          </p:cNvSpPr>
          <p:nvPr/>
        </p:nvSpPr>
        <p:spPr bwMode="auto">
          <a:xfrm>
            <a:off x="5343525" y="4067175"/>
            <a:ext cx="514359"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540</a:t>
            </a:r>
            <a:endParaRPr lang="en-US" b="1" dirty="0">
              <a:solidFill>
                <a:srgbClr val="FFFFFF"/>
              </a:solidFill>
              <a:latin typeface="Arial" panose="020B0604020202020204" pitchFamily="34" charset="0"/>
              <a:cs typeface="Arial" panose="020B0604020202020204" pitchFamily="34" charset="0"/>
            </a:endParaRPr>
          </a:p>
        </p:txBody>
      </p:sp>
      <p:sp>
        <p:nvSpPr>
          <p:cNvPr id="5018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560</a:t>
            </a:r>
            <a:endParaRPr lang="en-US" b="1" dirty="0">
              <a:solidFill>
                <a:srgbClr val="FFFFFF"/>
              </a:solidFill>
              <a:latin typeface="Arial" panose="020B0604020202020204" pitchFamily="34" charset="0"/>
              <a:cs typeface="Arial" panose="020B0604020202020204" pitchFamily="34" charset="0"/>
            </a:endParaRPr>
          </a:p>
        </p:txBody>
      </p:sp>
      <p:sp>
        <p:nvSpPr>
          <p:cNvPr id="5018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580</a:t>
            </a:r>
            <a:endParaRPr lang="en-US" b="1" dirty="0">
              <a:solidFill>
                <a:srgbClr val="FFFFFF"/>
              </a:solidFill>
              <a:latin typeface="Arial" panose="020B0604020202020204" pitchFamily="34" charset="0"/>
              <a:cs typeface="Arial" panose="020B0604020202020204" pitchFamily="34" charset="0"/>
            </a:endParaRPr>
          </a:p>
        </p:txBody>
      </p:sp>
      <p:sp>
        <p:nvSpPr>
          <p:cNvPr id="5018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590</a:t>
            </a:r>
            <a:endParaRPr lang="en-US" b="1" dirty="0">
              <a:solidFill>
                <a:srgbClr val="FFFFFF"/>
              </a:solidFill>
              <a:latin typeface="Arial" panose="020B0604020202020204" pitchFamily="34" charset="0"/>
              <a:cs typeface="Arial" panose="020B0604020202020204" pitchFamily="34" charset="0"/>
            </a:endParaRPr>
          </a:p>
        </p:txBody>
      </p:sp>
      <p:sp>
        <p:nvSpPr>
          <p:cNvPr id="50184"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600</a:t>
            </a:r>
            <a:endParaRPr lang="en-US" b="1" dirty="0">
              <a:solidFill>
                <a:srgbClr val="FFFFFF"/>
              </a:solidFill>
              <a:latin typeface="Arial" panose="020B0604020202020204" pitchFamily="34" charset="0"/>
              <a:cs typeface="Arial" panose="020B0604020202020204" pitchFamily="34" charset="0"/>
            </a:endParaRPr>
          </a:p>
        </p:txBody>
      </p:sp>
      <p:sp>
        <p:nvSpPr>
          <p:cNvPr id="5018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520</a:t>
            </a:r>
            <a:endParaRPr lang="en-US" b="1" dirty="0">
              <a:solidFill>
                <a:srgbClr val="FFFFFF"/>
              </a:solidFill>
              <a:latin typeface="Arial" panose="020B0604020202020204" pitchFamily="34" charset="0"/>
              <a:cs typeface="Arial" panose="020B0604020202020204" pitchFamily="34" charset="0"/>
            </a:endParaRPr>
          </a:p>
        </p:txBody>
      </p:sp>
      <p:sp>
        <p:nvSpPr>
          <p:cNvPr id="5018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500</a:t>
            </a:r>
            <a:endParaRPr lang="en-US" b="1" dirty="0">
              <a:solidFill>
                <a:srgbClr val="FFFFFF"/>
              </a:solidFill>
              <a:latin typeface="Arial" panose="020B0604020202020204" pitchFamily="34" charset="0"/>
              <a:cs typeface="Arial" panose="020B0604020202020204" pitchFamily="34" charset="0"/>
            </a:endParaRPr>
          </a:p>
        </p:txBody>
      </p:sp>
      <p:grpSp>
        <p:nvGrpSpPr>
          <p:cNvPr id="100362" name="Group 11"/>
          <p:cNvGrpSpPr>
            <a:grpSpLocks/>
          </p:cNvGrpSpPr>
          <p:nvPr/>
        </p:nvGrpSpPr>
        <p:grpSpPr bwMode="auto">
          <a:xfrm>
            <a:off x="66675" y="3044825"/>
            <a:ext cx="9534525" cy="844550"/>
            <a:chOff x="42" y="1918"/>
            <a:chExt cx="6006" cy="532"/>
          </a:xfrm>
        </p:grpSpPr>
        <p:grpSp>
          <p:nvGrpSpPr>
            <p:cNvPr id="100380" name="Group 12"/>
            <p:cNvGrpSpPr>
              <a:grpSpLocks/>
            </p:cNvGrpSpPr>
            <p:nvPr/>
          </p:nvGrpSpPr>
          <p:grpSpPr bwMode="auto">
            <a:xfrm>
              <a:off x="96" y="1918"/>
              <a:ext cx="1296" cy="530"/>
              <a:chOff x="96" y="1918"/>
              <a:chExt cx="1296" cy="530"/>
            </a:xfrm>
          </p:grpSpPr>
          <p:sp>
            <p:nvSpPr>
              <p:cNvPr id="5018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1" name="Group 17"/>
            <p:cNvGrpSpPr>
              <a:grpSpLocks/>
            </p:cNvGrpSpPr>
            <p:nvPr/>
          </p:nvGrpSpPr>
          <p:grpSpPr bwMode="auto">
            <a:xfrm>
              <a:off x="1824" y="1920"/>
              <a:ext cx="1296" cy="530"/>
              <a:chOff x="96" y="1918"/>
              <a:chExt cx="1296" cy="530"/>
            </a:xfrm>
          </p:grpSpPr>
          <p:sp>
            <p:nvSpPr>
              <p:cNvPr id="5019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19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0382" name="Group 22"/>
            <p:cNvGrpSpPr>
              <a:grpSpLocks/>
            </p:cNvGrpSpPr>
            <p:nvPr/>
          </p:nvGrpSpPr>
          <p:grpSpPr bwMode="auto">
            <a:xfrm>
              <a:off x="3552" y="1920"/>
              <a:ext cx="1296" cy="530"/>
              <a:chOff x="96" y="1918"/>
              <a:chExt cx="1296" cy="530"/>
            </a:xfrm>
          </p:grpSpPr>
          <p:sp>
            <p:nvSpPr>
              <p:cNvPr id="5019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0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0206"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510</a:t>
            </a:r>
            <a:endParaRPr lang="en-US" b="1" dirty="0">
              <a:solidFill>
                <a:srgbClr val="FFFFFF"/>
              </a:solidFill>
              <a:latin typeface="Arial" panose="020B0604020202020204" pitchFamily="34" charset="0"/>
              <a:cs typeface="Arial" panose="020B0604020202020204" pitchFamily="34" charset="0"/>
            </a:endParaRPr>
          </a:p>
        </p:txBody>
      </p:sp>
      <p:sp>
        <p:nvSpPr>
          <p:cNvPr id="50207" name="Text Box 31"/>
          <p:cNvSpPr txBox="1">
            <a:spLocks noChangeArrowheads="1"/>
          </p:cNvSpPr>
          <p:nvPr/>
        </p:nvSpPr>
        <p:spPr bwMode="auto">
          <a:xfrm>
            <a:off x="4724401" y="4067175"/>
            <a:ext cx="490542"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550</a:t>
            </a:r>
            <a:endParaRPr lang="en-US" b="1" dirty="0">
              <a:solidFill>
                <a:srgbClr val="FFFFFF"/>
              </a:solidFill>
              <a:latin typeface="Arial" panose="020B0604020202020204" pitchFamily="34" charset="0"/>
              <a:cs typeface="Arial" panose="020B0604020202020204" pitchFamily="34" charset="0"/>
            </a:endParaRPr>
          </a:p>
        </p:txBody>
      </p:sp>
      <p:sp>
        <p:nvSpPr>
          <p:cNvPr id="50208"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570</a:t>
            </a:r>
            <a:endParaRPr lang="en-US" b="1" dirty="0">
              <a:solidFill>
                <a:srgbClr val="FFFFFF"/>
              </a:solidFill>
              <a:latin typeface="Arial" panose="020B0604020202020204" pitchFamily="34" charset="0"/>
              <a:cs typeface="Arial" panose="020B0604020202020204" pitchFamily="34" charset="0"/>
            </a:endParaRPr>
          </a:p>
        </p:txBody>
      </p:sp>
      <p:sp>
        <p:nvSpPr>
          <p:cNvPr id="50209"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610</a:t>
            </a:r>
            <a:endParaRPr lang="en-US" b="1" dirty="0">
              <a:solidFill>
                <a:srgbClr val="FFFFFF"/>
              </a:solidFill>
              <a:latin typeface="Arial" panose="020B0604020202020204" pitchFamily="34" charset="0"/>
              <a:cs typeface="Arial" panose="020B0604020202020204" pitchFamily="34" charset="0"/>
            </a:endParaRPr>
          </a:p>
        </p:txBody>
      </p:sp>
      <p:sp>
        <p:nvSpPr>
          <p:cNvPr id="50210"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620</a:t>
            </a:r>
            <a:endParaRPr lang="en-US" b="1" dirty="0">
              <a:solidFill>
                <a:srgbClr val="FFFFFF"/>
              </a:solidFill>
              <a:latin typeface="Arial" panose="020B0604020202020204" pitchFamily="34" charset="0"/>
              <a:cs typeface="Arial" panose="020B0604020202020204" pitchFamily="34" charset="0"/>
            </a:endParaRPr>
          </a:p>
        </p:txBody>
      </p:sp>
      <p:sp>
        <p:nvSpPr>
          <p:cNvPr id="50211"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b="1" dirty="0">
                <a:solidFill>
                  <a:srgbClr val="FFFFFF"/>
                </a:solidFill>
                <a:latin typeface="Arial" panose="020B0604020202020204" pitchFamily="34" charset="0"/>
                <a:cs typeface="Arial" panose="020B0604020202020204" pitchFamily="34" charset="0"/>
              </a:rPr>
              <a:t>490</a:t>
            </a:r>
            <a:endParaRPr lang="en-US" b="1" dirty="0">
              <a:solidFill>
                <a:srgbClr val="FFFFFF"/>
              </a:solidFill>
              <a:latin typeface="Arial" panose="020B0604020202020204" pitchFamily="34" charset="0"/>
              <a:cs typeface="Arial" panose="020B0604020202020204" pitchFamily="34" charset="0"/>
            </a:endParaRPr>
          </a:p>
        </p:txBody>
      </p:sp>
      <p:sp>
        <p:nvSpPr>
          <p:cNvPr id="50212" name="Text Box 36"/>
          <p:cNvSpPr txBox="1">
            <a:spLocks noChangeArrowheads="1"/>
          </p:cNvSpPr>
          <p:nvPr/>
        </p:nvSpPr>
        <p:spPr bwMode="auto">
          <a:xfrm>
            <a:off x="9144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605-536</a:t>
            </a:r>
            <a:endParaRPr lang="en-US" sz="2800" b="1" dirty="0">
              <a:solidFill>
                <a:srgbClr val="00FF00"/>
              </a:solidFill>
              <a:latin typeface="Arial" panose="020B0604020202020204" pitchFamily="34" charset="0"/>
              <a:cs typeface="Arial" panose="020B0604020202020204" pitchFamily="34" charset="0"/>
            </a:endParaRPr>
          </a:p>
        </p:txBody>
      </p:sp>
      <p:sp>
        <p:nvSpPr>
          <p:cNvPr id="50213" name="Text Box 37"/>
          <p:cNvSpPr txBox="1">
            <a:spLocks noChangeArrowheads="1"/>
          </p:cNvSpPr>
          <p:nvPr/>
        </p:nvSpPr>
        <p:spPr bwMode="auto">
          <a:xfrm>
            <a:off x="1752600" y="5410200"/>
            <a:ext cx="7391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panose="020B0604020202020204" pitchFamily="34" charset="0"/>
                <a:cs typeface="Arial" panose="020B0604020202020204" pitchFamily="34" charset="0"/>
              </a:rPr>
              <a:t>الدينونات = 70 سنة</a:t>
            </a:r>
            <a:endParaRPr lang="en-US" sz="2800" b="1" dirty="0">
              <a:solidFill>
                <a:srgbClr val="FFFFFF"/>
              </a:solidFill>
              <a:latin typeface="Arial" panose="020B0604020202020204" pitchFamily="34" charset="0"/>
              <a:cs typeface="Arial" panose="020B0604020202020204" pitchFamily="34" charset="0"/>
            </a:endParaRPr>
          </a:p>
        </p:txBody>
      </p:sp>
      <p:sp>
        <p:nvSpPr>
          <p:cNvPr id="50214" name="Text Box 38"/>
          <p:cNvSpPr txBox="1">
            <a:spLocks noChangeArrowheads="1"/>
          </p:cNvSpPr>
          <p:nvPr/>
        </p:nvSpPr>
        <p:spPr bwMode="auto">
          <a:xfrm>
            <a:off x="3276600" y="6096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0215" name="AutoShape 39"/>
          <p:cNvSpPr>
            <a:spLocks noChangeArrowheads="1"/>
          </p:cNvSpPr>
          <p:nvPr/>
        </p:nvSpPr>
        <p:spPr bwMode="auto">
          <a:xfrm>
            <a:off x="2466975" y="3495675"/>
            <a:ext cx="4924425" cy="7715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6" name="AutoShape 40"/>
          <p:cNvSpPr>
            <a:spLocks noChangeArrowheads="1"/>
          </p:cNvSpPr>
          <p:nvPr/>
        </p:nvSpPr>
        <p:spPr bwMode="auto">
          <a:xfrm>
            <a:off x="1247775" y="2286000"/>
            <a:ext cx="4772025" cy="657225"/>
          </a:xfrm>
          <a:prstGeom prst="rightArrow">
            <a:avLst>
              <a:gd name="adj1" fmla="val 50000"/>
              <a:gd name="adj2" fmla="val 181522"/>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0217" name="Text Box 41"/>
          <p:cNvSpPr txBox="1">
            <a:spLocks noChangeArrowheads="1"/>
          </p:cNvSpPr>
          <p:nvPr/>
        </p:nvSpPr>
        <p:spPr bwMode="auto">
          <a:xfrm>
            <a:off x="1752600" y="6064250"/>
            <a:ext cx="73914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solidFill>
                  <a:srgbClr val="00FFFF"/>
                </a:solidFill>
                <a:latin typeface="Arial" panose="020B0604020202020204" pitchFamily="34" charset="0"/>
                <a:cs typeface="Arial" panose="020B0604020202020204" pitchFamily="34" charset="0"/>
              </a:rPr>
              <a:t>العبودية = 50 سنة (586-536)</a:t>
            </a:r>
            <a:endParaRPr lang="en-US" sz="2800" b="1" dirty="0">
              <a:solidFill>
                <a:srgbClr val="00FFFF"/>
              </a:solidFill>
              <a:latin typeface="Arial" panose="020B0604020202020204" pitchFamily="34" charset="0"/>
              <a:cs typeface="Arial" panose="020B0604020202020204" pitchFamily="34" charset="0"/>
            </a:endParaRPr>
          </a:p>
        </p:txBody>
      </p:sp>
      <p:sp>
        <p:nvSpPr>
          <p:cNvPr id="50219" name="AutoShape 43"/>
          <p:cNvSpPr>
            <a:spLocks noChangeArrowheads="1"/>
          </p:cNvSpPr>
          <p:nvPr/>
        </p:nvSpPr>
        <p:spPr bwMode="auto">
          <a:xfrm>
            <a:off x="2409825" y="2819400"/>
            <a:ext cx="3533775" cy="838200"/>
          </a:xfrm>
          <a:prstGeom prst="leftRightArrow">
            <a:avLst>
              <a:gd name="adj1" fmla="val 50000"/>
              <a:gd name="adj2" fmla="val 84318"/>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100376" name="Rectangle 45"/>
          <p:cNvSpPr>
            <a:spLocks noChangeArrowheads="1"/>
          </p:cNvSpPr>
          <p:nvPr/>
        </p:nvSpPr>
        <p:spPr bwMode="auto">
          <a:xfrm>
            <a:off x="3013471" y="3598141"/>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7" name="Text Box 47"/>
          <p:cNvSpPr txBox="1">
            <a:spLocks noChangeArrowheads="1"/>
          </p:cNvSpPr>
          <p:nvPr/>
        </p:nvSpPr>
        <p:spPr bwMode="auto">
          <a:xfrm>
            <a:off x="1720071" y="2316163"/>
            <a:ext cx="382373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panose="020B0604020202020204" pitchFamily="34" charset="0"/>
                <a:cs typeface="Arial" panose="020B0604020202020204" pitchFamily="34" charset="0"/>
              </a:rPr>
              <a:t>70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100378" name="Rectangle 48"/>
          <p:cNvSpPr>
            <a:spLocks noChangeArrowheads="1"/>
          </p:cNvSpPr>
          <p:nvPr/>
        </p:nvSpPr>
        <p:spPr bwMode="auto">
          <a:xfrm>
            <a:off x="2394346" y="2971800"/>
            <a:ext cx="3539729"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800" b="1" dirty="0">
                <a:solidFill>
                  <a:srgbClr val="000000"/>
                </a:solidFill>
                <a:latin typeface="Arial" panose="020B0604020202020204" pitchFamily="34" charset="0"/>
                <a:cs typeface="Arial" panose="020B0604020202020204" pitchFamily="34" charset="0"/>
              </a:rPr>
              <a:t>50 سنة</a:t>
            </a:r>
            <a:endParaRPr lang="en-US" sz="2800" b="1" dirty="0">
              <a:solidFill>
                <a:srgbClr val="000000"/>
              </a:solidFill>
              <a:latin typeface="Arial" panose="020B0604020202020204" pitchFamily="34" charset="0"/>
              <a:cs typeface="Arial" panose="020B0604020202020204" pitchFamily="34" charset="0"/>
            </a:endParaRPr>
          </a:p>
        </p:txBody>
      </p:sp>
      <p:sp>
        <p:nvSpPr>
          <p:cNvPr id="47" name="Title 46"/>
          <p:cNvSpPr>
            <a:spLocks noGrp="1"/>
          </p:cNvSpPr>
          <p:nvPr>
            <p:ph type="title" idx="4294967295"/>
          </p:nvPr>
        </p:nvSpPr>
        <p:spPr>
          <a:xfrm>
            <a:off x="762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5502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0212"/>
                                        </p:tgtEl>
                                        <p:attrNameLst>
                                          <p:attrName>style.visibility</p:attrName>
                                        </p:attrNameLst>
                                      </p:cBhvr>
                                      <p:to>
                                        <p:strVal val="visible"/>
                                      </p:to>
                                    </p:set>
                                    <p:animEffect transition="in" filter="dissolve">
                                      <p:cBhvr>
                                        <p:cTn id="7" dur="500"/>
                                        <p:tgtEl>
                                          <p:spTgt spid="50212"/>
                                        </p:tgtEl>
                                      </p:cBhvr>
                                    </p:animEffect>
                                  </p:childTnLst>
                                </p:cTn>
                              </p:par>
                            </p:childTnLst>
                          </p:cTn>
                        </p:par>
                        <p:par>
                          <p:cTn id="8" fill="hold" nodeType="afterGroup">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0216"/>
                                        </p:tgtEl>
                                        <p:attrNameLst>
                                          <p:attrName>style.visibility</p:attrName>
                                        </p:attrNameLst>
                                      </p:cBhvr>
                                      <p:to>
                                        <p:strVal val="visible"/>
                                      </p:to>
                                    </p:set>
                                    <p:animEffect transition="in" filter="wipe(left)">
                                      <p:cBhvr>
                                        <p:cTn id="11" dur="500"/>
                                        <p:tgtEl>
                                          <p:spTgt spid="50216"/>
                                        </p:tgtEl>
                                      </p:cBhvr>
                                    </p:animEffect>
                                  </p:childTnLst>
                                </p:cTn>
                              </p:par>
                              <p:par>
                                <p:cTn id="12" presetID="1" presetClass="entr" presetSubtype="0" fill="hold" grpId="0" nodeType="withEffect">
                                  <p:stCondLst>
                                    <p:cond delay="2000"/>
                                  </p:stCondLst>
                                  <p:childTnLst>
                                    <p:set>
                                      <p:cBhvr>
                                        <p:cTn id="13" dur="1" fill="hold">
                                          <p:stCondLst>
                                            <p:cond delay="0"/>
                                          </p:stCondLst>
                                        </p:cTn>
                                        <p:tgtEl>
                                          <p:spTgt spid="100377"/>
                                        </p:tgtEl>
                                        <p:attrNameLst>
                                          <p:attrName>style.visibility</p:attrName>
                                        </p:attrNameLst>
                                      </p:cBhvr>
                                      <p:to>
                                        <p:strVal val="visible"/>
                                      </p:to>
                                    </p:set>
                                  </p:childTnLst>
                                </p:cTn>
                              </p:par>
                            </p:childTnLst>
                          </p:cTn>
                        </p:par>
                        <p:par>
                          <p:cTn id="14" fill="hold">
                            <p:stCondLst>
                              <p:cond delay="3500"/>
                            </p:stCondLst>
                            <p:childTnLst>
                              <p:par>
                                <p:cTn id="15" presetID="9" presetClass="entr" presetSubtype="0" fill="hold" grpId="0" nodeType="afterEffect">
                                  <p:stCondLst>
                                    <p:cond delay="4000"/>
                                  </p:stCondLst>
                                  <p:childTnLst>
                                    <p:set>
                                      <p:cBhvr>
                                        <p:cTn id="16" dur="1" fill="hold">
                                          <p:stCondLst>
                                            <p:cond delay="0"/>
                                          </p:stCondLst>
                                        </p:cTn>
                                        <p:tgtEl>
                                          <p:spTgt spid="50214"/>
                                        </p:tgtEl>
                                        <p:attrNameLst>
                                          <p:attrName>style.visibility</p:attrName>
                                        </p:attrNameLst>
                                      </p:cBhvr>
                                      <p:to>
                                        <p:strVal val="visible"/>
                                      </p:to>
                                    </p:set>
                                    <p:animEffect transition="in" filter="dissolve">
                                      <p:cBhvr>
                                        <p:cTn id="17" dur="500"/>
                                        <p:tgtEl>
                                          <p:spTgt spid="50214"/>
                                        </p:tgtEl>
                                      </p:cBhvr>
                                    </p:animEffect>
                                  </p:childTnLst>
                                </p:cTn>
                              </p:par>
                            </p:childTnLst>
                          </p:cTn>
                        </p:par>
                        <p:par>
                          <p:cTn id="18" fill="hold">
                            <p:stCondLst>
                              <p:cond delay="8000"/>
                            </p:stCondLst>
                            <p:childTnLst>
                              <p:par>
                                <p:cTn id="19" presetID="22" presetClass="entr" presetSubtype="8" fill="hold" grpId="0" nodeType="afterEffect">
                                  <p:stCondLst>
                                    <p:cond delay="1000"/>
                                  </p:stCondLst>
                                  <p:childTnLst>
                                    <p:set>
                                      <p:cBhvr>
                                        <p:cTn id="20" dur="1" fill="hold">
                                          <p:stCondLst>
                                            <p:cond delay="0"/>
                                          </p:stCondLst>
                                        </p:cTn>
                                        <p:tgtEl>
                                          <p:spTgt spid="50215"/>
                                        </p:tgtEl>
                                        <p:attrNameLst>
                                          <p:attrName>style.visibility</p:attrName>
                                        </p:attrNameLst>
                                      </p:cBhvr>
                                      <p:to>
                                        <p:strVal val="visible"/>
                                      </p:to>
                                    </p:set>
                                    <p:animEffect transition="in" filter="wipe(left)">
                                      <p:cBhvr>
                                        <p:cTn id="21" dur="500"/>
                                        <p:tgtEl>
                                          <p:spTgt spid="50215"/>
                                        </p:tgtEl>
                                      </p:cBhvr>
                                    </p:animEffect>
                                  </p:childTnLst>
                                </p:cTn>
                              </p:par>
                            </p:childTnLst>
                          </p:cTn>
                        </p:par>
                        <p:par>
                          <p:cTn id="22" fill="hold">
                            <p:stCondLst>
                              <p:cond delay="10000"/>
                            </p:stCondLst>
                            <p:childTnLst>
                              <p:par>
                                <p:cTn id="23" presetID="9" presetClass="entr" presetSubtype="0" fill="hold" grpId="0" nodeType="afterEffect">
                                  <p:stCondLst>
                                    <p:cond delay="5000"/>
                                  </p:stCondLst>
                                  <p:childTnLst>
                                    <p:set>
                                      <p:cBhvr>
                                        <p:cTn id="24" dur="1" fill="hold">
                                          <p:stCondLst>
                                            <p:cond delay="0"/>
                                          </p:stCondLst>
                                        </p:cTn>
                                        <p:tgtEl>
                                          <p:spTgt spid="50213"/>
                                        </p:tgtEl>
                                        <p:attrNameLst>
                                          <p:attrName>style.visibility</p:attrName>
                                        </p:attrNameLst>
                                      </p:cBhvr>
                                      <p:to>
                                        <p:strVal val="visible"/>
                                      </p:to>
                                    </p:set>
                                    <p:animEffect transition="in" filter="dissolve">
                                      <p:cBhvr>
                                        <p:cTn id="25" dur="500"/>
                                        <p:tgtEl>
                                          <p:spTgt spid="50213"/>
                                        </p:tgtEl>
                                      </p:cBhvr>
                                    </p:animEffect>
                                  </p:childTnLst>
                                </p:cTn>
                              </p:par>
                              <p:par>
                                <p:cTn id="26" presetID="1" presetClass="entr" presetSubtype="0" fill="hold" grpId="0" nodeType="withEffect">
                                  <p:stCondLst>
                                    <p:cond delay="2000"/>
                                  </p:stCondLst>
                                  <p:childTnLst>
                                    <p:set>
                                      <p:cBhvr>
                                        <p:cTn id="27" dur="1" fill="hold">
                                          <p:stCondLst>
                                            <p:cond delay="0"/>
                                          </p:stCondLst>
                                        </p:cTn>
                                        <p:tgtEl>
                                          <p:spTgt spid="100376"/>
                                        </p:tgtEl>
                                        <p:attrNameLst>
                                          <p:attrName>style.visibility</p:attrName>
                                        </p:attrNameLst>
                                      </p:cBhvr>
                                      <p:to>
                                        <p:strVal val="visible"/>
                                      </p:to>
                                    </p:set>
                                  </p:childTnLst>
                                </p:cTn>
                              </p:par>
                            </p:childTnLst>
                          </p:cTn>
                        </p:par>
                        <p:par>
                          <p:cTn id="28" fill="hold">
                            <p:stCondLst>
                              <p:cond delay="15500"/>
                            </p:stCondLst>
                            <p:childTnLst>
                              <p:par>
                                <p:cTn id="29" presetID="9" presetClass="entr" presetSubtype="0" fill="hold" grpId="0" nodeType="afterEffect">
                                  <p:stCondLst>
                                    <p:cond delay="3000"/>
                                  </p:stCondLst>
                                  <p:childTnLst>
                                    <p:set>
                                      <p:cBhvr>
                                        <p:cTn id="30" dur="1" fill="hold">
                                          <p:stCondLst>
                                            <p:cond delay="0"/>
                                          </p:stCondLst>
                                        </p:cTn>
                                        <p:tgtEl>
                                          <p:spTgt spid="50217"/>
                                        </p:tgtEl>
                                        <p:attrNameLst>
                                          <p:attrName>style.visibility</p:attrName>
                                        </p:attrNameLst>
                                      </p:cBhvr>
                                      <p:to>
                                        <p:strVal val="visible"/>
                                      </p:to>
                                    </p:set>
                                    <p:animEffect transition="in" filter="dissolve">
                                      <p:cBhvr>
                                        <p:cTn id="31" dur="500"/>
                                        <p:tgtEl>
                                          <p:spTgt spid="50217"/>
                                        </p:tgtEl>
                                      </p:cBhvr>
                                    </p:animEffect>
                                  </p:childTnLst>
                                </p:cTn>
                              </p:par>
                            </p:childTnLst>
                          </p:cTn>
                        </p:par>
                        <p:par>
                          <p:cTn id="32" fill="hold">
                            <p:stCondLst>
                              <p:cond delay="19000"/>
                            </p:stCondLst>
                            <p:childTnLst>
                              <p:par>
                                <p:cTn id="33" presetID="17" presetClass="entr" presetSubtype="10" fill="hold" grpId="0" nodeType="afterEffect">
                                  <p:stCondLst>
                                    <p:cond delay="2000"/>
                                  </p:stCondLst>
                                  <p:childTnLst>
                                    <p:set>
                                      <p:cBhvr>
                                        <p:cTn id="34" dur="1" fill="hold">
                                          <p:stCondLst>
                                            <p:cond delay="0"/>
                                          </p:stCondLst>
                                        </p:cTn>
                                        <p:tgtEl>
                                          <p:spTgt spid="50219"/>
                                        </p:tgtEl>
                                        <p:attrNameLst>
                                          <p:attrName>style.visibility</p:attrName>
                                        </p:attrNameLst>
                                      </p:cBhvr>
                                      <p:to>
                                        <p:strVal val="visible"/>
                                      </p:to>
                                    </p:set>
                                    <p:anim calcmode="lin" valueType="num">
                                      <p:cBhvr>
                                        <p:cTn id="35" dur="500" fill="hold"/>
                                        <p:tgtEl>
                                          <p:spTgt spid="50219"/>
                                        </p:tgtEl>
                                        <p:attrNameLst>
                                          <p:attrName>ppt_w</p:attrName>
                                        </p:attrNameLst>
                                      </p:cBhvr>
                                      <p:tavLst>
                                        <p:tav tm="0">
                                          <p:val>
                                            <p:fltVal val="0"/>
                                          </p:val>
                                        </p:tav>
                                        <p:tav tm="100000">
                                          <p:val>
                                            <p:strVal val="#ppt_w"/>
                                          </p:val>
                                        </p:tav>
                                      </p:tavLst>
                                    </p:anim>
                                    <p:anim calcmode="lin" valueType="num">
                                      <p:cBhvr>
                                        <p:cTn id="36" dur="500" fill="hold"/>
                                        <p:tgtEl>
                                          <p:spTgt spid="50219"/>
                                        </p:tgtEl>
                                        <p:attrNameLst>
                                          <p:attrName>ppt_h</p:attrName>
                                        </p:attrNameLst>
                                      </p:cBhvr>
                                      <p:tavLst>
                                        <p:tav tm="0">
                                          <p:val>
                                            <p:strVal val="#ppt_h"/>
                                          </p:val>
                                        </p:tav>
                                        <p:tav tm="100000">
                                          <p:val>
                                            <p:strVal val="#ppt_h"/>
                                          </p:val>
                                        </p:tav>
                                      </p:tavLst>
                                    </p:anim>
                                  </p:childTnLst>
                                </p:cTn>
                              </p:par>
                              <p:par>
                                <p:cTn id="37" presetID="1" presetClass="entr" presetSubtype="0" fill="hold" grpId="0" nodeType="withEffect">
                                  <p:stCondLst>
                                    <p:cond delay="2000"/>
                                  </p:stCondLst>
                                  <p:childTnLst>
                                    <p:set>
                                      <p:cBhvr>
                                        <p:cTn id="38" dur="1" fill="hold">
                                          <p:stCondLst>
                                            <p:cond delay="0"/>
                                          </p:stCondLst>
                                        </p:cTn>
                                        <p:tgtEl>
                                          <p:spTgt spid="100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12" grpId="0" autoUpdateAnimBg="0"/>
      <p:bldP spid="50213" grpId="0" autoUpdateAnimBg="0"/>
      <p:bldP spid="50214" grpId="0" autoUpdateAnimBg="0"/>
      <p:bldP spid="50215" grpId="0" animBg="1"/>
      <p:bldP spid="50216" grpId="0" animBg="1"/>
      <p:bldP spid="50217" grpId="0" autoUpdateAnimBg="0"/>
      <p:bldP spid="50219" grpId="0" animBg="1"/>
      <p:bldP spid="100376" grpId="0"/>
      <p:bldP spid="100377" grpId="0"/>
      <p:bldP spid="10037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solidFill>
                <a:srgbClr val="EAE8E2"/>
              </a:solidFill>
              <a:latin typeface="Arial" panose="020B0604020202020204" pitchFamily="34" charset="0"/>
              <a:cs typeface="Arial" panose="020B0604020202020204" pitchFamily="34" charset="0"/>
            </a:endParaRPr>
          </a:p>
        </p:txBody>
      </p:sp>
      <p:sp>
        <p:nvSpPr>
          <p:cNvPr id="51203" name="Text Box 3"/>
          <p:cNvSpPr txBox="1">
            <a:spLocks noChangeArrowheads="1"/>
          </p:cNvSpPr>
          <p:nvPr/>
        </p:nvSpPr>
        <p:spPr bwMode="auto">
          <a:xfrm>
            <a:off x="6172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530</a:t>
            </a:r>
          </a:p>
        </p:txBody>
      </p:sp>
      <p:sp>
        <p:nvSpPr>
          <p:cNvPr id="51204" name="Text Box 4"/>
          <p:cNvSpPr txBox="1">
            <a:spLocks noChangeArrowheads="1"/>
          </p:cNvSpPr>
          <p:nvPr/>
        </p:nvSpPr>
        <p:spPr bwMode="auto">
          <a:xfrm>
            <a:off x="5343525"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 5 4 0</a:t>
            </a:r>
          </a:p>
        </p:txBody>
      </p:sp>
      <p:sp>
        <p:nvSpPr>
          <p:cNvPr id="51205" name="Text Box 5"/>
          <p:cNvSpPr txBox="1">
            <a:spLocks noChangeArrowheads="1"/>
          </p:cNvSpPr>
          <p:nvPr/>
        </p:nvSpPr>
        <p:spPr bwMode="auto">
          <a:xfrm>
            <a:off x="4114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560</a:t>
            </a:r>
          </a:p>
        </p:txBody>
      </p:sp>
      <p:sp>
        <p:nvSpPr>
          <p:cNvPr id="51206" name="Text Box 6"/>
          <p:cNvSpPr txBox="1">
            <a:spLocks noChangeArrowheads="1"/>
          </p:cNvSpPr>
          <p:nvPr/>
        </p:nvSpPr>
        <p:spPr bwMode="auto">
          <a:xfrm>
            <a:off x="27432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580</a:t>
            </a:r>
          </a:p>
        </p:txBody>
      </p:sp>
      <p:sp>
        <p:nvSpPr>
          <p:cNvPr id="51207" name="Text Box 7"/>
          <p:cNvSpPr txBox="1">
            <a:spLocks noChangeArrowheads="1"/>
          </p:cNvSpPr>
          <p:nvPr/>
        </p:nvSpPr>
        <p:spPr bwMode="auto">
          <a:xfrm>
            <a:off x="2057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590</a:t>
            </a:r>
          </a:p>
        </p:txBody>
      </p:sp>
      <p:sp>
        <p:nvSpPr>
          <p:cNvPr id="51208" name="Text Box 8"/>
          <p:cNvSpPr txBox="1">
            <a:spLocks noChangeArrowheads="1"/>
          </p:cNvSpPr>
          <p:nvPr/>
        </p:nvSpPr>
        <p:spPr bwMode="auto">
          <a:xfrm>
            <a:off x="13716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600</a:t>
            </a:r>
          </a:p>
        </p:txBody>
      </p:sp>
      <p:sp>
        <p:nvSpPr>
          <p:cNvPr id="51209" name="Text Box 9"/>
          <p:cNvSpPr txBox="1">
            <a:spLocks noChangeArrowheads="1"/>
          </p:cNvSpPr>
          <p:nvPr/>
        </p:nvSpPr>
        <p:spPr bwMode="auto">
          <a:xfrm>
            <a:off x="6858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520</a:t>
            </a:r>
          </a:p>
        </p:txBody>
      </p:sp>
      <p:sp>
        <p:nvSpPr>
          <p:cNvPr id="51210" name="Text Box 10"/>
          <p:cNvSpPr txBox="1">
            <a:spLocks noChangeArrowheads="1"/>
          </p:cNvSpPr>
          <p:nvPr/>
        </p:nvSpPr>
        <p:spPr bwMode="auto">
          <a:xfrm>
            <a:off x="81534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500</a:t>
            </a:r>
          </a:p>
        </p:txBody>
      </p:sp>
      <p:grpSp>
        <p:nvGrpSpPr>
          <p:cNvPr id="102410" name="Group 11"/>
          <p:cNvGrpSpPr>
            <a:grpSpLocks/>
          </p:cNvGrpSpPr>
          <p:nvPr/>
        </p:nvGrpSpPr>
        <p:grpSpPr bwMode="auto">
          <a:xfrm>
            <a:off x="66675" y="3044825"/>
            <a:ext cx="9534525" cy="844550"/>
            <a:chOff x="42" y="1918"/>
            <a:chExt cx="6006" cy="532"/>
          </a:xfrm>
        </p:grpSpPr>
        <p:grpSp>
          <p:nvGrpSpPr>
            <p:cNvPr id="102426" name="Group 12"/>
            <p:cNvGrpSpPr>
              <a:grpSpLocks/>
            </p:cNvGrpSpPr>
            <p:nvPr/>
          </p:nvGrpSpPr>
          <p:grpSpPr bwMode="auto">
            <a:xfrm>
              <a:off x="96" y="1918"/>
              <a:ext cx="1296" cy="530"/>
              <a:chOff x="96" y="1918"/>
              <a:chExt cx="1296" cy="530"/>
            </a:xfrm>
          </p:grpSpPr>
          <p:sp>
            <p:nvSpPr>
              <p:cNvPr id="5121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7" name="Group 17"/>
            <p:cNvGrpSpPr>
              <a:grpSpLocks/>
            </p:cNvGrpSpPr>
            <p:nvPr/>
          </p:nvGrpSpPr>
          <p:grpSpPr bwMode="auto">
            <a:xfrm>
              <a:off x="1824" y="1920"/>
              <a:ext cx="1296" cy="530"/>
              <a:chOff x="96" y="1918"/>
              <a:chExt cx="1296" cy="530"/>
            </a:xfrm>
          </p:grpSpPr>
          <p:sp>
            <p:nvSpPr>
              <p:cNvPr id="5121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1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grpSp>
          <p:nvGrpSpPr>
            <p:cNvPr id="102428" name="Group 22"/>
            <p:cNvGrpSpPr>
              <a:grpSpLocks/>
            </p:cNvGrpSpPr>
            <p:nvPr/>
          </p:nvGrpSpPr>
          <p:grpSpPr bwMode="auto">
            <a:xfrm>
              <a:off x="3552" y="1920"/>
              <a:ext cx="1296" cy="530"/>
              <a:chOff x="96" y="1918"/>
              <a:chExt cx="1296" cy="530"/>
            </a:xfrm>
          </p:grpSpPr>
          <p:sp>
            <p:nvSpPr>
              <p:cNvPr id="5122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2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2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solidFill>
                  <a:srgbClr val="EAE8E2"/>
                </a:solidFill>
                <a:latin typeface="Arial" panose="020B0604020202020204" pitchFamily="34" charset="0"/>
                <a:cs typeface="Arial" panose="020B0604020202020204" pitchFamily="34" charset="0"/>
              </a:endParaRPr>
            </a:p>
          </p:txBody>
        </p:sp>
      </p:grpSp>
      <p:sp>
        <p:nvSpPr>
          <p:cNvPr id="51230" name="Text Box 30"/>
          <p:cNvSpPr txBox="1">
            <a:spLocks noChangeArrowheads="1"/>
          </p:cNvSpPr>
          <p:nvPr/>
        </p:nvSpPr>
        <p:spPr bwMode="auto">
          <a:xfrm>
            <a:off x="7543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510</a:t>
            </a:r>
          </a:p>
        </p:txBody>
      </p:sp>
      <p:sp>
        <p:nvSpPr>
          <p:cNvPr id="51231" name="Text Box 31"/>
          <p:cNvSpPr txBox="1">
            <a:spLocks noChangeArrowheads="1"/>
          </p:cNvSpPr>
          <p:nvPr/>
        </p:nvSpPr>
        <p:spPr bwMode="auto">
          <a:xfrm>
            <a:off x="4724400" y="4067175"/>
            <a:ext cx="600075"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5 5 0</a:t>
            </a:r>
          </a:p>
        </p:txBody>
      </p:sp>
      <p:sp>
        <p:nvSpPr>
          <p:cNvPr id="51232" name="Text Box 32"/>
          <p:cNvSpPr txBox="1">
            <a:spLocks noChangeArrowheads="1"/>
          </p:cNvSpPr>
          <p:nvPr/>
        </p:nvSpPr>
        <p:spPr bwMode="auto">
          <a:xfrm>
            <a:off x="3429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570</a:t>
            </a:r>
          </a:p>
        </p:txBody>
      </p:sp>
      <p:sp>
        <p:nvSpPr>
          <p:cNvPr id="51233" name="Text Box 33"/>
          <p:cNvSpPr txBox="1">
            <a:spLocks noChangeArrowheads="1"/>
          </p:cNvSpPr>
          <p:nvPr/>
        </p:nvSpPr>
        <p:spPr bwMode="auto">
          <a:xfrm>
            <a:off x="6858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610</a:t>
            </a:r>
          </a:p>
        </p:txBody>
      </p:sp>
      <p:sp>
        <p:nvSpPr>
          <p:cNvPr id="51234" name="Text Box 34"/>
          <p:cNvSpPr txBox="1">
            <a:spLocks noChangeArrowheads="1"/>
          </p:cNvSpPr>
          <p:nvPr/>
        </p:nvSpPr>
        <p:spPr bwMode="auto">
          <a:xfrm>
            <a:off x="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620</a:t>
            </a:r>
          </a:p>
        </p:txBody>
      </p:sp>
      <p:sp>
        <p:nvSpPr>
          <p:cNvPr id="51235" name="Text Box 35"/>
          <p:cNvSpPr txBox="1">
            <a:spLocks noChangeArrowheads="1"/>
          </p:cNvSpPr>
          <p:nvPr/>
        </p:nvSpPr>
        <p:spPr bwMode="auto">
          <a:xfrm>
            <a:off x="8763000" y="4067175"/>
            <a:ext cx="381000" cy="12001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en-US" b="1" dirty="0">
                <a:solidFill>
                  <a:srgbClr val="FFFFFF"/>
                </a:solidFill>
                <a:latin typeface="Arial" panose="020B0604020202020204" pitchFamily="34" charset="0"/>
                <a:cs typeface="Arial" panose="020B0604020202020204" pitchFamily="34" charset="0"/>
              </a:rPr>
              <a:t>490</a:t>
            </a:r>
          </a:p>
        </p:txBody>
      </p:sp>
      <p:sp>
        <p:nvSpPr>
          <p:cNvPr id="51236" name="Text Box 36"/>
          <p:cNvSpPr txBox="1">
            <a:spLocks noChangeArrowheads="1"/>
          </p:cNvSpPr>
          <p:nvPr/>
        </p:nvSpPr>
        <p:spPr bwMode="auto">
          <a:xfrm>
            <a:off x="9144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سبي          يهوذا        606-536</a:t>
            </a:r>
            <a:endParaRPr lang="en-US" sz="2800" b="1" dirty="0">
              <a:solidFill>
                <a:srgbClr val="00FF00"/>
              </a:solidFill>
              <a:latin typeface="Arial" panose="020B0604020202020204" pitchFamily="34" charset="0"/>
              <a:cs typeface="Arial" panose="020B0604020202020204" pitchFamily="34" charset="0"/>
            </a:endParaRPr>
          </a:p>
        </p:txBody>
      </p:sp>
      <p:sp>
        <p:nvSpPr>
          <p:cNvPr id="51238" name="Text Box 38"/>
          <p:cNvSpPr txBox="1">
            <a:spLocks noChangeArrowheads="1"/>
          </p:cNvSpPr>
          <p:nvPr/>
        </p:nvSpPr>
        <p:spPr bwMode="auto">
          <a:xfrm>
            <a:off x="3276600" y="838200"/>
            <a:ext cx="2514600" cy="156966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خراب       الهيكل       586-516</a:t>
            </a:r>
            <a:endParaRPr lang="en-US" sz="2800" b="1" dirty="0">
              <a:solidFill>
                <a:srgbClr val="FFFF00"/>
              </a:solidFill>
              <a:latin typeface="Arial" panose="020B0604020202020204" pitchFamily="34" charset="0"/>
              <a:cs typeface="Arial" panose="020B0604020202020204" pitchFamily="34" charset="0"/>
            </a:endParaRPr>
          </a:p>
        </p:txBody>
      </p:sp>
      <p:sp>
        <p:nvSpPr>
          <p:cNvPr id="51239" name="AutoShape 39"/>
          <p:cNvSpPr>
            <a:spLocks noChangeArrowheads="1"/>
          </p:cNvSpPr>
          <p:nvPr/>
        </p:nvSpPr>
        <p:spPr bwMode="auto">
          <a:xfrm>
            <a:off x="2409825" y="3076575"/>
            <a:ext cx="4924425" cy="657225"/>
          </a:xfrm>
          <a:prstGeom prst="rightArrow">
            <a:avLst>
              <a:gd name="adj1" fmla="val 50000"/>
              <a:gd name="adj2" fmla="val 187319"/>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0" name="AutoShape 40"/>
          <p:cNvSpPr>
            <a:spLocks noChangeArrowheads="1"/>
          </p:cNvSpPr>
          <p:nvPr/>
        </p:nvSpPr>
        <p:spPr bwMode="auto">
          <a:xfrm>
            <a:off x="1066800" y="2514600"/>
            <a:ext cx="4924425" cy="657225"/>
          </a:xfrm>
          <a:prstGeom prst="rightArrow">
            <a:avLst>
              <a:gd name="adj1" fmla="val 50000"/>
              <a:gd name="adj2" fmla="val 187319"/>
            </a:avLst>
          </a:prstGeom>
          <a:solidFill>
            <a:srgbClr val="00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2" name="Text Box 42"/>
          <p:cNvSpPr txBox="1">
            <a:spLocks noChangeArrowheads="1"/>
          </p:cNvSpPr>
          <p:nvPr/>
        </p:nvSpPr>
        <p:spPr bwMode="auto">
          <a:xfrm>
            <a:off x="1753836" y="2819400"/>
            <a:ext cx="3657600" cy="584775"/>
          </a:xfrm>
          <a:prstGeom prst="rect">
            <a:avLst/>
          </a:prstGeom>
          <a:gradFill rotWithShape="0">
            <a:gsLst>
              <a:gs pos="0">
                <a:srgbClr val="FF0000"/>
              </a:gs>
              <a:gs pos="100000">
                <a:srgbClr val="FF0000">
                  <a:gamma/>
                  <a:shade val="46275"/>
                  <a:invGamma/>
                </a:srgbClr>
              </a:gs>
            </a:gsLst>
            <a:lin ang="5400000" scaled="1"/>
          </a:gra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FF"/>
                </a:solidFill>
                <a:latin typeface="Arial" panose="020B0604020202020204" pitchFamily="34" charset="0"/>
                <a:cs typeface="Arial" panose="020B0604020202020204" pitchFamily="34" charset="0"/>
              </a:rPr>
              <a:t>حزقيال 597-572</a:t>
            </a:r>
            <a:endParaRPr lang="en-US" sz="2800" b="1" dirty="0">
              <a:solidFill>
                <a:srgbClr val="FFFFFF"/>
              </a:solidFill>
              <a:latin typeface="Arial" panose="020B0604020202020204" pitchFamily="34" charset="0"/>
              <a:cs typeface="Arial" panose="020B0604020202020204" pitchFamily="34" charset="0"/>
            </a:endParaRPr>
          </a:p>
        </p:txBody>
      </p:sp>
      <p:sp>
        <p:nvSpPr>
          <p:cNvPr id="51243" name="AutoShape 43"/>
          <p:cNvSpPr>
            <a:spLocks noChangeArrowheads="1"/>
          </p:cNvSpPr>
          <p:nvPr/>
        </p:nvSpPr>
        <p:spPr bwMode="auto">
          <a:xfrm>
            <a:off x="1219200" y="5286375"/>
            <a:ext cx="4924425" cy="1114425"/>
          </a:xfrm>
          <a:prstGeom prst="rightArrow">
            <a:avLst>
              <a:gd name="adj1" fmla="val 50000"/>
              <a:gd name="adj2" fmla="val 61203"/>
            </a:avLst>
          </a:prstGeom>
          <a:solidFill>
            <a:srgbClr val="80008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51244" name="AutoShape 44"/>
          <p:cNvSpPr>
            <a:spLocks noChangeArrowheads="1"/>
          </p:cNvSpPr>
          <p:nvPr/>
        </p:nvSpPr>
        <p:spPr bwMode="auto">
          <a:xfrm>
            <a:off x="1753836" y="3590925"/>
            <a:ext cx="1713264" cy="523875"/>
          </a:xfrm>
          <a:prstGeom prst="rightArrow">
            <a:avLst>
              <a:gd name="adj1" fmla="val 50000"/>
              <a:gd name="adj2" fmla="val 68182"/>
            </a:avLst>
          </a:prstGeom>
          <a:gradFill rotWithShape="0">
            <a:gsLst>
              <a:gs pos="0">
                <a:srgbClr val="FF0000"/>
              </a:gs>
              <a:gs pos="100000">
                <a:srgbClr val="FF0000">
                  <a:gamma/>
                  <a:shade val="46275"/>
                  <a:invGamma/>
                </a:srgbClr>
              </a:gs>
            </a:gsLst>
            <a:lin ang="5400000" scaled="1"/>
          </a:gradFill>
          <a:ln w="9525">
            <a:solidFill>
              <a:schemeClr val="tx1"/>
            </a:solidFill>
            <a:miter lim="800000"/>
            <a:headEnd/>
            <a:tailEnd/>
          </a:ln>
          <a:effectLst>
            <a:outerShdw blurRad="63500" dist="38099" dir="2700000" algn="ctr" rotWithShape="0">
              <a:srgbClr val="FF3300">
                <a:alpha val="74998"/>
              </a:srgbClr>
            </a:outerShdw>
          </a:effectLst>
        </p:spPr>
        <p:txBody>
          <a:bodyPr wrap="none" anchor="ctr"/>
          <a:lstStyle/>
          <a:p>
            <a:pPr>
              <a:defRPr/>
            </a:pPr>
            <a:endParaRPr lang="en-US" sz="2000" b="1" dirty="0">
              <a:solidFill>
                <a:srgbClr val="EAE8E2"/>
              </a:solidFill>
              <a:latin typeface="Arial" panose="020B0604020202020204" pitchFamily="34" charset="0"/>
              <a:cs typeface="Arial" panose="020B0604020202020204" pitchFamily="34" charset="0"/>
            </a:endParaRPr>
          </a:p>
        </p:txBody>
      </p:sp>
      <p:sp>
        <p:nvSpPr>
          <p:cNvPr id="45" name="Title 44"/>
          <p:cNvSpPr>
            <a:spLocks noGrp="1"/>
          </p:cNvSpPr>
          <p:nvPr>
            <p:ph type="title" idx="4294967295"/>
          </p:nvPr>
        </p:nvSpPr>
        <p:spPr>
          <a:xfrm>
            <a:off x="381000" y="0"/>
            <a:ext cx="7772400" cy="762000"/>
          </a:xfrm>
        </p:spPr>
        <p:txBody>
          <a:bodyPr/>
          <a:lstStyle/>
          <a:p>
            <a:pPr>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التسلسل الزمني للسبي</a:t>
            </a:r>
            <a:endParaRPr lang="en-US" sz="4000" b="1" dirty="0">
              <a:latin typeface="Arial" panose="020B0604020202020204" pitchFamily="34" charset="0"/>
              <a:ea typeface="ＭＳ Ｐゴシック" charset="0"/>
              <a:cs typeface="Arial" panose="020B0604020202020204" pitchFamily="34" charset="0"/>
            </a:endParaRPr>
          </a:p>
        </p:txBody>
      </p:sp>
      <p:sp>
        <p:nvSpPr>
          <p:cNvPr id="51237" name="Text Box 37"/>
          <p:cNvSpPr txBox="1">
            <a:spLocks noChangeArrowheads="1"/>
          </p:cNvSpPr>
          <p:nvPr/>
        </p:nvSpPr>
        <p:spPr bwMode="auto">
          <a:xfrm>
            <a:off x="1752600" y="5580063"/>
            <a:ext cx="3429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FFFFFF"/>
                </a:solidFill>
                <a:latin typeface="Arial" panose="020B0604020202020204" pitchFamily="34" charset="0"/>
                <a:cs typeface="Arial" panose="020B0604020202020204" pitchFamily="34" charset="0"/>
              </a:rPr>
              <a:t>دانيال : 606-536</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211463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1237"/>
                                        </p:tgtEl>
                                        <p:attrNameLst>
                                          <p:attrName>style.visibility</p:attrName>
                                        </p:attrNameLst>
                                      </p:cBhvr>
                                      <p:to>
                                        <p:strVal val="visible"/>
                                      </p:to>
                                    </p:set>
                                    <p:animEffect transition="in" filter="dissolve">
                                      <p:cBhvr>
                                        <p:cTn id="7" dur="500"/>
                                        <p:tgtEl>
                                          <p:spTgt spid="51237"/>
                                        </p:tgtEl>
                                      </p:cBhvr>
                                    </p:animEffect>
                                  </p:childTnLst>
                                </p:cTn>
                              </p:par>
                            </p:childTnLst>
                          </p:cTn>
                        </p:par>
                        <p:par>
                          <p:cTn id="8" fill="hold" nodeType="afterGroup">
                            <p:stCondLst>
                              <p:cond delay="2500"/>
                            </p:stCondLst>
                            <p:childTnLst>
                              <p:par>
                                <p:cTn id="9" presetID="22" presetClass="entr" presetSubtype="8" fill="hold" grpId="0" nodeType="afterEffect">
                                  <p:stCondLst>
                                    <p:cond delay="1000"/>
                                  </p:stCondLst>
                                  <p:childTnLst>
                                    <p:set>
                                      <p:cBhvr>
                                        <p:cTn id="10" dur="1" fill="hold">
                                          <p:stCondLst>
                                            <p:cond delay="0"/>
                                          </p:stCondLst>
                                        </p:cTn>
                                        <p:tgtEl>
                                          <p:spTgt spid="51243"/>
                                        </p:tgtEl>
                                        <p:attrNameLst>
                                          <p:attrName>style.visibility</p:attrName>
                                        </p:attrNameLst>
                                      </p:cBhvr>
                                      <p:to>
                                        <p:strVal val="visible"/>
                                      </p:to>
                                    </p:set>
                                    <p:animEffect transition="in" filter="wipe(left)">
                                      <p:cBhvr>
                                        <p:cTn id="11" dur="500"/>
                                        <p:tgtEl>
                                          <p:spTgt spid="51243"/>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51242"/>
                                        </p:tgtEl>
                                        <p:attrNameLst>
                                          <p:attrName>style.visibility</p:attrName>
                                        </p:attrNameLst>
                                      </p:cBhvr>
                                      <p:to>
                                        <p:strVal val="visible"/>
                                      </p:to>
                                    </p:set>
                                    <p:animEffect transition="in" filter="dissolve">
                                      <p:cBhvr>
                                        <p:cTn id="15" dur="500"/>
                                        <p:tgtEl>
                                          <p:spTgt spid="51242"/>
                                        </p:tgtEl>
                                      </p:cBhvr>
                                    </p:animEffect>
                                  </p:childTnLst>
                                </p:cTn>
                              </p:par>
                            </p:childTnLst>
                          </p:cTn>
                        </p:par>
                        <p:par>
                          <p:cTn id="16" fill="hold" nodeType="afterGroup">
                            <p:stCondLst>
                              <p:cond delay="7500"/>
                            </p:stCondLst>
                            <p:childTnLst>
                              <p:par>
                                <p:cTn id="17" presetID="22" presetClass="entr" presetSubtype="8" fill="hold" grpId="0" nodeType="afterEffect">
                                  <p:stCondLst>
                                    <p:cond delay="1000"/>
                                  </p:stCondLst>
                                  <p:childTnLst>
                                    <p:set>
                                      <p:cBhvr>
                                        <p:cTn id="18" dur="1" fill="hold">
                                          <p:stCondLst>
                                            <p:cond delay="0"/>
                                          </p:stCondLst>
                                        </p:cTn>
                                        <p:tgtEl>
                                          <p:spTgt spid="51244"/>
                                        </p:tgtEl>
                                        <p:attrNameLst>
                                          <p:attrName>style.visibility</p:attrName>
                                        </p:attrNameLst>
                                      </p:cBhvr>
                                      <p:to>
                                        <p:strVal val="visible"/>
                                      </p:to>
                                    </p:set>
                                    <p:animEffect transition="in" filter="wipe(left)">
                                      <p:cBhvr>
                                        <p:cTn id="19" dur="500"/>
                                        <p:tgtEl>
                                          <p:spTgt spid="51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2" grpId="0" animBg="1" autoUpdateAnimBg="0"/>
      <p:bldP spid="51243" grpId="0" animBg="1"/>
      <p:bldP spid="51244" grpId="0" animBg="1"/>
      <p:bldP spid="5123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8099" dir="2700000" algn="ctr" rotWithShape="0">
              <a:srgbClr val="FFFFFF">
                <a:alpha val="74998"/>
              </a:srgbClr>
            </a:outerShdw>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27" name="Text Box 3"/>
          <p:cNvSpPr txBox="1">
            <a:spLocks noChangeArrowheads="1"/>
          </p:cNvSpPr>
          <p:nvPr/>
        </p:nvSpPr>
        <p:spPr bwMode="auto">
          <a:xfrm>
            <a:off x="6172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450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8" name="Text Box 4"/>
          <p:cNvSpPr txBox="1">
            <a:spLocks noChangeArrowheads="1"/>
          </p:cNvSpPr>
          <p:nvPr/>
        </p:nvSpPr>
        <p:spPr bwMode="auto">
          <a:xfrm>
            <a:off x="5343525" y="4067175"/>
            <a:ext cx="523875"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460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29" name="Text Box 5"/>
          <p:cNvSpPr txBox="1">
            <a:spLocks noChangeArrowheads="1"/>
          </p:cNvSpPr>
          <p:nvPr/>
        </p:nvSpPr>
        <p:spPr bwMode="auto">
          <a:xfrm>
            <a:off x="4114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480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0" name="Text Box 6"/>
          <p:cNvSpPr txBox="1">
            <a:spLocks noChangeArrowheads="1"/>
          </p:cNvSpPr>
          <p:nvPr/>
        </p:nvSpPr>
        <p:spPr bwMode="auto">
          <a:xfrm>
            <a:off x="27432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500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1" name="Text Box 7"/>
          <p:cNvSpPr txBox="1">
            <a:spLocks noChangeArrowheads="1"/>
          </p:cNvSpPr>
          <p:nvPr/>
        </p:nvSpPr>
        <p:spPr bwMode="auto">
          <a:xfrm>
            <a:off x="2057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2" name="Text Box 8"/>
          <p:cNvSpPr txBox="1">
            <a:spLocks noChangeArrowheads="1"/>
          </p:cNvSpPr>
          <p:nvPr/>
        </p:nvSpPr>
        <p:spPr bwMode="auto">
          <a:xfrm>
            <a:off x="1371600" y="4067175"/>
            <a:ext cx="3810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en-US" b="1" dirty="0">
                <a:solidFill>
                  <a:srgbClr val="E2E2E2"/>
                </a:solidFill>
                <a:effectLst>
                  <a:glow rad="228600">
                    <a:schemeClr val="bg2"/>
                  </a:glow>
                </a:effectLst>
                <a:latin typeface="Arial" panose="020B0604020202020204" pitchFamily="34" charset="0"/>
                <a:cs typeface="Arial" panose="020B0604020202020204" pitchFamily="34" charset="0"/>
              </a:rPr>
              <a:t>520</a:t>
            </a:r>
          </a:p>
        </p:txBody>
      </p:sp>
      <p:sp>
        <p:nvSpPr>
          <p:cNvPr id="52233" name="Text Box 9"/>
          <p:cNvSpPr txBox="1">
            <a:spLocks noChangeArrowheads="1"/>
          </p:cNvSpPr>
          <p:nvPr/>
        </p:nvSpPr>
        <p:spPr bwMode="auto">
          <a:xfrm>
            <a:off x="6858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34" name="Text Box 10"/>
          <p:cNvSpPr txBox="1">
            <a:spLocks noChangeArrowheads="1"/>
          </p:cNvSpPr>
          <p:nvPr/>
        </p:nvSpPr>
        <p:spPr bwMode="auto">
          <a:xfrm>
            <a:off x="81534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420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grpSp>
        <p:nvGrpSpPr>
          <p:cNvPr id="104458" name="Group 11"/>
          <p:cNvGrpSpPr>
            <a:grpSpLocks/>
          </p:cNvGrpSpPr>
          <p:nvPr/>
        </p:nvGrpSpPr>
        <p:grpSpPr bwMode="auto">
          <a:xfrm>
            <a:off x="66675" y="3044825"/>
            <a:ext cx="9534525" cy="844550"/>
            <a:chOff x="42" y="1918"/>
            <a:chExt cx="6006" cy="532"/>
          </a:xfrm>
          <a:effectLst>
            <a:outerShdw blurRad="50800" dist="38100" dir="2700000">
              <a:srgbClr val="000000">
                <a:alpha val="43000"/>
              </a:srgbClr>
            </a:outerShdw>
          </a:effectLst>
        </p:grpSpPr>
        <p:grpSp>
          <p:nvGrpSpPr>
            <p:cNvPr id="104483" name="Group 12"/>
            <p:cNvGrpSpPr>
              <a:grpSpLocks/>
            </p:cNvGrpSpPr>
            <p:nvPr/>
          </p:nvGrpSpPr>
          <p:grpSpPr bwMode="auto">
            <a:xfrm>
              <a:off x="96" y="1918"/>
              <a:ext cx="1296" cy="530"/>
              <a:chOff x="96" y="1918"/>
              <a:chExt cx="1296" cy="530"/>
            </a:xfrm>
          </p:grpSpPr>
          <p:sp>
            <p:nvSpPr>
              <p:cNvPr id="52237"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8"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39"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0"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4" name="Group 17"/>
            <p:cNvGrpSpPr>
              <a:grpSpLocks/>
            </p:cNvGrpSpPr>
            <p:nvPr/>
          </p:nvGrpSpPr>
          <p:grpSpPr bwMode="auto">
            <a:xfrm>
              <a:off x="1824" y="1920"/>
              <a:ext cx="1296" cy="530"/>
              <a:chOff x="96" y="1918"/>
              <a:chExt cx="1296" cy="530"/>
            </a:xfrm>
          </p:grpSpPr>
          <p:sp>
            <p:nvSpPr>
              <p:cNvPr id="52242"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3"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4"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5"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grpSp>
          <p:nvGrpSpPr>
            <p:cNvPr id="104485" name="Group 22"/>
            <p:cNvGrpSpPr>
              <a:grpSpLocks/>
            </p:cNvGrpSpPr>
            <p:nvPr/>
          </p:nvGrpSpPr>
          <p:grpSpPr bwMode="auto">
            <a:xfrm>
              <a:off x="3552" y="1920"/>
              <a:ext cx="1296" cy="530"/>
              <a:chOff x="96" y="1918"/>
              <a:chExt cx="1296" cy="530"/>
            </a:xfrm>
          </p:grpSpPr>
          <p:sp>
            <p:nvSpPr>
              <p:cNvPr id="52247"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8"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49"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0"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1"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2"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53"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rgbClr val="FFFFFF">
                  <a:alpha val="74998"/>
                </a:srgbClr>
              </a:outerShdw>
            </a:effectLst>
          </p:spPr>
          <p:txBody>
            <a:bodyP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grpSp>
      <p:sp>
        <p:nvSpPr>
          <p:cNvPr id="52254" name="Text Box 30"/>
          <p:cNvSpPr txBox="1">
            <a:spLocks noChangeArrowheads="1"/>
          </p:cNvSpPr>
          <p:nvPr/>
        </p:nvSpPr>
        <p:spPr bwMode="auto">
          <a:xfrm>
            <a:off x="7543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5" name="Text Box 31"/>
          <p:cNvSpPr txBox="1">
            <a:spLocks noChangeArrowheads="1"/>
          </p:cNvSpPr>
          <p:nvPr/>
        </p:nvSpPr>
        <p:spPr bwMode="auto">
          <a:xfrm>
            <a:off x="4724400" y="4067175"/>
            <a:ext cx="490542"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470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6" name="Text Box 32"/>
          <p:cNvSpPr txBox="1">
            <a:spLocks noChangeArrowheads="1"/>
          </p:cNvSpPr>
          <p:nvPr/>
        </p:nvSpPr>
        <p:spPr bwMode="auto">
          <a:xfrm>
            <a:off x="3429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490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7" name="Text Box 33"/>
          <p:cNvSpPr txBox="1">
            <a:spLocks noChangeArrowheads="1"/>
          </p:cNvSpPr>
          <p:nvPr/>
        </p:nvSpPr>
        <p:spPr bwMode="auto">
          <a:xfrm>
            <a:off x="6858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530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8" name="Text Box 34"/>
          <p:cNvSpPr txBox="1">
            <a:spLocks noChangeArrowheads="1"/>
          </p:cNvSpPr>
          <p:nvPr/>
        </p:nvSpPr>
        <p:spPr bwMode="auto">
          <a:xfrm>
            <a:off x="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540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59" name="Text Box 35"/>
          <p:cNvSpPr txBox="1">
            <a:spLocks noChangeArrowheads="1"/>
          </p:cNvSpPr>
          <p:nvPr/>
        </p:nvSpPr>
        <p:spPr bwMode="auto">
          <a:xfrm>
            <a:off x="8763000" y="4067175"/>
            <a:ext cx="3810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b="1" dirty="0">
                <a:solidFill>
                  <a:srgbClr val="E2E2E2"/>
                </a:solidFill>
                <a:effectLst>
                  <a:glow rad="228600">
                    <a:schemeClr val="bg2"/>
                  </a:glow>
                </a:effectLst>
                <a:latin typeface="Arial" panose="020B0604020202020204" pitchFamily="34" charset="0"/>
                <a:cs typeface="Arial" panose="020B0604020202020204" pitchFamily="34" charset="0"/>
              </a:rPr>
              <a:t>410</a:t>
            </a:r>
            <a:endParaRPr lang="en-US" b="1" dirty="0">
              <a:solidFill>
                <a:srgbClr val="E2E2E2"/>
              </a:solidFill>
              <a:effectLst>
                <a:glow rad="228600">
                  <a:schemeClr val="bg2"/>
                </a:glow>
              </a:effectLst>
              <a:latin typeface="Arial" panose="020B0604020202020204" pitchFamily="34" charset="0"/>
              <a:cs typeface="Arial" panose="020B0604020202020204" pitchFamily="34" charset="0"/>
            </a:endParaRPr>
          </a:p>
        </p:txBody>
      </p:sp>
      <p:sp>
        <p:nvSpPr>
          <p:cNvPr id="52260" name="Text Box 36"/>
          <p:cNvSpPr txBox="1">
            <a:spLocks noChangeArrowheads="1"/>
          </p:cNvSpPr>
          <p:nvPr/>
        </p:nvSpPr>
        <p:spPr bwMode="auto">
          <a:xfrm>
            <a:off x="-152400" y="1263650"/>
            <a:ext cx="3352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زربابل             (537-516)</a:t>
            </a:r>
            <a:endParaRPr lang="en-US" sz="2800" b="1" dirty="0">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1" name="Text Box 37"/>
          <p:cNvSpPr txBox="1">
            <a:spLocks noChangeArrowheads="1"/>
          </p:cNvSpPr>
          <p:nvPr/>
        </p:nvSpPr>
        <p:spPr bwMode="auto">
          <a:xfrm>
            <a:off x="3962400" y="989504"/>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عزرا      (457-444)</a:t>
            </a:r>
            <a:endParaRPr lang="en-US" sz="28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2" name="AutoShape 38"/>
          <p:cNvSpPr>
            <a:spLocks noChangeArrowheads="1"/>
          </p:cNvSpPr>
          <p:nvPr/>
        </p:nvSpPr>
        <p:spPr bwMode="auto">
          <a:xfrm rot="5400000">
            <a:off x="-559594" y="2693194"/>
            <a:ext cx="1776413" cy="657225"/>
          </a:xfrm>
          <a:prstGeom prst="rightArrow">
            <a:avLst>
              <a:gd name="adj1" fmla="val 50000"/>
              <a:gd name="adj2" fmla="val 67572"/>
            </a:avLst>
          </a:prstGeom>
          <a:solidFill>
            <a:srgbClr val="00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64" name="Text Box 40"/>
          <p:cNvSpPr txBox="1">
            <a:spLocks noChangeArrowheads="1"/>
          </p:cNvSpPr>
          <p:nvPr/>
        </p:nvSpPr>
        <p:spPr bwMode="auto">
          <a:xfrm>
            <a:off x="5791200" y="9906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نحميا          (444-430)</a:t>
            </a:r>
            <a:endParaRPr lang="en-US" sz="28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5" name="Text Box 41"/>
          <p:cNvSpPr txBox="1">
            <a:spLocks noChangeArrowheads="1"/>
          </p:cNvSpPr>
          <p:nvPr/>
        </p:nvSpPr>
        <p:spPr bwMode="auto">
          <a:xfrm>
            <a:off x="63246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444</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6" name="Text Box 42"/>
          <p:cNvSpPr txBox="1">
            <a:spLocks noChangeArrowheads="1"/>
          </p:cNvSpPr>
          <p:nvPr/>
        </p:nvSpPr>
        <p:spPr bwMode="auto">
          <a:xfrm>
            <a:off x="7391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430</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7" name="Text Box 43"/>
          <p:cNvSpPr txBox="1">
            <a:spLocks noChangeArrowheads="1"/>
          </p:cNvSpPr>
          <p:nvPr/>
        </p:nvSpPr>
        <p:spPr bwMode="auto">
          <a:xfrm>
            <a:off x="548640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rPr>
              <a:t>457</a:t>
            </a:r>
            <a:endParaRPr lang="en-US" sz="3200" b="1" dirty="0">
              <a:solidFill>
                <a:srgbClr val="FFCC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8" name="Text Box 44"/>
          <p:cNvSpPr txBox="1">
            <a:spLocks noChangeArrowheads="1"/>
          </p:cNvSpPr>
          <p:nvPr/>
        </p:nvSpPr>
        <p:spPr bwMode="auto">
          <a:xfrm>
            <a:off x="0" y="5257800"/>
            <a:ext cx="990600" cy="5842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rPr>
              <a:t>537</a:t>
            </a:r>
            <a:endParaRPr lang="en-US" sz="3200" b="1" dirty="0">
              <a:solidFill>
                <a:srgbClr val="66FF33"/>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69" name="AutoShape 45"/>
          <p:cNvSpPr>
            <a:spLocks noChangeArrowheads="1"/>
          </p:cNvSpPr>
          <p:nvPr/>
        </p:nvSpPr>
        <p:spPr bwMode="auto">
          <a:xfrm rot="5400000">
            <a:off x="5031581" y="2693194"/>
            <a:ext cx="1776413" cy="657225"/>
          </a:xfrm>
          <a:prstGeom prst="rightArrow">
            <a:avLst>
              <a:gd name="adj1" fmla="val 50000"/>
              <a:gd name="adj2" fmla="val 67572"/>
            </a:avLst>
          </a:prstGeom>
          <a:solidFill>
            <a:srgbClr val="FFCC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0" name="AutoShape 46"/>
          <p:cNvSpPr>
            <a:spLocks noChangeArrowheads="1"/>
          </p:cNvSpPr>
          <p:nvPr/>
        </p:nvSpPr>
        <p:spPr bwMode="auto">
          <a:xfrm rot="5400000">
            <a:off x="57935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1" name="AutoShape 47"/>
          <p:cNvSpPr>
            <a:spLocks noChangeArrowheads="1"/>
          </p:cNvSpPr>
          <p:nvPr/>
        </p:nvSpPr>
        <p:spPr bwMode="auto">
          <a:xfrm rot="5400000">
            <a:off x="6784181" y="2693194"/>
            <a:ext cx="1776413" cy="657225"/>
          </a:xfrm>
          <a:prstGeom prst="rightArrow">
            <a:avLst>
              <a:gd name="adj1" fmla="val 50000"/>
              <a:gd name="adj2" fmla="val 67572"/>
            </a:avLst>
          </a:prstGeom>
          <a:solidFill>
            <a:srgbClr val="FFFF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2" name="Text Box 48"/>
          <p:cNvSpPr txBox="1">
            <a:spLocks noChangeArrowheads="1"/>
          </p:cNvSpPr>
          <p:nvPr/>
        </p:nvSpPr>
        <p:spPr bwMode="auto">
          <a:xfrm>
            <a:off x="3581400" y="5667375"/>
            <a:ext cx="2209800" cy="95410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rPr>
              <a:t>أستير       479-473</a:t>
            </a:r>
            <a:endParaRPr lang="en-US" sz="2800" b="1" dirty="0">
              <a:solidFill>
                <a:srgbClr val="00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3" name="AutoShape 49"/>
          <p:cNvSpPr>
            <a:spLocks noChangeArrowheads="1"/>
          </p:cNvSpPr>
          <p:nvPr/>
        </p:nvSpPr>
        <p:spPr bwMode="auto">
          <a:xfrm rot="16200000" flipV="1">
            <a:off x="3736182" y="4498181"/>
            <a:ext cx="1776412" cy="657225"/>
          </a:xfrm>
          <a:prstGeom prst="rightArrow">
            <a:avLst>
              <a:gd name="adj1" fmla="val 50000"/>
              <a:gd name="adj2" fmla="val 67572"/>
            </a:avLst>
          </a:prstGeom>
          <a:solidFill>
            <a:srgbClr val="00FFFF"/>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4" name="Text Box 50"/>
          <p:cNvSpPr txBox="1">
            <a:spLocks noChangeArrowheads="1"/>
          </p:cNvSpPr>
          <p:nvPr/>
        </p:nvSpPr>
        <p:spPr bwMode="auto">
          <a:xfrm>
            <a:off x="0" y="5667375"/>
            <a:ext cx="3505200" cy="52322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حجي وزكريا 520</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5" name="AutoShape 51"/>
          <p:cNvSpPr>
            <a:spLocks noChangeArrowheads="1"/>
          </p:cNvSpPr>
          <p:nvPr/>
        </p:nvSpPr>
        <p:spPr bwMode="auto">
          <a:xfrm rot="16200000" flipV="1">
            <a:off x="637382" y="4498181"/>
            <a:ext cx="1776412"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2276" name="Text Box 52"/>
          <p:cNvSpPr txBox="1">
            <a:spLocks noChangeArrowheads="1"/>
          </p:cNvSpPr>
          <p:nvPr/>
        </p:nvSpPr>
        <p:spPr bwMode="auto">
          <a:xfrm>
            <a:off x="5867400" y="5691188"/>
            <a:ext cx="35052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50000"/>
              </a:spcBef>
              <a:spcAft>
                <a:spcPct val="0"/>
              </a:spcAft>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ملاخي 432</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52277" name="AutoShape 53"/>
          <p:cNvSpPr>
            <a:spLocks noChangeArrowheads="1"/>
          </p:cNvSpPr>
          <p:nvPr/>
        </p:nvSpPr>
        <p:spPr bwMode="auto">
          <a:xfrm rot="16200000" flipV="1">
            <a:off x="6504781" y="4521994"/>
            <a:ext cx="1776413" cy="657225"/>
          </a:xfrm>
          <a:prstGeom prst="rightArrow">
            <a:avLst>
              <a:gd name="adj1" fmla="val 50000"/>
              <a:gd name="adj2" fmla="val 67572"/>
            </a:avLst>
          </a:prstGeom>
          <a:solidFill>
            <a:srgbClr val="FF3300"/>
          </a:soli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000" b="1" dirty="0">
              <a:solidFill>
                <a:srgbClr val="EAE8E2"/>
              </a:solidFill>
              <a:latin typeface="Arial" panose="020B0604020202020204" pitchFamily="34" charset="0"/>
              <a:ea typeface="ＭＳ Ｐゴシック" charset="0"/>
              <a:cs typeface="Arial" panose="020B0604020202020204" pitchFamily="34" charset="0"/>
            </a:endParaRPr>
          </a:p>
        </p:txBody>
      </p:sp>
      <p:sp>
        <p:nvSpPr>
          <p:cNvPr id="54" name="Title 53"/>
          <p:cNvSpPr>
            <a:spLocks noGrp="1"/>
          </p:cNvSpPr>
          <p:nvPr>
            <p:ph type="title" idx="4294967295"/>
          </p:nvPr>
        </p:nvSpPr>
        <p:spPr>
          <a:xfrm>
            <a:off x="0" y="76200"/>
            <a:ext cx="9448800" cy="685800"/>
          </a:xfrm>
        </p:spPr>
        <p:txBody>
          <a:bodyPr/>
          <a:lstStyle/>
          <a:p>
            <a:pPr algn="ctr">
              <a:defRPr/>
            </a:pPr>
            <a:r>
              <a:rPr lang="ar-JO"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التسلسل الزمني في عزرا ونحميا</a:t>
            </a:r>
            <a:endParaRPr lang="en-US" sz="4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24741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52260"/>
                                        </p:tgtEl>
                                        <p:attrNameLst>
                                          <p:attrName>style.visibility</p:attrName>
                                        </p:attrNameLst>
                                      </p:cBhvr>
                                      <p:to>
                                        <p:strVal val="visible"/>
                                      </p:to>
                                    </p:set>
                                    <p:animEffect transition="in" filter="dissolve">
                                      <p:cBhvr>
                                        <p:cTn id="7" dur="500"/>
                                        <p:tgtEl>
                                          <p:spTgt spid="52260"/>
                                        </p:tgtEl>
                                      </p:cBhvr>
                                    </p:animEffect>
                                  </p:childTnLst>
                                </p:cTn>
                              </p:par>
                            </p:childTnLst>
                          </p:cTn>
                        </p:par>
                        <p:par>
                          <p:cTn id="8" fill="hold" nodeType="afterGroup">
                            <p:stCondLst>
                              <p:cond delay="4500"/>
                            </p:stCondLst>
                            <p:childTnLst>
                              <p:par>
                                <p:cTn id="9" presetID="22" presetClass="entr" presetSubtype="1" fill="hold" grpId="0" nodeType="afterEffect">
                                  <p:stCondLst>
                                    <p:cond delay="1000"/>
                                  </p:stCondLst>
                                  <p:childTnLst>
                                    <p:set>
                                      <p:cBhvr>
                                        <p:cTn id="10" dur="1" fill="hold">
                                          <p:stCondLst>
                                            <p:cond delay="0"/>
                                          </p:stCondLst>
                                        </p:cTn>
                                        <p:tgtEl>
                                          <p:spTgt spid="52262"/>
                                        </p:tgtEl>
                                        <p:attrNameLst>
                                          <p:attrName>style.visibility</p:attrName>
                                        </p:attrNameLst>
                                      </p:cBhvr>
                                      <p:to>
                                        <p:strVal val="visible"/>
                                      </p:to>
                                    </p:set>
                                    <p:animEffect transition="in" filter="wipe(up)">
                                      <p:cBhvr>
                                        <p:cTn id="11" dur="500"/>
                                        <p:tgtEl>
                                          <p:spTgt spid="52262"/>
                                        </p:tgtEl>
                                      </p:cBhvr>
                                    </p:animEffect>
                                  </p:childTnLst>
                                </p:cTn>
                              </p:par>
                            </p:childTnLst>
                          </p:cTn>
                        </p:par>
                        <p:par>
                          <p:cTn id="12" fill="hold" nodeType="afterGroup">
                            <p:stCondLst>
                              <p:cond delay="6000"/>
                            </p:stCondLst>
                            <p:childTnLst>
                              <p:par>
                                <p:cTn id="13" presetID="9" presetClass="entr" presetSubtype="0" fill="hold" grpId="0" nodeType="afterEffect">
                                  <p:stCondLst>
                                    <p:cond delay="4000"/>
                                  </p:stCondLst>
                                  <p:childTnLst>
                                    <p:set>
                                      <p:cBhvr>
                                        <p:cTn id="14" dur="1" fill="hold">
                                          <p:stCondLst>
                                            <p:cond delay="0"/>
                                          </p:stCondLst>
                                        </p:cTn>
                                        <p:tgtEl>
                                          <p:spTgt spid="52274"/>
                                        </p:tgtEl>
                                        <p:attrNameLst>
                                          <p:attrName>style.visibility</p:attrName>
                                        </p:attrNameLst>
                                      </p:cBhvr>
                                      <p:to>
                                        <p:strVal val="visible"/>
                                      </p:to>
                                    </p:set>
                                    <p:animEffect transition="in" filter="dissolve">
                                      <p:cBhvr>
                                        <p:cTn id="15" dur="500"/>
                                        <p:tgtEl>
                                          <p:spTgt spid="52274"/>
                                        </p:tgtEl>
                                      </p:cBhvr>
                                    </p:animEffect>
                                  </p:childTnLst>
                                </p:cTn>
                              </p:par>
                            </p:childTnLst>
                          </p:cTn>
                        </p:par>
                        <p:par>
                          <p:cTn id="16" fill="hold" nodeType="afterGroup">
                            <p:stCondLst>
                              <p:cond delay="10500"/>
                            </p:stCondLst>
                            <p:childTnLst>
                              <p:par>
                                <p:cTn id="17" presetID="22" presetClass="entr" presetSubtype="4" fill="hold" grpId="0" nodeType="afterEffect">
                                  <p:stCondLst>
                                    <p:cond delay="1000"/>
                                  </p:stCondLst>
                                  <p:childTnLst>
                                    <p:set>
                                      <p:cBhvr>
                                        <p:cTn id="18" dur="1" fill="hold">
                                          <p:stCondLst>
                                            <p:cond delay="0"/>
                                          </p:stCondLst>
                                        </p:cTn>
                                        <p:tgtEl>
                                          <p:spTgt spid="52275"/>
                                        </p:tgtEl>
                                        <p:attrNameLst>
                                          <p:attrName>style.visibility</p:attrName>
                                        </p:attrNameLst>
                                      </p:cBhvr>
                                      <p:to>
                                        <p:strVal val="visible"/>
                                      </p:to>
                                    </p:set>
                                    <p:animEffect transition="in" filter="wipe(down)">
                                      <p:cBhvr>
                                        <p:cTn id="19" dur="500"/>
                                        <p:tgtEl>
                                          <p:spTgt spid="52275"/>
                                        </p:tgtEl>
                                      </p:cBhvr>
                                    </p:animEffect>
                                  </p:childTnLst>
                                </p:cTn>
                              </p:par>
                            </p:childTnLst>
                          </p:cTn>
                        </p:par>
                        <p:par>
                          <p:cTn id="20" fill="hold" nodeType="afterGroup">
                            <p:stCondLst>
                              <p:cond delay="12000"/>
                            </p:stCondLst>
                            <p:childTnLst>
                              <p:par>
                                <p:cTn id="21" presetID="9" presetClass="entr" presetSubtype="0" fill="hold" grpId="0" nodeType="afterEffect">
                                  <p:stCondLst>
                                    <p:cond delay="4000"/>
                                  </p:stCondLst>
                                  <p:childTnLst>
                                    <p:set>
                                      <p:cBhvr>
                                        <p:cTn id="22" dur="1" fill="hold">
                                          <p:stCondLst>
                                            <p:cond delay="0"/>
                                          </p:stCondLst>
                                        </p:cTn>
                                        <p:tgtEl>
                                          <p:spTgt spid="52272"/>
                                        </p:tgtEl>
                                        <p:attrNameLst>
                                          <p:attrName>style.visibility</p:attrName>
                                        </p:attrNameLst>
                                      </p:cBhvr>
                                      <p:to>
                                        <p:strVal val="visible"/>
                                      </p:to>
                                    </p:set>
                                    <p:animEffect transition="in" filter="dissolve">
                                      <p:cBhvr>
                                        <p:cTn id="23" dur="500"/>
                                        <p:tgtEl>
                                          <p:spTgt spid="52272"/>
                                        </p:tgtEl>
                                      </p:cBhvr>
                                    </p:animEffect>
                                  </p:childTnLst>
                                </p:cTn>
                              </p:par>
                            </p:childTnLst>
                          </p:cTn>
                        </p:par>
                        <p:par>
                          <p:cTn id="24" fill="hold" nodeType="afterGroup">
                            <p:stCondLst>
                              <p:cond delay="16500"/>
                            </p:stCondLst>
                            <p:childTnLst>
                              <p:par>
                                <p:cTn id="25" presetID="22" presetClass="entr" presetSubtype="4" fill="hold" grpId="0" nodeType="afterEffect">
                                  <p:stCondLst>
                                    <p:cond delay="1000"/>
                                  </p:stCondLst>
                                  <p:childTnLst>
                                    <p:set>
                                      <p:cBhvr>
                                        <p:cTn id="26" dur="1" fill="hold">
                                          <p:stCondLst>
                                            <p:cond delay="0"/>
                                          </p:stCondLst>
                                        </p:cTn>
                                        <p:tgtEl>
                                          <p:spTgt spid="52273"/>
                                        </p:tgtEl>
                                        <p:attrNameLst>
                                          <p:attrName>style.visibility</p:attrName>
                                        </p:attrNameLst>
                                      </p:cBhvr>
                                      <p:to>
                                        <p:strVal val="visible"/>
                                      </p:to>
                                    </p:set>
                                    <p:animEffect transition="in" filter="wipe(down)">
                                      <p:cBhvr>
                                        <p:cTn id="27" dur="500"/>
                                        <p:tgtEl>
                                          <p:spTgt spid="52273"/>
                                        </p:tgtEl>
                                      </p:cBhvr>
                                    </p:animEffect>
                                  </p:childTnLst>
                                </p:cTn>
                              </p:par>
                            </p:childTnLst>
                          </p:cTn>
                        </p:par>
                        <p:par>
                          <p:cTn id="28" fill="hold" nodeType="afterGroup">
                            <p:stCondLst>
                              <p:cond delay="18000"/>
                            </p:stCondLst>
                            <p:childTnLst>
                              <p:par>
                                <p:cTn id="29" presetID="9" presetClass="entr" presetSubtype="0" fill="hold" grpId="0" nodeType="afterEffect">
                                  <p:stCondLst>
                                    <p:cond delay="4000"/>
                                  </p:stCondLst>
                                  <p:childTnLst>
                                    <p:set>
                                      <p:cBhvr>
                                        <p:cTn id="30" dur="1" fill="hold">
                                          <p:stCondLst>
                                            <p:cond delay="0"/>
                                          </p:stCondLst>
                                        </p:cTn>
                                        <p:tgtEl>
                                          <p:spTgt spid="52261"/>
                                        </p:tgtEl>
                                        <p:attrNameLst>
                                          <p:attrName>style.visibility</p:attrName>
                                        </p:attrNameLst>
                                      </p:cBhvr>
                                      <p:to>
                                        <p:strVal val="visible"/>
                                      </p:to>
                                    </p:set>
                                    <p:animEffect transition="in" filter="dissolve">
                                      <p:cBhvr>
                                        <p:cTn id="31" dur="500"/>
                                        <p:tgtEl>
                                          <p:spTgt spid="52261"/>
                                        </p:tgtEl>
                                      </p:cBhvr>
                                    </p:animEffect>
                                  </p:childTnLst>
                                </p:cTn>
                              </p:par>
                            </p:childTnLst>
                          </p:cTn>
                        </p:par>
                        <p:par>
                          <p:cTn id="32" fill="hold" nodeType="afterGroup">
                            <p:stCondLst>
                              <p:cond delay="22500"/>
                            </p:stCondLst>
                            <p:childTnLst>
                              <p:par>
                                <p:cTn id="33" presetID="22" presetClass="entr" presetSubtype="1" fill="hold" grpId="0" nodeType="afterEffect">
                                  <p:stCondLst>
                                    <p:cond delay="1000"/>
                                  </p:stCondLst>
                                  <p:childTnLst>
                                    <p:set>
                                      <p:cBhvr>
                                        <p:cTn id="34" dur="1" fill="hold">
                                          <p:stCondLst>
                                            <p:cond delay="0"/>
                                          </p:stCondLst>
                                        </p:cTn>
                                        <p:tgtEl>
                                          <p:spTgt spid="52269"/>
                                        </p:tgtEl>
                                        <p:attrNameLst>
                                          <p:attrName>style.visibility</p:attrName>
                                        </p:attrNameLst>
                                      </p:cBhvr>
                                      <p:to>
                                        <p:strVal val="visible"/>
                                      </p:to>
                                    </p:set>
                                    <p:animEffect transition="in" filter="wipe(up)">
                                      <p:cBhvr>
                                        <p:cTn id="35" dur="500"/>
                                        <p:tgtEl>
                                          <p:spTgt spid="52269"/>
                                        </p:tgtEl>
                                      </p:cBhvr>
                                    </p:animEffect>
                                  </p:childTnLst>
                                </p:cTn>
                              </p:par>
                            </p:childTnLst>
                          </p:cTn>
                        </p:par>
                        <p:par>
                          <p:cTn id="36" fill="hold" nodeType="afterGroup">
                            <p:stCondLst>
                              <p:cond delay="24000"/>
                            </p:stCondLst>
                            <p:childTnLst>
                              <p:par>
                                <p:cTn id="37" presetID="9" presetClass="entr" presetSubtype="0" fill="hold" grpId="0" nodeType="afterEffect">
                                  <p:stCondLst>
                                    <p:cond delay="4000"/>
                                  </p:stCondLst>
                                  <p:childTnLst>
                                    <p:set>
                                      <p:cBhvr>
                                        <p:cTn id="38" dur="1" fill="hold">
                                          <p:stCondLst>
                                            <p:cond delay="0"/>
                                          </p:stCondLst>
                                        </p:cTn>
                                        <p:tgtEl>
                                          <p:spTgt spid="52264"/>
                                        </p:tgtEl>
                                        <p:attrNameLst>
                                          <p:attrName>style.visibility</p:attrName>
                                        </p:attrNameLst>
                                      </p:cBhvr>
                                      <p:to>
                                        <p:strVal val="visible"/>
                                      </p:to>
                                    </p:set>
                                    <p:animEffect transition="in" filter="dissolve">
                                      <p:cBhvr>
                                        <p:cTn id="39" dur="500"/>
                                        <p:tgtEl>
                                          <p:spTgt spid="52264"/>
                                        </p:tgtEl>
                                      </p:cBhvr>
                                    </p:animEffect>
                                  </p:childTnLst>
                                </p:cTn>
                              </p:par>
                            </p:childTnLst>
                          </p:cTn>
                        </p:par>
                        <p:par>
                          <p:cTn id="40" fill="hold" nodeType="afterGroup">
                            <p:stCondLst>
                              <p:cond delay="28500"/>
                            </p:stCondLst>
                            <p:childTnLst>
                              <p:par>
                                <p:cTn id="41" presetID="22" presetClass="entr" presetSubtype="1" fill="hold" grpId="0" nodeType="afterEffect">
                                  <p:stCondLst>
                                    <p:cond delay="1000"/>
                                  </p:stCondLst>
                                  <p:childTnLst>
                                    <p:set>
                                      <p:cBhvr>
                                        <p:cTn id="42" dur="1" fill="hold">
                                          <p:stCondLst>
                                            <p:cond delay="0"/>
                                          </p:stCondLst>
                                        </p:cTn>
                                        <p:tgtEl>
                                          <p:spTgt spid="52270"/>
                                        </p:tgtEl>
                                        <p:attrNameLst>
                                          <p:attrName>style.visibility</p:attrName>
                                        </p:attrNameLst>
                                      </p:cBhvr>
                                      <p:to>
                                        <p:strVal val="visible"/>
                                      </p:to>
                                    </p:set>
                                    <p:animEffect transition="in" filter="wipe(up)">
                                      <p:cBhvr>
                                        <p:cTn id="43" dur="500"/>
                                        <p:tgtEl>
                                          <p:spTgt spid="52270"/>
                                        </p:tgtEl>
                                      </p:cBhvr>
                                    </p:animEffect>
                                  </p:childTnLst>
                                </p:cTn>
                              </p:par>
                            </p:childTnLst>
                          </p:cTn>
                        </p:par>
                        <p:par>
                          <p:cTn id="44" fill="hold" nodeType="afterGroup">
                            <p:stCondLst>
                              <p:cond delay="30000"/>
                            </p:stCondLst>
                            <p:childTnLst>
                              <p:par>
                                <p:cTn id="45" presetID="9" presetClass="entr" presetSubtype="0" fill="hold" grpId="0" nodeType="afterEffect">
                                  <p:stCondLst>
                                    <p:cond delay="4000"/>
                                  </p:stCondLst>
                                  <p:childTnLst>
                                    <p:set>
                                      <p:cBhvr>
                                        <p:cTn id="46" dur="1" fill="hold">
                                          <p:stCondLst>
                                            <p:cond delay="0"/>
                                          </p:stCondLst>
                                        </p:cTn>
                                        <p:tgtEl>
                                          <p:spTgt spid="52276"/>
                                        </p:tgtEl>
                                        <p:attrNameLst>
                                          <p:attrName>style.visibility</p:attrName>
                                        </p:attrNameLst>
                                      </p:cBhvr>
                                      <p:to>
                                        <p:strVal val="visible"/>
                                      </p:to>
                                    </p:set>
                                    <p:animEffect transition="in" filter="dissolve">
                                      <p:cBhvr>
                                        <p:cTn id="47" dur="500"/>
                                        <p:tgtEl>
                                          <p:spTgt spid="52276"/>
                                        </p:tgtEl>
                                      </p:cBhvr>
                                    </p:animEffect>
                                  </p:childTnLst>
                                </p:cTn>
                              </p:par>
                            </p:childTnLst>
                          </p:cTn>
                        </p:par>
                        <p:par>
                          <p:cTn id="48" fill="hold" nodeType="afterGroup">
                            <p:stCondLst>
                              <p:cond delay="34500"/>
                            </p:stCondLst>
                            <p:childTnLst>
                              <p:par>
                                <p:cTn id="49" presetID="22" presetClass="entr" presetSubtype="4" fill="hold" grpId="0" nodeType="afterEffect">
                                  <p:stCondLst>
                                    <p:cond delay="1000"/>
                                  </p:stCondLst>
                                  <p:childTnLst>
                                    <p:set>
                                      <p:cBhvr>
                                        <p:cTn id="50" dur="1" fill="hold">
                                          <p:stCondLst>
                                            <p:cond delay="0"/>
                                          </p:stCondLst>
                                        </p:cTn>
                                        <p:tgtEl>
                                          <p:spTgt spid="52277"/>
                                        </p:tgtEl>
                                        <p:attrNameLst>
                                          <p:attrName>style.visibility</p:attrName>
                                        </p:attrNameLst>
                                      </p:cBhvr>
                                      <p:to>
                                        <p:strVal val="visible"/>
                                      </p:to>
                                    </p:set>
                                    <p:animEffect transition="in" filter="wipe(down)">
                                      <p:cBhvr>
                                        <p:cTn id="51" dur="500"/>
                                        <p:tgtEl>
                                          <p:spTgt spid="52277"/>
                                        </p:tgtEl>
                                      </p:cBhvr>
                                    </p:animEffect>
                                  </p:childTnLst>
                                </p:cTn>
                              </p:par>
                            </p:childTnLst>
                          </p:cTn>
                        </p:par>
                        <p:par>
                          <p:cTn id="52" fill="hold" nodeType="afterGroup">
                            <p:stCondLst>
                              <p:cond delay="36000"/>
                            </p:stCondLst>
                            <p:childTnLst>
                              <p:par>
                                <p:cTn id="53" presetID="22" presetClass="entr" presetSubtype="1" fill="hold" grpId="0" nodeType="afterEffect">
                                  <p:stCondLst>
                                    <p:cond delay="3000"/>
                                  </p:stCondLst>
                                  <p:childTnLst>
                                    <p:set>
                                      <p:cBhvr>
                                        <p:cTn id="54" dur="1" fill="hold">
                                          <p:stCondLst>
                                            <p:cond delay="0"/>
                                          </p:stCondLst>
                                        </p:cTn>
                                        <p:tgtEl>
                                          <p:spTgt spid="52271"/>
                                        </p:tgtEl>
                                        <p:attrNameLst>
                                          <p:attrName>style.visibility</p:attrName>
                                        </p:attrNameLst>
                                      </p:cBhvr>
                                      <p:to>
                                        <p:strVal val="visible"/>
                                      </p:to>
                                    </p:set>
                                    <p:animEffect transition="in" filter="wipe(up)">
                                      <p:cBhvr>
                                        <p:cTn id="55" dur="500"/>
                                        <p:tgtEl>
                                          <p:spTgt spid="52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0" grpId="0" autoUpdateAnimBg="0"/>
      <p:bldP spid="52261" grpId="0" autoUpdateAnimBg="0"/>
      <p:bldP spid="52262" grpId="0" animBg="1"/>
      <p:bldP spid="52264" grpId="0" autoUpdateAnimBg="0"/>
      <p:bldP spid="52269" grpId="0" animBg="1"/>
      <p:bldP spid="52270" grpId="0" animBg="1"/>
      <p:bldP spid="52271" grpId="0" animBg="1"/>
      <p:bldP spid="52272" grpId="0" autoUpdateAnimBg="0"/>
      <p:bldP spid="52273" grpId="0" animBg="1"/>
      <p:bldP spid="52274" grpId="0" autoUpdateAnimBg="0"/>
      <p:bldP spid="52275" grpId="0" animBg="1"/>
      <p:bldP spid="52276" grpId="0" autoUpdateAnimBg="0"/>
      <p:bldP spid="52277"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chemeClr val="tx2">
                    <a:lumMod val="20000"/>
                    <a:lumOff val="80000"/>
                  </a:schemeClr>
                </a:solidFill>
                <a:latin typeface="Arial" panose="020B0604020202020204" pitchFamily="34" charset="0"/>
                <a:ea typeface="ＭＳ Ｐゴシック" charset="0"/>
                <a:cs typeface="Arial" panose="020B0604020202020204" pitchFamily="34" charset="0"/>
              </a:rPr>
              <a:t>علاقة عزرا بأستير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العودة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العودة</a:t>
                </a:r>
                <a:endParaRPr lang="en-US" altLang="zh-CN" b="1" dirty="0">
                  <a:solidFill>
                    <a:srgbClr val="000000"/>
                  </a:solidFill>
                  <a:latin typeface="Arial" panose="020B0604020202020204" pitchFamily="34" charset="0"/>
                  <a:cs typeface="Arial" panose="020B0604020202020204" pitchFamily="34" charset="0"/>
                </a:endParaRPr>
              </a:p>
              <a:p>
                <a:pPr algn="ctr" eaLnBrk="0" hangingPunct="0">
                  <a:lnSpc>
                    <a:spcPct val="80000"/>
                  </a:lnSpc>
                </a:pPr>
                <a:r>
                  <a:rPr lang="ar-JO" altLang="zh-CN" b="1" dirty="0">
                    <a:solidFill>
                      <a:srgbClr val="000000"/>
                    </a:solidFill>
                    <a:latin typeface="Arial" panose="020B0604020202020204" pitchFamily="34" charset="0"/>
                    <a:cs typeface="Arial" panose="020B0604020202020204" pitchFamily="34" charset="0"/>
                  </a:rPr>
                  <a:t>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 </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المقاومة      4: 1-6: 12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أستير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54275" name="Text Box 3"/>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r">
              <a:spcBef>
                <a:spcPct val="50000"/>
              </a:spcBef>
              <a:defRPr/>
            </a:pPr>
            <a:r>
              <a:rPr lang="ar-JO" b="1" dirty="0">
                <a:solidFill>
                  <a:srgbClr val="FFFFFF"/>
                </a:solidFill>
                <a:latin typeface="Arial" panose="020B0604020202020204" pitchFamily="34" charset="0"/>
                <a:ea typeface="+mn-ea"/>
                <a:cs typeface="Arial" panose="020B0604020202020204" pitchFamily="34" charset="0"/>
              </a:rPr>
              <a:t>السير عبر الكتاب</a:t>
            </a:r>
            <a:r>
              <a:rPr lang="en-US" b="1" dirty="0">
                <a:solidFill>
                  <a:srgbClr val="FFFFFF"/>
                </a:solidFill>
                <a:latin typeface="Arial" panose="020B0604020202020204" pitchFamily="34" charset="0"/>
                <a:ea typeface="Times New Roman" pitchFamily="-111" charset="0"/>
                <a:cs typeface="Arial" panose="020B0604020202020204" pitchFamily="34" charset="0"/>
              </a:rPr>
              <a:t>©</a:t>
            </a:r>
            <a:r>
              <a:rPr lang="ar-JO" b="1" dirty="0">
                <a:solidFill>
                  <a:srgbClr val="FFFFFF"/>
                </a:solidFill>
                <a:latin typeface="Arial" panose="020B0604020202020204" pitchFamily="34" charset="0"/>
                <a:ea typeface="+mn-ea"/>
                <a:cs typeface="Arial" panose="020B0604020202020204" pitchFamily="34" charset="0"/>
              </a:rPr>
              <a:t>1989</a:t>
            </a:r>
            <a:endParaRPr lang="en-US" b="1" dirty="0">
              <a:solidFill>
                <a:srgbClr val="FFFFFF"/>
              </a:solidFill>
              <a:latin typeface="Arial" panose="020B0604020202020204" pitchFamily="34" charset="0"/>
              <a:ea typeface="+mn-ea"/>
              <a:cs typeface="Arial" panose="020B0604020202020204" pitchFamily="34" charset="0"/>
            </a:endParaRPr>
          </a:p>
        </p:txBody>
      </p:sp>
      <p:pic>
        <p:nvPicPr>
          <p:cNvPr id="108548" name="Picture 6" descr="Ezra"/>
          <p:cNvPicPr>
            <a:picLocks noChangeAspect="1" noChangeArrowheads="1"/>
          </p:cNvPicPr>
          <p:nvPr/>
        </p:nvPicPr>
        <p:blipFill>
          <a:blip r:embed="rId4">
            <a:lum bright="-12000" contrast="6000"/>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2514600" y="60325"/>
            <a:ext cx="4876800" cy="769938"/>
          </a:xfrm>
        </p:spPr>
        <p:txBody>
          <a:bodyPr/>
          <a:lstStyle/>
          <a:p>
            <a:pPr>
              <a:defRPr/>
            </a:pPr>
            <a:r>
              <a:rPr lang="ar-JO" sz="4000" b="1" dirty="0">
                <a:solidFill>
                  <a:srgbClr val="FFFFFF"/>
                </a:solidFill>
                <a:latin typeface="Arial" panose="020B0604020202020204" pitchFamily="34" charset="0"/>
                <a:ea typeface="ＭＳ Ｐゴシック" charset="0"/>
                <a:cs typeface="Arial" panose="020B0604020202020204" pitchFamily="34" charset="0"/>
              </a:rPr>
              <a:t>عزرا : الهيكل / الشعب</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algn="ctr" defTabSz="457200">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381000"/>
            <a:ext cx="9144000" cy="1247775"/>
          </a:xfrm>
        </p:spPr>
        <p:txBody>
          <a:bodyPr/>
          <a:lstStyle/>
          <a:p>
            <a:pPr algn="ctr" eaLnBrk="1" hangingPunct="1">
              <a:defRPr/>
            </a:pPr>
            <a:r>
              <a:rPr lang="ar-JO" sz="5400" b="1" dirty="0">
                <a:solidFill>
                  <a:srgbClr val="FFFFFF"/>
                </a:solidFill>
                <a:latin typeface="Arial" panose="020B0604020202020204" pitchFamily="34" charset="0"/>
                <a:ea typeface="+mj-ea"/>
                <a:cs typeface="Arial" panose="020B0604020202020204" pitchFamily="34" charset="0"/>
              </a:rPr>
              <a:t>العنوان</a:t>
            </a:r>
            <a:endParaRPr lang="en-US" sz="4800" b="1" dirty="0">
              <a:solidFill>
                <a:srgbClr val="FFFFFF"/>
              </a:solidFill>
              <a:latin typeface="Arial" panose="020B0604020202020204" pitchFamily="34" charset="0"/>
              <a:ea typeface="+mj-ea"/>
              <a:cs typeface="Arial" panose="020B0604020202020204" pitchFamily="34" charset="0"/>
            </a:endParaRPr>
          </a:p>
        </p:txBody>
      </p:sp>
      <p:sp>
        <p:nvSpPr>
          <p:cNvPr id="112643"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
        <p:nvSpPr>
          <p:cNvPr id="22533" name="Rectangle 5"/>
          <p:cNvSpPr>
            <a:spLocks noChangeArrowheads="1"/>
          </p:cNvSpPr>
          <p:nvPr/>
        </p:nvSpPr>
        <p:spPr bwMode="auto">
          <a:xfrm>
            <a:off x="381000" y="1844675"/>
            <a:ext cx="8763000" cy="4479925"/>
          </a:xfrm>
          <a:prstGeom prst="rect">
            <a:avLst/>
          </a:prstGeom>
          <a:noFill/>
          <a:ln w="9525">
            <a:noFill/>
            <a:miter lim="800000"/>
            <a:headEnd/>
            <a:tailEnd/>
          </a:ln>
        </p:spPr>
        <p:txBody>
          <a:bodyPr/>
          <a:lstStyle/>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كان عزرا ونحميا في الأصل سفراً واحداً بحسب يوسيفوس، جيروم والتلمود .</a:t>
            </a:r>
            <a:r>
              <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 </a:t>
            </a: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يحتوي الكتاب المقدس العبري على السفرين معاً تحت عنوان عزرا نحميا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على كل حال فإن تكرار عزرا 2 في نحميا 7 قد يشير أن العملين كانا منفصلين في الأصل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a:p>
            <a:pPr marL="342900" indent="-342900" algn="r" rtl="1">
              <a:spcBef>
                <a:spcPct val="20000"/>
              </a:spcBef>
              <a:buClr>
                <a:srgbClr val="FFFFFF"/>
              </a:buClr>
              <a:buSzPct val="80000"/>
              <a:buFont typeface="Arial" charset="0"/>
              <a:buChar char="•"/>
              <a:defRPr/>
            </a:pPr>
            <a:r>
              <a:rPr lang="ar-JO" sz="2800" b="1" dirty="0">
                <a:latin typeface="Arial" panose="020B0604020202020204" pitchFamily="34" charset="0"/>
                <a:cs typeface="Arial" panose="020B0604020202020204" pitchFamily="34" charset="0"/>
              </a:rPr>
              <a:t>عزرا تعني عون، نجدة، مساعدة ونحميا تعني تعزية الرب .</a:t>
            </a:r>
            <a:endParaRPr lang="en-US" altLang="zh-CN" sz="2800" b="1" dirty="0">
              <a:solidFill>
                <a:srgbClr val="FFFFFF"/>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xEl>
                                              <p:pRg st="0" end="0"/>
                                            </p:txEl>
                                          </p:spTgt>
                                        </p:tgtEl>
                                        <p:attrNameLst>
                                          <p:attrName>style.visibility</p:attrName>
                                        </p:attrNameLst>
                                      </p:cBhvr>
                                      <p:to>
                                        <p:strVal val="visible"/>
                                      </p:to>
                                    </p:set>
                                    <p:anim calcmode="lin" valueType="num">
                                      <p:cBhvr additive="base">
                                        <p:cTn id="7" dur="500" fill="hold"/>
                                        <p:tgtEl>
                                          <p:spTgt spid="2253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xEl>
                                              <p:pRg st="1" end="1"/>
                                            </p:txEl>
                                          </p:spTgt>
                                        </p:tgtEl>
                                        <p:attrNameLst>
                                          <p:attrName>style.visibility</p:attrName>
                                        </p:attrNameLst>
                                      </p:cBhvr>
                                      <p:to>
                                        <p:strVal val="visible"/>
                                      </p:to>
                                    </p:set>
                                    <p:anim calcmode="lin" valueType="num">
                                      <p:cBhvr additive="base">
                                        <p:cTn id="13" dur="500" fill="hold"/>
                                        <p:tgtEl>
                                          <p:spTgt spid="2253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3">
                                            <p:txEl>
                                              <p:pRg st="2" end="2"/>
                                            </p:txEl>
                                          </p:spTgt>
                                        </p:tgtEl>
                                        <p:attrNameLst>
                                          <p:attrName>style.visibility</p:attrName>
                                        </p:attrNameLst>
                                      </p:cBhvr>
                                      <p:to>
                                        <p:strVal val="visible"/>
                                      </p:to>
                                    </p:set>
                                    <p:anim calcmode="lin" valueType="num">
                                      <p:cBhvr additive="base">
                                        <p:cTn id="19" dur="500" fill="hold"/>
                                        <p:tgtEl>
                                          <p:spTgt spid="2253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73363" y="0"/>
            <a:ext cx="3627437" cy="685800"/>
          </a:xfrm>
          <a:solidFill>
            <a:srgbClr val="2A0200"/>
          </a:solidFill>
        </p:spPr>
        <p:txBody>
          <a:bodyPr/>
          <a:lstStyle/>
          <a:p>
            <a:pPr algn="ctr" eaLnBrk="1" hangingPunct="1">
              <a:defRPr/>
            </a:pPr>
            <a:r>
              <a:rPr lang="ar-JO" sz="4000" b="1" dirty="0">
                <a:solidFill>
                  <a:srgbClr val="FFFFFF"/>
                </a:solidFill>
                <a:latin typeface="Arial" panose="020B0604020202020204" pitchFamily="34" charset="0"/>
                <a:ea typeface="+mj-ea"/>
                <a:cs typeface="Arial" panose="020B0604020202020204" pitchFamily="34" charset="0"/>
              </a:rPr>
              <a:t>التأليف</a:t>
            </a:r>
            <a:endParaRPr lang="en-US" sz="4000" b="1" dirty="0">
              <a:solidFill>
                <a:srgbClr val="FFFFFF"/>
              </a:solidFill>
              <a:latin typeface="Arial" panose="020B0604020202020204" pitchFamily="34" charset="0"/>
              <a:ea typeface="+mj-ea"/>
              <a:cs typeface="Arial" panose="020B0604020202020204" pitchFamily="34" charset="0"/>
            </a:endParaRPr>
          </a:p>
        </p:txBody>
      </p:sp>
      <p:sp>
        <p:nvSpPr>
          <p:cNvPr id="88067" name="Text Box 4"/>
          <p:cNvSpPr txBox="1">
            <a:spLocks noChangeArrowheads="1"/>
          </p:cNvSpPr>
          <p:nvPr/>
        </p:nvSpPr>
        <p:spPr bwMode="auto">
          <a:xfrm>
            <a:off x="8412163" y="0"/>
            <a:ext cx="731837" cy="457200"/>
          </a:xfrm>
          <a:prstGeom prst="rect">
            <a:avLst/>
          </a:prstGeom>
          <a:solidFill>
            <a:srgbClr val="000000"/>
          </a:solidFill>
          <a:ln>
            <a:noFill/>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rPr>
              <a:t>290</a:t>
            </a:r>
            <a:endParaRPr lang="en-US" b="1" dirty="0">
              <a:solidFill>
                <a:srgbClr val="FFFFFF"/>
              </a:solidFill>
              <a:effectLst>
                <a:outerShdw blurRad="53975" dist="76200" dir="2700000" sx="101000" sy="101000" algn="tl" rotWithShape="0">
                  <a:srgbClr val="000000"/>
                </a:outerShdw>
              </a:effectLst>
              <a:latin typeface="Arial" panose="020B0604020202020204" pitchFamily="34" charset="0"/>
              <a:cs typeface="Arial" panose="020B0604020202020204" pitchFamily="34" charset="0"/>
            </a:endParaRPr>
          </a:p>
        </p:txBody>
      </p:sp>
      <p:sp>
        <p:nvSpPr>
          <p:cNvPr id="20487" name="Rectangle 7"/>
          <p:cNvSpPr>
            <a:spLocks noChangeArrowheads="1"/>
          </p:cNvSpPr>
          <p:nvPr/>
        </p:nvSpPr>
        <p:spPr bwMode="auto">
          <a:xfrm>
            <a:off x="4459288" y="836613"/>
            <a:ext cx="4648200" cy="5867400"/>
          </a:xfrm>
          <a:prstGeom prst="rect">
            <a:avLst/>
          </a:prstGeom>
          <a:solidFill>
            <a:schemeClr val="bg1">
              <a:lumMod val="50000"/>
            </a:schemeClr>
          </a:solidFill>
          <a:ln>
            <a:noFill/>
          </a:ln>
        </p:spPr>
        <p:txBody>
          <a:bodyPr/>
          <a:lstStyle/>
          <a:p>
            <a:pPr marL="342900" indent="-342900" algn="ctr" rtl="1">
              <a:lnSpc>
                <a:spcPct val="90000"/>
              </a:lnSpc>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في 7: 27-9: 15 يشير المؤلف إلى نفسه بضمير المتكلم. هذا مهم لأن عزرا لم يولد حتى خلال أحداث الفصول 1-6 (538-516 ق.م) حيث تم تقديمه لأول مرة في 7: 1 (458 ق.م).</a:t>
            </a:r>
            <a:r>
              <a:rPr lang="en-US" altLang="zh-CN" sz="2800" b="1" dirty="0">
                <a:solidFill>
                  <a:srgbClr val="FFFFFF"/>
                </a:solidFill>
                <a:latin typeface="Arial" panose="020B0604020202020204" pitchFamily="34" charset="0"/>
                <a:cs typeface="Arial" panose="020B0604020202020204" pitchFamily="34" charset="0"/>
              </a:rPr>
              <a:t>  </a:t>
            </a:r>
          </a:p>
          <a:p>
            <a:pPr marL="342900" indent="-342900" algn="r" rtl="1">
              <a:lnSpc>
                <a:spcPct val="90000"/>
              </a:lnSpc>
              <a:spcBef>
                <a:spcPct val="20000"/>
              </a:spcBef>
              <a:buClr>
                <a:schemeClr val="accent1"/>
              </a:buClr>
              <a:buSzPct val="80000"/>
              <a:buFont typeface="Wingdings" charset="0"/>
              <a:buChar char="Ü"/>
              <a:defRPr/>
            </a:pPr>
            <a:r>
              <a:rPr lang="ar-JO" sz="2800" b="1" dirty="0">
                <a:latin typeface="Arial" panose="020B0604020202020204" pitchFamily="34" charset="0"/>
                <a:cs typeface="Arial" panose="020B0604020202020204" pitchFamily="34" charset="0"/>
              </a:rPr>
              <a:t>كما هوالحال في أخبار الأيام ، فإن الكتاب له تركيز كهنوتي قوي ، وكان عزرا ينحدر مباشرة من هارون عبر إليعازر وفينحاس وصادوق (٧: ١-٥).</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accent1"/>
              </a:buClr>
              <a:buSzPct val="80000"/>
              <a:buFont typeface="Wingdings" charset="0"/>
              <a:buChar char="Ü"/>
              <a:defRPr/>
            </a:pPr>
            <a:endParaRPr lang="en-US" sz="2800" b="1" dirty="0">
              <a:solidFill>
                <a:srgbClr val="FFFFFF"/>
              </a:solidFill>
              <a:latin typeface="Arial" panose="020B0604020202020204" pitchFamily="34" charset="0"/>
              <a:ea typeface="Times New Roman" charset="0"/>
              <a:cs typeface="Arial" panose="020B0604020202020204" pitchFamily="34" charset="0"/>
            </a:endParaRPr>
          </a:p>
        </p:txBody>
      </p:sp>
      <p:pic>
        <p:nvPicPr>
          <p:cNvPr id="114693" name="Picture 5" descr="ezra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46338"/>
            <a:ext cx="3336925" cy="441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6"/>
          <p:cNvSpPr>
            <a:spLocks noChangeArrowheads="1"/>
          </p:cNvSpPr>
          <p:nvPr/>
        </p:nvSpPr>
        <p:spPr bwMode="auto">
          <a:xfrm>
            <a:off x="-36513" y="836613"/>
            <a:ext cx="4419601" cy="1728291"/>
          </a:xfrm>
          <a:prstGeom prst="rect">
            <a:avLst/>
          </a:prstGeom>
          <a:solidFill>
            <a:schemeClr val="bg1">
              <a:lumMod val="50000"/>
            </a:schemeClr>
          </a:solidFill>
          <a:ln>
            <a:noFill/>
          </a:ln>
        </p:spPr>
        <p:txBody>
          <a:bodyPr/>
          <a:lstStyle/>
          <a:p>
            <a:pPr algn="ctr">
              <a:spcBef>
                <a:spcPct val="20000"/>
              </a:spcBef>
              <a:buClr>
                <a:schemeClr val="accent1"/>
              </a:buClr>
              <a:buSzPct val="80000"/>
              <a:buFont typeface="Wingdings" charset="0"/>
              <a:buNone/>
              <a:defRPr/>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algn="ctr">
              <a:spcBef>
                <a:spcPct val="20000"/>
              </a:spcBef>
              <a:buClr>
                <a:schemeClr val="accent1"/>
              </a:buClr>
              <a:buSzPct val="80000"/>
              <a:buFont typeface="Wingdings" charset="0"/>
              <a:buNone/>
              <a:defRPr/>
            </a:pPr>
            <a:r>
              <a:rPr lang="ar-JO" sz="2800" b="1" dirty="0">
                <a:latin typeface="Arial" panose="020B0604020202020204" pitchFamily="34" charset="0"/>
                <a:cs typeface="Arial" panose="020B0604020202020204" pitchFamily="34" charset="0"/>
              </a:rPr>
              <a:t>لطالما اعتبر التقليد التلمودي اليهودي أن عزرا هومن قام بتأليف هذا السفر</a:t>
            </a:r>
            <a:endParaRPr lang="en-US" altLang="zh-CN"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6"/>
                                        </p:tgtEl>
                                        <p:attrNameLst>
                                          <p:attrName>style.visibility</p:attrName>
                                        </p:attrNameLst>
                                      </p:cBhvr>
                                      <p:to>
                                        <p:strVal val="visible"/>
                                      </p:to>
                                    </p:set>
                                    <p:anim calcmode="lin" valueType="num">
                                      <p:cBhvr additive="base">
                                        <p:cTn id="7" dur="500" fill="hold"/>
                                        <p:tgtEl>
                                          <p:spTgt spid="20486"/>
                                        </p:tgtEl>
                                        <p:attrNameLst>
                                          <p:attrName>ppt_x</p:attrName>
                                        </p:attrNameLst>
                                      </p:cBhvr>
                                      <p:tavLst>
                                        <p:tav tm="0">
                                          <p:val>
                                            <p:strVal val="0-#ppt_w/2"/>
                                          </p:val>
                                        </p:tav>
                                        <p:tav tm="100000">
                                          <p:val>
                                            <p:strVal val="#ppt_x"/>
                                          </p:val>
                                        </p:tav>
                                      </p:tavLst>
                                    </p:anim>
                                    <p:anim calcmode="lin" valueType="num">
                                      <p:cBhvr additive="base">
                                        <p:cTn id="8"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7"/>
                                        </p:tgtEl>
                                        <p:attrNameLst>
                                          <p:attrName>style.visibility</p:attrName>
                                        </p:attrNameLst>
                                      </p:cBhvr>
                                      <p:to>
                                        <p:strVal val="visible"/>
                                      </p:to>
                                    </p:set>
                                    <p:anim calcmode="lin" valueType="num">
                                      <p:cBhvr additive="base">
                                        <p:cTn id="13" dur="500" fill="hold"/>
                                        <p:tgtEl>
                                          <p:spTgt spid="20487"/>
                                        </p:tgtEl>
                                        <p:attrNameLst>
                                          <p:attrName>ppt_x</p:attrName>
                                        </p:attrNameLst>
                                      </p:cBhvr>
                                      <p:tavLst>
                                        <p:tav tm="0">
                                          <p:val>
                                            <p:strVal val="1+#ppt_w/2"/>
                                          </p:val>
                                        </p:tav>
                                        <p:tav tm="100000">
                                          <p:val>
                                            <p:strVal val="#ppt_x"/>
                                          </p:val>
                                        </p:tav>
                                      </p:tavLst>
                                    </p:anim>
                                    <p:anim calcmode="lin" valueType="num">
                                      <p:cBhvr additive="base">
                                        <p:cTn id="14"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6" grpId="0" animBg="1"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16738" name="Rectangle 6"/>
          <p:cNvSpPr>
            <a:spLocks noChangeArrowheads="1"/>
          </p:cNvSpPr>
          <p:nvPr/>
        </p:nvSpPr>
        <p:spPr bwMode="auto">
          <a:xfrm>
            <a:off x="34925" y="1066800"/>
            <a:ext cx="9096375" cy="5486400"/>
          </a:xfrm>
          <a:prstGeom prst="rect">
            <a:avLst/>
          </a:prstGeom>
          <a:solidFill>
            <a:srgbClr val="000000"/>
          </a:solidFill>
          <a:ln w="12700" cap="sq">
            <a:solidFill>
              <a:schemeClr val="tx1"/>
            </a:solidFill>
            <a:miter lim="800000"/>
            <a:headEnd type="none" w="sm" len="sm"/>
            <a:tailEnd type="none" w="sm" len="sm"/>
          </a:ln>
        </p:spPr>
        <p:txBody>
          <a:bodyPr wrap="none" anchor="ctr"/>
          <a:lstStyle/>
          <a:p>
            <a:endParaRPr lang="en-US"/>
          </a:p>
        </p:txBody>
      </p:sp>
      <p:sp>
        <p:nvSpPr>
          <p:cNvPr id="23556" name="Rectangle 4"/>
          <p:cNvSpPr>
            <a:spLocks noGrp="1" noChangeArrowheads="1"/>
          </p:cNvSpPr>
          <p:nvPr>
            <p:ph type="body" sz="half" idx="2"/>
          </p:nvPr>
        </p:nvSpPr>
        <p:spPr>
          <a:xfrm>
            <a:off x="-36513" y="1052513"/>
            <a:ext cx="9072563" cy="5562600"/>
          </a:xfrm>
          <a:noFill/>
        </p:spPr>
        <p:txBody>
          <a:bodyPr/>
          <a:lstStyle/>
          <a:p>
            <a:pPr algn="ctr" eaLnBrk="1" hangingPunct="1">
              <a:buFont typeface="Wingdings" charset="0"/>
              <a:buNone/>
            </a:pPr>
            <a:r>
              <a:rPr lang="ar-JO" altLang="zh-CN" sz="3200" b="1" u="sng" dirty="0">
                <a:solidFill>
                  <a:srgbClr val="FFFFFF"/>
                </a:solidFill>
                <a:latin typeface="Arial" panose="020B0604020202020204" pitchFamily="34" charset="0"/>
                <a:ea typeface="ＭＳ Ｐゴシック" charset="0"/>
                <a:cs typeface="Arial" panose="020B0604020202020204" pitchFamily="34" charset="0"/>
              </a:rPr>
              <a:t>التاريخ</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None/>
            </a:pPr>
            <a:r>
              <a:rPr lang="ar-JO" sz="3200" b="1" dirty="0">
                <a:latin typeface="Arial" panose="020B0604020202020204" pitchFamily="34" charset="0"/>
                <a:cs typeface="Arial" panose="020B0604020202020204" pitchFamily="34" charset="0"/>
              </a:rPr>
              <a:t>وقعت أحداث عزرا 7-10 التي شارك فيها عزرا في 458-457 ق.م . أيضاً كان عزرا معاصراً لنحميا (نح 8: 1-9 ؛ 12 :36) ، الذي وصل إلى أورشليم عام 444 ق.م . قد يكون التاريخ المحتمل للتكوين بين هذين التاريخين ، ووضع الكتابة في حوالي 450 ق.م . ومع ذلك فإن سفر عزرا نفسه يغطي فترتين زمنيتين مختلفتين تفصل بينهما 58 عامًا. يروي عزرا 1-6 قصة زربابل (538-516 ق.م) بينما عزرا 7-10 هوفي الغالب سرد السيرة الذاتية لعزرا الذي بدأ بعد ستة عقود (458-457 ق.م).</a:t>
            </a:r>
            <a:endParaRPr lang="en-US" altLang="zh-CN"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3554" name="Rectangle 2"/>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1674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 calcmode="lin" valueType="num">
                                      <p:cBhvr additive="base">
                                        <p:cTn id="7" dur="500" fill="hold"/>
                                        <p:tgtEl>
                                          <p:spTgt spid="2355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55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1658" r="8860" b="17296"/>
          <a:stretch/>
        </p:blipFill>
        <p:spPr>
          <a:xfrm rot="5400000">
            <a:off x="-757205" y="504669"/>
            <a:ext cx="6353354" cy="5344015"/>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هدلستون</a:t>
            </a:r>
            <a:r>
              <a:rPr lang="en-US" sz="1800" b="1" dirty="0">
                <a:solidFill>
                  <a:schemeClr val="bg1"/>
                </a:solidFill>
                <a:latin typeface="Arial" panose="020B0604020202020204" pitchFamily="34" charset="0"/>
                <a:cs typeface="Arial" panose="020B0604020202020204" pitchFamily="34" charset="0"/>
              </a:rPr>
              <a:t>, </a:t>
            </a:r>
            <a:r>
              <a:rPr lang="ar-JO" sz="1800" b="1" dirty="0">
                <a:solidFill>
                  <a:schemeClr val="bg1"/>
                </a:solidFill>
                <a:latin typeface="Arial" panose="020B0604020202020204" pitchFamily="34" charset="0"/>
                <a:cs typeface="Arial" panose="020B0604020202020204" pitchFamily="34" charset="0"/>
              </a:rPr>
              <a:t>الكتاب المقدس التلخيصي</a:t>
            </a:r>
            <a:r>
              <a:rPr lang="en-US" sz="1800" b="1" dirty="0">
                <a:solidFill>
                  <a:schemeClr val="bg1"/>
                </a:solidFill>
                <a:latin typeface="Arial" panose="020B0604020202020204" pitchFamily="34" charset="0"/>
                <a:cs typeface="Arial" panose="020B0604020202020204" pitchFamily="34" charset="0"/>
              </a:rPr>
              <a:t> (Grand Rapids: Baker, 1992)</a:t>
            </a:r>
          </a:p>
        </p:txBody>
      </p:sp>
      <p:sp>
        <p:nvSpPr>
          <p:cNvPr id="7" name="TextBox 3"/>
          <p:cNvSpPr txBox="1">
            <a:spLocks noChangeArrowheads="1"/>
          </p:cNvSpPr>
          <p:nvPr/>
        </p:nvSpPr>
        <p:spPr bwMode="auto">
          <a:xfrm>
            <a:off x="3959427" y="1340768"/>
            <a:ext cx="5184574" cy="4154984"/>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إعلان عن الهيكل من قبل كورش</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عودة المسبيين بقيادة زربابل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3. وضع أساس الهيكل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4. تأجيل العمل</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5. كتابة رسالة إلى داريوس</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6. المسبيون ينهون عمل الهيكل</a:t>
            </a:r>
            <a:endParaRPr lang="en-US" b="1"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latin typeface="Arial" panose="020B0604020202020204" pitchFamily="34" charset="0"/>
                <a:cs typeface="Arial" panose="020B0604020202020204" pitchFamily="34" charset="0"/>
              </a:rPr>
              <a:t>7. أمر يأذن بعودة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8. ملخص عودة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9. صلاة توبة عزرا</a:t>
            </a:r>
            <a:endParaRPr lang="en-US" b="1" dirty="0">
              <a:solidFill>
                <a:prstClr val="black"/>
              </a:solidFill>
              <a:latin typeface="Arial" panose="020B0604020202020204" pitchFamily="34" charset="0"/>
              <a:cs typeface="Arial" panose="020B0604020202020204" pitchFamily="34" charset="0"/>
            </a:endParaRPr>
          </a:p>
          <a:p>
            <a:pPr algn="r" defTabSz="457200"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10. إدانة النساء الأجنبيات</a:t>
            </a:r>
            <a:endParaRPr lang="en-US" b="1"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defTabSz="457200"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 </a:t>
            </a:r>
            <a:endParaRPr lang="en-US" sz="1800" b="1" dirty="0">
              <a:solidFill>
                <a:prstClr val="black"/>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3448308" y="229682"/>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عزرا</a:t>
            </a:r>
            <a:endParaRPr lang="en-US" sz="4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568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87398" name="Rectangle 6"/>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p:cNvSpPr txBox="1">
            <a:spLocks noChangeArrowheads="1"/>
          </p:cNvSpPr>
          <p:nvPr/>
        </p:nvSpPr>
        <p:spPr bwMode="auto">
          <a:xfrm rot="600000">
            <a:off x="-6291" y="343427"/>
            <a:ext cx="6298434" cy="4216539"/>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18791"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7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2" grpId="0" animBg="1"/>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a:extLst>
            <a:ext uri="{FF2B5EF4-FFF2-40B4-BE49-F238E27FC236}">
              <a16:creationId xmlns:a16="http://schemas.microsoft.com/office/drawing/2014/main" id="{137FB3ED-7249-77C4-3054-1AE7B65C80BA}"/>
            </a:ext>
          </a:extLst>
        </p:cNvPr>
        <p:cNvGrpSpPr/>
        <p:nvPr/>
      </p:nvGrpSpPr>
      <p:grpSpPr>
        <a:xfrm>
          <a:off x="0" y="0"/>
          <a:ext cx="0" cy="0"/>
          <a:chOff x="0" y="0"/>
          <a:chExt cx="0" cy="0"/>
        </a:xfrm>
      </p:grpSpPr>
      <p:sp>
        <p:nvSpPr>
          <p:cNvPr id="187398" name="Rectangle 6">
            <a:extLst>
              <a:ext uri="{FF2B5EF4-FFF2-40B4-BE49-F238E27FC236}">
                <a16:creationId xmlns:a16="http://schemas.microsoft.com/office/drawing/2014/main" id="{1F86E771-9A4E-0984-8286-D2D4ADE329DC}"/>
              </a:ext>
            </a:extLst>
          </p:cNvPr>
          <p:cNvSpPr>
            <a:spLocks noGrp="1" noChangeArrowheads="1"/>
          </p:cNvSpPr>
          <p:nvPr>
            <p:ph type="title"/>
          </p:nvPr>
        </p:nvSpPr>
        <p:spPr>
          <a:xfrm>
            <a:off x="2133600" y="0"/>
            <a:ext cx="4846638" cy="685800"/>
          </a:xfrm>
          <a:solidFill>
            <a:srgbClr val="2A0200"/>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الظروف</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87402" name="Text Box 10">
            <a:extLst>
              <a:ext uri="{FF2B5EF4-FFF2-40B4-BE49-F238E27FC236}">
                <a16:creationId xmlns:a16="http://schemas.microsoft.com/office/drawing/2014/main" id="{E724D3BD-4AFA-CAF5-9E1C-B99939B512E7}"/>
              </a:ext>
            </a:extLst>
          </p:cNvPr>
          <p:cNvSpPr txBox="1">
            <a:spLocks noChangeArrowheads="1"/>
          </p:cNvSpPr>
          <p:nvPr/>
        </p:nvSpPr>
        <p:spPr bwMode="auto">
          <a:xfrm rot="600000">
            <a:off x="-6291" y="343427"/>
            <a:ext cx="6298434" cy="4216539"/>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altLang="zh-CN" sz="2800" b="1" u="sng" dirty="0">
                <a:solidFill>
                  <a:srgbClr val="FFFFFF"/>
                </a:solidFill>
                <a:latin typeface="Arial" panose="020B0604020202020204" pitchFamily="34" charset="0"/>
                <a:cs typeface="Arial" panose="020B0604020202020204" pitchFamily="34" charset="0"/>
              </a:rPr>
              <a:t>المناسبة</a:t>
            </a:r>
            <a:endParaRPr lang="en-US" altLang="zh-CN" sz="2800"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أكمل عزرا قصة التاريخ اليهودي المسجلة في أخبار الأيام الثاني</a:t>
            </a:r>
            <a:r>
              <a:rPr lang="en-US" altLang="zh-CN" b="1" dirty="0">
                <a:solidFill>
                  <a:srgbClr val="FFFFFF"/>
                </a:solidFill>
                <a:latin typeface="Arial" panose="020B0604020202020204" pitchFamily="34" charset="0"/>
                <a:cs typeface="Arial" panose="020B0604020202020204" pitchFamily="34" charset="0"/>
              </a:rPr>
              <a:t>  </a:t>
            </a: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أخبار الأيام كيف كان الله أميناً في تتميم وعوده بدينونة شر يهوذا</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altLang="zh-CN" b="1" dirty="0">
                <a:solidFill>
                  <a:srgbClr val="FFFFFF"/>
                </a:solidFill>
                <a:latin typeface="Arial" panose="020B0604020202020204" pitchFamily="34" charset="0"/>
                <a:cs typeface="Arial" panose="020B0604020202020204" pitchFamily="34" charset="0"/>
              </a:rPr>
              <a:t>يسجل عزرا كيف كان الله أميناً لوعده في الإسترداد بعد 70 سنة كما تنبأ إرميا (إر 25: 11-12، 29: 10) </a:t>
            </a:r>
            <a:endParaRPr lang="en-US" altLang="zh-CN" b="1" dirty="0">
              <a:solidFill>
                <a:srgbClr val="FFFFFF"/>
              </a:solidFill>
              <a:latin typeface="Arial" panose="020B0604020202020204" pitchFamily="34" charset="0"/>
              <a:cs typeface="Arial" panose="020B0604020202020204" pitchFamily="34" charset="0"/>
            </a:endParaRPr>
          </a:p>
          <a:p>
            <a:pPr algn="ctr">
              <a:spcBef>
                <a:spcPct val="50000"/>
              </a:spcBef>
            </a:pPr>
            <a:r>
              <a:rPr lang="ar-JO" b="1" dirty="0">
                <a:solidFill>
                  <a:srgbClr val="FFFFFF"/>
                </a:solidFill>
                <a:latin typeface="Arial" panose="020B0604020202020204" pitchFamily="34" charset="0"/>
                <a:cs typeface="Arial" panose="020B0604020202020204" pitchFamily="34" charset="0"/>
              </a:rPr>
              <a:t>قصة عزرا عن الإسترداد تقوم على مساعدة العائدين لاتباع الرب بشكل شمولي</a:t>
            </a:r>
            <a:endParaRPr lang="en-US" b="1" dirty="0">
              <a:solidFill>
                <a:srgbClr val="FFFFFF"/>
              </a:solidFill>
              <a:latin typeface="Arial" panose="020B0604020202020204" pitchFamily="34" charset="0"/>
              <a:cs typeface="Arial" panose="020B0604020202020204" pitchFamily="34" charset="0"/>
            </a:endParaRPr>
          </a:p>
        </p:txBody>
      </p:sp>
      <p:sp>
        <p:nvSpPr>
          <p:cNvPr id="187403" name="Rectangle 11">
            <a:extLst>
              <a:ext uri="{FF2B5EF4-FFF2-40B4-BE49-F238E27FC236}">
                <a16:creationId xmlns:a16="http://schemas.microsoft.com/office/drawing/2014/main" id="{659ED95E-5956-77C3-0123-A553A7DF1EE3}"/>
              </a:ext>
            </a:extLst>
          </p:cNvPr>
          <p:cNvSpPr>
            <a:spLocks noChangeArrowheads="1"/>
          </p:cNvSpPr>
          <p:nvPr/>
        </p:nvSpPr>
        <p:spPr bwMode="auto">
          <a:xfrm rot="-600000">
            <a:off x="3500382" y="4425087"/>
            <a:ext cx="5708414" cy="2256048"/>
          </a:xfrm>
          <a:prstGeom prst="rect">
            <a:avLst/>
          </a:prstGeom>
          <a:solidFill>
            <a:schemeClr val="bg2"/>
          </a:solidFill>
          <a:ln w="9525">
            <a:solidFill>
              <a:srgbClr val="FFFFFF"/>
            </a:solidFill>
            <a:miter lim="800000"/>
            <a:headEnd/>
            <a:tailEnd/>
          </a:ln>
        </p:spPr>
        <p:txBody>
          <a:bodyPr/>
          <a:lstStyle/>
          <a:p>
            <a:pPr marL="342900" indent="-342900" algn="ctr">
              <a:lnSpc>
                <a:spcPct val="90000"/>
              </a:lnSpc>
              <a:spcBef>
                <a:spcPct val="20000"/>
              </a:spcBef>
              <a:buClr>
                <a:schemeClr val="accent1"/>
              </a:buClr>
              <a:buSzPct val="80000"/>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المستلمين</a:t>
            </a:r>
            <a:endParaRPr lang="en-US" altLang="zh-CN" sz="2800" b="1" u="sng"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16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يتألف قراء عزرا الأولون من اليهود الذين عادوا مؤخراً من فارس وأحفاد وأولاد أحفاد الذين عادوا من بابل قبل قرن من الزمان</a:t>
            </a:r>
            <a:endParaRPr lang="en-US" altLang="zh-CN" sz="2800" b="1" dirty="0">
              <a:solidFill>
                <a:srgbClr val="FFFFFF"/>
              </a:solidFill>
              <a:latin typeface="Arial" panose="020B0604020202020204" pitchFamily="34" charset="0"/>
              <a:cs typeface="Arial" panose="020B0604020202020204" pitchFamily="34" charset="0"/>
            </a:endParaRPr>
          </a:p>
          <a:p>
            <a:pPr marL="342900" indent="-342900" algn="ctr">
              <a:lnSpc>
                <a:spcPct val="90000"/>
              </a:lnSpc>
              <a:spcBef>
                <a:spcPct val="20000"/>
              </a:spcBef>
              <a:buClr>
                <a:schemeClr val="accent1"/>
              </a:buClr>
              <a:buSzPct val="80000"/>
              <a:buFont typeface="Wingdings" charset="0"/>
              <a:buNone/>
            </a:pP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18791" name="Text Box 4">
            <a:extLst>
              <a:ext uri="{FF2B5EF4-FFF2-40B4-BE49-F238E27FC236}">
                <a16:creationId xmlns:a16="http://schemas.microsoft.com/office/drawing/2014/main" id="{5A5A8E75-CA27-AE3A-79B5-03E68266F38C}"/>
              </a:ext>
            </a:extLst>
          </p:cNvPr>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4055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630363" y="115888"/>
            <a:ext cx="5913437" cy="798512"/>
          </a:xfrm>
          <a:solidFill>
            <a:srgbClr val="660066"/>
          </a:solidFill>
        </p:spPr>
        <p:txBody>
          <a:bodyPr/>
          <a:lstStyle/>
          <a:p>
            <a:pPr algn="ctr" eaLnBrk="1" hangingPunct="1">
              <a:defRPr/>
            </a:pPr>
            <a:r>
              <a:rPr lang="ar-JO" b="1" dirty="0">
                <a:solidFill>
                  <a:srgbClr val="FFFFFF"/>
                </a:solidFill>
                <a:latin typeface="Arial" panose="020B0604020202020204" pitchFamily="34" charset="0"/>
                <a:ea typeface="+mj-ea"/>
                <a:cs typeface="Arial" panose="020B0604020202020204" pitchFamily="34" charset="0"/>
              </a:rPr>
              <a:t>الخصائص</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20834" name="Text Box 4"/>
          <p:cNvSpPr txBox="1">
            <a:spLocks noChangeArrowheads="1"/>
          </p:cNvSpPr>
          <p:nvPr/>
        </p:nvSpPr>
        <p:spPr bwMode="auto">
          <a:xfrm>
            <a:off x="7696200" y="0"/>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4581" name="Rectangle 5"/>
          <p:cNvSpPr>
            <a:spLocks noChangeArrowheads="1"/>
          </p:cNvSpPr>
          <p:nvPr/>
        </p:nvSpPr>
        <p:spPr bwMode="auto">
          <a:xfrm>
            <a:off x="76200" y="1295400"/>
            <a:ext cx="8915400" cy="5257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71500" indent="-549275" algn="r" rtl="1">
              <a:spcBef>
                <a:spcPct val="20000"/>
              </a:spcBef>
              <a:buClr>
                <a:schemeClr val="accent1"/>
              </a:buClr>
            </a:pPr>
            <a:r>
              <a:rPr lang="ar-JO" altLang="zh-CN" sz="3200" b="1" dirty="0">
                <a:solidFill>
                  <a:srgbClr val="FFFFFF"/>
                </a:solidFill>
                <a:latin typeface="Arial" panose="020B0604020202020204" pitchFamily="34" charset="0"/>
                <a:cs typeface="Arial" panose="020B0604020202020204" pitchFamily="34" charset="0"/>
              </a:rPr>
              <a:t>أ.</a:t>
            </a:r>
            <a:r>
              <a:rPr lang="en-US"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سجل عزرا الأحداث الأولى التي تبعت السبي البابلي لكن من منظور انتقائي كما في فجوة تتكون من 58 سنة تفصل الإصحاحات 1-6 و 7-10 والتي حدثت فيها أحداث سفر أستير.</a:t>
            </a:r>
            <a:endParaRPr lang="en-US" altLang="zh-CN" sz="3200" b="1" dirty="0">
              <a:solidFill>
                <a:srgbClr val="FFFFFF"/>
              </a:solidFill>
              <a:latin typeface="Arial" panose="020B0604020202020204" pitchFamily="34" charset="0"/>
              <a:cs typeface="Arial" panose="020B0604020202020204" pitchFamily="34" charset="0"/>
            </a:endParaRPr>
          </a:p>
          <a:p>
            <a:pPr marL="571500" indent="-549275" algn="r" rtl="1">
              <a:spcBef>
                <a:spcPct val="20000"/>
              </a:spcBef>
              <a:buClr>
                <a:schemeClr val="accent1"/>
              </a:buClr>
            </a:pPr>
            <a:r>
              <a:rPr lang="ar-JO" sz="3200" b="1" dirty="0">
                <a:solidFill>
                  <a:srgbClr val="FFFFFF"/>
                </a:solidFill>
                <a:latin typeface="Arial" panose="020B0604020202020204" pitchFamily="34" charset="0"/>
                <a:cs typeface="Arial" panose="020B0604020202020204" pitchFamily="34" charset="0"/>
              </a:rPr>
              <a:t>ب.</a:t>
            </a:r>
            <a:r>
              <a:rPr lang="en-US"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يعتبر عزرا من الأسفار الكتابية القليلة والذي كتب بلغتين، حوالي ربع السفر ( 67 من 280 آية) مكتوبة باللغة الآرامية مع أغلبة عبرية من الآيات . هذا الجزء (4: 8-6: 18، 7: 12-26) آرامية لأنها تشمل المراسلات الرسمية والتي كانت الارامية لغتها الرسمية لذلك الزمن.</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anim calcmode="lin" valueType="num">
                                      <p:cBhvr additive="base">
                                        <p:cTn id="7" dur="5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1">
                                            <p:txEl>
                                              <p:pRg st="1" end="1"/>
                                            </p:txEl>
                                          </p:spTgt>
                                        </p:tgtEl>
                                        <p:attrNameLst>
                                          <p:attrName>style.visibility</p:attrName>
                                        </p:attrNameLst>
                                      </p:cBhvr>
                                      <p:to>
                                        <p:strVal val="visible"/>
                                      </p:to>
                                    </p:set>
                                    <p:anim calcmode="lin" valueType="num">
                                      <p:cBhvr additive="base">
                                        <p:cTn id="13" dur="500" fill="hold"/>
                                        <p:tgtEl>
                                          <p:spTgt spid="2458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8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611" name="Rectangle 11"/>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5602" name="Rectangle 2"/>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122884"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122885" name="Text Box 10"/>
          <p:cNvSpPr txBox="1">
            <a:spLocks noChangeArrowheads="1"/>
          </p:cNvSpPr>
          <p:nvPr/>
        </p:nvSpPr>
        <p:spPr bwMode="auto">
          <a:xfrm>
            <a:off x="467544" y="3124200"/>
            <a:ext cx="7560840" cy="245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أ)</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الرجوع الأول بقيادة زربابل (538 ق.م) يشمل 50000 يهودي رجعوا إلى الأرض لإعادة بناء الهيكل كنتيجة لمرسوم كورش (عز 1-6)</a:t>
            </a: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ب)</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الرجوع الثاني بقيادة عزرا (458 ق.م) أحضر 5000 يهودي خلال حكم أحشويروس (عز 7-8)</a:t>
            </a: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buFont typeface="Arial" charset="0"/>
              <a:buAutoNum type="alphaLcParenR" startAt="2"/>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b="1" dirty="0">
                <a:solidFill>
                  <a:srgbClr val="000000"/>
                </a:solidFill>
                <a:latin typeface="Arial" panose="020B0604020202020204" pitchFamily="34" charset="0"/>
                <a:cs typeface="Arial" panose="020B0604020202020204" pitchFamily="34" charset="0"/>
              </a:rPr>
              <a:t>ت)</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الرجوع الثالث بقيادة نحميا (444 ق.م) لإعادة بناء أسوار أورشليم الذي يدور حول نحميا نفسه وعدد الراجعين اليهود غير مذكور </a:t>
            </a:r>
            <a:endParaRPr lang="en-US" b="1" dirty="0">
              <a:solidFill>
                <a:srgbClr val="000000"/>
              </a:solidFill>
              <a:latin typeface="Arial" panose="020B0604020202020204" pitchFamily="34" charset="0"/>
              <a:cs typeface="Arial" panose="020B0604020202020204" pitchFamily="34" charset="0"/>
            </a:endParaRPr>
          </a:p>
        </p:txBody>
      </p:sp>
      <p:sp>
        <p:nvSpPr>
          <p:cNvPr id="25612" name="Rectangle 12"/>
          <p:cNvSpPr>
            <a:spLocks noChangeArrowheads="1"/>
          </p:cNvSpPr>
          <p:nvPr/>
        </p:nvSpPr>
        <p:spPr bwMode="auto">
          <a:xfrm>
            <a:off x="467544" y="2133600"/>
            <a:ext cx="8064896" cy="781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square">
            <a:spAutoFit/>
          </a:bodyPr>
          <a:lstStyle/>
          <a:p>
            <a:pPr marL="533400" indent="-533400" algn="r" rtl="1" eaLnBrk="0" hangingPunct="0">
              <a:lnSpc>
                <a:spcPct val="80000"/>
              </a:lnSpc>
            </a:pPr>
            <a:r>
              <a:rPr lang="ar-JO" sz="2800" b="1" dirty="0">
                <a:solidFill>
                  <a:srgbClr val="000000"/>
                </a:solidFill>
                <a:latin typeface="Arial" panose="020B0604020202020204" pitchFamily="34" charset="0"/>
                <a:cs typeface="Arial" panose="020B0604020202020204" pitchFamily="34" charset="0"/>
              </a:rPr>
              <a:t>1)</a:t>
            </a:r>
            <a:r>
              <a:rPr lang="en-US" sz="2800" b="1" dirty="0">
                <a:solidFill>
                  <a:srgbClr val="000000"/>
                </a:solidFill>
                <a:latin typeface="Arial" panose="020B0604020202020204" pitchFamily="34" charset="0"/>
                <a:cs typeface="Arial" panose="020B0604020202020204" pitchFamily="34" charset="0"/>
              </a:rPr>
              <a:t>	</a:t>
            </a:r>
            <a:r>
              <a:rPr lang="ar-JO" sz="2800" b="1" u="sng" dirty="0">
                <a:solidFill>
                  <a:srgbClr val="000000"/>
                </a:solidFill>
                <a:latin typeface="Arial" panose="020B0604020202020204" pitchFamily="34" charset="0"/>
                <a:cs typeface="Arial" panose="020B0604020202020204" pitchFamily="34" charset="0"/>
              </a:rPr>
              <a:t>الأحداث</a:t>
            </a:r>
            <a:r>
              <a:rPr lang="ar-JO" sz="2800" b="1" dirty="0">
                <a:solidFill>
                  <a:srgbClr val="000000"/>
                </a:solidFill>
                <a:latin typeface="Arial" panose="020B0604020202020204" pitchFamily="34" charset="0"/>
                <a:cs typeface="Arial" panose="020B0604020202020204" pitchFamily="34" charset="0"/>
              </a:rPr>
              <a:t> : أحداث الإسترداد تدور حول </a:t>
            </a:r>
            <a:r>
              <a:rPr lang="ar-JO" sz="2800" b="1" u="sng" dirty="0">
                <a:solidFill>
                  <a:srgbClr val="000000"/>
                </a:solidFill>
                <a:latin typeface="Arial" panose="020B0604020202020204" pitchFamily="34" charset="0"/>
                <a:cs typeface="Arial" panose="020B0604020202020204" pitchFamily="34" charset="0"/>
              </a:rPr>
              <a:t>رحلات الرجوع الثلاثة </a:t>
            </a:r>
            <a:r>
              <a:rPr lang="ar-JO" sz="2800" b="1" dirty="0">
                <a:solidFill>
                  <a:srgbClr val="000000"/>
                </a:solidFill>
                <a:latin typeface="Arial" panose="020B0604020202020204" pitchFamily="34" charset="0"/>
                <a:cs typeface="Arial" panose="020B0604020202020204" pitchFamily="34" charset="0"/>
              </a:rPr>
              <a:t>للأرض من بابل </a:t>
            </a:r>
            <a:endParaRPr lang="en-US" sz="2800" b="1" dirty="0">
              <a:solidFill>
                <a:srgbClr val="000000"/>
              </a:solidFill>
              <a:latin typeface="Arial" panose="020B0604020202020204" pitchFamily="34" charset="0"/>
              <a:cs typeface="Arial" panose="020B0604020202020204" pitchFamily="34" charset="0"/>
            </a:endParaRPr>
          </a:p>
        </p:txBody>
      </p:sp>
      <p:sp>
        <p:nvSpPr>
          <p:cNvPr id="122887" name="Rectangle 14"/>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gn="r" rtl="1">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a:t>
            </a:r>
            <a:r>
              <a:rPr lang="en-US" sz="2600" b="1" dirty="0">
                <a:latin typeface="Arial" panose="020B0604020202020204" pitchFamily="34" charset="0"/>
                <a:cs typeface="Arial" panose="020B0604020202020204" pitchFamily="34" charset="0"/>
              </a:rPr>
              <a:t>	</a:t>
            </a:r>
            <a:r>
              <a:rPr lang="ar-JO" sz="2600" b="1" dirty="0">
                <a:latin typeface="Arial" panose="020B0604020202020204" pitchFamily="34" charset="0"/>
                <a:cs typeface="Arial" panose="020B0604020202020204" pitchFamily="34" charset="0"/>
              </a:rPr>
              <a:t>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12">
                                            <p:txEl>
                                              <p:pRg st="0" end="0"/>
                                            </p:txEl>
                                          </p:spTgt>
                                        </p:tgtEl>
                                        <p:attrNameLst>
                                          <p:attrName>style.visibility</p:attrName>
                                        </p:attrNameLst>
                                      </p:cBhvr>
                                      <p:to>
                                        <p:strVal val="visible"/>
                                      </p:to>
                                    </p:set>
                                    <p:anim calcmode="lin" valueType="num">
                                      <p:cBhvr additive="base">
                                        <p:cTn id="7" dur="500" fill="hold"/>
                                        <p:tgtEl>
                                          <p:spTgt spid="256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12">
                                            <p:txEl>
                                              <p:pRg st="0" end="0"/>
                                            </p:txEl>
                                          </p:spTgt>
                                        </p:tgtEl>
                                        <p:attrNameLst>
                                          <p:attrName>ppt_y</p:attrName>
                                        </p:attrNameLst>
                                      </p:cBhvr>
                                      <p:tavLst>
                                        <p:tav tm="0">
                                          <p:val>
                                            <p:strVal val="#ppt_y"/>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5611"/>
                                        </p:tgtEl>
                                        <p:attrNameLst>
                                          <p:attrName>style.visibility</p:attrName>
                                        </p:attrNameLst>
                                      </p:cBhvr>
                                      <p:to>
                                        <p:strVal val="visible"/>
                                      </p:to>
                                    </p:set>
                                    <p:animEffect transition="in" filter="checkerboard(across)">
                                      <p:cBhvr>
                                        <p:cTn id="11" dur="5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304800" y="2057400"/>
            <a:ext cx="8458200" cy="48006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algn="ctr"/>
            <a:endParaRPr lang="en-US" b="1" dirty="0">
              <a:latin typeface="Arial" panose="020B0604020202020204" pitchFamily="34" charset="0"/>
              <a:cs typeface="Arial" panose="020B0604020202020204" pitchFamily="34" charset="0"/>
            </a:endParaRPr>
          </a:p>
        </p:txBody>
      </p:sp>
      <p:sp>
        <p:nvSpPr>
          <p:cNvPr id="274436" name="Rectangle 4"/>
          <p:cNvSpPr>
            <a:spLocks noGrp="1" noChangeArrowheads="1"/>
          </p:cNvSpPr>
          <p:nvPr>
            <p:ph type="title"/>
          </p:nvPr>
        </p:nvSpPr>
        <p:spPr>
          <a:xfrm>
            <a:off x="2057400" y="304800"/>
            <a:ext cx="5075238" cy="533400"/>
          </a:xfrm>
          <a:solidFill>
            <a:srgbClr val="000000"/>
          </a:solidFill>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الخصائص</a:t>
            </a:r>
            <a:endParaRPr lang="en-US" b="1" dirty="0">
              <a:latin typeface="Arial" panose="020B0604020202020204" pitchFamily="34" charset="0"/>
              <a:ea typeface="+mj-ea"/>
              <a:cs typeface="Arial" panose="020B0604020202020204" pitchFamily="34" charset="0"/>
            </a:endParaRPr>
          </a:p>
        </p:txBody>
      </p:sp>
      <p:sp>
        <p:nvSpPr>
          <p:cNvPr id="274439" name="Text Box 7"/>
          <p:cNvSpPr txBox="1">
            <a:spLocks noChangeArrowheads="1"/>
          </p:cNvSpPr>
          <p:nvPr/>
        </p:nvSpPr>
        <p:spPr bwMode="auto">
          <a:xfrm>
            <a:off x="533400" y="2362200"/>
            <a:ext cx="7927032" cy="43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indent="-514350" algn="r">
              <a:lnSpc>
                <a:spcPct val="80000"/>
              </a:lnSpc>
            </a:pPr>
            <a:r>
              <a:rPr lang="ar-JO" sz="2800" b="1" u="sng" dirty="0">
                <a:solidFill>
                  <a:srgbClr val="000000"/>
                </a:solidFill>
                <a:latin typeface="Arial" panose="020B0604020202020204" pitchFamily="34" charset="0"/>
                <a:cs typeface="Arial" panose="020B0604020202020204" pitchFamily="34" charset="0"/>
              </a:rPr>
              <a:t>2. العلاقة مع العهد الإبراهيمي</a:t>
            </a:r>
            <a:endParaRPr lang="en-US" sz="2800" b="1" dirty="0">
              <a:solidFill>
                <a:srgbClr val="000000"/>
              </a:solidFill>
              <a:latin typeface="Arial" panose="020B0604020202020204" pitchFamily="34" charset="0"/>
              <a:cs typeface="Arial" panose="020B0604020202020204" pitchFamily="34" charset="0"/>
            </a:endParaRPr>
          </a:p>
        </p:txBody>
      </p:sp>
      <p:sp>
        <p:nvSpPr>
          <p:cNvPr id="124933" name="Text Box 10"/>
          <p:cNvSpPr txBox="1">
            <a:spLocks noChangeArrowheads="1"/>
          </p:cNvSpPr>
          <p:nvPr/>
        </p:nvSpPr>
        <p:spPr bwMode="auto">
          <a:xfrm>
            <a:off x="539552" y="2895600"/>
            <a:ext cx="7488832" cy="27515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أ)</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وعد الله إبراهيم أن نسله سوف </a:t>
            </a:r>
            <a:r>
              <a:rPr lang="ar-JO" altLang="zh-CN" b="1" u="sng" dirty="0">
                <a:solidFill>
                  <a:srgbClr val="000000"/>
                </a:solidFill>
                <a:latin typeface="Arial" panose="020B0604020202020204" pitchFamily="34" charset="0"/>
                <a:cs typeface="Arial" panose="020B0604020202020204" pitchFamily="34" charset="0"/>
              </a:rPr>
              <a:t>يمتلك الأرض </a:t>
            </a:r>
            <a:r>
              <a:rPr lang="ar-JO" altLang="zh-CN" b="1" dirty="0">
                <a:solidFill>
                  <a:srgbClr val="000000"/>
                </a:solidFill>
                <a:latin typeface="Arial" panose="020B0604020202020204" pitchFamily="34" charset="0"/>
                <a:cs typeface="Arial" panose="020B0604020202020204" pitchFamily="34" charset="0"/>
              </a:rPr>
              <a:t>من نهر مصر إلى الفرات    (تك 15 : 18) ومع أن إسرائيل في بابل كان يعيش خارج هذه الحدود فقد كان يجب على الأمة أن تعود إلى الأرض</a:t>
            </a: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ar-JO" altLang="zh-CN" b="1" dirty="0">
                <a:solidFill>
                  <a:srgbClr val="000000"/>
                </a:solidFill>
                <a:latin typeface="Arial" panose="020B0604020202020204" pitchFamily="34" charset="0"/>
                <a:cs typeface="Arial" panose="020B0604020202020204" pitchFamily="34" charset="0"/>
              </a:rPr>
              <a:t>ب)</a:t>
            </a:r>
            <a:r>
              <a:rPr lang="en-US" altLang="zh-CN" b="1" dirty="0">
                <a:solidFill>
                  <a:srgbClr val="000000"/>
                </a:solidFill>
                <a:latin typeface="Arial" panose="020B0604020202020204" pitchFamily="34" charset="0"/>
                <a:cs typeface="Arial" panose="020B0604020202020204" pitchFamily="34" charset="0"/>
              </a:rPr>
              <a:t>	</a:t>
            </a:r>
            <a:r>
              <a:rPr lang="ar-JO" altLang="zh-CN" b="1" dirty="0">
                <a:solidFill>
                  <a:srgbClr val="000000"/>
                </a:solidFill>
                <a:latin typeface="Arial" panose="020B0604020202020204" pitchFamily="34" charset="0"/>
                <a:cs typeface="Arial" panose="020B0604020202020204" pitchFamily="34" charset="0"/>
              </a:rPr>
              <a:t>تم التنبؤ عن </a:t>
            </a:r>
            <a:r>
              <a:rPr lang="ar-JO" altLang="zh-CN" b="1" u="sng" dirty="0">
                <a:solidFill>
                  <a:srgbClr val="000000"/>
                </a:solidFill>
                <a:latin typeface="Arial" panose="020B0604020202020204" pitchFamily="34" charset="0"/>
                <a:cs typeface="Arial" panose="020B0604020202020204" pitchFamily="34" charset="0"/>
              </a:rPr>
              <a:t>المسيا</a:t>
            </a:r>
            <a:r>
              <a:rPr lang="ar-JO" altLang="zh-CN" b="1" dirty="0">
                <a:solidFill>
                  <a:srgbClr val="000000"/>
                </a:solidFill>
                <a:latin typeface="Arial" panose="020B0604020202020204" pitchFamily="34" charset="0"/>
                <a:cs typeface="Arial" panose="020B0604020202020204" pitchFamily="34" charset="0"/>
              </a:rPr>
              <a:t> أنه سيولد في بيت لحم (مي 5: 2)</a:t>
            </a:r>
            <a:endParaRPr lang="en-US" altLang="zh-CN" b="1" dirty="0">
              <a:solidFill>
                <a:srgbClr val="000000"/>
              </a:solidFill>
              <a:latin typeface="Arial" panose="020B0604020202020204" pitchFamily="34" charset="0"/>
              <a:cs typeface="Arial" panose="020B0604020202020204" pitchFamily="34" charset="0"/>
            </a:endParaRPr>
          </a:p>
          <a:p>
            <a:pPr algn="r" rtl="1">
              <a:lnSpc>
                <a:spcPct val="80000"/>
              </a:lnSpc>
            </a:pPr>
            <a:r>
              <a:rPr lang="en-US" altLang="zh-CN" b="1" dirty="0">
                <a:solidFill>
                  <a:srgbClr val="000000"/>
                </a:solidFill>
                <a:latin typeface="Arial" panose="020B0604020202020204" pitchFamily="34" charset="0"/>
                <a:cs typeface="Arial" panose="020B0604020202020204" pitchFamily="34" charset="0"/>
              </a:rPr>
              <a:t> </a:t>
            </a:r>
          </a:p>
          <a:p>
            <a:pPr algn="r" rtl="1">
              <a:lnSpc>
                <a:spcPct val="80000"/>
              </a:lnSpc>
            </a:pPr>
            <a:r>
              <a:rPr lang="ar-JO" b="1" dirty="0">
                <a:solidFill>
                  <a:srgbClr val="000000"/>
                </a:solidFill>
                <a:latin typeface="Arial" panose="020B0604020202020204" pitchFamily="34" charset="0"/>
                <a:cs typeface="Arial" panose="020B0604020202020204" pitchFamily="34" charset="0"/>
              </a:rPr>
              <a:t>ت)</a:t>
            </a:r>
            <a:r>
              <a:rPr lang="en-US" b="1" dirty="0">
                <a:solidFill>
                  <a:srgbClr val="000000"/>
                </a:solidFill>
                <a:latin typeface="Arial" panose="020B0604020202020204" pitchFamily="34" charset="0"/>
                <a:cs typeface="Arial" panose="020B0604020202020204" pitchFamily="34" charset="0"/>
              </a:rPr>
              <a:t>	</a:t>
            </a:r>
            <a:r>
              <a:rPr lang="ar-JO" b="1" dirty="0">
                <a:solidFill>
                  <a:srgbClr val="000000"/>
                </a:solidFill>
                <a:latin typeface="Arial" panose="020B0604020202020204" pitchFamily="34" charset="0"/>
                <a:cs typeface="Arial" panose="020B0604020202020204" pitchFamily="34" charset="0"/>
              </a:rPr>
              <a:t>هدد الزواج المتبادل </a:t>
            </a:r>
            <a:r>
              <a:rPr lang="ar-JO" b="1" u="sng" dirty="0">
                <a:solidFill>
                  <a:srgbClr val="000000"/>
                </a:solidFill>
                <a:latin typeface="Arial" panose="020B0604020202020204" pitchFamily="34" charset="0"/>
                <a:cs typeface="Arial" panose="020B0604020202020204" pitchFamily="34" charset="0"/>
              </a:rPr>
              <a:t>نقاء النسل الداوودي </a:t>
            </a:r>
            <a:r>
              <a:rPr lang="ar-JO" b="1" dirty="0">
                <a:solidFill>
                  <a:srgbClr val="000000"/>
                </a:solidFill>
                <a:latin typeface="Arial" panose="020B0604020202020204" pitchFamily="34" charset="0"/>
                <a:cs typeface="Arial" panose="020B0604020202020204" pitchFamily="34" charset="0"/>
              </a:rPr>
              <a:t>الذي سيتمم النسل الموعود المعطى لإبراهيم في الأصل</a:t>
            </a:r>
            <a:endParaRPr lang="en-US" b="1" dirty="0">
              <a:solidFill>
                <a:srgbClr val="000000"/>
              </a:solidFill>
              <a:latin typeface="Arial" panose="020B0604020202020204" pitchFamily="34" charset="0"/>
              <a:cs typeface="Arial" panose="020B0604020202020204" pitchFamily="34" charset="0"/>
            </a:endParaRPr>
          </a:p>
        </p:txBody>
      </p:sp>
      <p:sp>
        <p:nvSpPr>
          <p:cNvPr id="124935" name="Text Box 4"/>
          <p:cNvSpPr txBox="1">
            <a:spLocks noChangeArrowheads="1"/>
          </p:cNvSpPr>
          <p:nvPr/>
        </p:nvSpPr>
        <p:spPr bwMode="auto">
          <a:xfrm>
            <a:off x="7812088" y="0"/>
            <a:ext cx="13319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290-291</a:t>
            </a:r>
            <a:endParaRPr lang="en-US" b="1" dirty="0">
              <a:solidFill>
                <a:srgbClr val="FFFFFF"/>
              </a:solidFill>
              <a:latin typeface="Arial" panose="020B0604020202020204" pitchFamily="34" charset="0"/>
              <a:cs typeface="Arial" panose="020B0604020202020204" pitchFamily="34" charset="0"/>
            </a:endParaRPr>
          </a:p>
        </p:txBody>
      </p:sp>
      <p:sp>
        <p:nvSpPr>
          <p:cNvPr id="2" name="Rectangle 14">
            <a:extLst>
              <a:ext uri="{FF2B5EF4-FFF2-40B4-BE49-F238E27FC236}">
                <a16:creationId xmlns:a16="http://schemas.microsoft.com/office/drawing/2014/main" id="{CF32C504-4A9F-A6F1-E647-51D4DF70B7AA}"/>
              </a:ext>
            </a:extLst>
          </p:cNvPr>
          <p:cNvSpPr>
            <a:spLocks noChangeArrowheads="1"/>
          </p:cNvSpPr>
          <p:nvPr/>
        </p:nvSpPr>
        <p:spPr bwMode="auto">
          <a:xfrm>
            <a:off x="152400" y="838200"/>
            <a:ext cx="8839200" cy="1219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14350" indent="-514350" algn="r" rtl="1">
              <a:lnSpc>
                <a:spcPct val="90000"/>
              </a:lnSpc>
              <a:spcBef>
                <a:spcPct val="20000"/>
              </a:spcBef>
              <a:buClr>
                <a:schemeClr val="accent1"/>
              </a:buClr>
              <a:buSzPct val="80000"/>
            </a:pPr>
            <a:r>
              <a:rPr lang="ar-JO" sz="2600" b="1" dirty="0">
                <a:latin typeface="Arial" panose="020B0604020202020204" pitchFamily="34" charset="0"/>
                <a:cs typeface="Arial" panose="020B0604020202020204" pitchFamily="34" charset="0"/>
              </a:rPr>
              <a:t>ت.</a:t>
            </a:r>
            <a:r>
              <a:rPr lang="en-US" sz="2600" b="1" dirty="0">
                <a:latin typeface="Arial" panose="020B0604020202020204" pitchFamily="34" charset="0"/>
                <a:cs typeface="Arial" panose="020B0604020202020204" pitchFamily="34" charset="0"/>
              </a:rPr>
              <a:t>	</a:t>
            </a:r>
            <a:r>
              <a:rPr lang="ar-JO" sz="2600" b="1" dirty="0">
                <a:latin typeface="Arial" panose="020B0604020202020204" pitchFamily="34" charset="0"/>
                <a:cs typeface="Arial" panose="020B0604020202020204" pitchFamily="34" charset="0"/>
              </a:rPr>
              <a:t>إن استعادة الأرض تحت حكم عزرا ونحميا تتعلق مباشرة بأغراض الله لإسرائيل كما هومذكور في الوعد لإبراهيم (تكوين 12: 1-3)</a:t>
            </a:r>
            <a:endParaRPr lang="en-US" altLang="zh-CN" sz="26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74439">
                                            <p:txEl>
                                              <p:pRg st="0" end="0"/>
                                            </p:txEl>
                                          </p:spTgt>
                                        </p:tgtEl>
                                        <p:attrNameLst>
                                          <p:attrName>style.visibility</p:attrName>
                                        </p:attrNameLst>
                                      </p:cBhvr>
                                      <p:to>
                                        <p:strVal val="visible"/>
                                      </p:to>
                                    </p:set>
                                    <p:anim calcmode="lin" valueType="num">
                                      <p:cBhvr additive="base">
                                        <p:cTn id="7" dur="500" fill="hold"/>
                                        <p:tgtEl>
                                          <p:spTgt spid="27443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74439">
                                            <p:txEl>
                                              <p:pRg st="0" end="0"/>
                                            </p:txEl>
                                          </p:spTgt>
                                        </p:tgtEl>
                                        <p:attrNameLst>
                                          <p:attrName>ppt_y</p:attrName>
                                        </p:attrNameLst>
                                      </p:cBhvr>
                                      <p:tavLst>
                                        <p:tav tm="0">
                                          <p:val>
                                            <p:strVal val="1+#ppt_h/2"/>
                                          </p:val>
                                        </p:tav>
                                        <p:tav tm="100000">
                                          <p:val>
                                            <p:strVal val="#ppt_y"/>
                                          </p:val>
                                        </p:tav>
                                      </p:tavLst>
                                    </p:anim>
                                  </p:childTnLst>
                                </p:cTn>
                              </p:par>
                              <p:par>
                                <p:cTn id="9" presetID="5" presetClass="entr" presetSubtype="10" fill="hold" nodeType="withEffect">
                                  <p:stCondLst>
                                    <p:cond delay="0"/>
                                  </p:stCondLst>
                                  <p:childTnLst>
                                    <p:set>
                                      <p:cBhvr>
                                        <p:cTn id="10" dur="1" fill="hold">
                                          <p:stCondLst>
                                            <p:cond delay="0"/>
                                          </p:stCondLst>
                                        </p:cTn>
                                        <p:tgtEl>
                                          <p:spTgt spid="274435"/>
                                        </p:tgtEl>
                                        <p:attrNameLst>
                                          <p:attrName>style.visibility</p:attrName>
                                        </p:attrNameLst>
                                      </p:cBhvr>
                                      <p:to>
                                        <p:strVal val="visible"/>
                                      </p:to>
                                    </p:set>
                                    <p:animEffect transition="in" filter="checkerboard(across)">
                                      <p:cBhvr>
                                        <p:cTn id="11" dur="500"/>
                                        <p:tgtEl>
                                          <p:spTgt spid="274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9" grpId="0" build="p"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895600" y="762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الحجة</a:t>
            </a:r>
            <a:endParaRPr lang="en-US" b="1" dirty="0">
              <a:latin typeface="Arial" panose="020B0604020202020204" pitchFamily="34" charset="0"/>
              <a:ea typeface="+mj-ea"/>
              <a:cs typeface="Arial" panose="020B0604020202020204" pitchFamily="34" charset="0"/>
            </a:endParaRPr>
          </a:p>
        </p:txBody>
      </p:sp>
      <p:sp>
        <p:nvSpPr>
          <p:cNvPr id="126978" name="Text Box 5"/>
          <p:cNvSpPr txBox="1">
            <a:spLocks noChangeArrowheads="1"/>
          </p:cNvSpPr>
          <p:nvPr/>
        </p:nvSpPr>
        <p:spPr bwMode="auto">
          <a:xfrm>
            <a:off x="8412163" y="0"/>
            <a:ext cx="731837"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a:t>
            </a:r>
            <a:endParaRPr lang="en-US" b="1" dirty="0">
              <a:solidFill>
                <a:srgbClr val="FFFFFF"/>
              </a:solidFill>
              <a:latin typeface="Arial" panose="020B0604020202020204" pitchFamily="34" charset="0"/>
              <a:cs typeface="Arial" panose="020B0604020202020204" pitchFamily="34" charset="0"/>
            </a:endParaRPr>
          </a:p>
        </p:txBody>
      </p:sp>
      <p:sp>
        <p:nvSpPr>
          <p:cNvPr id="27654" name="Rectangle 6"/>
          <p:cNvSpPr>
            <a:spLocks noChangeArrowheads="1"/>
          </p:cNvSpPr>
          <p:nvPr/>
        </p:nvSpPr>
        <p:spPr bwMode="auto">
          <a:xfrm>
            <a:off x="0" y="762000"/>
            <a:ext cx="9144000" cy="56911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algn="r" rtl="1">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أ)</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سفر عزرا يهتم بالهيكل ويستمر من حيث انتهى سفر أخبار الأيام الثاني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r>
              <a:rPr lang="en-US" altLang="zh-CN" sz="2800" b="1" dirty="0">
                <a:solidFill>
                  <a:srgbClr val="FFFFFF"/>
                </a:solidFill>
                <a:latin typeface="Arial" panose="020B0604020202020204" pitchFamily="34" charset="0"/>
                <a:cs typeface="Arial" panose="020B0604020202020204" pitchFamily="34" charset="0"/>
              </a:rPr>
              <a:t>  </a:t>
            </a:r>
          </a:p>
          <a:p>
            <a:pPr marL="533400" indent="-533400" algn="r" rtl="1">
              <a:spcBef>
                <a:spcPct val="20000"/>
              </a:spcBef>
              <a:buClr>
                <a:schemeClr val="accent1"/>
              </a:buClr>
            </a:pPr>
            <a:r>
              <a:rPr lang="ar-JO" altLang="zh-CN" sz="2800" b="1" dirty="0">
                <a:solidFill>
                  <a:srgbClr val="FFFFFF"/>
                </a:solidFill>
                <a:latin typeface="Arial" panose="020B0604020202020204" pitchFamily="34" charset="0"/>
                <a:cs typeface="Arial" panose="020B0604020202020204" pitchFamily="34" charset="0"/>
              </a:rPr>
              <a:t>ب)</a:t>
            </a: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للأسف فإن البقية الذين عادوا لم يكونوا ملتزمين بقوة نحوالعهد والهيكل كما يتوقع البعض .</a:t>
            </a: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buFont typeface="Arial" charset="0"/>
              <a:buAutoNum type="alphaUcPeriod"/>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endParaRPr lang="en-US" altLang="zh-CN" sz="2800" b="1" dirty="0">
              <a:solidFill>
                <a:srgbClr val="FFFFFF"/>
              </a:solidFill>
              <a:latin typeface="Arial" panose="020B0604020202020204" pitchFamily="34" charset="0"/>
              <a:cs typeface="Arial" panose="020B0604020202020204" pitchFamily="34" charset="0"/>
            </a:endParaRPr>
          </a:p>
          <a:p>
            <a:pPr marL="533400" indent="-533400" algn="r" rtl="1">
              <a:spcBef>
                <a:spcPct val="20000"/>
              </a:spcBef>
              <a:buClr>
                <a:schemeClr val="accent1"/>
              </a:buClr>
            </a:pPr>
            <a:r>
              <a:rPr lang="ar-JO" sz="2800" b="1" dirty="0">
                <a:solidFill>
                  <a:srgbClr val="FFFFFF"/>
                </a:solidFill>
                <a:latin typeface="Arial" panose="020B0604020202020204" pitchFamily="34" charset="0"/>
                <a:cs typeface="Arial" panose="020B0604020202020204" pitchFamily="34" charset="0"/>
              </a:rPr>
              <a:t>ت)</a:t>
            </a: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لهذا يسجل عزرا استرداد الهيكل بقيادة زربابل (1-6) واسترداد الشعب إلى التزامات العهد بقيادة عزرا (7-10) لتشجيع البقية على العبادة الصحيحة في الهيكل وطاعة العهد .</a:t>
            </a:r>
            <a:endParaRPr lang="en-US" sz="2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654">
                                            <p:txEl>
                                              <p:pRg st="0" end="0"/>
                                            </p:txEl>
                                          </p:spTgt>
                                        </p:tgtEl>
                                        <p:attrNameLst>
                                          <p:attrName>style.visibility</p:attrName>
                                        </p:attrNameLst>
                                      </p:cBhvr>
                                      <p:to>
                                        <p:strVal val="visible"/>
                                      </p:to>
                                    </p:set>
                                    <p:anim calcmode="lin" valueType="num">
                                      <p:cBhvr additive="base">
                                        <p:cTn id="7" dur="500" fill="hold"/>
                                        <p:tgtEl>
                                          <p:spTgt spid="2765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7654">
                                            <p:txEl>
                                              <p:pRg st="2" end="2"/>
                                            </p:txEl>
                                          </p:spTgt>
                                        </p:tgtEl>
                                        <p:attrNameLst>
                                          <p:attrName>style.visibility</p:attrName>
                                        </p:attrNameLst>
                                      </p:cBhvr>
                                      <p:to>
                                        <p:strVal val="visible"/>
                                      </p:to>
                                    </p:set>
                                    <p:anim calcmode="lin" valueType="num">
                                      <p:cBhvr additive="base">
                                        <p:cTn id="13" dur="500" fill="hold"/>
                                        <p:tgtEl>
                                          <p:spTgt spid="2765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654">
                                            <p:txEl>
                                              <p:pRg st="3" end="3"/>
                                            </p:txEl>
                                          </p:spTgt>
                                        </p:tgtEl>
                                        <p:attrNameLst>
                                          <p:attrName>style.visibility</p:attrName>
                                        </p:attrNameLst>
                                      </p:cBhvr>
                                      <p:to>
                                        <p:strVal val="visible"/>
                                      </p:to>
                                    </p:set>
                                    <p:anim calcmode="lin" valueType="num">
                                      <p:cBhvr additive="base">
                                        <p:cTn id="19" dur="500" fill="hold"/>
                                        <p:tgtEl>
                                          <p:spTgt spid="2765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7654">
                                            <p:txEl>
                                              <p:pRg st="6" end="6"/>
                                            </p:txEl>
                                          </p:spTgt>
                                        </p:tgtEl>
                                        <p:attrNameLst>
                                          <p:attrName>style.visibility</p:attrName>
                                        </p:attrNameLst>
                                      </p:cBhvr>
                                      <p:to>
                                        <p:strVal val="visible"/>
                                      </p:to>
                                    </p:set>
                                    <p:anim calcmode="lin" valueType="num">
                                      <p:cBhvr additive="base">
                                        <p:cTn id="25" dur="500" fill="hold"/>
                                        <p:tgtEl>
                                          <p:spTgt spid="2765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129031" name="Picture 8" descr="ezr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48530" y="3717032"/>
            <a:ext cx="5080000"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4"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solidFill>
                  <a:srgbClr val="000000"/>
                </a:solidFill>
                <a:latin typeface="Arial" panose="020B0604020202020204" pitchFamily="34" charset="0"/>
                <a:ea typeface="+mj-ea"/>
                <a:cs typeface="Arial" panose="020B0604020202020204" pitchFamily="34" charset="0"/>
              </a:rPr>
              <a:t>الفرضية</a:t>
            </a:r>
            <a:endParaRPr lang="en-US" b="1" dirty="0">
              <a:solidFill>
                <a:srgbClr val="000000"/>
              </a:solidFill>
              <a:latin typeface="Arial" panose="020B0604020202020204" pitchFamily="34" charset="0"/>
              <a:ea typeface="+mj-ea"/>
              <a:cs typeface="Arial" panose="020B0604020202020204" pitchFamily="34" charset="0"/>
            </a:endParaRPr>
          </a:p>
        </p:txBody>
      </p:sp>
      <p:sp>
        <p:nvSpPr>
          <p:cNvPr id="129027"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292</a:t>
            </a:r>
            <a:endParaRPr lang="en-US" b="1" dirty="0">
              <a:solidFill>
                <a:srgbClr val="000000"/>
              </a:solidFill>
              <a:latin typeface="Arial" panose="020B0604020202020204" pitchFamily="34" charset="0"/>
              <a:cs typeface="Arial" panose="020B0604020202020204" pitchFamily="34" charset="0"/>
            </a:endParaRPr>
          </a:p>
        </p:txBody>
      </p:sp>
      <p:sp>
        <p:nvSpPr>
          <p:cNvPr id="28678" name="Text Box 6"/>
          <p:cNvSpPr txBox="1">
            <a:spLocks noChangeArrowheads="1"/>
          </p:cNvSpPr>
          <p:nvPr/>
        </p:nvSpPr>
        <p:spPr bwMode="auto">
          <a:xfrm>
            <a:off x="1619672" y="3140968"/>
            <a:ext cx="68580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1-6 الهيكل - زربابل</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129029" name="Text Box 7"/>
          <p:cNvSpPr txBox="1">
            <a:spLocks noChangeArrowheads="1"/>
          </p:cNvSpPr>
          <p:nvPr/>
        </p:nvSpPr>
        <p:spPr bwMode="auto">
          <a:xfrm>
            <a:off x="228600" y="1011238"/>
            <a:ext cx="7543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استرداد الهيكل والشعب</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129030" name="Text Box 9"/>
          <p:cNvSpPr txBox="1">
            <a:spLocks noChangeArrowheads="1"/>
          </p:cNvSpPr>
          <p:nvPr/>
        </p:nvSpPr>
        <p:spPr bwMode="auto">
          <a:xfrm>
            <a:off x="990600" y="1773238"/>
            <a:ext cx="7924800" cy="58896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000000"/>
                </a:solidFill>
                <a:latin typeface="Arial" panose="020B0604020202020204" pitchFamily="34" charset="0"/>
                <a:cs typeface="Arial" panose="020B0604020202020204" pitchFamily="34" charset="0"/>
              </a:rPr>
              <a:t>تتميم جزئي لوعد الأرض</a:t>
            </a:r>
            <a:endParaRPr lang="en-US" altLang="zh-CN" sz="3200" b="1" dirty="0">
              <a:solidFill>
                <a:srgbClr val="000000"/>
              </a:solidFill>
              <a:latin typeface="Arial" panose="020B0604020202020204" pitchFamily="34" charset="0"/>
              <a:cs typeface="Arial" panose="020B0604020202020204" pitchFamily="34" charset="0"/>
            </a:endParaRPr>
          </a:p>
        </p:txBody>
      </p:sp>
      <p:sp>
        <p:nvSpPr>
          <p:cNvPr id="28680" name="Text Box 8"/>
          <p:cNvSpPr txBox="1">
            <a:spLocks noChangeArrowheads="1"/>
          </p:cNvSpPr>
          <p:nvPr/>
        </p:nvSpPr>
        <p:spPr bwMode="auto">
          <a:xfrm>
            <a:off x="0" y="5445224"/>
            <a:ext cx="5334000"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zh-CN" sz="3200" b="1" dirty="0">
                <a:solidFill>
                  <a:srgbClr val="FFFFFF"/>
                </a:solidFill>
                <a:latin typeface="Arial" panose="020B0604020202020204" pitchFamily="34" charset="0"/>
                <a:cs typeface="Arial" panose="020B0604020202020204" pitchFamily="34" charset="0"/>
              </a:rPr>
              <a:t>7-10 الشعب - عزرا</a:t>
            </a:r>
            <a:endParaRPr lang="en-US" altLang="zh-CN"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0-#ppt_w/2"/>
                                          </p:val>
                                        </p:tav>
                                        <p:tav tm="100000">
                                          <p:val>
                                            <p:strVal val="#ppt_x"/>
                                          </p:val>
                                        </p:tav>
                                      </p:tavLst>
                                    </p:anim>
                                    <p:anim calcmode="lin" valueType="num">
                                      <p:cBhvr additive="base">
                                        <p:cTn id="8" dur="500" fill="hold"/>
                                        <p:tgtEl>
                                          <p:spTgt spid="2867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0"/>
                                        </p:tgtEl>
                                        <p:attrNameLst>
                                          <p:attrName>style.visibility</p:attrName>
                                        </p:attrNameLst>
                                      </p:cBhvr>
                                      <p:to>
                                        <p:strVal val="visible"/>
                                      </p:to>
                                    </p:set>
                                    <p:anim calcmode="lin" valueType="num">
                                      <p:cBhvr additive="base">
                                        <p:cTn id="13" dur="500" fill="hold"/>
                                        <p:tgtEl>
                                          <p:spTgt spid="28680"/>
                                        </p:tgtEl>
                                        <p:attrNameLst>
                                          <p:attrName>ppt_x</p:attrName>
                                        </p:attrNameLst>
                                      </p:cBhvr>
                                      <p:tavLst>
                                        <p:tav tm="0">
                                          <p:val>
                                            <p:strVal val="0-#ppt_w/2"/>
                                          </p:val>
                                        </p:tav>
                                        <p:tav tm="100000">
                                          <p:val>
                                            <p:strVal val="#ppt_x"/>
                                          </p:val>
                                        </p:tav>
                                      </p:tavLst>
                                    </p:anim>
                                    <p:anim calcmode="lin" valueType="num">
                                      <p:cBhvr additive="base">
                                        <p:cTn id="14"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autoUpdateAnimBg="0"/>
      <p:bldP spid="28680"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292-294</a:t>
            </a:r>
          </a:p>
        </p:txBody>
      </p:sp>
      <p:sp>
        <p:nvSpPr>
          <p:cNvPr id="29704" name="Text Box 8"/>
          <p:cNvSpPr txBox="1">
            <a:spLocks noChangeArrowheads="1"/>
          </p:cNvSpPr>
          <p:nvPr/>
        </p:nvSpPr>
        <p:spPr bwMode="auto">
          <a:xfrm>
            <a:off x="342900" y="963613"/>
            <a:ext cx="8458200" cy="206210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3200" b="1" dirty="0">
                <a:solidFill>
                  <a:srgbClr val="000000"/>
                </a:solidFill>
                <a:latin typeface="Arial" panose="020B0604020202020204" pitchFamily="34" charset="0"/>
                <a:cs typeface="Arial" panose="020B0604020202020204" pitchFamily="34" charset="0"/>
              </a:rPr>
              <a:t>1. (الإصحاحات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3200"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1+#ppt_w/2"/>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000" b="1" dirty="0">
              <a:latin typeface="Arial" panose="020B0604020202020204" pitchFamily="34" charset="0"/>
              <a:cs typeface="Arial" panose="020B0604020202020204" pitchFamily="34" charset="0"/>
            </a:endParaRPr>
          </a:p>
        </p:txBody>
      </p:sp>
      <p:sp>
        <p:nvSpPr>
          <p:cNvPr id="31"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نحميا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32"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rgbClr val="333333">
                <a:alpha val="74998"/>
              </a:srgbClr>
            </a:outerShdw>
          </a:effectLst>
        </p:spPr>
        <p:txBody>
          <a:bodyPr anchor="ctr">
            <a:spAutoFit/>
          </a:bodyPr>
          <a:lstStyle/>
          <a:p>
            <a:pPr algn="ctr" fontAlgn="auto">
              <a:spcBef>
                <a:spcPct val="50000"/>
              </a:spcBef>
              <a:spcAft>
                <a:spcPts val="0"/>
              </a:spcAft>
              <a:defRPr/>
            </a:pPr>
            <a:r>
              <a:rPr lang="ar-JO" sz="3600" b="1" kern="0" dirty="0">
                <a:solidFill>
                  <a:srgbClr val="FFFFFF"/>
                </a:solidFill>
                <a:latin typeface="Arial" panose="020B0604020202020204" pitchFamily="34" charset="0"/>
                <a:ea typeface="+mn-ea"/>
                <a:cs typeface="Arial" panose="020B0604020202020204" pitchFamily="34" charset="0"/>
              </a:rPr>
              <a:t>عزرا</a:t>
            </a:r>
            <a:endParaRPr lang="en-US" sz="3600" b="1" kern="0" dirty="0">
              <a:solidFill>
                <a:srgbClr val="FFFFFF"/>
              </a:solidFill>
              <a:latin typeface="Arial" panose="020B0604020202020204" pitchFamily="34" charset="0"/>
              <a:ea typeface="+mn-ea"/>
              <a:cs typeface="Arial" panose="020B0604020202020204" pitchFamily="34" charset="0"/>
            </a:endParaRPr>
          </a:p>
        </p:txBody>
      </p:sp>
      <p:sp>
        <p:nvSpPr>
          <p:cNvPr id="189443" name="Text Box 3"/>
          <p:cNvSpPr txBox="1">
            <a:spLocks noChangeArrowheads="1"/>
          </p:cNvSpPr>
          <p:nvPr/>
        </p:nvSpPr>
        <p:spPr bwMode="auto">
          <a:xfrm>
            <a:off x="304800" y="4648200"/>
            <a:ext cx="2286000" cy="861774"/>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a:t>
            </a:r>
          </a:p>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45"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6"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7"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8"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49"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0"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1"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2"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3"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4"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5"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6" name="Text Box 16"/>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7" name="Text Box 17"/>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89458" name="Line 18"/>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59" name="Text Box 19"/>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89460" name="Line 20"/>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1" name="Line 21"/>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2" name="Line 22"/>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3" name="Rectangle 23"/>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4" name="Rectangle 24"/>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5" name="Line 25"/>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89466" name="Text Box 26"/>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7" name="Title 26"/>
          <p:cNvSpPr>
            <a:spLocks noGrp="1"/>
          </p:cNvSpPr>
          <p:nvPr>
            <p:ph type="title" idx="4294967295"/>
          </p:nvPr>
        </p:nvSpPr>
        <p:spPr>
          <a:xfrm>
            <a:off x="304800" y="304800"/>
            <a:ext cx="1171575" cy="1066800"/>
          </a:xfrm>
        </p:spPr>
        <p:txBody>
          <a:bodyPr/>
          <a:lstStyle/>
          <a:p>
            <a:pPr algn="ctr">
              <a:defRPr/>
            </a:pPr>
            <a:r>
              <a:rPr lang="ar-JO" sz="2800" b="1" dirty="0">
                <a:latin typeface="Arial" panose="020B0604020202020204" pitchFamily="34" charset="0"/>
                <a:ea typeface="ＭＳ Ｐゴシック" charset="0"/>
                <a:cs typeface="Arial" panose="020B0604020202020204" pitchFamily="34" charset="0"/>
              </a:rPr>
              <a:t>عزرا 1-6</a:t>
            </a:r>
            <a:endParaRPr lang="en-US" sz="2800" b="1" dirty="0">
              <a:latin typeface="Arial" panose="020B0604020202020204" pitchFamily="34" charset="0"/>
              <a:ea typeface="ＭＳ Ｐゴシック" charset="0"/>
              <a:cs typeface="Arial" panose="020B0604020202020204" pitchFamily="34" charset="0"/>
            </a:endParaRPr>
          </a:p>
        </p:txBody>
      </p:sp>
      <p:pic>
        <p:nvPicPr>
          <p:cNvPr id="133148" name="Picture 27" descr="temple3c-300x2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1676400"/>
            <a:ext cx="4648200"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89466"/>
                                        </p:tgtEl>
                                        <p:attrNameLst>
                                          <p:attrName>style.visibility</p:attrName>
                                        </p:attrNameLst>
                                      </p:cBhvr>
                                      <p:to>
                                        <p:strVal val="visible"/>
                                      </p:to>
                                    </p:set>
                                    <p:animEffect transition="in" filter="dissolve">
                                      <p:cBhvr>
                                        <p:cTn id="7" dur="500"/>
                                        <p:tgtEl>
                                          <p:spTgt spid="189466"/>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89459"/>
                                        </p:tgtEl>
                                        <p:attrNameLst>
                                          <p:attrName>style.visibility</p:attrName>
                                        </p:attrNameLst>
                                      </p:cBhvr>
                                      <p:to>
                                        <p:strVal val="visible"/>
                                      </p:to>
                                    </p:set>
                                    <p:animEffect transition="in" filter="dissolve">
                                      <p:cBhvr>
                                        <p:cTn id="11" dur="500"/>
                                        <p:tgtEl>
                                          <p:spTgt spid="189459"/>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89443"/>
                                        </p:tgtEl>
                                        <p:attrNameLst>
                                          <p:attrName>style.visibility</p:attrName>
                                        </p:attrNameLst>
                                      </p:cBhvr>
                                      <p:to>
                                        <p:strVal val="visible"/>
                                      </p:to>
                                    </p:set>
                                    <p:animEffect transition="in" filter="dissolve">
                                      <p:cBhvr>
                                        <p:cTn id="15" dur="500"/>
                                        <p:tgtEl>
                                          <p:spTgt spid="189443"/>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89456"/>
                                        </p:tgtEl>
                                        <p:attrNameLst>
                                          <p:attrName>style.visibility</p:attrName>
                                        </p:attrNameLst>
                                      </p:cBhvr>
                                      <p:to>
                                        <p:strVal val="visible"/>
                                      </p:to>
                                    </p:set>
                                    <p:animEffect transition="in" filter="dissolve">
                                      <p:cBhvr>
                                        <p:cTn id="19" dur="500"/>
                                        <p:tgtEl>
                                          <p:spTgt spid="189456"/>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89457"/>
                                        </p:tgtEl>
                                        <p:attrNameLst>
                                          <p:attrName>style.visibility</p:attrName>
                                        </p:attrNameLst>
                                      </p:cBhvr>
                                      <p:to>
                                        <p:strVal val="visible"/>
                                      </p:to>
                                    </p:set>
                                    <p:animEffect transition="in" filter="dissolve">
                                      <p:cBhvr>
                                        <p:cTn id="23" dur="500"/>
                                        <p:tgtEl>
                                          <p:spTgt spid="189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autoUpdateAnimBg="0"/>
      <p:bldP spid="189456" grpId="0" autoUpdateAnimBg="0"/>
      <p:bldP spid="189457" grpId="0" autoUpdateAnimBg="0"/>
      <p:bldP spid="189459" grpId="0" autoUpdateAnimBg="0"/>
      <p:bldP spid="189466"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Grp="1" noChangeArrowheads="1"/>
          </p:cNvSpPr>
          <p:nvPr>
            <p:ph type="title"/>
          </p:nvPr>
        </p:nvSpPr>
        <p:spPr>
          <a:xfrm>
            <a:off x="0" y="-76200"/>
            <a:ext cx="8229600" cy="685800"/>
          </a:xfrm>
          <a:effectLst>
            <a:outerShdw blurRad="63500" dist="35921" dir="2700000" algn="ctr" rotWithShape="0">
              <a:srgbClr val="000000">
                <a:alpha val="74998"/>
              </a:srgbClr>
            </a:outerShdw>
          </a:effectLst>
        </p:spPr>
        <p:txBody>
          <a:bodyPr/>
          <a:lstStyle/>
          <a:p>
            <a:pPr>
              <a:defRPr/>
            </a:pPr>
            <a:r>
              <a:rPr kumimoji="0" lang="ar-JO" sz="3200" b="1" dirty="0">
                <a:solidFill>
                  <a:schemeClr val="tx1"/>
                </a:solidFill>
                <a:effectLst/>
                <a:latin typeface="Arial" panose="020B0604020202020204" pitchFamily="34" charset="0"/>
                <a:cs typeface="Arial" panose="020B0604020202020204" pitchFamily="34" charset="0"/>
              </a:rPr>
              <a:t>قائمة أنبياء ما قبل السبي في العهد القديم</a:t>
            </a:r>
            <a:endParaRPr kumimoji="0" lang="en-US" sz="3200" b="1" dirty="0">
              <a:solidFill>
                <a:schemeClr val="tx1"/>
              </a:solidFill>
              <a:effectLst/>
              <a:latin typeface="Arial" panose="020B0604020202020204" pitchFamily="34" charset="0"/>
              <a:cs typeface="Arial" panose="020B0604020202020204" pitchFamily="34" charset="0"/>
            </a:endParaRPr>
          </a:p>
        </p:txBody>
      </p:sp>
      <p:sp>
        <p:nvSpPr>
          <p:cNvPr id="5124" name="Text Box 4"/>
          <p:cNvSpPr txBox="1">
            <a:spLocks noChangeArrowheads="1"/>
          </p:cNvSpPr>
          <p:nvPr/>
        </p:nvSpPr>
        <p:spPr bwMode="auto">
          <a:xfrm>
            <a:off x="7391400" y="76200"/>
            <a:ext cx="16764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5125" name="Text Box 5"/>
          <p:cNvSpPr txBox="1">
            <a:spLocks noChangeArrowheads="1"/>
          </p:cNvSpPr>
          <p:nvPr/>
        </p:nvSpPr>
        <p:spPr bwMode="auto">
          <a:xfrm>
            <a:off x="7672388" y="1584325"/>
            <a:ext cx="726481"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عوبديا</a:t>
            </a:r>
            <a:endParaRPr lang="en-US" sz="2000" b="1" dirty="0">
              <a:solidFill>
                <a:srgbClr val="0066CC"/>
              </a:solidFill>
              <a:latin typeface="Arial" panose="020B0604020202020204" pitchFamily="34" charset="0"/>
              <a:cs typeface="Arial" panose="020B0604020202020204" pitchFamily="34" charset="0"/>
            </a:endParaRPr>
          </a:p>
        </p:txBody>
      </p:sp>
      <p:sp>
        <p:nvSpPr>
          <p:cNvPr id="5126" name="Text Box 6"/>
          <p:cNvSpPr txBox="1">
            <a:spLocks noChangeArrowheads="1"/>
          </p:cNvSpPr>
          <p:nvPr/>
        </p:nvSpPr>
        <p:spPr bwMode="auto">
          <a:xfrm>
            <a:off x="1258888" y="3581400"/>
            <a:ext cx="63831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يونان</a:t>
            </a:r>
            <a:endParaRPr lang="en-US" sz="2000" b="1" dirty="0">
              <a:solidFill>
                <a:srgbClr val="0066CC"/>
              </a:solidFill>
              <a:latin typeface="Arial" panose="020B0604020202020204" pitchFamily="34" charset="0"/>
              <a:cs typeface="Arial" panose="020B0604020202020204" pitchFamily="34" charset="0"/>
            </a:endParaRPr>
          </a:p>
        </p:txBody>
      </p:sp>
      <p:sp>
        <p:nvSpPr>
          <p:cNvPr id="5127" name="Text Box 7"/>
          <p:cNvSpPr txBox="1">
            <a:spLocks noChangeArrowheads="1"/>
          </p:cNvSpPr>
          <p:nvPr/>
        </p:nvSpPr>
        <p:spPr bwMode="auto">
          <a:xfrm>
            <a:off x="2097088" y="3581400"/>
            <a:ext cx="837089"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عاموس</a:t>
            </a:r>
            <a:endParaRPr lang="en-US" sz="2000" b="1" dirty="0">
              <a:solidFill>
                <a:srgbClr val="0066CC"/>
              </a:solidFill>
              <a:latin typeface="Arial" panose="020B0604020202020204" pitchFamily="34" charset="0"/>
              <a:cs typeface="Arial" panose="020B0604020202020204" pitchFamily="34" charset="0"/>
            </a:endParaRPr>
          </a:p>
        </p:txBody>
      </p:sp>
      <p:sp>
        <p:nvSpPr>
          <p:cNvPr id="5128" name="Text Box 8"/>
          <p:cNvSpPr txBox="1">
            <a:spLocks noChangeArrowheads="1"/>
          </p:cNvSpPr>
          <p:nvPr/>
        </p:nvSpPr>
        <p:spPr bwMode="auto">
          <a:xfrm>
            <a:off x="2916238" y="3581400"/>
            <a:ext cx="69602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هوشع</a:t>
            </a:r>
            <a:endParaRPr lang="en-US" sz="2000" b="1" dirty="0">
              <a:solidFill>
                <a:srgbClr val="0066CC"/>
              </a:solidFill>
              <a:latin typeface="Arial" panose="020B0604020202020204" pitchFamily="34" charset="0"/>
              <a:cs typeface="Arial" panose="020B0604020202020204" pitchFamily="34" charset="0"/>
            </a:endParaRPr>
          </a:p>
        </p:txBody>
      </p:sp>
      <p:sp>
        <p:nvSpPr>
          <p:cNvPr id="5129" name="Text Box 9"/>
          <p:cNvSpPr txBox="1">
            <a:spLocks noChangeArrowheads="1"/>
          </p:cNvSpPr>
          <p:nvPr/>
        </p:nvSpPr>
        <p:spPr bwMode="auto">
          <a:xfrm>
            <a:off x="3744913" y="3581400"/>
            <a:ext cx="739305"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أشعياء</a:t>
            </a:r>
            <a:endParaRPr lang="en-US" sz="2000" b="1" dirty="0">
              <a:solidFill>
                <a:srgbClr val="0066CC"/>
              </a:solidFill>
              <a:latin typeface="Arial" panose="020B0604020202020204" pitchFamily="34" charset="0"/>
              <a:cs typeface="Arial" panose="020B0604020202020204" pitchFamily="34" charset="0"/>
            </a:endParaRPr>
          </a:p>
        </p:txBody>
      </p:sp>
      <p:sp>
        <p:nvSpPr>
          <p:cNvPr id="5130" name="Text Box 10"/>
          <p:cNvSpPr txBox="1">
            <a:spLocks noChangeArrowheads="1"/>
          </p:cNvSpPr>
          <p:nvPr/>
        </p:nvSpPr>
        <p:spPr bwMode="auto">
          <a:xfrm>
            <a:off x="4567238" y="3581400"/>
            <a:ext cx="554960"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ميخا</a:t>
            </a:r>
            <a:endParaRPr lang="en-US" sz="2000" b="1" dirty="0">
              <a:solidFill>
                <a:srgbClr val="0066CC"/>
              </a:solidFill>
              <a:latin typeface="Arial" panose="020B0604020202020204" pitchFamily="34" charset="0"/>
              <a:cs typeface="Arial" panose="020B0604020202020204" pitchFamily="34" charset="0"/>
            </a:endParaRPr>
          </a:p>
        </p:txBody>
      </p:sp>
      <p:sp>
        <p:nvSpPr>
          <p:cNvPr id="5131" name="Text Box 11"/>
          <p:cNvSpPr txBox="1">
            <a:spLocks noChangeArrowheads="1"/>
          </p:cNvSpPr>
          <p:nvPr/>
        </p:nvSpPr>
        <p:spPr bwMode="auto">
          <a:xfrm>
            <a:off x="6781800" y="3581400"/>
            <a:ext cx="657552"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ناحوم</a:t>
            </a:r>
            <a:endParaRPr lang="en-US" sz="2000" b="1" dirty="0">
              <a:solidFill>
                <a:srgbClr val="0066CC"/>
              </a:solidFill>
              <a:latin typeface="Arial" panose="020B0604020202020204" pitchFamily="34" charset="0"/>
              <a:cs typeface="Arial" panose="020B0604020202020204" pitchFamily="34" charset="0"/>
            </a:endParaRPr>
          </a:p>
        </p:txBody>
      </p:sp>
      <p:sp>
        <p:nvSpPr>
          <p:cNvPr id="5132" name="Text Box 12"/>
          <p:cNvSpPr txBox="1">
            <a:spLocks noChangeArrowheads="1"/>
          </p:cNvSpPr>
          <p:nvPr/>
        </p:nvSpPr>
        <p:spPr bwMode="auto">
          <a:xfrm>
            <a:off x="228600" y="5410200"/>
            <a:ext cx="744114"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حبقوق</a:t>
            </a:r>
            <a:endParaRPr lang="en-US" sz="2000" b="1" dirty="0">
              <a:solidFill>
                <a:srgbClr val="0066CC"/>
              </a:solidFill>
              <a:latin typeface="Arial" panose="020B0604020202020204" pitchFamily="34" charset="0"/>
              <a:cs typeface="Arial" panose="020B0604020202020204" pitchFamily="34" charset="0"/>
            </a:endParaRPr>
          </a:p>
        </p:txBody>
      </p:sp>
      <p:sp>
        <p:nvSpPr>
          <p:cNvPr id="5133" name="Text Box 13"/>
          <p:cNvSpPr txBox="1">
            <a:spLocks noChangeArrowheads="1"/>
          </p:cNvSpPr>
          <p:nvPr/>
        </p:nvSpPr>
        <p:spPr bwMode="auto">
          <a:xfrm>
            <a:off x="7742238" y="3200400"/>
            <a:ext cx="604653"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إرميا</a:t>
            </a:r>
            <a:endParaRPr lang="en-US" sz="2000" b="1" dirty="0">
              <a:solidFill>
                <a:srgbClr val="0066CC"/>
              </a:solidFill>
              <a:latin typeface="Arial" panose="020B0604020202020204" pitchFamily="34" charset="0"/>
              <a:cs typeface="Arial" panose="020B0604020202020204" pitchFamily="34" charset="0"/>
            </a:endParaRPr>
          </a:p>
        </p:txBody>
      </p:sp>
      <p:sp>
        <p:nvSpPr>
          <p:cNvPr id="5134" name="Text Box 14"/>
          <p:cNvSpPr txBox="1">
            <a:spLocks noChangeArrowheads="1"/>
          </p:cNvSpPr>
          <p:nvPr/>
        </p:nvSpPr>
        <p:spPr bwMode="auto">
          <a:xfrm>
            <a:off x="228600" y="4953000"/>
            <a:ext cx="622286"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يوئيل</a:t>
            </a:r>
            <a:endParaRPr lang="en-US" sz="2000" b="1" dirty="0">
              <a:solidFill>
                <a:srgbClr val="0066CC"/>
              </a:solidFill>
              <a:latin typeface="Arial" panose="020B0604020202020204" pitchFamily="34" charset="0"/>
              <a:cs typeface="Arial" panose="020B0604020202020204" pitchFamily="34" charset="0"/>
            </a:endParaRPr>
          </a:p>
        </p:txBody>
      </p:sp>
      <p:sp>
        <p:nvSpPr>
          <p:cNvPr id="5135" name="Text Box 15"/>
          <p:cNvSpPr txBox="1">
            <a:spLocks noChangeArrowheads="1"/>
          </p:cNvSpPr>
          <p:nvPr/>
        </p:nvSpPr>
        <p:spPr bwMode="auto">
          <a:xfrm>
            <a:off x="7924800" y="3581400"/>
            <a:ext cx="681597" cy="40011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none">
            <a:spAutoFit/>
          </a:bodyPr>
          <a:lstStyle/>
          <a:p>
            <a:pPr eaLnBrk="0" hangingPunct="0">
              <a:defRPr/>
            </a:pPr>
            <a:r>
              <a:rPr lang="ar-JO" sz="2000" b="1" dirty="0">
                <a:solidFill>
                  <a:srgbClr val="0066CC"/>
                </a:solidFill>
                <a:latin typeface="Arial" panose="020B0604020202020204" pitchFamily="34" charset="0"/>
                <a:cs typeface="Arial" panose="020B0604020202020204" pitchFamily="34" charset="0"/>
              </a:rPr>
              <a:t>صفنيا</a:t>
            </a:r>
            <a:endParaRPr lang="en-US" sz="2000" b="1" dirty="0">
              <a:solidFill>
                <a:srgbClr val="0066CC"/>
              </a:solidFill>
              <a:latin typeface="Arial" panose="020B0604020202020204" pitchFamily="34" charset="0"/>
              <a:cs typeface="Arial" panose="020B0604020202020204" pitchFamily="34" charset="0"/>
            </a:endParaRPr>
          </a:p>
        </p:txBody>
      </p:sp>
      <p:sp>
        <p:nvSpPr>
          <p:cNvPr id="135183" name="Rectangle 73"/>
          <p:cNvSpPr>
            <a:spLocks noChangeArrowheads="1"/>
          </p:cNvSpPr>
          <p:nvPr/>
        </p:nvSpPr>
        <p:spPr bwMode="auto">
          <a:xfrm rot="-9556">
            <a:off x="4495800" y="6508750"/>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7" name="Text Box 69"/>
          <p:cNvSpPr txBox="1">
            <a:spLocks noChangeArrowheads="1"/>
          </p:cNvSpPr>
          <p:nvPr/>
        </p:nvSpPr>
        <p:spPr bwMode="auto">
          <a:xfrm rot="21591923">
            <a:off x="4568825" y="6503988"/>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8" name="Text Box 72"/>
          <p:cNvSpPr txBox="1">
            <a:spLocks noChangeArrowheads="1"/>
          </p:cNvSpPr>
          <p:nvPr/>
        </p:nvSpPr>
        <p:spPr bwMode="auto">
          <a:xfrm rot="21591923">
            <a:off x="4568825" y="6670675"/>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7"/>
                                        </p:tgtEl>
                                        <p:attrNameLst>
                                          <p:attrName>style.visibility</p:attrName>
                                        </p:attrNameLst>
                                      </p:cBhvr>
                                      <p:to>
                                        <p:strVal val="visible"/>
                                      </p:to>
                                    </p:set>
                                    <p:animEffect transition="in" filter="fade">
                                      <p:cBhvr>
                                        <p:cTn id="17" dur="500"/>
                                        <p:tgtEl>
                                          <p:spTgt spid="51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8"/>
                                        </p:tgtEl>
                                        <p:attrNameLst>
                                          <p:attrName>style.visibility</p:attrName>
                                        </p:attrNameLst>
                                      </p:cBhvr>
                                      <p:to>
                                        <p:strVal val="visible"/>
                                      </p:to>
                                    </p:set>
                                    <p:animEffect transition="in" filter="fade">
                                      <p:cBhvr>
                                        <p:cTn id="22" dur="500"/>
                                        <p:tgtEl>
                                          <p:spTgt spid="51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9"/>
                                        </p:tgtEl>
                                        <p:attrNameLst>
                                          <p:attrName>style.visibility</p:attrName>
                                        </p:attrNameLst>
                                      </p:cBhvr>
                                      <p:to>
                                        <p:strVal val="visible"/>
                                      </p:to>
                                    </p:set>
                                    <p:animEffect transition="in" filter="fade">
                                      <p:cBhvr>
                                        <p:cTn id="27" dur="500"/>
                                        <p:tgtEl>
                                          <p:spTgt spid="51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30"/>
                                        </p:tgtEl>
                                        <p:attrNameLst>
                                          <p:attrName>style.visibility</p:attrName>
                                        </p:attrNameLst>
                                      </p:cBhvr>
                                      <p:to>
                                        <p:strVal val="visible"/>
                                      </p:to>
                                    </p:set>
                                    <p:animEffect transition="in" filter="fade">
                                      <p:cBhvr>
                                        <p:cTn id="32" dur="500"/>
                                        <p:tgtEl>
                                          <p:spTgt spid="513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31"/>
                                        </p:tgtEl>
                                        <p:attrNameLst>
                                          <p:attrName>style.visibility</p:attrName>
                                        </p:attrNameLst>
                                      </p:cBhvr>
                                      <p:to>
                                        <p:strVal val="visible"/>
                                      </p:to>
                                    </p:set>
                                    <p:animEffect transition="in" filter="fade">
                                      <p:cBhvr>
                                        <p:cTn id="37" dur="500"/>
                                        <p:tgtEl>
                                          <p:spTgt spid="513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500"/>
                                        <p:tgtEl>
                                          <p:spTgt spid="513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33"/>
                                        </p:tgtEl>
                                        <p:attrNameLst>
                                          <p:attrName>style.visibility</p:attrName>
                                        </p:attrNameLst>
                                      </p:cBhvr>
                                      <p:to>
                                        <p:strVal val="visible"/>
                                      </p:to>
                                    </p:set>
                                    <p:animEffect transition="in" filter="fade">
                                      <p:cBhvr>
                                        <p:cTn id="47" dur="500"/>
                                        <p:tgtEl>
                                          <p:spTgt spid="513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35"/>
                                        </p:tgtEl>
                                        <p:attrNameLst>
                                          <p:attrName>style.visibility</p:attrName>
                                        </p:attrNameLst>
                                      </p:cBhvr>
                                      <p:to>
                                        <p:strVal val="visible"/>
                                      </p:to>
                                    </p:set>
                                    <p:animEffect transition="in" filter="fade">
                                      <p:cBhvr>
                                        <p:cTn id="52" dur="500"/>
                                        <p:tgtEl>
                                          <p:spTgt spid="513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134"/>
                                        </p:tgtEl>
                                        <p:attrNameLst>
                                          <p:attrName>style.visibility</p:attrName>
                                        </p:attrNameLst>
                                      </p:cBhvr>
                                      <p:to>
                                        <p:strVal val="visible"/>
                                      </p:to>
                                    </p:set>
                                    <p:animEffect transition="in" filter="fade">
                                      <p:cBhvr>
                                        <p:cTn id="57"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autoUpdateAnimBg="0"/>
      <p:bldP spid="5126" grpId="0" animBg="1" autoUpdateAnimBg="0"/>
      <p:bldP spid="5127" grpId="0" animBg="1" autoUpdateAnimBg="0"/>
      <p:bldP spid="5128" grpId="0" animBg="1" autoUpdateAnimBg="0"/>
      <p:bldP spid="5129" grpId="0" animBg="1" autoUpdateAnimBg="0"/>
      <p:bldP spid="5130" grpId="0" animBg="1" autoUpdateAnimBg="0"/>
      <p:bldP spid="5131" grpId="0" animBg="1" autoUpdateAnimBg="0"/>
      <p:bldP spid="5132" grpId="0" animBg="1" autoUpdateAnimBg="0"/>
      <p:bldP spid="5133" grpId="0" animBg="1" autoUpdateAnimBg="0"/>
      <p:bldP spid="5134" grpId="0" animBg="1" autoUpdateAnimBg="0"/>
      <p:bldP spid="5135"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639632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panose="020B0604020202020204" pitchFamily="34" charset="0"/>
                <a:cs typeface="Arial" panose="020B0604020202020204" pitchFamily="34" charset="0"/>
              </a:rPr>
              <a:t>قائمة السبي</a:t>
            </a:r>
            <a:endParaRPr kumimoji="0"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3722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40075" y="-1035050"/>
            <a:ext cx="16857663" cy="928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252413" y="439738"/>
            <a:ext cx="7543801" cy="685800"/>
          </a:xfrm>
          <a:solidFill>
            <a:schemeClr val="bg2"/>
          </a:solidFill>
          <a:effectLst>
            <a:outerShdw blurRad="63500" dist="35921" dir="2700000" algn="ctr" rotWithShape="0">
              <a:srgbClr val="000000">
                <a:alpha val="74998"/>
              </a:srgbClr>
            </a:outerShdw>
          </a:effectLst>
        </p:spPr>
        <p:txBody>
          <a:bodyPr/>
          <a:lstStyle/>
          <a:p>
            <a:pPr algn="ctr">
              <a:defRPr/>
            </a:pPr>
            <a:r>
              <a:rPr kumimoji="0" lang="ar-JO" sz="4800" b="1" dirty="0">
                <a:solidFill>
                  <a:srgbClr val="FFFFFF"/>
                </a:solidFill>
                <a:effectLst/>
                <a:latin typeface="Arial" panose="020B0604020202020204" pitchFamily="34" charset="0"/>
                <a:cs typeface="Arial" panose="020B0604020202020204" pitchFamily="34" charset="0"/>
              </a:rPr>
              <a:t>قائمة السبي</a:t>
            </a:r>
            <a:endParaRPr kumimoji="0" lang="en-US" sz="4800" b="1" dirty="0">
              <a:solidFill>
                <a:srgbClr val="FFFFFF"/>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000000"/>
                </a:solidFill>
                <a:latin typeface="Arial" panose="020B0604020202020204" pitchFamily="34" charset="0"/>
                <a:cs typeface="Arial" panose="020B0604020202020204" pitchFamily="34" charset="0"/>
              </a:rPr>
              <a:t>232 و342</a:t>
            </a:r>
            <a:endParaRPr lang="en-US" b="1" dirty="0">
              <a:solidFill>
                <a:srgbClr val="000000"/>
              </a:solidFill>
              <a:latin typeface="Arial" panose="020B0604020202020204" pitchFamily="34" charset="0"/>
              <a:cs typeface="Arial" panose="020B0604020202020204" pitchFamily="34" charset="0"/>
            </a:endParaRPr>
          </a:p>
        </p:txBody>
      </p:sp>
      <p:sp>
        <p:nvSpPr>
          <p:cNvPr id="139268" name="Rectangle 73"/>
          <p:cNvSpPr>
            <a:spLocks noChangeArrowheads="1"/>
          </p:cNvSpPr>
          <p:nvPr/>
        </p:nvSpPr>
        <p:spPr bwMode="auto">
          <a:xfrm rot="-9556">
            <a:off x="4495800" y="6315075"/>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6" name="Text Box 69"/>
          <p:cNvSpPr txBox="1">
            <a:spLocks noChangeArrowheads="1"/>
          </p:cNvSpPr>
          <p:nvPr/>
        </p:nvSpPr>
        <p:spPr bwMode="auto">
          <a:xfrm rot="21591923">
            <a:off x="4568825" y="6354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1000" b="1" dirty="0">
                <a:solidFill>
                  <a:srgbClr val="000090"/>
                </a:solidFill>
                <a:latin typeface="Arial" panose="020B0604020202020204" pitchFamily="34"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6521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a:t>
            </a:r>
          </a:p>
        </p:txBody>
      </p:sp>
    </p:spTree>
  </p:cSld>
  <p:clrMapOvr>
    <a:masterClrMapping/>
  </p:clrMapOvr>
  <p:transition spd="med">
    <p:zoom dir="in"/>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3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761060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648246"/>
          </a:xfrm>
        </p:spPr>
        <p:txBody>
          <a:bodyPr/>
          <a:lstStyle/>
          <a:p>
            <a:r>
              <a:rPr lang="ar-JO" sz="4000" dirty="0">
                <a:effectLst>
                  <a:glow rad="228600">
                    <a:schemeClr val="tx1"/>
                  </a:glow>
                </a:effectLst>
              </a:rPr>
              <a:t>إعادة بناء المذبح أولاً (عزرا 3: 1-6)</a:t>
            </a:r>
            <a:endParaRPr lang="en-US" sz="4000"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36512" y="787400"/>
            <a:ext cx="9144000" cy="6070600"/>
          </a:xfrm>
          <a:prstGeom prst="rect">
            <a:avLst/>
          </a:prstGeom>
        </p:spPr>
      </p:pic>
    </p:spTree>
    <p:extLst>
      <p:ext uri="{BB962C8B-B14F-4D97-AF65-F5344CB8AC3E}">
        <p14:creationId xmlns:p14="http://schemas.microsoft.com/office/powerpoint/2010/main" val="17384936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4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5529763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6512" y="260474"/>
            <a:ext cx="9225353" cy="648246"/>
          </a:xfrm>
        </p:spPr>
        <p:txBody>
          <a:bodyPr/>
          <a:lstStyle/>
          <a:p>
            <a:r>
              <a:rPr lang="ar-JO" dirty="0">
                <a:effectLst>
                  <a:glow rad="228600">
                    <a:schemeClr val="tx1"/>
                  </a:glow>
                </a:effectLst>
              </a:rPr>
              <a:t>مقاومة عمل الله (4: 1-2)</a:t>
            </a:r>
            <a:endParaRPr lang="en-US" dirty="0">
              <a:effectLst>
                <a:glow rad="228600">
                  <a:schemeClr val="tx1"/>
                </a:glow>
              </a:effectLst>
            </a:endParaRPr>
          </a:p>
        </p:txBody>
      </p:sp>
    </p:spTree>
    <p:extLst>
      <p:ext uri="{BB962C8B-B14F-4D97-AF65-F5344CB8AC3E}">
        <p14:creationId xmlns:p14="http://schemas.microsoft.com/office/powerpoint/2010/main" val="18342974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rPr>
              <a:t>من الخارج</a:t>
            </a:r>
            <a:endParaRPr kumimoji="0" lang="en-GB" sz="5400" b="1"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05972321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4: 23-24</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536 ق.م : حينئذ لما قرأت رسالة أرتحشستا الملك أمام رحوم وشمشاي الكاتب ورفقائهما ذهبوا بسرعة إلى أورشليم إلى اليهود وأوقفوهم بذراع وقوة حينئذ توقف عمل بيت الله الذي في أورشليم وكان متوقفاً إلى السنة الثانية من ملك دارسوس ملك فارس (520 ق.م)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ea typeface="ＭＳ Ｐゴシック" charset="0"/>
                <a:cs typeface="Arial" panose="020B0604020202020204" pitchFamily="34" charset="0"/>
              </a:rPr>
              <a:t>السياق</a:t>
            </a:r>
            <a:br>
              <a:rPr lang="en-US" sz="4000" dirty="0">
                <a:ea typeface="ＭＳ Ｐゴシック" charset="0"/>
                <a:cs typeface="Arial" panose="020B0604020202020204" pitchFamily="34" charset="0"/>
              </a:rPr>
            </a:br>
            <a:r>
              <a:rPr lang="ar-JO" sz="4000" dirty="0">
                <a:ea typeface="ＭＳ Ｐゴシック" charset="0"/>
                <a:cs typeface="Arial" panose="020B0604020202020204" pitchFamily="34" charset="0"/>
              </a:rPr>
              <a:t>مقاومة إعادة بناء الهيكل</a:t>
            </a:r>
            <a:endParaRPr lang="en-US" sz="4000"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panose="020B0604020202020204" pitchFamily="34"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rPr>
              <a:t>641</a:t>
            </a:r>
            <a:endParaRPr kumimoji="0" lang="en-US" sz="2400" b="1" i="0" u="none" strike="noStrike" kern="1200" cap="none" spc="0" normalizeH="0" baseline="0" noProof="0" dirty="0">
              <a:ln>
                <a:noFill/>
              </a:ln>
              <a:solidFill>
                <a:srgbClr val="000000"/>
              </a:solidFill>
              <a:effectLst/>
              <a:uLnTx/>
              <a:uFillTx/>
              <a:latin typeface="Arail" charset="0"/>
              <a:ea typeface="ＭＳ Ｐゴシック" charset="0"/>
              <a:cs typeface="Arail"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Tx/>
              <a:buNone/>
              <a:tabLst/>
              <a:defRPr/>
            </a:pPr>
            <a:r>
              <a:rPr kumimoji="0" lang="ar-JO"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rPr>
              <a:t>من الداخل</a:t>
            </a:r>
            <a:endParaRPr kumimoji="0" lang="en-GB" sz="5400" b="1" u="none" strike="noStrike" kern="1200" cap="none" spc="0" normalizeH="0" baseline="0" noProof="0" dirty="0">
              <a:ln>
                <a:noFill/>
              </a:ln>
              <a:solidFill>
                <a:srgbClr val="FFFFFF"/>
              </a:solidFill>
              <a:effectLst>
                <a:glow rad="863600">
                  <a:srgbClr val="000000"/>
                </a:glow>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958441254"/>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ail" charset="0"/>
              <a:ea typeface="ＭＳ Ｐゴシック" charset="0"/>
              <a:cs typeface="Arail" charset="0"/>
            </a:endParaRPr>
          </a:p>
        </p:txBody>
      </p:sp>
      <p:sp>
        <p:nvSpPr>
          <p:cNvPr id="139267" name="Text Box 1027"/>
          <p:cNvSpPr txBox="1">
            <a:spLocks noChangeArrowheads="1"/>
          </p:cNvSpPr>
          <p:nvPr/>
        </p:nvSpPr>
        <p:spPr bwMode="auto">
          <a:xfrm>
            <a:off x="4419600" y="6400800"/>
            <a:ext cx="48768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Walk Through The Bible </a:t>
            </a:r>
            <a:r>
              <a:rPr kumimoji="0" lang="en-US" sz="2400" b="1" i="0" u="none" strike="noStrike" kern="1200" cap="none" spc="0" normalizeH="0" baseline="0" noProof="0">
                <a:ln>
                  <a:noFill/>
                </a:ln>
                <a:solidFill>
                  <a:srgbClr val="FFFFFF"/>
                </a:solidFill>
                <a:effectLst/>
                <a:uLnTx/>
                <a:uFillTx/>
                <a:latin typeface="Arail"/>
                <a:ea typeface="Times New Roman" pitchFamily="-107" charset="0"/>
                <a:cs typeface="Arail"/>
              </a:rPr>
              <a:t>©</a:t>
            </a:r>
            <a:r>
              <a:rPr kumimoji="0" lang="en-US" sz="2400" b="1" i="0" u="none" strike="noStrike" kern="1200" cap="none" spc="0" normalizeH="0" baseline="0" noProof="0">
                <a:ln>
                  <a:noFill/>
                </a:ln>
                <a:solidFill>
                  <a:srgbClr val="FFFFFF"/>
                </a:solidFill>
                <a:effectLst/>
                <a:uLnTx/>
                <a:uFillTx/>
                <a:latin typeface="Arail"/>
                <a:ea typeface="ＭＳ Ｐゴシック" charset="0"/>
                <a:cs typeface="Arail"/>
              </a:rPr>
              <a:t>1989</a:t>
            </a:r>
          </a:p>
        </p:txBody>
      </p:sp>
      <p:sp>
        <p:nvSpPr>
          <p:cNvPr id="139268" name="Text Box 1028"/>
          <p:cNvSpPr txBox="1">
            <a:spLocks noChangeArrowheads="1"/>
          </p:cNvSpPr>
          <p:nvPr/>
        </p:nvSpPr>
        <p:spPr bwMode="auto">
          <a:xfrm>
            <a:off x="381000" y="84138"/>
            <a:ext cx="50292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r>
              <a:rPr kumimoji="0" lang="ar-SA"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الهيكل</a:t>
            </a:r>
            <a:r>
              <a:rPr kumimoji="0" lang="ru-RU"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rPr>
              <a:t>"</a:t>
            </a:r>
            <a:endParaRPr kumimoji="0" lang="en-US" sz="4800" b="1" i="0" u="none" strike="noStrike" kern="1200" cap="none" spc="0" normalizeH="0" baseline="0" noProof="0" dirty="0">
              <a:ln>
                <a:noFill/>
              </a:ln>
              <a:solidFill>
                <a:srgbClr val="FFFFFF"/>
              </a:solidFill>
              <a:effectLst/>
              <a:uLnTx/>
              <a:uFillTx/>
              <a:latin typeface="Arail" charset="0"/>
              <a:ea typeface="ＭＳ Ｐゴシック" charset="0"/>
              <a:cs typeface="Arail" charset="0"/>
            </a:endParaRPr>
          </a:p>
        </p:txBody>
      </p:sp>
      <p:sp>
        <p:nvSpPr>
          <p:cNvPr id="139269" name="Text Box 1029"/>
          <p:cNvSpPr txBox="1">
            <a:spLocks noChangeArrowheads="1"/>
          </p:cNvSpPr>
          <p:nvPr/>
        </p:nvSpPr>
        <p:spPr bwMode="auto">
          <a:xfrm>
            <a:off x="3429000" y="84138"/>
            <a:ext cx="5334000" cy="8239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SA" sz="4800" b="1" i="1" u="none" strike="noStrike" kern="1200" cap="none" spc="0" normalizeH="0" baseline="0" noProof="0" dirty="0">
                <a:ln>
                  <a:noFill/>
                </a:ln>
                <a:solidFill>
                  <a:srgbClr val="FFFFFF"/>
                </a:solidFill>
                <a:effectLst/>
                <a:uLnTx/>
                <a:uFillTx/>
                <a:latin typeface="Arail"/>
                <a:ea typeface="ＭＳ Ｐゴシック" charset="0"/>
                <a:cs typeface="Arail"/>
              </a:rPr>
              <a:t>حجّي</a:t>
            </a:r>
            <a:endParaRPr kumimoji="0" lang="en-US" sz="4800" b="1" i="1" u="none" strike="noStrike" kern="1200" cap="none" spc="0" normalizeH="0" baseline="0" noProof="0" dirty="0">
              <a:ln>
                <a:noFill/>
              </a:ln>
              <a:solidFill>
                <a:srgbClr val="FFFFFF"/>
              </a:solidFill>
              <a:effectLst/>
              <a:uLnTx/>
              <a:uFillTx/>
              <a:latin typeface="Arail"/>
              <a:ea typeface="ＭＳ Ｐゴシック" charset="0"/>
              <a:cs typeface="Arail"/>
            </a:endParaRPr>
          </a:p>
        </p:txBody>
      </p:sp>
      <p:pic>
        <p:nvPicPr>
          <p:cNvPr id="124933" name="Picture 1030" descr="Haggai"/>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143000"/>
            <a:ext cx="6324600" cy="478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685800" y="838200"/>
            <a:ext cx="7772400" cy="1143000"/>
          </a:xfrm>
        </p:spPr>
        <p:txBody>
          <a:bodyPr/>
          <a:lstStyle/>
          <a:p>
            <a:pPr>
              <a:defRPr/>
            </a:pPr>
            <a:r>
              <a:rPr lang="en-US" dirty="0">
                <a:solidFill>
                  <a:schemeClr val="bg2"/>
                </a:solidFill>
                <a:effectLst>
                  <a:outerShdw blurRad="38100" dist="38100" dir="2700000" algn="tl">
                    <a:srgbClr val="FFFFFF"/>
                  </a:outerShdw>
                </a:effectLst>
                <a:latin typeface="Arail" charset="0"/>
                <a:ea typeface="ＭＳ Ｐゴシック" charset="0"/>
                <a:cs typeface="Arail" charset="0"/>
              </a:rPr>
              <a:t>Hug-I</a:t>
            </a:r>
          </a:p>
        </p:txBody>
      </p:sp>
    </p:spTree>
    <p:extLst>
      <p:ext uri="{BB962C8B-B14F-4D97-AF65-F5344CB8AC3E}">
        <p14:creationId xmlns:p14="http://schemas.microsoft.com/office/powerpoint/2010/main" val="3233366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39268"/>
                                        </p:tgtEl>
                                        <p:attrNameLst>
                                          <p:attrName>style.visibility</p:attrName>
                                        </p:attrNameLst>
                                      </p:cBhvr>
                                      <p:to>
                                        <p:strVal val="visible"/>
                                      </p:to>
                                    </p:set>
                                    <p:animEffect transition="in" filter="dissolve">
                                      <p:cBhvr>
                                        <p:cTn id="7" dur="500"/>
                                        <p:tgtEl>
                                          <p:spTgt spid="13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2" name="Rectangle 2">
            <a:extLst>
              <a:ext uri="{FF2B5EF4-FFF2-40B4-BE49-F238E27FC236}">
                <a16:creationId xmlns:a16="http://schemas.microsoft.com/office/drawing/2014/main" id="{BB844DF8-4A63-D0E9-136F-77BBA6373AE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112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descr="time ey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4" name="Rectangle 1026"/>
          <p:cNvSpPr>
            <a:spLocks noGrp="1" noChangeArrowheads="1"/>
          </p:cNvSpPr>
          <p:nvPr>
            <p:ph type="title"/>
          </p:nvPr>
        </p:nvSpPr>
        <p:spPr>
          <a:xfrm>
            <a:off x="304800" y="609600"/>
            <a:ext cx="8458200" cy="1219200"/>
          </a:xfrm>
        </p:spPr>
        <p:txBody>
          <a:bodyPr/>
          <a:lstStyle/>
          <a:p>
            <a:pPr algn="ctr" eaLnBrk="1" hangingPunct="1"/>
            <a:r>
              <a:rPr lang="ar-SA" sz="4800" b="1" dirty="0">
                <a:solidFill>
                  <a:srgbClr val="FFFFFF"/>
                </a:solidFill>
                <a:effectLst>
                  <a:outerShdw blurRad="38100" dist="38100" dir="2700000" algn="tl">
                    <a:srgbClr val="000000"/>
                  </a:outerShdw>
                </a:effectLst>
                <a:latin typeface="Arial" panose="020B0604020202020204" pitchFamily="34" charset="0"/>
                <a:ea typeface="Times New Roman" charset="0"/>
                <a:cs typeface="Arial" panose="020B0604020202020204" pitchFamily="34" charset="0"/>
              </a:rPr>
              <a:t>التاريخ</a:t>
            </a:r>
            <a:endParaRPr lang="en-US" sz="2800" b="1" dirty="0">
              <a:latin typeface="Arial" panose="020B0604020202020204" pitchFamily="34" charset="0"/>
              <a:ea typeface="ＭＳ Ｐゴシック" charset="0"/>
              <a:cs typeface="Arial" panose="020B0604020202020204" pitchFamily="34" charset="0"/>
            </a:endParaRPr>
          </a:p>
        </p:txBody>
      </p:sp>
      <p:sp>
        <p:nvSpPr>
          <p:cNvPr id="125955" name="Text Box 1028"/>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641</a:t>
            </a:r>
          </a:p>
        </p:txBody>
      </p:sp>
      <p:sp>
        <p:nvSpPr>
          <p:cNvPr id="5" name="Rectangle 1027"/>
          <p:cNvSpPr txBox="1">
            <a:spLocks noChangeArrowheads="1"/>
          </p:cNvSpPr>
          <p:nvPr/>
        </p:nvSpPr>
        <p:spPr bwMode="auto">
          <a:xfrm>
            <a:off x="1214438" y="2060575"/>
            <a:ext cx="6309890" cy="381635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60375" indent="-460375" algn="r" rtl="1" eaLnBrk="1" hangingPunct="1">
              <a:spcBef>
                <a:spcPct val="20000"/>
              </a:spcBef>
              <a:buClr>
                <a:srgbClr val="00FFFF"/>
              </a:buClr>
              <a:buSzPct val="75000"/>
              <a:buFont typeface="Wingdings" charset="0"/>
              <a:buChar char="n"/>
              <a:defRPr/>
            </a:pP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حجي </a:t>
            </a:r>
            <a:r>
              <a:rPr kumimoji="0" lang="ar-SA" sz="4000" b="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هوأكثر</a:t>
            </a:r>
            <a:r>
              <a:rPr kumimoji="0" lang="ar-SA"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rPr>
              <a:t> أسفار الكتاب المقدس تأريخًا ، حيث يسجل الرسائل المعطاة بين آب وكانون أول عام 520 قبل الميلاد</a:t>
            </a:r>
            <a:endParaRPr kumimoji="0" lang="en-GB"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Times New Roman" charset="0"/>
              <a:cs typeface="Arial" panose="020B0604020202020204" pitchFamily="34" charset="0"/>
            </a:endParaRPr>
          </a:p>
        </p:txBody>
      </p:sp>
    </p:spTree>
    <p:extLst>
      <p:ext uri="{BB962C8B-B14F-4D97-AF65-F5344CB8AC3E}">
        <p14:creationId xmlns:p14="http://schemas.microsoft.com/office/powerpoint/2010/main" val="2644586263"/>
      </p:ext>
    </p:extLst>
  </p:cSld>
  <p:clrMapOvr>
    <a:masterClrMapping/>
  </p:clrMapOvr>
  <p:transition>
    <p:blinds/>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كانون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أيلول</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1</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تشرين 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 / 8</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 / 10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 / 9</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15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10، 18، 20</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520 ق.م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ea typeface="ＭＳ Ｐゴシック" charset="0"/>
                <a:cs typeface="Arial" panose="020B0604020202020204" pitchFamily="34" charset="0"/>
              </a:rPr>
              <a:t>التواريخ في حجي (2: 10، 18، 20)</a:t>
            </a:r>
            <a:endParaRPr lang="en-US" dirty="0">
              <a:ea typeface="ＭＳ Ｐゴシック" charset="0"/>
              <a:cs typeface="Arial" panose="020B0604020202020204" pitchFamily="34" charset="0"/>
            </a:endParaRPr>
          </a:p>
        </p:txBody>
      </p:sp>
    </p:spTree>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ar-JO" sz="3200" dirty="0">
                <a:effectLst>
                  <a:glow rad="127000">
                    <a:schemeClr val="tx1"/>
                  </a:glow>
                </a:effectLst>
                <a:ea typeface="ＭＳ Ｐゴシック" charset="0"/>
                <a:cs typeface="ＭＳ Ｐゴシック" charset="0"/>
              </a:rPr>
              <a:t>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a:t>
            </a:r>
            <a:br>
              <a:rPr lang="ar-JO"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a:t>
            </a:r>
            <a:r>
              <a:rPr lang="ar-JO" sz="3200" dirty="0">
                <a:effectLst>
                  <a:glow rad="127000">
                    <a:schemeClr val="tx1"/>
                  </a:glow>
                </a:effectLst>
                <a:ea typeface="ＭＳ Ｐゴシック" charset="0"/>
                <a:cs typeface="ＭＳ Ｐゴシック" charset="0"/>
              </a:rPr>
              <a:t>1: 1</a:t>
            </a:r>
            <a:r>
              <a:rPr lang="en-US" sz="3200" dirty="0">
                <a:effectLst>
                  <a:glow rad="127000">
                    <a:schemeClr val="tx1"/>
                  </a:glow>
                </a:effectLst>
                <a:ea typeface="ＭＳ Ｐゴシック" charset="0"/>
                <a:cs typeface="ＭＳ Ｐゴシック" charset="0"/>
              </a:rPr>
              <a:t>)</a:t>
            </a:r>
          </a:p>
        </p:txBody>
      </p:sp>
    </p:spTree>
    <p:extLst>
      <p:ext uri="{BB962C8B-B14F-4D97-AF65-F5344CB8AC3E}">
        <p14:creationId xmlns:p14="http://schemas.microsoft.com/office/powerpoint/2010/main" val="282129035"/>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36512" y="-27384"/>
            <a:ext cx="7543800" cy="685800"/>
          </a:xfrm>
          <a:solidFill>
            <a:schemeClr val="bg2"/>
          </a:solidFill>
          <a:effectLst/>
        </p:spPr>
        <p:txBody>
          <a:bodyPr/>
          <a:lstStyle/>
          <a:p>
            <a:pPr algn="ctr">
              <a:defRPr/>
            </a:pPr>
            <a:r>
              <a:rPr kumimoji="0" lang="ar-JO" sz="3600" b="1" dirty="0">
                <a:solidFill>
                  <a:schemeClr val="tx1"/>
                </a:solidFill>
                <a:effectLst/>
                <a:latin typeface="Arial" panose="020B0604020202020204" pitchFamily="34" charset="0"/>
                <a:cs typeface="Arial" panose="020B0604020202020204" pitchFamily="34" charset="0"/>
              </a:rPr>
              <a:t>خط زمن المقاومة (عزرا 4)</a:t>
            </a:r>
            <a:endParaRPr kumimoji="0" lang="en-US" sz="36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504112" y="-27384"/>
            <a:ext cx="1676400" cy="461665"/>
          </a:xfrm>
          <a:prstGeom prst="rect">
            <a:avLst/>
          </a:prstGeom>
          <a:solidFill>
            <a:schemeClr val="bg2"/>
          </a:solidFill>
          <a:ln w="9525">
            <a:noFill/>
            <a:miter lim="800000"/>
            <a:headEnd/>
            <a:tailEnd/>
          </a:ln>
          <a:effectLst/>
        </p:spPr>
        <p:txBody>
          <a:bodyPr>
            <a:spAutoFit/>
          </a:bodyPr>
          <a:lstStyle/>
          <a:p>
            <a:pPr>
              <a:defRPr/>
            </a:pPr>
            <a:r>
              <a:rPr lang="ar-JO" b="1" dirty="0">
                <a:solidFill>
                  <a:srgbClr val="FFFFFF"/>
                </a:solidFill>
                <a:latin typeface="Arial" panose="020B0604020202020204" pitchFamily="34" charset="0"/>
                <a:cs typeface="Arial" panose="020B0604020202020204" pitchFamily="34" charset="0"/>
              </a:rPr>
              <a:t>232 و342</a:t>
            </a:r>
            <a:endParaRPr lang="en-US" b="1" dirty="0">
              <a:solidFill>
                <a:srgbClr val="FFFFFF"/>
              </a:solidFill>
              <a:latin typeface="Arial" panose="020B0604020202020204" pitchFamily="34" charset="0"/>
              <a:cs typeface="Arial" panose="020B0604020202020204" pitchFamily="34" charset="0"/>
            </a:endParaRPr>
          </a:p>
        </p:txBody>
      </p:sp>
      <p:sp>
        <p:nvSpPr>
          <p:cNvPr id="12" name="Rectangle 73"/>
          <p:cNvSpPr>
            <a:spLocks noChangeArrowheads="1"/>
          </p:cNvSpPr>
          <p:nvPr/>
        </p:nvSpPr>
        <p:spPr bwMode="auto">
          <a:xfrm rot="21590444">
            <a:off x="4495800" y="6390297"/>
            <a:ext cx="4111625" cy="419100"/>
          </a:xfrm>
          <a:prstGeom prst="rect">
            <a:avLst/>
          </a:prstGeom>
          <a:solidFill>
            <a:schemeClr val="tx1"/>
          </a:solidFill>
          <a:ln w="9525">
            <a:solidFill>
              <a:schemeClr val="tx1"/>
            </a:solidFill>
            <a:miter lim="800000"/>
            <a:headEnd/>
            <a:tailEnd/>
          </a:ln>
        </p:spPr>
        <p:txBody>
          <a:bodyPr wrap="none" anchor="ctr"/>
          <a:lstStyle/>
          <a:p>
            <a:pPr eaLnBrk="0" hangingPunct="0"/>
            <a:endParaRPr lang="en-US" sz="2000" b="1" dirty="0">
              <a:solidFill>
                <a:srgbClr val="FFFFFF"/>
              </a:solidFill>
              <a:latin typeface="Arial" panose="020B0604020202020204" pitchFamily="34" charset="0"/>
              <a:cs typeface="Arial" panose="020B0604020202020204" pitchFamily="34" charset="0"/>
            </a:endParaRPr>
          </a:p>
        </p:txBody>
      </p:sp>
      <p:sp>
        <p:nvSpPr>
          <p:cNvPr id="13" name="Text Box 69"/>
          <p:cNvSpPr txBox="1">
            <a:spLocks noChangeArrowheads="1"/>
          </p:cNvSpPr>
          <p:nvPr/>
        </p:nvSpPr>
        <p:spPr bwMode="auto">
          <a:xfrm rot="21591923">
            <a:off x="4568825" y="6385535"/>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0" hangingPunct="0">
              <a:defRPr/>
            </a:pPr>
            <a:r>
              <a:rPr lang="ar-JO" sz="1000" b="1" dirty="0">
                <a:solidFill>
                  <a:srgbClr val="000090"/>
                </a:solidFill>
                <a:latin typeface="Arial" panose="020B0604020202020204" pitchFamily="34" charset="0"/>
                <a:cs typeface="Arial" panose="020B0604020202020204" pitchFamily="34" charset="0"/>
              </a:rPr>
              <a:t>قائمة ملوك وأنبياء العهد القديم</a:t>
            </a:r>
            <a:endParaRPr lang="en-US" sz="1000" b="1" dirty="0">
              <a:solidFill>
                <a:srgbClr val="000090"/>
              </a:solidFill>
              <a:latin typeface="Arial" panose="020B0604020202020204" pitchFamily="34" charset="0"/>
              <a:cs typeface="Arial" panose="020B0604020202020204" pitchFamily="34" charset="0"/>
            </a:endParaRPr>
          </a:p>
        </p:txBody>
      </p:sp>
      <p:sp>
        <p:nvSpPr>
          <p:cNvPr id="14" name="Text Box 72"/>
          <p:cNvSpPr txBox="1">
            <a:spLocks noChangeArrowheads="1"/>
          </p:cNvSpPr>
          <p:nvPr/>
        </p:nvSpPr>
        <p:spPr bwMode="auto">
          <a:xfrm rot="21591923">
            <a:off x="4568825" y="6552222"/>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0" hangingPunct="0">
              <a:defRPr/>
            </a:pPr>
            <a:r>
              <a:rPr lang="en-US" sz="800" b="1" dirty="0">
                <a:solidFill>
                  <a:srgbClr val="000000"/>
                </a:solidFill>
                <a:latin typeface="Arial" panose="020B0604020202020204" pitchFamily="34" charset="0"/>
                <a:ea typeface="Arial" charset="0"/>
                <a:cs typeface="Arial" panose="020B0604020202020204" pitchFamily="34" charset="0"/>
              </a:rPr>
              <a:t>John C. Whitcomb, 4</a:t>
            </a:r>
            <a:r>
              <a:rPr lang="en-US" sz="800" b="1" baseline="30000" dirty="0">
                <a:solidFill>
                  <a:srgbClr val="000000"/>
                </a:solidFill>
                <a:latin typeface="Arial" panose="020B0604020202020204" pitchFamily="34" charset="0"/>
                <a:ea typeface="Arial" charset="0"/>
                <a:cs typeface="Arial" panose="020B0604020202020204" pitchFamily="34" charset="0"/>
              </a:rPr>
              <a:t>th</a:t>
            </a:r>
            <a:r>
              <a:rPr lang="en-US" sz="800" b="1" dirty="0">
                <a:solidFill>
                  <a:srgbClr val="000000"/>
                </a:solidFill>
                <a:latin typeface="Arial" panose="020B0604020202020204" pitchFamily="34" charset="0"/>
                <a:ea typeface="Arial" charset="0"/>
                <a:cs typeface="Arial" panose="020B0604020202020204" pitchFamily="34" charset="0"/>
              </a:rPr>
              <a:t> rev. ed., Winona Lake, IN: BMH Books, 1962, 1968, p. 2</a:t>
            </a:r>
          </a:p>
        </p:txBody>
      </p:sp>
      <p:grpSp>
        <p:nvGrpSpPr>
          <p:cNvPr id="4" name="Group 3"/>
          <p:cNvGrpSpPr/>
          <p:nvPr/>
        </p:nvGrpSpPr>
        <p:grpSpPr>
          <a:xfrm>
            <a:off x="107504" y="2924944"/>
            <a:ext cx="1656184" cy="1728192"/>
            <a:chOff x="107504" y="2996952"/>
            <a:chExt cx="1656184" cy="1728192"/>
          </a:xfrm>
        </p:grpSpPr>
        <p:sp>
          <p:nvSpPr>
            <p:cNvPr id="2" name="Down Arrow Callout 1"/>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كورش</a:t>
              </a:r>
              <a:br>
                <a:rPr lang="en-US" sz="2000" b="1" dirty="0">
                  <a:solidFill>
                    <a:srgbClr val="FFFFFF"/>
                  </a:solidFill>
                  <a:latin typeface="Arial" panose="020B0604020202020204" pitchFamily="34" charset="0"/>
                  <a:cs typeface="Arial" panose="020B0604020202020204" pitchFamily="34" charset="0"/>
                </a:rPr>
              </a:br>
              <a:r>
                <a:rPr lang="ar-JO" sz="2000" b="1" dirty="0">
                  <a:solidFill>
                    <a:srgbClr val="FFFFFF"/>
                  </a:solidFill>
                  <a:latin typeface="Arial" panose="020B0604020202020204" pitchFamily="34" charset="0"/>
                  <a:cs typeface="Arial" panose="020B0604020202020204" pitchFamily="34" charset="0"/>
                </a:rPr>
                <a:t>536-520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19" name="Group 18"/>
          <p:cNvGrpSpPr/>
          <p:nvPr/>
        </p:nvGrpSpPr>
        <p:grpSpPr>
          <a:xfrm>
            <a:off x="3131840" y="2924944"/>
            <a:ext cx="1656184" cy="1728192"/>
            <a:chOff x="107504" y="2996952"/>
            <a:chExt cx="1656184" cy="1728192"/>
          </a:xfrm>
        </p:grpSpPr>
        <p:sp>
          <p:nvSpPr>
            <p:cNvPr id="20" name="Down Arrow Callout 19"/>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زمن أحشويروش </a:t>
              </a:r>
            </a:p>
            <a:p>
              <a:pPr algn="ctr">
                <a:defRPr/>
              </a:pPr>
              <a:r>
                <a:rPr lang="ar-JO" sz="2000" b="1" dirty="0">
                  <a:solidFill>
                    <a:srgbClr val="FFFFFF"/>
                  </a:solidFill>
                  <a:latin typeface="Arial" panose="020B0604020202020204" pitchFamily="34" charset="0"/>
                  <a:cs typeface="Arial" panose="020B0604020202020204" pitchFamily="34" charset="0"/>
                </a:rPr>
                <a:t>486 ق.م</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22" name="Group 21"/>
          <p:cNvGrpSpPr/>
          <p:nvPr/>
        </p:nvGrpSpPr>
        <p:grpSpPr>
          <a:xfrm>
            <a:off x="4860032" y="2924944"/>
            <a:ext cx="1656184" cy="1728192"/>
            <a:chOff x="107504" y="2996952"/>
            <a:chExt cx="1656184" cy="1728192"/>
          </a:xfrm>
        </p:grpSpPr>
        <p:sp>
          <p:nvSpPr>
            <p:cNvPr id="23" name="Down Arrow Callout 22"/>
            <p:cNvSpPr/>
            <p:nvPr/>
          </p:nvSpPr>
          <p:spPr bwMode="auto">
            <a:xfrm>
              <a:off x="107504" y="2996952"/>
              <a:ext cx="1656184"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4" name="Text Box 4"/>
            <p:cNvSpPr txBox="1">
              <a:spLocks noChangeArrowheads="1"/>
            </p:cNvSpPr>
            <p:nvPr/>
          </p:nvSpPr>
          <p:spPr bwMode="auto">
            <a:xfrm>
              <a:off x="107504" y="3068960"/>
              <a:ext cx="1656184" cy="707886"/>
            </a:xfrm>
            <a:prstGeom prst="rect">
              <a:avLst/>
            </a:prstGeom>
            <a:noFill/>
            <a:ln w="9525">
              <a:noFill/>
              <a:miter lim="800000"/>
              <a:headEnd/>
              <a:tailEnd/>
            </a:ln>
            <a:effectLst/>
          </p:spPr>
          <p:txBody>
            <a:bodyPr wrap="square">
              <a:spAutoFit/>
            </a:bodyPr>
            <a:lstStyle/>
            <a:p>
              <a:pPr algn="ctr">
                <a:defRPr/>
              </a:pPr>
              <a:r>
                <a:rPr lang="ar-JO" sz="2000" b="1" dirty="0">
                  <a:solidFill>
                    <a:srgbClr val="FFFFFF"/>
                  </a:solidFill>
                  <a:latin typeface="Arial" panose="020B0604020202020204" pitchFamily="34" charset="0"/>
                  <a:cs typeface="Arial" panose="020B0604020202020204" pitchFamily="34" charset="0"/>
                </a:rPr>
                <a:t>تحت ارتحشستا</a:t>
              </a:r>
              <a:br>
                <a:rPr lang="en-US" sz="2000" b="1" dirty="0">
                  <a:solidFill>
                    <a:srgbClr val="FFFFFF"/>
                  </a:solidFill>
                  <a:latin typeface="Arial" panose="020B0604020202020204" pitchFamily="34" charset="0"/>
                  <a:cs typeface="Arial" panose="020B0604020202020204" pitchFamily="34" charset="0"/>
                </a:rPr>
              </a:br>
              <a:r>
                <a:rPr lang="en-US"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460 ق.م </a:t>
              </a:r>
              <a:endParaRPr lang="en-US" sz="2000" b="1" dirty="0">
                <a:solidFill>
                  <a:srgbClr val="FFFFFF"/>
                </a:solidFill>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923DC16D-AD75-9999-C212-C381F22E967E}"/>
              </a:ext>
            </a:extLst>
          </p:cNvPr>
          <p:cNvGrpSpPr/>
          <p:nvPr/>
        </p:nvGrpSpPr>
        <p:grpSpPr>
          <a:xfrm>
            <a:off x="6732240" y="2924944"/>
            <a:ext cx="2091267" cy="1728192"/>
            <a:chOff x="-111555" y="2996952"/>
            <a:chExt cx="2091267" cy="1728192"/>
          </a:xfrm>
        </p:grpSpPr>
        <p:sp>
          <p:nvSpPr>
            <p:cNvPr id="5" name="Down Arrow Callout 4">
              <a:extLst>
                <a:ext uri="{FF2B5EF4-FFF2-40B4-BE49-F238E27FC236}">
                  <a16:creationId xmlns:a16="http://schemas.microsoft.com/office/drawing/2014/main" id="{80C8FF0B-4FF2-80AE-975E-4B71EDDACDEC}"/>
                </a:ext>
              </a:extLst>
            </p:cNvPr>
            <p:cNvSpPr/>
            <p:nvPr/>
          </p:nvSpPr>
          <p:spPr bwMode="auto">
            <a:xfrm>
              <a:off x="-39547" y="2996952"/>
              <a:ext cx="2013189" cy="1728192"/>
            </a:xfrm>
            <a:prstGeom prst="downArrowCallou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 Box 4">
              <a:extLst>
                <a:ext uri="{FF2B5EF4-FFF2-40B4-BE49-F238E27FC236}">
                  <a16:creationId xmlns:a16="http://schemas.microsoft.com/office/drawing/2014/main" id="{239E1BC4-F73F-557F-6DD5-BF1DD47161D4}"/>
                </a:ext>
              </a:extLst>
            </p:cNvPr>
            <p:cNvSpPr txBox="1">
              <a:spLocks noChangeArrowheads="1"/>
            </p:cNvSpPr>
            <p:nvPr/>
          </p:nvSpPr>
          <p:spPr bwMode="auto">
            <a:xfrm>
              <a:off x="-111555" y="3068960"/>
              <a:ext cx="2091267" cy="9233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نحميا تحت حكم داريوس (داخلي)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430 ق.م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76969270"/>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80">
                                          <p:stCondLst>
                                            <p:cond delay="0"/>
                                          </p:stCondLst>
                                        </p:cTn>
                                        <p:tgtEl>
                                          <p:spTgt spid="22"/>
                                        </p:tgtEl>
                                      </p:cBhvr>
                                    </p:animEffect>
                                    <p:anim calcmode="lin" valueType="num">
                                      <p:cBhvr>
                                        <p:cTn id="4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9" dur="26">
                                          <p:stCondLst>
                                            <p:cond delay="650"/>
                                          </p:stCondLst>
                                        </p:cTn>
                                        <p:tgtEl>
                                          <p:spTgt spid="22"/>
                                        </p:tgtEl>
                                      </p:cBhvr>
                                      <p:to x="100000" y="60000"/>
                                    </p:animScale>
                                    <p:animScale>
                                      <p:cBhvr>
                                        <p:cTn id="50" dur="166" decel="50000">
                                          <p:stCondLst>
                                            <p:cond delay="676"/>
                                          </p:stCondLst>
                                        </p:cTn>
                                        <p:tgtEl>
                                          <p:spTgt spid="22"/>
                                        </p:tgtEl>
                                      </p:cBhvr>
                                      <p:to x="100000" y="100000"/>
                                    </p:animScale>
                                    <p:animScale>
                                      <p:cBhvr>
                                        <p:cTn id="51" dur="26">
                                          <p:stCondLst>
                                            <p:cond delay="1312"/>
                                          </p:stCondLst>
                                        </p:cTn>
                                        <p:tgtEl>
                                          <p:spTgt spid="22"/>
                                        </p:tgtEl>
                                      </p:cBhvr>
                                      <p:to x="100000" y="80000"/>
                                    </p:animScale>
                                    <p:animScale>
                                      <p:cBhvr>
                                        <p:cTn id="52" dur="166" decel="50000">
                                          <p:stCondLst>
                                            <p:cond delay="1338"/>
                                          </p:stCondLst>
                                        </p:cTn>
                                        <p:tgtEl>
                                          <p:spTgt spid="22"/>
                                        </p:tgtEl>
                                      </p:cBhvr>
                                      <p:to x="100000" y="100000"/>
                                    </p:animScale>
                                    <p:animScale>
                                      <p:cBhvr>
                                        <p:cTn id="53" dur="26">
                                          <p:stCondLst>
                                            <p:cond delay="1642"/>
                                          </p:stCondLst>
                                        </p:cTn>
                                        <p:tgtEl>
                                          <p:spTgt spid="22"/>
                                        </p:tgtEl>
                                      </p:cBhvr>
                                      <p:to x="100000" y="90000"/>
                                    </p:animScale>
                                    <p:animScale>
                                      <p:cBhvr>
                                        <p:cTn id="54" dur="166" decel="50000">
                                          <p:stCondLst>
                                            <p:cond delay="1668"/>
                                          </p:stCondLst>
                                        </p:cTn>
                                        <p:tgtEl>
                                          <p:spTgt spid="22"/>
                                        </p:tgtEl>
                                      </p:cBhvr>
                                      <p:to x="100000" y="100000"/>
                                    </p:animScale>
                                    <p:animScale>
                                      <p:cBhvr>
                                        <p:cTn id="55" dur="26">
                                          <p:stCondLst>
                                            <p:cond delay="1808"/>
                                          </p:stCondLst>
                                        </p:cTn>
                                        <p:tgtEl>
                                          <p:spTgt spid="22"/>
                                        </p:tgtEl>
                                      </p:cBhvr>
                                      <p:to x="100000" y="95000"/>
                                    </p:animScale>
                                    <p:animScale>
                                      <p:cBhvr>
                                        <p:cTn id="56" dur="166" decel="50000">
                                          <p:stCondLst>
                                            <p:cond delay="1834"/>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3569" t="53569"/>
          <a:stretch/>
        </p:blipFill>
        <p:spPr bwMode="auto">
          <a:xfrm>
            <a:off x="0" y="-1"/>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36512" y="-5298"/>
            <a:ext cx="8187022" cy="685800"/>
          </a:xfrm>
          <a:solidFill>
            <a:schemeClr val="bg2"/>
          </a:solidFill>
          <a:effectLst/>
        </p:spPr>
        <p:txBody>
          <a:bodyPr/>
          <a:lstStyle/>
          <a:p>
            <a:pPr algn="ctr">
              <a:defRPr/>
            </a:pPr>
            <a:r>
              <a:rPr kumimoji="0" lang="ar-JO" sz="2800" b="1" dirty="0">
                <a:solidFill>
                  <a:schemeClr val="tx1"/>
                </a:solidFill>
                <a:effectLst/>
                <a:latin typeface="Arial" panose="020B0604020202020204" pitchFamily="34" charset="0"/>
                <a:cs typeface="Arial" panose="020B0604020202020204" pitchFamily="34" charset="0"/>
              </a:rPr>
              <a:t>فترة ما بعد السبي المتأخرة (عزرا 7-10، نحميا 1-13)</a:t>
            </a:r>
            <a:endParaRPr kumimoji="0" lang="en-US" sz="28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8150510" y="-27384"/>
            <a:ext cx="1030002" cy="707886"/>
          </a:xfrm>
          <a:prstGeom prst="rect">
            <a:avLst/>
          </a:prstGeom>
          <a:solidFill>
            <a:schemeClr val="bg2"/>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232 342</a:t>
            </a:r>
          </a:p>
        </p:txBody>
      </p:sp>
      <p:sp>
        <p:nvSpPr>
          <p:cNvPr id="9" name="Rectangle 3">
            <a:extLst>
              <a:ext uri="{FF2B5EF4-FFF2-40B4-BE49-F238E27FC236}">
                <a16:creationId xmlns:a16="http://schemas.microsoft.com/office/drawing/2014/main" id="{80DC0C1D-CFE9-6E78-E01A-1CB22692FC8F}"/>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قائمة ملوك وأنبياء العهد القديم</a:t>
            </a:r>
            <a:endParaRPr kumimoji="0" lang="en-US" sz="18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John C. Whitcomb, 4</a:t>
            </a:r>
            <a:r>
              <a:rPr kumimoji="0" lang="en-US" sz="1100" b="1"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th</a:t>
            </a:r>
            <a:r>
              <a:rPr kumimoji="0" lang="en-US" sz="11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ed. (Winona Lake, IN: BMH Books, 1968), 2</a:t>
            </a:r>
            <a:endPar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4C922AF-6190-692E-DD97-851F30E97FD5}"/>
              </a:ext>
            </a:extLst>
          </p:cNvPr>
          <p:cNvSpPr txBox="1"/>
          <p:nvPr/>
        </p:nvSpPr>
        <p:spPr>
          <a:xfrm>
            <a:off x="-1251694" y="3265714"/>
            <a:ext cx="184731" cy="338554"/>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6024508"/>
      </p:ext>
    </p:extLst>
  </p:cSld>
  <p:clrMapOvr>
    <a:masterClrMapping/>
  </p:clrMapOvr>
  <p:transition spd="med">
    <p:zoom dir="in"/>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5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9129702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20080"/>
            <a:ext cx="9154504" cy="6237312"/>
          </a:xfrm>
          <a:prstGeom prst="rect">
            <a:avLst/>
          </a:prstGeom>
        </p:spPr>
      </p:pic>
      <p:sp>
        <p:nvSpPr>
          <p:cNvPr id="2" name="Title 1"/>
          <p:cNvSpPr>
            <a:spLocks noGrp="1"/>
          </p:cNvSpPr>
          <p:nvPr>
            <p:ph type="title"/>
          </p:nvPr>
        </p:nvSpPr>
        <p:spPr>
          <a:xfrm>
            <a:off x="-36512" y="-27558"/>
            <a:ext cx="9225353" cy="864270"/>
          </a:xfrm>
        </p:spPr>
        <p:txBody>
          <a:bodyPr/>
          <a:lstStyle/>
          <a:p>
            <a:r>
              <a:rPr lang="ar-JO" dirty="0">
                <a:effectLst>
                  <a:glow rad="228600">
                    <a:schemeClr val="tx1"/>
                  </a:glow>
                </a:effectLst>
              </a:rPr>
              <a:t>مقاومة عمل الله دائماً</a:t>
            </a:r>
            <a:endParaRPr lang="en-US" dirty="0">
              <a:effectLst>
                <a:glow rad="228600">
                  <a:schemeClr val="tx1"/>
                </a:glow>
              </a:effectLst>
            </a:endParaRPr>
          </a:p>
        </p:txBody>
      </p:sp>
    </p:spTree>
    <p:extLst>
      <p:ext uri="{BB962C8B-B14F-4D97-AF65-F5344CB8AC3E}">
        <p14:creationId xmlns:p14="http://schemas.microsoft.com/office/powerpoint/2010/main" val="82543272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2" name="Explosion 2 1"/>
          <p:cNvSpPr/>
          <p:nvPr/>
        </p:nvSpPr>
        <p:spPr bwMode="auto">
          <a:xfrm>
            <a:off x="2123728" y="5589240"/>
            <a:ext cx="1656184" cy="1584176"/>
          </a:xfrm>
          <a:prstGeom prst="irregularSeal2">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b="1" dirty="0">
              <a:solidFill>
                <a:srgbClr val="EAE8E2"/>
              </a:solidFill>
              <a:latin typeface="Arial" panose="020B0604020202020204" pitchFamily="34" charset="0"/>
              <a:cs typeface="Arial" panose="020B0604020202020204" pitchFamily="34" charset="0"/>
            </a:endParaRPr>
          </a:p>
        </p:txBody>
      </p:sp>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ar-JO" sz="3600" b="1" dirty="0">
                <a:solidFill>
                  <a:srgbClr val="FFFFFF"/>
                </a:solidFill>
                <a:latin typeface="Arial" panose="020B0604020202020204" pitchFamily="34" charset="0"/>
                <a:ea typeface="ＭＳ Ｐゴシック" charset="0"/>
                <a:cs typeface="Arial" panose="020B0604020202020204" pitchFamily="34" charset="0"/>
              </a:rPr>
              <a:t>علاقة عزرا مع أستير</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289</a:t>
            </a:r>
            <a:endParaRPr lang="en-US" b="1" dirty="0">
              <a:solidFill>
                <a:srgbClr val="000000"/>
              </a:solidFill>
              <a:latin typeface="Arial" panose="020B0604020202020204" pitchFamily="34" charset="0"/>
              <a:cs typeface="Arial" panose="020B0604020202020204" pitchFamily="34" charset="0"/>
            </a:endParaRP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استرداد الهيكل والشعب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الهيكل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الشعب</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زربابل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1-6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عزرا 7-10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5000 عائد</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نجاة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نهضة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عمل</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عبادة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ea typeface="宋体" charset="0"/>
                    <a:cs typeface="Arial" panose="020B0604020202020204" pitchFamily="34" charset="0"/>
                  </a:rPr>
                  <a:t>538-516 ق.م (22 سنة)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458-457 ق.م (سنة واحدة)</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b="1" dirty="0">
                    <a:solidFill>
                      <a:srgbClr val="000000"/>
                    </a:solidFill>
                    <a:latin typeface="Arial" panose="020B0604020202020204" pitchFamily="34" charset="0"/>
                    <a:cs typeface="Arial" panose="020B0604020202020204" pitchFamily="34" charset="0"/>
                  </a:rPr>
                  <a:t>مقاومة خارجية : السامريون</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2200" b="1" dirty="0">
                    <a:solidFill>
                      <a:srgbClr val="000000"/>
                    </a:solidFill>
                    <a:latin typeface="Arial" panose="020B0604020202020204" pitchFamily="34" charset="0"/>
                    <a:cs typeface="Arial" panose="020B0604020202020204" pitchFamily="34" charset="0"/>
                  </a:rPr>
                  <a:t>مقاومة داخلية : الزواج المتبادل</a:t>
                </a:r>
                <a:endParaRPr lang="en-US" altLang="zh-CN" sz="2200" b="1" dirty="0">
                  <a:solidFill>
                    <a:srgbClr val="000000"/>
                  </a:solidFill>
                  <a:latin typeface="Arial" panose="020B0604020202020204" pitchFamily="34" charset="0"/>
                  <a:ea typeface="宋体" charset="0"/>
                  <a:cs typeface="Arial" panose="020B0604020202020204" pitchFamily="34"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1-2</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إعادة البناء                3-6</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الرجوع              7-8</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b="1" dirty="0">
                    <a:solidFill>
                      <a:srgbClr val="000000"/>
                    </a:solidFill>
                    <a:latin typeface="Arial" panose="020B0604020202020204" pitchFamily="34" charset="0"/>
                    <a:cs typeface="Arial" panose="020B0604020202020204" pitchFamily="34" charset="0"/>
                  </a:rPr>
                  <a:t>الإسترداد         9-10</a:t>
                </a:r>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المرسوم 1</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2</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البدء     3</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50" name="Rectangle 86"/>
              <p:cNvSpPr>
                <a:spLocks noChangeArrowheads="1"/>
              </p:cNvSpPr>
              <p:nvPr/>
            </p:nvSpPr>
            <p:spPr bwMode="auto">
              <a:xfrm>
                <a:off x="808" y="6695"/>
                <a:ext cx="352"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FFFFFF"/>
                    </a:solidFill>
                    <a:latin typeface="Arial" panose="020B0604020202020204" pitchFamily="34" charset="0"/>
                    <a:cs typeface="Arial" panose="020B0604020202020204" pitchFamily="34" charset="0"/>
                  </a:rPr>
                  <a:t>المقاومة      4: 1-6:12</a:t>
                </a:r>
                <a:endParaRPr lang="en-US" altLang="zh-CN" sz="1400" b="1" dirty="0">
                  <a:solidFill>
                    <a:srgbClr val="FFFFFF"/>
                  </a:solidFill>
                  <a:latin typeface="Arial" panose="020B0604020202020204" pitchFamily="34" charset="0"/>
                  <a:ea typeface="宋体" charset="0"/>
                  <a:cs typeface="Arial" panose="020B0604020202020204" pitchFamily="34"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الإنتهاء       6: 13-22</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6" name="Rectangle 90"/>
              <p:cNvSpPr>
                <a:spLocks noChangeArrowheads="1"/>
              </p:cNvSpPr>
              <p:nvPr/>
            </p:nvSpPr>
            <p:spPr bwMode="auto">
              <a:xfrm>
                <a:off x="1656" y="6695"/>
                <a:ext cx="496" cy="883"/>
              </a:xfrm>
              <a:prstGeom prst="rect">
                <a:avLst/>
              </a:prstGeom>
              <a:noFill/>
              <a:ln w="7" cap="sq">
                <a:no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b="1" dirty="0">
                      <a:solidFill>
                        <a:srgbClr val="000000"/>
                      </a:solidFill>
                      <a:latin typeface="Arial" panose="020B0604020202020204" pitchFamily="34" charset="0"/>
                      <a:cs typeface="Arial" panose="020B0604020202020204" pitchFamily="34" charset="0"/>
                    </a:rPr>
                    <a:t> </a:t>
                  </a:r>
                </a:p>
                <a:p>
                  <a:pPr algn="ctr" eaLnBrk="0" hangingPunct="0"/>
                  <a:endParaRPr lang="en-US" altLang="zh-CN" b="1" dirty="0">
                    <a:solidFill>
                      <a:srgbClr val="000000"/>
                    </a:solidFill>
                    <a:latin typeface="Arial" panose="020B0604020202020204" pitchFamily="34" charset="0"/>
                    <a:ea typeface="宋体" charset="0"/>
                    <a:cs typeface="Arial" panose="020B0604020202020204" pitchFamily="34"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المؤهلات والأحكام             7</a:t>
                </a:r>
                <a:endParaRPr lang="en-US" altLang="zh-CN" sz="1400" b="1" dirty="0">
                  <a:solidFill>
                    <a:srgbClr val="000000"/>
                  </a:solidFill>
                  <a:latin typeface="Arial" panose="020B0604020202020204" pitchFamily="34" charset="0"/>
                  <a:ea typeface="宋体" charset="0"/>
                  <a:cs typeface="Arial" panose="020B0604020202020204" pitchFamily="34"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ar-JO" altLang="zh-CN" sz="1400" b="1" dirty="0">
                    <a:solidFill>
                      <a:srgbClr val="000000"/>
                    </a:solidFill>
                    <a:latin typeface="Arial" panose="020B0604020202020204" pitchFamily="34" charset="0"/>
                    <a:cs typeface="Arial" panose="020B0604020202020204" pitchFamily="34" charset="0"/>
                  </a:rPr>
                  <a:t>العائدون والحماية          8</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الزواج المتبادل والرثاء         9</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lnSpc>
                    <a:spcPct val="80000"/>
                  </a:lnSpc>
                </a:pPr>
                <a:r>
                  <a:rPr lang="ar-JO" altLang="zh-CN" sz="1400" b="1" dirty="0">
                    <a:solidFill>
                      <a:srgbClr val="000000"/>
                    </a:solidFill>
                    <a:latin typeface="Arial" panose="020B0604020202020204" pitchFamily="34" charset="0"/>
                    <a:cs typeface="Arial" panose="020B0604020202020204" pitchFamily="34" charset="0"/>
                  </a:rPr>
                  <a:t>تتميم        الطلاق          10</a:t>
                </a:r>
                <a:endParaRPr lang="en-US" altLang="zh-CN" sz="1600" b="1" dirty="0">
                  <a:solidFill>
                    <a:srgbClr val="000000"/>
                  </a:solidFill>
                  <a:latin typeface="Arial" panose="020B0604020202020204" pitchFamily="34" charset="0"/>
                  <a:ea typeface="宋体" charset="0"/>
                  <a:cs typeface="Arial" panose="020B0604020202020204" pitchFamily="34"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b="1" dirty="0">
                  <a:solidFill>
                    <a:srgbClr val="EAE8E2"/>
                  </a:solidFill>
                  <a:latin typeface="Arial" panose="020B0604020202020204" pitchFamily="34" charset="0"/>
                  <a:cs typeface="Arial" panose="020B0604020202020204" pitchFamily="34"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سفر استير (فجوة 58 سنة)</a:t>
              </a:r>
              <a:endParaRPr lang="en-US" b="1" dirty="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7753637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6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7753415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800-Ezra 12 Temple is Buil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485184"/>
            <a:ext cx="9144000" cy="1328192"/>
          </a:xfrm>
        </p:spPr>
        <p:txBody>
          <a:bodyPr/>
          <a:lstStyle/>
          <a:p>
            <a:pPr algn="ctr">
              <a:defRPr/>
            </a:pP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إكمال الهيكل في 516 ق.م</a:t>
            </a:r>
            <a:b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b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r>
              <a:rPr lang="ar-JO"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عزرا 6 : 15</a:t>
            </a:r>
            <a:r>
              <a:rPr lang="en-US" b="1" dirty="0">
                <a:solidFill>
                  <a:srgbClr val="FFFFFF"/>
                </a:solidFill>
                <a:effectLst>
                  <a:glow rad="228600">
                    <a:schemeClr val="bg2"/>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934539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20138972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ChangeArrowheads="1"/>
          </p:cNvSpPr>
          <p:nvPr/>
        </p:nvSpPr>
        <p:spPr bwMode="auto">
          <a:xfrm>
            <a:off x="0" y="0"/>
            <a:ext cx="9144000" cy="6858000"/>
          </a:xfrm>
          <a:prstGeom prst="rect">
            <a:avLst/>
          </a:prstGeom>
          <a:gradFill rotWithShape="1">
            <a:gsLst>
              <a:gs pos="0">
                <a:srgbClr val="339933"/>
              </a:gs>
              <a:gs pos="100000">
                <a:srgbClr val="00666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40290" name="Picture 3" descr="jerusalem-cityofdavi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89038"/>
            <a:ext cx="9144000" cy="460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4388" name="Oval 4"/>
          <p:cNvSpPr>
            <a:spLocks noChangeArrowheads="1"/>
          </p:cNvSpPr>
          <p:nvPr/>
        </p:nvSpPr>
        <p:spPr bwMode="auto">
          <a:xfrm>
            <a:off x="7924800" y="1371600"/>
            <a:ext cx="1219200" cy="1066800"/>
          </a:xfrm>
          <a:prstGeom prst="ellipse">
            <a:avLst/>
          </a:prstGeom>
          <a:noFill/>
          <a:ln w="57150">
            <a:solidFill>
              <a:srgbClr val="FFFF00"/>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0"/>
            <a:ext cx="9144000" cy="1143000"/>
          </a:xfrm>
        </p:spPr>
        <p:txBody>
          <a:bodyPr/>
          <a:lstStyle/>
          <a:p>
            <a:pPr>
              <a:defRPr/>
            </a:pPr>
            <a:r>
              <a:rPr lang="ar-JO" dirty="0">
                <a:solidFill>
                  <a:schemeClr val="tx1"/>
                </a:solidFill>
                <a:ea typeface="ＭＳ Ｐゴシック" charset="0"/>
                <a:cs typeface="Arial" panose="020B0604020202020204" pitchFamily="34" charset="0"/>
              </a:rPr>
              <a:t>موقع الهيكل</a:t>
            </a:r>
            <a:endParaRPr lang="en-US"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1853883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1026" descr="Temple thru Time char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290"/>
            <a:ext cx="9133998" cy="6789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6963" name="Rectangle 1027"/>
          <p:cNvSpPr>
            <a:spLocks/>
          </p:cNvSpPr>
          <p:nvPr/>
        </p:nvSpPr>
        <p:spPr bwMode="auto">
          <a:xfrm>
            <a:off x="5887357" y="754381"/>
            <a:ext cx="3065681" cy="5077268"/>
          </a:xfrm>
          <a:prstGeom prst="rect">
            <a:avLst/>
          </a:prstGeom>
          <a:noFill/>
          <a:ln w="539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lIns="82193" tIns="41099" rIns="82193" bIns="41099" anchor="ctr"/>
          <a:lstStyle/>
          <a:p>
            <a:pPr marL="0" marR="0" lvl="0" indent="0" algn="ctr" defTabSz="642128" rtl="0" eaLnBrk="1" fontAlgn="base" latinLnBrk="0" hangingPunct="1">
              <a:lnSpc>
                <a:spcPct val="100000"/>
              </a:lnSpc>
              <a:spcBef>
                <a:spcPct val="0"/>
              </a:spcBef>
              <a:spcAft>
                <a:spcPct val="0"/>
              </a:spcAft>
              <a:buClrTx/>
              <a:buSzTx/>
              <a:buFontTx/>
              <a:buNone/>
              <a:tabLst/>
              <a:defRPr/>
            </a:pPr>
            <a:endParaRPr kumimoji="0" lang="en-US" sz="2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sym typeface="GillSans" charset="0"/>
            </a:endParaRPr>
          </a:p>
        </p:txBody>
      </p:sp>
      <p:sp>
        <p:nvSpPr>
          <p:cNvPr id="3" name="Rectangle 2">
            <a:extLst>
              <a:ext uri="{FF2B5EF4-FFF2-40B4-BE49-F238E27FC236}">
                <a16:creationId xmlns:a16="http://schemas.microsoft.com/office/drawing/2014/main" id="{5009FB85-EB18-BEF7-69F3-41FA15605B1D}"/>
              </a:ext>
            </a:extLst>
          </p:cNvPr>
          <p:cNvSpPr/>
          <p:nvPr/>
        </p:nvSpPr>
        <p:spPr bwMode="auto">
          <a:xfrm>
            <a:off x="10002" y="34291"/>
            <a:ext cx="9123996" cy="591352"/>
          </a:xfrm>
          <a:prstGeom prst="rect">
            <a:avLst/>
          </a:prstGeom>
          <a:solidFill>
            <a:srgbClr val="FFFEFC"/>
          </a:solidFill>
          <a:ln>
            <a:noFill/>
            <a:headEnd type="none" w="med" len="med"/>
            <a:tailEnd type="none" w="med" len="med"/>
          </a:ln>
          <a:effectLst/>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tab pos="838200" algn="l"/>
              </a:tabLst>
              <a:defRPr/>
            </a:pPr>
            <a:r>
              <a:rPr kumimoji="0" lang="ar-JO" sz="3600" b="1" i="0" u="none" strike="noStrike" kern="1200" cap="none" spc="0" normalizeH="0" baseline="0" noProof="0" dirty="0">
                <a:ln>
                  <a:noFill/>
                </a:ln>
                <a:solidFill>
                  <a:srgbClr val="FFC000"/>
                </a:solidFill>
                <a:effectLst>
                  <a:glow rad="127000">
                    <a:srgbClr val="000000"/>
                  </a:glow>
                </a:effectLst>
                <a:uLnTx/>
                <a:uFillTx/>
                <a:latin typeface="Arial" panose="020B0604020202020204" pitchFamily="34" charset="0"/>
                <a:ea typeface="GillSans" pitchFamily="1" charset="0"/>
                <a:cs typeface="Arial" panose="020B0604020202020204" pitchFamily="34" charset="0"/>
                <a:sym typeface="GillSans" pitchFamily="1" charset="0"/>
              </a:rPr>
              <a:t>الهيكل عبر الزمن</a:t>
            </a:r>
            <a:endParaRPr kumimoji="0" lang="en-US" sz="3600" b="1" i="0" u="none" strike="noStrike" kern="1200" cap="none" spc="0" normalizeH="0" baseline="0" noProof="0" dirty="0">
              <a:ln>
                <a:noFill/>
              </a:ln>
              <a:solidFill>
                <a:srgbClr val="FFC000"/>
              </a:solidFill>
              <a:effectLst>
                <a:glow rad="127000">
                  <a:srgbClr val="000000"/>
                </a:glow>
              </a:effectLst>
              <a:uLnTx/>
              <a:uFillTx/>
              <a:latin typeface="Arial" panose="020B0604020202020204" pitchFamily="34" charset="0"/>
              <a:ea typeface="GillSans" pitchFamily="1" charset="0"/>
              <a:cs typeface="Arial" panose="020B0604020202020204" pitchFamily="34" charset="0"/>
              <a:sym typeface="GillSans" pitchFamily="1" charset="0"/>
            </a:endParaRPr>
          </a:p>
        </p:txBody>
      </p:sp>
    </p:spTree>
    <p:extLst>
      <p:ext uri="{BB962C8B-B14F-4D97-AF65-F5344CB8AC3E}">
        <p14:creationId xmlns:p14="http://schemas.microsoft.com/office/powerpoint/2010/main" val="712401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76963"/>
                                        </p:tgtEl>
                                        <p:attrNameLst>
                                          <p:attrName>style.visibility</p:attrName>
                                        </p:attrNameLst>
                                      </p:cBhvr>
                                      <p:to>
                                        <p:strVal val="visible"/>
                                      </p:to>
                                    </p:set>
                                    <p:animEffect transition="in" filter="wipe(up)">
                                      <p:cBhvr>
                                        <p:cTn id="7" dur="500"/>
                                        <p:tgtEl>
                                          <p:spTgt spid="15769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576963"/>
                                        </p:tgtEl>
                                        <p:attrNameLst>
                                          <p:attrName>style.visibility</p:attrName>
                                        </p:attrNameLst>
                                      </p:cBhvr>
                                      <p:to>
                                        <p:strVal val="visible"/>
                                      </p:to>
                                    </p:set>
                                    <p:animEffect transition="in" filter="wipe(down)">
                                      <p:cBhvr>
                                        <p:cTn id="12" dur="500"/>
                                        <p:tgtEl>
                                          <p:spTgt spid="1576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63" grpId="0" animBg="1"/>
      <p:bldP spid="1576963"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89"/>
          <p:cNvSpPr>
            <a:spLocks noChangeArrowheads="1"/>
          </p:cNvSpPr>
          <p:nvPr/>
        </p:nvSpPr>
        <p:spPr bwMode="auto">
          <a:xfrm>
            <a:off x="1066800" y="0"/>
            <a:ext cx="80772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Grp="1" noChangeArrowheads="1"/>
          </p:cNvSpPr>
          <p:nvPr>
            <p:ph type="title"/>
          </p:nvPr>
        </p:nvSpPr>
        <p:spPr>
          <a:xfrm rot="16200000">
            <a:off x="-2895600" y="2895600"/>
            <a:ext cx="6858000" cy="1066800"/>
          </a:xfrm>
          <a:solidFill>
            <a:schemeClr val="hlink"/>
          </a:solidFill>
        </p:spPr>
        <p:txBody>
          <a:bodyPr/>
          <a:lstStyle/>
          <a:p>
            <a:pPr eaLnBrk="1" hangingPunct="1">
              <a:defRPr/>
            </a:pPr>
            <a:r>
              <a:rPr lang="ar-JO" dirty="0">
                <a:solidFill>
                  <a:schemeClr val="tx1"/>
                </a:solidFill>
                <a:ea typeface="ＭＳ Ｐゴシック" charset="0"/>
                <a:cs typeface="Arial" panose="020B0604020202020204" pitchFamily="34" charset="0"/>
              </a:rPr>
              <a:t>الهياكل في الكتاب المقدس</a:t>
            </a:r>
            <a:endParaRPr lang="en-US" dirty="0">
              <a:solidFill>
                <a:schemeClr val="tx1"/>
              </a:solidFill>
              <a:ea typeface="ＭＳ Ｐゴシック" charset="0"/>
              <a:cs typeface="Arial" panose="020B0604020202020204" pitchFamily="34" charset="0"/>
            </a:endParaRPr>
          </a:p>
        </p:txBody>
      </p:sp>
      <p:graphicFrame>
        <p:nvGraphicFramePr>
          <p:cNvPr id="89184" name="Group 1120"/>
          <p:cNvGraphicFramePr>
            <a:graphicFrameLocks noGrp="1"/>
          </p:cNvGraphicFramePr>
          <p:nvPr/>
        </p:nvGraphicFramePr>
        <p:xfrm>
          <a:off x="1143000" y="0"/>
          <a:ext cx="7620000" cy="6771642"/>
        </p:xfrm>
        <a:graphic>
          <a:graphicData uri="http://schemas.openxmlformats.org/drawingml/2006/table">
            <a:tbl>
              <a:tblPr/>
              <a:tblGrid>
                <a:gridCol w="1179513">
                  <a:extLst>
                    <a:ext uri="{9D8B030D-6E8A-4147-A177-3AD203B41FA5}">
                      <a16:colId xmlns:a16="http://schemas.microsoft.com/office/drawing/2014/main" val="20000"/>
                    </a:ext>
                  </a:extLst>
                </a:gridCol>
                <a:gridCol w="1633537">
                  <a:extLst>
                    <a:ext uri="{9D8B030D-6E8A-4147-A177-3AD203B41FA5}">
                      <a16:colId xmlns:a16="http://schemas.microsoft.com/office/drawing/2014/main" val="20001"/>
                    </a:ext>
                  </a:extLst>
                </a:gridCol>
                <a:gridCol w="175895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67310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charset="0"/>
                        <a:buNone/>
                        <a:tabLst/>
                      </a:pPr>
                      <a:endParaRPr kumimoji="0" lang="en-US" sz="32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سليمان</a:t>
                      </a:r>
                      <a:r>
                        <a:rPr kumimoji="0" lang="en-GB"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 </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زربابل/هيرودس</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الضيقة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الألفية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فترة الهيكل</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الأول</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الثاني</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الثالث</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الرابع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الوصف</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ملوك 6-7</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عزرا 3-6</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رؤيا 11: 1-2</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حز 40-43</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69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نصوص حجي</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2: 3أ، 9ب</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1: 4، 8-9، 2: 3ب</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حجي 2: 7، 9أ</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البناء</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966-959 ق.م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536-516 ق.م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يتم جمع مواد البناء اليوم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يزال مستقبلياً</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7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تنجس من</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إسرائيل والموك الوثنيين</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أنطيوخس، الصرافين، بومباي، تيطس</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ضد المسيح</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 (</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دا 9: 27</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لا أحد</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زك 14: 20-21</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4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الدمار</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586 ق.م</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 ملوك 25</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70 م</a:t>
                      </a:r>
                      <a:b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مت 24: 1-3</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نهاية الضيقة العظيمة؟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السماوات الجديدة والأرض الجديدة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(رؤ 21: 22)</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فترة وجوده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380 سنة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606 سنوات</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أقل من سبع سنوات؟</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1000 سنة</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55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الذبائح</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المسيح</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قبل (موافق عليه) وبعد المسيح (غير موافق عليه)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المسيح</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غير موافق عليه</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بعد المسيح</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(موافق عليه)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مجد الله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ملأه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 ملوك 8: 10-11</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لم يملأه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لن يملأه</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سوف يملأه</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حز 43: 1-5</a:t>
                      </a:r>
                      <a:r>
                        <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3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الحرم</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90×30=</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2700 قدم مربع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 × 175 = 15312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الساحة الداخلية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150×400=</a:t>
                      </a:r>
                      <a:endPar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60000 قدم مربع</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175 × 427.5 = 74812.5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71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الساحة الخارجية</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254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875×875 أو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ست مرات أكبر</a:t>
                      </a:r>
                      <a:endParaRPr kumimoji="0" lang="en-GB"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a:t>
                      </a:r>
                      <a:endParaRPr kumimoji="0" lang="en-GB" altLang="zh-CN" sz="2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3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875 × 875 = 765625 قدم مربع</a:t>
                      </a:r>
                      <a:endParaRPr kumimoji="0" lang="en-GB" altLang="zh-CN" sz="12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
        <p:nvSpPr>
          <p:cNvPr id="141401" name="Text Box 90"/>
          <p:cNvSpPr txBox="1">
            <a:spLocks noChangeArrowheads="1"/>
          </p:cNvSpPr>
          <p:nvPr/>
        </p:nvSpPr>
        <p:spPr bwMode="auto">
          <a:xfrm>
            <a:off x="8534400" y="0"/>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644</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0871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ar-JO" sz="3600" dirty="0">
                <a:solidFill>
                  <a:schemeClr val="tx1"/>
                </a:solidFill>
                <a:ea typeface="ＭＳ Ｐゴシック" charset="0"/>
                <a:cs typeface="Arial" panose="020B0604020202020204" pitchFamily="34" charset="0"/>
              </a:rPr>
              <a:t>الهيكل الأول - سليمان</a:t>
            </a:r>
            <a:endParaRPr 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1783252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AAAAFF"/>
              </a:solidFill>
              <a:effectLst/>
              <a:uLnTx/>
              <a:uFillTx/>
              <a:latin typeface="Arial" panose="020B0604020202020204" pitchFamily="34" charset="0"/>
              <a:ea typeface="ＭＳ Ｐゴシック" charset="0"/>
              <a:cs typeface="Arial" panose="020B0604020202020204" pitchFamily="34" charset="0"/>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6439" name="Title 8"/>
          <p:cNvSpPr>
            <a:spLocks noGrp="1"/>
          </p:cNvSpPr>
          <p:nvPr>
            <p:ph type="title" idx="4294967295"/>
          </p:nvPr>
        </p:nvSpPr>
        <p:spPr>
          <a:xfrm>
            <a:off x="838200" y="5486400"/>
            <a:ext cx="77724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ar-JO" sz="4000" dirty="0">
                <a:solidFill>
                  <a:schemeClr val="bg2"/>
                </a:solidFill>
                <a:effectLst/>
                <a:ea typeface="ＭＳ Ｐゴシック" charset="0"/>
                <a:cs typeface="Arial" panose="020B0604020202020204" pitchFamily="34" charset="0"/>
              </a:rPr>
              <a:t>الهيكل الثاني - زربابل</a:t>
            </a:r>
            <a:endParaRPr lang="en-US" sz="4800" dirty="0">
              <a:effectLst/>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ar-JO" dirty="0">
                <a:solidFill>
                  <a:schemeClr val="tx1"/>
                </a:solidFill>
                <a:ea typeface="ＭＳ Ｐゴシック" charset="0"/>
                <a:cs typeface="Arial" panose="020B0604020202020204" pitchFamily="34" charset="0"/>
              </a:rPr>
              <a:t>الهيكل الثالث - هيرودس</a:t>
            </a:r>
            <a:endParaRPr lang="en-US" sz="5400" dirty="0">
              <a:ea typeface="ＭＳ Ｐゴシック"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4" descr="Temple in modern Jerusal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63513"/>
            <a:ext cx="9753600"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381000" y="1447800"/>
            <a:ext cx="9906000" cy="990600"/>
          </a:xfrm>
        </p:spPr>
        <p:txBody>
          <a:bodyPr/>
          <a:lstStyle/>
          <a:p>
            <a:pPr>
              <a:defRPr/>
            </a:pPr>
            <a:r>
              <a:rPr lang="ar-JO" sz="4800" dirty="0">
                <a:solidFill>
                  <a:schemeClr val="tx1"/>
                </a:solidFill>
                <a:ea typeface="ＭＳ Ｐゴシック" charset="0"/>
                <a:cs typeface="Arial" panose="020B0604020202020204" pitchFamily="34" charset="0"/>
              </a:rPr>
              <a:t>الهيكل الثالث - الضيقة</a:t>
            </a:r>
            <a:endParaRPr lang="en-US" sz="6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3566159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ar-JO" b="1" dirty="0">
                <a:solidFill>
                  <a:schemeClr val="bg1"/>
                </a:solidFill>
                <a:latin typeface="Arial" panose="020B0604020202020204" pitchFamily="34" charset="0"/>
                <a:ea typeface="ＭＳ Ｐゴシック" charset="0"/>
                <a:cs typeface="Arial" panose="020B0604020202020204" pitchFamily="34" charset="0"/>
              </a:rPr>
              <a:t>استبدال هذا بالهيكل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حظاً طيباً</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الصخرة في الداخل</a:t>
            </a:r>
            <a:endParaRPr lang="en-US" dirty="0">
              <a:latin typeface="Arial" panose="020B0604020202020204" pitchFamily="34" charset="0"/>
              <a:ea typeface="ＭＳ Ｐゴシック" charset="0"/>
              <a:cs typeface="Arial" panose="020B0604020202020204" pitchFamily="34" charset="0"/>
            </a:endParaRP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t"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24</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5"/>
          <p:cNvSpPr txBox="1">
            <a:spLocks noChangeArrowheads="1"/>
          </p:cNvSpPr>
          <p:nvPr/>
        </p:nvSpPr>
        <p:spPr bwMode="auto">
          <a:xfrm>
            <a:off x="0" y="0"/>
            <a:ext cx="3024188" cy="830997"/>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الصخرة المشرفة</a:t>
            </a:r>
            <a:br>
              <a:rPr kumimoji="0" lang="en-US"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br>
            <a:r>
              <a:rPr kumimoji="0" lang="ar-JO" altLang="zh-CN"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احتفال الإتحاد مع الله</a:t>
            </a:r>
            <a:endParaRPr kumimoji="0" lang="zh-CN" altLang="en-GB" sz="3200" b="1" i="0" u="none" strike="noStrike" kern="1200" cap="none" spc="0" normalizeH="0" baseline="0" noProof="0" dirty="0">
              <a:ln>
                <a:noFill/>
              </a:ln>
              <a:solidFill>
                <a:srgbClr val="FFFFFF"/>
              </a:solidFill>
              <a:effectLst/>
              <a:uLnTx/>
              <a:uFillTx/>
              <a:latin typeface="Arial" panose="020B0604020202020204" pitchFamily="34" charset="0"/>
              <a:ea typeface="SimSun" pitchFamily="2" charset="-122"/>
              <a:cs typeface="Arial" panose="020B060402020202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جبل        الهيكل      الحالي</a:t>
            </a:r>
            <a:endParaRPr lang="en-US" b="1" dirty="0">
              <a:latin typeface="Arial" panose="020B0604020202020204" pitchFamily="34" charset="0"/>
              <a:ea typeface="ＭＳ Ｐゴシック" charset="0"/>
              <a:cs typeface="Arial" panose="020B0604020202020204" pitchFamily="34" charset="0"/>
            </a:endParaRP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766557"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C0000"/>
                </a:solidFill>
                <a:effectLst/>
                <a:uLnTx/>
                <a:uFillTx/>
                <a:latin typeface="Arial" panose="020B0604020202020204" pitchFamily="34" charset="0"/>
                <a:ea typeface="ＭＳ Ｐゴシック" charset="0"/>
                <a:cs typeface="Arial" panose="020B0604020202020204" pitchFamily="34" charset="0"/>
              </a:rPr>
              <a:t>644أ</a:t>
            </a:r>
            <a:endParaRPr kumimoji="0" lang="en-US" sz="2400" b="1" i="0" u="none" strike="noStrike" kern="1200" cap="none" spc="0" normalizeH="0" baseline="0" noProof="0" dirty="0">
              <a:ln>
                <a:noFill/>
              </a:ln>
              <a:solidFill>
                <a:srgbClr val="8C0000"/>
              </a:solidFill>
              <a:effectLst/>
              <a:uLnTx/>
              <a:uFillTx/>
              <a:latin typeface="Arial" panose="020B0604020202020204" pitchFamily="34" charset="0"/>
              <a:ea typeface="ＭＳ Ｐゴシック" charset="0"/>
              <a:cs typeface="Arial" panose="020B0604020202020204" pitchFamily="34" charset="0"/>
            </a:endParaRPr>
          </a:p>
        </p:txBody>
      </p:sp>
      <p:sp>
        <p:nvSpPr>
          <p:cNvPr id="155652" name="Text Box 1029"/>
          <p:cNvSpPr txBox="1">
            <a:spLocks noChangeArrowheads="1"/>
          </p:cNvSpPr>
          <p:nvPr/>
        </p:nvSpPr>
        <p:spPr bwMode="auto">
          <a:xfrm>
            <a:off x="7543800" y="1295400"/>
            <a:ext cx="160020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البوابة   الشرقية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3" name="Text Box 1030"/>
          <p:cNvSpPr txBox="1">
            <a:spLocks noChangeArrowheads="1"/>
          </p:cNvSpPr>
          <p:nvPr/>
        </p:nvSpPr>
        <p:spPr bwMode="auto">
          <a:xfrm>
            <a:off x="5257800" y="914400"/>
            <a:ext cx="175260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الموقع   الشمالي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5654" name="Text Box 1031"/>
          <p:cNvSpPr txBox="1">
            <a:spLocks noChangeArrowheads="1"/>
          </p:cNvSpPr>
          <p:nvPr/>
        </p:nvSpPr>
        <p:spPr bwMode="auto">
          <a:xfrm>
            <a:off x="5257800" y="3886200"/>
            <a:ext cx="1981200"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الموقع     التقليدي</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8"/>
          <p:cNvSpPr txBox="1">
            <a:spLocks noChangeArrowheads="1"/>
          </p:cNvSpPr>
          <p:nvPr/>
        </p:nvSpPr>
        <p:spPr bwMode="auto">
          <a:xfrm rot="21009161">
            <a:off x="8323913" y="5341220"/>
            <a:ext cx="533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ج</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غ</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rPr>
              <a:t>ش</a:t>
            </a:r>
            <a:endParaRPr kumimoji="0" lang="zh-CN" altLang="en-GB" sz="2400" b="1" i="0" u="none" strike="noStrike" kern="1200" cap="none" spc="0" normalizeH="0" baseline="0" noProof="0" dirty="0">
              <a:ln>
                <a:noFill/>
              </a:ln>
              <a:solidFill>
                <a:srgbClr val="000000"/>
              </a:solidFill>
              <a:effectLst>
                <a:glow rad="254000">
                  <a:srgbClr val="FFFFFF"/>
                </a:glow>
              </a:effectLst>
              <a:uLnTx/>
              <a:uFillTx/>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a:t>
            </a:r>
            <a:r>
              <a:rPr lang="ar-JO" sz="4800" dirty="0">
                <a:effectLst>
                  <a:glow rad="127000">
                    <a:schemeClr val="tx1"/>
                  </a:glow>
                </a:effectLst>
                <a:ea typeface="ＭＳ Ｐゴシック" charset="0"/>
              </a:rPr>
              <a:t>وه</a:t>
            </a:r>
            <a:endParaRPr lang="en-US" sz="48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3237C0-F2A9-994C-A272-C04938EBCE79}"/>
              </a:ext>
            </a:extLst>
          </p:cNvPr>
          <p:cNvPicPr>
            <a:picLocks noChangeAspect="1"/>
          </p:cNvPicPr>
          <p:nvPr/>
        </p:nvPicPr>
        <p:blipFill rotWithShape="1">
          <a:blip r:embed="rId3"/>
          <a:srcRect l="1262"/>
          <a:stretch/>
        </p:blipFill>
        <p:spPr>
          <a:xfrm>
            <a:off x="0" y="17241"/>
            <a:ext cx="9144000" cy="5788023"/>
          </a:xfrm>
          <a:prstGeom prst="rect">
            <a:avLst/>
          </a:prstGeom>
        </p:spPr>
      </p:pic>
      <p:sp>
        <p:nvSpPr>
          <p:cNvPr id="762883" name="Rectangle 7"/>
          <p:cNvSpPr>
            <a:spLocks noGrp="1" noChangeArrowheads="1"/>
          </p:cNvSpPr>
          <p:nvPr>
            <p:ph type="title"/>
          </p:nvPr>
        </p:nvSpPr>
        <p:spPr>
          <a:xfrm>
            <a:off x="0" y="-97656"/>
            <a:ext cx="9140824" cy="504056"/>
          </a:xfrm>
          <a:solidFill>
            <a:schemeClr val="tx1"/>
          </a:solidFill>
        </p:spPr>
        <p:txBody>
          <a:bodyPr/>
          <a:lstStyle/>
          <a:p>
            <a:r>
              <a:rPr lang="ar-JO" sz="3600" dirty="0">
                <a:solidFill>
                  <a:schemeClr val="bg1"/>
                </a:solidFill>
                <a:ea typeface="ＭＳ Ｐゴシック" charset="0"/>
              </a:rPr>
              <a:t>أحداث الأسبوع السبعين</a:t>
            </a:r>
            <a:endParaRPr lang="en-US" sz="3600" dirty="0">
              <a:solidFill>
                <a:schemeClr val="accent1"/>
              </a:solidFill>
              <a:ea typeface="ＭＳ Ｐゴシック" charset="0"/>
            </a:endParaRPr>
          </a:p>
        </p:txBody>
      </p:sp>
      <p:sp>
        <p:nvSpPr>
          <p:cNvPr id="762885" name="Text Box 14"/>
          <p:cNvSpPr txBox="1">
            <a:spLocks noChangeArrowheads="1"/>
          </p:cNvSpPr>
          <p:nvPr/>
        </p:nvSpPr>
        <p:spPr bwMode="auto">
          <a:xfrm>
            <a:off x="8457948" y="-99392"/>
            <a:ext cx="614569"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2896" name="Text Box 10"/>
          <p:cNvSpPr txBox="1">
            <a:spLocks noChangeArrowheads="1"/>
          </p:cNvSpPr>
          <p:nvPr/>
        </p:nvSpPr>
        <p:spPr bwMode="auto">
          <a:xfrm>
            <a:off x="4644008" y="5051845"/>
            <a:ext cx="3414770" cy="510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2018 09 23 John Haller's Prophecy Update </a:t>
            </a:r>
            <a:b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"Surveillance Society” (https://</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www.youtube.com</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sz="9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watch?v</a:t>
            </a: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=GE35KQWKCWw)</a:t>
            </a:r>
          </a:p>
        </p:txBody>
      </p:sp>
      <p:sp>
        <p:nvSpPr>
          <p:cNvPr id="66" name="Text Box 8"/>
          <p:cNvSpPr txBox="1">
            <a:spLocks noChangeArrowheads="1"/>
          </p:cNvSpPr>
          <p:nvPr/>
        </p:nvSpPr>
        <p:spPr bwMode="auto">
          <a:xfrm>
            <a:off x="0" y="5561409"/>
            <a:ext cx="9144000" cy="1384995"/>
          </a:xfrm>
          <a:prstGeom prst="rect">
            <a:avLst/>
          </a:prstGeom>
          <a:solidFill>
            <a:schemeClr val="tx1"/>
          </a:solidFill>
          <a:ln w="952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ويثبت عهداً مع كثيرين في أسبوع واحد وفي وسط الأسبوع يبطل الذبيحة والتقدمة وعلى جناج الأرجاس مخرب حتى يتم ويصب المقضي على المخرب (دا 9: 27) </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7">
            <a:extLst>
              <a:ext uri="{FF2B5EF4-FFF2-40B4-BE49-F238E27FC236}">
                <a16:creationId xmlns:a16="http://schemas.microsoft.com/office/drawing/2014/main" id="{15A1CA35-D27F-2DE8-D8FE-486659407E0F}"/>
              </a:ext>
            </a:extLst>
          </p:cNvPr>
          <p:cNvSpPr txBox="1">
            <a:spLocks noChangeArrowheads="1"/>
          </p:cNvSpPr>
          <p:nvPr/>
        </p:nvSpPr>
        <p:spPr bwMode="auto">
          <a:xfrm>
            <a:off x="5436297" y="302899"/>
            <a:ext cx="3244240" cy="1162646"/>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lvl="0" algn="ctr" defTabSz="914400" eaLnBrk="0" fontAlgn="base" hangingPunct="0">
              <a:spcBef>
                <a:spcPct val="0"/>
              </a:spcBef>
              <a:spcAft>
                <a:spcPct val="0"/>
              </a:spcAft>
              <a:defRPr sz="2800" b="1" i="1" kern="0">
                <a:solidFill>
                  <a:srgbClr val="FFFFFF"/>
                </a:solidFill>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وهكذا سيخلص جميع إسرائيل</a:t>
            </a:r>
            <a:br>
              <a:rPr kumimoji="0" lang="en-US" altLang="ja-JP"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SA" altLang="ja-JP"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 ١١ : ٢٥-٢٧) </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B8CD830C-9ADB-3719-EF16-55E0CE9A5A06}"/>
              </a:ext>
            </a:extLst>
          </p:cNvPr>
          <p:cNvSpPr txBox="1">
            <a:spLocks noChangeArrowheads="1"/>
          </p:cNvSpPr>
          <p:nvPr/>
        </p:nvSpPr>
        <p:spPr bwMode="auto">
          <a:xfrm>
            <a:off x="323528" y="396653"/>
            <a:ext cx="2304256" cy="720080"/>
          </a:xfrm>
          <a:prstGeom prst="rect">
            <a:avLst/>
          </a:prstGeom>
          <a:gradFill>
            <a:gsLst>
              <a:gs pos="0">
                <a:schemeClr val="tx1"/>
              </a:gs>
              <a:gs pos="74000">
                <a:srgbClr val="C00000"/>
              </a:gs>
              <a:gs pos="83000">
                <a:srgbClr val="C00000"/>
              </a:gs>
              <a:gs pos="100000">
                <a:srgbClr val="C00000"/>
              </a:gs>
            </a:gsLst>
            <a:lin ang="5400000" scaled="1"/>
          </a:gra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الأسبوع السبعون</a:t>
            </a:r>
            <a:endParaRPr kumimoji="0" lang="en-US" sz="2800" b="1" i="0" u="none" strike="noStrike" kern="0" cap="none" spc="0" normalizeH="0" baseline="0" noProof="0" dirty="0">
              <a:ln>
                <a:noFill/>
              </a:ln>
              <a:solidFill>
                <a:srgbClr val="00CC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3180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62459"/>
            <a:ext cx="9143998" cy="1340768"/>
          </a:xfrm>
        </p:spPr>
        <p:txBody>
          <a:bodyPr>
            <a:normAutofit/>
          </a:bodyPr>
          <a:lstStyle/>
          <a:p>
            <a:br>
              <a:rPr lang="en-US" sz="4000" dirty="0">
                <a:effectLst>
                  <a:glow rad="228600">
                    <a:srgbClr val="000000"/>
                  </a:glow>
                </a:effectLst>
              </a:rPr>
            </a:br>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417386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365"/>
            <a:ext cx="9135167" cy="1173715"/>
          </a:xfrm>
        </p:spPr>
        <p:txBody>
          <a:bodyPr>
            <a:normAutofit fontScale="90000"/>
          </a:bodyPr>
          <a:lstStyle/>
          <a:p>
            <a:pPr rtl="1"/>
            <a:r>
              <a:rPr lang="ar-JO" sz="4000" dirty="0">
                <a:effectLst>
                  <a:glow rad="228600">
                    <a:srgbClr val="000000"/>
                  </a:glow>
                </a:effectLst>
              </a:rPr>
              <a:t>في عام 2017 احتفلت إسرائيل بجهود الرئيس ترامب لإعادة بناء الهيكل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1" eaLnBrk="1" fontAlgn="base" latinLnBrk="0" hangingPunct="1">
              <a:lnSpc>
                <a:spcPct val="90000"/>
              </a:lnSpc>
              <a:spcBef>
                <a:spcPct val="20000"/>
              </a:spcBef>
              <a:spcAft>
                <a:spcPct val="0"/>
              </a:spcAft>
              <a:buClrTx/>
              <a:buSzTx/>
              <a:buFont typeface="Arial" pitchFamily="34"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تتم مقارنة إعداد نصف الشيكل هذا للهيكل الثالث بما ساعده كورش في بناء الهيكل الثاني في عام 539 قبل الميلاد.</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827394" name="Picture 2" descr="Amazon.com: DL6-14 Rare Antique Gold Plated Half Shekel King Cyrus Donald  Trump Jewish Temple Mount Israel Coin Israel Challenge Coin: Toys &amp; Games">
            <a:extLst>
              <a:ext uri="{FF2B5EF4-FFF2-40B4-BE49-F238E27FC236}">
                <a16:creationId xmlns:a16="http://schemas.microsoft.com/office/drawing/2014/main" id="{B5F44094-8B41-A245-A8E6-9DA43A20C2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4434" y="1174080"/>
            <a:ext cx="7226300" cy="477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43969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
            <a:ext cx="9143998" cy="1231705"/>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271115142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1561" b="9744"/>
          <a:stretch/>
        </p:blipFill>
        <p:spPr>
          <a:xfrm>
            <a:off x="-36512" y="1268760"/>
            <a:ext cx="9143998" cy="5589240"/>
          </a:xfrm>
          <a:prstGeom prst="rect">
            <a:avLst/>
          </a:prstGeom>
        </p:spPr>
      </p:pic>
      <p:sp>
        <p:nvSpPr>
          <p:cNvPr id="77826" name="Rectangle 2"/>
          <p:cNvSpPr>
            <a:spLocks noGrp="1"/>
          </p:cNvSpPr>
          <p:nvPr>
            <p:ph type="ctrTitle"/>
          </p:nvPr>
        </p:nvSpPr>
        <p:spPr>
          <a:xfrm>
            <a:off x="1" y="-15855"/>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1" y="5805264"/>
            <a:ext cx="6732240" cy="908720"/>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097637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74110"/>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Artwork by Sunny Chandra</a:t>
            </a:r>
          </a:p>
        </p:txBody>
      </p:sp>
      <p:sp>
        <p:nvSpPr>
          <p:cNvPr id="7" name="Rectangle 3"/>
          <p:cNvSpPr txBox="1">
            <a:spLocks/>
          </p:cNvSpPr>
          <p:nvPr/>
        </p:nvSpPr>
        <p:spPr>
          <a:xfrm>
            <a:off x="0" y="5805264"/>
            <a:ext cx="9143999" cy="1052736"/>
          </a:xfrm>
          <a:prstGeom prst="rect">
            <a:avLst/>
          </a:prstGeom>
          <a:solidFill>
            <a:schemeClr val="tx1"/>
          </a:solidFill>
        </p:spPr>
        <p:txBody>
          <a:bodyPr anchor="ctr"/>
          <a:lstStyle>
            <a:defPPr>
              <a:defRPr lang="en-US"/>
            </a:defPPr>
            <a:lvl1pPr indent="0" algn="ctr" defTabSz="914400" fontAlgn="base">
              <a:lnSpc>
                <a:spcPct val="90000"/>
              </a:lnSpc>
              <a:spcBef>
                <a:spcPct val="20000"/>
              </a:spcBef>
              <a:spcAft>
                <a:spcPct val="0"/>
              </a:spcAft>
              <a:buFont typeface="Arial" pitchFamily="34" charset="0"/>
              <a:buNone/>
              <a:defRPr sz="2800" b="1">
                <a:solidFill>
                  <a:srgbClr val="FFFFFF"/>
                </a:solidFill>
                <a:latin typeface="Arial"/>
                <a:cs typeface="Arial"/>
              </a:defRPr>
            </a:lvl1pPr>
            <a:lvl2pPr indent="0" algn="ctr" defTabSz="914400">
              <a:spcBef>
                <a:spcPct val="20000"/>
              </a:spcBef>
              <a:buFont typeface="Arial" pitchFamily="34" charset="0"/>
              <a:buNone/>
              <a:defRPr sz="2800">
                <a:solidFill>
                  <a:schemeClr val="tx1">
                    <a:tint val="75000"/>
                  </a:schemeClr>
                </a:solidFill>
                <a:latin typeface="Arial"/>
                <a:cs typeface="Arial"/>
              </a:defRPr>
            </a:lvl2pPr>
            <a:lvl3pPr indent="0" algn="ctr" defTabSz="914400">
              <a:spcBef>
                <a:spcPct val="20000"/>
              </a:spcBef>
              <a:buFont typeface="Arial" pitchFamily="34" charset="0"/>
              <a:buNone/>
              <a:defRPr sz="2400">
                <a:solidFill>
                  <a:schemeClr val="tx1">
                    <a:tint val="75000"/>
                  </a:schemeClr>
                </a:solidFill>
                <a:latin typeface="Arial"/>
                <a:cs typeface="Arial"/>
              </a:defRPr>
            </a:lvl3pPr>
            <a:lvl4pPr indent="0" algn="ctr" defTabSz="914400">
              <a:spcBef>
                <a:spcPct val="20000"/>
              </a:spcBef>
              <a:buFont typeface="Arial" pitchFamily="34" charset="0"/>
              <a:buNone/>
              <a:defRPr sz="2000">
                <a:solidFill>
                  <a:schemeClr val="tx1">
                    <a:tint val="75000"/>
                  </a:schemeClr>
                </a:solidFill>
                <a:latin typeface="Arial"/>
                <a:cs typeface="Arial"/>
              </a:defRPr>
            </a:lvl4pPr>
            <a:lvl5pPr indent="0" algn="ctr" defTabSz="914400">
              <a:spcBef>
                <a:spcPct val="20000"/>
              </a:spcBef>
              <a:buFont typeface="Arial" pitchFamily="34" charset="0"/>
              <a:buNone/>
              <a:defRPr sz="2000">
                <a:solidFill>
                  <a:schemeClr val="tx1">
                    <a:tint val="75000"/>
                  </a:schemeClr>
                </a:solidFill>
                <a:latin typeface="Arial"/>
                <a:cs typeface="Arial"/>
              </a:defRPr>
            </a:lvl5pPr>
            <a:lvl6pPr indent="0" algn="ctr" defTabSz="914400">
              <a:spcBef>
                <a:spcPct val="20000"/>
              </a:spcBef>
              <a:buFont typeface="Arial" pitchFamily="34" charset="0"/>
              <a:buNone/>
              <a:defRPr sz="2000">
                <a:solidFill>
                  <a:schemeClr val="tx1">
                    <a:tint val="75000"/>
                  </a:schemeClr>
                </a:solidFill>
              </a:defRPr>
            </a:lvl6pPr>
            <a:lvl7pPr indent="0" algn="ctr" defTabSz="914400">
              <a:spcBef>
                <a:spcPct val="20000"/>
              </a:spcBef>
              <a:buFont typeface="Arial" pitchFamily="34" charset="0"/>
              <a:buNone/>
              <a:defRPr sz="2000">
                <a:solidFill>
                  <a:schemeClr val="tx1">
                    <a:tint val="75000"/>
                  </a:schemeClr>
                </a:solidFill>
              </a:defRPr>
            </a:lvl7pPr>
            <a:lvl8pPr indent="0" algn="ctr" defTabSz="914400">
              <a:spcBef>
                <a:spcPct val="20000"/>
              </a:spcBef>
              <a:buFont typeface="Arial" pitchFamily="34" charset="0"/>
              <a:buNone/>
              <a:defRPr sz="2000">
                <a:solidFill>
                  <a:schemeClr val="tx1">
                    <a:tint val="75000"/>
                  </a:schemeClr>
                </a:solidFill>
              </a:defRPr>
            </a:lvl8pPr>
            <a:lvl9pPr indent="0" algn="ctr" defTabSz="914400">
              <a:spcBef>
                <a:spcPct val="20000"/>
              </a:spcBef>
              <a:buFont typeface="Arial" pitchFamily="34" charset="0"/>
              <a:buNone/>
              <a:defRPr sz="2000">
                <a:solidFill>
                  <a:schemeClr val="tx1">
                    <a:tint val="75000"/>
                  </a:schemeClr>
                </a:solidFill>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16315407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9143998" cy="1340768"/>
          </a:xfrm>
        </p:spPr>
        <p:txBody>
          <a:bodyPr>
            <a:normAutofit/>
          </a:bodyPr>
          <a:lstStyle/>
          <a:p>
            <a:r>
              <a:rPr lang="ar-JO" sz="4000" dirty="0">
                <a:effectLst>
                  <a:glow rad="228600">
                    <a:srgbClr val="000000"/>
                  </a:glow>
                </a:effectLst>
              </a:rPr>
              <a:t>سيصنع ضد المسيح معاهدة لسبع سنوات مع إسرائيل</a:t>
            </a:r>
            <a:endParaRPr lang="en-US" sz="4000" dirty="0">
              <a:effectLst>
                <a:glow rad="228600">
                  <a:srgbClr val="000000"/>
                </a:glow>
              </a:effectLst>
            </a:endParaRPr>
          </a:p>
        </p:txBody>
      </p:sp>
      <p:sp>
        <p:nvSpPr>
          <p:cNvPr id="7" name="Rectangle 3"/>
          <p:cNvSpPr txBox="1">
            <a:spLocks/>
          </p:cNvSpPr>
          <p:nvPr/>
        </p:nvSpPr>
        <p:spPr>
          <a:xfrm>
            <a:off x="0" y="5949280"/>
            <a:ext cx="9143999" cy="908720"/>
          </a:xfrm>
          <a:prstGeom prst="rect">
            <a:avLst/>
          </a:prstGeom>
        </p:spPr>
        <p:txBody>
          <a:bodyPr anchor="ct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سيمكنهم هذا من إعادة بناء الهيكل في أورشليم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31361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2800" b="1" dirty="0">
                <a:solidFill>
                  <a:srgbClr val="000000"/>
                </a:solidFill>
                <a:latin typeface="Arial" panose="020B0604020202020204" pitchFamily="34" charset="0"/>
                <a:cs typeface="Arial" panose="020B0604020202020204" pitchFamily="34" charset="0"/>
              </a:rPr>
              <a:t>1.</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75264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7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6733127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noProof="0"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 ?</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383371" y="2659927"/>
            <a:ext cx="18466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3723337" y="1916832"/>
            <a:ext cx="5420663" cy="4217020"/>
          </a:xfrm>
          <a:prstGeom prst="rect">
            <a:avLst/>
          </a:prstGeom>
        </p:spPr>
      </p:pic>
      <p:pic>
        <p:nvPicPr>
          <p:cNvPr id="9" name="Picture 8"/>
          <p:cNvPicPr>
            <a:picLocks noChangeAspect="1"/>
          </p:cNvPicPr>
          <p:nvPr/>
        </p:nvPicPr>
        <p:blipFill>
          <a:blip r:embed="rId5"/>
          <a:stretch>
            <a:fillRect/>
          </a:stretch>
        </p:blipFill>
        <p:spPr>
          <a:xfrm>
            <a:off x="267522" y="1916832"/>
            <a:ext cx="4088454" cy="4032448"/>
          </a:xfrm>
          <a:prstGeom prst="rect">
            <a:avLst/>
          </a:prstGeom>
        </p:spPr>
      </p:pic>
    </p:spTree>
    <p:extLst>
      <p:ext uri="{BB962C8B-B14F-4D97-AF65-F5344CB8AC3E}">
        <p14:creationId xmlns:p14="http://schemas.microsoft.com/office/powerpoint/2010/main" val="4792373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45"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38" presetClass="entr" presetSubtype="0" accel="50000" fill="hold" grpId="0" nodeType="clickEffect">
                                  <p:stCondLst>
                                    <p:cond delay="0"/>
                                  </p:stCondLst>
                                  <p:iterate type="lt">
                                    <p:tmPct val="50000"/>
                                  </p:iterate>
                                  <p:childTnLst>
                                    <p:set>
                                      <p:cBhvr>
                                        <p:cTn id="20" dur="1" fill="hold">
                                          <p:stCondLst>
                                            <p:cond delay="0"/>
                                          </p:stCondLst>
                                        </p:cTn>
                                        <p:tgtEl>
                                          <p:spTgt spid="5"/>
                                        </p:tgtEl>
                                        <p:attrNameLst>
                                          <p:attrName>style.visibility</p:attrName>
                                        </p:attrNameLst>
                                      </p:cBhvr>
                                      <p:to>
                                        <p:strVal val="visible"/>
                                      </p:to>
                                    </p:set>
                                    <p:set>
                                      <p:cBhvr>
                                        <p:cTn id="21" dur="137" fill="hold">
                                          <p:stCondLst>
                                            <p:cond delay="0"/>
                                          </p:stCondLst>
                                        </p:cTn>
                                        <p:tgtEl>
                                          <p:spTgt spid="5"/>
                                        </p:tgtEl>
                                        <p:attrNameLst>
                                          <p:attrName>style.rotation</p:attrName>
                                        </p:attrNameLst>
                                      </p:cBhvr>
                                      <p:to>
                                        <p:strVal val="-45.0"/>
                                      </p:to>
                                    </p:set>
                                    <p:anim calcmode="lin" valueType="num">
                                      <p:cBhvr>
                                        <p:cTn id="22"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3"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4"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25"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26" presetID="45"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000"/>
                                        <p:tgtEl>
                                          <p:spTgt spid="10"/>
                                        </p:tgtEl>
                                      </p:cBhvr>
                                    </p:animEffect>
                                    <p:anim calcmode="lin" valueType="num">
                                      <p:cBhvr>
                                        <p:cTn id="29" dur="2000" fill="hold"/>
                                        <p:tgtEl>
                                          <p:spTgt spid="10"/>
                                        </p:tgtEl>
                                        <p:attrNameLst>
                                          <p:attrName>ppt_w</p:attrName>
                                        </p:attrNameLst>
                                      </p:cBhvr>
                                      <p:tavLst>
                                        <p:tav tm="0" fmla="#ppt_w*sin(2.5*pi*$)">
                                          <p:val>
                                            <p:fltVal val="0"/>
                                          </p:val>
                                        </p:tav>
                                        <p:tav tm="100000">
                                          <p:val>
                                            <p:fltVal val="1"/>
                                          </p:val>
                                        </p:tav>
                                      </p:tavLst>
                                    </p:anim>
                                    <p:anim calcmode="lin" valueType="num">
                                      <p:cBhvr>
                                        <p:cTn id="3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 </a:t>
            </a:r>
            <a:r>
              <a:rPr lang="en-US" sz="4800" dirty="0">
                <a:effectLst>
                  <a:glow rad="127000">
                    <a:schemeClr val="tx1"/>
                  </a:glow>
                </a:effectLst>
                <a:ea typeface="ＭＳ Ｐゴシック" charset="0"/>
              </a:rPr>
              <a:t> </a:t>
            </a: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5496" y="937220"/>
            <a:ext cx="9144000" cy="5372100"/>
          </a:xfrm>
          <a:prstGeom prst="rect">
            <a:avLst/>
          </a:prstGeom>
        </p:spPr>
      </p:pic>
      <p:pic>
        <p:nvPicPr>
          <p:cNvPr id="9" name="Picture 8"/>
          <p:cNvPicPr>
            <a:picLocks noChangeAspect="1"/>
          </p:cNvPicPr>
          <p:nvPr/>
        </p:nvPicPr>
        <p:blipFill>
          <a:blip r:embed="rId4"/>
          <a:stretch>
            <a:fillRect/>
          </a:stretch>
        </p:blipFill>
        <p:spPr>
          <a:xfrm>
            <a:off x="4572000" y="2815580"/>
            <a:ext cx="4422671" cy="3853780"/>
          </a:xfrm>
          <a:prstGeom prst="rect">
            <a:avLst/>
          </a:prstGeom>
          <a:ln w="57150" cmpd="sng">
            <a:solidFill>
              <a:srgbClr val="FFFFFF"/>
            </a:solidFill>
          </a:ln>
        </p:spPr>
      </p:pic>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المعدات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(Hardware)?</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980728"/>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البرمجيات</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800" b="1" dirty="0">
                <a:solidFill>
                  <a:srgbClr val="FFFFFF"/>
                </a:solidFill>
                <a:effectLst>
                  <a:glow rad="101600">
                    <a:srgbClr val="000000"/>
                  </a:glow>
                </a:effectLst>
                <a:latin typeface="Arial" panose="020B0604020202020204" pitchFamily="34" charset="0"/>
                <a:ea typeface="ＭＳ Ｐゴシック" charset="0"/>
                <a:cs typeface="Arial" panose="020B0604020202020204" pitchFamily="34" charset="0"/>
              </a:rPr>
              <a:t>(Software)?</a:t>
            </a:r>
            <a:endParaRPr kumimoji="0" lang="en-US" sz="3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itle 2"/>
          <p:cNvSpPr txBox="1">
            <a:spLocks/>
          </p:cNvSpPr>
          <p:nvPr/>
        </p:nvSpPr>
        <p:spPr bwMode="auto">
          <a:xfrm>
            <a:off x="0"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الهيكل</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itle 2"/>
          <p:cNvSpPr txBox="1">
            <a:spLocks/>
          </p:cNvSpPr>
          <p:nvPr/>
        </p:nvSpPr>
        <p:spPr bwMode="auto">
          <a:xfrm>
            <a:off x="4679504" y="198884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إعادة بناء الشعب</a:t>
            </a:r>
            <a:endParaRPr kumimoji="0" lang="en-US" sz="4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37" fill="hold">
                                          <p:stCondLst>
                                            <p:cond delay="0"/>
                                          </p:stCondLst>
                                        </p:cTn>
                                        <p:tgtEl>
                                          <p:spTgt spid="4"/>
                                        </p:tgtEl>
                                        <p:attrNameLst>
                                          <p:attrName>style.rotation</p:attrName>
                                        </p:attrNameLst>
                                      </p:cBhvr>
                                      <p:to>
                                        <p:strVal val="-45.0"/>
                                      </p:to>
                                    </p:set>
                                    <p:anim calcmode="lin" valueType="num">
                                      <p:cBhvr>
                                        <p:cTn id="8" dur="137" fill="hold">
                                          <p:stCondLst>
                                            <p:cond delay="137"/>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37"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47" decel="50000" autoRev="1" fill="hold">
                                          <p:stCondLst>
                                            <p:cond delay="137"/>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41" fill="hold">
                                          <p:stCondLst>
                                            <p:cond delay="259"/>
                                          </p:stCondLst>
                                        </p:cTn>
                                        <p:tgtEl>
                                          <p:spTgt spid="4"/>
                                        </p:tgtEl>
                                        <p:attrNameLst>
                                          <p:attrName>ppt_y</p:attrName>
                                        </p:attrNameLst>
                                      </p:cBhvr>
                                      <p:tavLst>
                                        <p:tav tm="0">
                                          <p:val>
                                            <p:strVal val="#ppt_y-(0.354*#ppt_w-0.172*#ppt_h)"/>
                                          </p:val>
                                        </p:tav>
                                        <p:tav tm="100000">
                                          <p:val>
                                            <p:strVal val="#ppt_y"/>
                                          </p:val>
                                        </p:tav>
                                      </p:tavLst>
                                    </p:anim>
                                  </p:childTnLst>
                                </p:cTn>
                              </p:par>
                              <p:par>
                                <p:cTn id="12" presetID="1"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285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37" fill="hold">
                                          <p:stCondLst>
                                            <p:cond delay="0"/>
                                          </p:stCondLst>
                                        </p:cTn>
                                        <p:tgtEl>
                                          <p:spTgt spid="6"/>
                                        </p:tgtEl>
                                        <p:attrNameLst>
                                          <p:attrName>style.rotation</p:attrName>
                                        </p:attrNameLst>
                                      </p:cBhvr>
                                      <p:to>
                                        <p:strVal val="-45.0"/>
                                      </p:to>
                                    </p:set>
                                    <p:anim calcmode="lin" valueType="num">
                                      <p:cBhvr>
                                        <p:cTn id="18" dur="137" fill="hold">
                                          <p:stCondLst>
                                            <p:cond delay="13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3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47" decel="50000" autoRev="1" fill="hold">
                                          <p:stCondLst>
                                            <p:cond delay="13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41" fill="hold">
                                          <p:stCondLst>
                                            <p:cond delay="259"/>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8" presetClass="entr" presetSubtype="0" accel="50000" fill="hold" grpId="0" nodeType="clickEffect">
                                  <p:stCondLst>
                                    <p:cond delay="0"/>
                                  </p:stCondLst>
                                  <p:iterate type="lt">
                                    <p:tmPct val="50000"/>
                                  </p:iterate>
                                  <p:childTnLst>
                                    <p:set>
                                      <p:cBhvr>
                                        <p:cTn id="25" dur="1" fill="hold">
                                          <p:stCondLst>
                                            <p:cond delay="0"/>
                                          </p:stCondLst>
                                        </p:cTn>
                                        <p:tgtEl>
                                          <p:spTgt spid="5"/>
                                        </p:tgtEl>
                                        <p:attrNameLst>
                                          <p:attrName>style.visibility</p:attrName>
                                        </p:attrNameLst>
                                      </p:cBhvr>
                                      <p:to>
                                        <p:strVal val="visible"/>
                                      </p:to>
                                    </p:set>
                                    <p:set>
                                      <p:cBhvr>
                                        <p:cTn id="26" dur="137" fill="hold">
                                          <p:stCondLst>
                                            <p:cond delay="0"/>
                                          </p:stCondLst>
                                        </p:cTn>
                                        <p:tgtEl>
                                          <p:spTgt spid="5"/>
                                        </p:tgtEl>
                                        <p:attrNameLst>
                                          <p:attrName>style.rotation</p:attrName>
                                        </p:attrNameLst>
                                      </p:cBhvr>
                                      <p:to>
                                        <p:strVal val="-45.0"/>
                                      </p:to>
                                    </p:set>
                                    <p:anim calcmode="lin" valueType="num">
                                      <p:cBhvr>
                                        <p:cTn id="27" dur="137" fill="hold">
                                          <p:stCondLst>
                                            <p:cond delay="13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28" dur="13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29" dur="47" decel="50000" autoRev="1" fill="hold">
                                          <p:stCondLst>
                                            <p:cond delay="13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30" dur="41" fill="hold">
                                          <p:stCondLst>
                                            <p:cond delay="259"/>
                                          </p:stCondLst>
                                        </p:cTn>
                                        <p:tgtEl>
                                          <p:spTgt spid="5"/>
                                        </p:tgtEl>
                                        <p:attrNameLst>
                                          <p:attrName>ppt_y</p:attrName>
                                        </p:attrNameLst>
                                      </p:cBhvr>
                                      <p:tavLst>
                                        <p:tav tm="0">
                                          <p:val>
                                            <p:strVal val="#ppt_y-(0.354*#ppt_w-0.172*#ppt_h)"/>
                                          </p:val>
                                        </p:tav>
                                        <p:tav tm="100000">
                                          <p:val>
                                            <p:strVal val="#ppt_y"/>
                                          </p:val>
                                        </p:tav>
                                      </p:tavLst>
                                    </p:anim>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par>
                          <p:cTn id="33" fill="hold">
                            <p:stCondLst>
                              <p:cond delay="3150"/>
                            </p:stCondLst>
                            <p:childTnLst>
                              <p:par>
                                <p:cTn id="34" presetID="38" presetClass="entr" presetSubtype="0" accel="50000" fill="hold" grpId="0" nodeType="afterEffect">
                                  <p:stCondLst>
                                    <p:cond delay="0"/>
                                  </p:stCondLst>
                                  <p:iterate type="lt">
                                    <p:tmPct val="50000"/>
                                  </p:iterate>
                                  <p:childTnLst>
                                    <p:set>
                                      <p:cBhvr>
                                        <p:cTn id="35" dur="1" fill="hold">
                                          <p:stCondLst>
                                            <p:cond delay="0"/>
                                          </p:stCondLst>
                                        </p:cTn>
                                        <p:tgtEl>
                                          <p:spTgt spid="7"/>
                                        </p:tgtEl>
                                        <p:attrNameLst>
                                          <p:attrName>style.visibility</p:attrName>
                                        </p:attrNameLst>
                                      </p:cBhvr>
                                      <p:to>
                                        <p:strVal val="visible"/>
                                      </p:to>
                                    </p:set>
                                    <p:set>
                                      <p:cBhvr>
                                        <p:cTn id="36" dur="137" fill="hold">
                                          <p:stCondLst>
                                            <p:cond delay="0"/>
                                          </p:stCondLst>
                                        </p:cTn>
                                        <p:tgtEl>
                                          <p:spTgt spid="7"/>
                                        </p:tgtEl>
                                        <p:attrNameLst>
                                          <p:attrName>style.rotation</p:attrName>
                                        </p:attrNameLst>
                                      </p:cBhvr>
                                      <p:to>
                                        <p:strVal val="-45.0"/>
                                      </p:to>
                                    </p:set>
                                    <p:anim calcmode="lin" valueType="num">
                                      <p:cBhvr>
                                        <p:cTn id="37" dur="137" fill="hold">
                                          <p:stCondLst>
                                            <p:cond delay="137"/>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38" dur="137"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39" dur="47" decel="50000" autoRev="1" fill="hold">
                                          <p:stCondLst>
                                            <p:cond delay="137"/>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40" dur="41" fill="hold">
                                          <p:stCondLst>
                                            <p:cond delay="259"/>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14288"/>
            <a:ext cx="9144000" cy="779463"/>
          </a:xfrm>
        </p:spPr>
        <p:txBody>
          <a:bodyPr/>
          <a:lstStyle/>
          <a:p>
            <a:pPr algn="ctr">
              <a:defRPr/>
            </a:pPr>
            <a:r>
              <a:rPr lang="ar-JO" dirty="0">
                <a:solidFill>
                  <a:srgbClr val="FFFFFF"/>
                </a:solidFill>
                <a:effectLst>
                  <a:glow rad="228600">
                    <a:schemeClr val="tx1"/>
                  </a:glow>
                </a:effectLst>
                <a:ea typeface="ＭＳ Ｐゴシック" charset="0"/>
              </a:rPr>
              <a:t>من الأهم؟</a:t>
            </a:r>
            <a:endParaRPr lang="en-US" dirty="0">
              <a:solidFill>
                <a:srgbClr val="FFFFFF"/>
              </a:solidFill>
              <a:effectLst>
                <a:glow rad="228600">
                  <a:schemeClr val="tx1"/>
                </a:glow>
              </a:effectLst>
              <a:ea typeface="ＭＳ Ｐゴシック" charset="0"/>
            </a:endParaRPr>
          </a:p>
        </p:txBody>
      </p:sp>
      <p:sp>
        <p:nvSpPr>
          <p:cNvPr id="4" name="Title 2"/>
          <p:cNvSpPr txBox="1">
            <a:spLocks/>
          </p:cNvSpPr>
          <p:nvPr/>
        </p:nvSpPr>
        <p:spPr bwMode="auto">
          <a:xfrm>
            <a:off x="0" y="980728"/>
            <a:ext cx="4248188" cy="13118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حضور الروح؟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2"/>
          <p:cNvSpPr txBox="1">
            <a:spLocks/>
          </p:cNvSpPr>
          <p:nvPr/>
        </p:nvSpPr>
        <p:spPr bwMode="auto">
          <a:xfrm>
            <a:off x="4679504" y="1168590"/>
            <a:ext cx="4464496" cy="9361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الخضوع للروح؟</a:t>
            </a:r>
            <a:endParaRPr kumimoji="0" lang="en-US" sz="4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40391" y="2730838"/>
            <a:ext cx="4497638" cy="3271009"/>
          </a:xfrm>
          <a:prstGeom prst="rect">
            <a:avLst/>
          </a:prstGeom>
        </p:spPr>
      </p:pic>
      <p:pic>
        <p:nvPicPr>
          <p:cNvPr id="10" name="Picture 9"/>
          <p:cNvPicPr>
            <a:picLocks noChangeAspect="1"/>
          </p:cNvPicPr>
          <p:nvPr/>
        </p:nvPicPr>
        <p:blipFill>
          <a:blip r:embed="rId5"/>
          <a:stretch>
            <a:fillRect/>
          </a:stretch>
        </p:blipFill>
        <p:spPr>
          <a:xfrm>
            <a:off x="336588" y="2730838"/>
            <a:ext cx="3911600" cy="2603500"/>
          </a:xfrm>
          <a:prstGeom prst="rect">
            <a:avLst/>
          </a:prstGeom>
        </p:spPr>
      </p:pic>
    </p:spTree>
    <p:extLst>
      <p:ext uri="{BB962C8B-B14F-4D97-AF65-F5344CB8AC3E}">
        <p14:creationId xmlns:p14="http://schemas.microsoft.com/office/powerpoint/2010/main" val="25482865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895600" y="152400"/>
            <a:ext cx="3398838" cy="685800"/>
          </a:xfrm>
        </p:spPr>
        <p:txBody>
          <a:bodyPr/>
          <a:lstStyle/>
          <a:p>
            <a:pPr algn="ctr" eaLnBrk="1" hangingPunct="1">
              <a:defRPr/>
            </a:pPr>
            <a:r>
              <a:rPr lang="ar-JO" b="1" dirty="0">
                <a:latin typeface="Arial" panose="020B0604020202020204" pitchFamily="34" charset="0"/>
                <a:ea typeface="+mj-ea"/>
                <a:cs typeface="Arial" panose="020B0604020202020204" pitchFamily="34" charset="0"/>
              </a:rPr>
              <a:t>الموجز</a:t>
            </a:r>
            <a:endParaRPr lang="en-US" b="1" dirty="0">
              <a:latin typeface="Arial" panose="020B0604020202020204" pitchFamily="34" charset="0"/>
              <a:ea typeface="+mj-ea"/>
              <a:cs typeface="Arial" panose="020B0604020202020204" pitchFamily="34" charset="0"/>
            </a:endParaRPr>
          </a:p>
        </p:txBody>
      </p:sp>
      <p:sp>
        <p:nvSpPr>
          <p:cNvPr id="131075" name="Text Box 3"/>
          <p:cNvSpPr txBox="1">
            <a:spLocks noChangeArrowheads="1"/>
          </p:cNvSpPr>
          <p:nvPr/>
        </p:nvSpPr>
        <p:spPr bwMode="auto">
          <a:xfrm>
            <a:off x="7667625" y="0"/>
            <a:ext cx="1476375" cy="45720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292-294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704" name="Text Box 8"/>
          <p:cNvSpPr txBox="1">
            <a:spLocks noChangeArrowheads="1"/>
          </p:cNvSpPr>
          <p:nvPr/>
        </p:nvSpPr>
        <p:spPr bwMode="auto">
          <a:xfrm>
            <a:off x="342900" y="963613"/>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0" indent="-571500" algn="r" rtl="1" eaLnBrk="1" hangingPunct="1"/>
            <a:r>
              <a:rPr lang="ar-JO" altLang="zh-CN" sz="2800" b="1" dirty="0">
                <a:solidFill>
                  <a:srgbClr val="000000"/>
                </a:solidFill>
                <a:latin typeface="Arial" panose="020B0604020202020204" pitchFamily="34" charset="0"/>
                <a:cs typeface="Arial" panose="020B0604020202020204" pitchFamily="34" charset="0"/>
              </a:rPr>
              <a:t>1.</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(الإصحاحات 1-6) إعادة بناء الهيكل في الرجوع الأول بقيادة زربابل مع 50000 يهودي يشجع البقية للعبادة في الهيكل فقط بسبب أمانة الله في تتميم وعده بالإسترداد (538 ق.م)</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9705" name="Text Box 9"/>
          <p:cNvSpPr txBox="1">
            <a:spLocks noChangeArrowheads="1"/>
          </p:cNvSpPr>
          <p:nvPr/>
        </p:nvSpPr>
        <p:spPr bwMode="auto">
          <a:xfrm>
            <a:off x="304800" y="4286250"/>
            <a:ext cx="8458200" cy="1384995"/>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60375" marR="0" lvl="0" indent="-449263" algn="r" defTabSz="914400" rtl="1" eaLnBrk="1" fontAlgn="base" latinLnBrk="0" hangingPunct="1">
              <a:lnSpc>
                <a:spcPct val="100000"/>
              </a:lnSpc>
              <a:spcBef>
                <a:spcPct val="0"/>
              </a:spcBef>
              <a:spcAft>
                <a:spcPct val="0"/>
              </a:spcAft>
              <a:buClrTx/>
              <a:buSzTx/>
              <a:buFontTx/>
              <a:buNone/>
              <a:defRPr/>
            </a:pPr>
            <a:r>
              <a:rPr lang="ar-JO" altLang="zh-CN" sz="2800" b="1" dirty="0">
                <a:solidFill>
                  <a:srgbClr val="000000"/>
                </a:solidFill>
                <a:latin typeface="Arial" panose="020B0604020202020204" pitchFamily="34" charset="0"/>
                <a:cs typeface="Arial" panose="020B0604020202020204" pitchFamily="34" charset="0"/>
              </a:rPr>
              <a:t>2.</a:t>
            </a:r>
            <a:r>
              <a:rPr lang="en-US" altLang="zh-CN" sz="2800" b="1" dirty="0">
                <a:solidFill>
                  <a:srgbClr val="000000"/>
                </a:solidFill>
                <a:latin typeface="Arial" panose="020B0604020202020204" pitchFamily="34" charset="0"/>
                <a:cs typeface="Arial" panose="020B0604020202020204" pitchFamily="34" charset="0"/>
              </a:rPr>
              <a:t>	</a:t>
            </a:r>
            <a:r>
              <a:rPr lang="ar-JO" altLang="zh-CN" sz="2800" b="1" dirty="0">
                <a:solidFill>
                  <a:srgbClr val="000000"/>
                </a:solidFill>
                <a:latin typeface="Arial" panose="020B0604020202020204" pitchFamily="34" charset="0"/>
                <a:cs typeface="Arial" panose="020B0604020202020204" pitchFamily="34" charset="0"/>
              </a:rPr>
              <a:t>عزرا 7-10 : إصلاح الشعب في الرجوع الثاني بقيادة عزرا مع 5000 يهودي قد تم تسجيله لتشجيع البقية على الإلتزام بمتطلبات العهد على اساس رحمة الله (458 ق.م)</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72888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8831" y="698500"/>
            <a:ext cx="5715000" cy="61595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347864" y="368300"/>
            <a:ext cx="5796135" cy="4068812"/>
          </a:xfrm>
          <a:effectLst/>
        </p:spPr>
        <p:txBody>
          <a:bodyPr/>
          <a:lstStyle/>
          <a:p>
            <a:pPr>
              <a:defRPr/>
            </a:pPr>
            <a:r>
              <a:rPr lang="ar-JO" sz="4000" dirty="0">
                <a:solidFill>
                  <a:schemeClr val="tx2"/>
                </a:solidFill>
                <a:effectLst>
                  <a:glow rad="127000">
                    <a:schemeClr val="bg1"/>
                  </a:glow>
                </a:effectLst>
                <a:ea typeface="ＭＳ Ｐゴシック" charset="0"/>
              </a:rPr>
              <a:t>لأن عزرا هيأ قلبه ل</a:t>
            </a:r>
            <a:r>
              <a:rPr lang="ar-JO" sz="4000" dirty="0">
                <a:solidFill>
                  <a:srgbClr val="0070C0"/>
                </a:solidFill>
                <a:effectLst>
                  <a:glow rad="127000">
                    <a:schemeClr val="bg1"/>
                  </a:glow>
                </a:effectLst>
                <a:ea typeface="ＭＳ Ｐゴシック" charset="0"/>
              </a:rPr>
              <a:t>طلب</a:t>
            </a:r>
            <a:r>
              <a:rPr lang="ar-JO" sz="4000" dirty="0">
                <a:solidFill>
                  <a:schemeClr val="tx2"/>
                </a:solidFill>
                <a:effectLst>
                  <a:glow rad="127000">
                    <a:schemeClr val="bg1"/>
                  </a:glow>
                </a:effectLst>
                <a:ea typeface="ＭＳ Ｐゴシック" charset="0"/>
              </a:rPr>
              <a:t> شريعة الرب و</a:t>
            </a:r>
            <a:r>
              <a:rPr lang="ar-JO" sz="4000" dirty="0">
                <a:solidFill>
                  <a:srgbClr val="0070C0"/>
                </a:solidFill>
                <a:effectLst>
                  <a:glow rad="127000">
                    <a:schemeClr val="bg1"/>
                  </a:glow>
                </a:effectLst>
                <a:ea typeface="ＭＳ Ｐゴシック" charset="0"/>
              </a:rPr>
              <a:t>العمل</a:t>
            </a:r>
            <a:r>
              <a:rPr lang="ar-JO" sz="4000" dirty="0">
                <a:solidFill>
                  <a:schemeClr val="tx2"/>
                </a:solidFill>
                <a:effectLst>
                  <a:glow rad="127000">
                    <a:schemeClr val="bg1"/>
                  </a:glow>
                </a:effectLst>
                <a:ea typeface="ＭＳ Ｐゴシック" charset="0"/>
              </a:rPr>
              <a:t> بها ول</a:t>
            </a:r>
            <a:r>
              <a:rPr lang="ar-JO" sz="4000" dirty="0">
                <a:solidFill>
                  <a:srgbClr val="0070C0"/>
                </a:solidFill>
                <a:effectLst>
                  <a:glow rad="127000">
                    <a:schemeClr val="bg1"/>
                  </a:glow>
                </a:effectLst>
                <a:ea typeface="ＭＳ Ｐゴシック" charset="0"/>
              </a:rPr>
              <a:t>يعلم</a:t>
            </a:r>
            <a:r>
              <a:rPr lang="ar-JO" sz="4000" dirty="0">
                <a:solidFill>
                  <a:schemeClr val="tx2"/>
                </a:solidFill>
                <a:effectLst>
                  <a:glow rad="127000">
                    <a:schemeClr val="bg1"/>
                  </a:glow>
                </a:effectLst>
                <a:ea typeface="ＭＳ Ｐゴシック" charset="0"/>
              </a:rPr>
              <a:t> إسرائيل فريضة وقضاء (عز 7: 10)</a:t>
            </a:r>
            <a:endParaRPr lang="en-US" sz="40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87678258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no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34" name="Text Box 5"/>
          <p:cNvSpPr txBox="1">
            <a:spLocks noChangeArrowheads="1"/>
          </p:cNvSpPr>
          <p:nvPr/>
        </p:nvSpPr>
        <p:spPr bwMode="auto">
          <a:xfrm>
            <a:off x="5076825" y="620603"/>
            <a:ext cx="3598863"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نحميا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35" name="Text Box 5"/>
          <p:cNvSpPr txBox="1">
            <a:spLocks noChangeArrowheads="1"/>
          </p:cNvSpPr>
          <p:nvPr/>
        </p:nvSpPr>
        <p:spPr bwMode="auto">
          <a:xfrm>
            <a:off x="1619250" y="602347"/>
            <a:ext cx="3457575" cy="646331"/>
          </a:xfrm>
          <a:prstGeom prst="rect">
            <a:avLst/>
          </a:prstGeom>
          <a:solidFill>
            <a:srgbClr val="000000"/>
          </a:solidFill>
          <a:ln w="9525">
            <a:noFill/>
            <a:miter lim="800000"/>
            <a:headEnd/>
            <a:tailEnd/>
          </a:ln>
          <a:effectLst>
            <a:outerShdw blurRad="63500" dist="38099" dir="2700000" algn="ctr" rotWithShape="0">
              <a:schemeClr val="tx1">
                <a:alpha val="74998"/>
              </a:schemeClr>
            </a:outerShdw>
          </a:effectLst>
        </p:spPr>
        <p:txBody>
          <a:bodyPr anchor="ctr">
            <a:spAutoFit/>
          </a:bodyPr>
          <a:lstStyle/>
          <a:p>
            <a:pPr algn="ctr">
              <a:spcBef>
                <a:spcPct val="50000"/>
              </a:spcBef>
              <a:defRPr/>
            </a:pPr>
            <a:r>
              <a:rPr lang="ar-JO" sz="3600" b="1" dirty="0">
                <a:solidFill>
                  <a:srgbClr val="FFFFFF"/>
                </a:solidFill>
                <a:latin typeface="Arial" panose="020B0604020202020204" pitchFamily="34" charset="0"/>
                <a:ea typeface="+mn-ea"/>
                <a:cs typeface="Arial" panose="020B0604020202020204" pitchFamily="34" charset="0"/>
              </a:rPr>
              <a:t>عزرا</a:t>
            </a:r>
            <a:endParaRPr lang="en-US" sz="3600" b="1" dirty="0">
              <a:solidFill>
                <a:srgbClr val="FFFFFF"/>
              </a:solidFill>
              <a:latin typeface="Arial" panose="020B0604020202020204" pitchFamily="34" charset="0"/>
              <a:ea typeface="+mn-ea"/>
              <a:cs typeface="Arial" panose="020B0604020202020204" pitchFamily="34" charset="0"/>
            </a:endParaRPr>
          </a:p>
        </p:txBody>
      </p:sp>
      <p:sp>
        <p:nvSpPr>
          <p:cNvPr id="190467" name="Text Box 3"/>
          <p:cNvSpPr txBox="1">
            <a:spLocks noChangeArrowheads="1"/>
          </p:cNvSpPr>
          <p:nvPr/>
        </p:nvSpPr>
        <p:spPr bwMode="auto">
          <a:xfrm>
            <a:off x="3048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البناء              1-6</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69" name="Line 5"/>
          <p:cNvSpPr>
            <a:spLocks noChangeShapeType="1"/>
          </p:cNvSpPr>
          <p:nvPr/>
        </p:nvSpPr>
        <p:spPr bwMode="auto">
          <a:xfrm flipH="1">
            <a:off x="533400" y="1473200"/>
            <a:ext cx="1066800" cy="3152775"/>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0" name="Line 6"/>
          <p:cNvSpPr>
            <a:spLocks noChangeShapeType="1"/>
          </p:cNvSpPr>
          <p:nvPr/>
        </p:nvSpPr>
        <p:spPr bwMode="auto">
          <a:xfrm flipH="1">
            <a:off x="7524750" y="1447800"/>
            <a:ext cx="1162050" cy="32067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1" name="Line 7"/>
          <p:cNvSpPr>
            <a:spLocks noChangeShapeType="1"/>
          </p:cNvSpPr>
          <p:nvPr/>
        </p:nvSpPr>
        <p:spPr bwMode="auto">
          <a:xfrm flipH="1">
            <a:off x="57721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2" name="Line 8"/>
          <p:cNvSpPr>
            <a:spLocks noChangeShapeType="1"/>
          </p:cNvSpPr>
          <p:nvPr/>
        </p:nvSpPr>
        <p:spPr bwMode="auto">
          <a:xfrm flipH="1">
            <a:off x="40195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3" name="Line 9"/>
          <p:cNvSpPr>
            <a:spLocks noChangeShapeType="1"/>
          </p:cNvSpPr>
          <p:nvPr/>
        </p:nvSpPr>
        <p:spPr bwMode="auto">
          <a:xfrm flipH="1">
            <a:off x="22669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4" name="Rectangle 10"/>
          <p:cNvSpPr>
            <a:spLocks noChangeArrowheads="1"/>
          </p:cNvSpPr>
          <p:nvPr/>
        </p:nvSpPr>
        <p:spPr bwMode="auto">
          <a:xfrm>
            <a:off x="1600200" y="381000"/>
            <a:ext cx="7086600" cy="1090613"/>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5" name="Rectangle 11"/>
          <p:cNvSpPr>
            <a:spLocks noChangeArrowheads="1"/>
          </p:cNvSpPr>
          <p:nvPr/>
        </p:nvSpPr>
        <p:spPr bwMode="auto">
          <a:xfrm>
            <a:off x="533400" y="54197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6" name="Line 12"/>
          <p:cNvSpPr>
            <a:spLocks noChangeShapeType="1"/>
          </p:cNvSpPr>
          <p:nvPr/>
        </p:nvSpPr>
        <p:spPr bwMode="auto">
          <a:xfrm flipH="1">
            <a:off x="13906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7" name="Line 13"/>
          <p:cNvSpPr>
            <a:spLocks noChangeShapeType="1"/>
          </p:cNvSpPr>
          <p:nvPr/>
        </p:nvSpPr>
        <p:spPr bwMode="auto">
          <a:xfrm flipH="1">
            <a:off x="31432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8" name="Line 14"/>
          <p:cNvSpPr>
            <a:spLocks noChangeShapeType="1"/>
          </p:cNvSpPr>
          <p:nvPr/>
        </p:nvSpPr>
        <p:spPr bwMode="auto">
          <a:xfrm flipH="1">
            <a:off x="67627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79" name="Line 15"/>
          <p:cNvSpPr>
            <a:spLocks noChangeShapeType="1"/>
          </p:cNvSpPr>
          <p:nvPr/>
        </p:nvSpPr>
        <p:spPr bwMode="auto">
          <a:xfrm flipH="1">
            <a:off x="4895850" y="1447800"/>
            <a:ext cx="1085850" cy="31432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0" name="Text Box 16"/>
          <p:cNvSpPr txBox="1">
            <a:spLocks noChangeArrowheads="1"/>
          </p:cNvSpPr>
          <p:nvPr/>
        </p:nvSpPr>
        <p:spPr bwMode="auto">
          <a:xfrm rot="17335976">
            <a:off x="1293812"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7-8</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1" name="Text Box 17"/>
          <p:cNvSpPr txBox="1">
            <a:spLocks noChangeArrowheads="1"/>
          </p:cNvSpPr>
          <p:nvPr/>
        </p:nvSpPr>
        <p:spPr bwMode="auto">
          <a:xfrm rot="17370197">
            <a:off x="2138362" y="2782888"/>
            <a:ext cx="392112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9-10</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2" name="Text Box 18"/>
          <p:cNvSpPr txBox="1">
            <a:spLocks noChangeArrowheads="1"/>
          </p:cNvSpPr>
          <p:nvPr/>
        </p:nvSpPr>
        <p:spPr bwMode="auto">
          <a:xfrm rot="17374856">
            <a:off x="-519113" y="2746376"/>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الرجوع 1-2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3" name="Text Box 19"/>
          <p:cNvSpPr txBox="1">
            <a:spLocks noChangeArrowheads="1"/>
          </p:cNvSpPr>
          <p:nvPr/>
        </p:nvSpPr>
        <p:spPr bwMode="auto">
          <a:xfrm rot="17323453">
            <a:off x="381000" y="2741613"/>
            <a:ext cx="3965575" cy="584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lvl="1" algn="ctr">
              <a:spcBef>
                <a:spcPct val="50000"/>
              </a:spcBef>
              <a:defRPr/>
            </a:pPr>
            <a:r>
              <a:rPr lang="ar-JO" sz="3200" b="1" dirty="0">
                <a:solidFill>
                  <a:srgbClr val="FFFFFF"/>
                </a:solidFill>
                <a:latin typeface="Arial" panose="020B0604020202020204" pitchFamily="34" charset="0"/>
                <a:ea typeface="+mn-ea"/>
                <a:cs typeface="Arial" panose="020B0604020202020204" pitchFamily="34" charset="0"/>
              </a:rPr>
              <a:t>الإسترداد 3-6</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190484" name="Text Box 20"/>
          <p:cNvSpPr txBox="1">
            <a:spLocks noChangeArrowheads="1"/>
          </p:cNvSpPr>
          <p:nvPr/>
        </p:nvSpPr>
        <p:spPr bwMode="auto">
          <a:xfrm>
            <a:off x="1981200" y="4648200"/>
            <a:ext cx="2286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إعادة التوجيه             7-10</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5" name="Line 21"/>
          <p:cNvSpPr>
            <a:spLocks noChangeShapeType="1"/>
          </p:cNvSpPr>
          <p:nvPr/>
        </p:nvSpPr>
        <p:spPr bwMode="auto">
          <a:xfrm>
            <a:off x="5080000" y="406400"/>
            <a:ext cx="0" cy="1016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6" name="Text Box 22"/>
          <p:cNvSpPr txBox="1">
            <a:spLocks noChangeArrowheads="1"/>
          </p:cNvSpPr>
          <p:nvPr/>
        </p:nvSpPr>
        <p:spPr bwMode="auto">
          <a:xfrm>
            <a:off x="2667000" y="5426075"/>
            <a:ext cx="9144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عزرا</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7" name="Text Box 23"/>
          <p:cNvSpPr txBox="1">
            <a:spLocks noChangeArrowheads="1"/>
          </p:cNvSpPr>
          <p:nvPr/>
        </p:nvSpPr>
        <p:spPr bwMode="auto">
          <a:xfrm>
            <a:off x="533400" y="5426075"/>
            <a:ext cx="1752600"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000" b="1" dirty="0">
                <a:solidFill>
                  <a:srgbClr val="FFFFFF"/>
                </a:solidFill>
                <a:latin typeface="Arial" panose="020B0604020202020204" pitchFamily="34" charset="0"/>
                <a:ea typeface="+mn-ea"/>
                <a:cs typeface="Arial" panose="020B0604020202020204" pitchFamily="34" charset="0"/>
              </a:rPr>
              <a:t>زربابل</a:t>
            </a:r>
            <a:endParaRPr lang="en-US" sz="2000" b="1" dirty="0">
              <a:solidFill>
                <a:srgbClr val="FFFFFF"/>
              </a:solidFill>
              <a:latin typeface="Arial" panose="020B0604020202020204" pitchFamily="34" charset="0"/>
              <a:ea typeface="+mn-ea"/>
              <a:cs typeface="Arial" panose="020B0604020202020204" pitchFamily="34" charset="0"/>
            </a:endParaRPr>
          </a:p>
        </p:txBody>
      </p:sp>
      <p:sp>
        <p:nvSpPr>
          <p:cNvPr id="190488" name="Line 24"/>
          <p:cNvSpPr>
            <a:spLocks noChangeShapeType="1"/>
          </p:cNvSpPr>
          <p:nvPr/>
        </p:nvSpPr>
        <p:spPr bwMode="auto">
          <a:xfrm>
            <a:off x="5791200" y="4648200"/>
            <a:ext cx="0" cy="131445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89" name="Line 25"/>
          <p:cNvSpPr>
            <a:spLocks noChangeShapeType="1"/>
          </p:cNvSpPr>
          <p:nvPr/>
        </p:nvSpPr>
        <p:spPr bwMode="auto">
          <a:xfrm flipH="1">
            <a:off x="2257425" y="46482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0" name="Line 26"/>
          <p:cNvSpPr>
            <a:spLocks noChangeShapeType="1"/>
          </p:cNvSpPr>
          <p:nvPr/>
        </p:nvSpPr>
        <p:spPr bwMode="auto">
          <a:xfrm flipH="1">
            <a:off x="4010025" y="4610100"/>
            <a:ext cx="0" cy="19050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1" name="Rectangle 27"/>
          <p:cNvSpPr>
            <a:spLocks noChangeArrowheads="1"/>
          </p:cNvSpPr>
          <p:nvPr/>
        </p:nvSpPr>
        <p:spPr bwMode="auto">
          <a:xfrm>
            <a:off x="536575" y="4648200"/>
            <a:ext cx="7029450" cy="77152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2" name="Rectangle 28"/>
          <p:cNvSpPr>
            <a:spLocks noChangeArrowheads="1"/>
          </p:cNvSpPr>
          <p:nvPr/>
        </p:nvSpPr>
        <p:spPr bwMode="auto">
          <a:xfrm>
            <a:off x="533400" y="5953125"/>
            <a:ext cx="7032625" cy="561975"/>
          </a:xfrm>
          <a:prstGeom prst="rect">
            <a:avLst/>
          </a:prstGeom>
          <a:noFill/>
          <a:ln w="57150">
            <a:solidFill>
              <a:srgbClr val="FFFFFF"/>
            </a:solidFill>
            <a:miter lim="800000"/>
            <a:headEnd/>
            <a:tailEnd/>
          </a:ln>
          <a:effectLst>
            <a:outerShdw blurRad="63500" dist="38099" dir="2700000" algn="ctr" rotWithShape="0">
              <a:srgbClr val="000000">
                <a:alpha val="74998"/>
              </a:srgb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3" name="Line 29"/>
          <p:cNvSpPr>
            <a:spLocks noChangeShapeType="1"/>
          </p:cNvSpPr>
          <p:nvPr/>
        </p:nvSpPr>
        <p:spPr bwMode="auto">
          <a:xfrm flipH="1">
            <a:off x="6743700" y="5448300"/>
            <a:ext cx="0" cy="1104900"/>
          </a:xfrm>
          <a:prstGeom prst="line">
            <a:avLst/>
          </a:prstGeom>
          <a:noFill/>
          <a:ln w="57150">
            <a:solidFill>
              <a:srgbClr val="FFFFFF"/>
            </a:solidFill>
            <a:round/>
            <a:headEnd/>
            <a:tailEnd/>
          </a:ln>
          <a:effectLst>
            <a:outerShdw blurRad="63500" dist="38099" dir="2700000" algn="ctr" rotWithShape="0">
              <a:srgbClr val="000000">
                <a:alpha val="74998"/>
              </a:srgb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190494" name="Text Box 30"/>
          <p:cNvSpPr txBox="1">
            <a:spLocks noChangeArrowheads="1"/>
          </p:cNvSpPr>
          <p:nvPr/>
        </p:nvSpPr>
        <p:spPr bwMode="auto">
          <a:xfrm>
            <a:off x="22860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457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190495" name="Text Box 31"/>
          <p:cNvSpPr txBox="1">
            <a:spLocks noChangeArrowheads="1"/>
          </p:cNvSpPr>
          <p:nvPr/>
        </p:nvSpPr>
        <p:spPr bwMode="auto">
          <a:xfrm>
            <a:off x="533400" y="5943600"/>
            <a:ext cx="1676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537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32" name="Title 31"/>
          <p:cNvSpPr>
            <a:spLocks noGrp="1"/>
          </p:cNvSpPr>
          <p:nvPr>
            <p:ph type="title" idx="4294967295"/>
          </p:nvPr>
        </p:nvSpPr>
        <p:spPr>
          <a:xfrm>
            <a:off x="71438" y="0"/>
            <a:ext cx="1331912" cy="1341438"/>
          </a:xfrm>
        </p:spPr>
        <p:txBody>
          <a:bodyPr/>
          <a:lstStyle/>
          <a:p>
            <a:pPr algn="ctr">
              <a:defRPr/>
            </a:pPr>
            <a:r>
              <a:rPr lang="ar-JO" sz="3200" b="1" dirty="0">
                <a:latin typeface="Arial" panose="020B0604020202020204" pitchFamily="34" charset="0"/>
                <a:ea typeface="ＭＳ Ｐゴシック" charset="0"/>
                <a:cs typeface="Arial" panose="020B0604020202020204" pitchFamily="34" charset="0"/>
              </a:rPr>
              <a:t>عزرا  7-10</a:t>
            </a:r>
            <a:endParaRPr lang="en-US" sz="3200" b="1" dirty="0">
              <a:latin typeface="Arial" panose="020B0604020202020204" pitchFamily="34" charset="0"/>
              <a:ea typeface="ＭＳ Ｐゴシック" charset="0"/>
              <a:cs typeface="Arial" panose="020B0604020202020204" pitchFamily="34" charset="0"/>
            </a:endParaRPr>
          </a:p>
        </p:txBody>
      </p:sp>
      <p:pic>
        <p:nvPicPr>
          <p:cNvPr id="142370" name="Picture 33" descr="ezra125071954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53000" y="1066800"/>
            <a:ext cx="380365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190494"/>
                                        </p:tgtEl>
                                        <p:attrNameLst>
                                          <p:attrName>style.visibility</p:attrName>
                                        </p:attrNameLst>
                                      </p:cBhvr>
                                      <p:to>
                                        <p:strVal val="visible"/>
                                      </p:to>
                                    </p:set>
                                    <p:animEffect transition="in" filter="dissolve">
                                      <p:cBhvr>
                                        <p:cTn id="7" dur="500"/>
                                        <p:tgtEl>
                                          <p:spTgt spid="190494"/>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childTnLst>
                                    <p:set>
                                      <p:cBhvr>
                                        <p:cTn id="10" dur="1" fill="hold">
                                          <p:stCondLst>
                                            <p:cond delay="0"/>
                                          </p:stCondLst>
                                        </p:cTn>
                                        <p:tgtEl>
                                          <p:spTgt spid="190486"/>
                                        </p:tgtEl>
                                        <p:attrNameLst>
                                          <p:attrName>style.visibility</p:attrName>
                                        </p:attrNameLst>
                                      </p:cBhvr>
                                      <p:to>
                                        <p:strVal val="visible"/>
                                      </p:to>
                                    </p:set>
                                    <p:animEffect transition="in" filter="dissolve">
                                      <p:cBhvr>
                                        <p:cTn id="11" dur="500"/>
                                        <p:tgtEl>
                                          <p:spTgt spid="190486"/>
                                        </p:tgtEl>
                                      </p:cBhvr>
                                    </p:animEffect>
                                  </p:childTnLst>
                                </p:cTn>
                              </p:par>
                            </p:childTnLst>
                          </p:cTn>
                        </p:par>
                        <p:par>
                          <p:cTn id="12" fill="hold" nodeType="afterGroup">
                            <p:stCondLst>
                              <p:cond delay="5000"/>
                            </p:stCondLst>
                            <p:childTnLst>
                              <p:par>
                                <p:cTn id="13" presetID="9" presetClass="entr" presetSubtype="0" fill="hold" grpId="0" nodeType="afterEffect">
                                  <p:stCondLst>
                                    <p:cond delay="3000"/>
                                  </p:stCondLst>
                                  <p:childTnLst>
                                    <p:set>
                                      <p:cBhvr>
                                        <p:cTn id="14" dur="1" fill="hold">
                                          <p:stCondLst>
                                            <p:cond delay="0"/>
                                          </p:stCondLst>
                                        </p:cTn>
                                        <p:tgtEl>
                                          <p:spTgt spid="190484"/>
                                        </p:tgtEl>
                                        <p:attrNameLst>
                                          <p:attrName>style.visibility</p:attrName>
                                        </p:attrNameLst>
                                      </p:cBhvr>
                                      <p:to>
                                        <p:strVal val="visible"/>
                                      </p:to>
                                    </p:set>
                                    <p:animEffect transition="in" filter="dissolve">
                                      <p:cBhvr>
                                        <p:cTn id="15" dur="500"/>
                                        <p:tgtEl>
                                          <p:spTgt spid="190484"/>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190480"/>
                                        </p:tgtEl>
                                        <p:attrNameLst>
                                          <p:attrName>style.visibility</p:attrName>
                                        </p:attrNameLst>
                                      </p:cBhvr>
                                      <p:to>
                                        <p:strVal val="visible"/>
                                      </p:to>
                                    </p:set>
                                    <p:animEffect transition="in" filter="dissolve">
                                      <p:cBhvr>
                                        <p:cTn id="19" dur="500"/>
                                        <p:tgtEl>
                                          <p:spTgt spid="190480"/>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190481"/>
                                        </p:tgtEl>
                                        <p:attrNameLst>
                                          <p:attrName>style.visibility</p:attrName>
                                        </p:attrNameLst>
                                      </p:cBhvr>
                                      <p:to>
                                        <p:strVal val="visible"/>
                                      </p:to>
                                    </p:set>
                                    <p:animEffect transition="in" filter="dissolve">
                                      <p:cBhvr>
                                        <p:cTn id="23" dur="500"/>
                                        <p:tgtEl>
                                          <p:spTgt spid="190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80" grpId="0" autoUpdateAnimBg="0"/>
      <p:bldP spid="190481" grpId="0" autoUpdateAnimBg="0"/>
      <p:bldP spid="190484" grpId="0" autoUpdateAnimBg="0"/>
      <p:bldP spid="190486" grpId="0" autoUpdateAnimBg="0"/>
      <p:bldP spid="190494"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8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145145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0962" name="Rectangle 2"/>
          <p:cNvSpPr>
            <a:spLocks noGrp="1" noChangeArrowheads="1"/>
          </p:cNvSpPr>
          <p:nvPr>
            <p:ph type="title"/>
          </p:nvPr>
        </p:nvSpPr>
        <p:spPr>
          <a:xfrm>
            <a:off x="0" y="0"/>
            <a:ext cx="9144000" cy="1219200"/>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3600" b="1" dirty="0">
                <a:solidFill>
                  <a:srgbClr val="000000"/>
                </a:solidFill>
                <a:latin typeface="Arial" panose="020B0604020202020204" pitchFamily="34" charset="0"/>
                <a:ea typeface="ＭＳ Ｐゴシック" charset="0"/>
                <a:cs typeface="Arial" panose="020B0604020202020204" pitchFamily="34" charset="0"/>
              </a:rPr>
            </a:br>
            <a:r>
              <a:rPr lang="ar-JO" sz="18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a:t>
            </a:r>
            <a:br>
              <a:rPr lang="ar-JO" sz="1800" b="1" dirty="0">
                <a:solidFill>
                  <a:schemeClr val="bg2"/>
                </a:solidFill>
                <a:latin typeface="Arial" panose="020B0604020202020204" pitchFamily="34" charset="0"/>
                <a:cs typeface="Arial" panose="020B0604020202020204" pitchFamily="34" charset="0"/>
              </a:rPr>
            </a:br>
            <a:r>
              <a:rPr lang="ar-JO" sz="1800" b="1" dirty="0">
                <a:solidFill>
                  <a:schemeClr val="bg2"/>
                </a:solidFill>
                <a:latin typeface="Arial" panose="020B0604020202020204" pitchFamily="34" charset="0"/>
                <a:cs typeface="Arial" panose="020B0604020202020204" pitchFamily="34" charset="0"/>
              </a:rPr>
              <a:t>جون أ.مارتن ، "عزرا ،" في تعليق معرفة الكتاب المقدس ، 1: 652 ، مقتبس</a:t>
            </a:r>
            <a:endParaRPr lang="en-US" sz="1800" b="1" dirty="0">
              <a:solidFill>
                <a:schemeClr val="bg2"/>
              </a:solidFill>
              <a:latin typeface="Arial" panose="020B0604020202020204" pitchFamily="34" charset="0"/>
              <a:ea typeface="ＭＳ Ｐゴシック" charset="0"/>
              <a:cs typeface="Arial" panose="020B0604020202020204" pitchFamily="34" charset="0"/>
            </a:endParaRPr>
          </a:p>
        </p:txBody>
      </p:sp>
      <p:grpSp>
        <p:nvGrpSpPr>
          <p:cNvPr id="92164" name="Group 4"/>
          <p:cNvGrpSpPr>
            <a:grpSpLocks/>
          </p:cNvGrpSpPr>
          <p:nvPr/>
        </p:nvGrpSpPr>
        <p:grpSpPr bwMode="auto">
          <a:xfrm>
            <a:off x="609600" y="1143000"/>
            <a:ext cx="8534400" cy="5715000"/>
            <a:chOff x="0" y="0"/>
            <a:chExt cx="3612" cy="3645"/>
          </a:xfrm>
        </p:grpSpPr>
        <p:grpSp>
          <p:nvGrpSpPr>
            <p:cNvPr id="92166" name="Group 5"/>
            <p:cNvGrpSpPr>
              <a:grpSpLocks/>
            </p:cNvGrpSpPr>
            <p:nvPr/>
          </p:nvGrpSpPr>
          <p:grpSpPr bwMode="auto">
            <a:xfrm>
              <a:off x="0" y="0"/>
              <a:ext cx="903" cy="384"/>
              <a:chOff x="0" y="0"/>
              <a:chExt cx="903" cy="384"/>
            </a:xfrm>
          </p:grpSpPr>
          <p:sp>
            <p:nvSpPr>
              <p:cNvPr id="92236"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2237"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7" name="Group 8"/>
            <p:cNvGrpSpPr>
              <a:grpSpLocks/>
            </p:cNvGrpSpPr>
            <p:nvPr/>
          </p:nvGrpSpPr>
          <p:grpSpPr bwMode="auto">
            <a:xfrm>
              <a:off x="903" y="0"/>
              <a:ext cx="903" cy="384"/>
              <a:chOff x="903" y="0"/>
              <a:chExt cx="903" cy="384"/>
            </a:xfrm>
          </p:grpSpPr>
          <p:sp>
            <p:nvSpPr>
              <p:cNvPr id="92234"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2235"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8" name="Group 11"/>
            <p:cNvGrpSpPr>
              <a:grpSpLocks/>
            </p:cNvGrpSpPr>
            <p:nvPr/>
          </p:nvGrpSpPr>
          <p:grpSpPr bwMode="auto">
            <a:xfrm>
              <a:off x="1806" y="0"/>
              <a:ext cx="903" cy="384"/>
              <a:chOff x="1806" y="0"/>
              <a:chExt cx="903" cy="384"/>
            </a:xfrm>
          </p:grpSpPr>
          <p:sp>
            <p:nvSpPr>
              <p:cNvPr id="92232"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2233"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69" name="Group 14"/>
            <p:cNvGrpSpPr>
              <a:grpSpLocks/>
            </p:cNvGrpSpPr>
            <p:nvPr/>
          </p:nvGrpSpPr>
          <p:grpSpPr bwMode="auto">
            <a:xfrm>
              <a:off x="2709" y="0"/>
              <a:ext cx="903" cy="384"/>
              <a:chOff x="2709" y="0"/>
              <a:chExt cx="903" cy="384"/>
            </a:xfrm>
          </p:grpSpPr>
          <p:sp>
            <p:nvSpPr>
              <p:cNvPr id="92230"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2231"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0" name="Group 17"/>
            <p:cNvGrpSpPr>
              <a:grpSpLocks/>
            </p:cNvGrpSpPr>
            <p:nvPr/>
          </p:nvGrpSpPr>
          <p:grpSpPr bwMode="auto">
            <a:xfrm>
              <a:off x="0" y="384"/>
              <a:ext cx="903" cy="614"/>
              <a:chOff x="0" y="384"/>
              <a:chExt cx="903" cy="614"/>
            </a:xfrm>
          </p:grpSpPr>
          <p:sp>
            <p:nvSpPr>
              <p:cNvPr id="92228" name="Rectangle 18"/>
              <p:cNvSpPr>
                <a:spLocks noChangeArrowheads="1"/>
              </p:cNvSpPr>
              <p:nvPr/>
            </p:nvSpPr>
            <p:spPr bwMode="auto">
              <a:xfrm>
                <a:off x="0"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المرجع</a:t>
                </a:r>
                <a:endParaRPr lang="en-US" b="1" dirty="0">
                  <a:solidFill>
                    <a:srgbClr val="FFFFFF"/>
                  </a:solidFill>
                  <a:latin typeface="Arial" panose="020B0604020202020204" pitchFamily="34" charset="0"/>
                  <a:cs typeface="Arial" panose="020B0604020202020204" pitchFamily="34" charset="0"/>
                </a:endParaRPr>
              </a:p>
            </p:txBody>
          </p:sp>
          <p:sp>
            <p:nvSpPr>
              <p:cNvPr id="92229" name="Rectangle 19"/>
              <p:cNvSpPr>
                <a:spLocks noChangeArrowheads="1"/>
              </p:cNvSpPr>
              <p:nvPr/>
            </p:nvSpPr>
            <p:spPr bwMode="auto">
              <a:xfrm>
                <a:off x="0"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1" name="Group 20"/>
            <p:cNvGrpSpPr>
              <a:grpSpLocks/>
            </p:cNvGrpSpPr>
            <p:nvPr/>
          </p:nvGrpSpPr>
          <p:grpSpPr bwMode="auto">
            <a:xfrm>
              <a:off x="903" y="384"/>
              <a:ext cx="903" cy="614"/>
              <a:chOff x="903" y="384"/>
              <a:chExt cx="903" cy="614"/>
            </a:xfrm>
          </p:grpSpPr>
          <p:sp>
            <p:nvSpPr>
              <p:cNvPr id="92226" name="Rectangle 21"/>
              <p:cNvSpPr>
                <a:spLocks noChangeArrowheads="1"/>
              </p:cNvSpPr>
              <p:nvPr/>
            </p:nvSpPr>
            <p:spPr bwMode="auto">
              <a:xfrm>
                <a:off x="903"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1-6</a:t>
                </a:r>
                <a:endParaRPr lang="en-US" b="1" dirty="0">
                  <a:solidFill>
                    <a:srgbClr val="FFFFFF"/>
                  </a:solidFill>
                  <a:latin typeface="Arial" panose="020B0604020202020204" pitchFamily="34" charset="0"/>
                  <a:cs typeface="Arial" panose="020B0604020202020204" pitchFamily="34" charset="0"/>
                </a:endParaRPr>
              </a:p>
            </p:txBody>
          </p:sp>
          <p:sp>
            <p:nvSpPr>
              <p:cNvPr id="92227" name="Rectangle 22"/>
              <p:cNvSpPr>
                <a:spLocks noChangeArrowheads="1"/>
              </p:cNvSpPr>
              <p:nvPr/>
            </p:nvSpPr>
            <p:spPr bwMode="auto">
              <a:xfrm>
                <a:off x="903"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2" name="Group 23"/>
            <p:cNvGrpSpPr>
              <a:grpSpLocks/>
            </p:cNvGrpSpPr>
            <p:nvPr/>
          </p:nvGrpSpPr>
          <p:grpSpPr bwMode="auto">
            <a:xfrm>
              <a:off x="1806" y="384"/>
              <a:ext cx="903" cy="614"/>
              <a:chOff x="1806" y="384"/>
              <a:chExt cx="903" cy="614"/>
            </a:xfrm>
          </p:grpSpPr>
          <p:sp>
            <p:nvSpPr>
              <p:cNvPr id="92224" name="Rectangle 24"/>
              <p:cNvSpPr>
                <a:spLocks noChangeArrowheads="1"/>
              </p:cNvSpPr>
              <p:nvPr/>
            </p:nvSpPr>
            <p:spPr bwMode="auto">
              <a:xfrm>
                <a:off x="1806"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 7-10</a:t>
                </a:r>
                <a:endParaRPr lang="en-US" b="1" dirty="0">
                  <a:solidFill>
                    <a:srgbClr val="FFFFFF"/>
                  </a:solidFill>
                  <a:latin typeface="Arial" panose="020B0604020202020204" pitchFamily="34" charset="0"/>
                  <a:cs typeface="Arial" panose="020B0604020202020204" pitchFamily="34" charset="0"/>
                </a:endParaRPr>
              </a:p>
            </p:txBody>
          </p:sp>
          <p:sp>
            <p:nvSpPr>
              <p:cNvPr id="92225" name="Rectangle 25"/>
              <p:cNvSpPr>
                <a:spLocks noChangeArrowheads="1"/>
              </p:cNvSpPr>
              <p:nvPr/>
            </p:nvSpPr>
            <p:spPr bwMode="auto">
              <a:xfrm>
                <a:off x="1806"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3" name="Group 26"/>
            <p:cNvGrpSpPr>
              <a:grpSpLocks/>
            </p:cNvGrpSpPr>
            <p:nvPr/>
          </p:nvGrpSpPr>
          <p:grpSpPr bwMode="auto">
            <a:xfrm>
              <a:off x="2709" y="384"/>
              <a:ext cx="903" cy="614"/>
              <a:chOff x="2709" y="384"/>
              <a:chExt cx="903" cy="614"/>
            </a:xfrm>
          </p:grpSpPr>
          <p:sp>
            <p:nvSpPr>
              <p:cNvPr id="92222" name="Rectangle 27"/>
              <p:cNvSpPr>
                <a:spLocks noChangeArrowheads="1"/>
              </p:cNvSpPr>
              <p:nvPr/>
            </p:nvSpPr>
            <p:spPr bwMode="auto">
              <a:xfrm>
                <a:off x="2709" y="384"/>
                <a:ext cx="903"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 1-13</a:t>
                </a:r>
                <a:endParaRPr lang="en-US" b="1" dirty="0">
                  <a:solidFill>
                    <a:srgbClr val="FFFFFF"/>
                  </a:solidFill>
                  <a:latin typeface="Arial" panose="020B0604020202020204" pitchFamily="34" charset="0"/>
                  <a:cs typeface="Arial" panose="020B0604020202020204" pitchFamily="34" charset="0"/>
                </a:endParaRPr>
              </a:p>
            </p:txBody>
          </p:sp>
          <p:sp>
            <p:nvSpPr>
              <p:cNvPr id="92223" name="Rectangle 28"/>
              <p:cNvSpPr>
                <a:spLocks noChangeArrowheads="1"/>
              </p:cNvSpPr>
              <p:nvPr/>
            </p:nvSpPr>
            <p:spPr bwMode="auto">
              <a:xfrm>
                <a:off x="2709" y="384"/>
                <a:ext cx="903"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4" name="Group 29"/>
            <p:cNvGrpSpPr>
              <a:grpSpLocks/>
            </p:cNvGrpSpPr>
            <p:nvPr/>
          </p:nvGrpSpPr>
          <p:grpSpPr bwMode="auto">
            <a:xfrm>
              <a:off x="0" y="998"/>
              <a:ext cx="903" cy="403"/>
              <a:chOff x="0" y="998"/>
              <a:chExt cx="903" cy="403"/>
            </a:xfrm>
          </p:grpSpPr>
          <p:sp>
            <p:nvSpPr>
              <p:cNvPr id="92220" name="Rectangle 30"/>
              <p:cNvSpPr>
                <a:spLocks noChangeArrowheads="1"/>
              </p:cNvSpPr>
              <p:nvPr/>
            </p:nvSpPr>
            <p:spPr bwMode="auto">
              <a:xfrm>
                <a:off x="0"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التاريخ</a:t>
                </a:r>
                <a:endParaRPr lang="en-US" b="1" dirty="0">
                  <a:solidFill>
                    <a:srgbClr val="FFFFFF"/>
                  </a:solidFill>
                  <a:latin typeface="Arial" panose="020B0604020202020204" pitchFamily="34" charset="0"/>
                  <a:cs typeface="Arial" panose="020B0604020202020204" pitchFamily="34" charset="0"/>
                </a:endParaRPr>
              </a:p>
            </p:txBody>
          </p:sp>
          <p:sp>
            <p:nvSpPr>
              <p:cNvPr id="92221" name="Rectangle 31"/>
              <p:cNvSpPr>
                <a:spLocks noChangeArrowheads="1"/>
              </p:cNvSpPr>
              <p:nvPr/>
            </p:nvSpPr>
            <p:spPr bwMode="auto">
              <a:xfrm>
                <a:off x="0"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5" name="Group 32"/>
            <p:cNvGrpSpPr>
              <a:grpSpLocks/>
            </p:cNvGrpSpPr>
            <p:nvPr/>
          </p:nvGrpSpPr>
          <p:grpSpPr bwMode="auto">
            <a:xfrm>
              <a:off x="903" y="998"/>
              <a:ext cx="903" cy="403"/>
              <a:chOff x="903" y="998"/>
              <a:chExt cx="903" cy="403"/>
            </a:xfrm>
          </p:grpSpPr>
          <p:sp>
            <p:nvSpPr>
              <p:cNvPr id="92218" name="Rectangle 33"/>
              <p:cNvSpPr>
                <a:spLocks noChangeArrowheads="1"/>
              </p:cNvSpPr>
              <p:nvPr/>
            </p:nvSpPr>
            <p:spPr bwMode="auto">
              <a:xfrm>
                <a:off x="903"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538 ق.م</a:t>
                </a:r>
                <a:endParaRPr lang="en-US" b="1" dirty="0">
                  <a:solidFill>
                    <a:srgbClr val="FFFFFF"/>
                  </a:solidFill>
                  <a:latin typeface="Arial" panose="020B0604020202020204" pitchFamily="34" charset="0"/>
                  <a:cs typeface="Arial" panose="020B0604020202020204" pitchFamily="34" charset="0"/>
                </a:endParaRPr>
              </a:p>
            </p:txBody>
          </p:sp>
          <p:sp>
            <p:nvSpPr>
              <p:cNvPr id="92219" name="Rectangle 34"/>
              <p:cNvSpPr>
                <a:spLocks noChangeArrowheads="1"/>
              </p:cNvSpPr>
              <p:nvPr/>
            </p:nvSpPr>
            <p:spPr bwMode="auto">
              <a:xfrm>
                <a:off x="903"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6" name="Group 35"/>
            <p:cNvGrpSpPr>
              <a:grpSpLocks/>
            </p:cNvGrpSpPr>
            <p:nvPr/>
          </p:nvGrpSpPr>
          <p:grpSpPr bwMode="auto">
            <a:xfrm>
              <a:off x="1806" y="998"/>
              <a:ext cx="903" cy="403"/>
              <a:chOff x="1806" y="998"/>
              <a:chExt cx="903" cy="403"/>
            </a:xfrm>
          </p:grpSpPr>
          <p:sp>
            <p:nvSpPr>
              <p:cNvPr id="92216" name="Rectangle 36"/>
              <p:cNvSpPr>
                <a:spLocks noChangeArrowheads="1"/>
              </p:cNvSpPr>
              <p:nvPr/>
            </p:nvSpPr>
            <p:spPr bwMode="auto">
              <a:xfrm>
                <a:off x="1806"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458 ق.م</a:t>
                </a:r>
                <a:endParaRPr lang="en-US" b="1" dirty="0">
                  <a:solidFill>
                    <a:srgbClr val="FFFFFF"/>
                  </a:solidFill>
                  <a:latin typeface="Arial" panose="020B0604020202020204" pitchFamily="34" charset="0"/>
                  <a:cs typeface="Arial" panose="020B0604020202020204" pitchFamily="34" charset="0"/>
                </a:endParaRPr>
              </a:p>
            </p:txBody>
          </p:sp>
          <p:sp>
            <p:nvSpPr>
              <p:cNvPr id="92217" name="Rectangle 37"/>
              <p:cNvSpPr>
                <a:spLocks noChangeArrowheads="1"/>
              </p:cNvSpPr>
              <p:nvPr/>
            </p:nvSpPr>
            <p:spPr bwMode="auto">
              <a:xfrm>
                <a:off x="1806"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7" name="Group 38"/>
            <p:cNvGrpSpPr>
              <a:grpSpLocks/>
            </p:cNvGrpSpPr>
            <p:nvPr/>
          </p:nvGrpSpPr>
          <p:grpSpPr bwMode="auto">
            <a:xfrm>
              <a:off x="2709" y="998"/>
              <a:ext cx="903" cy="403"/>
              <a:chOff x="2709" y="998"/>
              <a:chExt cx="903" cy="403"/>
            </a:xfrm>
          </p:grpSpPr>
          <p:sp>
            <p:nvSpPr>
              <p:cNvPr id="92214" name="Rectangle 39"/>
              <p:cNvSpPr>
                <a:spLocks noChangeArrowheads="1"/>
              </p:cNvSpPr>
              <p:nvPr/>
            </p:nvSpPr>
            <p:spPr bwMode="auto">
              <a:xfrm>
                <a:off x="2709" y="998"/>
                <a:ext cx="903"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tabLst>
                    <a:tab pos="2559050" algn="l"/>
                  </a:tabLst>
                </a:pPr>
                <a:r>
                  <a:rPr lang="ar-JO" b="1" dirty="0">
                    <a:solidFill>
                      <a:srgbClr val="FFFFFF"/>
                    </a:solidFill>
                    <a:latin typeface="Arial" panose="020B0604020202020204" pitchFamily="34" charset="0"/>
                    <a:cs typeface="Arial" panose="020B0604020202020204" pitchFamily="34" charset="0"/>
                  </a:rPr>
                  <a:t>444 ق.م</a:t>
                </a:r>
                <a:endParaRPr lang="en-US" b="1" dirty="0">
                  <a:solidFill>
                    <a:srgbClr val="FFFFFF"/>
                  </a:solidFill>
                  <a:latin typeface="Arial" panose="020B0604020202020204" pitchFamily="34" charset="0"/>
                  <a:cs typeface="Arial" panose="020B0604020202020204" pitchFamily="34" charset="0"/>
                </a:endParaRPr>
              </a:p>
            </p:txBody>
          </p:sp>
          <p:sp>
            <p:nvSpPr>
              <p:cNvPr id="92215" name="Rectangle 40"/>
              <p:cNvSpPr>
                <a:spLocks noChangeArrowheads="1"/>
              </p:cNvSpPr>
              <p:nvPr/>
            </p:nvSpPr>
            <p:spPr bwMode="auto">
              <a:xfrm>
                <a:off x="2709" y="998"/>
                <a:ext cx="903"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8" name="Group 41"/>
            <p:cNvGrpSpPr>
              <a:grpSpLocks/>
            </p:cNvGrpSpPr>
            <p:nvPr/>
          </p:nvGrpSpPr>
          <p:grpSpPr bwMode="auto">
            <a:xfrm>
              <a:off x="0" y="1401"/>
              <a:ext cx="903" cy="633"/>
              <a:chOff x="0" y="1401"/>
              <a:chExt cx="903" cy="633"/>
            </a:xfrm>
          </p:grpSpPr>
          <p:sp>
            <p:nvSpPr>
              <p:cNvPr id="92212" name="Rectangle 42"/>
              <p:cNvSpPr>
                <a:spLocks noChangeArrowheads="1"/>
              </p:cNvSpPr>
              <p:nvPr/>
            </p:nvSpPr>
            <p:spPr bwMode="auto">
              <a:xfrm>
                <a:off x="0"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القادة</a:t>
                </a:r>
                <a:endParaRPr lang="en-US" b="1" dirty="0">
                  <a:solidFill>
                    <a:srgbClr val="FFFFFF"/>
                  </a:solidFill>
                  <a:latin typeface="Arial" panose="020B0604020202020204" pitchFamily="34" charset="0"/>
                  <a:cs typeface="Arial" panose="020B0604020202020204" pitchFamily="34" charset="0"/>
                </a:endParaRPr>
              </a:p>
            </p:txBody>
          </p:sp>
          <p:sp>
            <p:nvSpPr>
              <p:cNvPr id="92213" name="Rectangle 43"/>
              <p:cNvSpPr>
                <a:spLocks noChangeArrowheads="1"/>
              </p:cNvSpPr>
              <p:nvPr/>
            </p:nvSpPr>
            <p:spPr bwMode="auto">
              <a:xfrm>
                <a:off x="0"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79" name="Group 44"/>
            <p:cNvGrpSpPr>
              <a:grpSpLocks/>
            </p:cNvGrpSpPr>
            <p:nvPr/>
          </p:nvGrpSpPr>
          <p:grpSpPr bwMode="auto">
            <a:xfrm>
              <a:off x="903" y="1401"/>
              <a:ext cx="903" cy="633"/>
              <a:chOff x="903" y="1401"/>
              <a:chExt cx="903" cy="633"/>
            </a:xfrm>
          </p:grpSpPr>
          <p:sp>
            <p:nvSpPr>
              <p:cNvPr id="92210" name="Rectangle 45"/>
              <p:cNvSpPr>
                <a:spLocks noChangeArrowheads="1"/>
              </p:cNvSpPr>
              <p:nvPr/>
            </p:nvSpPr>
            <p:spPr bwMode="auto">
              <a:xfrm>
                <a:off x="903"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b="1" dirty="0">
                    <a:solidFill>
                      <a:srgbClr val="FFFFFF"/>
                    </a:solidFill>
                    <a:latin typeface="Arial" panose="020B0604020202020204" pitchFamily="34" charset="0"/>
                    <a:cs typeface="Arial" panose="020B0604020202020204" pitchFamily="34" charset="0"/>
                  </a:rPr>
                  <a:t>شيشبصر        زربابل           يشوع</a:t>
                </a:r>
                <a:endParaRPr lang="en-US" b="1" dirty="0">
                  <a:solidFill>
                    <a:srgbClr val="FFFFFF"/>
                  </a:solidFill>
                  <a:latin typeface="Arial" panose="020B0604020202020204" pitchFamily="34" charset="0"/>
                  <a:cs typeface="Arial" panose="020B0604020202020204" pitchFamily="34" charset="0"/>
                </a:endParaRPr>
              </a:p>
            </p:txBody>
          </p:sp>
          <p:sp>
            <p:nvSpPr>
              <p:cNvPr id="92211" name="Rectangle 46"/>
              <p:cNvSpPr>
                <a:spLocks noChangeArrowheads="1"/>
              </p:cNvSpPr>
              <p:nvPr/>
            </p:nvSpPr>
            <p:spPr bwMode="auto">
              <a:xfrm>
                <a:off x="903"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0" name="Group 47"/>
            <p:cNvGrpSpPr>
              <a:grpSpLocks/>
            </p:cNvGrpSpPr>
            <p:nvPr/>
          </p:nvGrpSpPr>
          <p:grpSpPr bwMode="auto">
            <a:xfrm>
              <a:off x="1806" y="1401"/>
              <a:ext cx="903" cy="633"/>
              <a:chOff x="1806" y="1401"/>
              <a:chExt cx="903" cy="633"/>
            </a:xfrm>
          </p:grpSpPr>
          <p:sp>
            <p:nvSpPr>
              <p:cNvPr id="92208" name="Rectangle 48"/>
              <p:cNvSpPr>
                <a:spLocks noChangeArrowheads="1"/>
              </p:cNvSpPr>
              <p:nvPr/>
            </p:nvSpPr>
            <p:spPr bwMode="auto">
              <a:xfrm>
                <a:off x="1806"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عزرا</a:t>
                </a:r>
                <a:endParaRPr lang="en-US" b="1" dirty="0">
                  <a:solidFill>
                    <a:srgbClr val="FFFFFF"/>
                  </a:solidFill>
                  <a:latin typeface="Arial" panose="020B0604020202020204" pitchFamily="34" charset="0"/>
                  <a:cs typeface="Arial" panose="020B0604020202020204" pitchFamily="34" charset="0"/>
                </a:endParaRPr>
              </a:p>
            </p:txBody>
          </p:sp>
          <p:sp>
            <p:nvSpPr>
              <p:cNvPr id="92209" name="Rectangle 49"/>
              <p:cNvSpPr>
                <a:spLocks noChangeArrowheads="1"/>
              </p:cNvSpPr>
              <p:nvPr/>
            </p:nvSpPr>
            <p:spPr bwMode="auto">
              <a:xfrm>
                <a:off x="1806"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1" name="Group 50"/>
            <p:cNvGrpSpPr>
              <a:grpSpLocks/>
            </p:cNvGrpSpPr>
            <p:nvPr/>
          </p:nvGrpSpPr>
          <p:grpSpPr bwMode="auto">
            <a:xfrm>
              <a:off x="2709" y="1401"/>
              <a:ext cx="903" cy="633"/>
              <a:chOff x="2709" y="1401"/>
              <a:chExt cx="903" cy="633"/>
            </a:xfrm>
          </p:grpSpPr>
          <p:sp>
            <p:nvSpPr>
              <p:cNvPr id="92206" name="Rectangle 51"/>
              <p:cNvSpPr>
                <a:spLocks noChangeArrowheads="1"/>
              </p:cNvSpPr>
              <p:nvPr/>
            </p:nvSpPr>
            <p:spPr bwMode="auto">
              <a:xfrm>
                <a:off x="2709" y="1401"/>
                <a:ext cx="903"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نحميا</a:t>
                </a:r>
                <a:endParaRPr lang="en-US" b="1" dirty="0">
                  <a:solidFill>
                    <a:srgbClr val="FFFFFF"/>
                  </a:solidFill>
                  <a:latin typeface="Arial" panose="020B0604020202020204" pitchFamily="34" charset="0"/>
                  <a:cs typeface="Arial" panose="020B0604020202020204" pitchFamily="34" charset="0"/>
                </a:endParaRPr>
              </a:p>
            </p:txBody>
          </p:sp>
          <p:sp>
            <p:nvSpPr>
              <p:cNvPr id="92207" name="Rectangle 52"/>
              <p:cNvSpPr>
                <a:spLocks noChangeArrowheads="1"/>
              </p:cNvSpPr>
              <p:nvPr/>
            </p:nvSpPr>
            <p:spPr bwMode="auto">
              <a:xfrm>
                <a:off x="2709" y="1401"/>
                <a:ext cx="903"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2" name="Group 53"/>
            <p:cNvGrpSpPr>
              <a:grpSpLocks/>
            </p:cNvGrpSpPr>
            <p:nvPr/>
          </p:nvGrpSpPr>
          <p:grpSpPr bwMode="auto">
            <a:xfrm>
              <a:off x="0" y="2034"/>
              <a:ext cx="903" cy="518"/>
              <a:chOff x="0" y="2034"/>
              <a:chExt cx="903" cy="518"/>
            </a:xfrm>
          </p:grpSpPr>
          <p:sp>
            <p:nvSpPr>
              <p:cNvPr id="92204" name="Rectangle 54"/>
              <p:cNvSpPr>
                <a:spLocks noChangeArrowheads="1"/>
              </p:cNvSpPr>
              <p:nvPr/>
            </p:nvSpPr>
            <p:spPr bwMode="auto">
              <a:xfrm>
                <a:off x="0"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الملك الفارسي</a:t>
                </a:r>
                <a:endParaRPr lang="en-US" b="1" dirty="0">
                  <a:solidFill>
                    <a:srgbClr val="FFFFFF"/>
                  </a:solidFill>
                  <a:latin typeface="Arial" panose="020B0604020202020204" pitchFamily="34" charset="0"/>
                  <a:cs typeface="Arial" panose="020B0604020202020204" pitchFamily="34" charset="0"/>
                </a:endParaRPr>
              </a:p>
            </p:txBody>
          </p:sp>
          <p:sp>
            <p:nvSpPr>
              <p:cNvPr id="92205" name="Rectangle 55"/>
              <p:cNvSpPr>
                <a:spLocks noChangeArrowheads="1"/>
              </p:cNvSpPr>
              <p:nvPr/>
            </p:nvSpPr>
            <p:spPr bwMode="auto">
              <a:xfrm>
                <a:off x="0"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3" name="Group 56"/>
            <p:cNvGrpSpPr>
              <a:grpSpLocks/>
            </p:cNvGrpSpPr>
            <p:nvPr/>
          </p:nvGrpSpPr>
          <p:grpSpPr bwMode="auto">
            <a:xfrm>
              <a:off x="903" y="2034"/>
              <a:ext cx="903" cy="518"/>
              <a:chOff x="903" y="2034"/>
              <a:chExt cx="903" cy="518"/>
            </a:xfrm>
          </p:grpSpPr>
          <p:sp>
            <p:nvSpPr>
              <p:cNvPr id="92202" name="Rectangle 57"/>
              <p:cNvSpPr>
                <a:spLocks noChangeArrowheads="1"/>
              </p:cNvSpPr>
              <p:nvPr/>
            </p:nvSpPr>
            <p:spPr bwMode="auto">
              <a:xfrm>
                <a:off x="903"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كورش</a:t>
                </a:r>
                <a:endParaRPr lang="en-US" b="1" dirty="0">
                  <a:solidFill>
                    <a:srgbClr val="FFFFFF"/>
                  </a:solidFill>
                  <a:latin typeface="Arial" panose="020B0604020202020204" pitchFamily="34" charset="0"/>
                  <a:cs typeface="Arial" panose="020B0604020202020204" pitchFamily="34" charset="0"/>
                </a:endParaRPr>
              </a:p>
            </p:txBody>
          </p:sp>
          <p:sp>
            <p:nvSpPr>
              <p:cNvPr id="92203" name="Rectangle 58"/>
              <p:cNvSpPr>
                <a:spLocks noChangeArrowheads="1"/>
              </p:cNvSpPr>
              <p:nvPr/>
            </p:nvSpPr>
            <p:spPr bwMode="auto">
              <a:xfrm>
                <a:off x="903"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4" name="Group 59"/>
            <p:cNvGrpSpPr>
              <a:grpSpLocks/>
            </p:cNvGrpSpPr>
            <p:nvPr/>
          </p:nvGrpSpPr>
          <p:grpSpPr bwMode="auto">
            <a:xfrm>
              <a:off x="1806" y="2034"/>
              <a:ext cx="903" cy="518"/>
              <a:chOff x="1806" y="2034"/>
              <a:chExt cx="903" cy="518"/>
            </a:xfrm>
          </p:grpSpPr>
          <p:sp>
            <p:nvSpPr>
              <p:cNvPr id="92200" name="Rectangle 60"/>
              <p:cNvSpPr>
                <a:spLocks noChangeArrowheads="1"/>
              </p:cNvSpPr>
              <p:nvPr/>
            </p:nvSpPr>
            <p:spPr bwMode="auto">
              <a:xfrm>
                <a:off x="1806"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201" name="Rectangle 61"/>
              <p:cNvSpPr>
                <a:spLocks noChangeArrowheads="1"/>
              </p:cNvSpPr>
              <p:nvPr/>
            </p:nvSpPr>
            <p:spPr bwMode="auto">
              <a:xfrm>
                <a:off x="1806"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5" name="Group 62"/>
            <p:cNvGrpSpPr>
              <a:grpSpLocks/>
            </p:cNvGrpSpPr>
            <p:nvPr/>
          </p:nvGrpSpPr>
          <p:grpSpPr bwMode="auto">
            <a:xfrm>
              <a:off x="2709" y="2034"/>
              <a:ext cx="903" cy="518"/>
              <a:chOff x="2709" y="2034"/>
              <a:chExt cx="903" cy="518"/>
            </a:xfrm>
          </p:grpSpPr>
          <p:sp>
            <p:nvSpPr>
              <p:cNvPr id="92198" name="Rectangle 63"/>
              <p:cNvSpPr>
                <a:spLocks noChangeArrowheads="1"/>
              </p:cNvSpPr>
              <p:nvPr/>
            </p:nvSpPr>
            <p:spPr bwMode="auto">
              <a:xfrm>
                <a:off x="2709" y="2034"/>
                <a:ext cx="903"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أرتحشستا     لونغيمانيوس</a:t>
                </a:r>
                <a:endParaRPr lang="en-US" b="1" dirty="0">
                  <a:solidFill>
                    <a:srgbClr val="FFFFFF"/>
                  </a:solidFill>
                  <a:latin typeface="Arial" panose="020B0604020202020204" pitchFamily="34" charset="0"/>
                  <a:cs typeface="Arial" panose="020B0604020202020204" pitchFamily="34" charset="0"/>
                </a:endParaRPr>
              </a:p>
            </p:txBody>
          </p:sp>
          <p:sp>
            <p:nvSpPr>
              <p:cNvPr id="92199" name="Rectangle 64"/>
              <p:cNvSpPr>
                <a:spLocks noChangeArrowheads="1"/>
              </p:cNvSpPr>
              <p:nvPr/>
            </p:nvSpPr>
            <p:spPr bwMode="auto">
              <a:xfrm>
                <a:off x="2709" y="2034"/>
                <a:ext cx="903"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6" name="Group 65"/>
            <p:cNvGrpSpPr>
              <a:grpSpLocks/>
            </p:cNvGrpSpPr>
            <p:nvPr/>
          </p:nvGrpSpPr>
          <p:grpSpPr bwMode="auto">
            <a:xfrm>
              <a:off x="0" y="2552"/>
              <a:ext cx="903" cy="1093"/>
              <a:chOff x="0" y="2552"/>
              <a:chExt cx="903" cy="1093"/>
            </a:xfrm>
          </p:grpSpPr>
          <p:sp>
            <p:nvSpPr>
              <p:cNvPr id="92196" name="Rectangle 66"/>
              <p:cNvSpPr>
                <a:spLocks noChangeArrowheads="1"/>
              </p:cNvSpPr>
              <p:nvPr/>
            </p:nvSpPr>
            <p:spPr bwMode="auto">
              <a:xfrm>
                <a:off x="0"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عناصر المرسوم</a:t>
                </a:r>
                <a:endParaRPr lang="en-US" b="1" dirty="0">
                  <a:solidFill>
                    <a:srgbClr val="FFFFFF"/>
                  </a:solidFill>
                  <a:latin typeface="Arial" panose="020B0604020202020204" pitchFamily="34" charset="0"/>
                  <a:cs typeface="Arial" panose="020B0604020202020204" pitchFamily="34" charset="0"/>
                </a:endParaRPr>
              </a:p>
            </p:txBody>
          </p:sp>
          <p:sp>
            <p:nvSpPr>
              <p:cNvPr id="92197" name="Rectangle 67"/>
              <p:cNvSpPr>
                <a:spLocks noChangeArrowheads="1"/>
              </p:cNvSpPr>
              <p:nvPr/>
            </p:nvSpPr>
            <p:spPr bwMode="auto">
              <a:xfrm>
                <a:off x="0"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7" name="Group 68"/>
            <p:cNvGrpSpPr>
              <a:grpSpLocks/>
            </p:cNvGrpSpPr>
            <p:nvPr/>
          </p:nvGrpSpPr>
          <p:grpSpPr bwMode="auto">
            <a:xfrm>
              <a:off x="903" y="2552"/>
              <a:ext cx="903" cy="1093"/>
              <a:chOff x="903" y="2552"/>
              <a:chExt cx="903" cy="1093"/>
            </a:xfrm>
          </p:grpSpPr>
          <p:sp>
            <p:nvSpPr>
              <p:cNvPr id="92194" name="Rectangle 69"/>
              <p:cNvSpPr>
                <a:spLocks noChangeArrowheads="1"/>
              </p:cNvSpPr>
              <p:nvPr/>
            </p:nvSpPr>
            <p:spPr bwMode="auto">
              <a:xfrm>
                <a:off x="903"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يرغب في العودة يمكنه ذلك.             يمكن إعادة بناء المعبد بتمويل جزئي من الخزانة الملكية.                عادت السفن</a:t>
                </a:r>
                <a:endParaRPr lang="en-US" sz="2000" b="1" dirty="0">
                  <a:solidFill>
                    <a:srgbClr val="FFFFFF"/>
                  </a:solidFill>
                  <a:latin typeface="Arial" panose="020B0604020202020204" pitchFamily="34" charset="0"/>
                  <a:cs typeface="Arial" panose="020B0604020202020204" pitchFamily="34" charset="0"/>
                </a:endParaRPr>
              </a:p>
            </p:txBody>
          </p:sp>
          <p:sp>
            <p:nvSpPr>
              <p:cNvPr id="92195" name="Rectangle 70"/>
              <p:cNvSpPr>
                <a:spLocks noChangeArrowheads="1"/>
              </p:cNvSpPr>
              <p:nvPr/>
            </p:nvSpPr>
            <p:spPr bwMode="auto">
              <a:xfrm>
                <a:off x="903"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8" name="Group 71"/>
            <p:cNvGrpSpPr>
              <a:grpSpLocks/>
            </p:cNvGrpSpPr>
            <p:nvPr/>
          </p:nvGrpSpPr>
          <p:grpSpPr bwMode="auto">
            <a:xfrm>
              <a:off x="1806" y="2552"/>
              <a:ext cx="903" cy="1093"/>
              <a:chOff x="1806" y="2552"/>
              <a:chExt cx="903" cy="1093"/>
            </a:xfrm>
          </p:grpSpPr>
          <p:sp>
            <p:nvSpPr>
              <p:cNvPr id="92192" name="Rectangle 72"/>
              <p:cNvSpPr>
                <a:spLocks noChangeArrowheads="1"/>
              </p:cNvSpPr>
              <p:nvPr/>
            </p:nvSpPr>
            <p:spPr bwMode="auto">
              <a:xfrm>
                <a:off x="1806"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sz="2000" b="1" dirty="0">
                    <a:latin typeface="Arial" panose="020B0604020202020204" pitchFamily="34" charset="0"/>
                    <a:cs typeface="Arial" panose="020B0604020202020204" pitchFamily="34" charset="0"/>
                  </a:rPr>
                  <a:t>كل ما رغب في العودة يمكنه ذلك.          التمويل المقدم من الخزانة الملكية.                 يسمح بوجود قضاة مدنيين خاص بهم.</a:t>
                </a:r>
                <a:endParaRPr lang="en-US" sz="2000" b="1" dirty="0">
                  <a:solidFill>
                    <a:srgbClr val="FFFFFF"/>
                  </a:solidFill>
                  <a:latin typeface="Arial" panose="020B0604020202020204" pitchFamily="34" charset="0"/>
                  <a:cs typeface="Arial" panose="020B0604020202020204" pitchFamily="34" charset="0"/>
                </a:endParaRPr>
              </a:p>
            </p:txBody>
          </p:sp>
          <p:sp>
            <p:nvSpPr>
              <p:cNvPr id="92193" name="Rectangle 73"/>
              <p:cNvSpPr>
                <a:spLocks noChangeArrowheads="1"/>
              </p:cNvSpPr>
              <p:nvPr/>
            </p:nvSpPr>
            <p:spPr bwMode="auto">
              <a:xfrm>
                <a:off x="1806"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2189" name="Group 74"/>
            <p:cNvGrpSpPr>
              <a:grpSpLocks/>
            </p:cNvGrpSpPr>
            <p:nvPr/>
          </p:nvGrpSpPr>
          <p:grpSpPr bwMode="auto">
            <a:xfrm>
              <a:off x="2709" y="2552"/>
              <a:ext cx="903" cy="1093"/>
              <a:chOff x="2709" y="2552"/>
              <a:chExt cx="903" cy="1093"/>
            </a:xfrm>
          </p:grpSpPr>
          <p:sp>
            <p:nvSpPr>
              <p:cNvPr id="92190" name="Rectangle 75"/>
              <p:cNvSpPr>
                <a:spLocks noChangeArrowheads="1"/>
              </p:cNvSpPr>
              <p:nvPr/>
            </p:nvSpPr>
            <p:spPr bwMode="auto">
              <a:xfrm>
                <a:off x="2709" y="2552"/>
                <a:ext cx="903" cy="109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السماح            ببناء الأسوار</a:t>
                </a:r>
                <a:endParaRPr lang="en-US" b="1" dirty="0">
                  <a:solidFill>
                    <a:srgbClr val="FFFFFF"/>
                  </a:solidFill>
                  <a:latin typeface="Arial" panose="020B0604020202020204" pitchFamily="34" charset="0"/>
                  <a:cs typeface="Arial" panose="020B0604020202020204" pitchFamily="34" charset="0"/>
                </a:endParaRPr>
              </a:p>
            </p:txBody>
          </p:sp>
          <p:sp>
            <p:nvSpPr>
              <p:cNvPr id="92191" name="Rectangle 76"/>
              <p:cNvSpPr>
                <a:spLocks noChangeArrowheads="1"/>
              </p:cNvSpPr>
              <p:nvPr/>
            </p:nvSpPr>
            <p:spPr bwMode="auto">
              <a:xfrm>
                <a:off x="2709" y="2552"/>
                <a:ext cx="903" cy="109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9216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4210" name="Rectangle 42"/>
          <p:cNvSpPr>
            <a:spLocks noChangeArrowheads="1"/>
          </p:cNvSpPr>
          <p:nvPr/>
        </p:nvSpPr>
        <p:spPr bwMode="auto">
          <a:xfrm>
            <a:off x="0" y="1196975"/>
            <a:ext cx="9144000" cy="5661025"/>
          </a:xfrm>
          <a:prstGeom prst="rect">
            <a:avLst/>
          </a:prstGeom>
          <a:solidFill>
            <a:srgbClr val="000090"/>
          </a:solidFill>
          <a:ln w="12700" cap="sq">
            <a:solidFill>
              <a:schemeClr val="tx1"/>
            </a:solidFill>
            <a:round/>
            <a:headEnd type="none" w="sm" len="sm"/>
            <a:tailEnd type="none" w="sm" len="sm"/>
          </a:ln>
        </p:spPr>
        <p:txBody>
          <a:bodyPr wrap="none"/>
          <a:lstStyle/>
          <a:p>
            <a:endParaRPr lang="en-US" b="1" dirty="0">
              <a:latin typeface="Arial" panose="020B0604020202020204" pitchFamily="34" charset="0"/>
              <a:cs typeface="Arial" panose="020B0604020202020204" pitchFamily="34" charset="0"/>
            </a:endParaRPr>
          </a:p>
        </p:txBody>
      </p:sp>
      <p:sp>
        <p:nvSpPr>
          <p:cNvPr id="42029" name="Rectangle 45"/>
          <p:cNvSpPr>
            <a:spLocks noGrp="1" noChangeArrowheads="1"/>
          </p:cNvSpPr>
          <p:nvPr>
            <p:ph type="title"/>
          </p:nvPr>
        </p:nvSpPr>
        <p:spPr>
          <a:xfrm>
            <a:off x="685800" y="457200"/>
            <a:ext cx="7772400" cy="533400"/>
          </a:xfrm>
        </p:spPr>
        <p:txBody>
          <a:bodyPr/>
          <a:lstStyle/>
          <a:p>
            <a:pPr eaLnBrk="1" hangingPunct="1">
              <a:defRPr/>
            </a:pPr>
            <a:r>
              <a:rPr lang="en-US" altLang="zh-CN" sz="3600" b="1" dirty="0">
                <a:solidFill>
                  <a:schemeClr val="bg1"/>
                </a:solidFill>
                <a:latin typeface="Arial" panose="020B0604020202020204" pitchFamily="34" charset="0"/>
                <a:ea typeface="ＭＳ Ｐゴシック" charset="0"/>
                <a:cs typeface="Arial" panose="020B0604020202020204" pitchFamily="34" charset="0"/>
              </a:rPr>
              <a:t>Returns from Exile</a:t>
            </a:r>
            <a:endParaRPr lang="en-US" b="1" dirty="0">
              <a:latin typeface="Arial" panose="020B0604020202020204" pitchFamily="34" charset="0"/>
              <a:ea typeface="ＭＳ Ｐゴシック" charset="0"/>
              <a:cs typeface="Arial" panose="020B0604020202020204" pitchFamily="34" charset="0"/>
            </a:endParaRPr>
          </a:p>
        </p:txBody>
      </p:sp>
      <p:grpSp>
        <p:nvGrpSpPr>
          <p:cNvPr id="94212" name="Group 4"/>
          <p:cNvGrpSpPr>
            <a:grpSpLocks/>
          </p:cNvGrpSpPr>
          <p:nvPr/>
        </p:nvGrpSpPr>
        <p:grpSpPr bwMode="auto">
          <a:xfrm>
            <a:off x="533400" y="1295400"/>
            <a:ext cx="8505825" cy="5486400"/>
            <a:chOff x="0" y="0"/>
            <a:chExt cx="3612" cy="3474"/>
          </a:xfrm>
        </p:grpSpPr>
        <p:grpSp>
          <p:nvGrpSpPr>
            <p:cNvPr id="94215" name="Group 5"/>
            <p:cNvGrpSpPr>
              <a:grpSpLocks/>
            </p:cNvGrpSpPr>
            <p:nvPr/>
          </p:nvGrpSpPr>
          <p:grpSpPr bwMode="auto">
            <a:xfrm>
              <a:off x="0" y="0"/>
              <a:ext cx="903" cy="384"/>
              <a:chOff x="0" y="0"/>
              <a:chExt cx="903" cy="384"/>
            </a:xfrm>
          </p:grpSpPr>
          <p:sp>
            <p:nvSpPr>
              <p:cNvPr id="94249" name="Rectangle 6"/>
              <p:cNvSpPr>
                <a:spLocks noChangeArrowheads="1"/>
              </p:cNvSpPr>
              <p:nvPr/>
            </p:nvSpPr>
            <p:spPr bwMode="auto">
              <a:xfrm>
                <a:off x="0"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الرجوع</a:t>
                </a:r>
                <a:endParaRPr lang="en-US" b="1" dirty="0">
                  <a:solidFill>
                    <a:srgbClr val="FFFFFF"/>
                  </a:solidFill>
                  <a:latin typeface="Arial" panose="020B0604020202020204" pitchFamily="34" charset="0"/>
                  <a:cs typeface="Arial" panose="020B0604020202020204" pitchFamily="34" charset="0"/>
                </a:endParaRPr>
              </a:p>
            </p:txBody>
          </p:sp>
          <p:sp>
            <p:nvSpPr>
              <p:cNvPr id="94250" name="Rectangle 7"/>
              <p:cNvSpPr>
                <a:spLocks noChangeArrowheads="1"/>
              </p:cNvSpPr>
              <p:nvPr/>
            </p:nvSpPr>
            <p:spPr bwMode="auto">
              <a:xfrm>
                <a:off x="0"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6" name="Group 8"/>
            <p:cNvGrpSpPr>
              <a:grpSpLocks/>
            </p:cNvGrpSpPr>
            <p:nvPr/>
          </p:nvGrpSpPr>
          <p:grpSpPr bwMode="auto">
            <a:xfrm>
              <a:off x="903" y="0"/>
              <a:ext cx="903" cy="384"/>
              <a:chOff x="903" y="0"/>
              <a:chExt cx="903" cy="384"/>
            </a:xfrm>
          </p:grpSpPr>
          <p:sp>
            <p:nvSpPr>
              <p:cNvPr id="94247" name="Rectangle 9"/>
              <p:cNvSpPr>
                <a:spLocks noChangeArrowheads="1"/>
              </p:cNvSpPr>
              <p:nvPr/>
            </p:nvSpPr>
            <p:spPr bwMode="auto">
              <a:xfrm>
                <a:off x="903"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الأول</a:t>
                </a:r>
                <a:endParaRPr lang="en-US" b="1" dirty="0">
                  <a:solidFill>
                    <a:srgbClr val="FFFFFF"/>
                  </a:solidFill>
                  <a:latin typeface="Arial" panose="020B0604020202020204" pitchFamily="34" charset="0"/>
                  <a:cs typeface="Arial" panose="020B0604020202020204" pitchFamily="34" charset="0"/>
                </a:endParaRPr>
              </a:p>
            </p:txBody>
          </p:sp>
          <p:sp>
            <p:nvSpPr>
              <p:cNvPr id="94248" name="Rectangle 10"/>
              <p:cNvSpPr>
                <a:spLocks noChangeArrowheads="1"/>
              </p:cNvSpPr>
              <p:nvPr/>
            </p:nvSpPr>
            <p:spPr bwMode="auto">
              <a:xfrm>
                <a:off x="903"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7" name="Group 11"/>
            <p:cNvGrpSpPr>
              <a:grpSpLocks/>
            </p:cNvGrpSpPr>
            <p:nvPr/>
          </p:nvGrpSpPr>
          <p:grpSpPr bwMode="auto">
            <a:xfrm>
              <a:off x="1806" y="0"/>
              <a:ext cx="903" cy="384"/>
              <a:chOff x="1806" y="0"/>
              <a:chExt cx="903" cy="384"/>
            </a:xfrm>
          </p:grpSpPr>
          <p:sp>
            <p:nvSpPr>
              <p:cNvPr id="94245" name="Rectangle 12"/>
              <p:cNvSpPr>
                <a:spLocks noChangeArrowheads="1"/>
              </p:cNvSpPr>
              <p:nvPr/>
            </p:nvSpPr>
            <p:spPr bwMode="auto">
              <a:xfrm>
                <a:off x="1806"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الثاني</a:t>
                </a:r>
                <a:endParaRPr lang="en-US" b="1" dirty="0">
                  <a:solidFill>
                    <a:srgbClr val="FFFFFF"/>
                  </a:solidFill>
                  <a:latin typeface="Arial" panose="020B0604020202020204" pitchFamily="34" charset="0"/>
                  <a:cs typeface="Arial" panose="020B0604020202020204" pitchFamily="34" charset="0"/>
                </a:endParaRPr>
              </a:p>
            </p:txBody>
          </p:sp>
          <p:sp>
            <p:nvSpPr>
              <p:cNvPr id="94246" name="Rectangle 13"/>
              <p:cNvSpPr>
                <a:spLocks noChangeArrowheads="1"/>
              </p:cNvSpPr>
              <p:nvPr/>
            </p:nvSpPr>
            <p:spPr bwMode="auto">
              <a:xfrm>
                <a:off x="1806"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8" name="Group 14"/>
            <p:cNvGrpSpPr>
              <a:grpSpLocks/>
            </p:cNvGrpSpPr>
            <p:nvPr/>
          </p:nvGrpSpPr>
          <p:grpSpPr bwMode="auto">
            <a:xfrm>
              <a:off x="2709" y="0"/>
              <a:ext cx="903" cy="384"/>
              <a:chOff x="2709" y="0"/>
              <a:chExt cx="903" cy="384"/>
            </a:xfrm>
          </p:grpSpPr>
          <p:sp>
            <p:nvSpPr>
              <p:cNvPr id="94243" name="Rectangle 15"/>
              <p:cNvSpPr>
                <a:spLocks noChangeArrowheads="1"/>
              </p:cNvSpPr>
              <p:nvPr/>
            </p:nvSpPr>
            <p:spPr bwMode="auto">
              <a:xfrm>
                <a:off x="2709" y="0"/>
                <a:ext cx="903" cy="38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الثالث</a:t>
                </a:r>
                <a:endParaRPr lang="en-US" b="1" dirty="0">
                  <a:solidFill>
                    <a:srgbClr val="FFFFFF"/>
                  </a:solidFill>
                  <a:latin typeface="Arial" panose="020B0604020202020204" pitchFamily="34" charset="0"/>
                  <a:cs typeface="Arial" panose="020B0604020202020204" pitchFamily="34" charset="0"/>
                </a:endParaRPr>
              </a:p>
            </p:txBody>
          </p:sp>
          <p:sp>
            <p:nvSpPr>
              <p:cNvPr id="94244" name="Rectangle 16"/>
              <p:cNvSpPr>
                <a:spLocks noChangeArrowheads="1"/>
              </p:cNvSpPr>
              <p:nvPr/>
            </p:nvSpPr>
            <p:spPr bwMode="auto">
              <a:xfrm>
                <a:off x="2709" y="0"/>
                <a:ext cx="903" cy="38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19" name="Group 17"/>
            <p:cNvGrpSpPr>
              <a:grpSpLocks/>
            </p:cNvGrpSpPr>
            <p:nvPr/>
          </p:nvGrpSpPr>
          <p:grpSpPr bwMode="auto">
            <a:xfrm>
              <a:off x="0" y="384"/>
              <a:ext cx="903" cy="748"/>
              <a:chOff x="0" y="384"/>
              <a:chExt cx="903" cy="748"/>
            </a:xfrm>
          </p:grpSpPr>
          <p:sp>
            <p:nvSpPr>
              <p:cNvPr id="94241" name="Rectangle 18"/>
              <p:cNvSpPr>
                <a:spLocks noChangeArrowheads="1"/>
              </p:cNvSpPr>
              <p:nvPr/>
            </p:nvSpPr>
            <p:spPr bwMode="auto">
              <a:xfrm>
                <a:off x="0"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عدد العائدين</a:t>
                </a:r>
                <a:endParaRPr lang="en-US" b="1" dirty="0">
                  <a:solidFill>
                    <a:srgbClr val="FFFFFF"/>
                  </a:solidFill>
                  <a:latin typeface="Arial" panose="020B0604020202020204" pitchFamily="34" charset="0"/>
                  <a:cs typeface="Arial" panose="020B0604020202020204" pitchFamily="34" charset="0"/>
                </a:endParaRPr>
              </a:p>
            </p:txBody>
          </p:sp>
          <p:sp>
            <p:nvSpPr>
              <p:cNvPr id="94242" name="Rectangle 19"/>
              <p:cNvSpPr>
                <a:spLocks noChangeArrowheads="1"/>
              </p:cNvSpPr>
              <p:nvPr/>
            </p:nvSpPr>
            <p:spPr bwMode="auto">
              <a:xfrm>
                <a:off x="0"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0" name="Group 20"/>
            <p:cNvGrpSpPr>
              <a:grpSpLocks/>
            </p:cNvGrpSpPr>
            <p:nvPr/>
          </p:nvGrpSpPr>
          <p:grpSpPr bwMode="auto">
            <a:xfrm>
              <a:off x="903" y="384"/>
              <a:ext cx="903" cy="748"/>
              <a:chOff x="903" y="384"/>
              <a:chExt cx="903" cy="748"/>
            </a:xfrm>
          </p:grpSpPr>
          <p:sp>
            <p:nvSpPr>
              <p:cNvPr id="94239" name="Rectangle 21"/>
              <p:cNvSpPr>
                <a:spLocks noChangeArrowheads="1"/>
              </p:cNvSpPr>
              <p:nvPr/>
            </p:nvSpPr>
            <p:spPr bwMode="auto">
              <a:xfrm>
                <a:off x="903"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80000"/>
                  </a:lnSpc>
                </a:pPr>
                <a:r>
                  <a:rPr lang="ar-JO" b="1" dirty="0">
                    <a:solidFill>
                      <a:srgbClr val="FFFFFF"/>
                    </a:solidFill>
                    <a:latin typeface="Arial" panose="020B0604020202020204" pitchFamily="34" charset="0"/>
                    <a:cs typeface="Arial" panose="020B0604020202020204" pitchFamily="34" charset="0"/>
                  </a:rPr>
                  <a:t>42360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80000"/>
                  </a:lnSpc>
                </a:pPr>
                <a:r>
                  <a:rPr lang="ar-JO" b="1" u="sng" dirty="0">
                    <a:solidFill>
                      <a:srgbClr val="FFFFFF"/>
                    </a:solidFill>
                    <a:latin typeface="Arial" panose="020B0604020202020204" pitchFamily="34" charset="0"/>
                    <a:cs typeface="Arial" panose="020B0604020202020204" pitchFamily="34" charset="0"/>
                  </a:rPr>
                  <a:t>7337</a:t>
                </a:r>
                <a:r>
                  <a:rPr lang="en-US" b="1" u="sng" dirty="0">
                    <a:solidFill>
                      <a:srgbClr val="FFFFFF"/>
                    </a:solidFill>
                    <a:latin typeface="Arial" panose="020B0604020202020204" pitchFamily="34" charset="0"/>
                    <a:cs typeface="Arial" panose="020B0604020202020204" pitchFamily="34" charset="0"/>
                  </a:rPr>
                  <a:t> </a:t>
                </a: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عبيد</a:t>
                </a:r>
                <a:r>
                  <a:rPr lang="en-US" b="1" dirty="0">
                    <a:solidFill>
                      <a:srgbClr val="FFFFFF"/>
                    </a:solidFill>
                    <a:latin typeface="Arial" panose="020B0604020202020204" pitchFamily="34" charset="0"/>
                    <a:cs typeface="Arial" panose="020B0604020202020204" pitchFamily="34" charset="0"/>
                  </a:rPr>
                  <a:t>)</a:t>
                </a:r>
              </a:p>
              <a:p>
                <a:pPr eaLnBrk="0" hangingPunct="0">
                  <a:lnSpc>
                    <a:spcPct val="80000"/>
                  </a:lnSpc>
                </a:pPr>
                <a:r>
                  <a:rPr lang="ar-JO" b="1" dirty="0">
                    <a:solidFill>
                      <a:srgbClr val="FFFFFF"/>
                    </a:solidFill>
                    <a:latin typeface="Arial" panose="020B0604020202020204" pitchFamily="34" charset="0"/>
                    <a:cs typeface="Arial" panose="020B0604020202020204" pitchFamily="34" charset="0"/>
                  </a:rPr>
                  <a:t>49697</a:t>
                </a:r>
                <a:endParaRPr lang="en-US" b="1" dirty="0">
                  <a:solidFill>
                    <a:srgbClr val="FFFFFF"/>
                  </a:solidFill>
                  <a:latin typeface="Arial" panose="020B0604020202020204" pitchFamily="34" charset="0"/>
                  <a:cs typeface="Arial" panose="020B0604020202020204" pitchFamily="34" charset="0"/>
                </a:endParaRPr>
              </a:p>
            </p:txBody>
          </p:sp>
          <p:sp>
            <p:nvSpPr>
              <p:cNvPr id="94240" name="Rectangle 22"/>
              <p:cNvSpPr>
                <a:spLocks noChangeArrowheads="1"/>
              </p:cNvSpPr>
              <p:nvPr/>
            </p:nvSpPr>
            <p:spPr bwMode="auto">
              <a:xfrm>
                <a:off x="903"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1" name="Group 23"/>
            <p:cNvGrpSpPr>
              <a:grpSpLocks/>
            </p:cNvGrpSpPr>
            <p:nvPr/>
          </p:nvGrpSpPr>
          <p:grpSpPr bwMode="auto">
            <a:xfrm>
              <a:off x="1806" y="384"/>
              <a:ext cx="903" cy="748"/>
              <a:chOff x="1806" y="384"/>
              <a:chExt cx="903" cy="748"/>
            </a:xfrm>
          </p:grpSpPr>
          <p:sp>
            <p:nvSpPr>
              <p:cNvPr id="94237" name="Rectangle 24"/>
              <p:cNvSpPr>
                <a:spLocks noChangeArrowheads="1"/>
              </p:cNvSpPr>
              <p:nvPr/>
            </p:nvSpPr>
            <p:spPr bwMode="auto">
              <a:xfrm>
                <a:off x="1806"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nSpc>
                    <a:spcPct val="70000"/>
                  </a:lnSpc>
                </a:pPr>
                <a:r>
                  <a:rPr lang="ar-JO" b="1" dirty="0">
                    <a:solidFill>
                      <a:srgbClr val="FFFFFF"/>
                    </a:solidFill>
                    <a:latin typeface="Arial" panose="020B0604020202020204" pitchFamily="34" charset="0"/>
                    <a:cs typeface="Arial" panose="020B0604020202020204" pitchFamily="34" charset="0"/>
                  </a:rPr>
                  <a:t>رجال 1500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لاويين 38</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en-US" b="1" u="sng" dirty="0">
                    <a:solidFill>
                      <a:srgbClr val="FFFFFF"/>
                    </a:solidFill>
                    <a:latin typeface="Arial" panose="020B0604020202020204" pitchFamily="34" charset="0"/>
                    <a:cs typeface="Arial" panose="020B0604020202020204" pitchFamily="34" charset="0"/>
                  </a:rPr>
                  <a:t>   </a:t>
                </a:r>
                <a:r>
                  <a:rPr lang="ar-JO" b="1" u="sng" dirty="0">
                    <a:solidFill>
                      <a:srgbClr val="FFFFFF"/>
                    </a:solidFill>
                    <a:latin typeface="Arial" panose="020B0604020202020204" pitchFamily="34" charset="0"/>
                    <a:cs typeface="Arial" panose="020B0604020202020204" pitchFamily="34" charset="0"/>
                  </a:rPr>
                  <a:t>مساعدين 220</a:t>
                </a:r>
                <a:endParaRPr lang="en-US" b="1" dirty="0">
                  <a:solidFill>
                    <a:srgbClr val="FFFFFF"/>
                  </a:solidFill>
                  <a:latin typeface="Arial" panose="020B0604020202020204" pitchFamily="34" charset="0"/>
                  <a:cs typeface="Arial" panose="020B0604020202020204" pitchFamily="34" charset="0"/>
                </a:endParaRPr>
              </a:p>
              <a:p>
                <a:pPr eaLnBrk="0" hangingPunct="0">
                  <a:lnSpc>
                    <a:spcPct val="70000"/>
                  </a:lnSpc>
                </a:pPr>
                <a:r>
                  <a:rPr lang="ar-JO" b="1" dirty="0">
                    <a:solidFill>
                      <a:srgbClr val="FFFFFF"/>
                    </a:solidFill>
                    <a:latin typeface="Arial" panose="020B0604020202020204" pitchFamily="34" charset="0"/>
                    <a:cs typeface="Arial" panose="020B0604020202020204" pitchFamily="34" charset="0"/>
                  </a:rPr>
                  <a:t>1758</a:t>
                </a:r>
                <a:r>
                  <a:rPr lang="en-US" b="1" dirty="0">
                    <a:solidFill>
                      <a:srgbClr val="FFFFFF"/>
                    </a:solidFill>
                    <a:latin typeface="Arial" panose="020B0604020202020204" pitchFamily="34" charset="0"/>
                    <a:cs typeface="Arial" panose="020B0604020202020204" pitchFamily="34" charset="0"/>
                  </a:rPr>
                  <a:t> + </a:t>
                </a:r>
                <a:r>
                  <a:rPr lang="ar-JO" b="1" dirty="0">
                    <a:solidFill>
                      <a:srgbClr val="FFFFFF"/>
                    </a:solidFill>
                    <a:latin typeface="Arial" panose="020B0604020202020204" pitchFamily="34" charset="0"/>
                    <a:cs typeface="Arial" panose="020B0604020202020204" pitchFamily="34" charset="0"/>
                  </a:rPr>
                  <a:t>5000</a:t>
                </a:r>
                <a:r>
                  <a:rPr lang="en-US" b="1" dirty="0">
                    <a:solidFill>
                      <a:srgbClr val="FFFFFF"/>
                    </a:solidFill>
                    <a:latin typeface="Arial" panose="020B0604020202020204" pitchFamily="34" charset="0"/>
                    <a:cs typeface="Arial" panose="020B0604020202020204" pitchFamily="34" charset="0"/>
                  </a:rPr>
                  <a:t>?</a:t>
                </a:r>
              </a:p>
            </p:txBody>
          </p:sp>
          <p:sp>
            <p:nvSpPr>
              <p:cNvPr id="94238" name="Rectangle 25"/>
              <p:cNvSpPr>
                <a:spLocks noChangeArrowheads="1"/>
              </p:cNvSpPr>
              <p:nvPr/>
            </p:nvSpPr>
            <p:spPr bwMode="auto">
              <a:xfrm>
                <a:off x="1806"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2" name="Group 26"/>
            <p:cNvGrpSpPr>
              <a:grpSpLocks/>
            </p:cNvGrpSpPr>
            <p:nvPr/>
          </p:nvGrpSpPr>
          <p:grpSpPr bwMode="auto">
            <a:xfrm>
              <a:off x="2709" y="384"/>
              <a:ext cx="903" cy="748"/>
              <a:chOff x="2709" y="384"/>
              <a:chExt cx="903" cy="748"/>
            </a:xfrm>
          </p:grpSpPr>
          <p:sp>
            <p:nvSpPr>
              <p:cNvPr id="94235" name="Rectangle 27"/>
              <p:cNvSpPr>
                <a:spLocks noChangeArrowheads="1"/>
              </p:cNvSpPr>
              <p:nvPr/>
            </p:nvSpPr>
            <p:spPr bwMode="auto">
              <a:xfrm>
                <a:off x="2709" y="384"/>
                <a:ext cx="903" cy="74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solidFill>
                      <a:srgbClr val="FFFFFF"/>
                    </a:solidFill>
                    <a:latin typeface="Arial" panose="020B0604020202020204" pitchFamily="34" charset="0"/>
                    <a:cs typeface="Arial" panose="020B0604020202020204" pitchFamily="34" charset="0"/>
                  </a:rPr>
                  <a:t>غير معروف </a:t>
                </a:r>
                <a:endParaRPr lang="en-US" b="1" dirty="0">
                  <a:solidFill>
                    <a:srgbClr val="FFFFFF"/>
                  </a:solidFill>
                  <a:latin typeface="Arial" panose="020B0604020202020204" pitchFamily="34" charset="0"/>
                  <a:cs typeface="Arial" panose="020B0604020202020204" pitchFamily="34" charset="0"/>
                </a:endParaRPr>
              </a:p>
            </p:txBody>
          </p:sp>
          <p:sp>
            <p:nvSpPr>
              <p:cNvPr id="94236" name="Rectangle 28"/>
              <p:cNvSpPr>
                <a:spLocks noChangeArrowheads="1"/>
              </p:cNvSpPr>
              <p:nvPr/>
            </p:nvSpPr>
            <p:spPr bwMode="auto">
              <a:xfrm>
                <a:off x="2709" y="384"/>
                <a:ext cx="903" cy="74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3" name="Group 29"/>
            <p:cNvGrpSpPr>
              <a:grpSpLocks/>
            </p:cNvGrpSpPr>
            <p:nvPr/>
          </p:nvGrpSpPr>
          <p:grpSpPr bwMode="auto">
            <a:xfrm>
              <a:off x="0" y="1132"/>
              <a:ext cx="903" cy="2342"/>
              <a:chOff x="0" y="1132"/>
              <a:chExt cx="903" cy="2342"/>
            </a:xfrm>
          </p:grpSpPr>
          <p:sp>
            <p:nvSpPr>
              <p:cNvPr id="94233" name="Rectangle 30"/>
              <p:cNvSpPr>
                <a:spLocks noChangeArrowheads="1"/>
              </p:cNvSpPr>
              <p:nvPr/>
            </p:nvSpPr>
            <p:spPr bwMode="auto">
              <a:xfrm>
                <a:off x="0"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الأحداث والمشاكل</a:t>
                </a:r>
                <a:endParaRPr lang="en-US" b="1" dirty="0">
                  <a:solidFill>
                    <a:srgbClr val="FFFFFF"/>
                  </a:solidFill>
                  <a:latin typeface="Arial" panose="020B0604020202020204" pitchFamily="34" charset="0"/>
                  <a:cs typeface="Arial" panose="020B0604020202020204" pitchFamily="34" charset="0"/>
                </a:endParaRPr>
              </a:p>
            </p:txBody>
          </p:sp>
          <p:sp>
            <p:nvSpPr>
              <p:cNvPr id="94234" name="Rectangle 31"/>
              <p:cNvSpPr>
                <a:spLocks noChangeArrowheads="1"/>
              </p:cNvSpPr>
              <p:nvPr/>
            </p:nvSpPr>
            <p:spPr bwMode="auto">
              <a:xfrm>
                <a:off x="0"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4" name="Group 32"/>
            <p:cNvGrpSpPr>
              <a:grpSpLocks/>
            </p:cNvGrpSpPr>
            <p:nvPr/>
          </p:nvGrpSpPr>
          <p:grpSpPr bwMode="auto">
            <a:xfrm>
              <a:off x="903" y="1132"/>
              <a:ext cx="903" cy="2342"/>
              <a:chOff x="903" y="1132"/>
              <a:chExt cx="903" cy="2342"/>
            </a:xfrm>
          </p:grpSpPr>
          <p:sp>
            <p:nvSpPr>
              <p:cNvPr id="94231" name="Rectangle 33"/>
              <p:cNvSpPr>
                <a:spLocks noChangeArrowheads="1"/>
              </p:cNvSpPr>
              <p:nvPr/>
            </p:nvSpPr>
            <p:spPr bwMode="auto">
              <a:xfrm>
                <a:off x="903"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lnSpc>
                    <a:spcPct val="80000"/>
                  </a:lnSpc>
                </a:pPr>
                <a:r>
                  <a:rPr lang="ar-JO" b="1" dirty="0">
                    <a:latin typeface="Arial" panose="020B0604020202020204" pitchFamily="34" charset="0"/>
                    <a:cs typeface="Arial" panose="020B0604020202020204" pitchFamily="34" charset="0"/>
                  </a:rPr>
                  <a:t>بدأ الهيكل و التضحيات والإحتفال بعيد المظال.     تسبب السامريون في مشاكل             توقف العمل حتى 520             اكتمل الهيكل عام 516</a:t>
                </a:r>
                <a:endParaRPr lang="en-US" b="1" dirty="0">
                  <a:solidFill>
                    <a:srgbClr val="FFFFFF"/>
                  </a:solidFill>
                  <a:latin typeface="Arial" panose="020B0604020202020204" pitchFamily="34" charset="0"/>
                  <a:cs typeface="Arial" panose="020B0604020202020204" pitchFamily="34" charset="0"/>
                </a:endParaRPr>
              </a:p>
            </p:txBody>
          </p:sp>
          <p:sp>
            <p:nvSpPr>
              <p:cNvPr id="94232" name="Rectangle 34"/>
              <p:cNvSpPr>
                <a:spLocks noChangeArrowheads="1"/>
              </p:cNvSpPr>
              <p:nvPr/>
            </p:nvSpPr>
            <p:spPr bwMode="auto">
              <a:xfrm>
                <a:off x="903"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5" name="Group 35"/>
            <p:cNvGrpSpPr>
              <a:grpSpLocks/>
            </p:cNvGrpSpPr>
            <p:nvPr/>
          </p:nvGrpSpPr>
          <p:grpSpPr bwMode="auto">
            <a:xfrm>
              <a:off x="1806" y="1132"/>
              <a:ext cx="903" cy="2342"/>
              <a:chOff x="1806" y="1132"/>
              <a:chExt cx="903" cy="2342"/>
            </a:xfrm>
          </p:grpSpPr>
          <p:sp>
            <p:nvSpPr>
              <p:cNvPr id="94229" name="Rectangle 36"/>
              <p:cNvSpPr>
                <a:spLocks noChangeArrowheads="1"/>
              </p:cNvSpPr>
              <p:nvPr/>
            </p:nvSpPr>
            <p:spPr bwMode="auto">
              <a:xfrm>
                <a:off x="1806"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ar-JO" b="1" dirty="0">
                    <a:solidFill>
                      <a:srgbClr val="FFFFFF"/>
                    </a:solidFill>
                    <a:latin typeface="Arial" panose="020B0604020202020204" pitchFamily="34" charset="0"/>
                    <a:cs typeface="Arial" panose="020B0604020202020204" pitchFamily="34" charset="0"/>
                  </a:rPr>
                  <a:t>مشاكل الزواج المتبادل</a:t>
                </a:r>
                <a:endParaRPr lang="en-US" b="1" dirty="0">
                  <a:solidFill>
                    <a:srgbClr val="FFFFFF"/>
                  </a:solidFill>
                  <a:latin typeface="Arial" panose="020B0604020202020204" pitchFamily="34" charset="0"/>
                  <a:cs typeface="Arial" panose="020B0604020202020204" pitchFamily="34" charset="0"/>
                </a:endParaRPr>
              </a:p>
            </p:txBody>
          </p:sp>
          <p:sp>
            <p:nvSpPr>
              <p:cNvPr id="94230" name="Rectangle 37"/>
              <p:cNvSpPr>
                <a:spLocks noChangeArrowheads="1"/>
              </p:cNvSpPr>
              <p:nvPr/>
            </p:nvSpPr>
            <p:spPr bwMode="auto">
              <a:xfrm>
                <a:off x="1806"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nvGrpSpPr>
            <p:cNvPr id="94226" name="Group 38"/>
            <p:cNvGrpSpPr>
              <a:grpSpLocks/>
            </p:cNvGrpSpPr>
            <p:nvPr/>
          </p:nvGrpSpPr>
          <p:grpSpPr bwMode="auto">
            <a:xfrm>
              <a:off x="2709" y="1132"/>
              <a:ext cx="903" cy="2342"/>
              <a:chOff x="2709" y="1132"/>
              <a:chExt cx="903" cy="2342"/>
            </a:xfrm>
          </p:grpSpPr>
          <p:sp>
            <p:nvSpPr>
              <p:cNvPr id="94227" name="Rectangle 39"/>
              <p:cNvSpPr>
                <a:spLocks noChangeArrowheads="1"/>
              </p:cNvSpPr>
              <p:nvPr/>
            </p:nvSpPr>
            <p:spPr bwMode="auto">
              <a:xfrm>
                <a:off x="2709" y="1132"/>
                <a:ext cx="903" cy="234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ar-JO" b="1" dirty="0">
                    <a:latin typeface="Arial" panose="020B0604020202020204" pitchFamily="34" charset="0"/>
                    <a:cs typeface="Arial" panose="020B0604020202020204" pitchFamily="34" charset="0"/>
                  </a:rPr>
                  <a:t>أعيد بناء السور في 52 يومًا ، على الرغم من معارضة سنبلط وطوبيا وجشم. تكريس الأسوار وقراءة الناموس</a:t>
                </a:r>
                <a:endParaRPr lang="en-US" b="1" dirty="0">
                  <a:solidFill>
                    <a:srgbClr val="FFFFFF"/>
                  </a:solidFill>
                  <a:latin typeface="Arial" panose="020B0604020202020204" pitchFamily="34" charset="0"/>
                  <a:cs typeface="Arial" panose="020B0604020202020204" pitchFamily="34" charset="0"/>
                </a:endParaRPr>
              </a:p>
            </p:txBody>
          </p:sp>
          <p:sp>
            <p:nvSpPr>
              <p:cNvPr id="94228" name="Rectangle 40"/>
              <p:cNvSpPr>
                <a:spLocks noChangeArrowheads="1"/>
              </p:cNvSpPr>
              <p:nvPr/>
            </p:nvSpPr>
            <p:spPr bwMode="auto">
              <a:xfrm>
                <a:off x="2709" y="1132"/>
                <a:ext cx="903" cy="234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b="1" dirty="0">
                  <a:latin typeface="Arial" panose="020B0604020202020204" pitchFamily="34" charset="0"/>
                  <a:cs typeface="Arial" panose="020B0604020202020204" pitchFamily="34" charset="0"/>
                </a:endParaRPr>
              </a:p>
            </p:txBody>
          </p:sp>
        </p:grpSp>
      </p:grpSp>
      <p:sp>
        <p:nvSpPr>
          <p:cNvPr id="42027" name="Rectangle 43"/>
          <p:cNvSpPr>
            <a:spLocks noGrp="1" noChangeArrowheads="1"/>
          </p:cNvSpPr>
          <p:nvPr>
            <p:ph type="title"/>
          </p:nvPr>
        </p:nvSpPr>
        <p:spPr>
          <a:xfrm>
            <a:off x="0" y="0"/>
            <a:ext cx="9144000" cy="1214422"/>
          </a:xfrm>
          <a:solidFill>
            <a:srgbClr val="FFFFFF"/>
          </a:solidFill>
          <a:ln>
            <a:solidFill>
              <a:srgbClr val="000000"/>
            </a:solidFill>
          </a:ln>
        </p:spPr>
        <p:txBody>
          <a:bodyPr anchor="ctr" anchorCtr="1"/>
          <a:lstStyle/>
          <a:p>
            <a:pPr algn="ctr" eaLnBrk="1" hangingPunct="1">
              <a:defRPr/>
            </a:pPr>
            <a:r>
              <a:rPr lang="ar-JO" altLang="zh-CN" sz="3600" b="1" dirty="0">
                <a:solidFill>
                  <a:srgbClr val="000000"/>
                </a:solidFill>
                <a:latin typeface="Arial" panose="020B0604020202020204" pitchFamily="34" charset="0"/>
                <a:ea typeface="ＭＳ Ｐゴシック" charset="0"/>
                <a:cs typeface="Arial" panose="020B0604020202020204" pitchFamily="34" charset="0"/>
              </a:rPr>
              <a:t>الرجوع من السبي</a:t>
            </a:r>
            <a:br>
              <a:rPr lang="en-US" altLang="zh-CN" sz="6000" b="1" dirty="0">
                <a:solidFill>
                  <a:srgbClr val="000000"/>
                </a:solidFill>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cs typeface="Arial" panose="020B0604020202020204" pitchFamily="34" charset="0"/>
              </a:rPr>
              <a:t> </a:t>
            </a:r>
            <a:r>
              <a:rPr lang="ar-JO" sz="1800" b="1" dirty="0">
                <a:solidFill>
                  <a:schemeClr val="bg2"/>
                </a:solidFill>
                <a:latin typeface="Arial" panose="020B0604020202020204" pitchFamily="34" charset="0"/>
                <a:cs typeface="Arial" panose="020B0604020202020204" pitchFamily="34" charset="0"/>
              </a:rPr>
              <a:t>جون إتش والتون ، مخططات زمنية وخلفية للعهد القديم ، 35 وجون أ.مارتن ، "عزرا ،" في تعليق معرفة الكتاب المقدس ، 1: 652 ، مقتبس</a:t>
            </a:r>
            <a:endParaRPr lang="en-US" sz="18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94214"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4935" y="2300960"/>
            <a:ext cx="8043947" cy="4536504"/>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قيادة النهضة (عزرا 8: 15-20)</a:t>
            </a:r>
            <a:endParaRPr lang="en-US" sz="4000" dirty="0">
              <a:effectLst>
                <a:glow rad="228600">
                  <a:schemeClr val="tx1"/>
                </a:glow>
              </a:effectLst>
            </a:endParaRPr>
          </a:p>
        </p:txBody>
      </p:sp>
      <p:pic>
        <p:nvPicPr>
          <p:cNvPr id="3" name="Picture 2"/>
          <p:cNvPicPr>
            <a:picLocks noChangeAspect="1"/>
          </p:cNvPicPr>
          <p:nvPr/>
        </p:nvPicPr>
        <p:blipFill>
          <a:blip r:embed="rId3"/>
          <a:stretch>
            <a:fillRect/>
          </a:stretch>
        </p:blipFill>
        <p:spPr>
          <a:xfrm>
            <a:off x="0" y="908721"/>
            <a:ext cx="4355976" cy="2895392"/>
          </a:xfrm>
          <a:prstGeom prst="rect">
            <a:avLst/>
          </a:prstGeom>
        </p:spPr>
      </p:pic>
    </p:spTree>
    <p:extLst>
      <p:ext uri="{BB962C8B-B14F-4D97-AF65-F5344CB8AC3E}">
        <p14:creationId xmlns:p14="http://schemas.microsoft.com/office/powerpoint/2010/main" val="41379911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5724128" y="685800"/>
            <a:ext cx="3419872" cy="4191000"/>
          </a:xfrm>
        </p:spPr>
        <p:txBody>
          <a:bodyPr/>
          <a:lstStyle/>
          <a:p>
            <a:pPr eaLnBrk="1" hangingPunct="1"/>
            <a:r>
              <a:rPr lang="ar-JO" sz="4000" dirty="0">
                <a:ea typeface="Osaka" charset="0"/>
              </a:rPr>
              <a:t>عزرا يعلن الصوم</a:t>
            </a:r>
            <a:br>
              <a:rPr lang="en-US" sz="4000" dirty="0">
                <a:ea typeface="Osaka" charset="0"/>
              </a:rPr>
            </a:br>
            <a:r>
              <a:rPr lang="en-US" sz="4000" dirty="0">
                <a:ea typeface="Osaka" charset="0"/>
              </a:rPr>
              <a:t>(</a:t>
            </a:r>
            <a:r>
              <a:rPr lang="ar-JO" sz="4000" dirty="0">
                <a:ea typeface="Osaka" charset="0"/>
              </a:rPr>
              <a:t>عزرا 8: 21</a:t>
            </a:r>
            <a:r>
              <a:rPr lang="en-US" sz="4000" dirty="0">
                <a:ea typeface="Osaka" charset="0"/>
              </a:rPr>
              <a:t>)</a:t>
            </a:r>
          </a:p>
        </p:txBody>
      </p:sp>
    </p:spTree>
    <p:extLst>
      <p:ext uri="{BB962C8B-B14F-4D97-AF65-F5344CB8AC3E}">
        <p14:creationId xmlns:p14="http://schemas.microsoft.com/office/powerpoint/2010/main" val="150976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709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9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2042347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512" y="-1"/>
            <a:ext cx="9180512" cy="6992968"/>
          </a:xfrm>
          <a:prstGeom prst="rect">
            <a:avLst/>
          </a:prstGeom>
        </p:spPr>
      </p:pic>
      <p:sp>
        <p:nvSpPr>
          <p:cNvPr id="2" name="Title 1"/>
          <p:cNvSpPr>
            <a:spLocks noGrp="1"/>
          </p:cNvSpPr>
          <p:nvPr>
            <p:ph type="title"/>
          </p:nvPr>
        </p:nvSpPr>
        <p:spPr>
          <a:xfrm>
            <a:off x="-36512" y="-27558"/>
            <a:ext cx="9225353" cy="792262"/>
          </a:xfrm>
          <a:solidFill>
            <a:srgbClr val="800000"/>
          </a:solidFill>
        </p:spPr>
        <p:txBody>
          <a:bodyPr/>
          <a:lstStyle/>
          <a:p>
            <a:r>
              <a:rPr lang="ar-JO" dirty="0">
                <a:effectLst>
                  <a:glow rad="228600">
                    <a:schemeClr val="tx1"/>
                  </a:glow>
                </a:effectLst>
              </a:rPr>
              <a:t>مقاومة داخلية (عزرا 9)</a:t>
            </a:r>
            <a:endParaRPr lang="en-US" dirty="0">
              <a:effectLst>
                <a:glow rad="228600">
                  <a:schemeClr val="tx1"/>
                </a:glow>
              </a:effectLst>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2559242"/>
            <a:ext cx="5328592" cy="3966102"/>
          </a:xfrm>
          <a:prstGeom prst="rect">
            <a:avLst/>
          </a:prstGeom>
          <a:ln w="76200" cmpd="sng">
            <a:solidFill>
              <a:schemeClr val="tx2"/>
            </a:solidFill>
          </a:ln>
        </p:spPr>
      </p:pic>
    </p:spTree>
    <p:extLst>
      <p:ext uri="{BB962C8B-B14F-4D97-AF65-F5344CB8AC3E}">
        <p14:creationId xmlns:p14="http://schemas.microsoft.com/office/powerpoint/2010/main" val="33742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152400"/>
            <a:ext cx="6629400" cy="990600"/>
          </a:xfrm>
          <a:solidFill>
            <a:srgbClr val="FFFFFF"/>
          </a:solidFill>
          <a:ln>
            <a:solidFill>
              <a:srgbClr val="000000"/>
            </a:solidFill>
          </a:ln>
        </p:spPr>
        <p:txBody>
          <a:bodyPr anchor="ctr" anchorCtr="1"/>
          <a:lstStyle/>
          <a:p>
            <a:pPr algn="ctr" eaLnBrk="1" hangingPunct="1">
              <a:defRPr/>
            </a:pPr>
            <a:r>
              <a:rPr lang="ar-JO" altLang="zh-CN" b="1" dirty="0">
                <a:solidFill>
                  <a:srgbClr val="000000"/>
                </a:solidFill>
                <a:latin typeface="Arial" panose="020B0604020202020204" pitchFamily="34" charset="0"/>
                <a:ea typeface="ＭＳ Ｐゴシック" charset="0"/>
                <a:cs typeface="Arial" panose="020B0604020202020204" pitchFamily="34" charset="0"/>
              </a:rPr>
              <a:t>هيكل زربابل</a:t>
            </a:r>
            <a:br>
              <a:rPr lang="en-US" altLang="zh-CN" sz="2000" b="1" dirty="0">
                <a:solidFill>
                  <a:srgbClr val="000000"/>
                </a:solidFill>
                <a:latin typeface="Arial" panose="020B0604020202020204" pitchFamily="34" charset="0"/>
                <a:ea typeface="ＭＳ Ｐゴシック" charset="0"/>
                <a:cs typeface="Arial" panose="020B0604020202020204" pitchFamily="34" charset="0"/>
              </a:rPr>
            </a:br>
            <a:r>
              <a:rPr lang="ar-JO" sz="2000" b="1" dirty="0">
                <a:solidFill>
                  <a:schemeClr val="bg1"/>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10595" name="Text Box 3"/>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298</a:t>
            </a:r>
            <a:endParaRPr lang="en-US" b="1" dirty="0">
              <a:solidFill>
                <a:srgbClr val="FFFFFF"/>
              </a:solidFill>
              <a:latin typeface="Arial" panose="020B0604020202020204" pitchFamily="34" charset="0"/>
              <a:cs typeface="Arial" panose="020B0604020202020204" pitchFamily="34" charset="0"/>
            </a:endParaRPr>
          </a:p>
        </p:txBody>
      </p:sp>
      <p:sp>
        <p:nvSpPr>
          <p:cNvPr id="47109" name="Rectangle 5"/>
          <p:cNvSpPr>
            <a:spLocks noGrp="1" noChangeArrowheads="1"/>
          </p:cNvSpPr>
          <p:nvPr>
            <p:ph type="body" sz="half" idx="1"/>
          </p:nvPr>
        </p:nvSpPr>
        <p:spPr>
          <a:xfrm>
            <a:off x="1981200" y="1143000"/>
            <a:ext cx="5105400" cy="2362200"/>
          </a:xfrm>
          <a:effectLst>
            <a:outerShdw blurRad="63500" dist="38099" dir="2700000" algn="ctr" rotWithShape="0">
              <a:srgbClr val="FFFFFF">
                <a:alpha val="74998"/>
              </a:srgbClr>
            </a:outerShdw>
          </a:effectLst>
        </p:spPr>
        <p:txBody>
          <a:bodyPr lIns="92075" tIns="46038" rIns="92075" bIns="46038"/>
          <a:lstStyle/>
          <a:p>
            <a:pPr algn="ctr" eaLnBrk="1" hangingPunct="1">
              <a:buFont typeface="Wingdings" pitchFamily="-111" charset="2"/>
              <a:buNone/>
              <a:defRPr/>
            </a:pPr>
            <a:r>
              <a:rPr lang="ar-JO" sz="3200" b="1" u="sng" dirty="0">
                <a:solidFill>
                  <a:srgbClr val="000000"/>
                </a:solidFill>
                <a:latin typeface="Arial" panose="020B0604020202020204" pitchFamily="34" charset="0"/>
                <a:ea typeface="+mn-ea"/>
                <a:cs typeface="Arial" panose="020B0604020202020204" pitchFamily="34" charset="0"/>
              </a:rPr>
              <a:t>الكلمة المفتاحية</a:t>
            </a:r>
            <a:endParaRPr lang="en-US" sz="3200" b="1" u="sng" dirty="0">
              <a:solidFill>
                <a:srgbClr val="000000"/>
              </a:solidFill>
              <a:latin typeface="Arial" panose="020B0604020202020204" pitchFamily="34" charset="0"/>
              <a:ea typeface="+mn-ea"/>
              <a:cs typeface="Arial" panose="020B0604020202020204" pitchFamily="34" charset="0"/>
            </a:endParaRPr>
          </a:p>
        </p:txBody>
      </p:sp>
      <p:pic>
        <p:nvPicPr>
          <p:cNvPr id="110597" name="Picture 4"/>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52400" y="1725613"/>
            <a:ext cx="8763000" cy="429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47111" name="WordArt 7"/>
          <p:cNvSpPr>
            <a:spLocks noChangeArrowheads="1" noChangeShapeType="1" noTextEdit="1"/>
          </p:cNvSpPr>
          <p:nvPr/>
        </p:nvSpPr>
        <p:spPr bwMode="auto">
          <a:xfrm>
            <a:off x="2686050" y="1485900"/>
            <a:ext cx="3771900" cy="1485900"/>
          </a:xfrm>
          <a:prstGeom prst="rect">
            <a:avLst/>
          </a:prstGeom>
        </p:spPr>
        <p:txBody>
          <a:bodyPr wrap="none" fromWordArt="1">
            <a:prstTxWarp prst="textPlain">
              <a:avLst>
                <a:gd name="adj" fmla="val 50000"/>
              </a:avLst>
            </a:prstTxWarp>
          </a:bodyPr>
          <a:lstStyle/>
          <a:p>
            <a:pPr algn="ctr"/>
            <a:r>
              <a:rPr lang="ar-JO"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rPr>
              <a:t>الهيكل</a:t>
            </a:r>
            <a:endParaRPr lang="en-US" sz="9600" b="1" kern="10" dirty="0">
              <a:ln w="19050" cap="sq">
                <a:solidFill>
                  <a:srgbClr val="99CCFF"/>
                </a:solidFill>
                <a:round/>
                <a:headEnd type="none" w="sm" len="sm"/>
                <a:tailEnd type="none" w="sm" len="sm"/>
              </a:ln>
              <a:solidFill>
                <a:srgbClr val="0066CC"/>
              </a:solidFill>
              <a:effectLst>
                <a:outerShdw blurRad="63500" dist="38099" dir="2700000" algn="ctr" rotWithShape="0">
                  <a:srgbClr val="000000">
                    <a:alpha val="74997"/>
                  </a:srgbClr>
                </a:outerShdw>
              </a:effectLst>
              <a:latin typeface="Impact"/>
              <a:ea typeface="Impact"/>
              <a:cs typeface="Impact"/>
            </a:endParaRPr>
          </a:p>
        </p:txBody>
      </p:sp>
      <p:sp>
        <p:nvSpPr>
          <p:cNvPr id="7" name="Rectangle 6"/>
          <p:cNvSpPr txBox="1">
            <a:spLocks noChangeArrowheads="1"/>
          </p:cNvSpPr>
          <p:nvPr/>
        </p:nvSpPr>
        <p:spPr bwMode="auto">
          <a:xfrm>
            <a:off x="250825" y="4221163"/>
            <a:ext cx="8713788" cy="2636837"/>
          </a:xfrm>
          <a:prstGeom prst="rect">
            <a:avLst/>
          </a:prstGeom>
          <a:solidFill>
            <a:srgbClr val="990000"/>
          </a:solidFill>
          <a:ln>
            <a:noFill/>
          </a:ln>
          <a:effectLst>
            <a:outerShdw blurRad="63500" dist="38099" dir="2700000" algn="ctr" rotWithShape="0">
              <a:srgbClr val="00000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nchor="ctr"/>
          <a:lstStyle>
            <a:lvl1pPr marL="342900" indent="-342900" algn="l" rtl="0" eaLnBrk="0" fontAlgn="base" hangingPunct="0">
              <a:spcBef>
                <a:spcPct val="20000"/>
              </a:spcBef>
              <a:spcAft>
                <a:spcPct val="0"/>
              </a:spcAft>
              <a:buClr>
                <a:schemeClr val="accent1"/>
              </a:buClr>
              <a:buSzPct val="80000"/>
              <a:buFont typeface="Wingdings" charset="0"/>
              <a:buChar char="Ü"/>
              <a:defRPr sz="28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4"/>
              </a:buBlip>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18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4"/>
              </a:buBlip>
              <a:defRPr sz="18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4"/>
              </a:buBlip>
              <a:defRPr sz="1800">
                <a:solidFill>
                  <a:schemeClr val="tx1"/>
                </a:solidFill>
                <a:latin typeface="+mn-lt"/>
                <a:ea typeface="ＭＳ Ｐゴシック" pitchFamily="-111" charset="-128"/>
              </a:defRPr>
            </a:lvl9pPr>
          </a:lstStyle>
          <a:p>
            <a:pPr marL="0" indent="0" algn="ctr" eaLnBrk="1" hangingPunct="1">
              <a:lnSpc>
                <a:spcPct val="90000"/>
              </a:lnSpc>
              <a:buClr>
                <a:srgbClr val="A7C1CB"/>
              </a:buClr>
              <a:buFont typeface="Wingdings" pitchFamily="-111" charset="2"/>
              <a:buNone/>
              <a:defRPr/>
            </a:pPr>
            <a:r>
              <a:rPr lang="ar-JO" altLang="zh-CN" sz="3200" b="1" u="sng" dirty="0">
                <a:solidFill>
                  <a:srgbClr val="FFFFFF"/>
                </a:solidFill>
                <a:latin typeface="Arial" panose="020B0604020202020204" pitchFamily="34" charset="0"/>
                <a:ea typeface="Times New Roman" pitchFamily="-111"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Times New Roman" pitchFamily="-111" charset="0"/>
              <a:cs typeface="Arial" panose="020B0604020202020204" pitchFamily="34" charset="0"/>
            </a:endParaRPr>
          </a:p>
          <a:p>
            <a:pPr marL="0" indent="0" algn="ctr" eaLnBrk="1" hangingPunct="1">
              <a:lnSpc>
                <a:spcPct val="90000"/>
              </a:lnSpc>
              <a:buClr>
                <a:srgbClr val="A7C1CB"/>
              </a:buClr>
              <a:buFont typeface="Wingdings" pitchFamily="-111" charset="2"/>
              <a:buNone/>
              <a:defRPr/>
            </a:pPr>
            <a:r>
              <a:rPr lang="ar-JO" altLang="zh-CN" b="1" dirty="0">
                <a:solidFill>
                  <a:srgbClr val="FFFFFF"/>
                </a:solidFill>
                <a:latin typeface="Arial" panose="020B0604020202020204" pitchFamily="34" charset="0"/>
                <a:ea typeface="Times New Roman" pitchFamily="-111" charset="0"/>
                <a:cs typeface="Arial" panose="020B0604020202020204" pitchFamily="34" charset="0"/>
              </a:rPr>
              <a:t>والآن كلحيظة كانت رأفة من لدن الرب إلهنا ليبقي لنا نجاة ويعطينا وتداً في مكان قدسه لينير إلهنا أعيننا ويعيطينا حياة قليلة في عبوديتنا          (عزرا 9: 8)</a:t>
            </a:r>
            <a:endParaRPr lang="en-US" altLang="zh-CN" b="1" dirty="0">
              <a:solidFill>
                <a:srgbClr val="FFFFFF"/>
              </a:solidFill>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1492665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7109">
                                            <p:txEl>
                                              <p:pRg st="0" end="0"/>
                                            </p:txEl>
                                          </p:spTgt>
                                        </p:tgtEl>
                                        <p:attrNameLst>
                                          <p:attrName>style.visibility</p:attrName>
                                        </p:attrNameLst>
                                      </p:cBhvr>
                                      <p:to>
                                        <p:strVal val="visible"/>
                                      </p:to>
                                    </p:set>
                                    <p:anim calcmode="lin" valueType="num">
                                      <p:cBhvr additive="base">
                                        <p:cTn id="7" dur="500" fill="hold"/>
                                        <p:tgtEl>
                                          <p:spTgt spid="471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47111"/>
                                        </p:tgtEl>
                                        <p:attrNameLst>
                                          <p:attrName>style.visibility</p:attrName>
                                        </p:attrNameLst>
                                      </p:cBhvr>
                                      <p:to>
                                        <p:strVal val="visible"/>
                                      </p:to>
                                    </p:set>
                                    <p:anim calcmode="lin" valueType="num">
                                      <p:cBhvr>
                                        <p:cTn id="13" dur="1000" fill="hold"/>
                                        <p:tgtEl>
                                          <p:spTgt spid="47111"/>
                                        </p:tgtEl>
                                        <p:attrNameLst>
                                          <p:attrName>ppt_w</p:attrName>
                                        </p:attrNameLst>
                                      </p:cBhvr>
                                      <p:tavLst>
                                        <p:tav tm="0">
                                          <p:val>
                                            <p:fltVal val="0"/>
                                          </p:val>
                                        </p:tav>
                                        <p:tav tm="100000">
                                          <p:val>
                                            <p:strVal val="#ppt_w"/>
                                          </p:val>
                                        </p:tav>
                                      </p:tavLst>
                                    </p:anim>
                                    <p:anim calcmode="lin" valueType="num">
                                      <p:cBhvr>
                                        <p:cTn id="14" dur="1000" fill="hold"/>
                                        <p:tgtEl>
                                          <p:spTgt spid="47111"/>
                                        </p:tgtEl>
                                        <p:attrNameLst>
                                          <p:attrName>ppt_h</p:attrName>
                                        </p:attrNameLst>
                                      </p:cBhvr>
                                      <p:tavLst>
                                        <p:tav tm="0">
                                          <p:val>
                                            <p:fltVal val="0"/>
                                          </p:val>
                                        </p:tav>
                                        <p:tav tm="100000">
                                          <p:val>
                                            <p:strVal val="#ppt_h"/>
                                          </p:val>
                                        </p:tav>
                                      </p:tavLst>
                                    </p:anim>
                                    <p:anim calcmode="lin" valueType="num">
                                      <p:cBhvr>
                                        <p:cTn id="15" dur="1000" fill="hold"/>
                                        <p:tgtEl>
                                          <p:spTgt spid="47111"/>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build="p" autoUpdateAnimBg="0"/>
      <p:bldP spid="47111" grpId="0" animBg="1"/>
      <p:bldP spid="7"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627784" y="692696"/>
            <a:ext cx="6516216" cy="2448272"/>
          </a:xfrm>
        </p:spPr>
        <p:txBody>
          <a:bodyPr/>
          <a:lstStyle/>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هل يعلمنا كل من عزرا ونحميا أسلوب قيادة مناسب؟</a:t>
            </a:r>
            <a:endParaRPr lang="en-US" altLang="zh-CN" sz="3600" b="1" dirty="0">
              <a:solidFill>
                <a:srgbClr val="FFFFFF"/>
              </a:solidFill>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pPr>
            <a:r>
              <a:rPr lang="ar-JO" altLang="zh-CN" sz="3600" b="1" dirty="0">
                <a:solidFill>
                  <a:srgbClr val="FFFFFF"/>
                </a:solidFill>
                <a:latin typeface="Arial" panose="020B0604020202020204" pitchFamily="34" charset="0"/>
                <a:ea typeface="ＭＳ Ｐゴシック" charset="0"/>
                <a:cs typeface="Arial" panose="020B0604020202020204" pitchFamily="34" charset="0"/>
              </a:rPr>
              <a:t>إذا كان كذلك فمن يجب عليك أن تتبع؟</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294</a:t>
            </a:r>
            <a:endParaRPr lang="en-US" b="1" dirty="0">
              <a:solidFill>
                <a:srgbClr val="FFFFFF"/>
              </a:solidFill>
              <a:latin typeface="Arial" panose="020B0604020202020204" pitchFamily="34" charset="0"/>
              <a:cs typeface="Arial" panose="020B0604020202020204" pitchFamily="34" charset="0"/>
            </a:endParaRPr>
          </a:p>
        </p:txBody>
      </p:sp>
      <p:sp>
        <p:nvSpPr>
          <p:cNvPr id="30727" name="Text Box 7"/>
          <p:cNvSpPr txBox="1">
            <a:spLocks noChangeArrowheads="1"/>
          </p:cNvSpPr>
          <p:nvPr/>
        </p:nvSpPr>
        <p:spPr bwMode="auto">
          <a:xfrm>
            <a:off x="228600" y="4511327"/>
            <a:ext cx="8915400" cy="584775"/>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نحميا لنتف شعر </a:t>
            </a:r>
            <a:r>
              <a:rPr lang="ar-JO" sz="3200" b="1" u="sng" dirty="0">
                <a:solidFill>
                  <a:srgbClr val="FFFFFF"/>
                </a:solidFill>
                <a:latin typeface="Arial" panose="020B0604020202020204" pitchFamily="34" charset="0"/>
                <a:cs typeface="Arial" panose="020B0604020202020204" pitchFamily="34" charset="0"/>
              </a:rPr>
              <a:t>الآخرين</a:t>
            </a:r>
            <a:r>
              <a:rPr lang="ar-JO" sz="3200" b="1" dirty="0">
                <a:solidFill>
                  <a:srgbClr val="FFFFFF"/>
                </a:solidFill>
                <a:latin typeface="Arial" panose="020B0604020202020204" pitchFamily="34" charset="0"/>
                <a:cs typeface="Arial" panose="020B0604020202020204" pitchFamily="34" charset="0"/>
              </a:rPr>
              <a:t> (نحنيا 13: 25)</a:t>
            </a:r>
            <a:endParaRPr lang="en-US" b="1" dirty="0">
              <a:latin typeface="Arial" panose="020B0604020202020204" pitchFamily="34" charset="0"/>
              <a:cs typeface="Arial" panose="020B0604020202020204" pitchFamily="34" charset="0"/>
            </a:endParaRPr>
          </a:p>
        </p:txBody>
      </p:sp>
      <p:sp>
        <p:nvSpPr>
          <p:cNvPr id="30728" name="Text Box 8"/>
          <p:cNvSpPr txBox="1">
            <a:spLocks noChangeArrowheads="1"/>
          </p:cNvSpPr>
          <p:nvPr/>
        </p:nvSpPr>
        <p:spPr bwMode="auto">
          <a:xfrm>
            <a:off x="228600" y="3215183"/>
            <a:ext cx="8701118" cy="584775"/>
          </a:xfrm>
          <a:prstGeom prst="rect">
            <a:avLst/>
          </a:prstGeom>
          <a:noFill/>
          <a:ln>
            <a:noFill/>
          </a:ln>
        </p:spPr>
        <p:txBody>
          <a:bodyPr wrap="square">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1"/>
              </a:buClr>
              <a:buSzPct val="80000"/>
              <a:buFont typeface="Wingdings" charset="0"/>
              <a:buChar char="Ü"/>
            </a:pPr>
            <a:r>
              <a:rPr lang="ar-JO" sz="3200" b="1" dirty="0">
                <a:solidFill>
                  <a:srgbClr val="FFFFFF"/>
                </a:solidFill>
                <a:latin typeface="Arial" panose="020B0604020202020204" pitchFamily="34" charset="0"/>
                <a:cs typeface="Arial" panose="020B0604020202020204" pitchFamily="34" charset="0"/>
              </a:rPr>
              <a:t>الزواج المتبادل قاد عزرا لنتف </a:t>
            </a:r>
            <a:r>
              <a:rPr lang="ar-JO" sz="3200" b="1" u="sng" dirty="0">
                <a:solidFill>
                  <a:srgbClr val="FFFFFF"/>
                </a:solidFill>
                <a:latin typeface="Arial" panose="020B0604020202020204" pitchFamily="34" charset="0"/>
                <a:cs typeface="Arial" panose="020B0604020202020204" pitchFamily="34" charset="0"/>
              </a:rPr>
              <a:t>شعره</a:t>
            </a:r>
            <a:r>
              <a:rPr lang="ar-JO" sz="3200" b="1" dirty="0">
                <a:solidFill>
                  <a:srgbClr val="FFFFFF"/>
                </a:solidFill>
                <a:latin typeface="Arial" panose="020B0604020202020204" pitchFamily="34" charset="0"/>
                <a:cs typeface="Arial" panose="020B0604020202020204" pitchFamily="34" charset="0"/>
              </a:rPr>
              <a:t> (عزرا 9: 13)</a:t>
            </a:r>
            <a:endParaRPr lang="en-US" b="1" dirty="0">
              <a:latin typeface="Arial" panose="020B0604020202020204" pitchFamily="34" charset="0"/>
              <a:cs typeface="Arial" panose="020B0604020202020204" pitchFamily="34" charset="0"/>
            </a:endParaRPr>
          </a:p>
        </p:txBody>
      </p:sp>
      <p:sp>
        <p:nvSpPr>
          <p:cNvPr id="6" name="Title 5"/>
          <p:cNvSpPr>
            <a:spLocks noGrp="1"/>
          </p:cNvSpPr>
          <p:nvPr>
            <p:ph type="title"/>
          </p:nvPr>
        </p:nvSpPr>
        <p:spPr>
          <a:xfrm>
            <a:off x="1676400" y="5410200"/>
            <a:ext cx="6553200" cy="1143000"/>
          </a:xfrm>
        </p:spPr>
        <p:txBody>
          <a:bodyPr/>
          <a:lstStyle/>
          <a:p>
            <a:pPr algn="ctr">
              <a:defRPr/>
            </a:pPr>
            <a:r>
              <a:rPr lang="ar-JO" sz="6000" b="1" dirty="0">
                <a:latin typeface="Arial" panose="020B0604020202020204" pitchFamily="34" charset="0"/>
                <a:ea typeface="ＭＳ Ｐゴシック" charset="0"/>
                <a:cs typeface="Arial" panose="020B0604020202020204" pitchFamily="34" charset="0"/>
              </a:rPr>
              <a:t>قيادة؟</a:t>
            </a:r>
            <a:endParaRPr lang="en-US" sz="6000"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10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1637568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ChangeArrowheads="1"/>
          </p:cNvSpPr>
          <p:nvPr/>
        </p:nvSpPr>
        <p:spPr bwMode="auto">
          <a:xfrm>
            <a:off x="-36512" y="-27384"/>
            <a:ext cx="9252520" cy="6957392"/>
          </a:xfrm>
          <a:prstGeom prst="rect">
            <a:avLst/>
          </a:prstGeom>
          <a:solidFill>
            <a:schemeClr val="bg2"/>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EAE8E2"/>
              </a:solidFill>
              <a:effectLst/>
              <a:uLnTx/>
              <a:uFillTx/>
              <a:latin typeface="Arial" panose="020B0604020202020204" pitchFamily="34" charset="0"/>
              <a:cs typeface="Arial" panose="020B0604020202020204" pitchFamily="34" charset="0"/>
            </a:endParaRPr>
          </a:p>
        </p:txBody>
      </p:sp>
      <p:pic>
        <p:nvPicPr>
          <p:cNvPr id="121859" name="Picture 1" descr="ezra_reads_galler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r>
              <a:rPr lang="ar-JO" sz="2800" b="1" dirty="0">
                <a:solidFill>
                  <a:srgbClr val="FFFFFF"/>
                </a:solidFill>
                <a:latin typeface="Arial" panose="020B0604020202020204" pitchFamily="34" charset="0"/>
                <a:ea typeface="ＭＳ Ｐゴシック" charset="0"/>
                <a:cs typeface="Arial" panose="020B0604020202020204" pitchFamily="34" charset="0"/>
              </a:rPr>
              <a:t>اعتراف علني بالخطية (عزرا 10)</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6217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a:solidFill>
            <a:srgbClr val="FFFFFF"/>
          </a:solidFill>
          <a:ln>
            <a:solidFill>
              <a:srgbClr val="000000"/>
            </a:solidFill>
          </a:ln>
        </p:spPr>
        <p:txBody>
          <a:bodyPr anchor="ctr" anchorCtr="1"/>
          <a:lstStyle/>
          <a:p>
            <a:pPr algn="ctr" eaLnBrk="1" hangingPunct="1">
              <a:defRPr/>
            </a:pPr>
            <a:r>
              <a:rPr lang="ar-JO" altLang="zh-CN" sz="3600" b="1" dirty="0">
                <a:solidFill>
                  <a:schemeClr val="bg2"/>
                </a:solidFill>
                <a:latin typeface="Arial" panose="020B0604020202020204" pitchFamily="34" charset="0"/>
                <a:ea typeface="ＭＳ Ｐゴシック" charset="0"/>
                <a:cs typeface="Arial" panose="020B0604020202020204" pitchFamily="34" charset="0"/>
              </a:rPr>
              <a:t>وافق الله على الطلاق بقيادة عزرا</a:t>
            </a:r>
            <a:endParaRPr lang="en-US" sz="36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145411" name="Text Box 4"/>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294</a:t>
            </a:r>
            <a:endParaRPr lang="en-US" b="1" dirty="0">
              <a:solidFill>
                <a:schemeClr val="bg2"/>
              </a:solidFill>
              <a:latin typeface="Arial" panose="020B0604020202020204" pitchFamily="34" charset="0"/>
              <a:cs typeface="Arial" panose="020B0604020202020204" pitchFamily="34" charset="0"/>
            </a:endParaRPr>
          </a:p>
        </p:txBody>
      </p:sp>
      <p:sp>
        <p:nvSpPr>
          <p:cNvPr id="31750" name="Rectangle 6"/>
          <p:cNvSpPr>
            <a:spLocks noChangeArrowheads="1"/>
          </p:cNvSpPr>
          <p:nvPr/>
        </p:nvSpPr>
        <p:spPr bwMode="auto">
          <a:xfrm>
            <a:off x="381000" y="2133600"/>
            <a:ext cx="81962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لا يذكر النص بالتحديد أن الله وافق على الطلاق فقد كان من الممكن أن يكون أحد الحلول هوأن يترك 113 رجلاً المجتمع مع عائلاتهم ومع ذلك من أجل الجدل ، يتم تقديم الأسباب الأخرى أدناه</a:t>
            </a:r>
          </a:p>
          <a:p>
            <a:pPr marL="457200" indent="-457200" algn="r" rtl="1">
              <a:lnSpc>
                <a:spcPct val="90000"/>
              </a:lnSpc>
              <a:spcBef>
                <a:spcPct val="20000"/>
              </a:spcBef>
              <a:buClr>
                <a:srgbClr val="000000"/>
              </a:buClr>
              <a:buFont typeface="Arial" charset="0"/>
              <a:buChar char="•"/>
            </a:pPr>
            <a:r>
              <a:rPr lang="ar-JO" b="1" dirty="0">
                <a:latin typeface="Arial" panose="020B0604020202020204" pitchFamily="34" charset="0"/>
                <a:cs typeface="Arial" panose="020B0604020202020204" pitchFamily="34" charset="0"/>
              </a:rPr>
              <a:t> </a:t>
            </a:r>
            <a:r>
              <a:rPr lang="ar-JO" b="1" dirty="0">
                <a:solidFill>
                  <a:schemeClr val="bg2"/>
                </a:solidFill>
                <a:latin typeface="Arial" panose="020B0604020202020204" pitchFamily="34" charset="0"/>
                <a:cs typeface="Arial" panose="020B0604020202020204" pitchFamily="34" charset="0"/>
              </a:rPr>
              <a:t>توضح الرواية أن الحفاظ على نقاء شعب العهد كان أكثر أهمية من الحفاظ على سلامة بعض العائلات الفردية</a:t>
            </a:r>
            <a:endParaRPr lang="en-US" altLang="zh-CN" b="1" dirty="0">
              <a:solidFill>
                <a:schemeClr val="bg2"/>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000000"/>
              </a:buClr>
              <a:buFont typeface="Arial" charset="0"/>
              <a:buChar char="•"/>
            </a:pPr>
            <a:r>
              <a:rPr lang="ar-JO" b="1" dirty="0">
                <a:solidFill>
                  <a:schemeClr val="bg2"/>
                </a:solidFill>
                <a:latin typeface="Arial" panose="020B0604020202020204" pitchFamily="34" charset="0"/>
                <a:cs typeface="Arial" panose="020B0604020202020204" pitchFamily="34" charset="0"/>
              </a:rPr>
              <a:t>على الرغم من أن 113 رجلاً قد يبدوعددًا صغيرًا ، نظرًا لأن هذا يشمل قادة الشعب ، فمن المؤكد أن الزواج المختلط سينتشر بشكل أكبر ليشمل جميع الناس العاديين كما حدث في المجتمع اليهودي في مصر ومملكة إسرائيل في الشمال</a:t>
            </a:r>
            <a:endParaRPr lang="en-US" b="1" dirty="0">
              <a:solidFill>
                <a:schemeClr val="bg2"/>
              </a:solidFill>
              <a:latin typeface="Arial" panose="020B0604020202020204" pitchFamily="34" charset="0"/>
              <a:cs typeface="Arial" panose="020B0604020202020204" pitchFamily="34" charset="0"/>
            </a:endParaRPr>
          </a:p>
        </p:txBody>
      </p:sp>
      <p:sp>
        <p:nvSpPr>
          <p:cNvPr id="145413" name="Rectangle 8"/>
          <p:cNvSpPr>
            <a:spLocks noChangeArrowheads="1"/>
          </p:cNvSpPr>
          <p:nvPr/>
        </p:nvSpPr>
        <p:spPr bwMode="auto">
          <a:xfrm>
            <a:off x="381000" y="914400"/>
            <a:ext cx="8294688" cy="1066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lnSpc>
                <a:spcPct val="90000"/>
              </a:lnSpc>
              <a:spcBef>
                <a:spcPct val="20000"/>
              </a:spcBef>
              <a:buClr>
                <a:schemeClr val="accent1"/>
              </a:buClr>
              <a:buSzPct val="80000"/>
              <a:buFont typeface="Wingdings" charset="0"/>
              <a:buNone/>
            </a:pPr>
            <a:r>
              <a:rPr lang="ar-JO" b="1" dirty="0">
                <a:solidFill>
                  <a:srgbClr val="FFFFFF"/>
                </a:solidFill>
                <a:latin typeface="Arial" panose="020B0604020202020204" pitchFamily="34" charset="0"/>
                <a:cs typeface="Arial" panose="020B0604020202020204" pitchFamily="34" charset="0"/>
              </a:rPr>
              <a:t>المسألة : كيف يمكن لله أن يوافق على الطلاق هنا في حين أنه في مكان آخر لا يوافق عليه بل ويقول بوضوح: أنا أكره الطلاق (مل 2:16 ؛ مت 19: 8)؟</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5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4960"/>
            <a:ext cx="9144000" cy="6543040"/>
          </a:xfrm>
          <a:prstGeom prst="rect">
            <a:avLst/>
          </a:prstGeom>
        </p:spPr>
      </p:pic>
      <p:sp>
        <p:nvSpPr>
          <p:cNvPr id="2" name="Title 1"/>
          <p:cNvSpPr>
            <a:spLocks noGrp="1"/>
          </p:cNvSpPr>
          <p:nvPr>
            <p:ph type="title"/>
          </p:nvPr>
        </p:nvSpPr>
        <p:spPr>
          <a:xfrm>
            <a:off x="-36512" y="-27558"/>
            <a:ext cx="9225353" cy="792262"/>
          </a:xfrm>
          <a:solidFill>
            <a:schemeClr val="tx1"/>
          </a:solidFill>
        </p:spPr>
        <p:txBody>
          <a:bodyPr/>
          <a:lstStyle/>
          <a:p>
            <a:r>
              <a:rPr lang="ar-JO" sz="4000" dirty="0">
                <a:effectLst>
                  <a:glow rad="228600">
                    <a:schemeClr val="tx1"/>
                  </a:glow>
                </a:effectLst>
              </a:rPr>
              <a:t>اعتراف علني بالخطية (عزرا 10)</a:t>
            </a:r>
            <a:endParaRPr lang="en-US" sz="4000" dirty="0">
              <a:effectLst>
                <a:glow rad="228600">
                  <a:schemeClr val="tx1"/>
                </a:glow>
              </a:effectLst>
            </a:endParaRPr>
          </a:p>
        </p:txBody>
      </p:sp>
    </p:spTree>
    <p:extLst>
      <p:ext uri="{BB962C8B-B14F-4D97-AF65-F5344CB8AC3E}">
        <p14:creationId xmlns:p14="http://schemas.microsoft.com/office/powerpoint/2010/main" val="29120512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270385" name="AutoShape 49"/>
          <p:cNvSpPr>
            <a:spLocks noChangeArrowheads="1"/>
          </p:cNvSpPr>
          <p:nvPr/>
        </p:nvSpPr>
        <p:spPr bwMode="auto">
          <a:xfrm rot="16200000" flipV="1">
            <a:off x="6357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39"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450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0"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1"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2"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3"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5"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6"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420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35178" name="Group 11"/>
          <p:cNvGrpSpPr>
            <a:grpSpLocks/>
          </p:cNvGrpSpPr>
          <p:nvPr/>
        </p:nvGrpSpPr>
        <p:grpSpPr bwMode="auto">
          <a:xfrm>
            <a:off x="66675" y="3044825"/>
            <a:ext cx="9534525" cy="844550"/>
            <a:chOff x="42" y="1918"/>
            <a:chExt cx="6006" cy="532"/>
          </a:xfrm>
        </p:grpSpPr>
        <p:grpSp>
          <p:nvGrpSpPr>
            <p:cNvPr id="135204" name="Group 12"/>
            <p:cNvGrpSpPr>
              <a:grpSpLocks/>
            </p:cNvGrpSpPr>
            <p:nvPr/>
          </p:nvGrpSpPr>
          <p:grpSpPr bwMode="auto">
            <a:xfrm>
              <a:off x="96" y="1918"/>
              <a:ext cx="1296" cy="530"/>
              <a:chOff x="96" y="1918"/>
              <a:chExt cx="1296" cy="530"/>
            </a:xfrm>
          </p:grpSpPr>
          <p:sp>
            <p:nvSpPr>
              <p:cNvPr id="270349"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0"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1"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2"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5" name="Group 17"/>
            <p:cNvGrpSpPr>
              <a:grpSpLocks/>
            </p:cNvGrpSpPr>
            <p:nvPr/>
          </p:nvGrpSpPr>
          <p:grpSpPr bwMode="auto">
            <a:xfrm>
              <a:off x="1824" y="1920"/>
              <a:ext cx="1296" cy="530"/>
              <a:chOff x="96" y="1918"/>
              <a:chExt cx="1296" cy="530"/>
            </a:xfrm>
          </p:grpSpPr>
          <p:sp>
            <p:nvSpPr>
              <p:cNvPr id="270354"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5"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6"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57"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5206" name="Group 22"/>
            <p:cNvGrpSpPr>
              <a:grpSpLocks/>
            </p:cNvGrpSpPr>
            <p:nvPr/>
          </p:nvGrpSpPr>
          <p:grpSpPr bwMode="auto">
            <a:xfrm>
              <a:off x="3552" y="1920"/>
              <a:ext cx="1296" cy="530"/>
              <a:chOff x="96" y="1918"/>
              <a:chExt cx="1296" cy="530"/>
            </a:xfrm>
          </p:grpSpPr>
          <p:sp>
            <p:nvSpPr>
              <p:cNvPr id="270359"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0"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1"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2"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3"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4"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65"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70366" name="Text Box 30"/>
          <p:cNvSpPr txBox="1">
            <a:spLocks noChangeArrowheads="1"/>
          </p:cNvSpPr>
          <p:nvPr/>
        </p:nvSpPr>
        <p:spPr bwMode="auto">
          <a:xfrm>
            <a:off x="4724400" y="4067175"/>
            <a:ext cx="419104"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7" name="Text Box 31"/>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8" name="Text Box 32"/>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69" name="Text Box 33"/>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0" name="Text Box 34"/>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410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71" name="Text Box 35"/>
          <p:cNvSpPr txBox="1">
            <a:spLocks noChangeArrowheads="1"/>
          </p:cNvSpPr>
          <p:nvPr/>
        </p:nvSpPr>
        <p:spPr bwMode="auto">
          <a:xfrm>
            <a:off x="0" y="2133600"/>
            <a:ext cx="221454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زربابل</a:t>
            </a:r>
            <a:br>
              <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rPr>
              <a:t>537-516</a:t>
            </a:r>
            <a:endParaRPr kumimoji="0" lang="en-US" sz="2800" b="1" u="none" strike="noStrike" kern="1200" cap="none" spc="0" normalizeH="0" baseline="0" noProof="0" dirty="0">
              <a:ln>
                <a:noFill/>
              </a:ln>
              <a:solidFill>
                <a:srgbClr val="00FF00"/>
              </a:solidFill>
              <a:effectLst/>
              <a:uLnTx/>
              <a:uFillTx/>
              <a:latin typeface="Arial" panose="020B0604020202020204" pitchFamily="34" charset="0"/>
              <a:cs typeface="Arial" panose="020B0604020202020204" pitchFamily="34" charset="0"/>
            </a:endParaRPr>
          </a:p>
        </p:txBody>
      </p:sp>
      <p:sp>
        <p:nvSpPr>
          <p:cNvPr id="270373" name="AutoShape 37"/>
          <p:cNvSpPr>
            <a:spLocks noChangeArrowheads="1"/>
          </p:cNvSpPr>
          <p:nvPr/>
        </p:nvSpPr>
        <p:spPr bwMode="auto">
          <a:xfrm rot="16200000" flipV="1">
            <a:off x="6807994" y="4521994"/>
            <a:ext cx="1776413" cy="657225"/>
          </a:xfrm>
          <a:prstGeom prst="rightArrow">
            <a:avLst>
              <a:gd name="adj1" fmla="val 50000"/>
              <a:gd name="adj2" fmla="val 67572"/>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rot="10800000" vert="eaVert"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4" name="Text Box 38"/>
          <p:cNvSpPr txBox="1">
            <a:spLocks noChangeArrowheads="1"/>
          </p:cNvSpPr>
          <p:nvPr/>
        </p:nvSpPr>
        <p:spPr bwMode="auto">
          <a:xfrm>
            <a:off x="6229350" y="2133600"/>
            <a:ext cx="2914650"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نحميا </a:t>
            </a:r>
            <a:br>
              <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rPr>
              <a:t>444-430</a:t>
            </a:r>
            <a:endParaRPr kumimoji="0" lang="en-US" sz="28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135187" name="Rectangle 39"/>
          <p:cNvSpPr>
            <a:spLocks noChangeArrowheads="1"/>
          </p:cNvSpPr>
          <p:nvPr/>
        </p:nvSpPr>
        <p:spPr bwMode="auto">
          <a:xfrm>
            <a:off x="381000" y="3429000"/>
            <a:ext cx="1447800" cy="381000"/>
          </a:xfrm>
          <a:prstGeom prst="rect">
            <a:avLst/>
          </a:prstGeom>
          <a:solidFill>
            <a:srgbClr val="66FF33"/>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6" name="Rectangle 40"/>
          <p:cNvSpPr>
            <a:spLocks noChangeArrowheads="1"/>
          </p:cNvSpPr>
          <p:nvPr/>
        </p:nvSpPr>
        <p:spPr bwMode="auto">
          <a:xfrm>
            <a:off x="4329113" y="3429000"/>
            <a:ext cx="533400" cy="381000"/>
          </a:xfrm>
          <a:prstGeom prst="rect">
            <a:avLst/>
          </a:prstGeom>
          <a:solidFill>
            <a:srgbClr val="FFB0B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270377" name="Rectangle 41"/>
          <p:cNvSpPr>
            <a:spLocks noChangeArrowheads="1"/>
          </p:cNvSpPr>
          <p:nvPr/>
        </p:nvSpPr>
        <p:spPr bwMode="auto">
          <a:xfrm>
            <a:off x="5791200" y="3429000"/>
            <a:ext cx="1047750" cy="381000"/>
          </a:xfrm>
          <a:prstGeom prst="rect">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78" name="Rectangle 42"/>
          <p:cNvSpPr>
            <a:spLocks noChangeArrowheads="1"/>
          </p:cNvSpPr>
          <p:nvPr/>
        </p:nvSpPr>
        <p:spPr bwMode="auto">
          <a:xfrm>
            <a:off x="6648450" y="3429000"/>
            <a:ext cx="1047750" cy="381000"/>
          </a:xfrm>
          <a:prstGeom prst="rect">
            <a:avLst/>
          </a:prstGeom>
          <a:solidFill>
            <a:schemeClr val="accent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CC99"/>
              </a:solidFill>
              <a:effectLst/>
              <a:uLnTx/>
              <a:uFillTx/>
              <a:latin typeface="Arial" panose="020B0604020202020204" pitchFamily="34" charset="0"/>
              <a:cs typeface="Arial" panose="020B0604020202020204" pitchFamily="34" charset="0"/>
            </a:endParaRPr>
          </a:p>
        </p:txBody>
      </p:sp>
      <p:sp>
        <p:nvSpPr>
          <p:cNvPr id="270379" name="Text Box 43"/>
          <p:cNvSpPr txBox="1">
            <a:spLocks noChangeArrowheads="1"/>
          </p:cNvSpPr>
          <p:nvPr/>
        </p:nvSpPr>
        <p:spPr bwMode="auto">
          <a:xfrm>
            <a:off x="5943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ملاخي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0" name="Rectangle 44"/>
          <p:cNvSpPr>
            <a:spLocks noChangeArrowheads="1"/>
          </p:cNvSpPr>
          <p:nvPr/>
        </p:nvSpPr>
        <p:spPr bwMode="auto">
          <a:xfrm>
            <a:off x="1524000" y="3403600"/>
            <a:ext cx="2743200" cy="330200"/>
          </a:xfrm>
          <a:prstGeom prst="rect">
            <a:avLst/>
          </a:prstGeom>
          <a:solidFill>
            <a:srgbClr val="FFFF00"/>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1" name="Text Box 45"/>
          <p:cNvSpPr txBox="1">
            <a:spLocks noChangeArrowheads="1"/>
          </p:cNvSpPr>
          <p:nvPr/>
        </p:nvSpPr>
        <p:spPr bwMode="auto">
          <a:xfrm>
            <a:off x="7496175"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2" name="Text Box 46"/>
          <p:cNvSpPr txBox="1">
            <a:spLocks noChangeArrowheads="1"/>
          </p:cNvSpPr>
          <p:nvPr/>
        </p:nvSpPr>
        <p:spPr bwMode="auto">
          <a:xfrm>
            <a:off x="5105400" y="2133600"/>
            <a:ext cx="1752616"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rPr>
              <a:t>عزرا         457-444</a:t>
            </a:r>
            <a:endParaRPr kumimoji="0" lang="en-US" sz="2800" b="1" u="none" strike="noStrike" kern="1200" cap="none" spc="0" normalizeH="0" baseline="0" noProof="0" dirty="0">
              <a:ln>
                <a:noFill/>
              </a:ln>
              <a:solidFill>
                <a:srgbClr val="FFCC00"/>
              </a:solidFill>
              <a:effectLst/>
              <a:uLnTx/>
              <a:uFillTx/>
              <a:latin typeface="Arial" panose="020B0604020202020204" pitchFamily="34" charset="0"/>
              <a:cs typeface="Arial" panose="020B0604020202020204" pitchFamily="34" charset="0"/>
            </a:endParaRPr>
          </a:p>
        </p:txBody>
      </p:sp>
      <p:sp>
        <p:nvSpPr>
          <p:cNvPr id="270383" name="Text Box 47"/>
          <p:cNvSpPr txBox="1">
            <a:spLocks noChangeArrowheads="1"/>
          </p:cNvSpPr>
          <p:nvPr/>
        </p:nvSpPr>
        <p:spPr bwMode="auto">
          <a:xfrm>
            <a:off x="1905000" y="2133600"/>
            <a:ext cx="1809744"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زكريا         520-480</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70386" name="Text Box 50"/>
          <p:cNvSpPr txBox="1">
            <a:spLocks noChangeArrowheads="1"/>
          </p:cNvSpPr>
          <p:nvPr/>
        </p:nvSpPr>
        <p:spPr bwMode="auto">
          <a:xfrm>
            <a:off x="-228600" y="5691188"/>
            <a:ext cx="3505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حجي</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44" name="Text Box 8"/>
          <p:cNvSpPr txBox="1">
            <a:spLocks noChangeArrowheads="1"/>
          </p:cNvSpPr>
          <p:nvPr/>
        </p:nvSpPr>
        <p:spPr bwMode="auto">
          <a:xfrm>
            <a:off x="1328738" y="4067175"/>
            <a:ext cx="3810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88" name="Text Box 52"/>
          <p:cNvSpPr txBox="1">
            <a:spLocks noChangeArrowheads="1"/>
          </p:cNvSpPr>
          <p:nvPr/>
        </p:nvSpPr>
        <p:spPr bwMode="auto">
          <a:xfrm>
            <a:off x="10668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 ز ز</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0389" name="Text Box 53"/>
          <p:cNvSpPr txBox="1">
            <a:spLocks noChangeArrowheads="1"/>
          </p:cNvSpPr>
          <p:nvPr/>
        </p:nvSpPr>
        <p:spPr bwMode="auto">
          <a:xfrm>
            <a:off x="6172200" y="1295400"/>
            <a:ext cx="1676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37931725" indent="-37474525">
              <a:defRPr kumimoji="1" sz="24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400">
                <a:solidFill>
                  <a:schemeClr val="tx1"/>
                </a:solidFill>
                <a:latin typeface="Times New Roman" charset="0"/>
                <a:ea typeface="ＭＳ Ｐゴシック" charset="0"/>
              </a:defRPr>
            </a:lvl4pPr>
            <a:lvl5pPr>
              <a:defRPr kumimoji="1" sz="2400">
                <a:solidFill>
                  <a:schemeClr val="tx1"/>
                </a:solidFill>
                <a:latin typeface="Times New Roman" charset="0"/>
                <a:ea typeface="ＭＳ Ｐゴシック" charset="0"/>
              </a:defRPr>
            </a:lvl5pPr>
            <a:lvl6pPr marL="457200" eaLnBrk="0" fontAlgn="base" hangingPunct="0">
              <a:spcBef>
                <a:spcPct val="0"/>
              </a:spcBef>
              <a:spcAft>
                <a:spcPct val="0"/>
              </a:spcAft>
              <a:defRPr kumimoji="1" sz="2400">
                <a:solidFill>
                  <a:schemeClr val="tx1"/>
                </a:solidFill>
                <a:latin typeface="Times New Roman" charset="0"/>
                <a:ea typeface="ＭＳ Ｐゴシック" charset="0"/>
              </a:defRPr>
            </a:lvl6pPr>
            <a:lvl7pPr marL="914400" eaLnBrk="0" fontAlgn="base" hangingPunct="0">
              <a:spcBef>
                <a:spcPct val="0"/>
              </a:spcBef>
              <a:spcAft>
                <a:spcPct val="0"/>
              </a:spcAft>
              <a:defRPr kumimoji="1" sz="2400">
                <a:solidFill>
                  <a:schemeClr val="tx1"/>
                </a:solidFill>
                <a:latin typeface="Times New Roman" charset="0"/>
                <a:ea typeface="ＭＳ Ｐゴシック" charset="0"/>
              </a:defRPr>
            </a:lvl7pPr>
            <a:lvl8pPr marL="1371600" eaLnBrk="0" fontAlgn="base" hangingPunct="0">
              <a:spcBef>
                <a:spcPct val="0"/>
              </a:spcBef>
              <a:spcAft>
                <a:spcPct val="0"/>
              </a:spcAft>
              <a:defRPr kumimoji="1" sz="2400">
                <a:solidFill>
                  <a:schemeClr val="tx1"/>
                </a:solidFill>
                <a:latin typeface="Times New Roman" charset="0"/>
                <a:ea typeface="ＭＳ Ｐゴシック" charset="0"/>
              </a:defRPr>
            </a:lvl8pPr>
            <a:lvl9pPr marL="18288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 ع 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70391" name="Picture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5575" y="838200"/>
            <a:ext cx="1909593" cy="1804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90" name="Text Box 54"/>
          <p:cNvSpPr txBox="1">
            <a:spLocks noChangeArrowheads="1"/>
          </p:cNvSpPr>
          <p:nvPr/>
        </p:nvSpPr>
        <p:spPr bwMode="auto">
          <a:xfrm>
            <a:off x="4419600" y="1371600"/>
            <a:ext cx="457200" cy="523875"/>
          </a:xfrm>
          <a:prstGeom prst="rect">
            <a:avLst/>
          </a:prstGeom>
          <a:solidFill>
            <a:schemeClr val="tx2"/>
          </a:solid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E</a:t>
            </a:r>
          </a:p>
        </p:txBody>
      </p:sp>
      <p:sp>
        <p:nvSpPr>
          <p:cNvPr id="270384" name="Text Box 48"/>
          <p:cNvSpPr txBox="1">
            <a:spLocks noChangeArrowheads="1"/>
          </p:cNvSpPr>
          <p:nvPr/>
        </p:nvSpPr>
        <p:spPr bwMode="auto">
          <a:xfrm>
            <a:off x="3275030" y="2133600"/>
            <a:ext cx="2725722" cy="95410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أستير</a:t>
            </a:r>
            <a:br>
              <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rPr>
              <a:t> 479-473</a:t>
            </a:r>
            <a:endParaRPr kumimoji="0" lang="en-US" sz="2800" b="1" u="none" strike="noStrike" kern="1200" cap="none" spc="0" normalizeH="0" baseline="0" noProof="0" dirty="0">
              <a:ln>
                <a:noFill/>
              </a:ln>
              <a:solidFill>
                <a:srgbClr val="FFB0B0"/>
              </a:solidFill>
              <a:effectLst/>
              <a:uLnTx/>
              <a:uFillTx/>
              <a:latin typeface="Arial" panose="020B0604020202020204" pitchFamily="34" charset="0"/>
              <a:cs typeface="Arial" panose="020B0604020202020204" pitchFamily="34" charset="0"/>
            </a:endParaRPr>
          </a:p>
        </p:txBody>
      </p:sp>
      <p:sp>
        <p:nvSpPr>
          <p:cNvPr id="135203" name="Rectangle 56"/>
          <p:cNvSpPr>
            <a:spLocks noGrp="1" noChangeArrowheads="1"/>
          </p:cNvSpPr>
          <p:nvPr>
            <p:ph type="title" idx="4294967295"/>
          </p:nvPr>
        </p:nvSpPr>
        <p:spPr>
          <a:xfrm>
            <a:off x="685800" y="152400"/>
            <a:ext cx="7772400" cy="685800"/>
          </a:xfrm>
        </p:spPr>
        <p:txBody>
          <a:bodyPr/>
          <a:lstStyle/>
          <a:p>
            <a:pPr eaLnBrk="1" hangingPunct="1"/>
            <a:r>
              <a:rPr lang="ar-JO" sz="3600" b="1" dirty="0">
                <a:solidFill>
                  <a:schemeClr val="bg1"/>
                </a:solidFill>
                <a:latin typeface="Arial" panose="020B0604020202020204" pitchFamily="34" charset="0"/>
                <a:ea typeface="ＭＳ Ｐゴシック" charset="0"/>
                <a:cs typeface="Arial" panose="020B0604020202020204" pitchFamily="34" charset="0"/>
              </a:rPr>
              <a:t>التسلسل الزمني لعزرا - نحميا</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88"/>
                                        </p:tgtEl>
                                        <p:attrNameLst>
                                          <p:attrName>style.visibility</p:attrName>
                                        </p:attrNameLst>
                                      </p:cBhvr>
                                      <p:to>
                                        <p:strVal val="visible"/>
                                      </p:to>
                                    </p:set>
                                    <p:animEffect transition="in" filter="dissolve">
                                      <p:cBhvr>
                                        <p:cTn id="7" dur="500"/>
                                        <p:tgtEl>
                                          <p:spTgt spid="27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89"/>
                                        </p:tgtEl>
                                        <p:attrNameLst>
                                          <p:attrName>style.visibility</p:attrName>
                                        </p:attrNameLst>
                                      </p:cBhvr>
                                      <p:to>
                                        <p:strVal val="visible"/>
                                      </p:to>
                                    </p:set>
                                    <p:animEffect transition="in" filter="dissolve">
                                      <p:cBhvr>
                                        <p:cTn id="12" dur="500"/>
                                        <p:tgtEl>
                                          <p:spTgt spid="270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90"/>
                                        </p:tgtEl>
                                        <p:attrNameLst>
                                          <p:attrName>style.visibility</p:attrName>
                                        </p:attrNameLst>
                                      </p:cBhvr>
                                      <p:to>
                                        <p:strVal val="visible"/>
                                      </p:to>
                                    </p:set>
                                    <p:animEffect transition="in" filter="dissolve">
                                      <p:cBhvr>
                                        <p:cTn id="17" dur="500"/>
                                        <p:tgtEl>
                                          <p:spTgt spid="270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270391"/>
                                        </p:tgtEl>
                                        <p:attrNameLst>
                                          <p:attrName>style.visibility</p:attrName>
                                        </p:attrNameLst>
                                      </p:cBhvr>
                                      <p:to>
                                        <p:strVal val="visible"/>
                                      </p:to>
                                    </p:set>
                                    <p:anim calcmode="lin" valueType="num">
                                      <p:cBhvr>
                                        <p:cTn id="22" dur="500" fill="hold"/>
                                        <p:tgtEl>
                                          <p:spTgt spid="270391"/>
                                        </p:tgtEl>
                                        <p:attrNameLst>
                                          <p:attrName>ppt_w</p:attrName>
                                        </p:attrNameLst>
                                      </p:cBhvr>
                                      <p:tavLst>
                                        <p:tav tm="0">
                                          <p:val>
                                            <p:fltVal val="0"/>
                                          </p:val>
                                        </p:tav>
                                        <p:tav tm="100000">
                                          <p:val>
                                            <p:strVal val="#ppt_w"/>
                                          </p:val>
                                        </p:tav>
                                      </p:tavLst>
                                    </p:anim>
                                    <p:anim calcmode="lin" valueType="num">
                                      <p:cBhvr>
                                        <p:cTn id="23" dur="500" fill="hold"/>
                                        <p:tgtEl>
                                          <p:spTgt spid="270391"/>
                                        </p:tgtEl>
                                        <p:attrNameLst>
                                          <p:attrName>ppt_h</p:attrName>
                                        </p:attrNameLst>
                                      </p:cBhvr>
                                      <p:tavLst>
                                        <p:tav tm="0">
                                          <p:val>
                                            <p:fltVal val="0"/>
                                          </p:val>
                                        </p:tav>
                                        <p:tav tm="100000">
                                          <p:val>
                                            <p:strVal val="#ppt_h"/>
                                          </p:val>
                                        </p:tav>
                                      </p:tavLst>
                                    </p:anim>
                                    <p:anim calcmode="lin" valueType="num">
                                      <p:cBhvr>
                                        <p:cTn id="24" dur="500" fill="hold"/>
                                        <p:tgtEl>
                                          <p:spTgt spid="270391"/>
                                        </p:tgtEl>
                                        <p:attrNameLst>
                                          <p:attrName>ppt_x</p:attrName>
                                        </p:attrNameLst>
                                      </p:cBhvr>
                                      <p:tavLst>
                                        <p:tav tm="0">
                                          <p:val>
                                            <p:fltVal val="0.5"/>
                                          </p:val>
                                        </p:tav>
                                        <p:tav tm="100000">
                                          <p:val>
                                            <p:strVal val="#ppt_x"/>
                                          </p:val>
                                        </p:tav>
                                      </p:tavLst>
                                    </p:anim>
                                    <p:anim calcmode="lin" valueType="num">
                                      <p:cBhvr>
                                        <p:cTn id="25" dur="500" fill="hold"/>
                                        <p:tgtEl>
                                          <p:spTgt spid="270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88" grpId="0" autoUpdateAnimBg="0"/>
      <p:bldP spid="270389" grpId="0" autoUpdateAnimBg="0"/>
      <p:bldP spid="270390" grpId="0" animBg="1" autoUpdateAnimBg="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endParaRPr lang="en-US" b="1" dirty="0">
              <a:solidFill>
                <a:srgbClr val="EAE8E2"/>
              </a:solidFill>
              <a:latin typeface="Arial" panose="020B0604020202020204" pitchFamily="34" charset="0"/>
              <a:cs typeface="Arial" panose="020B0604020202020204" pitchFamily="34" charset="0"/>
            </a:endParaRPr>
          </a:p>
        </p:txBody>
      </p:sp>
      <p:sp>
        <p:nvSpPr>
          <p:cNvPr id="5" name="Title 4"/>
          <p:cNvSpPr>
            <a:spLocks noGrp="1"/>
          </p:cNvSpPr>
          <p:nvPr>
            <p:ph type="title" idx="4294967295"/>
          </p:nvPr>
        </p:nvSpPr>
        <p:spPr>
          <a:xfrm>
            <a:off x="0" y="44624"/>
            <a:ext cx="9144000" cy="669732"/>
          </a:xfrm>
        </p:spPr>
        <p:txBody>
          <a:bodyPr/>
          <a:lstStyle/>
          <a:p>
            <a:pPr algn="ctr">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البداية الصغيرة قادت إلى استرداد أورشليم في القرن الميلادي الأول</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0" y="908720"/>
            <a:ext cx="9144000" cy="5204772"/>
          </a:xfrm>
          <a:prstGeom prst="rect">
            <a:avLst/>
          </a:prstGeom>
        </p:spPr>
      </p:pic>
    </p:spTree>
    <p:extLst>
      <p:ext uri="{BB962C8B-B14F-4D97-AF65-F5344CB8AC3E}">
        <p14:creationId xmlns:p14="http://schemas.microsoft.com/office/powerpoint/2010/main" val="2156240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إذا كان هدفك الرئيسي في الحياة هوالعبادة؟</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8" y="1735114"/>
            <a:ext cx="6867027" cy="5150270"/>
            <a:chOff x="9228" y="1735114"/>
            <a:chExt cx="6867027" cy="5150270"/>
          </a:xfrm>
        </p:grpSpPr>
        <p:pic>
          <p:nvPicPr>
            <p:cNvPr id="2" name="Picture 1"/>
            <p:cNvPicPr>
              <a:picLocks noChangeAspect="1"/>
            </p:cNvPicPr>
            <p:nvPr/>
          </p:nvPicPr>
          <p:blipFill>
            <a:blip r:embed="rId3"/>
            <a:stretch>
              <a:fillRect/>
            </a:stretch>
          </p:blipFill>
          <p:spPr>
            <a:xfrm>
              <a:off x="9228" y="1735114"/>
              <a:ext cx="6867027" cy="515027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11760" y="3140968"/>
              <a:ext cx="4410339" cy="1391807"/>
            </a:xfrm>
            <a:prstGeom prst="rect">
              <a:avLst/>
            </a:prstGeom>
          </p:spPr>
        </p:pic>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t>يعلم الله مدى فظاعة العبودية للآلهة الباطلة بالنسبة لنا</a:t>
            </a:r>
            <a:r>
              <a:rPr lang="en-US" sz="4800" dirty="0"/>
              <a:t> </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1331640" y="3068960"/>
            <a:ext cx="5544616" cy="19390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000000"/>
                </a:solidFill>
                <a:latin typeface="Arial" panose="020B0604020202020204" pitchFamily="34" charset="0"/>
                <a:ea typeface="ＭＳ Ｐゴシック" charset="0"/>
                <a:cs typeface="Arial" panose="020B0604020202020204" pitchFamily="34" charset="0"/>
              </a:rPr>
              <a:t>كسر الحرية</a:t>
            </a:r>
            <a:endParaRPr lang="en-US" sz="4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5811612"/>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69DD08E7-8A03-A243-AECA-FC4ED7AF6EE2}"/>
              </a:ext>
            </a:extLst>
          </p:cNvPr>
          <p:cNvGrpSpPr/>
          <p:nvPr/>
        </p:nvGrpSpPr>
        <p:grpSpPr>
          <a:xfrm>
            <a:off x="-36512" y="1988840"/>
            <a:ext cx="9180512" cy="4948808"/>
            <a:chOff x="-36512" y="1988840"/>
            <a:chExt cx="9180512" cy="4948808"/>
          </a:xfrm>
        </p:grpSpPr>
        <p:pic>
          <p:nvPicPr>
            <p:cNvPr id="4" name="Picture 3"/>
            <p:cNvPicPr>
              <a:picLocks noChangeAspect="1"/>
            </p:cNvPicPr>
            <p:nvPr/>
          </p:nvPicPr>
          <p:blipFill>
            <a:blip r:embed="rId3"/>
            <a:stretch>
              <a:fillRect/>
            </a:stretch>
          </p:blipFill>
          <p:spPr>
            <a:xfrm>
              <a:off x="0" y="2060848"/>
              <a:ext cx="9144000" cy="4876800"/>
            </a:xfrm>
            <a:prstGeom prst="rect">
              <a:avLst/>
            </a:prstGeom>
          </p:spPr>
        </p:pic>
        <p:sp>
          <p:nvSpPr>
            <p:cNvPr id="6" name="Rectangle 5">
              <a:extLst>
                <a:ext uri="{FF2B5EF4-FFF2-40B4-BE49-F238E27FC236}">
                  <a16:creationId xmlns:a16="http://schemas.microsoft.com/office/drawing/2014/main" id="{D2988676-E768-7B4B-B098-E8DC9442016D}"/>
                </a:ext>
              </a:extLst>
            </p:cNvPr>
            <p:cNvSpPr/>
            <p:nvPr/>
          </p:nvSpPr>
          <p:spPr bwMode="auto">
            <a:xfrm>
              <a:off x="-36512" y="5409312"/>
              <a:ext cx="9180512" cy="109728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9AF2D04-CC50-EF45-89C5-034FC85DE36E}"/>
                </a:ext>
              </a:extLst>
            </p:cNvPr>
            <p:cNvSpPr/>
            <p:nvPr/>
          </p:nvSpPr>
          <p:spPr bwMode="auto">
            <a:xfrm>
              <a:off x="0" y="1988840"/>
              <a:ext cx="9144000" cy="1097280"/>
            </a:xfrm>
            <a:prstGeom prst="rect">
              <a:avLst/>
            </a:prstGeom>
            <a:solidFill>
              <a:srgbClr val="00206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Rectangle 2">
            <a:extLst>
              <a:ext uri="{FF2B5EF4-FFF2-40B4-BE49-F238E27FC236}">
                <a16:creationId xmlns:a16="http://schemas.microsoft.com/office/drawing/2014/main" id="{0893FD64-D92D-A442-BAE1-D0AB626AE214}"/>
              </a:ext>
            </a:extLst>
          </p:cNvPr>
          <p:cNvSpPr txBox="1">
            <a:spLocks noChangeArrowheads="1"/>
          </p:cNvSpPr>
          <p:nvPr/>
        </p:nvSpPr>
        <p:spPr bwMode="auto">
          <a:xfrm>
            <a:off x="-8827" y="1955438"/>
            <a:ext cx="9144000" cy="784084"/>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lang="ar-JO" sz="3200" b="1" kern="0" dirty="0">
                <a:solidFill>
                  <a:srgbClr val="FFFFFF"/>
                </a:solidFill>
                <a:latin typeface="Arial" panose="020B0604020202020204" pitchFamily="34" charset="0"/>
                <a:ea typeface="ＭＳ Ｐゴシック" charset="0"/>
                <a:cs typeface="Arial" panose="020B0604020202020204" pitchFamily="34" charset="0"/>
              </a:rPr>
              <a:t>تطور العبادة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900098" name="Rectangle 2"/>
          <p:cNvSpPr>
            <a:spLocks noGrp="1" noChangeArrowheads="1"/>
          </p:cNvSpPr>
          <p:nvPr>
            <p:ph type="ctrTitle"/>
          </p:nvPr>
        </p:nvSpPr>
        <p:spPr>
          <a:xfrm>
            <a:off x="13056" y="188640"/>
            <a:ext cx="9144000" cy="1804016"/>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هل تحتاج أن تسترد من عبوديتك للخطية؟</a:t>
            </a:r>
            <a:endParaRPr lang="en-US" sz="4800" dirty="0">
              <a:effectLst>
                <a:glow rad="127000">
                  <a:schemeClr val="tx1"/>
                </a:glow>
              </a:effectLst>
              <a:ea typeface="ＭＳ Ｐゴシック" charset="0"/>
            </a:endParaRPr>
          </a:p>
        </p:txBody>
      </p:sp>
      <p:sp>
        <p:nvSpPr>
          <p:cNvPr id="7" name="Rectangle 2">
            <a:extLst>
              <a:ext uri="{FF2B5EF4-FFF2-40B4-BE49-F238E27FC236}">
                <a16:creationId xmlns:a16="http://schemas.microsoft.com/office/drawing/2014/main" id="{B2BE6249-9B2F-DE48-AC67-6D545743DD90}"/>
              </a:ext>
            </a:extLst>
          </p:cNvPr>
          <p:cNvSpPr txBox="1">
            <a:spLocks noChangeArrowheads="1"/>
          </p:cNvSpPr>
          <p:nvPr/>
        </p:nvSpPr>
        <p:spPr bwMode="auto">
          <a:xfrm>
            <a:off x="-21125" y="2670804"/>
            <a:ext cx="9144000" cy="27981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مقتبس من إدجار وينتر</a:t>
            </a: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D90D07E9-1B37-A947-A4CB-C252E0B4278F}"/>
              </a:ext>
            </a:extLst>
          </p:cNvPr>
          <p:cNvSpPr txBox="1">
            <a:spLocks noChangeArrowheads="1"/>
          </p:cNvSpPr>
          <p:nvPr/>
        </p:nvSpPr>
        <p:spPr bwMode="auto">
          <a:xfrm>
            <a:off x="251519" y="5477200"/>
            <a:ext cx="172819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1 </a:t>
            </a:r>
          </a:p>
          <a:p>
            <a:pPr lvl="0">
              <a:defRPr/>
            </a:pPr>
            <a:r>
              <a:rPr lang="ar-JO" sz="1050" b="1" dirty="0">
                <a:latin typeface="Arial" panose="020B0604020202020204" pitchFamily="34" charset="0"/>
                <a:cs typeface="Arial" panose="020B0604020202020204" pitchFamily="34" charset="0"/>
              </a:rPr>
              <a:t>العبادة الحقة </a:t>
            </a:r>
          </a:p>
          <a:p>
            <a:pPr lvl="0">
              <a:defRPr/>
            </a:pPr>
            <a:r>
              <a:rPr lang="ar-JO" sz="1050" b="1" dirty="0">
                <a:latin typeface="Arial" panose="020B0604020202020204" pitchFamily="34" charset="0"/>
                <a:cs typeface="Arial" panose="020B0604020202020204" pitchFamily="34" charset="0"/>
              </a:rPr>
              <a:t>والنقاء والشفافية </a:t>
            </a:r>
          </a:p>
          <a:p>
            <a:pPr lvl="0">
              <a:defRPr/>
            </a:pPr>
            <a:r>
              <a:rPr lang="ar-JO" sz="1050" b="1" dirty="0">
                <a:latin typeface="Arial" panose="020B0604020202020204" pitchFamily="34" charset="0"/>
                <a:cs typeface="Arial" panose="020B0604020202020204" pitchFamily="34" charset="0"/>
              </a:rPr>
              <a:t>الحكمة والكرامة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87C171A-1408-E247-BEE0-3BF57070AE5E}"/>
              </a:ext>
            </a:extLst>
          </p:cNvPr>
          <p:cNvSpPr txBox="1">
            <a:spLocks noChangeArrowheads="1"/>
          </p:cNvSpPr>
          <p:nvPr/>
        </p:nvSpPr>
        <p:spPr bwMode="auto">
          <a:xfrm>
            <a:off x="1938548" y="5477200"/>
            <a:ext cx="149203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2 </a:t>
            </a:r>
          </a:p>
          <a:p>
            <a:pPr lvl="0">
              <a:defRPr/>
            </a:pPr>
            <a:r>
              <a:rPr lang="ar-JO" sz="1050" b="1" dirty="0">
                <a:latin typeface="Arial" panose="020B0604020202020204" pitchFamily="34" charset="0"/>
                <a:cs typeface="Arial" panose="020B0604020202020204" pitchFamily="34" charset="0"/>
              </a:rPr>
              <a:t>الإعتماد على الله</a:t>
            </a:r>
          </a:p>
          <a:p>
            <a:pPr lvl="0">
              <a:defRPr/>
            </a:pPr>
            <a:r>
              <a:rPr lang="ar-JO" sz="1050" b="1" dirty="0">
                <a:latin typeface="Arial" panose="020B0604020202020204" pitchFamily="34" charset="0"/>
                <a:cs typeface="Arial" panose="020B0604020202020204" pitchFamily="34" charset="0"/>
              </a:rPr>
              <a:t> وصلاحه </a:t>
            </a:r>
          </a:p>
          <a:p>
            <a:pPr lvl="0">
              <a:defRPr/>
            </a:pPr>
            <a:r>
              <a:rPr lang="ar-JO" sz="1050" b="1" dirty="0">
                <a:latin typeface="Arial" panose="020B0604020202020204" pitchFamily="34" charset="0"/>
                <a:cs typeface="Arial" panose="020B0604020202020204" pitchFamily="34" charset="0"/>
              </a:rPr>
              <a:t>بقلب ممتن</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BFA7B781-303A-2A41-A7A4-A1A689A89840}"/>
              </a:ext>
            </a:extLst>
          </p:cNvPr>
          <p:cNvSpPr txBox="1">
            <a:spLocks noChangeArrowheads="1"/>
          </p:cNvSpPr>
          <p:nvPr/>
        </p:nvSpPr>
        <p:spPr bwMode="auto">
          <a:xfrm>
            <a:off x="3389416"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المرحلة 3</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التغيير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والخدمة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a:extLst>
              <a:ext uri="{FF2B5EF4-FFF2-40B4-BE49-F238E27FC236}">
                <a16:creationId xmlns:a16="http://schemas.microsoft.com/office/drawing/2014/main" id="{6F954B8E-E0A3-674C-BBB0-8C28BAEE127A}"/>
              </a:ext>
            </a:extLst>
          </p:cNvPr>
          <p:cNvSpPr txBox="1">
            <a:spLocks noChangeArrowheads="1"/>
          </p:cNvSpPr>
          <p:nvPr/>
        </p:nvSpPr>
        <p:spPr bwMode="auto">
          <a:xfrm>
            <a:off x="4703444" y="5477200"/>
            <a:ext cx="1404003"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4 </a:t>
            </a:r>
          </a:p>
          <a:p>
            <a:pPr lvl="0">
              <a:defRPr/>
            </a:pPr>
            <a:r>
              <a:rPr lang="ar-JO" sz="1050" b="1" dirty="0">
                <a:latin typeface="Arial" panose="020B0604020202020204" pitchFamily="34" charset="0"/>
                <a:cs typeface="Arial" panose="020B0604020202020204" pitchFamily="34" charset="0"/>
              </a:rPr>
              <a:t>الإستقلالية</a:t>
            </a:r>
          </a:p>
          <a:p>
            <a:pPr lvl="0">
              <a:defRPr/>
            </a:pPr>
            <a:r>
              <a:rPr lang="ar-JO" sz="1050" b="1" dirty="0">
                <a:latin typeface="Arial" panose="020B0604020202020204" pitchFamily="34" charset="0"/>
                <a:cs typeface="Arial" panose="020B0604020202020204" pitchFamily="34" charset="0"/>
              </a:rPr>
              <a:t> اهتمامات شخصية، والتغيير في الرؤية</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A5E006C3-8EDF-1B4F-8C04-5193D009C0D3}"/>
              </a:ext>
            </a:extLst>
          </p:cNvPr>
          <p:cNvSpPr txBox="1">
            <a:spLocks noChangeArrowheads="1"/>
          </p:cNvSpPr>
          <p:nvPr/>
        </p:nvSpPr>
        <p:spPr bwMode="auto">
          <a:xfrm>
            <a:off x="6066283" y="5477200"/>
            <a:ext cx="135519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5 </a:t>
            </a:r>
          </a:p>
          <a:p>
            <a:pPr lvl="0">
              <a:defRPr/>
            </a:pPr>
            <a:r>
              <a:rPr lang="ar-JO" sz="1050" b="1" dirty="0">
                <a:latin typeface="Arial" panose="020B0604020202020204" pitchFamily="34" charset="0"/>
                <a:cs typeface="Arial" panose="020B0604020202020204" pitchFamily="34" charset="0"/>
              </a:rPr>
              <a:t>النفور </a:t>
            </a:r>
          </a:p>
          <a:p>
            <a:pPr lvl="0">
              <a:defRPr/>
            </a:pPr>
            <a:r>
              <a:rPr lang="ar-JO" sz="1050" b="1" dirty="0">
                <a:latin typeface="Arial" panose="020B0604020202020204" pitchFamily="34" charset="0"/>
                <a:cs typeface="Arial" panose="020B0604020202020204" pitchFamily="34" charset="0"/>
              </a:rPr>
              <a:t>الخدمة الذاتية            الرضا الذاتي</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907441A4-1E62-C14F-8995-10A24740F2D6}"/>
              </a:ext>
            </a:extLst>
          </p:cNvPr>
          <p:cNvSpPr txBox="1">
            <a:spLocks noChangeArrowheads="1"/>
          </p:cNvSpPr>
          <p:nvPr/>
        </p:nvSpPr>
        <p:spPr bwMode="auto">
          <a:xfrm>
            <a:off x="7380312" y="5477200"/>
            <a:ext cx="1368152" cy="688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JO" sz="1050" b="1" dirty="0">
                <a:latin typeface="Arial" panose="020B0604020202020204" pitchFamily="34" charset="0"/>
                <a:cs typeface="Arial" panose="020B0604020202020204" pitchFamily="34" charset="0"/>
              </a:rPr>
              <a:t>المرحلة 6 </a:t>
            </a:r>
          </a:p>
          <a:p>
            <a:pPr lvl="0">
              <a:defRPr/>
            </a:pPr>
            <a:r>
              <a:rPr lang="ar-JO" sz="1050" b="1" dirty="0">
                <a:latin typeface="Arial" panose="020B0604020202020204" pitchFamily="34" charset="0"/>
                <a:cs typeface="Arial" panose="020B0604020202020204" pitchFamily="34" charset="0"/>
              </a:rPr>
              <a:t>الوثنية                   العبادة الذاتية     </a:t>
            </a:r>
          </a:p>
          <a:p>
            <a:pPr lvl="0">
              <a:defRPr/>
            </a:pPr>
            <a:r>
              <a:rPr lang="ar-JO" sz="1050" b="1" kern="0" dirty="0">
                <a:solidFill>
                  <a:srgbClr val="FFFFFF"/>
                </a:solidFill>
                <a:latin typeface="Arial" panose="020B0604020202020204" pitchFamily="34" charset="0"/>
                <a:ea typeface="ＭＳ Ｐゴシック" charset="0"/>
                <a:cs typeface="Arial" panose="020B0604020202020204" pitchFamily="34" charset="0"/>
              </a:rPr>
              <a:t>القلب الجاحد</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0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يستردنا</a:t>
            </a:r>
            <a:r>
              <a:rPr lang="ar-JO" sz="5400" dirty="0">
                <a:effectLst>
                  <a:glow rad="127000">
                    <a:schemeClr val="tx1"/>
                  </a:glow>
                </a:effectLst>
                <a:ea typeface="ＭＳ Ｐゴシック" charset="0"/>
              </a:rPr>
              <a:t>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13067205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6324600"/>
          </a:xfrm>
          <a:prstGeom prst="rect">
            <a:avLst/>
          </a:prstGeom>
        </p:spPr>
      </p:pic>
      <p:sp>
        <p:nvSpPr>
          <p:cNvPr id="900098" name="Rectangle 2"/>
          <p:cNvSpPr>
            <a:spLocks noGrp="1" noChangeArrowheads="1"/>
          </p:cNvSpPr>
          <p:nvPr>
            <p:ph type="ctrTitle"/>
          </p:nvPr>
        </p:nvSpPr>
        <p:spPr>
          <a:xfrm>
            <a:off x="0" y="566124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عزرا</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60648"/>
            <a:ext cx="9144000"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يحول الله</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2" y="1773238"/>
            <a:ext cx="2619387"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00"/>
                </a:solidFill>
                <a:latin typeface="Arial" panose="020B0604020202020204" pitchFamily="34" charset="0"/>
                <a:ea typeface="ＭＳ Ｐゴシック" charset="0"/>
                <a:cs typeface="Arial" panose="020B0604020202020204" pitchFamily="34" charset="0"/>
              </a:rPr>
              <a:t>المسبيين</a:t>
            </a:r>
            <a:endParaRPr lang="en-US" sz="4000" b="1"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60032" y="1773238"/>
            <a:ext cx="4283968" cy="321914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spc="-100" dirty="0">
                <a:solidFill>
                  <a:srgbClr val="000090"/>
                </a:solidFill>
                <a:latin typeface="Arial" panose="020B0604020202020204" pitchFamily="34" charset="0"/>
                <a:ea typeface="ＭＳ Ｐゴシック" charset="0"/>
                <a:cs typeface="Arial" panose="020B0604020202020204" pitchFamily="34" charset="0"/>
              </a:rPr>
              <a:t>عابدين</a:t>
            </a:r>
            <a:endParaRPr lang="en-US" sz="40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7" name="Notched Right Arrow 6"/>
          <p:cNvSpPr/>
          <p:nvPr/>
        </p:nvSpPr>
        <p:spPr bwMode="auto">
          <a:xfrm>
            <a:off x="2128485"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eaLnBrk="0" hangingPunct="0"/>
            <a:r>
              <a:rPr lang="ar-JO" sz="5400" b="1" spc="-100" dirty="0">
                <a:solidFill>
                  <a:srgbClr val="000000"/>
                </a:solidFill>
                <a:latin typeface="Arial" panose="020B0604020202020204" pitchFamily="34" charset="0"/>
                <a:cs typeface="Arial" panose="020B0604020202020204" pitchFamily="34" charset="0"/>
              </a:rPr>
              <a:t>إلى</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7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23292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a:t>
            </a:r>
            <a:r>
              <a:rPr lang="ar-JO" sz="4800" dirty="0">
                <a:solidFill>
                  <a:srgbClr val="FFFF00"/>
                </a:solidFill>
                <a:effectLst>
                  <a:glow rad="127000">
                    <a:schemeClr val="tx1"/>
                  </a:glow>
                </a:effectLst>
                <a:ea typeface="ＭＳ Ｐゴシック" charset="0"/>
              </a:rPr>
              <a:t>ليعبدوه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850605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571500" y="533400"/>
            <a:ext cx="7772400" cy="1143000"/>
          </a:xfrm>
          <a:solidFill>
            <a:srgbClr val="000000"/>
          </a:solidFill>
          <a:effectLst/>
        </p:spPr>
        <p:txBody>
          <a:bodyPr anchor="ctr"/>
          <a:lstStyle/>
          <a:p>
            <a:pPr algn="ctr" eaLnBrk="1" hangingPunct="1">
              <a:defRPr/>
            </a:pPr>
            <a:r>
              <a:rPr lang="ar-JO" b="1" dirty="0">
                <a:solidFill>
                  <a:schemeClr val="tx1"/>
                </a:solidFill>
                <a:latin typeface="Arial" panose="020B0604020202020204" pitchFamily="34" charset="0"/>
                <a:ea typeface="+mj-ea"/>
                <a:cs typeface="Arial" panose="020B0604020202020204" pitchFamily="34" charset="0"/>
              </a:rPr>
              <a:t>البيان الموجز</a:t>
            </a:r>
            <a:endParaRPr lang="en-US" b="1" dirty="0">
              <a:solidFill>
                <a:schemeClr val="tx1"/>
              </a:solidFill>
              <a:latin typeface="Arial" panose="020B0604020202020204" pitchFamily="34" charset="0"/>
              <a:ea typeface="+mj-ea"/>
              <a:cs typeface="Arial" panose="020B0604020202020204" pitchFamily="34" charset="0"/>
            </a:endParaRPr>
          </a:p>
        </p:txBody>
      </p:sp>
      <p:sp>
        <p:nvSpPr>
          <p:cNvPr id="147458" name="Text Box 4"/>
          <p:cNvSpPr txBox="1">
            <a:spLocks noChangeArrowheads="1"/>
          </p:cNvSpPr>
          <p:nvPr/>
        </p:nvSpPr>
        <p:spPr bwMode="auto">
          <a:xfrm>
            <a:off x="8412163" y="0"/>
            <a:ext cx="731837"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147459" name="Rectangle 5"/>
          <p:cNvSpPr>
            <a:spLocks noChangeArrowheads="1"/>
          </p:cNvSpPr>
          <p:nvPr/>
        </p:nvSpPr>
        <p:spPr bwMode="auto">
          <a:xfrm>
            <a:off x="533400" y="1828800"/>
            <a:ext cx="7848600" cy="43434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spcBef>
                <a:spcPct val="20000"/>
              </a:spcBef>
              <a:buClr>
                <a:srgbClr val="A7C1CB"/>
              </a:buClr>
              <a:buSzPct val="80000"/>
            </a:pP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استرداد الهيكل والشعب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إلى الأرض تحت قيادة زربابل وعزرا يسجل أمانة ورحمة الله في تتميم وعوده عن الإسترداد </a:t>
            </a:r>
            <a:r>
              <a:rPr lang="ar-JO" sz="3200" b="1" kern="0" dirty="0">
                <a:solidFill>
                  <a:srgbClr val="FFFF00"/>
                </a:solidFill>
                <a:effectLst>
                  <a:glow rad="127000">
                    <a:srgbClr val="000000"/>
                  </a:glow>
                </a:effectLst>
                <a:latin typeface="Arial" panose="020B0604020202020204" pitchFamily="34" charset="0"/>
                <a:cs typeface="Arial" panose="020B0604020202020204" pitchFamily="34" charset="0"/>
              </a:rPr>
              <a:t>ليشجع البقية على العبادة الصحيحة في الهيكل </a:t>
            </a:r>
            <a:r>
              <a:rPr lang="ar-JO" sz="3200" b="1" kern="0" dirty="0">
                <a:solidFill>
                  <a:srgbClr val="FFFFFF"/>
                </a:solidFill>
                <a:effectLst>
                  <a:glow rad="127000">
                    <a:srgbClr val="000000"/>
                  </a:glow>
                </a:effectLst>
                <a:latin typeface="Arial" panose="020B0604020202020204" pitchFamily="34" charset="0"/>
                <a:cs typeface="Arial" panose="020B0604020202020204" pitchFamily="34" charset="0"/>
              </a:rPr>
              <a:t>وطاعة العهد </a:t>
            </a:r>
            <a:r>
              <a:rPr lang="en-US" sz="3200" b="1" kern="0" dirty="0">
                <a:solidFill>
                  <a:srgbClr val="FFFFFF"/>
                </a:solidFill>
                <a:effectLst>
                  <a:glow rad="127000">
                    <a:srgbClr val="000000"/>
                  </a:glow>
                </a:effectLst>
                <a:latin typeface="Arial" panose="020B0604020202020204" pitchFamily="34" charset="0"/>
                <a:cs typeface="Arial" panose="020B0604020202020204" pitchFamily="34" charset="0"/>
              </a:rPr>
              <a:t> </a:t>
            </a:r>
          </a:p>
          <a:p>
            <a:pPr marL="342900" indent="-342900" algn="ctr">
              <a:spcBef>
                <a:spcPct val="20000"/>
              </a:spcBef>
              <a:buClr>
                <a:srgbClr val="A7C1CB"/>
              </a:buClr>
              <a:buSzPct val="80000"/>
              <a:buFont typeface="Wingdings" charset="0"/>
              <a:buNone/>
            </a:pPr>
            <a:endParaRPr lang="en-US" altLang="zh-CN" sz="3200" b="1" dirty="0">
              <a:solidFill>
                <a:srgbClr val="FFFFFF"/>
              </a:solidFill>
              <a:latin typeface="Arial" panose="020B0604020202020204" pitchFamily="34" charset="0"/>
              <a:cs typeface="Arial" panose="020B0604020202020204" pitchFamily="34" charset="0"/>
            </a:endParaRPr>
          </a:p>
          <a:p>
            <a:pPr marL="342900" indent="-342900">
              <a:spcBef>
                <a:spcPct val="20000"/>
              </a:spcBef>
              <a:buClr>
                <a:srgbClr val="A7C1CB"/>
              </a:buClr>
              <a:buSzPct val="80000"/>
              <a:buFont typeface="Wingdings" charset="0"/>
              <a:buChar char="Ü"/>
            </a:pP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456739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9371"/>
            <a:ext cx="9195911" cy="569593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يحررنا الله من </a:t>
            </a:r>
            <a:r>
              <a:rPr lang="ar-JO" sz="4800" dirty="0">
                <a:solidFill>
                  <a:srgbClr val="FFFF00"/>
                </a:solidFill>
                <a:effectLst>
                  <a:glow rad="127000">
                    <a:schemeClr val="tx1"/>
                  </a:glow>
                </a:effectLst>
                <a:ea typeface="ＭＳ Ｐゴシック" charset="0"/>
              </a:rPr>
              <a:t>عبوديتنا</a:t>
            </a:r>
            <a:r>
              <a:rPr lang="ar-JO" sz="4800" dirty="0">
                <a:effectLst>
                  <a:glow rad="127000">
                    <a:schemeClr val="tx1"/>
                  </a:glow>
                </a:effectLst>
                <a:ea typeface="ＭＳ Ｐゴシック" charset="0"/>
              </a:rPr>
              <a:t> لنعبده</a:t>
            </a:r>
            <a:endParaRPr lang="en-US" sz="4800" dirty="0">
              <a:effectLst>
                <a:glow rad="127000">
                  <a:schemeClr val="tx1"/>
                </a:glow>
              </a:effectLst>
              <a:ea typeface="ＭＳ Ｐゴシック" charset="0"/>
            </a:endParaRPr>
          </a:p>
        </p:txBody>
      </p:sp>
      <p:sp>
        <p:nvSpPr>
          <p:cNvPr id="6" name="Rectangle 2"/>
          <p:cNvSpPr txBox="1">
            <a:spLocks noChangeArrowheads="1"/>
          </p:cNvSpPr>
          <p:nvPr/>
        </p:nvSpPr>
        <p:spPr bwMode="auto">
          <a:xfrm>
            <a:off x="0" y="594928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 لنا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4125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رحلتي في العبادة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38856408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المؤمن التائب لله يتطلب </a:t>
            </a:r>
            <a:r>
              <a:rPr lang="ar-JO" altLang="zh-CN" sz="4400" dirty="0">
                <a:solidFill>
                  <a:srgbClr val="FFFF00"/>
                </a:solidFill>
                <a:effectLst>
                  <a:glow rad="228600">
                    <a:schemeClr val="tx1"/>
                  </a:glow>
                </a:effectLst>
                <a:ea typeface="ＭＳ Ｐゴシック" charset="0"/>
              </a:rPr>
              <a:t>عملاً </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6766"/>
          </a:xfrm>
          <a:prstGeom prst="rect">
            <a:avLst/>
          </a:prstGeom>
        </p:spPr>
      </p:pic>
      <p:sp>
        <p:nvSpPr>
          <p:cNvPr id="900098" name="Rectangle 2"/>
          <p:cNvSpPr>
            <a:spLocks noGrp="1" noChangeArrowheads="1"/>
          </p:cNvSpPr>
          <p:nvPr>
            <p:ph type="ctrTitle"/>
          </p:nvPr>
        </p:nvSpPr>
        <p:spPr>
          <a:xfrm>
            <a:off x="14158" y="4249430"/>
            <a:ext cx="9144000" cy="2592288"/>
          </a:xfrm>
          <a:effectLst>
            <a:outerShdw blurRad="63500" dist="35921" dir="2700000" algn="ctr" rotWithShape="0">
              <a:schemeClr val="tx2">
                <a:alpha val="74998"/>
              </a:schemeClr>
            </a:outerShdw>
          </a:effectLst>
        </p:spPr>
        <p:txBody>
          <a:bodyPr/>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ما الذي سيتغير في حياتك لوكان هدفك الرئيسي أن تحيا لتعبده؟</a:t>
            </a:r>
            <a:r>
              <a:rPr lang="en-US" sz="4800" dirty="0">
                <a:effectLst>
                  <a:glow rad="127000">
                    <a:schemeClr val="tx1"/>
                  </a:glow>
                </a:effectLst>
                <a:ea typeface="ＭＳ Ｐゴシック" charset="0"/>
              </a:rPr>
              <a:t> </a:t>
            </a:r>
          </a:p>
        </p:txBody>
      </p:sp>
    </p:spTree>
    <p:extLst>
      <p:ext uri="{BB962C8B-B14F-4D97-AF65-F5344CB8AC3E}">
        <p14:creationId xmlns:p14="http://schemas.microsoft.com/office/powerpoint/2010/main" val="16736014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908720"/>
            <a:ext cx="9144000" cy="5143500"/>
          </a:xfrm>
          <a:prstGeom prst="rect">
            <a:avLst/>
          </a:prstGeom>
        </p:spPr>
      </p:pic>
      <p:sp>
        <p:nvSpPr>
          <p:cNvPr id="192514" name="Rectangle 2"/>
          <p:cNvSpPr>
            <a:spLocks noGrp="1" noChangeArrowheads="1"/>
          </p:cNvSpPr>
          <p:nvPr>
            <p:ph type="title"/>
          </p:nvPr>
        </p:nvSpPr>
        <p:spPr>
          <a:xfrm>
            <a:off x="38100" y="44450"/>
            <a:ext cx="9070975" cy="864270"/>
          </a:xfrm>
        </p:spPr>
        <p:txBody>
          <a:bodyPr/>
          <a:lstStyle/>
          <a:p>
            <a:pPr algn="ctr" eaLnBrk="1" hangingPunct="1">
              <a:defRPr/>
            </a:pPr>
            <a:r>
              <a:rPr lang="ar-JO" dirty="0">
                <a:solidFill>
                  <a:srgbClr val="FFFFFF"/>
                </a:solidFill>
                <a:effectLst>
                  <a:glow rad="228600">
                    <a:schemeClr val="tx1"/>
                  </a:glow>
                </a:effectLst>
                <a:ea typeface="+mj-ea"/>
              </a:rPr>
              <a:t>التطبيق</a:t>
            </a:r>
            <a:endParaRPr lang="en-US" dirty="0">
              <a:solidFill>
                <a:srgbClr val="FFFFFF"/>
              </a:solidFill>
              <a:effectLst>
                <a:glow rad="228600">
                  <a:schemeClr val="tx1"/>
                </a:glow>
              </a:effectLst>
              <a:ea typeface="+mj-ea"/>
            </a:endParaRPr>
          </a:p>
        </p:txBody>
      </p:sp>
      <p:sp>
        <p:nvSpPr>
          <p:cNvPr id="151555" name="Rectangle 3"/>
          <p:cNvSpPr>
            <a:spLocks noGrp="1" noChangeArrowheads="1"/>
          </p:cNvSpPr>
          <p:nvPr>
            <p:ph idx="1"/>
          </p:nvPr>
        </p:nvSpPr>
        <p:spPr>
          <a:xfrm>
            <a:off x="3347864" y="2276872"/>
            <a:ext cx="5688632" cy="3312368"/>
          </a:xfrm>
        </p:spPr>
        <p:txBody>
          <a:bodyPr/>
          <a:lstStyle/>
          <a:p>
            <a:pPr algn="ctr" eaLnBrk="1" hangingPunct="1">
              <a:buFont typeface="Wingdings" charset="0"/>
              <a:buNone/>
            </a:pPr>
            <a:r>
              <a:rPr lang="ar-JO" altLang="zh-CN" sz="4400" dirty="0">
                <a:solidFill>
                  <a:srgbClr val="FFFFFF"/>
                </a:solidFill>
                <a:effectLst>
                  <a:glow rad="228600">
                    <a:schemeClr val="tx1"/>
                  </a:glow>
                </a:effectLst>
                <a:ea typeface="ＭＳ Ｐゴシック" charset="0"/>
              </a:rPr>
              <a:t>استرداد الله للمؤمن التائب يتطلب </a:t>
            </a:r>
            <a:r>
              <a:rPr lang="ar-JO" altLang="zh-CN" sz="4400" dirty="0">
                <a:solidFill>
                  <a:srgbClr val="FFFF00"/>
                </a:solidFill>
                <a:effectLst>
                  <a:glow rad="228600">
                    <a:schemeClr val="tx1"/>
                  </a:glow>
                </a:effectLst>
                <a:ea typeface="ＭＳ Ｐゴシック" charset="0"/>
              </a:rPr>
              <a:t>عملاً</a:t>
            </a:r>
            <a:endParaRPr lang="en-US" altLang="zh-CN" sz="4400" dirty="0">
              <a:solidFill>
                <a:srgbClr val="FFFF00"/>
              </a:solidFill>
              <a:effectLst>
                <a:glow rad="228600">
                  <a:schemeClr val="tx1"/>
                </a:glow>
              </a:effectLst>
              <a:ea typeface="ＭＳ Ｐゴシック" charset="0"/>
            </a:endParaRPr>
          </a:p>
        </p:txBody>
      </p:sp>
      <p:sp>
        <p:nvSpPr>
          <p:cNvPr id="151556"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7383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51555">
                                            <p:txEl>
                                              <p:pRg st="0" end="0"/>
                                            </p:txEl>
                                          </p:spTgt>
                                        </p:tgtEl>
                                        <p:attrNameLst>
                                          <p:attrName>style.visibility</p:attrName>
                                        </p:attrNameLst>
                                      </p:cBhvr>
                                      <p:to>
                                        <p:strVal val="visible"/>
                                      </p:to>
                                    </p:set>
                                    <p:animEffect transition="in" filter="blinds(horizontal)">
                                      <p:cBhvr>
                                        <p:cTn id="7" dur="500"/>
                                        <p:tgtEl>
                                          <p:spTgt spid="1515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27153440"/>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        وعظ العهد القديم</a:t>
            </a:r>
            <a:r>
              <a:rPr lang="en-US" sz="2800" dirty="0">
                <a:solidFill>
                  <a:srgbClr val="FFFFFF"/>
                </a:solidFill>
                <a:ea typeface="ＭＳ Ｐゴシック" charset="0"/>
              </a:rPr>
              <a:t>at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panose="020B0604020202020204" pitchFamily="34" charset="0"/>
                <a:cs typeface="Arial" panose="020B0604020202020204" pitchFamily="34" charset="0"/>
              </a:rPr>
              <a:t>أحصل على العرض التقديمي والمخطوطة مجاناً</a:t>
            </a:r>
            <a:endParaRPr lang="en-US" sz="11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4936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0" y="492960"/>
            <a:ext cx="9144000" cy="6248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400" b="1" dirty="0">
                <a:solidFill>
                  <a:srgbClr val="FFFFFF"/>
                </a:solidFill>
                <a:latin typeface="Arial" panose="020B0604020202020204" pitchFamily="34" charset="0"/>
                <a:cs typeface="Arial" panose="020B0604020202020204" pitchFamily="34" charset="0"/>
              </a:rPr>
              <a:t>طهر قلبي</a:t>
            </a:r>
            <a:endParaRPr lang="en-US" sz="4400" b="1" dirty="0">
              <a:solidFill>
                <a:srgbClr val="FFFFFF"/>
              </a:solidFill>
              <a:latin typeface="Arial" panose="020B0604020202020204" pitchFamily="34" charset="0"/>
              <a:cs typeface="Arial" panose="020B0604020202020204" pitchFamily="34" charset="0"/>
            </a:endParaRPr>
          </a:p>
          <a:p>
            <a:pPr algn="ctr" eaLnBrk="0" hangingPunct="0">
              <a:defRPr/>
            </a:pPr>
            <a:r>
              <a:rPr lang="ar-JO" sz="3600" b="1" dirty="0">
                <a:solidFill>
                  <a:srgbClr val="FFFFFF"/>
                </a:solidFill>
                <a:latin typeface="Arial" panose="020B0604020202020204" pitchFamily="34" charset="0"/>
                <a:cs typeface="Arial" panose="020B0604020202020204" pitchFamily="34" charset="0"/>
              </a:rPr>
              <a:t>براين دوركسون</a:t>
            </a:r>
            <a:endParaRPr lang="en-US" sz="36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a:p>
            <a:pPr algn="ctr" eaLnBrk="0" hangingPunct="0">
              <a:defRPr/>
            </a:pPr>
            <a:endParaRPr lang="en-US" sz="8000" b="1" dirty="0">
              <a:solidFill>
                <a:srgbClr val="FFFFFF"/>
              </a:solidFill>
              <a:latin typeface="Arial" panose="020B0604020202020204" pitchFamily="34" charset="0"/>
              <a:cs typeface="Arial" panose="020B0604020202020204" pitchFamily="34" charset="0"/>
            </a:endParaRPr>
          </a:p>
        </p:txBody>
      </p:sp>
      <p:sp>
        <p:nvSpPr>
          <p:cNvPr id="3" name="Rectangle 2"/>
          <p:cNvSpPr/>
          <p:nvPr/>
        </p:nvSpPr>
        <p:spPr>
          <a:xfrm>
            <a:off x="228600" y="5450080"/>
            <a:ext cx="5715000" cy="1015663"/>
          </a:xfrm>
          <a:prstGeom prst="rect">
            <a:avLst/>
          </a:prstGeom>
        </p:spPr>
        <p:txBody>
          <a:bodyPr wrap="square">
            <a:spAutoFit/>
          </a:bodyPr>
          <a:lstStyle/>
          <a:p>
            <a:r>
              <a:rPr lang="en-US" sz="2000" b="1" dirty="0">
                <a:solidFill>
                  <a:srgbClr val="FFFFFF"/>
                </a:solidFill>
                <a:latin typeface="Arial" panose="020B0604020202020204" pitchFamily="34" charset="0"/>
                <a:cs typeface="Arial" panose="020B0604020202020204" pitchFamily="34" charset="0"/>
              </a:rPr>
              <a:t>CCLI Song # 426298</a:t>
            </a:r>
          </a:p>
          <a:p>
            <a:r>
              <a:rPr lang="en-US" sz="2000" b="1" dirty="0">
                <a:solidFill>
                  <a:srgbClr val="FFFFFF"/>
                </a:solidFill>
                <a:latin typeface="Arial" panose="020B0604020202020204" pitchFamily="34" charset="0"/>
                <a:cs typeface="Arial" panose="020B0604020202020204" pitchFamily="34" charset="0"/>
              </a:rPr>
              <a:t>© 1990 Mercy / Vineyard Publishing</a:t>
            </a:r>
          </a:p>
          <a:p>
            <a:r>
              <a:rPr lang="en-US" sz="2000" b="1" dirty="0">
                <a:solidFill>
                  <a:srgbClr val="FFFFFF"/>
                </a:solidFill>
                <a:latin typeface="Arial" panose="020B0604020202020204" pitchFamily="34" charset="0"/>
                <a:cs typeface="Arial" panose="020B0604020202020204" pitchFamily="34" charset="0"/>
              </a:rPr>
              <a:t>CIC CCLI Licence # 277507</a:t>
            </a:r>
          </a:p>
        </p:txBody>
      </p:sp>
    </p:spTree>
    <p:extLst>
      <p:ext uri="{BB962C8B-B14F-4D97-AF65-F5344CB8AC3E}">
        <p14:creationId xmlns:p14="http://schemas.microsoft.com/office/powerpoint/2010/main" val="33533787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5122"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282198" y="304800"/>
            <a:ext cx="8861802" cy="413261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والفضة الثمينة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دعني أكون كالذهب</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الذهب النقي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6670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Arial" panose="020B0604020202020204" pitchFamily="34" charset="0"/>
              </a:rPr>
              <a:t>Refiner</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fire My heart</a:t>
            </a:r>
            <a:r>
              <a:rPr lang="uk-UA" sz="4000" b="1" dirty="0">
                <a:solidFill>
                  <a:srgbClr val="FFFFFF"/>
                </a:solidFill>
                <a:latin typeface="Arial" panose="020B0604020202020204" pitchFamily="34" charset="0"/>
                <a:ea typeface="ＭＳ Ｐゴシック"/>
                <a:cs typeface="Arial" panose="020B0604020202020204" pitchFamily="34" charset="0"/>
              </a:rPr>
              <a:t>'</a:t>
            </a:r>
            <a:r>
              <a:rPr lang="en-US" sz="4000" b="1" dirty="0">
                <a:solidFill>
                  <a:srgbClr val="FFFFFF"/>
                </a:solidFill>
                <a:latin typeface="Arial" panose="020B0604020202020204" pitchFamily="34" charset="0"/>
                <a:ea typeface="ＭＳ Ｐゴシック"/>
                <a:cs typeface="Arial" panose="020B0604020202020204" pitchFamily="34" charset="0"/>
              </a:rPr>
              <a:t>s one desire Is to be holy Set apart for You Lord </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617176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13899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الداخل</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واجعلني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طهر قلبي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نقني من الخطية</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في أعماقي</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726633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413288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2488" y="269758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الهيكل</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04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612023"/>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9541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mj-cs"/>
              </a:rPr>
              <a:t>Purify My Heart 1/1</a:t>
            </a:r>
            <a:endParaRPr lang="en-US" dirty="0">
              <a:cs typeface="+mj-cs"/>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39444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0" hangingPunct="0">
              <a:defRPr/>
            </a:pPr>
            <a:r>
              <a:rPr lang="en-US" sz="4000" b="1" dirty="0">
                <a:solidFill>
                  <a:srgbClr val="FFFFFF"/>
                </a:solidFill>
                <a:latin typeface="Arial" panose="020B0604020202020204" pitchFamily="34" charset="0"/>
                <a:ea typeface="ＭＳ Ｐゴシック"/>
                <a:cs typeface="+mn-cs"/>
              </a:rPr>
              <a:t>Refiner</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fire My heart</a:t>
            </a:r>
            <a:r>
              <a:rPr lang="uk-UA" sz="4000" b="1" dirty="0">
                <a:solidFill>
                  <a:srgbClr val="FFFFFF"/>
                </a:solidFill>
                <a:latin typeface="Arial" panose="020B0604020202020204" pitchFamily="34" charset="0"/>
                <a:ea typeface="ＭＳ Ｐゴシック"/>
                <a:cs typeface="+mn-cs"/>
              </a:rPr>
              <a:t>'</a:t>
            </a:r>
            <a:r>
              <a:rPr lang="en-US" sz="4000" b="1" dirty="0">
                <a:solidFill>
                  <a:srgbClr val="FFFFFF"/>
                </a:solidFill>
                <a:latin typeface="Arial" panose="020B0604020202020204" pitchFamily="34" charset="0"/>
                <a:ea typeface="ＭＳ Ｐゴシック"/>
                <a:cs typeface="+mn-cs"/>
              </a:rPr>
              <a:t>s one desire Is to be holy Set apart for You Lord </a:t>
            </a:r>
            <a:endParaRPr lang="en-US" sz="4000" b="1" dirty="0">
              <a:solidFill>
                <a:srgbClr val="FFFFFF"/>
              </a:solidFill>
              <a:latin typeface="Arial" panose="020B0604020202020204" pitchFamily="34" charset="0"/>
            </a:endParaRPr>
          </a:p>
        </p:txBody>
      </p:sp>
    </p:spTree>
    <p:extLst>
      <p:ext uri="{BB962C8B-B14F-4D97-AF65-F5344CB8AC3E}">
        <p14:creationId xmlns:p14="http://schemas.microsoft.com/office/powerpoint/2010/main" val="15439598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اخترت أن أكون مقدساً</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مخصصاً لك سيدي</a:t>
            </a:r>
          </a:p>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892793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defRPr/>
            </a:pPr>
            <a:r>
              <a:rPr lang="en-US" dirty="0">
                <a:solidFill>
                  <a:schemeClr val="tx1"/>
                </a:solidFill>
                <a:cs typeface="Arial" panose="020B0604020202020204" pitchFamily="34" charset="0"/>
              </a:rPr>
              <a:t>Purify My Heart 1/1</a:t>
            </a:r>
            <a:endParaRPr lang="en-US" dirty="0">
              <a:cs typeface="Arial" panose="020B0604020202020204" pitchFamily="34" charset="0"/>
            </a:endParaRPr>
          </a:p>
        </p:txBody>
      </p:sp>
      <p:pic>
        <p:nvPicPr>
          <p:cNvPr id="7170" name="Picture 3" descr="persecution"/>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Rectangle 4"/>
          <p:cNvSpPr>
            <a:spLocks noChangeArrowheads="1"/>
          </p:cNvSpPr>
          <p:nvPr/>
        </p:nvSpPr>
        <p:spPr bwMode="auto">
          <a:xfrm>
            <a:off x="457200" y="304800"/>
            <a:ext cx="8686800" cy="496364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lgn="ctr" eaLnBrk="0" hangingPunct="0">
              <a:defRPr/>
            </a:pPr>
            <a:r>
              <a:rPr lang="ar-JO" sz="4000" b="1" dirty="0">
                <a:solidFill>
                  <a:srgbClr val="FFFFFF"/>
                </a:solidFill>
                <a:latin typeface="Arial" panose="020B0604020202020204" pitchFamily="34" charset="0"/>
                <a:ea typeface="ＭＳ Ｐゴシック"/>
                <a:cs typeface="Arial" panose="020B0604020202020204" pitchFamily="34" charset="0"/>
              </a:rPr>
              <a:t>مستعداً أن أعمل مشيئتك</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549870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rPr>
              <a:t>   مسح العهد القديم</a:t>
            </a:r>
            <a:r>
              <a:rPr lang="en-US" sz="3200" dirty="0">
                <a:solidFill>
                  <a:srgbClr val="FFFFFF"/>
                </a:solidFill>
                <a:ea typeface="ＭＳ Ｐゴシック" charset="0"/>
              </a:rPr>
              <a:t>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7082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48131" name="AutoShape 3"/>
          <p:cNvSpPr>
            <a:spLocks noChangeArrowheads="1"/>
          </p:cNvSpPr>
          <p:nvPr/>
        </p:nvSpPr>
        <p:spPr bwMode="auto">
          <a:xfrm>
            <a:off x="4876800" y="1143000"/>
            <a:ext cx="762000" cy="2105025"/>
          </a:xfrm>
          <a:prstGeom prst="downArrow">
            <a:avLst>
              <a:gd name="adj1" fmla="val 50000"/>
              <a:gd name="adj2" fmla="val 69063"/>
            </a:avLst>
          </a:prstGeom>
          <a:solidFill>
            <a:srgbClr val="FF66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2" name="Oval 4"/>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3" name="Oval 5"/>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34" name="Line 6"/>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5" name="Line 7"/>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6" name="Line 8"/>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7" name="Line 9"/>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8" name="Line 10"/>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39" name="Line 11"/>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48140" name="Line 12"/>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nvGrpSpPr>
          <p:cNvPr id="57356" name="Group 13"/>
          <p:cNvGrpSpPr>
            <a:grpSpLocks/>
          </p:cNvGrpSpPr>
          <p:nvPr/>
        </p:nvGrpSpPr>
        <p:grpSpPr bwMode="auto">
          <a:xfrm>
            <a:off x="457200" y="3825875"/>
            <a:ext cx="8229600" cy="0"/>
            <a:chOff x="288" y="2208"/>
            <a:chExt cx="5184" cy="0"/>
          </a:xfrm>
        </p:grpSpPr>
        <p:sp>
          <p:nvSpPr>
            <p:cNvPr id="48142" name="Line 14"/>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7376" name="Line 15"/>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endParaRPr lang="en-US" b="1" dirty="0">
                <a:latin typeface="Arial" panose="020B0604020202020204" pitchFamily="34" charset="0"/>
                <a:cs typeface="Arial" panose="020B0604020202020204" pitchFamily="34" charset="0"/>
              </a:endParaRPr>
            </a:p>
          </p:txBody>
        </p:sp>
      </p:grpSp>
      <p:grpSp>
        <p:nvGrpSpPr>
          <p:cNvPr id="57357" name="Group 16"/>
          <p:cNvGrpSpPr>
            <a:grpSpLocks/>
          </p:cNvGrpSpPr>
          <p:nvPr/>
        </p:nvGrpSpPr>
        <p:grpSpPr bwMode="auto">
          <a:xfrm>
            <a:off x="2286000" y="4435475"/>
            <a:ext cx="5581650" cy="1570038"/>
            <a:chOff x="1440" y="2794"/>
            <a:chExt cx="3516" cy="989"/>
          </a:xfrm>
        </p:grpSpPr>
        <p:sp>
          <p:nvSpPr>
            <p:cNvPr id="48145" name="Text Box 17"/>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6" name="Text Box 18"/>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47" name="Text Box 19"/>
            <p:cNvSpPr txBox="1">
              <a:spLocks noChangeArrowheads="1"/>
            </p:cNvSpPr>
            <p:nvPr/>
          </p:nvSpPr>
          <p:spPr bwMode="auto">
            <a:xfrm>
              <a:off x="3420" y="2794"/>
              <a:ext cx="240"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0</a:t>
              </a:r>
              <a:endParaRPr lang="en-US" b="1" dirty="0">
                <a:latin typeface="Arial" panose="020B0604020202020204" pitchFamily="34" charset="0"/>
                <a:ea typeface="+mn-ea"/>
                <a:cs typeface="Arial" panose="020B0604020202020204" pitchFamily="34" charset="0"/>
              </a:endParaRPr>
            </a:p>
          </p:txBody>
        </p:sp>
        <p:sp>
          <p:nvSpPr>
            <p:cNvPr id="48148" name="Text Box 20"/>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1000</a:t>
              </a:r>
              <a:endParaRPr lang="en-US" b="1" dirty="0">
                <a:latin typeface="Arial" panose="020B0604020202020204" pitchFamily="34" charset="0"/>
                <a:ea typeface="+mn-ea"/>
                <a:cs typeface="Arial" panose="020B0604020202020204" pitchFamily="34" charset="0"/>
              </a:endParaRPr>
            </a:p>
          </p:txBody>
        </p:sp>
        <p:sp>
          <p:nvSpPr>
            <p:cNvPr id="48149" name="Text Box 21"/>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2000</a:t>
              </a:r>
              <a:endParaRPr lang="en-US" b="1" dirty="0">
                <a:latin typeface="Arial" panose="020B0604020202020204" pitchFamily="34" charset="0"/>
                <a:ea typeface="+mn-ea"/>
                <a:cs typeface="Arial" panose="020B0604020202020204" pitchFamily="34" charset="0"/>
              </a:endParaRPr>
            </a:p>
          </p:txBody>
        </p:sp>
        <p:sp>
          <p:nvSpPr>
            <p:cNvPr id="48150" name="Text Box 22"/>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b="1" dirty="0">
                  <a:latin typeface="Arial" panose="020B0604020202020204" pitchFamily="34" charset="0"/>
                  <a:ea typeface="+mn-ea"/>
                  <a:cs typeface="Arial" panose="020B0604020202020204" pitchFamily="34" charset="0"/>
                </a:rPr>
                <a:t>3000</a:t>
              </a:r>
              <a:endParaRPr lang="en-US" b="1" dirty="0">
                <a:latin typeface="Arial" panose="020B0604020202020204" pitchFamily="34" charset="0"/>
                <a:ea typeface="+mn-ea"/>
                <a:cs typeface="Arial" panose="020B0604020202020204" pitchFamily="34" charset="0"/>
              </a:endParaRPr>
            </a:p>
          </p:txBody>
        </p:sp>
      </p:grpSp>
      <p:sp>
        <p:nvSpPr>
          <p:cNvPr id="48151" name="Text Box 23"/>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الطوفان</a:t>
            </a:r>
            <a:endParaRPr lang="en-US" sz="3200" b="1" dirty="0">
              <a:latin typeface="Arial" panose="020B0604020202020204" pitchFamily="34" charset="0"/>
              <a:ea typeface="+mn-ea"/>
              <a:cs typeface="Arial" panose="020B0604020202020204" pitchFamily="34" charset="0"/>
            </a:endParaRPr>
          </a:p>
        </p:txBody>
      </p:sp>
      <p:sp>
        <p:nvSpPr>
          <p:cNvPr id="48152" name="Text Box 24"/>
          <p:cNvSpPr txBox="1">
            <a:spLocks noChangeArrowheads="1"/>
          </p:cNvSpPr>
          <p:nvPr/>
        </p:nvSpPr>
        <p:spPr bwMode="auto">
          <a:xfrm>
            <a:off x="-609600" y="5591175"/>
            <a:ext cx="3276600" cy="584200"/>
          </a:xfrm>
          <a:prstGeom prst="rect">
            <a:avLst/>
          </a:prstGeom>
          <a:noFill/>
          <a:ln w="9525">
            <a:noFill/>
            <a:miter lim="800000"/>
            <a:headEnd/>
            <a:tailEnd/>
          </a:ln>
          <a:effectLst/>
        </p:spPr>
        <p:txBody>
          <a:bodyPr>
            <a:spAutoFit/>
          </a:bodyPr>
          <a:lstStyle/>
          <a:p>
            <a:pPr algn="ct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a:t>
            </a:r>
            <a:endParaRPr lang="en-US" sz="3200" b="1" dirty="0">
              <a:solidFill>
                <a:srgbClr val="FF9933"/>
              </a:solidFill>
              <a:latin typeface="Arial" panose="020B0604020202020204" pitchFamily="34" charset="0"/>
              <a:ea typeface="+mn-ea"/>
              <a:cs typeface="Arial" panose="020B0604020202020204" pitchFamily="34" charset="0"/>
            </a:endParaRPr>
          </a:p>
        </p:txBody>
      </p:sp>
      <p:sp>
        <p:nvSpPr>
          <p:cNvPr id="48153" name="Text Box 25"/>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إبراهيم</a:t>
            </a:r>
            <a:endParaRPr lang="en-US" sz="3200" b="1" dirty="0">
              <a:latin typeface="Arial" panose="020B0604020202020204" pitchFamily="34" charset="0"/>
              <a:ea typeface="+mn-ea"/>
              <a:cs typeface="Arial" panose="020B0604020202020204" pitchFamily="34" charset="0"/>
            </a:endParaRPr>
          </a:p>
        </p:txBody>
      </p:sp>
      <p:sp>
        <p:nvSpPr>
          <p:cNvPr id="48154"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يسوع</a:t>
            </a:r>
            <a:endParaRPr lang="en-US" sz="3200" b="1" dirty="0">
              <a:latin typeface="Arial" panose="020B0604020202020204" pitchFamily="34" charset="0"/>
              <a:ea typeface="+mn-ea"/>
              <a:cs typeface="Arial" panose="020B0604020202020204" pitchFamily="34" charset="0"/>
            </a:endParaRPr>
          </a:p>
        </p:txBody>
      </p:sp>
      <p:sp>
        <p:nvSpPr>
          <p:cNvPr id="48155"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اليوم</a:t>
            </a:r>
            <a:endParaRPr lang="en-US" sz="3200" b="1" dirty="0">
              <a:latin typeface="Arial" panose="020B0604020202020204" pitchFamily="34" charset="0"/>
              <a:ea typeface="+mn-ea"/>
              <a:cs typeface="Arial" panose="020B0604020202020204" pitchFamily="34" charset="0"/>
            </a:endParaRPr>
          </a:p>
        </p:txBody>
      </p:sp>
      <p:sp>
        <p:nvSpPr>
          <p:cNvPr id="48156" name="Text Box 28"/>
          <p:cNvSpPr txBox="1">
            <a:spLocks noChangeArrowheads="1"/>
          </p:cNvSpPr>
          <p:nvPr/>
        </p:nvSpPr>
        <p:spPr bwMode="auto">
          <a:xfrm>
            <a:off x="6705600" y="5591175"/>
            <a:ext cx="2438400" cy="1077218"/>
          </a:xfrm>
          <a:prstGeom prst="rect">
            <a:avLst/>
          </a:prstGeom>
          <a:noFill/>
          <a:ln w="9525">
            <a:noFill/>
            <a:miter lim="800000"/>
            <a:headEnd/>
            <a:tailEnd/>
          </a:ln>
          <a:effectLst/>
        </p:spPr>
        <p:txBody>
          <a:bodyPr>
            <a:spAutoFit/>
          </a:bodyPr>
          <a:lstStyle/>
          <a:p>
            <a:pPr algn="r">
              <a:spcBef>
                <a:spcPct val="50000"/>
              </a:spcBef>
              <a:defRPr/>
            </a:pPr>
            <a:r>
              <a:rPr lang="ar-JO" sz="3200" b="1" dirty="0">
                <a:solidFill>
                  <a:srgbClr val="FF9933"/>
                </a:solidFill>
                <a:latin typeface="Arial" panose="020B0604020202020204" pitchFamily="34" charset="0"/>
                <a:ea typeface="+mn-ea"/>
                <a:cs typeface="Arial" panose="020B0604020202020204" pitchFamily="34" charset="0"/>
              </a:rPr>
              <a:t>الخليقة    الجديدة</a:t>
            </a:r>
            <a:endParaRPr lang="en-US" sz="3200" b="1" dirty="0">
              <a:solidFill>
                <a:srgbClr val="FF9933"/>
              </a:solidFill>
              <a:latin typeface="Arial" panose="020B0604020202020204" pitchFamily="34" charset="0"/>
              <a:ea typeface="+mn-ea"/>
              <a:cs typeface="Arial" panose="020B0604020202020204" pitchFamily="34" charset="0"/>
            </a:endParaRPr>
          </a:p>
        </p:txBody>
      </p:sp>
      <p:grpSp>
        <p:nvGrpSpPr>
          <p:cNvPr id="30741" name="Group 29"/>
          <p:cNvGrpSpPr>
            <a:grpSpLocks/>
          </p:cNvGrpSpPr>
          <p:nvPr/>
        </p:nvGrpSpPr>
        <p:grpSpPr bwMode="auto">
          <a:xfrm>
            <a:off x="5715000" y="3429000"/>
            <a:ext cx="1828800" cy="762000"/>
            <a:chOff x="3648" y="1824"/>
            <a:chExt cx="1152" cy="480"/>
          </a:xfrm>
          <a:solidFill>
            <a:srgbClr val="0000FF"/>
          </a:solidFill>
        </p:grpSpPr>
        <p:sp>
          <p:nvSpPr>
            <p:cNvPr id="48158"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59"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2800" b="1" dirty="0">
                  <a:latin typeface="Arial" panose="020B0604020202020204" pitchFamily="34" charset="0"/>
                  <a:ea typeface="+mn-ea"/>
                  <a:cs typeface="Arial" panose="020B0604020202020204" pitchFamily="34" charset="0"/>
                </a:rPr>
                <a:t>الكنيسة</a:t>
              </a:r>
              <a:endParaRPr lang="en-US" sz="2800" b="1" dirty="0">
                <a:latin typeface="Arial" panose="020B0604020202020204" pitchFamily="34" charset="0"/>
                <a:ea typeface="+mn-ea"/>
                <a:cs typeface="Arial" panose="020B0604020202020204" pitchFamily="34" charset="0"/>
              </a:endParaRPr>
            </a:p>
          </p:txBody>
        </p:sp>
      </p:grpSp>
      <p:grpSp>
        <p:nvGrpSpPr>
          <p:cNvPr id="30742" name="Group 32"/>
          <p:cNvGrpSpPr>
            <a:grpSpLocks/>
          </p:cNvGrpSpPr>
          <p:nvPr/>
        </p:nvGrpSpPr>
        <p:grpSpPr bwMode="auto">
          <a:xfrm>
            <a:off x="4491038" y="3200400"/>
            <a:ext cx="1219200" cy="609600"/>
            <a:chOff x="2829" y="2016"/>
            <a:chExt cx="768" cy="384"/>
          </a:xfrm>
          <a:solidFill>
            <a:srgbClr val="0000FF"/>
          </a:solidFill>
        </p:grpSpPr>
        <p:sp>
          <p:nvSpPr>
            <p:cNvPr id="48161"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2"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الملوك</a:t>
              </a:r>
              <a:endParaRPr lang="en-US" sz="2800" b="1" dirty="0">
                <a:latin typeface="Arial" panose="020B0604020202020204" pitchFamily="34" charset="0"/>
                <a:ea typeface="+mn-ea"/>
                <a:cs typeface="Arial" panose="020B0604020202020204" pitchFamily="34" charset="0"/>
              </a:endParaRPr>
            </a:p>
          </p:txBody>
        </p:sp>
      </p:grpSp>
      <p:grpSp>
        <p:nvGrpSpPr>
          <p:cNvPr id="30743" name="Group 35"/>
          <p:cNvGrpSpPr>
            <a:grpSpLocks/>
          </p:cNvGrpSpPr>
          <p:nvPr/>
        </p:nvGrpSpPr>
        <p:grpSpPr bwMode="auto">
          <a:xfrm>
            <a:off x="3352800" y="3763963"/>
            <a:ext cx="1371600" cy="655637"/>
            <a:chOff x="2112" y="2371"/>
            <a:chExt cx="864" cy="413"/>
          </a:xfrm>
          <a:solidFill>
            <a:srgbClr val="0000FF"/>
          </a:solidFill>
        </p:grpSpPr>
        <p:sp>
          <p:nvSpPr>
            <p:cNvPr id="48164"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48165"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الأسباط</a:t>
              </a:r>
              <a:endParaRPr lang="en-US" sz="2800" b="1" dirty="0">
                <a:latin typeface="Arial" panose="020B0604020202020204" pitchFamily="34" charset="0"/>
                <a:ea typeface="+mn-ea"/>
                <a:cs typeface="Arial" panose="020B0604020202020204" pitchFamily="34" charset="0"/>
              </a:endParaRPr>
            </a:p>
          </p:txBody>
        </p:sp>
      </p:grpSp>
      <p:sp>
        <p:nvSpPr>
          <p:cNvPr id="48167" name="Text Box 39"/>
          <p:cNvSpPr txBox="1">
            <a:spLocks noChangeArrowheads="1"/>
          </p:cNvSpPr>
          <p:nvPr/>
        </p:nvSpPr>
        <p:spPr bwMode="auto">
          <a:xfrm>
            <a:off x="3429000" y="1981200"/>
            <a:ext cx="22098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panose="020B0604020202020204" pitchFamily="34" charset="0"/>
                <a:ea typeface="+mn-ea"/>
                <a:cs typeface="Arial" panose="020B0604020202020204" pitchFamily="34" charset="0"/>
              </a:rPr>
              <a:t>داود</a:t>
            </a:r>
            <a:endParaRPr lang="en-US" sz="3200" b="1" dirty="0">
              <a:latin typeface="Arial" panose="020B0604020202020204" pitchFamily="34" charset="0"/>
              <a:ea typeface="+mn-ea"/>
              <a:cs typeface="Arial" panose="020B0604020202020204" pitchFamily="34" charset="0"/>
            </a:endParaRPr>
          </a:p>
        </p:txBody>
      </p:sp>
      <p:sp>
        <p:nvSpPr>
          <p:cNvPr id="48168" name="Rectangle 40"/>
          <p:cNvSpPr>
            <a:spLocks noGrp="1" noChangeArrowheads="1"/>
          </p:cNvSpPr>
          <p:nvPr>
            <p:ph type="title" idx="4294967295"/>
          </p:nvPr>
        </p:nvSpPr>
        <p:spPr>
          <a:xfrm>
            <a:off x="2411413" y="381000"/>
            <a:ext cx="6046787" cy="685800"/>
          </a:xfrm>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عزرا - نحميا</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1000"/>
                                  </p:stCondLst>
                                  <p:childTnLst>
                                    <p:set>
                                      <p:cBhvr>
                                        <p:cTn id="6" dur="1" fill="hold">
                                          <p:stCondLst>
                                            <p:cond delay="0"/>
                                          </p:stCondLst>
                                        </p:cTn>
                                        <p:tgtEl>
                                          <p:spTgt spid="48131"/>
                                        </p:tgtEl>
                                        <p:attrNameLst>
                                          <p:attrName>style.visibility</p:attrName>
                                        </p:attrNameLst>
                                      </p:cBhvr>
                                      <p:to>
                                        <p:strVal val="visible"/>
                                      </p:to>
                                    </p:set>
                                    <p:animEffect transition="in" filter="wipe(up)">
                                      <p:cBhvr>
                                        <p:cTn id="7" dur="500"/>
                                        <p:tgtEl>
                                          <p:spTgt spid="48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descr="Green marble"/>
          <p:cNvSpPr>
            <a:spLocks noChangeArrowheads="1"/>
          </p:cNvSpPr>
          <p:nvPr/>
        </p:nvSpPr>
        <p:spPr bwMode="auto">
          <a:xfrm>
            <a:off x="0" y="0"/>
            <a:ext cx="9144000" cy="6858000"/>
          </a:xfrm>
          <a:prstGeom prst="rect">
            <a:avLst/>
          </a:prstGeom>
          <a:blipFill dpi="0" rotWithShape="0">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4915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650</a:t>
            </a:r>
            <a:endParaRPr lang="en-US" sz="2800" b="1" dirty="0">
              <a:latin typeface="Arial" panose="020B0604020202020204" pitchFamily="34" charset="0"/>
              <a:ea typeface="+mn-ea"/>
              <a:cs typeface="Arial" panose="020B0604020202020204" pitchFamily="34" charset="0"/>
            </a:endParaRPr>
          </a:p>
        </p:txBody>
      </p:sp>
      <p:sp>
        <p:nvSpPr>
          <p:cNvPr id="49156" name="Text Box 4"/>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700</a:t>
            </a:r>
            <a:r>
              <a:rPr lang="en-US" sz="2800" b="1" dirty="0">
                <a:latin typeface="Arial" panose="020B0604020202020204" pitchFamily="34" charset="0"/>
                <a:ea typeface="+mn-ea"/>
                <a:cs typeface="Arial" panose="020B0604020202020204" pitchFamily="34" charset="0"/>
              </a:rPr>
              <a:t> </a:t>
            </a:r>
          </a:p>
        </p:txBody>
      </p:sp>
      <p:sp>
        <p:nvSpPr>
          <p:cNvPr id="49157" name="Text Box 5"/>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800</a:t>
            </a:r>
            <a:endParaRPr lang="en-US" sz="2800" b="1" dirty="0">
              <a:latin typeface="Arial" panose="020B0604020202020204" pitchFamily="34" charset="0"/>
              <a:ea typeface="+mn-ea"/>
              <a:cs typeface="Arial" panose="020B0604020202020204" pitchFamily="34" charset="0"/>
            </a:endParaRPr>
          </a:p>
        </p:txBody>
      </p:sp>
      <p:sp>
        <p:nvSpPr>
          <p:cNvPr id="49158" name="Text Box 6"/>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900</a:t>
            </a:r>
            <a:endParaRPr lang="en-US" sz="2800" b="1" dirty="0">
              <a:latin typeface="Arial" panose="020B0604020202020204" pitchFamily="34" charset="0"/>
              <a:ea typeface="+mn-ea"/>
              <a:cs typeface="Arial" panose="020B0604020202020204" pitchFamily="34" charset="0"/>
            </a:endParaRPr>
          </a:p>
        </p:txBody>
      </p:sp>
      <p:sp>
        <p:nvSpPr>
          <p:cNvPr id="49159" name="Text Box 7"/>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950</a:t>
            </a:r>
            <a:endParaRPr lang="en-US" sz="2800" b="1" dirty="0">
              <a:latin typeface="Arial" panose="020B0604020202020204" pitchFamily="34" charset="0"/>
              <a:ea typeface="+mn-ea"/>
              <a:cs typeface="Arial" panose="020B0604020202020204" pitchFamily="34" charset="0"/>
            </a:endParaRPr>
          </a:p>
        </p:txBody>
      </p:sp>
      <p:sp>
        <p:nvSpPr>
          <p:cNvPr id="49160" name="Text Box 8"/>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1000</a:t>
            </a:r>
            <a:endParaRPr lang="en-US" sz="2800" b="1" dirty="0">
              <a:latin typeface="Arial" panose="020B0604020202020204" pitchFamily="34" charset="0"/>
              <a:ea typeface="+mn-ea"/>
              <a:cs typeface="Arial" panose="020B0604020202020204" pitchFamily="34" charset="0"/>
            </a:endParaRPr>
          </a:p>
        </p:txBody>
      </p:sp>
      <p:sp>
        <p:nvSpPr>
          <p:cNvPr id="49161" name="Text Box 9"/>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600</a:t>
            </a:r>
            <a:endParaRPr lang="en-US" sz="2800" b="1" dirty="0">
              <a:latin typeface="Arial" panose="020B0604020202020204" pitchFamily="34" charset="0"/>
              <a:ea typeface="+mn-ea"/>
              <a:cs typeface="Arial" panose="020B0604020202020204" pitchFamily="34" charset="0"/>
            </a:endParaRPr>
          </a:p>
        </p:txBody>
      </p:sp>
      <p:sp>
        <p:nvSpPr>
          <p:cNvPr id="49162" name="Text Box 10"/>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500</a:t>
            </a:r>
            <a:endParaRPr lang="en-US" sz="2800" b="1" dirty="0">
              <a:latin typeface="Arial" panose="020B0604020202020204" pitchFamily="34" charset="0"/>
              <a:ea typeface="+mn-ea"/>
              <a:cs typeface="Arial" panose="020B0604020202020204" pitchFamily="34" charset="0"/>
            </a:endParaRPr>
          </a:p>
        </p:txBody>
      </p:sp>
      <p:grpSp>
        <p:nvGrpSpPr>
          <p:cNvPr id="59402" name="Group 11"/>
          <p:cNvGrpSpPr>
            <a:grpSpLocks/>
          </p:cNvGrpSpPr>
          <p:nvPr/>
        </p:nvGrpSpPr>
        <p:grpSpPr bwMode="auto">
          <a:xfrm>
            <a:off x="66675" y="3044825"/>
            <a:ext cx="9534525" cy="844550"/>
            <a:chOff x="42" y="1918"/>
            <a:chExt cx="6006" cy="532"/>
          </a:xfrm>
        </p:grpSpPr>
        <p:grpSp>
          <p:nvGrpSpPr>
            <p:cNvPr id="59422" name="Group 12"/>
            <p:cNvGrpSpPr>
              <a:grpSpLocks/>
            </p:cNvGrpSpPr>
            <p:nvPr/>
          </p:nvGrpSpPr>
          <p:grpSpPr bwMode="auto">
            <a:xfrm>
              <a:off x="96" y="1918"/>
              <a:ext cx="1296" cy="530"/>
              <a:chOff x="96" y="1918"/>
              <a:chExt cx="1296" cy="530"/>
            </a:xfrm>
          </p:grpSpPr>
          <p:sp>
            <p:nvSpPr>
              <p:cNvPr id="49165"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6"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7"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68"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3" name="Group 17"/>
            <p:cNvGrpSpPr>
              <a:grpSpLocks/>
            </p:cNvGrpSpPr>
            <p:nvPr/>
          </p:nvGrpSpPr>
          <p:grpSpPr bwMode="auto">
            <a:xfrm>
              <a:off x="1824" y="1920"/>
              <a:ext cx="1296" cy="530"/>
              <a:chOff x="96" y="1918"/>
              <a:chExt cx="1296" cy="530"/>
            </a:xfrm>
          </p:grpSpPr>
          <p:sp>
            <p:nvSpPr>
              <p:cNvPr id="49170"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1"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2"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3"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nvGrpSpPr>
            <p:cNvPr id="59424" name="Group 22"/>
            <p:cNvGrpSpPr>
              <a:grpSpLocks/>
            </p:cNvGrpSpPr>
            <p:nvPr/>
          </p:nvGrpSpPr>
          <p:grpSpPr bwMode="auto">
            <a:xfrm>
              <a:off x="3552" y="1920"/>
              <a:ext cx="1296" cy="530"/>
              <a:chOff x="96" y="1918"/>
              <a:chExt cx="1296" cy="530"/>
            </a:xfrm>
          </p:grpSpPr>
          <p:sp>
            <p:nvSpPr>
              <p:cNvPr id="49175"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6"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7"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78"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79"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0"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181"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sp>
        <p:nvSpPr>
          <p:cNvPr id="49182" name="Text Box 30"/>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550</a:t>
            </a:r>
            <a:endParaRPr lang="en-US" sz="2800" b="1" dirty="0">
              <a:latin typeface="Arial" panose="020B0604020202020204" pitchFamily="34" charset="0"/>
              <a:ea typeface="+mn-ea"/>
              <a:cs typeface="Arial" panose="020B0604020202020204" pitchFamily="34" charset="0"/>
            </a:endParaRPr>
          </a:p>
        </p:txBody>
      </p:sp>
      <p:sp>
        <p:nvSpPr>
          <p:cNvPr id="49183" name="Text Box 31"/>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750</a:t>
            </a:r>
            <a:r>
              <a:rPr lang="en-US" sz="2800" b="1" dirty="0">
                <a:latin typeface="Arial" panose="020B0604020202020204" pitchFamily="34" charset="0"/>
                <a:ea typeface="+mn-ea"/>
                <a:cs typeface="Arial" panose="020B0604020202020204" pitchFamily="34" charset="0"/>
              </a:rPr>
              <a:t> </a:t>
            </a:r>
          </a:p>
        </p:txBody>
      </p:sp>
      <p:sp>
        <p:nvSpPr>
          <p:cNvPr id="49184" name="Text Box 32"/>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850</a:t>
            </a:r>
            <a:endParaRPr lang="en-US" sz="2800" b="1" dirty="0">
              <a:latin typeface="Arial" panose="020B0604020202020204" pitchFamily="34" charset="0"/>
              <a:ea typeface="+mn-ea"/>
              <a:cs typeface="Arial" panose="020B0604020202020204" pitchFamily="34" charset="0"/>
            </a:endParaRPr>
          </a:p>
        </p:txBody>
      </p:sp>
      <p:sp>
        <p:nvSpPr>
          <p:cNvPr id="49185" name="Text Box 33"/>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1050</a:t>
            </a:r>
            <a:endParaRPr lang="en-US" sz="2800" b="1" dirty="0">
              <a:latin typeface="Arial" panose="020B0604020202020204" pitchFamily="34" charset="0"/>
              <a:ea typeface="+mn-ea"/>
              <a:cs typeface="Arial" panose="020B0604020202020204" pitchFamily="34" charset="0"/>
            </a:endParaRPr>
          </a:p>
        </p:txBody>
      </p:sp>
      <p:sp>
        <p:nvSpPr>
          <p:cNvPr id="49186" name="Text Box 34"/>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panose="020B0604020202020204" pitchFamily="34" charset="0"/>
                <a:ea typeface="+mn-ea"/>
                <a:cs typeface="Arial" panose="020B0604020202020204" pitchFamily="34" charset="0"/>
              </a:rPr>
              <a:t>1100</a:t>
            </a:r>
            <a:endParaRPr lang="en-US" sz="2800" b="1" dirty="0">
              <a:latin typeface="Arial" panose="020B0604020202020204" pitchFamily="34" charset="0"/>
              <a:ea typeface="+mn-ea"/>
              <a:cs typeface="Arial" panose="020B0604020202020204" pitchFamily="34" charset="0"/>
            </a:endParaRPr>
          </a:p>
        </p:txBody>
      </p:sp>
      <p:sp>
        <p:nvSpPr>
          <p:cNvPr id="49187" name="Text Box 35"/>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panose="020B0604020202020204" pitchFamily="34" charset="0"/>
                <a:ea typeface="+mn-ea"/>
                <a:cs typeface="Arial" panose="020B0604020202020204" pitchFamily="34" charset="0"/>
              </a:rPr>
              <a:t> </a:t>
            </a:r>
            <a:r>
              <a:rPr lang="ar-JO" sz="2800" b="1" dirty="0">
                <a:latin typeface="Arial" panose="020B0604020202020204" pitchFamily="34" charset="0"/>
                <a:ea typeface="+mn-ea"/>
                <a:cs typeface="Arial" panose="020B0604020202020204" pitchFamily="34" charset="0"/>
              </a:rPr>
              <a:t>450</a:t>
            </a:r>
            <a:endParaRPr lang="en-US" sz="2800" b="1" dirty="0">
              <a:latin typeface="Arial" panose="020B0604020202020204" pitchFamily="34" charset="0"/>
              <a:ea typeface="+mn-ea"/>
              <a:cs typeface="Arial" panose="020B0604020202020204" pitchFamily="34" charset="0"/>
            </a:endParaRPr>
          </a:p>
        </p:txBody>
      </p:sp>
      <p:sp>
        <p:nvSpPr>
          <p:cNvPr id="49188" name="Text Box 36"/>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00FFFF"/>
                </a:solidFill>
                <a:latin typeface="Arial" panose="020B0604020202020204" pitchFamily="34" charset="0"/>
                <a:ea typeface="+mn-ea"/>
                <a:cs typeface="Arial" panose="020B0604020202020204" pitchFamily="34" charset="0"/>
              </a:rPr>
              <a:t>المملكة  المتحدة</a:t>
            </a:r>
            <a:endParaRPr lang="en-US" sz="3600" b="1" dirty="0">
              <a:solidFill>
                <a:srgbClr val="00FF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1050 - 930</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49189" name="Text Box 37"/>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FF00"/>
                </a:solidFill>
                <a:latin typeface="Arial" panose="020B0604020202020204" pitchFamily="34" charset="0"/>
                <a:ea typeface="+mn-ea"/>
                <a:cs typeface="Arial" panose="020B0604020202020204" pitchFamily="34" charset="0"/>
              </a:rPr>
              <a:t>المملكة المنقسمة</a:t>
            </a:r>
            <a:endParaRPr lang="en-US" sz="3600" b="1" dirty="0">
              <a:solidFill>
                <a:srgbClr val="FFFF00"/>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930 - 722</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49190" name="Text Box 38"/>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99FF"/>
                </a:solidFill>
                <a:latin typeface="Arial" panose="020B0604020202020204" pitchFamily="34" charset="0"/>
                <a:ea typeface="+mn-ea"/>
                <a:cs typeface="Arial" panose="020B0604020202020204" pitchFamily="34" charset="0"/>
              </a:rPr>
              <a:t>المملكة المنعزلة</a:t>
            </a:r>
            <a:endParaRPr lang="en-US" sz="3600" b="1" dirty="0">
              <a:solidFill>
                <a:srgbClr val="FF99FF"/>
              </a:solidFill>
              <a:latin typeface="Arial" panose="020B0604020202020204" pitchFamily="34" charset="0"/>
              <a:ea typeface="+mn-ea"/>
              <a:cs typeface="Arial" panose="020B0604020202020204" pitchFamily="34" charset="0"/>
            </a:endParaRPr>
          </a:p>
          <a:p>
            <a:pPr algn="ctr">
              <a:spcBef>
                <a:spcPct val="50000"/>
              </a:spcBef>
              <a:defRPr/>
            </a:pPr>
            <a:r>
              <a:rPr lang="ar-JO" sz="3200" b="1" dirty="0">
                <a:solidFill>
                  <a:srgbClr val="FF99FF"/>
                </a:solidFill>
                <a:latin typeface="Arial" panose="020B0604020202020204" pitchFamily="34" charset="0"/>
                <a:ea typeface="+mn-ea"/>
                <a:cs typeface="Arial" panose="020B0604020202020204" pitchFamily="34" charset="0"/>
              </a:rPr>
              <a:t>722 - 586</a:t>
            </a:r>
            <a:endParaRPr lang="en-US" sz="3200" b="1" dirty="0">
              <a:solidFill>
                <a:srgbClr val="FF99FF"/>
              </a:solidFill>
              <a:latin typeface="Arial" panose="020B0604020202020204" pitchFamily="34" charset="0"/>
              <a:ea typeface="+mn-ea"/>
              <a:cs typeface="Arial" panose="020B0604020202020204" pitchFamily="34" charset="0"/>
            </a:endParaRPr>
          </a:p>
        </p:txBody>
      </p:sp>
      <p:sp>
        <p:nvSpPr>
          <p:cNvPr id="49191" name="Text Box 39"/>
          <p:cNvSpPr txBox="1">
            <a:spLocks noChangeArrowheads="1"/>
          </p:cNvSpPr>
          <p:nvPr/>
        </p:nvSpPr>
        <p:spPr bwMode="auto">
          <a:xfrm>
            <a:off x="5643570" y="6172200"/>
            <a:ext cx="3271830" cy="64633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solidFill>
                  <a:srgbClr val="66FF66"/>
                </a:solidFill>
                <a:latin typeface="Arial" panose="020B0604020202020204" pitchFamily="34" charset="0"/>
                <a:ea typeface="+mn-ea"/>
                <a:cs typeface="Arial" panose="020B0604020202020204" pitchFamily="34" charset="0"/>
              </a:rPr>
              <a:t>السبي 605 - 536</a:t>
            </a:r>
            <a:endParaRPr lang="en-US" sz="3200" b="1" dirty="0">
              <a:solidFill>
                <a:srgbClr val="66FF66"/>
              </a:solidFill>
              <a:latin typeface="Arial" panose="020B0604020202020204" pitchFamily="34" charset="0"/>
              <a:ea typeface="+mn-ea"/>
              <a:cs typeface="Arial" panose="020B0604020202020204" pitchFamily="34" charset="0"/>
            </a:endParaRPr>
          </a:p>
        </p:txBody>
      </p:sp>
      <p:sp>
        <p:nvSpPr>
          <p:cNvPr id="59413"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49193" name="Text Box 41"/>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rgbClr val="FFCC00"/>
                </a:solidFill>
                <a:latin typeface="Arial" panose="020B0604020202020204" pitchFamily="34" charset="0"/>
                <a:cs typeface="Arial" panose="020B0604020202020204" pitchFamily="34" charset="0"/>
              </a:rPr>
              <a:t>ما بعد</a:t>
            </a:r>
            <a:br>
              <a:rPr lang="en-US" sz="3600" b="1" dirty="0">
                <a:solidFill>
                  <a:srgbClr val="FFCC00"/>
                </a:solidFill>
                <a:latin typeface="Arial" panose="020B0604020202020204" pitchFamily="34" charset="0"/>
                <a:cs typeface="Arial" panose="020B0604020202020204" pitchFamily="34" charset="0"/>
              </a:rPr>
            </a:br>
            <a:r>
              <a:rPr lang="ar-JO" sz="3600" b="1" dirty="0">
                <a:solidFill>
                  <a:srgbClr val="FFCC00"/>
                </a:solidFill>
                <a:latin typeface="Arial" panose="020B0604020202020204" pitchFamily="34" charset="0"/>
                <a:cs typeface="Arial" panose="020B0604020202020204" pitchFamily="34" charset="0"/>
              </a:rPr>
              <a:t>السبي</a:t>
            </a:r>
            <a:endParaRPr lang="en-US" sz="36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536 - 425</a:t>
            </a:r>
            <a:endParaRPr lang="en-US" sz="3200" b="1" dirty="0">
              <a:solidFill>
                <a:srgbClr val="FFCC00"/>
              </a:solidFill>
              <a:latin typeface="Arial" panose="020B0604020202020204" pitchFamily="34" charset="0"/>
              <a:cs typeface="Arial" panose="020B0604020202020204" pitchFamily="34" charset="0"/>
            </a:endParaRPr>
          </a:p>
          <a:p>
            <a:pPr algn="ctr" eaLnBrk="1" hangingPunct="1">
              <a:spcBef>
                <a:spcPct val="50000"/>
              </a:spcBef>
              <a:defRPr/>
            </a:pPr>
            <a:endParaRPr lang="en-US" sz="3200" b="1" dirty="0">
              <a:solidFill>
                <a:srgbClr val="FFCC00"/>
              </a:solidFill>
              <a:latin typeface="Arial" panose="020B0604020202020204" pitchFamily="34" charset="0"/>
              <a:cs typeface="Arial" panose="020B0604020202020204" pitchFamily="34" charset="0"/>
            </a:endParaRPr>
          </a:p>
        </p:txBody>
      </p:sp>
      <p:sp>
        <p:nvSpPr>
          <p:cNvPr id="49194"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5"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6"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7" name="AutoShape 45"/>
          <p:cNvSpPr>
            <a:spLocks noChangeArrowheads="1"/>
          </p:cNvSpPr>
          <p:nvPr/>
        </p:nvSpPr>
        <p:spPr bwMode="auto">
          <a:xfrm>
            <a:off x="7740352"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9198" name="Text Box 46"/>
          <p:cNvSpPr txBox="1">
            <a:spLocks noChangeArrowheads="1"/>
          </p:cNvSpPr>
          <p:nvPr/>
        </p:nvSpPr>
        <p:spPr bwMode="auto">
          <a:xfrm>
            <a:off x="4427984" y="44624"/>
            <a:ext cx="4724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600" b="1" dirty="0">
                <a:solidFill>
                  <a:srgbClr val="FFCC00"/>
                </a:solidFill>
                <a:latin typeface="Arial" panose="020B0604020202020204" pitchFamily="34" charset="0"/>
                <a:ea typeface="+mn-ea"/>
                <a:cs typeface="Arial" panose="020B0604020202020204" pitchFamily="34" charset="0"/>
              </a:rPr>
              <a:t>عزرا - نحميا</a:t>
            </a:r>
            <a:endParaRPr lang="en-US" sz="3600" b="1" dirty="0">
              <a:solidFill>
                <a:srgbClr val="FFCC00"/>
              </a:solidFill>
              <a:latin typeface="Arial" panose="020B0604020202020204" pitchFamily="34" charset="0"/>
              <a:ea typeface="+mn-ea"/>
              <a:cs typeface="Arial" panose="020B0604020202020204" pitchFamily="34" charset="0"/>
            </a:endParaRPr>
          </a:p>
        </p:txBody>
      </p:sp>
      <p:sp>
        <p:nvSpPr>
          <p:cNvPr id="49199" name="Line 47"/>
          <p:cNvSpPr>
            <a:spLocks noChangeShapeType="1"/>
          </p:cNvSpPr>
          <p:nvPr/>
        </p:nvSpPr>
        <p:spPr bwMode="auto">
          <a:xfrm>
            <a:off x="7924800" y="762000"/>
            <a:ext cx="1143000" cy="0"/>
          </a:xfrm>
          <a:prstGeom prst="line">
            <a:avLst/>
          </a:prstGeom>
          <a:noFill/>
          <a:ln w="76200">
            <a:solidFill>
              <a:srgbClr val="FFCC00"/>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49200" name="Rectangle 48"/>
          <p:cNvSpPr>
            <a:spLocks noGrp="1" noChangeArrowheads="1"/>
          </p:cNvSpPr>
          <p:nvPr>
            <p:ph type="title" idx="4294967295"/>
          </p:nvPr>
        </p:nvSpPr>
        <p:spPr>
          <a:xfrm>
            <a:off x="0" y="0"/>
            <a:ext cx="2819400" cy="609600"/>
          </a:xfrm>
        </p:spPr>
        <p:txBody>
          <a:bodyPr/>
          <a:lstStyle/>
          <a:p>
            <a:pPr eaLnBrk="1" hangingPunct="1">
              <a:defRPr/>
            </a:pPr>
            <a:r>
              <a:rPr lang="ar-JO" sz="4000" b="1" dirty="0">
                <a:latin typeface="Arial" panose="020B0604020202020204" pitchFamily="34" charset="0"/>
                <a:ea typeface="+mj-ea"/>
                <a:cs typeface="Arial" panose="020B0604020202020204" pitchFamily="34" charset="0"/>
              </a:rPr>
              <a:t>الخط الزمني</a:t>
            </a:r>
            <a:endParaRPr lang="en-US" sz="4000" b="1" dirty="0">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49198"/>
                                        </p:tgtEl>
                                        <p:attrNameLst>
                                          <p:attrName>style.visibility</p:attrName>
                                        </p:attrNameLst>
                                      </p:cBhvr>
                                      <p:to>
                                        <p:strVal val="visible"/>
                                      </p:to>
                                    </p:set>
                                    <p:animEffect transition="in" filter="dissolve">
                                      <p:cBhvr>
                                        <p:cTn id="7" dur="500"/>
                                        <p:tgtEl>
                                          <p:spTgt spid="49198"/>
                                        </p:tgtEl>
                                      </p:cBhvr>
                                    </p:animEffect>
                                  </p:childTnLst>
                                </p:cTn>
                              </p:par>
                            </p:childTnLst>
                          </p:cTn>
                        </p:par>
                        <p:par>
                          <p:cTn id="8" fill="hold" nodeType="afterGroup">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49199"/>
                                        </p:tgtEl>
                                        <p:attrNameLst>
                                          <p:attrName>style.visibility</p:attrName>
                                        </p:attrNameLst>
                                      </p:cBhvr>
                                      <p:to>
                                        <p:strVal val="visible"/>
                                      </p:to>
                                    </p:set>
                                    <p:animEffect transition="in" filter="wipe(left)">
                                      <p:cBhvr>
                                        <p:cTn id="11" dur="500"/>
                                        <p:tgtEl>
                                          <p:spTgt spid="49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51" name="Text Box 3"/>
          <p:cNvSpPr txBox="1">
            <a:spLocks noChangeArrowheads="1"/>
          </p:cNvSpPr>
          <p:nvPr/>
        </p:nvSpPr>
        <p:spPr bwMode="auto">
          <a:xfrm>
            <a:off x="6172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450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2" name="Text Box 4"/>
          <p:cNvSpPr txBox="1">
            <a:spLocks noChangeArrowheads="1"/>
          </p:cNvSpPr>
          <p:nvPr/>
        </p:nvSpPr>
        <p:spPr bwMode="auto">
          <a:xfrm>
            <a:off x="5343525" y="4067175"/>
            <a:ext cx="523875"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a:t>
            </a:r>
            <a:br>
              <a:rPr lang="en-US" b="1" dirty="0">
                <a:solidFill>
                  <a:srgbClr val="FFFFFF"/>
                </a:solidFill>
                <a:latin typeface="Arial" panose="020B0604020202020204" pitchFamily="34" charset="0"/>
                <a:ea typeface="+mn-ea"/>
                <a:cs typeface="Arial" panose="020B0604020202020204" pitchFamily="34" charset="0"/>
              </a:rPr>
            </a:br>
            <a:r>
              <a:rPr lang="ar-JO" b="1" dirty="0">
                <a:solidFill>
                  <a:srgbClr val="FFFFFF"/>
                </a:solidFill>
                <a:latin typeface="Arial" panose="020B0604020202020204" pitchFamily="34" charset="0"/>
                <a:ea typeface="+mn-ea"/>
                <a:cs typeface="Arial" panose="020B0604020202020204" pitchFamily="34" charset="0"/>
              </a:rPr>
              <a:t>6</a:t>
            </a:r>
            <a:br>
              <a:rPr lang="en-US" b="1" dirty="0">
                <a:solidFill>
                  <a:srgbClr val="FFFFFF"/>
                </a:solidFill>
                <a:latin typeface="Arial" panose="020B0604020202020204" pitchFamily="34" charset="0"/>
                <a:ea typeface="+mn-ea"/>
                <a:cs typeface="Arial" panose="020B0604020202020204" pitchFamily="34" charset="0"/>
              </a:rPr>
            </a:br>
            <a:r>
              <a:rPr lang="ar-JO" b="1" dirty="0">
                <a:solidFill>
                  <a:srgbClr val="FFFFFF"/>
                </a:solidFill>
                <a:latin typeface="Arial" panose="020B0604020202020204" pitchFamily="34" charset="0"/>
                <a:ea typeface="+mn-ea"/>
                <a:cs typeface="Arial" panose="020B0604020202020204" pitchFamily="34" charset="0"/>
              </a:rPr>
              <a:t>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3" name="Text Box 5"/>
          <p:cNvSpPr txBox="1">
            <a:spLocks noChangeArrowheads="1"/>
          </p:cNvSpPr>
          <p:nvPr/>
        </p:nvSpPr>
        <p:spPr bwMode="auto">
          <a:xfrm>
            <a:off x="4114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480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4" name="Text Box 6"/>
          <p:cNvSpPr txBox="1">
            <a:spLocks noChangeArrowheads="1"/>
          </p:cNvSpPr>
          <p:nvPr/>
        </p:nvSpPr>
        <p:spPr bwMode="auto">
          <a:xfrm>
            <a:off x="27432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500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5" name="Text Box 7"/>
          <p:cNvSpPr txBox="1">
            <a:spLocks noChangeArrowheads="1"/>
          </p:cNvSpPr>
          <p:nvPr/>
        </p:nvSpPr>
        <p:spPr bwMode="auto">
          <a:xfrm>
            <a:off x="2057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6" name="Text Box 8"/>
          <p:cNvSpPr txBox="1">
            <a:spLocks noChangeArrowheads="1"/>
          </p:cNvSpPr>
          <p:nvPr/>
        </p:nvSpPr>
        <p:spPr bwMode="auto">
          <a:xfrm>
            <a:off x="13716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520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7" name="Text Box 9"/>
          <p:cNvSpPr txBox="1">
            <a:spLocks noChangeArrowheads="1"/>
          </p:cNvSpPr>
          <p:nvPr/>
        </p:nvSpPr>
        <p:spPr bwMode="auto">
          <a:xfrm>
            <a:off x="6858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58" name="Text Box 10"/>
          <p:cNvSpPr txBox="1">
            <a:spLocks noChangeArrowheads="1"/>
          </p:cNvSpPr>
          <p:nvPr/>
        </p:nvSpPr>
        <p:spPr bwMode="auto">
          <a:xfrm>
            <a:off x="81534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420</a:t>
            </a:r>
            <a:endParaRPr lang="en-US" b="1" dirty="0">
              <a:solidFill>
                <a:srgbClr val="FFFFFF"/>
              </a:solidFill>
              <a:latin typeface="Arial" panose="020B0604020202020204" pitchFamily="34" charset="0"/>
              <a:ea typeface="+mn-ea"/>
              <a:cs typeface="Arial" panose="020B0604020202020204" pitchFamily="34" charset="0"/>
            </a:endParaRPr>
          </a:p>
        </p:txBody>
      </p:sp>
      <p:grpSp>
        <p:nvGrpSpPr>
          <p:cNvPr id="61450" name="Group 11"/>
          <p:cNvGrpSpPr>
            <a:grpSpLocks/>
          </p:cNvGrpSpPr>
          <p:nvPr/>
        </p:nvGrpSpPr>
        <p:grpSpPr bwMode="auto">
          <a:xfrm>
            <a:off x="66675" y="3044825"/>
            <a:ext cx="9534525" cy="844550"/>
            <a:chOff x="42" y="1918"/>
            <a:chExt cx="6006" cy="532"/>
          </a:xfrm>
        </p:grpSpPr>
        <p:grpSp>
          <p:nvGrpSpPr>
            <p:cNvPr id="61470" name="Group 12"/>
            <p:cNvGrpSpPr>
              <a:grpSpLocks/>
            </p:cNvGrpSpPr>
            <p:nvPr/>
          </p:nvGrpSpPr>
          <p:grpSpPr bwMode="auto">
            <a:xfrm>
              <a:off x="96" y="1918"/>
              <a:ext cx="1296" cy="530"/>
              <a:chOff x="96" y="1918"/>
              <a:chExt cx="1296" cy="530"/>
            </a:xfrm>
          </p:grpSpPr>
          <p:sp>
            <p:nvSpPr>
              <p:cNvPr id="53261"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2"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3"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4"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1" name="Group 17"/>
            <p:cNvGrpSpPr>
              <a:grpSpLocks/>
            </p:cNvGrpSpPr>
            <p:nvPr/>
          </p:nvGrpSpPr>
          <p:grpSpPr bwMode="auto">
            <a:xfrm>
              <a:off x="1824" y="1920"/>
              <a:ext cx="1296" cy="530"/>
              <a:chOff x="96" y="1918"/>
              <a:chExt cx="1296" cy="530"/>
            </a:xfrm>
          </p:grpSpPr>
          <p:sp>
            <p:nvSpPr>
              <p:cNvPr id="53266"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7"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8"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69"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grpSp>
          <p:nvGrpSpPr>
            <p:cNvPr id="61472" name="Group 22"/>
            <p:cNvGrpSpPr>
              <a:grpSpLocks/>
            </p:cNvGrpSpPr>
            <p:nvPr/>
          </p:nvGrpSpPr>
          <p:grpSpPr bwMode="auto">
            <a:xfrm>
              <a:off x="3552" y="1920"/>
              <a:ext cx="1296" cy="530"/>
              <a:chOff x="96" y="1918"/>
              <a:chExt cx="1296" cy="530"/>
            </a:xfrm>
          </p:grpSpPr>
          <p:sp>
            <p:nvSpPr>
              <p:cNvPr id="53271"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2"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3"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4"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5"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6"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sp>
          <p:nvSpPr>
            <p:cNvPr id="53277"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b="1" dirty="0">
                <a:latin typeface="Arial" panose="020B0604020202020204" pitchFamily="34" charset="0"/>
                <a:ea typeface="+mn-ea"/>
                <a:cs typeface="Arial" panose="020B0604020202020204" pitchFamily="34" charset="0"/>
              </a:endParaRPr>
            </a:p>
          </p:txBody>
        </p:sp>
      </p:grpSp>
      <p:sp>
        <p:nvSpPr>
          <p:cNvPr id="53278" name="Text Box 30"/>
          <p:cNvSpPr txBox="1">
            <a:spLocks noChangeArrowheads="1"/>
          </p:cNvSpPr>
          <p:nvPr/>
        </p:nvSpPr>
        <p:spPr bwMode="auto">
          <a:xfrm>
            <a:off x="7543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79" name="Text Box 31"/>
          <p:cNvSpPr txBox="1">
            <a:spLocks noChangeArrowheads="1"/>
          </p:cNvSpPr>
          <p:nvPr/>
        </p:nvSpPr>
        <p:spPr bwMode="auto">
          <a:xfrm>
            <a:off x="4724400" y="4067175"/>
            <a:ext cx="490542"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470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0" name="Text Box 32"/>
          <p:cNvSpPr txBox="1">
            <a:spLocks noChangeArrowheads="1"/>
          </p:cNvSpPr>
          <p:nvPr/>
        </p:nvSpPr>
        <p:spPr bwMode="auto">
          <a:xfrm>
            <a:off x="3429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490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1" name="Text Box 33"/>
          <p:cNvSpPr txBox="1">
            <a:spLocks noChangeArrowheads="1"/>
          </p:cNvSpPr>
          <p:nvPr/>
        </p:nvSpPr>
        <p:spPr bwMode="auto">
          <a:xfrm>
            <a:off x="6858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530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2" name="Text Box 34"/>
          <p:cNvSpPr txBox="1">
            <a:spLocks noChangeArrowheads="1"/>
          </p:cNvSpPr>
          <p:nvPr/>
        </p:nvSpPr>
        <p:spPr bwMode="auto">
          <a:xfrm>
            <a:off x="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540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3" name="Text Box 35"/>
          <p:cNvSpPr txBox="1">
            <a:spLocks noChangeArrowheads="1"/>
          </p:cNvSpPr>
          <p:nvPr/>
        </p:nvSpPr>
        <p:spPr bwMode="auto">
          <a:xfrm>
            <a:off x="8763000" y="4067175"/>
            <a:ext cx="3810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b="1" dirty="0">
                <a:solidFill>
                  <a:srgbClr val="FFFFFF"/>
                </a:solidFill>
                <a:latin typeface="Arial" panose="020B0604020202020204" pitchFamily="34" charset="0"/>
                <a:ea typeface="+mn-ea"/>
                <a:cs typeface="Arial" panose="020B0604020202020204" pitchFamily="34" charset="0"/>
              </a:rPr>
              <a:t>410</a:t>
            </a:r>
            <a:endParaRPr lang="en-US" b="1" dirty="0">
              <a:solidFill>
                <a:srgbClr val="FFFFFF"/>
              </a:solidFill>
              <a:latin typeface="Arial" panose="020B0604020202020204" pitchFamily="34" charset="0"/>
              <a:ea typeface="+mn-ea"/>
              <a:cs typeface="Arial" panose="020B0604020202020204" pitchFamily="34" charset="0"/>
            </a:endParaRPr>
          </a:p>
        </p:txBody>
      </p:sp>
      <p:sp>
        <p:nvSpPr>
          <p:cNvPr id="53284" name="Text Box 36"/>
          <p:cNvSpPr txBox="1">
            <a:spLocks noChangeArrowheads="1"/>
          </p:cNvSpPr>
          <p:nvPr/>
        </p:nvSpPr>
        <p:spPr bwMode="auto">
          <a:xfrm>
            <a:off x="285720" y="1263650"/>
            <a:ext cx="2571768"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00"/>
                </a:solidFill>
                <a:latin typeface="Arial" panose="020B0604020202020204" pitchFamily="34" charset="0"/>
                <a:cs typeface="Arial" panose="020B0604020202020204" pitchFamily="34" charset="0"/>
              </a:rPr>
              <a:t>زربابل              </a:t>
            </a:r>
            <a:r>
              <a:rPr lang="en-US" sz="3200" b="1" dirty="0">
                <a:solidFill>
                  <a:srgbClr val="00FF00"/>
                </a:solidFill>
                <a:latin typeface="Arial" panose="020B0604020202020204" pitchFamily="34" charset="0"/>
                <a:cs typeface="Arial" panose="020B0604020202020204" pitchFamily="34" charset="0"/>
              </a:rPr>
              <a:t> (</a:t>
            </a:r>
            <a:r>
              <a:rPr lang="ar-JO" sz="3200" b="1" dirty="0">
                <a:solidFill>
                  <a:srgbClr val="00FF00"/>
                </a:solidFill>
                <a:latin typeface="Arial" panose="020B0604020202020204" pitchFamily="34" charset="0"/>
                <a:cs typeface="Arial" panose="020B0604020202020204" pitchFamily="34" charset="0"/>
              </a:rPr>
              <a:t>537-516</a:t>
            </a:r>
            <a:r>
              <a:rPr lang="en-US" sz="3200" b="1" dirty="0">
                <a:solidFill>
                  <a:srgbClr val="00FF00"/>
                </a:solidFill>
                <a:latin typeface="Arial" panose="020B0604020202020204" pitchFamily="34" charset="0"/>
                <a:cs typeface="Arial" panose="020B0604020202020204" pitchFamily="34" charset="0"/>
              </a:rPr>
              <a:t>)</a:t>
            </a:r>
            <a:endParaRPr lang="en-US" sz="2800" b="1" dirty="0">
              <a:solidFill>
                <a:srgbClr val="00FF00"/>
              </a:solidFill>
              <a:latin typeface="Arial" panose="020B0604020202020204" pitchFamily="34" charset="0"/>
              <a:cs typeface="Arial" panose="020B0604020202020204" pitchFamily="34" charset="0"/>
            </a:endParaRPr>
          </a:p>
        </p:txBody>
      </p:sp>
      <p:sp>
        <p:nvSpPr>
          <p:cNvPr id="53285" name="Text Box 37"/>
          <p:cNvSpPr txBox="1">
            <a:spLocks noChangeArrowheads="1"/>
          </p:cNvSpPr>
          <p:nvPr/>
        </p:nvSpPr>
        <p:spPr bwMode="auto">
          <a:xfrm>
            <a:off x="5181600" y="1905000"/>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CC00"/>
                </a:solidFill>
                <a:latin typeface="Arial" panose="020B0604020202020204" pitchFamily="34" charset="0"/>
                <a:cs typeface="Arial" panose="020B0604020202020204" pitchFamily="34" charset="0"/>
              </a:rPr>
              <a:t>عزرا  </a:t>
            </a:r>
            <a:r>
              <a:rPr lang="en-US" sz="3200" b="1" dirty="0">
                <a:solidFill>
                  <a:srgbClr val="FFCC00"/>
                </a:solidFill>
                <a:latin typeface="Arial" panose="020B0604020202020204" pitchFamily="34" charset="0"/>
                <a:cs typeface="Arial" panose="020B0604020202020204" pitchFamily="34" charset="0"/>
              </a:rPr>
              <a:t>  (</a:t>
            </a:r>
            <a:r>
              <a:rPr lang="ar-JO" sz="3200" b="1" dirty="0">
                <a:solidFill>
                  <a:srgbClr val="FFCC00"/>
                </a:solidFill>
                <a:latin typeface="Arial" panose="020B0604020202020204" pitchFamily="34" charset="0"/>
                <a:cs typeface="Arial" panose="020B0604020202020204" pitchFamily="34" charset="0"/>
              </a:rPr>
              <a:t>457-444</a:t>
            </a:r>
            <a:r>
              <a:rPr lang="en-US" sz="3200" b="1" dirty="0">
                <a:solidFill>
                  <a:srgbClr val="FFCC00"/>
                </a:solidFill>
                <a:latin typeface="Arial" panose="020B0604020202020204" pitchFamily="34" charset="0"/>
                <a:cs typeface="Arial" panose="020B0604020202020204" pitchFamily="34" charset="0"/>
              </a:rPr>
              <a:t>)</a:t>
            </a:r>
            <a:endParaRPr lang="en-US" sz="2800" b="1" dirty="0">
              <a:solidFill>
                <a:srgbClr val="FFCC00"/>
              </a:solidFill>
              <a:latin typeface="Arial" panose="020B0604020202020204" pitchFamily="34" charset="0"/>
              <a:cs typeface="Arial" panose="020B0604020202020204" pitchFamily="34" charset="0"/>
            </a:endParaRPr>
          </a:p>
        </p:txBody>
      </p:sp>
      <p:sp>
        <p:nvSpPr>
          <p:cNvPr id="53287" name="Text Box 39"/>
          <p:cNvSpPr txBox="1">
            <a:spLocks noChangeArrowheads="1"/>
          </p:cNvSpPr>
          <p:nvPr/>
        </p:nvSpPr>
        <p:spPr bwMode="auto">
          <a:xfrm>
            <a:off x="5848350" y="838200"/>
            <a:ext cx="291465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FFFF00"/>
                </a:solidFill>
                <a:latin typeface="Arial" panose="020B0604020202020204" pitchFamily="34" charset="0"/>
                <a:cs typeface="Arial" panose="020B0604020202020204" pitchFamily="34" charset="0"/>
              </a:rPr>
              <a:t>نحميا           (444-430)</a:t>
            </a:r>
            <a:endParaRPr lang="en-US" sz="2800" b="1" dirty="0">
              <a:solidFill>
                <a:srgbClr val="FFFF00"/>
              </a:solidFill>
              <a:latin typeface="Arial" panose="020B0604020202020204" pitchFamily="34" charset="0"/>
              <a:cs typeface="Arial" panose="020B0604020202020204" pitchFamily="34" charset="0"/>
            </a:endParaRPr>
          </a:p>
        </p:txBody>
      </p:sp>
      <p:sp>
        <p:nvSpPr>
          <p:cNvPr id="53288" name="Text Box 40"/>
          <p:cNvSpPr txBox="1">
            <a:spLocks noChangeArrowheads="1"/>
          </p:cNvSpPr>
          <p:nvPr/>
        </p:nvSpPr>
        <p:spPr bwMode="auto">
          <a:xfrm>
            <a:off x="3571868" y="5703838"/>
            <a:ext cx="2209800" cy="107721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200" b="1" dirty="0">
                <a:solidFill>
                  <a:srgbClr val="00FFFF"/>
                </a:solidFill>
                <a:latin typeface="Arial" panose="020B0604020202020204" pitchFamily="34" charset="0"/>
                <a:cs typeface="Arial" panose="020B0604020202020204" pitchFamily="34" charset="0"/>
              </a:rPr>
              <a:t>أستير        479-473</a:t>
            </a:r>
            <a:endParaRPr lang="en-US" sz="2800" b="1" dirty="0">
              <a:solidFill>
                <a:srgbClr val="00FFFF"/>
              </a:solidFill>
              <a:latin typeface="Arial" panose="020B0604020202020204" pitchFamily="34" charset="0"/>
              <a:cs typeface="Arial" panose="020B0604020202020204" pitchFamily="34" charset="0"/>
            </a:endParaRPr>
          </a:p>
        </p:txBody>
      </p:sp>
      <p:sp>
        <p:nvSpPr>
          <p:cNvPr id="61461" name="Rectangle 41"/>
          <p:cNvSpPr>
            <a:spLocks noChangeArrowheads="1"/>
          </p:cNvSpPr>
          <p:nvPr/>
        </p:nvSpPr>
        <p:spPr bwMode="auto">
          <a:xfrm>
            <a:off x="0" y="3429000"/>
            <a:ext cx="1752600" cy="381000"/>
          </a:xfrm>
          <a:prstGeom prst="rect">
            <a:avLst/>
          </a:prstGeom>
          <a:solidFill>
            <a:srgbClr val="66FF33"/>
          </a:solidFill>
          <a:ln w="9525">
            <a:solidFill>
              <a:schemeClr val="bg2"/>
            </a:solidFill>
            <a:miter lim="800000"/>
            <a:headEnd/>
            <a:tailEnd/>
          </a:ln>
        </p:spPr>
        <p:txBody>
          <a:bodyPr wrap="none" anchor="ctr"/>
          <a:lstStyle/>
          <a:p>
            <a:endParaRPr lang="en-US" sz="2000" b="1" dirty="0">
              <a:latin typeface="Arial" panose="020B0604020202020204" pitchFamily="34" charset="0"/>
              <a:cs typeface="Arial" panose="020B0604020202020204" pitchFamily="34" charset="0"/>
            </a:endParaRPr>
          </a:p>
        </p:txBody>
      </p:sp>
      <p:sp>
        <p:nvSpPr>
          <p:cNvPr id="53290" name="Rectangle 42"/>
          <p:cNvSpPr>
            <a:spLocks noChangeArrowheads="1"/>
          </p:cNvSpPr>
          <p:nvPr/>
        </p:nvSpPr>
        <p:spPr bwMode="auto">
          <a:xfrm>
            <a:off x="4343400" y="3429000"/>
            <a:ext cx="533400" cy="381000"/>
          </a:xfrm>
          <a:prstGeom prst="rect">
            <a:avLst/>
          </a:prstGeom>
          <a:solidFill>
            <a:srgbClr val="00FFFF"/>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1" name="Rectangle 43"/>
          <p:cNvSpPr>
            <a:spLocks noChangeArrowheads="1"/>
          </p:cNvSpPr>
          <p:nvPr/>
        </p:nvSpPr>
        <p:spPr bwMode="auto">
          <a:xfrm>
            <a:off x="5791200" y="3429000"/>
            <a:ext cx="1047750" cy="381000"/>
          </a:xfrm>
          <a:prstGeom prst="rect">
            <a:avLst/>
          </a:prstGeom>
          <a:solidFill>
            <a:srgbClr val="FFCC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2" name="Rectangle 44"/>
          <p:cNvSpPr>
            <a:spLocks noChangeArrowheads="1"/>
          </p:cNvSpPr>
          <p:nvPr/>
        </p:nvSpPr>
        <p:spPr bwMode="auto">
          <a:xfrm>
            <a:off x="6648450" y="3429000"/>
            <a:ext cx="1047750" cy="381000"/>
          </a:xfrm>
          <a:prstGeom prst="rect">
            <a:avLst/>
          </a:prstGeom>
          <a:solidFill>
            <a:srgbClr val="FFFF00"/>
          </a:solidFill>
          <a:ln w="9525">
            <a:solidFill>
              <a:schemeClr val="bg2"/>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b="1" dirty="0">
              <a:latin typeface="Arial" panose="020B0604020202020204" pitchFamily="34" charset="0"/>
              <a:ea typeface="+mn-ea"/>
              <a:cs typeface="Arial" panose="020B0604020202020204" pitchFamily="34" charset="0"/>
            </a:endParaRPr>
          </a:p>
        </p:txBody>
      </p:sp>
      <p:sp>
        <p:nvSpPr>
          <p:cNvPr id="53293" name="Text Box 45"/>
          <p:cNvSpPr txBox="1">
            <a:spLocks noChangeArrowheads="1"/>
          </p:cNvSpPr>
          <p:nvPr/>
        </p:nvSpPr>
        <p:spPr bwMode="auto">
          <a:xfrm>
            <a:off x="4648200" y="5211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سقراط 470-399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4" name="Text Box 46"/>
          <p:cNvSpPr txBox="1">
            <a:spLocks noChangeArrowheads="1"/>
          </p:cNvSpPr>
          <p:nvPr/>
        </p:nvSpPr>
        <p:spPr bwMode="auto">
          <a:xfrm>
            <a:off x="6248400" y="58213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أفلاطون 427-347</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5" name="Text Box 47"/>
          <p:cNvSpPr txBox="1">
            <a:spLocks noChangeArrowheads="1"/>
          </p:cNvSpPr>
          <p:nvPr/>
        </p:nvSpPr>
        <p:spPr bwMode="auto">
          <a:xfrm>
            <a:off x="228600" y="5973763"/>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كونفوشيوس 551-479</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6" name="Text Box 48"/>
          <p:cNvSpPr txBox="1">
            <a:spLocks noChangeArrowheads="1"/>
          </p:cNvSpPr>
          <p:nvPr/>
        </p:nvSpPr>
        <p:spPr bwMode="auto">
          <a:xfrm>
            <a:off x="0" y="5410200"/>
            <a:ext cx="3429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spcBef>
                <a:spcPct val="50000"/>
              </a:spcBef>
              <a:defRPr/>
            </a:pPr>
            <a:r>
              <a:rPr lang="ar-JO" sz="2800" b="1" dirty="0">
                <a:solidFill>
                  <a:srgbClr val="FFFFFF"/>
                </a:solidFill>
                <a:latin typeface="Arial" panose="020B0604020202020204" pitchFamily="34" charset="0"/>
                <a:ea typeface="+mn-ea"/>
                <a:cs typeface="Arial" panose="020B0604020202020204" pitchFamily="34" charset="0"/>
              </a:rPr>
              <a:t>بوذا 560 -477 </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53297" name="Rectangle 49"/>
          <p:cNvSpPr>
            <a:spLocks noGrp="1" noChangeArrowheads="1"/>
          </p:cNvSpPr>
          <p:nvPr>
            <p:ph type="title" idx="4294967295"/>
          </p:nvPr>
        </p:nvSpPr>
        <p:spPr>
          <a:xfrm>
            <a:off x="685800" y="228600"/>
            <a:ext cx="7772400" cy="646113"/>
          </a:xfrm>
          <a:effectLst>
            <a:outerShdw blurRad="63500" dist="38099" dir="2700000" algn="ctr" rotWithShape="0">
              <a:srgbClr val="000000">
                <a:alpha val="74998"/>
              </a:srgbClr>
            </a:outerShdw>
          </a:effectLst>
        </p:spPr>
        <p:txBody>
          <a:bodyPr anchor="t">
            <a:spAutoFit/>
          </a:bodyPr>
          <a:lstStyle/>
          <a:p>
            <a:pPr algn="ctr" eaLnBrk="1" hangingPunct="1">
              <a:spcBef>
                <a:spcPct val="50000"/>
              </a:spcBef>
              <a:defRPr/>
            </a:pPr>
            <a:r>
              <a:rPr lang="ar-JO" sz="3600" b="1" dirty="0">
                <a:solidFill>
                  <a:srgbClr val="FFFFFF"/>
                </a:solidFill>
                <a:latin typeface="Arial" panose="020B0604020202020204" pitchFamily="34" charset="0"/>
                <a:ea typeface="+mj-ea"/>
                <a:cs typeface="Arial" panose="020B0604020202020204" pitchFamily="34" charset="0"/>
              </a:rPr>
              <a:t>التسلسل الزمني في عزرا - نحميا</a:t>
            </a:r>
            <a:endParaRPr lang="en-US" sz="3600" b="1" dirty="0">
              <a:solidFill>
                <a:srgbClr val="FFFFFF"/>
              </a:solidFill>
              <a:latin typeface="Arial" panose="020B0604020202020204" pitchFamily="34" charset="0"/>
              <a:ea typeface="+mj-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2000"/>
                                  </p:stCondLst>
                                  <p:childTnLst>
                                    <p:set>
                                      <p:cBhvr>
                                        <p:cTn id="6" dur="1" fill="hold">
                                          <p:stCondLst>
                                            <p:cond delay="0"/>
                                          </p:stCondLst>
                                        </p:cTn>
                                        <p:tgtEl>
                                          <p:spTgt spid="53296"/>
                                        </p:tgtEl>
                                        <p:attrNameLst>
                                          <p:attrName>style.visibility</p:attrName>
                                        </p:attrNameLst>
                                      </p:cBhvr>
                                      <p:to>
                                        <p:strVal val="visible"/>
                                      </p:to>
                                    </p:set>
                                    <p:animEffect transition="in" filter="box(out)">
                                      <p:cBhvr>
                                        <p:cTn id="7" dur="500"/>
                                        <p:tgtEl>
                                          <p:spTgt spid="53296"/>
                                        </p:tgtEl>
                                      </p:cBhvr>
                                    </p:animEffect>
                                  </p:childTnLst>
                                </p:cTn>
                              </p:par>
                            </p:childTnLst>
                          </p:cTn>
                        </p:par>
                        <p:par>
                          <p:cTn id="8" fill="hold" nodeType="afterGroup">
                            <p:stCondLst>
                              <p:cond delay="2500"/>
                            </p:stCondLst>
                            <p:childTnLst>
                              <p:par>
                                <p:cTn id="9" presetID="4" presetClass="entr" presetSubtype="32" fill="hold" grpId="0" nodeType="afterEffect">
                                  <p:stCondLst>
                                    <p:cond delay="2000"/>
                                  </p:stCondLst>
                                  <p:childTnLst>
                                    <p:set>
                                      <p:cBhvr>
                                        <p:cTn id="10" dur="1" fill="hold">
                                          <p:stCondLst>
                                            <p:cond delay="0"/>
                                          </p:stCondLst>
                                        </p:cTn>
                                        <p:tgtEl>
                                          <p:spTgt spid="53295"/>
                                        </p:tgtEl>
                                        <p:attrNameLst>
                                          <p:attrName>style.visibility</p:attrName>
                                        </p:attrNameLst>
                                      </p:cBhvr>
                                      <p:to>
                                        <p:strVal val="visible"/>
                                      </p:to>
                                    </p:set>
                                    <p:animEffect transition="in" filter="box(out)">
                                      <p:cBhvr>
                                        <p:cTn id="11" dur="500"/>
                                        <p:tgtEl>
                                          <p:spTgt spid="53295"/>
                                        </p:tgtEl>
                                      </p:cBhvr>
                                    </p:animEffect>
                                  </p:childTnLst>
                                </p:cTn>
                              </p:par>
                            </p:childTnLst>
                          </p:cTn>
                        </p:par>
                        <p:par>
                          <p:cTn id="12" fill="hold" nodeType="afterGroup">
                            <p:stCondLst>
                              <p:cond delay="5000"/>
                            </p:stCondLst>
                            <p:childTnLst>
                              <p:par>
                                <p:cTn id="13" presetID="4" presetClass="entr" presetSubtype="32" fill="hold" grpId="0" nodeType="afterEffect">
                                  <p:stCondLst>
                                    <p:cond delay="2000"/>
                                  </p:stCondLst>
                                  <p:childTnLst>
                                    <p:set>
                                      <p:cBhvr>
                                        <p:cTn id="14" dur="1" fill="hold">
                                          <p:stCondLst>
                                            <p:cond delay="0"/>
                                          </p:stCondLst>
                                        </p:cTn>
                                        <p:tgtEl>
                                          <p:spTgt spid="53293"/>
                                        </p:tgtEl>
                                        <p:attrNameLst>
                                          <p:attrName>style.visibility</p:attrName>
                                        </p:attrNameLst>
                                      </p:cBhvr>
                                      <p:to>
                                        <p:strVal val="visible"/>
                                      </p:to>
                                    </p:set>
                                    <p:animEffect transition="in" filter="box(out)">
                                      <p:cBhvr>
                                        <p:cTn id="15" dur="500"/>
                                        <p:tgtEl>
                                          <p:spTgt spid="53293"/>
                                        </p:tgtEl>
                                      </p:cBhvr>
                                    </p:animEffect>
                                  </p:childTnLst>
                                </p:cTn>
                              </p:par>
                            </p:childTnLst>
                          </p:cTn>
                        </p:par>
                        <p:par>
                          <p:cTn id="16" fill="hold" nodeType="afterGroup">
                            <p:stCondLst>
                              <p:cond delay="7500"/>
                            </p:stCondLst>
                            <p:childTnLst>
                              <p:par>
                                <p:cTn id="17" presetID="4" presetClass="entr" presetSubtype="32" fill="hold" grpId="0" nodeType="afterEffect">
                                  <p:stCondLst>
                                    <p:cond delay="2000"/>
                                  </p:stCondLst>
                                  <p:childTnLst>
                                    <p:set>
                                      <p:cBhvr>
                                        <p:cTn id="18" dur="1" fill="hold">
                                          <p:stCondLst>
                                            <p:cond delay="0"/>
                                          </p:stCondLst>
                                        </p:cTn>
                                        <p:tgtEl>
                                          <p:spTgt spid="53294"/>
                                        </p:tgtEl>
                                        <p:attrNameLst>
                                          <p:attrName>style.visibility</p:attrName>
                                        </p:attrNameLst>
                                      </p:cBhvr>
                                      <p:to>
                                        <p:strVal val="visible"/>
                                      </p:to>
                                    </p:set>
                                    <p:animEffect transition="in" filter="box(out)">
                                      <p:cBhvr>
                                        <p:cTn id="19" dur="500"/>
                                        <p:tgtEl>
                                          <p:spTgt spid="53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93" grpId="0" autoUpdateAnimBg="0"/>
      <p:bldP spid="53294" grpId="0" autoUpdateAnimBg="0"/>
      <p:bldP spid="53295" grpId="0" autoUpdateAnimBg="0"/>
      <p:bldP spid="5329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3FF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69850" y="-1035496"/>
            <a:ext cx="9074150" cy="1143000"/>
          </a:xfrm>
        </p:spPr>
        <p:txBody>
          <a:bodyPr/>
          <a:lstStyle/>
          <a:p>
            <a:r>
              <a:rPr lang="en-US" dirty="0">
                <a:solidFill>
                  <a:srgbClr val="FF0000"/>
                </a:solidFill>
              </a:rPr>
              <a:t>The Postexilic Period</a:t>
            </a:r>
          </a:p>
        </p:txBody>
      </p:sp>
      <p:pic>
        <p:nvPicPr>
          <p:cNvPr id="7" name="Picture 6">
            <a:extLst>
              <a:ext uri="{FF2B5EF4-FFF2-40B4-BE49-F238E27FC236}">
                <a16:creationId xmlns:a16="http://schemas.microsoft.com/office/drawing/2014/main" id="{AF206A0E-614A-8BC7-8C1A-798E8B0F2E39}"/>
              </a:ext>
            </a:extLst>
          </p:cNvPr>
          <p:cNvPicPr>
            <a:picLocks noChangeAspect="1"/>
          </p:cNvPicPr>
          <p:nvPr/>
        </p:nvPicPr>
        <p:blipFill>
          <a:blip r:embed="rId3"/>
          <a:stretch>
            <a:fillRect/>
          </a:stretch>
        </p:blipFill>
        <p:spPr>
          <a:xfrm>
            <a:off x="34354" y="14973"/>
            <a:ext cx="9074150" cy="6775893"/>
          </a:xfrm>
          <a:prstGeom prst="rect">
            <a:avLst/>
          </a:prstGeom>
        </p:spPr>
      </p:pic>
    </p:spTree>
    <p:extLst>
      <p:ext uri="{BB962C8B-B14F-4D97-AF65-F5344CB8AC3E}">
        <p14:creationId xmlns:p14="http://schemas.microsoft.com/office/powerpoint/2010/main" val="33069035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077B1-1A38-AB6F-E508-7CBEAE67E82D}"/>
              </a:ext>
            </a:extLst>
          </p:cNvPr>
          <p:cNvSpPr>
            <a:spLocks noGrp="1"/>
          </p:cNvSpPr>
          <p:nvPr>
            <p:ph type="title"/>
          </p:nvPr>
        </p:nvSpPr>
        <p:spPr>
          <a:xfrm>
            <a:off x="34925" y="-1123032"/>
            <a:ext cx="9074150" cy="1143000"/>
          </a:xfrm>
        </p:spPr>
        <p:txBody>
          <a:bodyPr/>
          <a:lstStyle/>
          <a:p>
            <a:r>
              <a:rPr lang="en-US" dirty="0">
                <a:solidFill>
                  <a:srgbClr val="FF0000"/>
                </a:solidFill>
              </a:rPr>
              <a:t>Ezra Chart (Tanner)</a:t>
            </a:r>
          </a:p>
        </p:txBody>
      </p:sp>
      <p:pic>
        <p:nvPicPr>
          <p:cNvPr id="7" name="Picture 6">
            <a:extLst>
              <a:ext uri="{FF2B5EF4-FFF2-40B4-BE49-F238E27FC236}">
                <a16:creationId xmlns:a16="http://schemas.microsoft.com/office/drawing/2014/main" id="{1F1AC6A1-B41D-CF67-91A1-121E67D6585B}"/>
              </a:ext>
            </a:extLst>
          </p:cNvPr>
          <p:cNvPicPr>
            <a:picLocks noChangeAspect="1"/>
          </p:cNvPicPr>
          <p:nvPr/>
        </p:nvPicPr>
        <p:blipFill>
          <a:blip r:embed="rId2"/>
          <a:stretch>
            <a:fillRect/>
          </a:stretch>
        </p:blipFill>
        <p:spPr>
          <a:xfrm>
            <a:off x="0" y="14974"/>
            <a:ext cx="9007862" cy="6726394"/>
          </a:xfrm>
          <a:prstGeom prst="rect">
            <a:avLst/>
          </a:prstGeom>
        </p:spPr>
      </p:pic>
    </p:spTree>
    <p:extLst>
      <p:ext uri="{BB962C8B-B14F-4D97-AF65-F5344CB8AC3E}">
        <p14:creationId xmlns:p14="http://schemas.microsoft.com/office/powerpoint/2010/main" val="1440862542"/>
      </p:ext>
    </p:extLst>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6251104"/>
            <a:ext cx="9144000" cy="41825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1"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احتفال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بيلشاصر</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a:t>
            </a:r>
            <a:r>
              <a:rPr kumimoji="0" lang="ar-JO" sz="24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دا</a:t>
            </a: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5 )</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303107" name="Picture 2"/>
          <p:cNvPicPr>
            <a:picLocks noChangeAspect="1" noChangeArrowheads="1"/>
          </p:cNvPicPr>
          <p:nvPr/>
        </p:nvPicPr>
        <p:blipFill>
          <a:blip r:embed="rId3" cstate="print"/>
          <a:srcRect/>
          <a:stretch>
            <a:fillRect/>
          </a:stretch>
        </p:blipFill>
        <p:spPr bwMode="auto">
          <a:xfrm>
            <a:off x="0" y="765175"/>
            <a:ext cx="9144000" cy="5486400"/>
          </a:xfrm>
          <a:prstGeom prst="rect">
            <a:avLst/>
          </a:prstGeom>
          <a:noFill/>
          <a:ln w="9525">
            <a:noFill/>
            <a:miter lim="800000"/>
            <a:headEnd/>
            <a:tailEnd/>
          </a:ln>
        </p:spPr>
      </p:pic>
      <p:pic>
        <p:nvPicPr>
          <p:cNvPr id="303108" name="Picture 4"/>
          <p:cNvPicPr>
            <a:picLocks noChangeAspect="1" noChangeArrowheads="1"/>
          </p:cNvPicPr>
          <p:nvPr/>
        </p:nvPicPr>
        <p:blipFill>
          <a:blip r:embed="rId4" cstate="print"/>
          <a:srcRect/>
          <a:stretch>
            <a:fillRect/>
          </a:stretch>
        </p:blipFill>
        <p:spPr bwMode="auto">
          <a:xfrm>
            <a:off x="0" y="30163"/>
            <a:ext cx="4284663" cy="2222500"/>
          </a:xfrm>
          <a:prstGeom prst="rect">
            <a:avLst/>
          </a:prstGeom>
          <a:noFill/>
          <a:ln w="9525">
            <a:noFill/>
            <a:miter lim="800000"/>
            <a:headEnd/>
            <a:tailEnd/>
          </a:ln>
        </p:spPr>
      </p:pic>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defRPr/>
            </a:pPr>
            <a:r>
              <a:rPr lang="ar-JO" sz="3600" dirty="0">
                <a:solidFill>
                  <a:schemeClr val="bg1"/>
                </a:solidFill>
                <a:effectLst>
                  <a:glow rad="228600">
                    <a:schemeClr val="tx1"/>
                  </a:glow>
                </a:effectLst>
                <a:ea typeface="ＭＳ Ｐゴシック" charset="0"/>
              </a:rPr>
              <a:t>كورش</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يحتل</a:t>
            </a:r>
            <a:r>
              <a:rPr lang="en-US" sz="3600" dirty="0">
                <a:solidFill>
                  <a:schemeClr val="bg1"/>
                </a:solidFill>
                <a:effectLst>
                  <a:glow rad="228600">
                    <a:schemeClr val="tx1"/>
                  </a:glow>
                </a:effectLst>
                <a:ea typeface="ＭＳ Ｐゴシック" charset="0"/>
              </a:rPr>
              <a:t> </a:t>
            </a:r>
            <a:r>
              <a:rPr lang="ar-JO" sz="3600" dirty="0">
                <a:solidFill>
                  <a:schemeClr val="bg1"/>
                </a:solidFill>
                <a:effectLst>
                  <a:glow rad="228600">
                    <a:schemeClr val="tx1"/>
                  </a:glow>
                </a:effectLst>
                <a:ea typeface="ＭＳ Ｐゴシック" charset="0"/>
              </a:rPr>
              <a:t>بابل</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920246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دخل الفرس تحت بوابات الماء</a:t>
            </a:r>
            <a:endParaRPr kumimoji="0" lang="en-US" sz="35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دانيال 5</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احتفال بيلشاصر</a:t>
            </a:r>
            <a:r>
              <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510أ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ea typeface="ＭＳ Ｐゴシック" charset="0"/>
              </a:rPr>
              <a:t>سقوط بابل</a:t>
            </a:r>
            <a:br>
              <a:rPr lang="ar-JO" sz="3200" dirty="0">
                <a:effectLst>
                  <a:outerShdw blurRad="38100" dist="38100" dir="2700000" algn="tl">
                    <a:srgbClr val="000000"/>
                  </a:outerShdw>
                </a:effectLst>
                <a:ea typeface="ＭＳ Ｐゴシック" charset="0"/>
              </a:rPr>
            </a:br>
            <a:r>
              <a:rPr lang="ar-JO" sz="3200" dirty="0">
                <a:effectLst>
                  <a:outerShdw blurRad="38100" dist="38100" dir="2700000" algn="tl">
                    <a:srgbClr val="000000"/>
                  </a:outerShdw>
                </a:effectLst>
                <a:ea typeface="ＭＳ Ｐゴシック" charset="0"/>
              </a:rPr>
              <a:t>539 ق.م</a:t>
            </a:r>
            <a:endParaRPr lang="en-US" sz="4000" dirty="0">
              <a:effectLst>
                <a:outerShdw blurRad="38100" dist="38100" dir="2700000" algn="tl">
                  <a:srgbClr val="000000"/>
                </a:outerShdw>
              </a:effectLst>
              <a:ea typeface="ＭＳ Ｐゴシック"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مدينة بابل</a:t>
            </a:r>
            <a:endPar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ثم انطلق بنفسه مع الجزء غير الحربي من مضيفه ، وصنع المكان الذي حفرت فيه نيتوكريس حوض النهر ، حيث فعل بالضبط ما فعله سابقًا: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حول نهر الفرات عبر قناة إلى الحوض</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والذي كان ثم مستنقع غرق فيه النهر لدرجة أن السرير الطبيعي للجدول أصبح قابلاً للبقاء</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سقوط بابل (هيرودوت)</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لوكان البابليون على علم بما كان يدور لدى كورش ، أولولاحظوا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العدوفي فخ. ولكن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كما كان ، جاء الفرس عليهم على حين غرة وأخذوا المدينة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لكنهم كانوا يشاركون في مهرجان</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استمروا في الرقص والاستمتاع حتى علموا بالقبض على بابل</a:t>
            </a:r>
            <a:endParaRPr kumimoji="0" lang="en-US" altLang="ja-JP"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تاريخ حروب الفرس 1.191 (430 ق.م)</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ea typeface="ＭＳ Ｐゴシック" charset="0"/>
              </a:rPr>
              <a:t>سقوط بابل (هيرودوت)</a:t>
            </a:r>
            <a:endParaRPr lang="en-US" dirty="0">
              <a:effectLst>
                <a:outerShdw blurRad="38100" dist="38100" dir="2700000" algn="tl">
                  <a:srgbClr val="000000"/>
                </a:outerShdw>
              </a:effectLst>
              <a:ea typeface="ＭＳ Ｐゴシック"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544ب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effectLst>
                  <a:glow rad="101600">
                    <a:schemeClr val="tx1">
                      <a:alpha val="99000"/>
                    </a:schemeClr>
                  </a:glow>
                </a:effectLst>
              </a:rPr>
              <a:t>الموضوع الرئيسي</a:t>
            </a:r>
            <a:endParaRPr lang="en-US" sz="4800"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500174"/>
            <a:ext cx="9144000" cy="4198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الهيكل والشعب</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289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87936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635896" y="188640"/>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 الليلة قتل بيلشاصر ملك الكلدانيين فأخذ المملكة داريوس المادي وهوابن اثنتين وستين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(دا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4989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rPr>
              <a:t>539 BC</a:t>
            </a:r>
          </a:p>
        </p:txBody>
      </p:sp>
      <p:pic>
        <p:nvPicPr>
          <p:cNvPr id="827394" name="Picture 2" descr="Darius The Great King Of Persia">
            <a:extLst>
              <a:ext uri="{FF2B5EF4-FFF2-40B4-BE49-F238E27FC236}">
                <a16:creationId xmlns:a16="http://schemas.microsoft.com/office/drawing/2014/main" id="{137F9A5D-3FCB-21E9-2B9C-37C7D570D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86" y="548680"/>
            <a:ext cx="9117514" cy="6309320"/>
          </a:xfrm>
          <a:prstGeom prst="rect">
            <a:avLst/>
          </a:prstGeom>
          <a:noFill/>
          <a:extLst>
            <a:ext uri="{909E8E84-426E-40DD-AFC4-6F175D3DCCD1}">
              <a14:hiddenFill xmlns:a14="http://schemas.microsoft.com/office/drawing/2010/main">
                <a:solidFill>
                  <a:srgbClr val="FFFFFF"/>
                </a:solidFill>
              </a14:hiddenFill>
            </a:ext>
          </a:extLst>
        </p:spPr>
      </p:pic>
      <p:sp>
        <p:nvSpPr>
          <p:cNvPr id="210947" name="Rectangle 2"/>
          <p:cNvSpPr>
            <a:spLocks noGrp="1" noChangeArrowheads="1"/>
          </p:cNvSpPr>
          <p:nvPr>
            <p:ph type="title"/>
          </p:nvPr>
        </p:nvSpPr>
        <p:spPr>
          <a:xfrm>
            <a:off x="9168" y="0"/>
            <a:ext cx="9108346" cy="908720"/>
          </a:xfrm>
          <a:solidFill>
            <a:schemeClr val="tx1"/>
          </a:solidFill>
        </p:spPr>
        <p:txBody>
          <a:bodyPr/>
          <a:lstStyle/>
          <a:p>
            <a:pPr eaLnBrk="1" hangingPunct="1">
              <a:defRPr/>
            </a:pPr>
            <a:r>
              <a:rPr lang="ar-SA" sz="5400" dirty="0">
                <a:solidFill>
                  <a:schemeClr val="bg1"/>
                </a:solidFill>
                <a:effectLst>
                  <a:glow rad="228600">
                    <a:schemeClr val="tx1"/>
                  </a:glow>
                </a:effectLst>
                <a:ea typeface="ＭＳ Ｐゴシック" charset="0"/>
              </a:rPr>
              <a:t>تحديد هوية داريوس المادي</a:t>
            </a:r>
          </a:p>
        </p:txBody>
      </p:sp>
      <p:sp>
        <p:nvSpPr>
          <p:cNvPr id="6" name="Rectangle 2">
            <a:extLst>
              <a:ext uri="{FF2B5EF4-FFF2-40B4-BE49-F238E27FC236}">
                <a16:creationId xmlns:a16="http://schemas.microsoft.com/office/drawing/2014/main" id="{4B9900BD-1870-4882-9836-993FA76999FF}"/>
              </a:ext>
            </a:extLst>
          </p:cNvPr>
          <p:cNvSpPr txBox="1">
            <a:spLocks noChangeArrowheads="1"/>
          </p:cNvSpPr>
          <p:nvPr/>
        </p:nvSpPr>
        <p:spPr bwMode="auto">
          <a:xfrm>
            <a:off x="17827" y="792434"/>
            <a:ext cx="9108346" cy="520603"/>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Stephen D. Anderson</a:t>
            </a:r>
          </a:p>
        </p:txBody>
      </p:sp>
    </p:spTree>
    <p:extLst>
      <p:ext uri="{BB962C8B-B14F-4D97-AF65-F5344CB8AC3E}">
        <p14:creationId xmlns:p14="http://schemas.microsoft.com/office/powerpoint/2010/main" val="33856193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rtl="1" eaLnBrk="1" hangingPunct="1">
              <a:defRPr/>
            </a:pPr>
            <a:r>
              <a:rPr lang="ar-JO" dirty="0">
                <a:solidFill>
                  <a:schemeClr val="bg1"/>
                </a:solidFill>
                <a:effectLst>
                  <a:glow rad="228600">
                    <a:schemeClr val="tx1"/>
                  </a:glow>
                </a:effectLst>
                <a:ea typeface="ＭＳ Ｐゴシック" charset="0"/>
              </a:rPr>
              <a:t>كورش</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يحتل</a:t>
            </a:r>
            <a:r>
              <a:rPr lang="en-US" dirty="0">
                <a:solidFill>
                  <a:schemeClr val="bg1"/>
                </a:solidFill>
                <a:effectLst>
                  <a:glow rad="228600">
                    <a:schemeClr val="tx1"/>
                  </a:glow>
                </a:effectLst>
                <a:ea typeface="ＭＳ Ｐゴシック" charset="0"/>
              </a:rPr>
              <a:t> </a:t>
            </a:r>
            <a:r>
              <a:rPr lang="ar-JO" dirty="0">
                <a:solidFill>
                  <a:schemeClr val="bg1"/>
                </a:solidFill>
                <a:effectLst>
                  <a:glow rad="228600">
                    <a:schemeClr val="tx1"/>
                  </a:glow>
                </a:effectLst>
                <a:ea typeface="ＭＳ Ｐゴシック" charset="0"/>
              </a:rPr>
              <a:t>بابل</a:t>
            </a:r>
            <a:endParaRPr lang="en-US" dirty="0">
              <a:solidFill>
                <a:schemeClr val="bg1"/>
              </a:solidFill>
              <a:effectLst>
                <a:glow rad="228600">
                  <a:schemeClr val="tx1"/>
                </a:glow>
              </a:effectLst>
              <a:ea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539 ق.م</a:t>
            </a:r>
            <a:endParaRPr kumimoji="0"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10F3A-078C-8349-8CFE-E920D32D49C6}"/>
              </a:ext>
            </a:extLst>
          </p:cNvPr>
          <p:cNvPicPr>
            <a:picLocks noChangeAspect="1"/>
          </p:cNvPicPr>
          <p:nvPr/>
        </p:nvPicPr>
        <p:blipFill>
          <a:blip r:embed="rId2"/>
          <a:stretch>
            <a:fillRect/>
          </a:stretch>
        </p:blipFill>
        <p:spPr>
          <a:xfrm>
            <a:off x="4497779" y="22308"/>
            <a:ext cx="4646221" cy="5143500"/>
          </a:xfrm>
          <a:prstGeom prst="rect">
            <a:avLst/>
          </a:prstGeom>
        </p:spPr>
      </p:pic>
      <p:pic>
        <p:nvPicPr>
          <p:cNvPr id="5" name="Picture 4">
            <a:extLst>
              <a:ext uri="{FF2B5EF4-FFF2-40B4-BE49-F238E27FC236}">
                <a16:creationId xmlns:a16="http://schemas.microsoft.com/office/drawing/2014/main" id="{9FF0A805-2B47-CF4B-842E-DF17E74098F5}"/>
              </a:ext>
            </a:extLst>
          </p:cNvPr>
          <p:cNvPicPr>
            <a:picLocks noChangeAspect="1"/>
          </p:cNvPicPr>
          <p:nvPr/>
        </p:nvPicPr>
        <p:blipFill rotWithShape="1">
          <a:blip r:embed="rId3"/>
          <a:srcRect t="1714" b="1589"/>
          <a:stretch/>
        </p:blipFill>
        <p:spPr>
          <a:xfrm>
            <a:off x="-106879" y="15627"/>
            <a:ext cx="4604657" cy="5150181"/>
          </a:xfrm>
          <a:prstGeom prst="rect">
            <a:avLst/>
          </a:prstGeom>
        </p:spPr>
      </p:pic>
      <p:sp>
        <p:nvSpPr>
          <p:cNvPr id="6" name="Rectangle 5">
            <a:extLst>
              <a:ext uri="{FF2B5EF4-FFF2-40B4-BE49-F238E27FC236}">
                <a16:creationId xmlns:a16="http://schemas.microsoft.com/office/drawing/2014/main" id="{613ADA04-0587-7240-B313-2C56010D5A71}"/>
              </a:ext>
            </a:extLst>
          </p:cNvPr>
          <p:cNvSpPr/>
          <p:nvPr/>
        </p:nvSpPr>
        <p:spPr>
          <a:xfrm>
            <a:off x="4435434" y="850570"/>
            <a:ext cx="62345" cy="51434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7" name="Rectangle 6">
            <a:extLst>
              <a:ext uri="{FF2B5EF4-FFF2-40B4-BE49-F238E27FC236}">
                <a16:creationId xmlns:a16="http://schemas.microsoft.com/office/drawing/2014/main" id="{4459CA9E-EB7C-7348-BEBC-1EE403A708E6}"/>
              </a:ext>
            </a:extLst>
          </p:cNvPr>
          <p:cNvSpPr/>
          <p:nvPr/>
        </p:nvSpPr>
        <p:spPr>
          <a:xfrm>
            <a:off x="207778" y="5499229"/>
            <a:ext cx="8684702" cy="954107"/>
          </a:xfrm>
          <a:prstGeom prst="rect">
            <a:avLst/>
          </a:prstGeom>
        </p:spPr>
        <p:txBody>
          <a:bodyPr wrap="square">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rPr>
              <a:t>في 12 أكتوبر 539 قبل الميلاد، بعد أن قام مهندسوكورش بتحويل مياه الفرات، دخل الجنود بابل دون قتال.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itchFamily="2" charset="-79"/>
              <a:cs typeface="Arial" panose="020B0604020202020204" pitchFamily="34" charset="0"/>
            </a:endParaRPr>
          </a:p>
        </p:txBody>
      </p:sp>
    </p:spTree>
    <p:extLst>
      <p:ext uri="{BB962C8B-B14F-4D97-AF65-F5344CB8AC3E}">
        <p14:creationId xmlns:p14="http://schemas.microsoft.com/office/powerpoint/2010/main" val="143622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D49800-B6AB-2641-B918-1E171D38A656}"/>
              </a:ext>
            </a:extLst>
          </p:cNvPr>
          <p:cNvPicPr>
            <a:picLocks noChangeAspect="1"/>
          </p:cNvPicPr>
          <p:nvPr/>
        </p:nvPicPr>
        <p:blipFill>
          <a:blip r:embed="rId2"/>
          <a:stretch>
            <a:fillRect/>
          </a:stretch>
        </p:blipFill>
        <p:spPr>
          <a:xfrm>
            <a:off x="5167993" y="857250"/>
            <a:ext cx="3976007" cy="5143500"/>
          </a:xfrm>
          <a:prstGeom prst="rect">
            <a:avLst/>
          </a:prstGeom>
        </p:spPr>
      </p:pic>
      <p:sp>
        <p:nvSpPr>
          <p:cNvPr id="2" name="Rectangle 1">
            <a:extLst>
              <a:ext uri="{FF2B5EF4-FFF2-40B4-BE49-F238E27FC236}">
                <a16:creationId xmlns:a16="http://schemas.microsoft.com/office/drawing/2014/main" id="{2D948D73-C8A7-BC4B-B248-FD977923D889}"/>
              </a:ext>
            </a:extLst>
          </p:cNvPr>
          <p:cNvSpPr/>
          <p:nvPr/>
        </p:nvSpPr>
        <p:spPr>
          <a:xfrm>
            <a:off x="0" y="116632"/>
            <a:ext cx="5167992" cy="5563831"/>
          </a:xfrm>
          <a:prstGeom prst="rect">
            <a:avLst/>
          </a:prstGeom>
        </p:spPr>
        <p:txBody>
          <a:bodyPr wrap="square">
            <a:spAutoFit/>
          </a:bodyPr>
          <a:lstStyle/>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٢٨ الْقَائِلُ عَنْ كُورَشَ: رَاعِيَّ، فَكُلَّ مَسَرَّتِي يُتَمِّمُ. وَيَقُولُ عَنْ أُورُشَلِيمَ: سَتُبْنَى، وَلِلْهَيْكَلِ: سَتُؤَسَّسُ». ١ هكَذَا يَقُولُ الرَّبُّ لِمَسِيحِهِ، لِكُورَشَ الَّذِي أَمْسَكْتُ بِيَمِينِهِ لأَدُوسَ أَمَامَهُ أُمَمًا، وَأَحْقَاءَ مُلُوكٍ أَحُلُّ، لأَفْتَحَ أَمَامَهُ الْمِصْرَاعَيْنِ، وَالأَبْوَابُ لاَ تُغْلَقُ: ٢ «أَنَا أَسِيرُ قُدَّامَكَ وَالْهِضَابَ أُمَهِّدُ. أُكَسِّرُ مِصْرَاعَيِ النُّحَاسِ، وَمَغَالِيقَ الْحَدِيدِ أَقْصِفُ. ٣ وَأُعْطِيكَ ذَخَائِرَ الظُّلْمَةِ وَكُنُوزَ الْمَخَابِئِ، لِكَيْ تَعْرِفَ أَنِّي أَنَا الرَّبُّ الَّذِي يَدْعُوكَ بِاسْمِكَ، إِلهُ إِسْرَائِيلَ. </a:t>
            </a:r>
          </a:p>
          <a:p>
            <a:pPr marL="0" marR="0" lvl="0" indent="0" algn="just" defTabSz="449263" rtl="1" eaLnBrk="1" fontAlgn="base" latinLnBrk="0" hangingPunct="1">
              <a:lnSpc>
                <a:spcPct val="15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a:srgbClr val="000000"/>
                  </a:glow>
                </a:effectLst>
                <a:uLnTx/>
                <a:uFillTx/>
                <a:latin typeface="Arial" panose="020B0604020202020204" pitchFamily="34" charset="0"/>
                <a:ea typeface="ＭＳ Ｐゴシック" charset="0"/>
                <a:cs typeface="Arial" panose="020B0604020202020204" pitchFamily="34" charset="0"/>
              </a:rPr>
              <a:t>                        (إشعياء 44: 28 – 45: 3)</a:t>
            </a:r>
            <a:endParaRPr kumimoji="0" lang="en-US" sz="2400" b="1" u="none" strike="noStrike" kern="1200" cap="none" spc="0" normalizeH="0" baseline="0" noProof="0" dirty="0">
              <a:ln>
                <a:noFill/>
              </a:ln>
              <a:solidFill>
                <a:srgbClr val="FFFABE"/>
              </a:solidFill>
              <a:effectLst>
                <a:glow>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B03A42C5-847E-454D-BC4D-FC0678A08BF5}"/>
              </a:ext>
            </a:extLst>
          </p:cNvPr>
          <p:cNvSpPr/>
          <p:nvPr/>
        </p:nvSpPr>
        <p:spPr>
          <a:xfrm>
            <a:off x="5167992" y="116632"/>
            <a:ext cx="3976008" cy="646331"/>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الله راعي كورش</a:t>
            </a:r>
            <a:endParaRPr kumimoji="0" lang="en-US" sz="3600" b="1" u="none" strike="noStrike" kern="1200" cap="none" spc="0" normalizeH="0" baseline="0" noProof="0" dirty="0">
              <a:ln>
                <a:noFill/>
              </a:ln>
              <a:solidFill>
                <a:srgbClr val="FFFAB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489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84244-2132-934E-9AE1-C497031EF534}"/>
              </a:ext>
            </a:extLst>
          </p:cNvPr>
          <p:cNvPicPr>
            <a:picLocks noChangeAspect="1"/>
          </p:cNvPicPr>
          <p:nvPr/>
        </p:nvPicPr>
        <p:blipFill>
          <a:blip r:embed="rId2"/>
          <a:stretch>
            <a:fillRect/>
          </a:stretch>
        </p:blipFill>
        <p:spPr>
          <a:xfrm>
            <a:off x="981199" y="1494513"/>
            <a:ext cx="8001000" cy="3762375"/>
          </a:xfrm>
          <a:prstGeom prst="rect">
            <a:avLst/>
          </a:prstGeom>
        </p:spPr>
      </p:pic>
      <p:sp>
        <p:nvSpPr>
          <p:cNvPr id="2" name="TextBox 1">
            <a:extLst>
              <a:ext uri="{FF2B5EF4-FFF2-40B4-BE49-F238E27FC236}">
                <a16:creationId xmlns:a16="http://schemas.microsoft.com/office/drawing/2014/main" id="{9589F5EA-4CDA-6240-B940-3528E13FB134}"/>
              </a:ext>
            </a:extLst>
          </p:cNvPr>
          <p:cNvSpPr txBox="1"/>
          <p:nvPr/>
        </p:nvSpPr>
        <p:spPr>
          <a:xfrm>
            <a:off x="5724128" y="248018"/>
            <a:ext cx="3124573" cy="1107996"/>
          </a:xfrm>
          <a:prstGeom prst="rect">
            <a:avLst/>
          </a:prstGeom>
          <a:noFill/>
        </p:spPr>
        <p:txBody>
          <a:bodyPr wrap="non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r>
              <a:rPr kumimoji="0" lang="ar-JO" sz="66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ممسوح</a:t>
            </a:r>
            <a:r>
              <a:rPr kumimoji="0" lang="ar-JO"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endParaRPr kumimoji="0" lang="en-US" sz="66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endParaRPr>
          </a:p>
        </p:txBody>
      </p:sp>
      <p:sp>
        <p:nvSpPr>
          <p:cNvPr id="4" name="TextBox 3">
            <a:extLst>
              <a:ext uri="{FF2B5EF4-FFF2-40B4-BE49-F238E27FC236}">
                <a16:creationId xmlns:a16="http://schemas.microsoft.com/office/drawing/2014/main" id="{1B774002-19E8-3545-AA04-5E3A96886595}"/>
              </a:ext>
            </a:extLst>
          </p:cNvPr>
          <p:cNvSpPr txBox="1"/>
          <p:nvPr/>
        </p:nvSpPr>
        <p:spPr>
          <a:xfrm>
            <a:off x="3095285" y="5395387"/>
            <a:ext cx="5723042" cy="1015663"/>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6000" b="1" i="1"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Mashiach</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 (</a:t>
            </a:r>
            <a:r>
              <a:rPr kumimoji="0" lang="ar-JO" sz="6000" b="1" u="none" strike="noStrike" kern="1200" cap="none" spc="0" normalizeH="0" baseline="0" noProof="0" dirty="0">
                <a:ln>
                  <a:noFill/>
                </a:ln>
                <a:solidFill>
                  <a:srgbClr val="E7C808"/>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r>
              <a:rPr kumimoji="0" lang="en-US" sz="6000" b="1" i="0" u="none" strike="noStrike" kern="1200" cap="none" spc="0" normalizeH="0" baseline="0" noProof="0" dirty="0">
                <a:ln>
                  <a:noFill/>
                </a:ln>
                <a:solidFill>
                  <a:srgbClr val="E7C808"/>
                </a:solidFill>
                <a:effectLst>
                  <a:glow rad="127000">
                    <a:srgbClr val="000000"/>
                  </a:glow>
                </a:effectLst>
                <a:uLnTx/>
                <a:uFillTx/>
                <a:latin typeface="Albertus Extra Bold" panose="020E0802040304020204" pitchFamily="34" charset="0"/>
                <a:ea typeface="ＭＳ Ｐゴシック" charset="0"/>
              </a:rPr>
              <a:t>)</a:t>
            </a:r>
          </a:p>
        </p:txBody>
      </p:sp>
      <p:sp>
        <p:nvSpPr>
          <p:cNvPr id="5" name="TextBox 4">
            <a:extLst>
              <a:ext uri="{FF2B5EF4-FFF2-40B4-BE49-F238E27FC236}">
                <a16:creationId xmlns:a16="http://schemas.microsoft.com/office/drawing/2014/main" id="{966ED779-F771-454A-B20E-832D1FCE69CE}"/>
              </a:ext>
            </a:extLst>
          </p:cNvPr>
          <p:cNvSpPr txBox="1"/>
          <p:nvPr/>
        </p:nvSpPr>
        <p:spPr>
          <a:xfrm>
            <a:off x="6599713" y="1356014"/>
            <a:ext cx="184731" cy="369332"/>
          </a:xfrm>
          <a:prstGeom prst="rect">
            <a:avLst/>
          </a:prstGeom>
          <a:noFill/>
        </p:spPr>
        <p:txBody>
          <a:bodyPr wrap="non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53943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F5EFB-FBA3-E64C-96A3-7BFB20FCEDC6}"/>
              </a:ext>
            </a:extLst>
          </p:cNvPr>
          <p:cNvPicPr>
            <a:picLocks noChangeAspect="1"/>
          </p:cNvPicPr>
          <p:nvPr/>
        </p:nvPicPr>
        <p:blipFill>
          <a:blip r:embed="rId2"/>
          <a:stretch>
            <a:fillRect/>
          </a:stretch>
        </p:blipFill>
        <p:spPr>
          <a:xfrm>
            <a:off x="0" y="1737717"/>
            <a:ext cx="9144000" cy="5143500"/>
          </a:xfrm>
          <a:prstGeom prst="rect">
            <a:avLst/>
          </a:prstGeom>
        </p:spPr>
      </p:pic>
      <p:sp>
        <p:nvSpPr>
          <p:cNvPr id="4" name="TextBox 3">
            <a:extLst>
              <a:ext uri="{FF2B5EF4-FFF2-40B4-BE49-F238E27FC236}">
                <a16:creationId xmlns:a16="http://schemas.microsoft.com/office/drawing/2014/main" id="{2944E1F7-8158-2141-9A7B-31F32418FF15}"/>
              </a:ext>
            </a:extLst>
          </p:cNvPr>
          <p:cNvSpPr txBox="1"/>
          <p:nvPr/>
        </p:nvSpPr>
        <p:spPr>
          <a:xfrm>
            <a:off x="52976" y="1"/>
            <a:ext cx="9091024" cy="1938992"/>
          </a:xfrm>
          <a:prstGeom prst="rect">
            <a:avLst/>
          </a:prstGeom>
          <a:solidFill>
            <a:schemeClr val="tx1"/>
          </a:solidFill>
        </p:spPr>
        <p:txBody>
          <a:bodyPr wrap="square" rtlCol="0">
            <a:spAutoFit/>
          </a:bodyPr>
          <a:lstStyle/>
          <a:p>
            <a:pPr marL="0" marR="0" lvl="0" indent="0" algn="just" defTabSz="449263"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ممسوح الله، سواء كان رئيسًا (مزمور 105: 15)، أوكاهنًا (لاويين 4: 3، 5، 16)، أوملكًا (1 صم 24: 6؛ 2 صم 1: 14، 16)، أونبيًا. (١ مل ١٩: ١٦) كان شخصًا مختارًا ومُفرزًا</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(عملية المسح</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بالزيت) ليقوم بعمل خاص من أجل الله. وفي حالة كورش، فقد تم عزله ليخدم قصد الله بإطلاق سراح اليهود الأسرى وإعادتهم إلى أورشليم لإعادة بناء الهيكل، كما وعد: وحين تتم سبعون سنة أعاقب الملك</a:t>
            </a:r>
            <a:r>
              <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بابل وتلك الأمة، يقول الرب، من أجل إثمهم وأرض الكلدانيين. وأجعله خرابًا أبديًا» (إرميا 25: 12). سيخضع الله الأمم أمام كورش ويعطيه ثروات تلك الأمم حتى يدرك كورش أن إله إسرائيل قد فعل هذا من أجله.</a:t>
            </a:r>
            <a:endParaRPr kumimoji="0" lang="en-US" sz="20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274E101-D31A-EB46-B853-A87D3CDA958E}"/>
              </a:ext>
            </a:extLst>
          </p:cNvPr>
          <p:cNvSpPr txBox="1"/>
          <p:nvPr/>
        </p:nvSpPr>
        <p:spPr>
          <a:xfrm>
            <a:off x="3178067" y="6165304"/>
            <a:ext cx="2840842" cy="646331"/>
          </a:xfrm>
          <a:prstGeom prst="rect">
            <a:avLst/>
          </a:prstGeom>
          <a:noFill/>
        </p:spPr>
        <p:txBody>
          <a:bodyPr wrap="non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معنى "الممسوح"</a:t>
            </a:r>
            <a:endParaRPr kumimoji="0" lang="en-US" sz="3600" b="1" u="none" strike="noStrike" kern="1200" cap="none" spc="0" normalizeH="0" baseline="0" noProof="0" dirty="0">
              <a:ln>
                <a:noFill/>
              </a:ln>
              <a:solidFill>
                <a:srgbClr val="FFFABE"/>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370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WordArt 1"/>
          <p:cNvSpPr>
            <a:spLocks noChangeArrowheads="1" noChangeShapeType="1" noTextEdit="1"/>
          </p:cNvSpPr>
          <p:nvPr/>
        </p:nvSpPr>
        <p:spPr bwMode="auto">
          <a:xfrm>
            <a:off x="1981200" y="141288"/>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rPr>
              <a:t>نبوات مدهشة</a:t>
            </a:r>
            <a:endParaRPr kumimoji="0" lang="en-US" sz="3600" b="1"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panose="020B0604020202020204" pitchFamily="34" charset="0"/>
              <a:ea typeface="MS PGothic" pitchFamily="34" charset="-128"/>
              <a:cs typeface="Arial" panose="020B0604020202020204" pitchFamily="34" charset="0"/>
            </a:endParaRPr>
          </a:p>
        </p:txBody>
      </p:sp>
      <p:sp>
        <p:nvSpPr>
          <p:cNvPr id="34818" name="AutoShape 2"/>
          <p:cNvSpPr>
            <a:spLocks noChangeArrowheads="1"/>
          </p:cNvSpPr>
          <p:nvPr/>
        </p:nvSpPr>
        <p:spPr bwMode="auto">
          <a:xfrm>
            <a:off x="3429000" y="1828800"/>
            <a:ext cx="2286000" cy="2667000"/>
          </a:xfrm>
          <a:prstGeom prst="rightArrowCallout">
            <a:avLst>
              <a:gd name="adj1" fmla="val 29167"/>
              <a:gd name="adj2" fmla="val 29167"/>
              <a:gd name="adj3" fmla="val 16667"/>
              <a:gd name="adj4" fmla="val 66667"/>
            </a:avLst>
          </a:prstGeom>
          <a:solidFill>
            <a:srgbClr val="00CC99"/>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Geneva"/>
            </a:endParaRPr>
          </a:p>
        </p:txBody>
      </p:sp>
      <p:sp>
        <p:nvSpPr>
          <p:cNvPr id="34819" name="Text Box 3"/>
          <p:cNvSpPr txBox="1">
            <a:spLocks noChangeArrowheads="1"/>
          </p:cNvSpPr>
          <p:nvPr/>
        </p:nvSpPr>
        <p:spPr bwMode="auto">
          <a:xfrm>
            <a:off x="3962400" y="2819400"/>
            <a:ext cx="588963" cy="581025"/>
          </a:xfrm>
          <a:prstGeom prst="rect">
            <a:avLst/>
          </a:prstGeom>
          <a:noFill/>
          <a:ln w="9525">
            <a:noFill/>
            <a:miter lim="800000"/>
            <a:headEnd/>
            <a:tailEnd/>
          </a:ln>
        </p:spPr>
        <p:txBody>
          <a:bodyPr wrap="none" lIns="90000" tIns="46800" rIns="90000" bIns="46800">
            <a:spAutoFit/>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200" b="1" i="0" u="none" strike="noStrike" kern="1200" cap="none" spc="0" normalizeH="0" baseline="0" noProof="0">
                <a:ln>
                  <a:noFill/>
                </a:ln>
                <a:solidFill>
                  <a:srgbClr val="000000"/>
                </a:solidFill>
                <a:effectLst/>
                <a:uLnTx/>
                <a:uFillTx/>
                <a:latin typeface="Times New Roman" pitchFamily="18" charset="0"/>
                <a:ea typeface="Geneva"/>
              </a:rPr>
              <a:t>??</a:t>
            </a:r>
          </a:p>
        </p:txBody>
      </p:sp>
      <p:pic>
        <p:nvPicPr>
          <p:cNvPr id="299013" name="Picture 4"/>
          <p:cNvPicPr>
            <a:picLocks noChangeAspect="1" noChangeArrowheads="1"/>
          </p:cNvPicPr>
          <p:nvPr/>
        </p:nvPicPr>
        <p:blipFill>
          <a:blip r:embed="rId3" cstate="print"/>
          <a:srcRect/>
          <a:stretch>
            <a:fillRect/>
          </a:stretch>
        </p:blipFill>
        <p:spPr bwMode="auto">
          <a:xfrm>
            <a:off x="533400" y="1295400"/>
            <a:ext cx="2540000" cy="3454400"/>
          </a:xfrm>
          <a:prstGeom prst="rect">
            <a:avLst/>
          </a:prstGeom>
          <a:noFill/>
          <a:ln w="9525">
            <a:noFill/>
            <a:miter lim="800000"/>
            <a:headEnd/>
            <a:tailEnd/>
          </a:ln>
        </p:spPr>
      </p:pic>
      <p:pic>
        <p:nvPicPr>
          <p:cNvPr id="34821" name="Picture 5"/>
          <p:cNvPicPr>
            <a:picLocks noChangeAspect="1" noChangeArrowheads="1"/>
          </p:cNvPicPr>
          <p:nvPr/>
        </p:nvPicPr>
        <p:blipFill>
          <a:blip r:embed="rId4" cstate="print"/>
          <a:srcRect/>
          <a:stretch>
            <a:fillRect/>
          </a:stretch>
        </p:blipFill>
        <p:spPr bwMode="auto">
          <a:xfrm>
            <a:off x="5783263" y="1219200"/>
            <a:ext cx="2516187" cy="3581400"/>
          </a:xfrm>
          <a:prstGeom prst="rect">
            <a:avLst/>
          </a:prstGeom>
          <a:noFill/>
          <a:ln w="9525">
            <a:noFill/>
            <a:miter lim="800000"/>
            <a:headEnd/>
            <a:tailEnd/>
          </a:ln>
        </p:spPr>
      </p:pic>
      <p:sp>
        <p:nvSpPr>
          <p:cNvPr id="34822" name="Text Box 6"/>
          <p:cNvSpPr txBox="1">
            <a:spLocks noChangeArrowheads="1"/>
          </p:cNvSpPr>
          <p:nvPr/>
        </p:nvSpPr>
        <p:spPr bwMode="auto">
          <a:xfrm>
            <a:off x="0" y="5921375"/>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هل سمعت عن </a:t>
            </a:r>
            <a:r>
              <a:rPr kumimoji="0" lang="ar-JO" sz="2000" b="1" u="none" strike="noStrike" kern="1200" cap="none" spc="0" normalizeH="0" baseline="0" noProof="0" dirty="0" err="1">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رافلز</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الذي كتب عن لي قبل وجوده 140 سنة ( انتبهوا رجل يدعى لي سيقوم ليجعل سنغافورة بلداً مهماً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4823" name="Text Box 7"/>
          <p:cNvSpPr txBox="1">
            <a:spLocks noChangeArrowheads="1"/>
          </p:cNvSpPr>
          <p:nvPr/>
        </p:nvSpPr>
        <p:spPr bwMode="auto">
          <a:xfrm>
            <a:off x="5429250" y="4724400"/>
            <a:ext cx="3095625" cy="525401"/>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لي كوان يو      </a:t>
            </a:r>
            <a:r>
              <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(1959)</a:t>
            </a:r>
          </a:p>
        </p:txBody>
      </p:sp>
      <p:sp>
        <p:nvSpPr>
          <p:cNvPr id="34824" name="Text Box 8"/>
          <p:cNvSpPr txBox="1">
            <a:spLocks noChangeArrowheads="1"/>
          </p:cNvSpPr>
          <p:nvPr/>
        </p:nvSpPr>
        <p:spPr bwMode="auto">
          <a:xfrm>
            <a:off x="533400" y="4724400"/>
            <a:ext cx="2743200" cy="956288"/>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5F5F2"/>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ستامفورد</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err="1">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رافلز</a:t>
            </a:r>
            <a:r>
              <a:rPr kumimoji="0" lang="ar-JO"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( 1819 )</a:t>
            </a:r>
            <a:endParaRPr kumimoji="0" lang="en-GB" sz="2800" b="1" u="none" strike="noStrike" kern="1200" cap="none" spc="0" normalizeH="0" baseline="0" noProof="0" dirty="0">
              <a:ln>
                <a:noFill/>
              </a:ln>
              <a:solidFill>
                <a:srgbClr val="F5F5F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99018" name="Text Box 9"/>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70663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34818"/>
                                        </p:tgtEl>
                                        <p:attrNameLst>
                                          <p:attrName>style.visibility</p:attrName>
                                        </p:attrNameLst>
                                      </p:cBhvr>
                                      <p:to>
                                        <p:strVal val="visible"/>
                                      </p:to>
                                    </p:set>
                                    <p:animEffect transition="in" filter="fade">
                                      <p:cBhvr additive="repl">
                                        <p:cTn id="7" dur="500"/>
                                        <p:tgtEl>
                                          <p:spTgt spid="34818"/>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34819"/>
                                        </p:tgtEl>
                                        <p:attrNameLst>
                                          <p:attrName>style.visibility</p:attrName>
                                        </p:attrNameLst>
                                      </p:cBhvr>
                                      <p:to>
                                        <p:strVal val="visible"/>
                                      </p:to>
                                    </p:set>
                                    <p:animEffect transition="in" filter="fade">
                                      <p:cBhvr additive="repl">
                                        <p:cTn id="11" dur="500"/>
                                        <p:tgtEl>
                                          <p:spTgt spid="34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additive="repl">
                                        <p:cTn id="15" dur="1" fill="hold">
                                          <p:stCondLst>
                                            <p:cond delay="0"/>
                                          </p:stCondLst>
                                        </p:cTn>
                                        <p:tgtEl>
                                          <p:spTgt spid="34821"/>
                                        </p:tgtEl>
                                        <p:attrNameLst>
                                          <p:attrName>style.visibility</p:attrName>
                                        </p:attrNameLst>
                                      </p:cBhvr>
                                      <p:to>
                                        <p:strVal val="visible"/>
                                      </p:to>
                                    </p:set>
                                    <p:animEffect transition="in" filter="fade">
                                      <p:cBhvr additive="repl">
                                        <p:cTn id="16" dur="500"/>
                                        <p:tgtEl>
                                          <p:spTgt spid="34821"/>
                                        </p:tgtEl>
                                      </p:cBhvr>
                                    </p:animEffect>
                                  </p:childTnLst>
                                </p:cTn>
                              </p:par>
                            </p:childTnLst>
                          </p:cTn>
                        </p:par>
                        <p:par>
                          <p:cTn id="17" fill="hold" nodeType="afterGroup">
                            <p:stCondLst>
                              <p:cond delay="500"/>
                            </p:stCondLst>
                            <p:childTnLst>
                              <p:par>
                                <p:cTn id="18" presetID="10" presetClass="entr" fill="hold" nodeType="afterEffect">
                                  <p:stCondLst>
                                    <p:cond delay="0"/>
                                  </p:stCondLst>
                                  <p:childTnLst>
                                    <p:set>
                                      <p:cBhvr additive="repl">
                                        <p:cTn id="19" dur="1" fill="hold">
                                          <p:stCondLst>
                                            <p:cond delay="0"/>
                                          </p:stCondLst>
                                        </p:cTn>
                                        <p:tgtEl>
                                          <p:spTgt spid="34823"/>
                                        </p:tgtEl>
                                        <p:attrNameLst>
                                          <p:attrName>style.visibility</p:attrName>
                                        </p:attrNameLst>
                                      </p:cBhvr>
                                      <p:to>
                                        <p:strVal val="visible"/>
                                      </p:to>
                                    </p:set>
                                    <p:animEffect transition="in" filter="fade">
                                      <p:cBhvr additive="repl">
                                        <p:cTn id="20" dur="500"/>
                                        <p:tgtEl>
                                          <p:spTgt spid="3482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fill="hold" nodeType="clickEffect">
                                  <p:stCondLst>
                                    <p:cond delay="0"/>
                                  </p:stCondLst>
                                  <p:childTnLst>
                                    <p:set>
                                      <p:cBhvr additive="repl">
                                        <p:cTn id="24" dur="1" fill="hold">
                                          <p:stCondLst>
                                            <p:cond delay="0"/>
                                          </p:stCondLst>
                                        </p:cTn>
                                        <p:tgtEl>
                                          <p:spTgt spid="34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 Box 1"/>
          <p:cNvSpPr txBox="1">
            <a:spLocks noChangeArrowheads="1"/>
          </p:cNvSpPr>
          <p:nvPr/>
        </p:nvSpPr>
        <p:spPr bwMode="auto">
          <a:xfrm>
            <a:off x="6096000" y="603250"/>
            <a:ext cx="1905000" cy="3443288"/>
          </a:xfrm>
          <a:prstGeom prst="rect">
            <a:avLst/>
          </a:prstGeom>
          <a:no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400" b="0" i="0" u="none" strike="noStrike" kern="1200" cap="none" spc="0" normalizeH="0" baseline="0" noProof="0">
                <a:ln>
                  <a:noFill/>
                </a:ln>
                <a:solidFill>
                  <a:srgbClr val="000000"/>
                </a:solidFill>
                <a:effectLst/>
                <a:uLnTx/>
                <a:uFillTx/>
                <a:latin typeface="Times New Roman" pitchFamily="18" charset="0"/>
                <a:ea typeface="Geneva"/>
              </a:rPr>
              <a:t>An Amazing Prophecy</a:t>
            </a:r>
          </a:p>
        </p:txBody>
      </p:sp>
      <p:sp>
        <p:nvSpPr>
          <p:cNvPr id="35842" name="Text Box 2"/>
          <p:cNvSpPr txBox="1">
            <a:spLocks noChangeArrowheads="1"/>
          </p:cNvSpPr>
          <p:nvPr/>
        </p:nvSpPr>
        <p:spPr bwMode="auto">
          <a:xfrm>
            <a:off x="5257800" y="5029200"/>
            <a:ext cx="3352800" cy="520700"/>
          </a:xfrm>
          <a:prstGeom prst="rect">
            <a:avLst/>
          </a:prstGeom>
          <a:solidFill>
            <a:srgbClr val="003704"/>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FFFF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Times New Roman" charset="0"/>
              </a:rPr>
              <a:t>كورش (539 ق.م )</a:t>
            </a:r>
            <a:endParaRPr kumimoji="0" lang="en-GB" sz="28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5843" name="Picture 3"/>
          <p:cNvPicPr>
            <a:picLocks noChangeAspect="1" noChangeArrowheads="1"/>
          </p:cNvPicPr>
          <p:nvPr/>
        </p:nvPicPr>
        <p:blipFill>
          <a:blip r:embed="rId3" cstate="print"/>
          <a:srcRect/>
          <a:stretch>
            <a:fillRect/>
          </a:stretch>
        </p:blipFill>
        <p:spPr bwMode="auto">
          <a:xfrm>
            <a:off x="5181600" y="1219200"/>
            <a:ext cx="3725863" cy="3810000"/>
          </a:xfrm>
          <a:prstGeom prst="rect">
            <a:avLst/>
          </a:prstGeom>
          <a:noFill/>
          <a:ln w="9525">
            <a:noFill/>
            <a:miter lim="800000"/>
            <a:headEnd/>
            <a:tailEnd/>
          </a:ln>
        </p:spPr>
      </p:pic>
      <p:sp>
        <p:nvSpPr>
          <p:cNvPr id="300037" name="WordArt 4"/>
          <p:cNvSpPr>
            <a:spLocks noChangeArrowheads="1" noChangeShapeType="1" noTextEdit="1"/>
          </p:cNvSpPr>
          <p:nvPr/>
        </p:nvSpPr>
        <p:spPr bwMode="auto">
          <a:xfrm>
            <a:off x="1981200" y="106363"/>
            <a:ext cx="4953000" cy="990600"/>
          </a:xfrm>
          <a:prstGeom prst="rect">
            <a:avLst/>
          </a:prstGeom>
        </p:spPr>
        <p:txBody>
          <a:bodyPr wrap="none" fromWordArt="1">
            <a:prstTxWarp prst="textFadeUp">
              <a:avLst>
                <a:gd name="adj" fmla="val 9991"/>
              </a:avLst>
            </a:prstTxWarp>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rPr>
              <a:t>نبوات مدهشة</a:t>
            </a:r>
            <a:endParaRPr kumimoji="0" lang="en-US" sz="3600" b="0" i="0" u="none" strike="noStrike" kern="10" cap="none" spc="0" normalizeH="0" baseline="0" noProof="0" dirty="0">
              <a:ln w="12600">
                <a:solidFill>
                  <a:srgbClr val="B2B2B2"/>
                </a:solidFill>
                <a:miter lim="800000"/>
                <a:headEnd/>
                <a:tailEnd/>
              </a:ln>
              <a:gradFill rotWithShape="1">
                <a:gsLst>
                  <a:gs pos="0">
                    <a:srgbClr val="520402"/>
                  </a:gs>
                  <a:gs pos="100000">
                    <a:srgbClr val="FFCC00"/>
                  </a:gs>
                </a:gsLst>
                <a:lin ang="5400000" scaled="1"/>
              </a:gradFill>
              <a:effectLst>
                <a:outerShdw dist="17819" dir="2700000" algn="ctr" rotWithShape="0">
                  <a:srgbClr val="875B0D">
                    <a:alpha val="75014"/>
                  </a:srgbClr>
                </a:outerShdw>
              </a:effectLst>
              <a:uLnTx/>
              <a:uFillTx/>
              <a:latin typeface="Arial Black"/>
              <a:ea typeface="MS PGothic" pitchFamily="34" charset="-128"/>
            </a:endParaRPr>
          </a:p>
        </p:txBody>
      </p:sp>
      <p:pic>
        <p:nvPicPr>
          <p:cNvPr id="35845" name="Picture 5"/>
          <p:cNvPicPr>
            <a:picLocks noChangeAspect="1" noChangeArrowheads="1"/>
          </p:cNvPicPr>
          <p:nvPr/>
        </p:nvPicPr>
        <p:blipFill>
          <a:blip r:embed="rId4" cstate="print"/>
          <a:srcRect/>
          <a:stretch>
            <a:fillRect/>
          </a:stretch>
        </p:blipFill>
        <p:spPr bwMode="auto">
          <a:xfrm>
            <a:off x="457200" y="1295400"/>
            <a:ext cx="2767013" cy="3581400"/>
          </a:xfrm>
          <a:prstGeom prst="rect">
            <a:avLst/>
          </a:prstGeom>
          <a:noFill/>
          <a:ln w="9525">
            <a:noFill/>
            <a:miter lim="800000"/>
            <a:headEnd/>
            <a:tailEnd/>
          </a:ln>
        </p:spPr>
      </p:pic>
      <p:sp>
        <p:nvSpPr>
          <p:cNvPr id="35846" name="Text Box 6"/>
          <p:cNvSpPr txBox="1">
            <a:spLocks noChangeArrowheads="1"/>
          </p:cNvSpPr>
          <p:nvPr/>
        </p:nvSpPr>
        <p:spPr bwMode="auto">
          <a:xfrm>
            <a:off x="381000" y="5029200"/>
            <a:ext cx="2971800" cy="520700"/>
          </a:xfrm>
          <a:prstGeom prst="rect">
            <a:avLst/>
          </a:prstGeom>
          <a:solidFill>
            <a:srgbClr val="FF3300"/>
          </a:solidFill>
          <a:ln w="9525">
            <a:noFill/>
            <a:round/>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ts val="1750"/>
              </a:spcBef>
              <a:spcAft>
                <a:spcPct val="0"/>
              </a:spcAft>
              <a:buClr>
                <a:srgbClr val="EAEAEA"/>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إشعياء (700 ق.م)</a:t>
            </a:r>
            <a:endParaRPr kumimoji="0" lang="en-GB" sz="2800" b="1" u="none" strike="noStrike" kern="1200" cap="none" spc="0" normalizeH="0" baseline="0" noProof="0" dirty="0">
              <a:ln>
                <a:noFill/>
              </a:ln>
              <a:solidFill>
                <a:srgbClr val="EAEAEA"/>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2" name="Group 7"/>
          <p:cNvGrpSpPr>
            <a:grpSpLocks/>
          </p:cNvGrpSpPr>
          <p:nvPr/>
        </p:nvGrpSpPr>
        <p:grpSpPr bwMode="auto">
          <a:xfrm>
            <a:off x="3286125" y="1828800"/>
            <a:ext cx="2428875" cy="2667000"/>
            <a:chOff x="2070" y="1152"/>
            <a:chExt cx="1530" cy="1680"/>
          </a:xfrm>
        </p:grpSpPr>
        <p:sp>
          <p:nvSpPr>
            <p:cNvPr id="654346" name="AutoShape 8"/>
            <p:cNvSpPr>
              <a:spLocks noChangeArrowheads="1"/>
            </p:cNvSpPr>
            <p:nvPr/>
          </p:nvSpPr>
          <p:spPr bwMode="auto">
            <a:xfrm>
              <a:off x="2160" y="1152"/>
              <a:ext cx="1440" cy="1680"/>
            </a:xfrm>
            <a:prstGeom prst="rightArrowCallout">
              <a:avLst>
                <a:gd name="adj1" fmla="val 29167"/>
                <a:gd name="adj2" fmla="val 29167"/>
                <a:gd name="adj3" fmla="val 16667"/>
                <a:gd name="adj4" fmla="val 66667"/>
              </a:avLst>
            </a:prstGeom>
            <a:solidFill>
              <a:schemeClr val="accent1">
                <a:lumMod val="20000"/>
                <a:lumOff val="80000"/>
              </a:schemeClr>
            </a:solidFill>
            <a:ln w="9360">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00044" name="Text Box 9"/>
            <p:cNvSpPr txBox="1">
              <a:spLocks noChangeArrowheads="1"/>
            </p:cNvSpPr>
            <p:nvPr/>
          </p:nvSpPr>
          <p:spPr bwMode="auto">
            <a:xfrm>
              <a:off x="2070" y="1354"/>
              <a:ext cx="1035" cy="990"/>
            </a:xfrm>
            <a:prstGeom prst="rect">
              <a:avLst/>
            </a:prstGeom>
            <a:noFill/>
            <a:ln w="9525">
              <a:noFill/>
              <a:miter lim="800000"/>
              <a:headEnd/>
              <a:tailEnd/>
            </a:ln>
          </p:spPr>
          <p:txBody>
            <a:bodyPr wrap="square"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41 : 25 </a:t>
              </a: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44 : 28</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1-2</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rPr>
                <a:t>45 : 13-15</a:t>
              </a:r>
              <a:endParaRPr kumimoji="0" lang="en-GB" sz="2400" b="1" u="none" strike="noStrike" kern="1200" cap="none" spc="0" normalizeH="0" baseline="0" noProof="0" dirty="0">
                <a:ln>
                  <a:noFill/>
                </a:ln>
                <a:solidFill>
                  <a:srgbClr val="C0000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35850" name="Text Box 10"/>
          <p:cNvSpPr txBox="1">
            <a:spLocks noChangeArrowheads="1"/>
          </p:cNvSpPr>
          <p:nvPr/>
        </p:nvSpPr>
        <p:spPr bwMode="auto">
          <a:xfrm>
            <a:off x="0" y="5765800"/>
            <a:ext cx="9144000" cy="710067"/>
          </a:xfrm>
          <a:prstGeom prst="rect">
            <a:avLst/>
          </a:prstGeom>
          <a:no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altLang="ja-JP"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القائل عن كورش راعيّ فكل مسرتي يتمم ويقول عن أورشليم ستبنى وللهيكل ستؤسس</a:t>
            </a:r>
          </a:p>
          <a:p>
            <a:pPr marL="0" marR="0" lvl="0" indent="0" algn="ctr" defTabSz="449263" rtl="1"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إش 44 : 28 </a:t>
            </a:r>
            <a:endParaRPr kumimoji="0" lang="en-GB" sz="20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300042" name="Text Box 11"/>
          <p:cNvSpPr txBox="1">
            <a:spLocks noChangeArrowheads="1"/>
          </p:cNvSpPr>
          <p:nvPr/>
        </p:nvSpPr>
        <p:spPr bwMode="auto">
          <a:xfrm>
            <a:off x="8413750" y="55563"/>
            <a:ext cx="722313" cy="4603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460</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71411079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584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1" fill="hold">
                                          <p:stCondLst>
                                            <p:cond delay="0"/>
                                          </p:stCondLst>
                                        </p:cTn>
                                        <p:tgtEl>
                                          <p:spTgt spid="35846"/>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fill="hold" nodeType="clickEffect">
                                  <p:stCondLst>
                                    <p:cond delay="0"/>
                                  </p:stCondLst>
                                  <p:childTnLst>
                                    <p:set>
                                      <p:cBhvr additive="repl">
                                        <p:cTn id="13" dur="1" fill="hold">
                                          <p:stCondLst>
                                            <p:cond delay="0"/>
                                          </p:stCondLst>
                                        </p:cTn>
                                        <p:tgtEl>
                                          <p:spTgt spid="2"/>
                                        </p:tgtEl>
                                        <p:attrNameLst>
                                          <p:attrName>style.visibility</p:attrName>
                                        </p:attrNameLst>
                                      </p:cBhvr>
                                      <p:to>
                                        <p:strVal val="visible"/>
                                      </p:to>
                                    </p:set>
                                    <p:animEffect transition="in" filter="fade">
                                      <p:cBhvr additive="repl">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58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5843"/>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fill="hold" nodeType="afterEffect">
                                  <p:stCondLst>
                                    <p:cond delay="0"/>
                                  </p:stCondLst>
                                  <p:childTnLst>
                                    <p:set>
                                      <p:cBhvr additive="repl">
                                        <p:cTn id="25" dur="1" fill="hold">
                                          <p:stCondLst>
                                            <p:cond delay="0"/>
                                          </p:stCondLst>
                                        </p:cTn>
                                        <p:tgtEl>
                                          <p:spTgt spid="35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3600" dirty="0">
                <a:effectLst>
                  <a:glow rad="127000">
                    <a:schemeClr val="tx1"/>
                  </a:glow>
                </a:effectLst>
                <a:ea typeface="ＭＳ Ｐゴシック" charset="0"/>
              </a:rPr>
              <a:t>التنبؤ عن كورش</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63888" y="1124744"/>
            <a:ext cx="5580112" cy="460851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من أنهض من المشرق الذي يلاقيه النصر عند رجليه دفع أمامه أمماً وعلى ملوك سلطه جعلهم كالتراب بسيفه وكالقش </a:t>
            </a:r>
            <a:r>
              <a:rPr kumimoji="0" lang="ar-JO" sz="4000" u="none" strike="noStrike" kern="1200" cap="none" spc="0" normalizeH="0" baseline="0" noProof="0" dirty="0" err="1">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المنذري</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بقوسه. </a:t>
            </a:r>
            <a:b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إشعياء41: 2</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pic>
        <p:nvPicPr>
          <p:cNvPr id="288772" name="Picture 2"/>
          <p:cNvPicPr>
            <a:picLocks noChangeAspect="1" noChangeArrowheads="1"/>
          </p:cNvPicPr>
          <p:nvPr/>
        </p:nvPicPr>
        <p:blipFill>
          <a:blip r:embed="rId3" cstate="print"/>
          <a:srcRect/>
          <a:stretch>
            <a:fillRect/>
          </a:stretch>
        </p:blipFill>
        <p:spPr bwMode="auto">
          <a:xfrm>
            <a:off x="323850" y="1125538"/>
            <a:ext cx="3200400" cy="3975100"/>
          </a:xfrm>
          <a:prstGeom prst="rect">
            <a:avLst/>
          </a:prstGeom>
          <a:noFill/>
          <a:ln w="9525">
            <a:noFill/>
            <a:miter lim="800000"/>
            <a:headEnd/>
            <a:tailEnd/>
          </a:ln>
        </p:spPr>
      </p:pic>
    </p:spTree>
    <p:extLst>
      <p:ext uri="{BB962C8B-B14F-4D97-AF65-F5344CB8AC3E}">
        <p14:creationId xmlns:p14="http://schemas.microsoft.com/office/powerpoint/2010/main" val="8297272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39732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والآن كلحيظة كانت رأفة من لدن الرب إلهنا ليبقي لنا نجاة ويعطينا وتداً في مكان قدسه لينير إلهنا أعيننا ويعطينا حياة قليلة في عبوديتنا (9: 8)</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289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474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493969-7159-924E-9660-D64A6FC57C6E}"/>
              </a:ext>
            </a:extLst>
          </p:cNvPr>
          <p:cNvPicPr>
            <a:picLocks noChangeAspect="1"/>
          </p:cNvPicPr>
          <p:nvPr/>
        </p:nvPicPr>
        <p:blipFill>
          <a:blip r:embed="rId2"/>
          <a:stretch>
            <a:fillRect/>
          </a:stretch>
        </p:blipFill>
        <p:spPr>
          <a:xfrm>
            <a:off x="-17749" y="0"/>
            <a:ext cx="9144000" cy="6822026"/>
          </a:xfrm>
          <a:prstGeom prst="rect">
            <a:avLst/>
          </a:prstGeom>
        </p:spPr>
      </p:pic>
      <p:sp>
        <p:nvSpPr>
          <p:cNvPr id="2" name="Rectangle 1">
            <a:extLst>
              <a:ext uri="{FF2B5EF4-FFF2-40B4-BE49-F238E27FC236}">
                <a16:creationId xmlns:a16="http://schemas.microsoft.com/office/drawing/2014/main" id="{6492ADAB-8546-CF4A-91CA-BB091A0912E2}"/>
              </a:ext>
            </a:extLst>
          </p:cNvPr>
          <p:cNvSpPr/>
          <p:nvPr/>
        </p:nvSpPr>
        <p:spPr>
          <a:xfrm>
            <a:off x="0" y="260648"/>
            <a:ext cx="9108503" cy="138499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prstClr val="black"/>
                  </a:glow>
                </a:effectLst>
                <a:uLnTx/>
                <a:uFillTx/>
                <a:latin typeface="Arial Narrow" panose="020B0604020202020204" pitchFamily="34" charset="0"/>
                <a:ea typeface="ＭＳ Ｐゴシック" charset="0"/>
                <a:cs typeface="Arial Narrow" panose="020B0604020202020204" pitchFamily="34" charset="0"/>
              </a:rPr>
              <a:t>مَنْ أَنْهَضَ مِنَ الْمَشْرِقِ الَّذِي يُلاَقِيهِ النَّصْرُ عِنْدَ رِجْلَيْهِ؟ دَفَعَ أَمَامَهُ أُمَمًا وَعَلَى مُلُوكٍ سَلَّطَهُ. جَعَلَهُمْ كَالتُّرَابِ بِسَيْفِهِ، وَكَالْقَشِّ الْمُنْذَرِي بِقَوْسِهِ. طَرَدَهُمْ. مَرَّ سَالِمًا فِي طَرِيق لَمْ يَسْلُكْهُ بِرِجْلَيْهِ. (إشعياء 41: 2-3)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TextBox 4">
            <a:extLst>
              <a:ext uri="{FF2B5EF4-FFF2-40B4-BE49-F238E27FC236}">
                <a16:creationId xmlns:a16="http://schemas.microsoft.com/office/drawing/2014/main" id="{FAC77A77-83AD-CE4F-82A0-DEC42371457F}"/>
              </a:ext>
            </a:extLst>
          </p:cNvPr>
          <p:cNvSpPr txBox="1"/>
          <p:nvPr/>
        </p:nvSpPr>
        <p:spPr>
          <a:xfrm>
            <a:off x="-15291" y="5006144"/>
            <a:ext cx="9108504" cy="1815882"/>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انتقل كورش من بلد إلى آخر، منتصرًا على كل ملك في طريقه. وفي حوالي عام 550 قبل الميلاد، قام بتوحيد الميديين والفرس لهزيمة مملكة ليديا القوية (آسيا الصغرى) في عام 546 قبل الميلاد. وبالتوجه جنوبًا إلى بابل، غزا جيشه بقيادة داريوس المدينة عام 539 قبل الميلاد. </a:t>
            </a:r>
          </a:p>
        </p:txBody>
      </p:sp>
    </p:spTree>
    <p:extLst>
      <p:ext uri="{BB962C8B-B14F-4D97-AF65-F5344CB8AC3E}">
        <p14:creationId xmlns:p14="http://schemas.microsoft.com/office/powerpoint/2010/main" val="381456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2FDD14-4F7B-9C47-AA58-2BFDAA479C0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tretch>
            <a:fillRect/>
          </a:stretch>
        </p:blipFill>
        <p:spPr>
          <a:xfrm>
            <a:off x="-6937" y="18349"/>
            <a:ext cx="9143999" cy="5143500"/>
          </a:xfrm>
          <a:prstGeom prst="rect">
            <a:avLst/>
          </a:prstGeom>
        </p:spPr>
      </p:pic>
      <p:sp>
        <p:nvSpPr>
          <p:cNvPr id="6" name="Rectangle 5">
            <a:extLst>
              <a:ext uri="{FF2B5EF4-FFF2-40B4-BE49-F238E27FC236}">
                <a16:creationId xmlns:a16="http://schemas.microsoft.com/office/drawing/2014/main" id="{E56DFC53-6BC8-3745-9B00-44605B386359}"/>
              </a:ext>
            </a:extLst>
          </p:cNvPr>
          <p:cNvSpPr/>
          <p:nvPr/>
        </p:nvSpPr>
        <p:spPr>
          <a:xfrm>
            <a:off x="146303" y="18349"/>
            <a:ext cx="3087547" cy="526297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قُتل الإمبراطور في معركة متأثراً بجراح أصيب بها بسهم سام خلال حملة ضد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المساجيين</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آسيا الوسطى. تم إرجاع جثة كورش إلى </a:t>
            </a:r>
            <a:r>
              <a:rPr kumimoji="0" lang="ar-SA" sz="2800" b="1" u="none" strike="noStrike" kern="1200" cap="none" spc="0" normalizeH="0" baseline="0" noProof="0" dirty="0" err="1">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باسارجاد</a:t>
            </a:r>
            <a:r>
              <a:rPr kumimoji="0" lang="ar-SA" sz="2800" b="1" u="none" strike="noStrike" kern="1200" cap="none" spc="0" normalizeH="0" baseline="0" noProof="0" dirty="0">
                <a:ln>
                  <a:noFill/>
                </a:ln>
                <a:solidFill>
                  <a:srgbClr val="FFFFFF"/>
                </a:solidFill>
                <a:effectLst>
                  <a:glow rad="101600">
                    <a:srgbClr val="000000"/>
                  </a:glow>
                  <a:outerShdw sx="1000" sy="1000" algn="ctr" rotWithShape="0">
                    <a:srgbClr val="000000"/>
                  </a:outerShdw>
                </a:effectLst>
                <a:uLnTx/>
                <a:uFillTx/>
                <a:latin typeface="Arial" panose="020B0604020202020204" pitchFamily="34" charset="0"/>
                <a:ea typeface="ＭＳ Ｐゴシック" charset="0"/>
                <a:cs typeface="Arial" panose="020B0604020202020204" pitchFamily="34" charset="0"/>
              </a:rPr>
              <a:t> في بلاد فارس؛ وتتكون مقبرته، التي لا تزال موجودة، من غرفة واحدة مبنية على مسار أساس من ست درجات. </a:t>
            </a:r>
          </a:p>
        </p:txBody>
      </p:sp>
      <p:sp>
        <p:nvSpPr>
          <p:cNvPr id="7" name="Rectangle 6">
            <a:extLst>
              <a:ext uri="{FF2B5EF4-FFF2-40B4-BE49-F238E27FC236}">
                <a16:creationId xmlns:a16="http://schemas.microsoft.com/office/drawing/2014/main" id="{5772CBD4-8683-A24C-9424-C3F3A43E56BF}"/>
              </a:ext>
            </a:extLst>
          </p:cNvPr>
          <p:cNvSpPr/>
          <p:nvPr/>
        </p:nvSpPr>
        <p:spPr>
          <a:xfrm>
            <a:off x="6474637" y="620688"/>
            <a:ext cx="2659283" cy="3970318"/>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prstClr val="white"/>
                </a:solidFill>
                <a:effectLst>
                  <a:glow rad="101600">
                    <a:prstClr val="black"/>
                  </a:glow>
                  <a:outerShdw sx="1000" sy="1000" algn="ctr" rotWithShape="0">
                    <a:prstClr val="black"/>
                  </a:outerShdw>
                </a:effectLst>
                <a:uLnTx/>
                <a:uFillTx/>
                <a:latin typeface="Arial" panose="020B0604020202020204" pitchFamily="34" charset="0"/>
                <a:ea typeface="ＭＳ Ｐゴシック" charset="0"/>
                <a:cs typeface="Arial" panose="020B0604020202020204" pitchFamily="34" charset="0"/>
              </a:rPr>
              <a:t>وتم وضع الجثة في تابوت ذهبي، وحمل القبر النقش. ويعتبر أحد أكثر زعماء العالم احتراما حتى الآن. كان يقاتل دائمًا جنبًا إلى جنب مع جنوده ولم يتركهم بمفردهم في ساحة المعركة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Box 7">
            <a:extLst>
              <a:ext uri="{FF2B5EF4-FFF2-40B4-BE49-F238E27FC236}">
                <a16:creationId xmlns:a16="http://schemas.microsoft.com/office/drawing/2014/main" id="{1F983771-2A2A-9243-B732-E941773CE743}"/>
              </a:ext>
            </a:extLst>
          </p:cNvPr>
          <p:cNvSpPr txBox="1"/>
          <p:nvPr/>
        </p:nvSpPr>
        <p:spPr>
          <a:xfrm>
            <a:off x="22561" y="5589240"/>
            <a:ext cx="9143998" cy="769441"/>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nalecta" panose="02030706050802020602" pitchFamily="18" charset="0"/>
                <a:cs typeface="Arial" panose="020B0604020202020204" pitchFamily="34" charset="0"/>
              </a:rPr>
              <a:t>قبر كورش العظيم</a:t>
            </a:r>
          </a:p>
        </p:txBody>
      </p:sp>
    </p:spTree>
    <p:extLst>
      <p:ext uri="{BB962C8B-B14F-4D97-AF65-F5344CB8AC3E}">
        <p14:creationId xmlns:p14="http://schemas.microsoft.com/office/powerpoint/2010/main" val="304598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B0D8F3-E5E8-6543-8C1D-9D6DD997D1DA}"/>
              </a:ext>
            </a:extLst>
          </p:cNvPr>
          <p:cNvSpPr/>
          <p:nvPr/>
        </p:nvSpPr>
        <p:spPr bwMode="auto">
          <a:xfrm>
            <a:off x="-36512" y="3041949"/>
            <a:ext cx="5948523" cy="381605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pic>
        <p:nvPicPr>
          <p:cNvPr id="5" name="Picture 4">
            <a:extLst>
              <a:ext uri="{FF2B5EF4-FFF2-40B4-BE49-F238E27FC236}">
                <a16:creationId xmlns:a16="http://schemas.microsoft.com/office/drawing/2014/main" id="{6C60C4B5-EC57-6D4A-9494-FE326BB093E1}"/>
              </a:ext>
            </a:extLst>
          </p:cNvPr>
          <p:cNvPicPr>
            <a:picLocks noChangeAspect="1"/>
          </p:cNvPicPr>
          <p:nvPr/>
        </p:nvPicPr>
        <p:blipFill rotWithShape="1">
          <a:blip r:embed="rId2"/>
          <a:srcRect t="1" r="937" b="43910"/>
          <a:stretch/>
        </p:blipFill>
        <p:spPr>
          <a:xfrm>
            <a:off x="-36512" y="1"/>
            <a:ext cx="5948523" cy="3383120"/>
          </a:xfrm>
          <a:prstGeom prst="rect">
            <a:avLst/>
          </a:prstGeom>
          <a:solidFill>
            <a:schemeClr val="bg1"/>
          </a:solidFill>
        </p:spPr>
      </p:pic>
      <p:sp>
        <p:nvSpPr>
          <p:cNvPr id="6" name="TextBox 5">
            <a:extLst>
              <a:ext uri="{FF2B5EF4-FFF2-40B4-BE49-F238E27FC236}">
                <a16:creationId xmlns:a16="http://schemas.microsoft.com/office/drawing/2014/main" id="{1DFF94A4-05EA-7D4A-82DF-60ACCC5BBEDA}"/>
              </a:ext>
            </a:extLst>
          </p:cNvPr>
          <p:cNvSpPr txBox="1"/>
          <p:nvPr/>
        </p:nvSpPr>
        <p:spPr>
          <a:xfrm>
            <a:off x="6012160" y="116632"/>
            <a:ext cx="2994094" cy="6625660"/>
          </a:xfrm>
          <a:prstGeom prst="rect">
            <a:avLst/>
          </a:prstGeom>
          <a:noFill/>
        </p:spPr>
        <p:txBody>
          <a:bodyPr wrap="square" rtlCol="0">
            <a:spAutoFit/>
          </a:bodyPr>
          <a:lstStyle/>
          <a:p>
            <a:pPr marL="0" marR="0" lvl="0" indent="0" algn="ctr" defTabSz="449263" rtl="1" eaLnBrk="1" fontAlgn="base" latinLnBrk="0" hangingPunct="1">
              <a:lnSpc>
                <a:spcPct val="2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العالم، الملك العظيم، الملك الشرعي، ملك بابل، ملك سومر وأكاد، ملك الحواف الأربعة (الأرض)، ابن قمبيز، الملك العظيم، ملك أنشان، سليل تيسبيس، الملك العظيم، ملك آنشان، العائلة (التي) دائمًا (تمارس) الملكية.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7B16C8A1-66A8-0F4D-A0CB-4E34A213AB0E}"/>
              </a:ext>
            </a:extLst>
          </p:cNvPr>
          <p:cNvSpPr txBox="1"/>
          <p:nvPr/>
        </p:nvSpPr>
        <p:spPr>
          <a:xfrm>
            <a:off x="-36512" y="1935"/>
            <a:ext cx="5948523" cy="584775"/>
          </a:xfrm>
          <a:prstGeom prst="rect">
            <a:avLst/>
          </a:prstGeom>
          <a:solidFill>
            <a:srgbClr val="FF0000"/>
          </a:solid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اسطوانة سايروس </a:t>
            </a:r>
          </a:p>
        </p:txBody>
      </p:sp>
      <p:sp>
        <p:nvSpPr>
          <p:cNvPr id="8" name="TextBox 7">
            <a:extLst>
              <a:ext uri="{FF2B5EF4-FFF2-40B4-BE49-F238E27FC236}">
                <a16:creationId xmlns:a16="http://schemas.microsoft.com/office/drawing/2014/main" id="{DFBDB8B5-760B-004E-BE38-4353FB5A7D65}"/>
              </a:ext>
            </a:extLst>
          </p:cNvPr>
          <p:cNvSpPr txBox="1"/>
          <p:nvPr/>
        </p:nvSpPr>
        <p:spPr>
          <a:xfrm>
            <a:off x="1763688" y="3383121"/>
            <a:ext cx="1564035"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العصور القديمة: 539 ق.م. عندما غزا الإمبراطور الفارسي كورش بابل</a:t>
            </a:r>
          </a:p>
        </p:txBody>
      </p:sp>
      <p:sp>
        <p:nvSpPr>
          <p:cNvPr id="9" name="TextBox 8">
            <a:extLst>
              <a:ext uri="{FF2B5EF4-FFF2-40B4-BE49-F238E27FC236}">
                <a16:creationId xmlns:a16="http://schemas.microsoft.com/office/drawing/2014/main" id="{3EA52F73-F979-4749-85A7-5746E46F711C}"/>
              </a:ext>
            </a:extLst>
          </p:cNvPr>
          <p:cNvSpPr txBox="1"/>
          <p:nvPr/>
        </p:nvSpPr>
        <p:spPr>
          <a:xfrm>
            <a:off x="3229772" y="3383121"/>
            <a:ext cx="1486244" cy="1477328"/>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المحتويات: حرية العبادة للجميع، والدعوة إلى إعادة المبعدين إلى وطنهم </a:t>
            </a:r>
          </a:p>
        </p:txBody>
      </p:sp>
      <p:sp>
        <p:nvSpPr>
          <p:cNvPr id="10" name="TextBox 9">
            <a:extLst>
              <a:ext uri="{FF2B5EF4-FFF2-40B4-BE49-F238E27FC236}">
                <a16:creationId xmlns:a16="http://schemas.microsoft.com/office/drawing/2014/main" id="{39E0FF89-84FE-0642-AA13-E555A1DB3DC2}"/>
              </a:ext>
            </a:extLst>
          </p:cNvPr>
          <p:cNvSpPr txBox="1"/>
          <p:nvPr/>
        </p:nvSpPr>
        <p:spPr>
          <a:xfrm>
            <a:off x="4695875" y="3383121"/>
            <a:ext cx="1244277" cy="646331"/>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المكان: متحف لندن</a:t>
            </a:r>
          </a:p>
        </p:txBody>
      </p:sp>
      <p:sp>
        <p:nvSpPr>
          <p:cNvPr id="11" name="TextBox 10">
            <a:extLst>
              <a:ext uri="{FF2B5EF4-FFF2-40B4-BE49-F238E27FC236}">
                <a16:creationId xmlns:a16="http://schemas.microsoft.com/office/drawing/2014/main" id="{8188D65A-8590-6F47-984E-C31AC3E01F4B}"/>
              </a:ext>
            </a:extLst>
          </p:cNvPr>
          <p:cNvSpPr txBox="1"/>
          <p:nvPr/>
        </p:nvSpPr>
        <p:spPr>
          <a:xfrm>
            <a:off x="55637" y="3383121"/>
            <a:ext cx="1708051" cy="203132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870600"/>
                </a:solidFill>
                <a:effectLst/>
                <a:uLnTx/>
                <a:uFillTx/>
                <a:latin typeface="Arial" panose="020B0604020202020204" pitchFamily="34" charset="0"/>
                <a:ea typeface="ＭＳ Ｐゴシック" charset="0"/>
                <a:cs typeface="Arial" panose="020B0604020202020204" pitchFamily="34" charset="0"/>
              </a:rPr>
              <a:t>ماذا: أسطوانة من الطين، مقاس 22.5 سم × 10 سم، منقوش عليها أول ميثاق معروف لحقوق الإنسان في العالم </a:t>
            </a:r>
          </a:p>
        </p:txBody>
      </p:sp>
    </p:spTree>
    <p:extLst>
      <p:ext uri="{BB962C8B-B14F-4D97-AF65-F5344CB8AC3E}">
        <p14:creationId xmlns:p14="http://schemas.microsoft.com/office/powerpoint/2010/main" val="67734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20BC66-1E1B-A540-9CA6-C705D20428D7}"/>
              </a:ext>
            </a:extLst>
          </p:cNvPr>
          <p:cNvPicPr>
            <a:picLocks noChangeAspect="1"/>
          </p:cNvPicPr>
          <p:nvPr/>
        </p:nvPicPr>
        <p:blipFill>
          <a:blip r:embed="rId3"/>
          <a:stretch>
            <a:fillRect/>
          </a:stretch>
        </p:blipFill>
        <p:spPr>
          <a:xfrm>
            <a:off x="-36512" y="-56024"/>
            <a:ext cx="9252520" cy="5204543"/>
          </a:xfrm>
          <a:prstGeom prst="rect">
            <a:avLst/>
          </a:prstGeom>
        </p:spPr>
      </p:pic>
      <p:pic>
        <p:nvPicPr>
          <p:cNvPr id="9" name="Picture 8">
            <a:extLst>
              <a:ext uri="{FF2B5EF4-FFF2-40B4-BE49-F238E27FC236}">
                <a16:creationId xmlns:a16="http://schemas.microsoft.com/office/drawing/2014/main" id="{5A3F3B4E-A4CD-B511-2EEF-99E661F275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09" y="-27384"/>
            <a:ext cx="8424935" cy="5616624"/>
          </a:xfrm>
          <a:prstGeom prst="rect">
            <a:avLst/>
          </a:prstGeom>
        </p:spPr>
      </p:pic>
      <p:sp>
        <p:nvSpPr>
          <p:cNvPr id="2" name="TextBox 1">
            <a:extLst>
              <a:ext uri="{FF2B5EF4-FFF2-40B4-BE49-F238E27FC236}">
                <a16:creationId xmlns:a16="http://schemas.microsoft.com/office/drawing/2014/main" id="{8C58A279-801E-4F42-B78D-C3B2A1B2F290}"/>
              </a:ext>
            </a:extLst>
          </p:cNvPr>
          <p:cNvSpPr txBox="1"/>
          <p:nvPr/>
        </p:nvSpPr>
        <p:spPr>
          <a:xfrm>
            <a:off x="108520" y="44624"/>
            <a:ext cx="9144000"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سياسات سايروس اسطوانة</a:t>
            </a:r>
          </a:p>
        </p:txBody>
      </p:sp>
      <p:sp>
        <p:nvSpPr>
          <p:cNvPr id="3" name="Rectangle 2">
            <a:extLst>
              <a:ext uri="{FF2B5EF4-FFF2-40B4-BE49-F238E27FC236}">
                <a16:creationId xmlns:a16="http://schemas.microsoft.com/office/drawing/2014/main" id="{1094BB7B-C974-C2BD-F0C4-4A7D8230DC79}"/>
              </a:ext>
            </a:extLst>
          </p:cNvPr>
          <p:cNvSpPr/>
          <p:nvPr/>
        </p:nvSpPr>
        <p:spPr bwMode="auto">
          <a:xfrm>
            <a:off x="327509" y="4509120"/>
            <a:ext cx="8424935" cy="2300560"/>
          </a:xfrm>
          <a:prstGeom prst="rect">
            <a:avLst/>
          </a:prstGeom>
          <a:solidFill>
            <a:schemeClr val="tx2"/>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ctr" anchorCtr="0" compatLnSpc="1">
            <a:prstTxWarp prst="textNoShape">
              <a:avLst/>
            </a:prstTxWarp>
            <a:spAutoFit/>
          </a:bodyPr>
          <a:lstStyle/>
          <a:p>
            <a:pPr marL="174625" marR="0" lvl="0" indent="0" algn="r" defTabSz="914400" rtl="1"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كورش ملك الكون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نابونيدوس</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الملك الذي لم يخاف مني. وبما أن آلهة الأراضي الأجنبية أنشأت </a:t>
            </a:r>
            <a:r>
              <a:rPr kumimoji="0" lang="ar-SA" sz="36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ملاذات</a:t>
            </a: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دائمة أصبحت الآن متداعية، فقد أعدت الناس إلى أراضيهم وخصصت المؤن لإعادة البناء.</a:t>
            </a:r>
          </a:p>
        </p:txBody>
      </p:sp>
      <p:sp>
        <p:nvSpPr>
          <p:cNvPr id="5" name="Oval 4">
            <a:extLst>
              <a:ext uri="{FF2B5EF4-FFF2-40B4-BE49-F238E27FC236}">
                <a16:creationId xmlns:a16="http://schemas.microsoft.com/office/drawing/2014/main" id="{BBD56014-223B-038D-799D-27347CC00632}"/>
              </a:ext>
            </a:extLst>
          </p:cNvPr>
          <p:cNvSpPr/>
          <p:nvPr/>
        </p:nvSpPr>
        <p:spPr bwMode="auto">
          <a:xfrm>
            <a:off x="669486" y="1120398"/>
            <a:ext cx="7740979" cy="1171606"/>
          </a:xfrm>
          <a:prstGeom prst="ellipse">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rPr>
              <a:t>كوري العظيمة</a:t>
            </a:r>
            <a:endParaRPr kumimoji="0" lang="en-US" sz="4800" b="1" u="none" strike="noStrike" kern="1200" cap="none" spc="0" normalizeH="0" baseline="0" noProof="0" dirty="0">
              <a:ln>
                <a:noFill/>
              </a:ln>
              <a:solidFill>
                <a:srgbClr val="FFC000"/>
              </a:solidFill>
              <a:effectLst>
                <a:glow rad="228600">
                  <a:srgbClr val="000000">
                    <a:satMod val="175000"/>
                    <a:alpha val="76874"/>
                  </a:srgbClr>
                </a:glow>
              </a:effectLst>
              <a:uLnTx/>
              <a:uFillTx/>
              <a:latin typeface="Arial" panose="020B0604020202020204" pitchFamily="34" charset="0"/>
              <a:ea typeface="ＭＳ Ｐゴシック" charset="0"/>
              <a:cs typeface="Arial" panose="020B0604020202020204" pitchFamily="34" charset="0"/>
            </a:endParaRPr>
          </a:p>
        </p:txBody>
      </p:sp>
      <p:pic>
        <p:nvPicPr>
          <p:cNvPr id="10" name="Picture 9">
            <a:extLst>
              <a:ext uri="{FF2B5EF4-FFF2-40B4-BE49-F238E27FC236}">
                <a16:creationId xmlns:a16="http://schemas.microsoft.com/office/drawing/2014/main" id="{33F40CBD-E700-F26F-951C-76E6E9E0EA33}"/>
              </a:ext>
            </a:extLst>
          </p:cNvPr>
          <p:cNvPicPr>
            <a:picLocks noChangeAspect="1"/>
          </p:cNvPicPr>
          <p:nvPr/>
        </p:nvPicPr>
        <p:blipFill>
          <a:blip r:embed="rId5"/>
          <a:stretch>
            <a:fillRect/>
          </a:stretch>
        </p:blipFill>
        <p:spPr>
          <a:xfrm>
            <a:off x="327509" y="7057725"/>
            <a:ext cx="7957003" cy="4474044"/>
          </a:xfrm>
          <a:prstGeom prst="rect">
            <a:avLst/>
          </a:prstGeom>
          <a:effectLst>
            <a:outerShdw blurRad="266700" dist="50800" dir="5040000" sx="102000" sy="102000" algn="ctr" rotWithShape="0">
              <a:schemeClr val="tx1"/>
            </a:outerShdw>
          </a:effectLst>
        </p:spPr>
      </p:pic>
    </p:spTree>
    <p:extLst>
      <p:ext uri="{BB962C8B-B14F-4D97-AF65-F5344CB8AC3E}">
        <p14:creationId xmlns:p14="http://schemas.microsoft.com/office/powerpoint/2010/main" val="2132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6B945A-09FC-1A44-8052-5499537C6B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4" name="Rectangle 3">
            <a:extLst>
              <a:ext uri="{FF2B5EF4-FFF2-40B4-BE49-F238E27FC236}">
                <a16:creationId xmlns:a16="http://schemas.microsoft.com/office/drawing/2014/main" id="{8B1B759A-5026-8542-BCB3-F6642D69D329}"/>
              </a:ext>
            </a:extLst>
          </p:cNvPr>
          <p:cNvSpPr/>
          <p:nvPr/>
        </p:nvSpPr>
        <p:spPr>
          <a:xfrm>
            <a:off x="0" y="404664"/>
            <a:ext cx="8819909" cy="4524315"/>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الآن بعد أن وضعت تاج مملكة فارس وبابل وأمم الجهات الأربع على الرأس بعون الله أعلن أنني سأحترم تقاليد وعادات وأديان شعوب إمبراطوريتي ولن أدعها أبدًا جميع حكامي ومرؤوسي ينظرون إليهم بازدراء </a:t>
            </a:r>
            <a:r>
              <a:rPr kumimoji="0" lang="ar-SA" sz="32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أويهينونهم</a:t>
            </a: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حتى أعيش. من الآن فصاعدًا، وإلى أن يمنحني الله نعمة المملكة، لن أفرض مملكتي على أي دولة. ولكل منهم الحرية في قبوله، وإذا رفضه أي منهم، فلن أقرر أبدًا الحرب من أجل الحكم. حتى أصبح ملكًا لفارس وبابل وأمم الجهات الأربعة، لن أسمح لأحد أن يظلم أحدًا، وإذا حدث ذلك، فسوف أستعيد حقه وأعاقب الظالم.</a:t>
            </a:r>
            <a:endParaRPr kumimoji="0" lang="en-US"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64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0FBBA-1D18-E0CF-8124-F00E440C0B9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C3C2ABA-42E1-4417-7A08-3464837C767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1069" r="13234"/>
          <a:stretch/>
        </p:blipFill>
        <p:spPr>
          <a:xfrm>
            <a:off x="0" y="30057"/>
            <a:ext cx="9144000" cy="6827943"/>
          </a:xfrm>
          <a:prstGeom prst="rect">
            <a:avLst/>
          </a:prstGeom>
        </p:spPr>
      </p:pic>
      <p:sp>
        <p:nvSpPr>
          <p:cNvPr id="5" name="Rectangle 4">
            <a:extLst>
              <a:ext uri="{FF2B5EF4-FFF2-40B4-BE49-F238E27FC236}">
                <a16:creationId xmlns:a16="http://schemas.microsoft.com/office/drawing/2014/main" id="{909EE96C-27BC-A2EC-D3DD-171718D62016}"/>
              </a:ext>
            </a:extLst>
          </p:cNvPr>
          <p:cNvSpPr/>
          <p:nvPr/>
        </p:nvSpPr>
        <p:spPr>
          <a:xfrm>
            <a:off x="162044" y="188640"/>
            <a:ext cx="8514412" cy="5509200"/>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"وحتى أصبح الملك، لن أسمح أبدًا لأي شخص بالاستيلاء على ممتلكات الآخرين المنقولة والأرضية بالقوة أودون تعويض. [بينما] أنا على قيد الحياة، سأمنع العمل القسري غير مدفوع الأجر. واليوم أعلن أن كل شخص حر في اختيار دينه. يتمتع الناس بحرية العيش في جميع المناطق وشغل وظيفة بشرط ألا ينتهكوا أبدًا حقوق الآخرين. لا يمكن معاقبة أي شخص على أخطاء أقاربه. أنا أمنع العبودية، والحكام والمرؤوسون ملتزمون بحظر تبادل الرجال والنساء كعبيد داخل مناطق حكمهم. يجب إبادة مثل هذه التقاليد في جميع أنحاء العالم. وأسأل الله أن يوفقني في أداء التزاماتي تجاه أمم فارس وبابل وذوي الجهات الأربعة."</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801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8CD68-ADF1-3B46-8881-A79916DAFDF7}"/>
              </a:ext>
            </a:extLst>
          </p:cNvPr>
          <p:cNvPicPr>
            <a:picLocks noChangeAspect="1"/>
          </p:cNvPicPr>
          <p:nvPr/>
        </p:nvPicPr>
        <p:blipFill>
          <a:blip r:embed="rId2"/>
          <a:stretch>
            <a:fillRect/>
          </a:stretch>
        </p:blipFill>
        <p:spPr>
          <a:xfrm>
            <a:off x="-72008" y="796207"/>
            <a:ext cx="9252520" cy="5204543"/>
          </a:xfrm>
          <a:prstGeom prst="rect">
            <a:avLst/>
          </a:prstGeom>
        </p:spPr>
      </p:pic>
      <p:sp>
        <p:nvSpPr>
          <p:cNvPr id="4" name="Rectangle 3">
            <a:extLst>
              <a:ext uri="{FF2B5EF4-FFF2-40B4-BE49-F238E27FC236}">
                <a16:creationId xmlns:a16="http://schemas.microsoft.com/office/drawing/2014/main" id="{5A2C3732-BB87-F346-AEEA-684641FF7215}"/>
              </a:ext>
            </a:extLst>
          </p:cNvPr>
          <p:cNvSpPr/>
          <p:nvPr/>
        </p:nvSpPr>
        <p:spPr>
          <a:xfrm>
            <a:off x="395780" y="4677311"/>
            <a:ext cx="4149971" cy="2062103"/>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مَنْ فَعَلَ وَصَنَعَ دَاعِيًا الأَجْيَالَ مِنَ الْبَدْءِ؟ أَنَا الرَّبُّ الأَوَّلُ، وَمَعَ الآخِرِينَ أَنَا هُوَ». </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إشعياء 41: 4</a:t>
            </a:r>
            <a:endParaRPr kumimoji="0" lang="en-US" sz="28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a:extLst>
              <a:ext uri="{FF2B5EF4-FFF2-40B4-BE49-F238E27FC236}">
                <a16:creationId xmlns:a16="http://schemas.microsoft.com/office/drawing/2014/main" id="{99A53FEC-735E-AC49-97EA-9AF858D1CE5D}"/>
              </a:ext>
            </a:extLst>
          </p:cNvPr>
          <p:cNvSpPr/>
          <p:nvPr/>
        </p:nvSpPr>
        <p:spPr>
          <a:xfrm>
            <a:off x="3707904" y="327243"/>
            <a:ext cx="5112568" cy="523220"/>
          </a:xfrm>
          <a:prstGeom prst="rect">
            <a:avLst/>
          </a:prstGeom>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101600">
                    <a:prstClr val="black"/>
                  </a:glow>
                </a:effectLst>
                <a:uLnTx/>
                <a:uFillTx/>
                <a:latin typeface="Arial" panose="020B0604020202020204" pitchFamily="34" charset="0"/>
                <a:ea typeface="ＭＳ Ｐゴシック" charset="0"/>
                <a:cs typeface="Arial" panose="020B0604020202020204" pitchFamily="34" charset="0"/>
              </a:rPr>
              <a:t>من صنع وأكمل داعيا الأجيال من البدء؟ </a:t>
            </a:r>
          </a:p>
        </p:txBody>
      </p:sp>
      <p:sp>
        <p:nvSpPr>
          <p:cNvPr id="9" name="Rectangle 8">
            <a:extLst>
              <a:ext uri="{FF2B5EF4-FFF2-40B4-BE49-F238E27FC236}">
                <a16:creationId xmlns:a16="http://schemas.microsoft.com/office/drawing/2014/main" id="{FE32F16C-CA91-3648-A902-626B2DEB7FFC}"/>
              </a:ext>
            </a:extLst>
          </p:cNvPr>
          <p:cNvSpPr/>
          <p:nvPr/>
        </p:nvSpPr>
        <p:spPr>
          <a:xfrm>
            <a:off x="5599305" y="3429000"/>
            <a:ext cx="2517389" cy="2677656"/>
          </a:xfrm>
          <a:prstGeom prst="rect">
            <a:avLst/>
          </a:prstGeom>
        </p:spPr>
        <p:txBody>
          <a:bodyPr wrap="square">
            <a:spAutoFit/>
          </a:bodyP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التركيز على الوقت المحدد. الله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هونفس</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الإله بالنسبة للأجيال الأولى من البشر كما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هوالحال</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بالنسبة للأجيال الأخيرة. </a:t>
            </a:r>
            <a:r>
              <a:rPr kumimoji="0" lang="ar-SA" sz="2400" b="1" u="none" strike="noStrike" kern="1200" cap="none" spc="0" normalizeH="0" baseline="0" noProof="0" dirty="0" err="1">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فهوالله</a:t>
            </a:r>
            <a:r>
              <a:rPr kumimoji="0" lang="ar-SA" sz="2400" b="1"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 دائمًا في كل وقت.</a:t>
            </a:r>
          </a:p>
        </p:txBody>
      </p:sp>
    </p:spTree>
    <p:extLst>
      <p:ext uri="{BB962C8B-B14F-4D97-AF65-F5344CB8AC3E}">
        <p14:creationId xmlns:p14="http://schemas.microsoft.com/office/powerpoint/2010/main" val="212504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FAB6C3-A21B-B143-9B22-95901A805B52}"/>
              </a:ext>
            </a:extLst>
          </p:cNvPr>
          <p:cNvPicPr>
            <a:picLocks noChangeAspect="1"/>
          </p:cNvPicPr>
          <p:nvPr/>
        </p:nvPicPr>
        <p:blipFill>
          <a:blip r:embed="rId2"/>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9EA3CEDD-168F-854D-9C4C-AE957DA0F130}"/>
              </a:ext>
            </a:extLst>
          </p:cNvPr>
          <p:cNvSpPr/>
          <p:nvPr/>
        </p:nvSpPr>
        <p:spPr>
          <a:xfrm>
            <a:off x="357187" y="332656"/>
            <a:ext cx="8429625" cy="1754326"/>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فَشَدَّدَ النَّجَّارُ الصَّائِغَ. الصَّاقِلُ بِالْمِطْرَقَةِ الضَّارِبَ عَلَى السَّنْدَانِ، قَائِلًا عَنِ </a:t>
            </a:r>
            <a:r>
              <a:rPr kumimoji="0" lang="ar-SA" sz="3600" b="1" i="0" u="none" strike="noStrike" kern="1200" cap="none" spc="0" normalizeH="0" baseline="0" noProof="0" dirty="0" err="1">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الإِلْحَامِ</a:t>
            </a: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 «هُوَ جَيِّدٌ». فَمَكَّنَهُ بِمَسَامِيرَ حَتَّى لاَ يَتَقَلْقَلَ. إشعياء 41: 7</a:t>
            </a:r>
            <a:endParaRPr kumimoji="0" lang="en-US" sz="32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endParaRPr>
          </a:p>
        </p:txBody>
      </p:sp>
      <p:sp>
        <p:nvSpPr>
          <p:cNvPr id="7" name="Rectangle 6">
            <a:extLst>
              <a:ext uri="{FF2B5EF4-FFF2-40B4-BE49-F238E27FC236}">
                <a16:creationId xmlns:a16="http://schemas.microsoft.com/office/drawing/2014/main" id="{CA377276-548E-F646-9D08-FAE6C8EF553A}"/>
              </a:ext>
            </a:extLst>
          </p:cNvPr>
          <p:cNvSpPr/>
          <p:nvPr/>
        </p:nvSpPr>
        <p:spPr>
          <a:xfrm>
            <a:off x="755576" y="5373216"/>
            <a:ext cx="7887220" cy="1200329"/>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101600">
                    <a:srgbClr val="000000"/>
                  </a:glow>
                </a:effectLst>
                <a:uLnTx/>
                <a:uFillTx/>
                <a:latin typeface="Arial Narrow" panose="020B0604020202020204" pitchFamily="34" charset="0"/>
                <a:ea typeface="ＭＳ Ｐゴシック" charset="0"/>
                <a:cs typeface="Arial Narrow" panose="020B0604020202020204" pitchFamily="34" charset="0"/>
              </a:rPr>
              <a:t>في يأسهم في أعقاب تقدم كورش، صنعت الأمم أصنامًا جديدة في محاولة لحمايتهم.</a:t>
            </a:r>
          </a:p>
        </p:txBody>
      </p:sp>
    </p:spTree>
    <p:extLst>
      <p:ext uri="{BB962C8B-B14F-4D97-AF65-F5344CB8AC3E}">
        <p14:creationId xmlns:p14="http://schemas.microsoft.com/office/powerpoint/2010/main" val="151878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t Never Pays To Disobey God | Renewal Christian Center">
            <a:extLst>
              <a:ext uri="{FF2B5EF4-FFF2-40B4-BE49-F238E27FC236}">
                <a16:creationId xmlns:a16="http://schemas.microsoft.com/office/drawing/2014/main" id="{D54AF264-CD14-39B7-FCCE-68FC9A5F8F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80"/>
          <a:stretch/>
        </p:blipFill>
        <p:spPr bwMode="auto">
          <a:xfrm>
            <a:off x="1452" y="51883"/>
            <a:ext cx="9142548" cy="68367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7FBD096-FECE-9442-8364-208D837A807E}"/>
              </a:ext>
            </a:extLst>
          </p:cNvPr>
          <p:cNvSpPr/>
          <p:nvPr/>
        </p:nvSpPr>
        <p:spPr>
          <a:xfrm>
            <a:off x="0" y="4869160"/>
            <a:ext cx="8964488" cy="1815882"/>
          </a:xfrm>
          <a:prstGeom prst="rect">
            <a:avLst/>
          </a:prstGeom>
        </p:spPr>
        <p:txBody>
          <a:bodyPr wrap="square">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«وَأَمَّا أَنْتَ يَا إِسْرَائِيلُ عَبْدِي، يَا يَعْقُوبُ الَّذِي اخْتَرْتُهُ، نَسْلَ إِبْرَاهِيمَ خَلِيلِي،</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rPr>
              <a:t>الَّذِي أَمْسَكْتُهُ مِنْ أَطْرَافِ الأَرْضِ، وَمِنْ أَقْطَارِهَا دَعَوْتُهُ، وَقُلْتُ لَكَ: أَنْتَ عَبْدِيَ. اخْتَرْتُكَ وَلَمْ أَرْفُضْكَ. لاَ تَخَفْ لأَنِّي مَعَكَ. لاَ تَتَلَفَّتْ لأَنِّي إِلهُكَ. قَدْ أَيَّدْتُكَ وَأَعَنْتُكَ وَعَضَدْتُكَ بِيَمِينِ بِرِّي. إشعياء 41: 8-10</a:t>
            </a:r>
            <a:endParaRPr kumimoji="0" lang="en-US" sz="2800" b="1" u="none" strike="noStrike" kern="1200" cap="none" spc="0" normalizeH="0" baseline="0" noProof="0" dirty="0">
              <a:ln>
                <a:noFill/>
              </a:ln>
              <a:solidFill>
                <a:srgbClr val="FFFFFF"/>
              </a:solidFill>
              <a:effectLst>
                <a:glow rad="228600">
                  <a:srgbClr val="000000">
                    <a:satMod val="175000"/>
                    <a:alpha val="73048"/>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2F030C3C-F25F-1249-8BFE-14E29EB4AE20}"/>
              </a:ext>
            </a:extLst>
          </p:cNvPr>
          <p:cNvSpPr txBox="1"/>
          <p:nvPr/>
        </p:nvSpPr>
        <p:spPr>
          <a:xfrm>
            <a:off x="-36512" y="51882"/>
            <a:ext cx="9180512" cy="784830"/>
          </a:xfrm>
          <a:prstGeom prst="rect">
            <a:avLst/>
          </a:prstGeom>
          <a:noFill/>
        </p:spPr>
        <p:txBody>
          <a:bodyPr wrap="square" rtlCol="0">
            <a:spAutoFit/>
          </a:bodyPr>
          <a:lstStyle/>
          <a:p>
            <a:pPr marL="0" marR="0" lvl="0" indent="0" algn="ctr" defTabSz="449263" rtl="1" eaLnBrk="1" fontAlgn="base" latinLnBrk="0" hangingPunct="1">
              <a:lnSpc>
                <a:spcPct val="100000"/>
              </a:lnSpc>
              <a:spcBef>
                <a:spcPct val="0"/>
              </a:spcBef>
              <a:spcAft>
                <a:spcPct val="0"/>
              </a:spcAft>
              <a:buClrTx/>
              <a:buSzTx/>
              <a:buFontTx/>
              <a:buNone/>
              <a:tabLst/>
              <a:defRPr/>
            </a:pPr>
            <a:r>
              <a:rPr kumimoji="0" lang="ar-SA" sz="45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خادم الله إسرائيل</a:t>
            </a:r>
          </a:p>
        </p:txBody>
      </p:sp>
    </p:spTree>
    <p:extLst>
      <p:ext uri="{BB962C8B-B14F-4D97-AF65-F5344CB8AC3E}">
        <p14:creationId xmlns:p14="http://schemas.microsoft.com/office/powerpoint/2010/main" val="307000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5169" y="-30161"/>
            <a:ext cx="9144000" cy="735235"/>
          </a:xfrm>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err="1">
                <a:effectLst>
                  <a:glow rad="127000">
                    <a:schemeClr val="tx1"/>
                  </a:glow>
                </a:effectLst>
                <a:ea typeface="ＭＳ Ｐゴシック" charset="0"/>
              </a:rPr>
              <a:t>ترامب</a:t>
            </a:r>
            <a:r>
              <a:rPr lang="ar-JO" sz="4000" dirty="0">
                <a:effectLst>
                  <a:glow rad="127000">
                    <a:schemeClr val="tx1"/>
                  </a:glow>
                </a:effectLst>
                <a:ea typeface="ＭＳ Ｐゴシック" charset="0"/>
              </a:rPr>
              <a:t> أم كورش</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35169" y="777082"/>
            <a:ext cx="9144000" cy="86409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defPPr>
              <a:defRPr lang="en-GB"/>
            </a:defPPr>
            <a:lvl1pPr algn="ctr" eaLnBrk="0" hangingPunct="0">
              <a:defRPr b="1">
                <a:solidFill>
                  <a:srgbClr val="FFFFFF"/>
                </a:solidFill>
                <a:effectLst>
                  <a:glow rad="127000">
                    <a:srgbClr val="000000"/>
                  </a:glow>
                </a:effectLst>
              </a:defRPr>
            </a:lvl1pPr>
            <a:lvl2pPr algn="ctr" eaLnBrk="0" hangingPunct="0">
              <a:defRPr sz="4400">
                <a:ea typeface="ＭＳ Ｐゴシック" pitchFamily="-108" charset="-128"/>
                <a:cs typeface="ＭＳ Ｐゴシック" pitchFamily="-108" charset="-128"/>
              </a:defRPr>
            </a:lvl2pPr>
            <a:lvl3pPr algn="ctr" eaLnBrk="0" hangingPunct="0">
              <a:defRPr sz="4400">
                <a:ea typeface="ＭＳ Ｐゴシック" pitchFamily="-108" charset="-128"/>
                <a:cs typeface="ＭＳ Ｐゴシック" pitchFamily="-108" charset="-128"/>
              </a:defRPr>
            </a:lvl3pPr>
            <a:lvl4pPr algn="ctr" eaLnBrk="0" hangingPunct="0">
              <a:defRPr sz="4400">
                <a:ea typeface="ＭＳ Ｐゴシック" pitchFamily="-108" charset="-128"/>
                <a:cs typeface="ＭＳ Ｐゴシック" pitchFamily="-108" charset="-128"/>
              </a:defRPr>
            </a:lvl4pPr>
            <a:lvl5pPr algn="ctr" eaLnBrk="0" hangingPunct="0">
              <a:defRPr sz="440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لا أحد منهما ادعى أنه يهودي أومسيحي لكنهما عملا بجهد لأجل القضايا الكتابية</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pic>
        <p:nvPicPr>
          <p:cNvPr id="289796" name="Picture 2"/>
          <p:cNvPicPr>
            <a:picLocks noChangeAspect="1" noChangeArrowheads="1"/>
          </p:cNvPicPr>
          <p:nvPr/>
        </p:nvPicPr>
        <p:blipFill>
          <a:blip r:embed="rId3" cstate="print"/>
          <a:srcRect/>
          <a:stretch>
            <a:fillRect/>
          </a:stretch>
        </p:blipFill>
        <p:spPr bwMode="auto">
          <a:xfrm>
            <a:off x="1184031" y="1785045"/>
            <a:ext cx="6705600" cy="4343400"/>
          </a:xfrm>
          <a:prstGeom prst="rect">
            <a:avLst/>
          </a:prstGeom>
          <a:noFill/>
          <a:ln w="9525">
            <a:noFill/>
            <a:miter lim="800000"/>
            <a:headEnd/>
            <a:tailEnd/>
          </a:ln>
        </p:spPr>
      </p:pic>
    </p:spTree>
    <p:extLst>
      <p:ext uri="{BB962C8B-B14F-4D97-AF65-F5344CB8AC3E}">
        <p14:creationId xmlns:p14="http://schemas.microsoft.com/office/powerpoint/2010/main" val="40139073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بدأ الله باسترداد حكمه من خلال زربابل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الهيكل</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 1-6) وعزرا (الشعب : 7-10)</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5" y="65344"/>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32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100000">
              <a:schemeClr val="accent2">
                <a:lumMod val="50000"/>
              </a:schemeClr>
            </a:gs>
          </a:gsLst>
          <a:lin ang="5400000" scaled="1"/>
        </a:gradFill>
        <a:effectLst/>
      </p:bgPr>
    </p:bg>
    <p:spTree>
      <p:nvGrpSpPr>
        <p:cNvPr id="1" name=""/>
        <p:cNvGrpSpPr/>
        <p:nvPr/>
      </p:nvGrpSpPr>
      <p:grpSpPr>
        <a:xfrm>
          <a:off x="0" y="0"/>
          <a:ext cx="0" cy="0"/>
          <a:chOff x="0" y="0"/>
          <a:chExt cx="0" cy="0"/>
        </a:xfrm>
      </p:grpSpPr>
      <p:pic>
        <p:nvPicPr>
          <p:cNvPr id="2050" name="Picture 2" descr="Cyrus the Shepherd - Bible Matrix">
            <a:extLst>
              <a:ext uri="{FF2B5EF4-FFF2-40B4-BE49-F238E27FC236}">
                <a16:creationId xmlns:a16="http://schemas.microsoft.com/office/drawing/2014/main" id="{0D4C9771-F220-BE4F-99F6-3FB5F9D6EBC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224484"/>
            <a:ext cx="9144000" cy="4660900"/>
          </a:xfrm>
          <a:prstGeom prst="rect">
            <a:avLst/>
          </a:prstGeom>
          <a:noFill/>
          <a:extLst>
            <a:ext uri="{909E8E84-426E-40DD-AFC4-6F175D3DCCD1}">
              <a14:hiddenFill xmlns:a14="http://schemas.microsoft.com/office/drawing/2010/main">
                <a:solidFill>
                  <a:srgbClr val="FFFFFF"/>
                </a:solidFill>
              </a14:hiddenFill>
            </a:ext>
          </a:extLst>
        </p:spPr>
      </p:pic>
      <p:sp>
        <p:nvSpPr>
          <p:cNvPr id="1094659" name="Text Box 2"/>
          <p:cNvSpPr txBox="1">
            <a:spLocks noChangeArrowheads="1"/>
          </p:cNvSpPr>
          <p:nvPr/>
        </p:nvSpPr>
        <p:spPr bwMode="auto">
          <a:xfrm>
            <a:off x="107504" y="6165304"/>
            <a:ext cx="4464496" cy="61649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SA"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ملخص إشعياء 41</a:t>
            </a:r>
          </a:p>
        </p:txBody>
      </p:sp>
      <p:sp>
        <p:nvSpPr>
          <p:cNvPr id="1094670" name="Rectangle 13"/>
          <p:cNvSpPr>
            <a:spLocks noChangeArrowheads="1"/>
          </p:cNvSpPr>
          <p:nvPr/>
        </p:nvSpPr>
        <p:spPr bwMode="auto">
          <a:xfrm>
            <a:off x="533400" y="116758"/>
            <a:ext cx="7772400" cy="2061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ينبغي لإسرائيل، الأمة الخادمة، أن تخاف لأن الله </a:t>
            </a:r>
            <a:r>
              <a:rPr kumimoji="0" lang="ar-SA" sz="2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هوالسيد</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أصنام بابل التافهة لأنه سيعين كورش (41: 25) كالشخص الوحيد الذي يعرف المستقبل.</a:t>
            </a: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4671" name="Rectangle 14"/>
          <p:cNvSpPr>
            <a:spLocks noChangeArrowheads="1"/>
          </p:cNvSpPr>
          <p:nvPr/>
        </p:nvSpPr>
        <p:spPr bwMode="auto">
          <a:xfrm>
            <a:off x="8305800" y="76200"/>
            <a:ext cx="762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460</a:t>
            </a:r>
          </a:p>
        </p:txBody>
      </p:sp>
    </p:spTree>
    <p:extLst>
      <p:ext uri="{BB962C8B-B14F-4D97-AF65-F5344CB8AC3E}">
        <p14:creationId xmlns:p14="http://schemas.microsoft.com/office/powerpoint/2010/main" val="98069166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67590852"/>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8977"/>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عابداً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02405324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425700"/>
            <a:ext cx="7874000" cy="4432300"/>
          </a:xfrm>
          <a:prstGeom prst="rect">
            <a:avLst/>
          </a:prstGeom>
        </p:spPr>
      </p:pic>
      <p:grpSp>
        <p:nvGrpSpPr>
          <p:cNvPr id="5" name="Group 4"/>
          <p:cNvGrpSpPr/>
          <p:nvPr/>
        </p:nvGrpSpPr>
        <p:grpSpPr>
          <a:xfrm>
            <a:off x="245271" y="146050"/>
            <a:ext cx="4559300" cy="4559300"/>
            <a:chOff x="245271" y="146050"/>
            <a:chExt cx="4559300" cy="4559300"/>
          </a:xfrm>
        </p:grpSpPr>
        <p:pic>
          <p:nvPicPr>
            <p:cNvPr id="2" name="Picture 1"/>
            <p:cNvPicPr>
              <a:picLocks noChangeAspect="1"/>
            </p:cNvPicPr>
            <p:nvPr/>
          </p:nvPicPr>
          <p:blipFill>
            <a:blip r:embed="rId4"/>
            <a:stretch>
              <a:fillRect/>
            </a:stretch>
          </p:blipFill>
          <p:spPr>
            <a:xfrm>
              <a:off x="245271" y="146050"/>
              <a:ext cx="4559300" cy="4559300"/>
            </a:xfrm>
            <a:prstGeom prst="rect">
              <a:avLst/>
            </a:prstGeom>
          </p:spPr>
        </p:pic>
        <p:sp>
          <p:nvSpPr>
            <p:cNvPr id="4" name="Rectangle 3"/>
            <p:cNvSpPr/>
            <p:nvPr/>
          </p:nvSpPr>
          <p:spPr bwMode="auto">
            <a:xfrm>
              <a:off x="984250" y="3785804"/>
              <a:ext cx="3327400" cy="463846"/>
            </a:xfrm>
            <a:prstGeom prst="rect">
              <a:avLst/>
            </a:prstGeom>
            <a:solidFill>
              <a:srgbClr val="FEF44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b="1" dirty="0">
                <a:solidFill>
                  <a:srgbClr val="000000"/>
                </a:solidFill>
                <a:latin typeface="Arial" panose="020B0604020202020204" pitchFamily="34" charset="0"/>
                <a:ea typeface="+mn-ea"/>
                <a:cs typeface="Arial" panose="020B0604020202020204" pitchFamily="34" charset="0"/>
              </a:endParaRPr>
            </a:p>
          </p:txBody>
        </p:sp>
      </p:grpSp>
      <p:sp>
        <p:nvSpPr>
          <p:cNvPr id="900098" name="Rectangle 2"/>
          <p:cNvSpPr>
            <a:spLocks noGrp="1" noChangeArrowheads="1"/>
          </p:cNvSpPr>
          <p:nvPr>
            <p:ph type="ctrTitle"/>
          </p:nvPr>
        </p:nvSpPr>
        <p:spPr>
          <a:xfrm>
            <a:off x="526273" y="3659943"/>
            <a:ext cx="4027136" cy="659262"/>
          </a:xfrm>
          <a:effectLst/>
        </p:spPr>
        <p:txBody>
          <a:bodyPr anchor="t"/>
          <a:lstStyle/>
          <a:p>
            <a:pPr>
              <a:defRPr/>
            </a:pPr>
            <a:r>
              <a:rPr lang="ar-JO" sz="3600" dirty="0">
                <a:solidFill>
                  <a:schemeClr val="tx1"/>
                </a:solidFill>
                <a:effectLst/>
                <a:ea typeface="ＭＳ Ｐゴシック" charset="0"/>
              </a:rPr>
              <a:t>الصفحات الصفراء</a:t>
            </a:r>
            <a:endParaRPr lang="en-US" sz="3600" dirty="0">
              <a:solidFill>
                <a:schemeClr val="tx1"/>
              </a:solidFill>
              <a:effectLst/>
              <a:ea typeface="ＭＳ Ｐゴシック" charset="0"/>
            </a:endParaRPr>
          </a:p>
        </p:txBody>
      </p:sp>
      <p:sp>
        <p:nvSpPr>
          <p:cNvPr id="8" name="Title 1"/>
          <p:cNvSpPr txBox="1">
            <a:spLocks/>
          </p:cNvSpPr>
          <p:nvPr/>
        </p:nvSpPr>
        <p:spPr bwMode="auto">
          <a:xfrm>
            <a:off x="4935476" y="44450"/>
            <a:ext cx="425336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ar-JO" sz="4800" b="1" dirty="0">
                <a:solidFill>
                  <a:srgbClr val="FFFFFF"/>
                </a:solidFill>
                <a:effectLst>
                  <a:glow rad="228600">
                    <a:srgbClr val="000000"/>
                  </a:glow>
                </a:effectLst>
                <a:latin typeface="Arial" panose="020B0604020202020204" pitchFamily="34" charset="0"/>
                <a:cs typeface="Arial" panose="020B0604020202020204" pitchFamily="34" charset="0"/>
              </a:rPr>
              <a:t>كيف تجد كنيسة؟</a:t>
            </a:r>
            <a:endParaRPr lang="en-US" sz="48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43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4730"/>
          <a:stretch/>
        </p:blipFill>
        <p:spPr>
          <a:xfrm>
            <a:off x="5492852" y="4429912"/>
            <a:ext cx="3060700" cy="2274152"/>
          </a:xfrm>
          <a:prstGeom prst="rect">
            <a:avLst/>
          </a:prstGeom>
        </p:spPr>
      </p:pic>
      <p:pic>
        <p:nvPicPr>
          <p:cNvPr id="13" name="Picture 12"/>
          <p:cNvPicPr>
            <a:picLocks noChangeAspect="1"/>
          </p:cNvPicPr>
          <p:nvPr/>
        </p:nvPicPr>
        <p:blipFill rotWithShape="1">
          <a:blip r:embed="rId4"/>
          <a:srcRect l="5892" r="6668"/>
          <a:stretch/>
        </p:blipFill>
        <p:spPr>
          <a:xfrm>
            <a:off x="5238594" y="4607924"/>
            <a:ext cx="3498077" cy="2032000"/>
          </a:xfrm>
          <a:prstGeom prst="rect">
            <a:avLst/>
          </a:prstGeom>
        </p:spPr>
      </p:pic>
      <p:sp>
        <p:nvSpPr>
          <p:cNvPr id="900098" name="Rectangle 2"/>
          <p:cNvSpPr>
            <a:spLocks noGrp="1" noChangeArrowheads="1"/>
          </p:cNvSpPr>
          <p:nvPr>
            <p:ph type="ctrTitle"/>
          </p:nvPr>
        </p:nvSpPr>
        <p:spPr>
          <a:xfrm>
            <a:off x="26458" y="14004"/>
            <a:ext cx="9144000" cy="1255937"/>
          </a:xfrm>
          <a:effectLst>
            <a:outerShdw blurRad="63500" dist="35921" dir="2700000" algn="ctr" rotWithShape="0">
              <a:schemeClr val="tx2">
                <a:alpha val="74998"/>
              </a:schemeClr>
            </a:outerShdw>
          </a:effectLst>
        </p:spPr>
        <p:txBody>
          <a:bodyPr anchor="ctr"/>
          <a:lstStyle/>
          <a:p>
            <a:pPr>
              <a:defRPr/>
            </a:pPr>
            <a:r>
              <a:rPr lang="ar-JO" sz="6600" dirty="0">
                <a:effectLst>
                  <a:glow rad="127000">
                    <a:schemeClr val="tx1"/>
                  </a:glow>
                </a:effectLst>
                <a:ea typeface="ＭＳ Ｐゴシック" charset="0"/>
              </a:rPr>
              <a:t>لماذا الكنيسة؟</a:t>
            </a:r>
            <a:endParaRPr lang="en-US" sz="6600" dirty="0">
              <a:effectLst>
                <a:glow rad="127000">
                  <a:schemeClr val="tx1"/>
                </a:glow>
              </a:effectLst>
              <a:ea typeface="ＭＳ Ｐゴシック" charset="0"/>
            </a:endParaRPr>
          </a:p>
        </p:txBody>
      </p:sp>
      <p:grpSp>
        <p:nvGrpSpPr>
          <p:cNvPr id="3" name="Group 2"/>
          <p:cNvGrpSpPr/>
          <p:nvPr/>
        </p:nvGrpSpPr>
        <p:grpSpPr>
          <a:xfrm>
            <a:off x="230923" y="1568120"/>
            <a:ext cx="3778803" cy="2273300"/>
            <a:chOff x="1" y="2335880"/>
            <a:chExt cx="3778803" cy="2273300"/>
          </a:xfrm>
        </p:grpSpPr>
        <p:pic>
          <p:nvPicPr>
            <p:cNvPr id="2" name="Picture 1"/>
            <p:cNvPicPr>
              <a:picLocks noChangeAspect="1"/>
            </p:cNvPicPr>
            <p:nvPr/>
          </p:nvPicPr>
          <p:blipFill>
            <a:blip r:embed="rId5"/>
            <a:stretch>
              <a:fillRect/>
            </a:stretch>
          </p:blipFill>
          <p:spPr>
            <a:xfrm>
              <a:off x="197404" y="2335880"/>
              <a:ext cx="3581400" cy="2273300"/>
            </a:xfrm>
            <a:prstGeom prst="rect">
              <a:avLst/>
            </a:prstGeom>
          </p:spPr>
        </p:pic>
        <p:sp>
          <p:nvSpPr>
            <p:cNvPr id="4" name="Rectangle 2"/>
            <p:cNvSpPr txBox="1">
              <a:spLocks noChangeArrowheads="1"/>
            </p:cNvSpPr>
            <p:nvPr/>
          </p:nvSpPr>
          <p:spPr bwMode="auto">
            <a:xfrm>
              <a:off x="1" y="2912671"/>
              <a:ext cx="3778803" cy="11159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تعليم؟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2" name="Group 11"/>
          <p:cNvGrpSpPr/>
          <p:nvPr/>
        </p:nvGrpSpPr>
        <p:grpSpPr>
          <a:xfrm>
            <a:off x="5264252" y="1568120"/>
            <a:ext cx="3289300" cy="2463800"/>
            <a:chOff x="5033330" y="2145380"/>
            <a:chExt cx="3289300" cy="2463800"/>
          </a:xfrm>
        </p:grpSpPr>
        <p:pic>
          <p:nvPicPr>
            <p:cNvPr id="9" name="Picture 8"/>
            <p:cNvPicPr>
              <a:picLocks noChangeAspect="1"/>
            </p:cNvPicPr>
            <p:nvPr/>
          </p:nvPicPr>
          <p:blipFill>
            <a:blip r:embed="rId6"/>
            <a:stretch>
              <a:fillRect/>
            </a:stretch>
          </p:blipFill>
          <p:spPr>
            <a:xfrm>
              <a:off x="5033330" y="2145380"/>
              <a:ext cx="3289300" cy="2463800"/>
            </a:xfrm>
            <a:prstGeom prst="rect">
              <a:avLst/>
            </a:prstGeom>
          </p:spPr>
        </p:pic>
        <p:sp>
          <p:nvSpPr>
            <p:cNvPr id="6" name="Rectangle 2"/>
            <p:cNvSpPr txBox="1">
              <a:spLocks noChangeArrowheads="1"/>
            </p:cNvSpPr>
            <p:nvPr/>
          </p:nvSpPr>
          <p:spPr bwMode="auto">
            <a:xfrm>
              <a:off x="5033330" y="3269457"/>
              <a:ext cx="3289300" cy="1292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ترنيم؟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grpSp>
        <p:nvGrpSpPr>
          <p:cNvPr id="11" name="Group 10"/>
          <p:cNvGrpSpPr/>
          <p:nvPr/>
        </p:nvGrpSpPr>
        <p:grpSpPr>
          <a:xfrm>
            <a:off x="205263" y="4528775"/>
            <a:ext cx="4622802" cy="2175289"/>
            <a:chOff x="-1" y="4669883"/>
            <a:chExt cx="4622802" cy="2175289"/>
          </a:xfrm>
        </p:grpSpPr>
        <p:pic>
          <p:nvPicPr>
            <p:cNvPr id="10" name="Picture 9"/>
            <p:cNvPicPr>
              <a:picLocks noChangeAspect="1"/>
            </p:cNvPicPr>
            <p:nvPr/>
          </p:nvPicPr>
          <p:blipFill>
            <a:blip r:embed="rId7"/>
            <a:stretch>
              <a:fillRect/>
            </a:stretch>
          </p:blipFill>
          <p:spPr>
            <a:xfrm>
              <a:off x="1" y="4941794"/>
              <a:ext cx="4622800" cy="1765300"/>
            </a:xfrm>
            <a:prstGeom prst="rect">
              <a:avLst/>
            </a:prstGeom>
          </p:spPr>
        </p:pic>
        <p:sp>
          <p:nvSpPr>
            <p:cNvPr id="7" name="Rectangle 2"/>
            <p:cNvSpPr txBox="1">
              <a:spLocks noChangeArrowheads="1"/>
            </p:cNvSpPr>
            <p:nvPr/>
          </p:nvSpPr>
          <p:spPr bwMode="auto">
            <a:xfrm>
              <a:off x="-1" y="4669883"/>
              <a:ext cx="4598459"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شركة؟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sp>
        <p:nvSpPr>
          <p:cNvPr id="8" name="Rectangle 2"/>
          <p:cNvSpPr txBox="1">
            <a:spLocks noChangeArrowheads="1"/>
          </p:cNvSpPr>
          <p:nvPr/>
        </p:nvSpPr>
        <p:spPr bwMode="auto">
          <a:xfrm>
            <a:off x="5354055" y="4477463"/>
            <a:ext cx="3289300" cy="2175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خدمة؟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949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80">
                                          <p:stCondLst>
                                            <p:cond delay="0"/>
                                          </p:stCondLst>
                                        </p:cTn>
                                        <p:tgtEl>
                                          <p:spTgt spid="13"/>
                                        </p:tgtEl>
                                      </p:cBhvr>
                                    </p:animEffect>
                                    <p:anim calcmode="lin" valueType="num">
                                      <p:cBhvr>
                                        <p:cTn id="6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7" dur="26">
                                          <p:stCondLst>
                                            <p:cond delay="650"/>
                                          </p:stCondLst>
                                        </p:cTn>
                                        <p:tgtEl>
                                          <p:spTgt spid="13"/>
                                        </p:tgtEl>
                                      </p:cBhvr>
                                      <p:to x="100000" y="60000"/>
                                    </p:animScale>
                                    <p:animScale>
                                      <p:cBhvr>
                                        <p:cTn id="68" dur="166" decel="50000">
                                          <p:stCondLst>
                                            <p:cond delay="676"/>
                                          </p:stCondLst>
                                        </p:cTn>
                                        <p:tgtEl>
                                          <p:spTgt spid="13"/>
                                        </p:tgtEl>
                                      </p:cBhvr>
                                      <p:to x="100000" y="100000"/>
                                    </p:animScale>
                                    <p:animScale>
                                      <p:cBhvr>
                                        <p:cTn id="69" dur="26">
                                          <p:stCondLst>
                                            <p:cond delay="1312"/>
                                          </p:stCondLst>
                                        </p:cTn>
                                        <p:tgtEl>
                                          <p:spTgt spid="13"/>
                                        </p:tgtEl>
                                      </p:cBhvr>
                                      <p:to x="100000" y="80000"/>
                                    </p:animScale>
                                    <p:animScale>
                                      <p:cBhvr>
                                        <p:cTn id="70" dur="166" decel="50000">
                                          <p:stCondLst>
                                            <p:cond delay="1338"/>
                                          </p:stCondLst>
                                        </p:cTn>
                                        <p:tgtEl>
                                          <p:spTgt spid="13"/>
                                        </p:tgtEl>
                                      </p:cBhvr>
                                      <p:to x="100000" y="100000"/>
                                    </p:animScale>
                                    <p:animScale>
                                      <p:cBhvr>
                                        <p:cTn id="71" dur="26">
                                          <p:stCondLst>
                                            <p:cond delay="1642"/>
                                          </p:stCondLst>
                                        </p:cTn>
                                        <p:tgtEl>
                                          <p:spTgt spid="13"/>
                                        </p:tgtEl>
                                      </p:cBhvr>
                                      <p:to x="100000" y="90000"/>
                                    </p:animScale>
                                    <p:animScale>
                                      <p:cBhvr>
                                        <p:cTn id="72" dur="166" decel="50000">
                                          <p:stCondLst>
                                            <p:cond delay="1668"/>
                                          </p:stCondLst>
                                        </p:cTn>
                                        <p:tgtEl>
                                          <p:spTgt spid="13"/>
                                        </p:tgtEl>
                                      </p:cBhvr>
                                      <p:to x="100000" y="100000"/>
                                    </p:animScale>
                                    <p:animScale>
                                      <p:cBhvr>
                                        <p:cTn id="73" dur="26">
                                          <p:stCondLst>
                                            <p:cond delay="1808"/>
                                          </p:stCondLst>
                                        </p:cTn>
                                        <p:tgtEl>
                                          <p:spTgt spid="13"/>
                                        </p:tgtEl>
                                      </p:cBhvr>
                                      <p:to x="100000" y="95000"/>
                                    </p:animScale>
                                    <p:animScale>
                                      <p:cBhvr>
                                        <p:cTn id="74" dur="166" decel="50000">
                                          <p:stCondLst>
                                            <p:cond delay="1834"/>
                                          </p:stCondLst>
                                        </p:cTn>
                                        <p:tgtEl>
                                          <p:spTgt spid="13"/>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80">
                                          <p:stCondLst>
                                            <p:cond delay="0"/>
                                          </p:stCondLst>
                                        </p:cTn>
                                        <p:tgtEl>
                                          <p:spTgt spid="8"/>
                                        </p:tgtEl>
                                      </p:cBhvr>
                                    </p:animEffect>
                                    <p:anim calcmode="lin" valueType="num">
                                      <p:cBhvr>
                                        <p:cTn id="7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83" dur="26">
                                          <p:stCondLst>
                                            <p:cond delay="650"/>
                                          </p:stCondLst>
                                        </p:cTn>
                                        <p:tgtEl>
                                          <p:spTgt spid="8"/>
                                        </p:tgtEl>
                                      </p:cBhvr>
                                      <p:to x="100000" y="60000"/>
                                    </p:animScale>
                                    <p:animScale>
                                      <p:cBhvr>
                                        <p:cTn id="84" dur="166" decel="50000">
                                          <p:stCondLst>
                                            <p:cond delay="676"/>
                                          </p:stCondLst>
                                        </p:cTn>
                                        <p:tgtEl>
                                          <p:spTgt spid="8"/>
                                        </p:tgtEl>
                                      </p:cBhvr>
                                      <p:to x="100000" y="100000"/>
                                    </p:animScale>
                                    <p:animScale>
                                      <p:cBhvr>
                                        <p:cTn id="85" dur="26">
                                          <p:stCondLst>
                                            <p:cond delay="1312"/>
                                          </p:stCondLst>
                                        </p:cTn>
                                        <p:tgtEl>
                                          <p:spTgt spid="8"/>
                                        </p:tgtEl>
                                      </p:cBhvr>
                                      <p:to x="100000" y="80000"/>
                                    </p:animScale>
                                    <p:animScale>
                                      <p:cBhvr>
                                        <p:cTn id="86" dur="166" decel="50000">
                                          <p:stCondLst>
                                            <p:cond delay="1338"/>
                                          </p:stCondLst>
                                        </p:cTn>
                                        <p:tgtEl>
                                          <p:spTgt spid="8"/>
                                        </p:tgtEl>
                                      </p:cBhvr>
                                      <p:to x="100000" y="100000"/>
                                    </p:animScale>
                                    <p:animScale>
                                      <p:cBhvr>
                                        <p:cTn id="87" dur="26">
                                          <p:stCondLst>
                                            <p:cond delay="1642"/>
                                          </p:stCondLst>
                                        </p:cTn>
                                        <p:tgtEl>
                                          <p:spTgt spid="8"/>
                                        </p:tgtEl>
                                      </p:cBhvr>
                                      <p:to x="100000" y="90000"/>
                                    </p:animScale>
                                    <p:animScale>
                                      <p:cBhvr>
                                        <p:cTn id="88" dur="166" decel="50000">
                                          <p:stCondLst>
                                            <p:cond delay="1668"/>
                                          </p:stCondLst>
                                        </p:cTn>
                                        <p:tgtEl>
                                          <p:spTgt spid="8"/>
                                        </p:tgtEl>
                                      </p:cBhvr>
                                      <p:to x="100000" y="100000"/>
                                    </p:animScale>
                                    <p:animScale>
                                      <p:cBhvr>
                                        <p:cTn id="89" dur="26">
                                          <p:stCondLst>
                                            <p:cond delay="1808"/>
                                          </p:stCondLst>
                                        </p:cTn>
                                        <p:tgtEl>
                                          <p:spTgt spid="8"/>
                                        </p:tgtEl>
                                      </p:cBhvr>
                                      <p:to x="100000" y="95000"/>
                                    </p:animScale>
                                    <p:animScale>
                                      <p:cBhvr>
                                        <p:cTn id="90" dur="166" decel="50000">
                                          <p:stCondLst>
                                            <p:cond delay="1834"/>
                                          </p:stCondLst>
                                        </p:cTn>
                                        <p:tgtEl>
                                          <p:spTgt spid="8"/>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52"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animScale>
                                      <p:cBhvr>
                                        <p:cTn id="98"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9" dur="1000" decel="50000" fill="hold">
                                          <p:stCondLst>
                                            <p:cond delay="0"/>
                                          </p:stCondLst>
                                        </p:cTn>
                                        <p:tgtEl>
                                          <p:spTgt spid="14"/>
                                        </p:tgtEl>
                                        <p:attrNameLst>
                                          <p:attrName>ppt_x</p:attrName>
                                          <p:attrName>ppt_y</p:attrName>
                                        </p:attrNameLst>
                                      </p:cBhvr>
                                    </p:animMotion>
                                    <p:animEffect transition="in" filter="fade">
                                      <p:cBhvr>
                                        <p:cTn id="10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iling pupp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100"/>
            <a:ext cx="9144000" cy="68199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535160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iling famil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4662" y="0"/>
            <a:ext cx="6129338"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2371123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dirty="0"/>
              <a:t>أخطأ الدكتور راز</a:t>
            </a:r>
            <a:endParaRPr lang="en-US"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تحتاج أمي إلى استرداد</a:t>
            </a:r>
            <a:endParaRPr lang="en-US"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latin typeface="Arial" panose="020B0604020202020204" pitchFamily="34" charset="0"/>
                <a:cs typeface="Arial" panose="020B0604020202020204" pitchFamily="34" charset="0"/>
              </a:rPr>
              <a:t>الله وحده يستطيع أن يستردها</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70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iling closep.jpg"/>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2" name="Title 1"/>
          <p:cNvSpPr>
            <a:spLocks noGrp="1"/>
          </p:cNvSpPr>
          <p:nvPr>
            <p:ph type="title"/>
          </p:nvPr>
        </p:nvSpPr>
        <p:spPr>
          <a:xfrm>
            <a:off x="-36512" y="44450"/>
            <a:ext cx="9225353" cy="1143000"/>
          </a:xfrm>
        </p:spPr>
        <p:txBody>
          <a:bodyPr/>
          <a:lstStyle/>
          <a:p>
            <a:r>
              <a:rPr lang="ar-JO" sz="4800" dirty="0">
                <a:effectLst>
                  <a:glow rad="228600">
                    <a:schemeClr val="tx1"/>
                  </a:glow>
                </a:effectLst>
              </a:rPr>
              <a:t>مي لينغ</a:t>
            </a:r>
            <a:endParaRPr lang="en-US" sz="4800" dirty="0">
              <a:effectLst>
                <a:glow rad="228600">
                  <a:schemeClr val="tx1"/>
                </a:glow>
              </a:effectLst>
            </a:endParaRPr>
          </a:p>
        </p:txBody>
      </p:sp>
    </p:spTree>
    <p:extLst>
      <p:ext uri="{BB962C8B-B14F-4D97-AF65-F5344CB8AC3E}">
        <p14:creationId xmlns:p14="http://schemas.microsoft.com/office/powerpoint/2010/main" val="442409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44450"/>
            <a:ext cx="9225353" cy="1143000"/>
          </a:xfrm>
        </p:spPr>
        <p:txBody>
          <a:bodyPr/>
          <a:lstStyle/>
          <a:p>
            <a:r>
              <a:rPr lang="ar-JO" sz="4800" dirty="0"/>
              <a:t>كلنا أخطأنا</a:t>
            </a:r>
            <a:endParaRPr lang="en-US" sz="4800" dirty="0"/>
          </a:p>
        </p:txBody>
      </p:sp>
      <p:sp>
        <p:nvSpPr>
          <p:cNvPr id="3" name="Title 1"/>
          <p:cNvSpPr txBox="1">
            <a:spLocks/>
          </p:cNvSpPr>
          <p:nvPr/>
        </p:nvSpPr>
        <p:spPr bwMode="auto">
          <a:xfrm>
            <a:off x="-36512" y="1412689"/>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كلنا نحتاج إلى استرداد</a:t>
            </a:r>
            <a:endParaRPr lang="en-US" sz="4800" b="1" dirty="0">
              <a:latin typeface="Arial" panose="020B0604020202020204" pitchFamily="34" charset="0"/>
              <a:cs typeface="Arial" panose="020B0604020202020204" pitchFamily="34" charset="0"/>
            </a:endParaRPr>
          </a:p>
        </p:txBody>
      </p:sp>
      <p:sp>
        <p:nvSpPr>
          <p:cNvPr id="4" name="Title 1"/>
          <p:cNvSpPr txBox="1">
            <a:spLocks/>
          </p:cNvSpPr>
          <p:nvPr/>
        </p:nvSpPr>
        <p:spPr bwMode="auto">
          <a:xfrm>
            <a:off x="-36512" y="27809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800" b="1" dirty="0">
                <a:latin typeface="Arial" panose="020B0604020202020204" pitchFamily="34" charset="0"/>
                <a:cs typeface="Arial" panose="020B0604020202020204" pitchFamily="34" charset="0"/>
              </a:rPr>
              <a:t>الله وحده يستطيع أن يستردنا</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484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استرداد </a:t>
            </a:r>
            <a:r>
              <a:rPr lang="ar-JO" sz="3600"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الهيكل </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والشعب إلى الأرض تحت قيادة زربابل وعزرا يسجل أمانة ورحمة الله في تتميم وعوده عن الإسترداد ليشجع البقية على العبادة الصحيحة في الهيكل وطاعة العهد </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80"/>
            <a:ext cx="704039"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278</a:t>
            </a:r>
          </a:p>
          <a:p>
            <a:pPr algn="ctr" eaLnBrk="1" hangingPunct="1">
              <a:defRPr/>
            </a:pPr>
            <a:r>
              <a:rPr lang="ar-JO" altLang="zh-CN" b="1" kern="0" dirty="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173614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Tree>
    <p:extLst>
      <p:ext uri="{BB962C8B-B14F-4D97-AF65-F5344CB8AC3E}">
        <p14:creationId xmlns:p14="http://schemas.microsoft.com/office/powerpoint/2010/main" val="288470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322"/>
          <a:stretch/>
        </p:blipFill>
        <p:spPr>
          <a:xfrm>
            <a:off x="-1" y="19371"/>
            <a:ext cx="9195911" cy="5695938"/>
          </a:xfrm>
          <a:prstGeom prst="rect">
            <a:avLst/>
          </a:prstGeom>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يحررنا الله من عبوديتنا ل</a:t>
            </a:r>
            <a:r>
              <a:rPr lang="ar-JO" sz="5400" dirty="0">
                <a:solidFill>
                  <a:srgbClr val="FFFF00"/>
                </a:solidFill>
                <a:effectLst>
                  <a:glow rad="127000">
                    <a:schemeClr val="tx1"/>
                  </a:glow>
                </a:effectLst>
                <a:ea typeface="ＭＳ Ｐゴシック" charset="0"/>
              </a:rPr>
              <a:t>نعبد</a:t>
            </a:r>
            <a:r>
              <a:rPr lang="ar-JO" sz="5400" dirty="0">
                <a:effectLst>
                  <a:glow rad="127000">
                    <a:schemeClr val="tx1"/>
                  </a:glow>
                </a:effectLst>
                <a:ea typeface="ＭＳ Ｐゴシック" charset="0"/>
              </a:rPr>
              <a:t>ه</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5718" y="2403856"/>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075" y="5661248"/>
            <a:ext cx="9144000" cy="11967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5400" b="1" dirty="0">
                <a:solidFill>
                  <a:srgbClr val="FFFFFF"/>
                </a:solidFill>
                <a:latin typeface="Arial" panose="020B0604020202020204" pitchFamily="34" charset="0"/>
                <a:cs typeface="Arial" panose="020B0604020202020204" pitchFamily="34" charset="0"/>
              </a:rPr>
              <a:t>الفكرة الرئيسية لتطبيق عزرا</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44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
            <a:ext cx="9144000" cy="6393562"/>
          </a:xfrm>
          <a:prstGeom prst="rect">
            <a:avLst/>
          </a:prstGeom>
        </p:spPr>
      </p:pic>
      <p:sp>
        <p:nvSpPr>
          <p:cNvPr id="2" name="Title 1"/>
          <p:cNvSpPr>
            <a:spLocks noGrp="1"/>
          </p:cNvSpPr>
          <p:nvPr>
            <p:ph type="title"/>
          </p:nvPr>
        </p:nvSpPr>
        <p:spPr>
          <a:xfrm>
            <a:off x="-36512" y="44450"/>
            <a:ext cx="9225353" cy="1143000"/>
          </a:xfrm>
        </p:spPr>
        <p:txBody>
          <a:bodyPr/>
          <a:lstStyle/>
          <a:p>
            <a:r>
              <a:rPr lang="ar-JO" dirty="0">
                <a:effectLst>
                  <a:glow rad="228600">
                    <a:schemeClr val="tx1"/>
                  </a:glow>
                </a:effectLst>
              </a:rPr>
              <a:t>أخطأت إسرائيل</a:t>
            </a:r>
            <a:endParaRPr lang="en-US" dirty="0">
              <a:effectLst>
                <a:glow rad="228600">
                  <a:schemeClr val="tx1"/>
                </a:glow>
              </a:effectLst>
            </a:endParaRPr>
          </a:p>
        </p:txBody>
      </p:sp>
      <p:sp>
        <p:nvSpPr>
          <p:cNvPr id="3" name="Title 1"/>
          <p:cNvSpPr txBox="1">
            <a:spLocks/>
          </p:cNvSpPr>
          <p:nvPr/>
        </p:nvSpPr>
        <p:spPr bwMode="auto">
          <a:xfrm>
            <a:off x="-36512" y="98072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يحتاج اليهود إلى استرداد</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4295012" y="3501008"/>
            <a:ext cx="4848988" cy="3356992"/>
          </a:xfrm>
          <a:prstGeom prst="rect">
            <a:avLst/>
          </a:prstGeom>
          <a:ln w="76200" cmpd="sng">
            <a:solidFill>
              <a:schemeClr val="tx1"/>
            </a:solidFill>
          </a:ln>
        </p:spPr>
      </p:pic>
      <p:sp>
        <p:nvSpPr>
          <p:cNvPr id="4" name="Title 1"/>
          <p:cNvSpPr txBox="1">
            <a:spLocks/>
          </p:cNvSpPr>
          <p:nvPr/>
        </p:nvSpPr>
        <p:spPr bwMode="auto">
          <a:xfrm>
            <a:off x="-36512" y="2060848"/>
            <a:ext cx="922535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effectLst>
                  <a:glow rad="228600">
                    <a:schemeClr val="tx1"/>
                  </a:glow>
                </a:effectLst>
                <a:latin typeface="Arial" panose="020B0604020202020204" pitchFamily="34" charset="0"/>
                <a:cs typeface="Arial" panose="020B0604020202020204" pitchFamily="34" charset="0"/>
              </a:rPr>
              <a:t>الله وحده يستطيع أن يستردهم</a:t>
            </a:r>
            <a:endParaRPr lang="en-US" b="1" dirty="0">
              <a:effectLst>
                <a:glow rad="228600">
                  <a:schemeClr val="tx1"/>
                </a:glo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3204067"/>
            <a:ext cx="4100982" cy="3645024"/>
          </a:xfrm>
          <a:prstGeom prst="rect">
            <a:avLst/>
          </a:prstGeom>
          <a:ln w="76200" cmpd="sng">
            <a:solidFill>
              <a:schemeClr val="tx1"/>
            </a:solidFill>
          </a:ln>
        </p:spPr>
      </p:pic>
      <p:sp>
        <p:nvSpPr>
          <p:cNvPr id="10" name="Right Arrow 9"/>
          <p:cNvSpPr/>
          <p:nvPr/>
        </p:nvSpPr>
        <p:spPr bwMode="auto">
          <a:xfrm>
            <a:off x="3635896" y="4437112"/>
            <a:ext cx="1152128" cy="921412"/>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0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6000" b="1"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٧٠ سنة</a:t>
            </a:r>
            <a:endParaRPr kumimoji="0" lang="en-US" sz="6000" b="1"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وتصير كل هذه الأرض خراباً ودهشاً وتخدم هذه الشعوب ملك بابل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ويكون عند تمام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وتلك الأمة يقول الرب على إثمهم وأرض الكلدانيين وأجعلها خرباً أبدية</a:t>
            </a:r>
            <a:b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٢٥: ١١-١٢</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extLst>
      <p:ext uri="{BB962C8B-B14F-4D97-AF65-F5344CB8AC3E}">
        <p14:creationId xmlns:p14="http://schemas.microsoft.com/office/powerpoint/2010/main" val="409389136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400">
                <a:solidFill>
                  <a:srgbClr val="004200"/>
                </a:solidFill>
                <a:latin typeface="Times" charset="0"/>
              </a:rPr>
              <a:t>The Postexilic Era</a:t>
            </a:r>
          </a:p>
        </p:txBody>
      </p:sp>
      <p:sp>
        <p:nvSpPr>
          <p:cNvPr id="395267" name="Rectangle 3"/>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8" name="Rectangle 4"/>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u="none" strike="noStrike" kern="1200" cap="none" spc="0" normalizeH="0" baseline="0" noProof="0" dirty="0">
              <a:ln>
                <a:noFill/>
              </a:ln>
              <a:solidFill>
                <a:srgbClr val="FFFF66"/>
              </a:solidFill>
              <a:effectLst/>
              <a:uLnTx/>
              <a:uFillTx/>
              <a:latin typeface="Arial" panose="020B0604020202020204" pitchFamily="34" charset="0"/>
              <a:ea typeface="Osaka"/>
              <a:cs typeface="Arial" panose="020B0604020202020204" pitchFamily="34" charset="0"/>
            </a:endParaRPr>
          </a:p>
        </p:txBody>
      </p:sp>
      <p:sp>
        <p:nvSpPr>
          <p:cNvPr id="395269" name="Text Box 5"/>
          <p:cNvSpPr txBox="1">
            <a:spLocks noChangeArrowheads="1"/>
          </p:cNvSpPr>
          <p:nvPr/>
        </p:nvSpPr>
        <p:spPr bwMode="auto">
          <a:xfrm>
            <a:off x="8382000" y="76200"/>
            <a:ext cx="617477" cy="40011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560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0" name="Rectangle 6"/>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586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634887" name="WordArt 7"/>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rPr>
              <a:t>فترة ما بعد السبي</a:t>
            </a:r>
            <a:endParaRPr kumimoji="0" lang="en-US" sz="3600" b="0" i="0" u="none" strike="noStrike" kern="10" cap="none" spc="0" normalizeH="0" baseline="30000" noProof="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uLnTx/>
              <a:uFillTx/>
              <a:latin typeface="Arial Black"/>
              <a:ea typeface="Arial Black"/>
              <a:cs typeface="Arial Black"/>
            </a:endParaRPr>
          </a:p>
        </p:txBody>
      </p:sp>
      <p:sp>
        <p:nvSpPr>
          <p:cNvPr id="395272" name="Rectangle 8"/>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3" name="Rectangle 9"/>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536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4" name="Rectangle 10"/>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516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5" name="Rectangle 11"/>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605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6" name="Rectangle 12"/>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حجي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7" name="Rectangle 13"/>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زكريا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8" name="Rectangle 14"/>
          <p:cNvSpPr>
            <a:spLocks noChangeArrowheads="1"/>
          </p:cNvSpPr>
          <p:nvPr/>
        </p:nvSpPr>
        <p:spPr bwMode="auto">
          <a:xfrm>
            <a:off x="7467600" y="22479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ملاخي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79" name="Rectangle 15"/>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520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0" name="Rectangle 16"/>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العمل في الهيكل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1" name="Rectangle 17"/>
          <p:cNvSpPr>
            <a:spLocks noChangeArrowheads="1"/>
          </p:cNvSpPr>
          <p:nvPr/>
        </p:nvSpPr>
        <p:spPr bwMode="auto">
          <a:xfrm>
            <a:off x="7053263" y="5105400"/>
            <a:ext cx="871537"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عزرا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2" name="Rectangle 18"/>
          <p:cNvSpPr>
            <a:spLocks noChangeArrowheads="1"/>
          </p:cNvSpPr>
          <p:nvPr/>
        </p:nvSpPr>
        <p:spPr bwMode="auto">
          <a:xfrm>
            <a:off x="7543800" y="55626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نحميا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3" name="Rectangle 19"/>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4" name="Rectangle 20"/>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5" name="Rectangle 21"/>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408000"/>
              </a:solidFill>
              <a:effectLst/>
              <a:uLnTx/>
              <a:uFillTx/>
              <a:latin typeface="Arial" panose="020B0604020202020204" pitchFamily="34" charset="0"/>
              <a:ea typeface="Osaka"/>
              <a:cs typeface="Arial" panose="020B0604020202020204" pitchFamily="34" charset="0"/>
            </a:endParaRPr>
          </a:p>
        </p:txBody>
      </p:sp>
      <p:sp>
        <p:nvSpPr>
          <p:cNvPr id="395286" name="Rectangle 22"/>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زربابل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7" name="Rectangle 23"/>
          <p:cNvSpPr>
            <a:spLocks noChangeArrowheads="1"/>
          </p:cNvSpPr>
          <p:nvPr/>
        </p:nvSpPr>
        <p:spPr bwMode="auto">
          <a:xfrm>
            <a:off x="7543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444-425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8" name="Rectangle 24"/>
          <p:cNvSpPr>
            <a:spLocks noChangeArrowheads="1"/>
          </p:cNvSpPr>
          <p:nvPr/>
        </p:nvSpPr>
        <p:spPr bwMode="auto">
          <a:xfrm>
            <a:off x="5867400" y="5105400"/>
            <a:ext cx="1143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أستير</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89" name="Rectangle 25"/>
          <p:cNvSpPr>
            <a:spLocks noChangeArrowheads="1"/>
          </p:cNvSpPr>
          <p:nvPr/>
        </p:nvSpPr>
        <p:spPr bwMode="auto">
          <a:xfrm>
            <a:off x="5638800" y="2971800"/>
            <a:ext cx="1600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483-473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0" name="Rectangle 26"/>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الأنبياء</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1" name="Rectangle 27"/>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آخرون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2"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ملوك فارس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3"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كورش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4" name="Rectangle 30"/>
          <p:cNvSpPr>
            <a:spLocks noChangeArrowheads="1"/>
          </p:cNvSpPr>
          <p:nvPr/>
        </p:nvSpPr>
        <p:spPr bwMode="auto">
          <a:xfrm>
            <a:off x="39624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داريوس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5" name="Rectangle 31"/>
          <p:cNvSpPr>
            <a:spLocks noChangeArrowheads="1"/>
          </p:cNvSpPr>
          <p:nvPr/>
        </p:nvSpPr>
        <p:spPr bwMode="auto">
          <a:xfrm>
            <a:off x="53340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أحشويروش</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395296" name="Rectangle 32"/>
          <p:cNvSpPr>
            <a:spLocks noChangeArrowheads="1"/>
          </p:cNvSpPr>
          <p:nvPr/>
        </p:nvSpPr>
        <p:spPr bwMode="auto">
          <a:xfrm>
            <a:off x="7010400" y="6096000"/>
            <a:ext cx="19050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408000"/>
              </a:buClr>
              <a:buSzPct val="110000"/>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أرتحشستا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pic>
        <p:nvPicPr>
          <p:cNvPr id="634913"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14"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Left-Right Arrow 1">
            <a:extLst>
              <a:ext uri="{FF2B5EF4-FFF2-40B4-BE49-F238E27FC236}">
                <a16:creationId xmlns:a16="http://schemas.microsoft.com/office/drawing/2014/main" id="{BE71DA74-90DC-852D-38D3-04A20D38DFAB}"/>
              </a:ext>
            </a:extLst>
          </p:cNvPr>
          <p:cNvSpPr/>
          <p:nvPr/>
        </p:nvSpPr>
        <p:spPr>
          <a:xfrm>
            <a:off x="5410200" y="3581400"/>
            <a:ext cx="2362200" cy="1193799"/>
          </a:xfrm>
          <a:prstGeom prst="leftRightArrow">
            <a:avLst>
              <a:gd name="adj1" fmla="val 68775"/>
              <a:gd name="adj2" fmla="val 50000"/>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0D0D0D"/>
                </a:solidFill>
                <a:effectLst/>
                <a:uLnTx/>
                <a:uFillTx/>
                <a:latin typeface="Trebuchet MS"/>
                <a:ea typeface="Osaka"/>
                <a:cs typeface="Osaka"/>
              </a:rPr>
              <a:t>72 سنة</a:t>
            </a:r>
            <a:endParaRPr kumimoji="0" lang="en-US" sz="2400" b="1" i="0" u="none" strike="noStrike" kern="1200" cap="none" spc="0" normalizeH="0" baseline="0" noProof="0" dirty="0">
              <a:ln>
                <a:noFill/>
              </a:ln>
              <a:solidFill>
                <a:srgbClr val="0D0D0D"/>
              </a:solidFill>
              <a:effectLst/>
              <a:uLnTx/>
              <a:uFillTx/>
              <a:latin typeface="Trebuchet MS"/>
              <a:ea typeface="Osaka"/>
              <a:cs typeface="Osaka"/>
            </a:endParaRPr>
          </a:p>
        </p:txBody>
      </p:sp>
    </p:spTree>
    <p:extLst>
      <p:ext uri="{BB962C8B-B14F-4D97-AF65-F5344CB8AC3E}">
        <p14:creationId xmlns:p14="http://schemas.microsoft.com/office/powerpoint/2010/main" val="3496081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5286"/>
                                        </p:tgtEl>
                                        <p:attrNameLst>
                                          <p:attrName>style.visibility</p:attrName>
                                        </p:attrNameLst>
                                      </p:cBhvr>
                                      <p:to>
                                        <p:strVal val="visible"/>
                                      </p:to>
                                    </p:set>
                                    <p:anim calcmode="lin" valueType="num">
                                      <p:cBhvr additive="base">
                                        <p:cTn id="7" dur="500" fill="hold"/>
                                        <p:tgtEl>
                                          <p:spTgt spid="395286"/>
                                        </p:tgtEl>
                                        <p:attrNameLst>
                                          <p:attrName>ppt_x</p:attrName>
                                        </p:attrNameLst>
                                      </p:cBhvr>
                                      <p:tavLst>
                                        <p:tav tm="0">
                                          <p:val>
                                            <p:strVal val="0-#ppt_w/2"/>
                                          </p:val>
                                        </p:tav>
                                        <p:tav tm="100000">
                                          <p:val>
                                            <p:strVal val="#ppt_x"/>
                                          </p:val>
                                        </p:tav>
                                      </p:tavLst>
                                    </p:anim>
                                    <p:anim calcmode="lin" valueType="num">
                                      <p:cBhvr additive="base">
                                        <p:cTn id="8" dur="500" fill="hold"/>
                                        <p:tgtEl>
                                          <p:spTgt spid="39528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95276"/>
                                        </p:tgtEl>
                                        <p:attrNameLst>
                                          <p:attrName>style.visibility</p:attrName>
                                        </p:attrNameLst>
                                      </p:cBhvr>
                                      <p:to>
                                        <p:strVal val="visible"/>
                                      </p:to>
                                    </p:set>
                                    <p:anim calcmode="lin" valueType="num">
                                      <p:cBhvr additive="base">
                                        <p:cTn id="12" dur="500" fill="hold"/>
                                        <p:tgtEl>
                                          <p:spTgt spid="395276"/>
                                        </p:tgtEl>
                                        <p:attrNameLst>
                                          <p:attrName>ppt_x</p:attrName>
                                        </p:attrNameLst>
                                      </p:cBhvr>
                                      <p:tavLst>
                                        <p:tav tm="0">
                                          <p:val>
                                            <p:strVal val="0-#ppt_w/2"/>
                                          </p:val>
                                        </p:tav>
                                        <p:tav tm="100000">
                                          <p:val>
                                            <p:strVal val="#ppt_x"/>
                                          </p:val>
                                        </p:tav>
                                      </p:tavLst>
                                    </p:anim>
                                    <p:anim calcmode="lin" valueType="num">
                                      <p:cBhvr additive="base">
                                        <p:cTn id="13" dur="500" fill="hold"/>
                                        <p:tgtEl>
                                          <p:spTgt spid="39527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95277"/>
                                        </p:tgtEl>
                                        <p:attrNameLst>
                                          <p:attrName>style.visibility</p:attrName>
                                        </p:attrNameLst>
                                      </p:cBhvr>
                                      <p:to>
                                        <p:strVal val="visible"/>
                                      </p:to>
                                    </p:set>
                                    <p:anim calcmode="lin" valueType="num">
                                      <p:cBhvr additive="base">
                                        <p:cTn id="17" dur="500" fill="hold"/>
                                        <p:tgtEl>
                                          <p:spTgt spid="395277"/>
                                        </p:tgtEl>
                                        <p:attrNameLst>
                                          <p:attrName>ppt_x</p:attrName>
                                        </p:attrNameLst>
                                      </p:cBhvr>
                                      <p:tavLst>
                                        <p:tav tm="0">
                                          <p:val>
                                            <p:strVal val="0-#ppt_w/2"/>
                                          </p:val>
                                        </p:tav>
                                        <p:tav tm="100000">
                                          <p:val>
                                            <p:strVal val="#ppt_x"/>
                                          </p:val>
                                        </p:tav>
                                      </p:tavLst>
                                    </p:anim>
                                    <p:anim calcmode="lin" valueType="num">
                                      <p:cBhvr additive="base">
                                        <p:cTn id="18" dur="500" fill="hold"/>
                                        <p:tgtEl>
                                          <p:spTgt spid="395277"/>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95281"/>
                                        </p:tgtEl>
                                        <p:attrNameLst>
                                          <p:attrName>style.visibility</p:attrName>
                                        </p:attrNameLst>
                                      </p:cBhvr>
                                      <p:to>
                                        <p:strVal val="visible"/>
                                      </p:to>
                                    </p:set>
                                    <p:anim calcmode="lin" valueType="num">
                                      <p:cBhvr additive="base">
                                        <p:cTn id="23" dur="500" fill="hold"/>
                                        <p:tgtEl>
                                          <p:spTgt spid="395281"/>
                                        </p:tgtEl>
                                        <p:attrNameLst>
                                          <p:attrName>ppt_x</p:attrName>
                                        </p:attrNameLst>
                                      </p:cBhvr>
                                      <p:tavLst>
                                        <p:tav tm="0">
                                          <p:val>
                                            <p:strVal val="0-#ppt_w/2"/>
                                          </p:val>
                                        </p:tav>
                                        <p:tav tm="100000">
                                          <p:val>
                                            <p:strVal val="#ppt_x"/>
                                          </p:val>
                                        </p:tav>
                                      </p:tavLst>
                                    </p:anim>
                                    <p:anim calcmode="lin" valueType="num">
                                      <p:cBhvr additive="base">
                                        <p:cTn id="24" dur="500" fill="hold"/>
                                        <p:tgtEl>
                                          <p:spTgt spid="395281"/>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95282"/>
                                        </p:tgtEl>
                                        <p:attrNameLst>
                                          <p:attrName>style.visibility</p:attrName>
                                        </p:attrNameLst>
                                      </p:cBhvr>
                                      <p:to>
                                        <p:strVal val="visible"/>
                                      </p:to>
                                    </p:set>
                                    <p:anim calcmode="lin" valueType="num">
                                      <p:cBhvr additive="base">
                                        <p:cTn id="29" dur="500" fill="hold"/>
                                        <p:tgtEl>
                                          <p:spTgt spid="395282"/>
                                        </p:tgtEl>
                                        <p:attrNameLst>
                                          <p:attrName>ppt_x</p:attrName>
                                        </p:attrNameLst>
                                      </p:cBhvr>
                                      <p:tavLst>
                                        <p:tav tm="0">
                                          <p:val>
                                            <p:strVal val="0-#ppt_w/2"/>
                                          </p:val>
                                        </p:tav>
                                        <p:tav tm="100000">
                                          <p:val>
                                            <p:strVal val="#ppt_x"/>
                                          </p:val>
                                        </p:tav>
                                      </p:tavLst>
                                    </p:anim>
                                    <p:anim calcmode="lin" valueType="num">
                                      <p:cBhvr additive="base">
                                        <p:cTn id="30" dur="500" fill="hold"/>
                                        <p:tgtEl>
                                          <p:spTgt spid="39528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95278"/>
                                        </p:tgtEl>
                                        <p:attrNameLst>
                                          <p:attrName>style.visibility</p:attrName>
                                        </p:attrNameLst>
                                      </p:cBhvr>
                                      <p:to>
                                        <p:strVal val="visible"/>
                                      </p:to>
                                    </p:set>
                                    <p:anim calcmode="lin" valueType="num">
                                      <p:cBhvr additive="base">
                                        <p:cTn id="35" dur="500" fill="hold"/>
                                        <p:tgtEl>
                                          <p:spTgt spid="395278"/>
                                        </p:tgtEl>
                                        <p:attrNameLst>
                                          <p:attrName>ppt_x</p:attrName>
                                        </p:attrNameLst>
                                      </p:cBhvr>
                                      <p:tavLst>
                                        <p:tav tm="0">
                                          <p:val>
                                            <p:strVal val="0-#ppt_w/2"/>
                                          </p:val>
                                        </p:tav>
                                        <p:tav tm="100000">
                                          <p:val>
                                            <p:strVal val="#ppt_x"/>
                                          </p:val>
                                        </p:tav>
                                      </p:tavLst>
                                    </p:anim>
                                    <p:anim calcmode="lin" valueType="num">
                                      <p:cBhvr additive="base">
                                        <p:cTn id="36" dur="500" fill="hold"/>
                                        <p:tgtEl>
                                          <p:spTgt spid="395278"/>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95293"/>
                                        </p:tgtEl>
                                        <p:attrNameLst>
                                          <p:attrName>style.visibility</p:attrName>
                                        </p:attrNameLst>
                                      </p:cBhvr>
                                      <p:to>
                                        <p:strVal val="visible"/>
                                      </p:to>
                                    </p:set>
                                    <p:anim calcmode="lin" valueType="num">
                                      <p:cBhvr additive="base">
                                        <p:cTn id="41" dur="500" fill="hold"/>
                                        <p:tgtEl>
                                          <p:spTgt spid="395293"/>
                                        </p:tgtEl>
                                        <p:attrNameLst>
                                          <p:attrName>ppt_x</p:attrName>
                                        </p:attrNameLst>
                                      </p:cBhvr>
                                      <p:tavLst>
                                        <p:tav tm="0">
                                          <p:val>
                                            <p:strVal val="0-#ppt_w/2"/>
                                          </p:val>
                                        </p:tav>
                                        <p:tav tm="100000">
                                          <p:val>
                                            <p:strVal val="#ppt_x"/>
                                          </p:val>
                                        </p:tav>
                                      </p:tavLst>
                                    </p:anim>
                                    <p:anim calcmode="lin" valueType="num">
                                      <p:cBhvr additive="base">
                                        <p:cTn id="42" dur="500" fill="hold"/>
                                        <p:tgtEl>
                                          <p:spTgt spid="395293"/>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5294"/>
                                        </p:tgtEl>
                                        <p:attrNameLst>
                                          <p:attrName>style.visibility</p:attrName>
                                        </p:attrNameLst>
                                      </p:cBhvr>
                                      <p:to>
                                        <p:strVal val="visible"/>
                                      </p:to>
                                    </p:set>
                                    <p:anim calcmode="lin" valueType="num">
                                      <p:cBhvr additive="base">
                                        <p:cTn id="47" dur="500" fill="hold"/>
                                        <p:tgtEl>
                                          <p:spTgt spid="395294"/>
                                        </p:tgtEl>
                                        <p:attrNameLst>
                                          <p:attrName>ppt_x</p:attrName>
                                        </p:attrNameLst>
                                      </p:cBhvr>
                                      <p:tavLst>
                                        <p:tav tm="0">
                                          <p:val>
                                            <p:strVal val="0-#ppt_w/2"/>
                                          </p:val>
                                        </p:tav>
                                        <p:tav tm="100000">
                                          <p:val>
                                            <p:strVal val="#ppt_x"/>
                                          </p:val>
                                        </p:tav>
                                      </p:tavLst>
                                    </p:anim>
                                    <p:anim calcmode="lin" valueType="num">
                                      <p:cBhvr additive="base">
                                        <p:cTn id="48" dur="500" fill="hold"/>
                                        <p:tgtEl>
                                          <p:spTgt spid="395294"/>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95295"/>
                                        </p:tgtEl>
                                        <p:attrNameLst>
                                          <p:attrName>style.visibility</p:attrName>
                                        </p:attrNameLst>
                                      </p:cBhvr>
                                      <p:to>
                                        <p:strVal val="visible"/>
                                      </p:to>
                                    </p:set>
                                    <p:anim calcmode="lin" valueType="num">
                                      <p:cBhvr additive="base">
                                        <p:cTn id="53" dur="500" fill="hold"/>
                                        <p:tgtEl>
                                          <p:spTgt spid="395295"/>
                                        </p:tgtEl>
                                        <p:attrNameLst>
                                          <p:attrName>ppt_x</p:attrName>
                                        </p:attrNameLst>
                                      </p:cBhvr>
                                      <p:tavLst>
                                        <p:tav tm="0">
                                          <p:val>
                                            <p:strVal val="0-#ppt_w/2"/>
                                          </p:val>
                                        </p:tav>
                                        <p:tav tm="100000">
                                          <p:val>
                                            <p:strVal val="#ppt_x"/>
                                          </p:val>
                                        </p:tav>
                                      </p:tavLst>
                                    </p:anim>
                                    <p:anim calcmode="lin" valueType="num">
                                      <p:cBhvr additive="base">
                                        <p:cTn id="54" dur="500" fill="hold"/>
                                        <p:tgtEl>
                                          <p:spTgt spid="395295"/>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395296"/>
                                        </p:tgtEl>
                                        <p:attrNameLst>
                                          <p:attrName>style.visibility</p:attrName>
                                        </p:attrNameLst>
                                      </p:cBhvr>
                                      <p:to>
                                        <p:strVal val="visible"/>
                                      </p:to>
                                    </p:set>
                                    <p:anim calcmode="lin" valueType="num">
                                      <p:cBhvr additive="base">
                                        <p:cTn id="59" dur="500" fill="hold"/>
                                        <p:tgtEl>
                                          <p:spTgt spid="395296"/>
                                        </p:tgtEl>
                                        <p:attrNameLst>
                                          <p:attrName>ppt_x</p:attrName>
                                        </p:attrNameLst>
                                      </p:cBhvr>
                                      <p:tavLst>
                                        <p:tav tm="0">
                                          <p:val>
                                            <p:strVal val="0-#ppt_w/2"/>
                                          </p:val>
                                        </p:tav>
                                        <p:tav tm="100000">
                                          <p:val>
                                            <p:strVal val="#ppt_x"/>
                                          </p:val>
                                        </p:tav>
                                      </p:tavLst>
                                    </p:anim>
                                    <p:anim calcmode="lin" valueType="num">
                                      <p:cBhvr additive="base">
                                        <p:cTn id="60" dur="500" fill="hold"/>
                                        <p:tgtEl>
                                          <p:spTgt spid="3952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6" grpId="0" autoUpdateAnimBg="0"/>
      <p:bldP spid="395277" grpId="0" autoUpdateAnimBg="0"/>
      <p:bldP spid="395278" grpId="0" autoUpdateAnimBg="0"/>
      <p:bldP spid="395281" grpId="0" autoUpdateAnimBg="0"/>
      <p:bldP spid="395282" grpId="0" autoUpdateAnimBg="0"/>
      <p:bldP spid="395286" grpId="0" autoUpdateAnimBg="0"/>
      <p:bldP spid="395293" grpId="0" autoUpdateAnimBg="0"/>
      <p:bldP spid="395294" grpId="0" autoUpdateAnimBg="0"/>
      <p:bldP spid="395295" grpId="0" autoUpdateAnimBg="0"/>
      <p:bldP spid="39529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Rectangle 8"/>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نهـ. فر</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86" name="Rectangle 10"/>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خل. فا</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0" name="Rectangle 14"/>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بحـ. جل</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2991" name="Rectangle 15"/>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RS</a:t>
            </a:r>
          </a:p>
        </p:txBody>
      </p:sp>
      <p:sp>
        <p:nvSpPr>
          <p:cNvPr id="382992" name="Rectangle 16"/>
          <p:cNvSpPr>
            <a:spLocks noChangeArrowheads="1"/>
          </p:cNvSpPr>
          <p:nvPr/>
        </p:nvSpPr>
        <p:spPr bwMode="auto">
          <a:xfrm>
            <a:off x="2020888" y="992188"/>
            <a:ext cx="835025" cy="39754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بحـ.متو</a:t>
            </a:r>
            <a:endParaRPr kumimoji="0" lang="en-US" sz="20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2996" name="Rectangle 20"/>
          <p:cNvSpPr>
            <a:spLocks noChangeArrowheads="1"/>
          </p:cNvSpPr>
          <p:nvPr/>
        </p:nvSpPr>
        <p:spPr bwMode="auto">
          <a:xfrm>
            <a:off x="76200" y="30480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تزيين        </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المرحلة</a:t>
            </a:r>
            <a:r>
              <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a:t>
            </a:r>
          </a:p>
        </p:txBody>
      </p:sp>
      <p:sp>
        <p:nvSpPr>
          <p:cNvPr id="382997" name="Rectangle 21"/>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1" name="Rectangle 25"/>
          <p:cNvSpPr>
            <a:spLocks noChangeArrowheads="1"/>
          </p:cNvSpPr>
          <p:nvPr/>
        </p:nvSpPr>
        <p:spPr bwMode="auto">
          <a:xfrm>
            <a:off x="6896100" y="43957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أور</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383002" name="Rectangle 26"/>
          <p:cNvSpPr>
            <a:spLocks noChangeArrowheads="1"/>
          </p:cNvSpPr>
          <p:nvPr/>
        </p:nvSpPr>
        <p:spPr bwMode="auto">
          <a:xfrm>
            <a:off x="5830888" y="28844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با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4" name="Rectangle 28"/>
          <p:cNvSpPr>
            <a:spLocks noChangeArrowheads="1"/>
          </p:cNvSpPr>
          <p:nvPr/>
        </p:nvSpPr>
        <p:spPr bwMode="auto">
          <a:xfrm>
            <a:off x="5487988" y="181133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حا</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6" name="Rectangle 30"/>
          <p:cNvSpPr>
            <a:spLocks noChangeArrowheads="1"/>
          </p:cNvSpPr>
          <p:nvPr/>
        </p:nvSpPr>
        <p:spPr bwMode="auto">
          <a:xfrm>
            <a:off x="7177088" y="1525588"/>
            <a:ext cx="12922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نين</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أش</a:t>
            </a:r>
            <a:r>
              <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09" name="Rectangle 33"/>
          <p:cNvSpPr>
            <a:spLocks noChangeArrowheads="1"/>
          </p:cNvSpPr>
          <p:nvPr/>
        </p:nvSpPr>
        <p:spPr bwMode="auto">
          <a:xfrm>
            <a:off x="3082925" y="2568575"/>
            <a:ext cx="5225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كنع</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1" name="Rectangle 35"/>
          <p:cNvSpPr>
            <a:spLocks noChangeArrowheads="1"/>
          </p:cNvSpPr>
          <p:nvPr/>
        </p:nvSpPr>
        <p:spPr bwMode="auto">
          <a:xfrm>
            <a:off x="2727325" y="3078163"/>
            <a:ext cx="79989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أورش</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4" name="Rectangle 38"/>
          <p:cNvSpPr>
            <a:spLocks noChangeArrowheads="1"/>
          </p:cNvSpPr>
          <p:nvPr/>
        </p:nvSpPr>
        <p:spPr bwMode="auto">
          <a:xfrm>
            <a:off x="3062241" y="4451350"/>
            <a:ext cx="735778"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قا. بر</a:t>
            </a:r>
            <a:endPar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endParaRP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6" name="Rectangle 40"/>
          <p:cNvSpPr>
            <a:spLocks noChangeArrowheads="1"/>
          </p:cNvSpPr>
          <p:nvPr/>
        </p:nvSpPr>
        <p:spPr bwMode="auto">
          <a:xfrm>
            <a:off x="3176648" y="5164138"/>
            <a:ext cx="644406"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9900"/>
                </a:solidFill>
                <a:effectLst/>
                <a:uLnTx/>
                <a:uFillTx/>
                <a:latin typeface="Arial" panose="020B0604020202020204" pitchFamily="34" charset="0"/>
                <a:ea typeface="ＭＳ Ｐゴシック" charset="0"/>
                <a:cs typeface="Arial" panose="020B0604020202020204" pitchFamily="34"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18" name="Rectangle 42"/>
          <p:cNvSpPr>
            <a:spLocks noChangeArrowheads="1"/>
          </p:cNvSpPr>
          <p:nvPr/>
        </p:nvSpPr>
        <p:spPr bwMode="auto">
          <a:xfrm>
            <a:off x="1809750" y="4081463"/>
            <a:ext cx="698909"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ـمص</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19" name="Rectangle 43"/>
          <p:cNvSpPr>
            <a:spLocks noChangeArrowheads="1"/>
          </p:cNvSpPr>
          <p:nvPr/>
        </p:nvSpPr>
        <p:spPr bwMode="auto">
          <a:xfrm>
            <a:off x="3751263" y="3078163"/>
            <a:ext cx="1074012"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rPr>
              <a:t>جب. نيب</a:t>
            </a:r>
            <a:endParaRPr kumimoji="0" lang="en-US" sz="2400" b="1" i="0" u="none" strike="noStrike" kern="1200" cap="none" spc="0" normalizeH="0" baseline="0" noProof="0" dirty="0">
              <a:ln>
                <a:noFill/>
              </a:ln>
              <a:solidFill>
                <a:srgbClr val="CECECE"/>
              </a:solidFill>
              <a:effectLst/>
              <a:uLnTx/>
              <a:uFillTx/>
              <a:latin typeface="Arial" panose="020B0604020202020204" pitchFamily="34" charset="0"/>
              <a:ea typeface="ＭＳ Ｐゴシック" charset="0"/>
              <a:cs typeface="Arial" panose="020B0604020202020204" pitchFamily="34" charset="0"/>
            </a:endParaRP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2" name="Text Box 56"/>
          <p:cNvSpPr txBox="1">
            <a:spLocks noChangeArrowheads="1"/>
          </p:cNvSpPr>
          <p:nvPr/>
        </p:nvSpPr>
        <p:spPr bwMode="auto">
          <a:xfrm>
            <a:off x="509588" y="5216525"/>
            <a:ext cx="8596312" cy="1323439"/>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لأن المسيح تم التنبوء عنه منذ زمن</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ليظهر من خلال سبط يهوذا</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إشعياء 9: 6 - 7</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22932" name="Text Box 59"/>
          <p:cNvSpPr txBox="1">
            <a:spLocks noChangeArrowheads="1"/>
          </p:cNvSpPr>
          <p:nvPr/>
        </p:nvSpPr>
        <p:spPr bwMode="auto">
          <a:xfrm>
            <a:off x="8594725" y="6423025"/>
            <a:ext cx="314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لماذا؟</a:t>
            </a:r>
            <a:endPar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موجز ...</a:t>
            </a:r>
            <a:endParaRPr kumimoji="0" lang="en-US" sz="5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3038" name="Rectangle 62"/>
          <p:cNvSpPr>
            <a:spLocks noChangeArrowheads="1"/>
          </p:cNvSpPr>
          <p:nvPr/>
        </p:nvSpPr>
        <p:spPr bwMode="auto">
          <a:xfrm>
            <a:off x="8088960" y="6541215"/>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57</a:t>
            </a:r>
          </a:p>
        </p:txBody>
      </p:sp>
      <p:sp>
        <p:nvSpPr>
          <p:cNvPr id="122936" name="Text Box 6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ar-JO"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rPr>
              <a:t>يهوذا حفظ !</a:t>
            </a:r>
            <a:endParaRPr lang="en-US" sz="4000" b="1" dirty="0">
              <a:solidFill>
                <a:schemeClr val="tx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40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929" name="Group 2"/>
          <p:cNvGrpSpPr>
            <a:grpSpLocks/>
          </p:cNvGrpSpPr>
          <p:nvPr/>
        </p:nvGrpSpPr>
        <p:grpSpPr bwMode="auto">
          <a:xfrm>
            <a:off x="627063" y="1924050"/>
            <a:ext cx="2476501" cy="4235450"/>
            <a:chOff x="395" y="1212"/>
            <a:chExt cx="1560"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sp>
          <p:nvSpPr>
            <p:cNvPr id="471046" name="Rectangle 6"/>
            <p:cNvSpPr>
              <a:spLocks noChangeArrowheads="1"/>
            </p:cNvSpPr>
            <p:nvPr/>
          </p:nvSpPr>
          <p:spPr bwMode="auto">
            <a:xfrm>
              <a:off x="395" y="1212"/>
              <a:ext cx="1010"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الثالث 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الثلاثة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 مجتمعات </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هو :</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30"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1"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3" name="Rectangle 10"/>
          <p:cNvSpPr>
            <a:spLocks noChangeArrowheads="1"/>
          </p:cNvSpPr>
          <p:nvPr/>
        </p:nvSpPr>
        <p:spPr bwMode="auto">
          <a:xfrm>
            <a:off x="3084513" y="996950"/>
            <a:ext cx="559448"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سبي</a:t>
            </a:r>
            <a:endParaRPr kumimoji="0" 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5"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6"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7"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8"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39"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الملوك الثاني 25: 21</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4942" name="Group 39"/>
          <p:cNvGrpSpPr>
            <a:grpSpLocks/>
          </p:cNvGrpSpPr>
          <p:nvPr/>
        </p:nvGrpSpPr>
        <p:grpSpPr bwMode="auto">
          <a:xfrm>
            <a:off x="7948613" y="3435350"/>
            <a:ext cx="1195387" cy="1098550"/>
            <a:chOff x="3544" y="2589"/>
            <a:chExt cx="753" cy="692"/>
          </a:xfrm>
        </p:grpSpPr>
        <p:sp>
          <p:nvSpPr>
            <p:cNvPr id="124949"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0"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1"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2"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3"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4"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5" name="Rectangle 46"/>
            <p:cNvSpPr>
              <a:spLocks noChangeArrowheads="1"/>
            </p:cNvSpPr>
            <p:nvPr/>
          </p:nvSpPr>
          <p:spPr bwMode="auto">
            <a:xfrm>
              <a:off x="3544" y="2589"/>
              <a:ext cx="38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56"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7"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58" name="Rectangle 49"/>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59" name="Rectangle 50"/>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60" name="Rectangle 51"/>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4961"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62"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4963" name="Rectangle 54"/>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4943"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1097" name="Rectangle 57"/>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58</a:t>
            </a:r>
          </a:p>
        </p:txBody>
      </p:sp>
      <p:sp>
        <p:nvSpPr>
          <p:cNvPr id="124945" name="Text Box 5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24946" name="Group 40"/>
          <p:cNvGrpSpPr>
            <a:grpSpLocks/>
          </p:cNvGrpSpPr>
          <p:nvPr/>
        </p:nvGrpSpPr>
        <p:grpSpPr bwMode="auto">
          <a:xfrm>
            <a:off x="519113" y="117475"/>
            <a:ext cx="854075" cy="1720984"/>
            <a:chOff x="519113" y="312738"/>
            <a:chExt cx="854075" cy="1910918"/>
          </a:xfrm>
        </p:grpSpPr>
        <p:sp>
          <p:nvSpPr>
            <p:cNvPr id="42" name="Rectangle 4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2697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474118" name="Rectangle 6"/>
          <p:cNvSpPr>
            <a:spLocks noChangeArrowheads="1"/>
          </p:cNvSpPr>
          <p:nvPr/>
        </p:nvSpPr>
        <p:spPr bwMode="auto">
          <a:xfrm>
            <a:off x="342900" y="722313"/>
            <a:ext cx="6395525" cy="553998"/>
          </a:xfrm>
          <a:prstGeom prst="rect">
            <a:avLst/>
          </a:prstGeom>
          <a:noFill/>
          <a:ln w="9525">
            <a:noFill/>
            <a:miter lim="800000"/>
            <a:headEnd/>
            <a:tailEnd/>
          </a:ln>
          <a:effectLst>
            <a:outerShdw blurRad="63500" dist="46662" dir="3284183" algn="ctr" rotWithShape="0">
              <a:schemeClr val="bg2">
                <a:alpha val="74998"/>
              </a:schemeClr>
            </a:outerShdw>
          </a:effectLst>
        </p:spPr>
        <p:txBody>
          <a:bodyPr wrap="square" lIns="0" tIns="0" rIns="0" bIns="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مدينة بابل القديمة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دانيال    1</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26982" name="Group 60"/>
          <p:cNvGrpSpPr>
            <a:grpSpLocks/>
          </p:cNvGrpSpPr>
          <p:nvPr/>
        </p:nvGrpSpPr>
        <p:grpSpPr bwMode="auto">
          <a:xfrm>
            <a:off x="7943850" y="3435350"/>
            <a:ext cx="1195388" cy="1098550"/>
            <a:chOff x="3544" y="2589"/>
            <a:chExt cx="753" cy="692"/>
          </a:xfrm>
        </p:grpSpPr>
        <p:sp>
          <p:nvSpPr>
            <p:cNvPr id="126989" name="Freeform 61"/>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0" name="Freeform 62"/>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1" name="AutoShape 63"/>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2" name="Rectangle 64"/>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3" name="Line 65"/>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4" name="Line 66"/>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5" name="Rectangle 67"/>
            <p:cNvSpPr>
              <a:spLocks noChangeArrowheads="1"/>
            </p:cNvSpPr>
            <p:nvPr/>
          </p:nvSpPr>
          <p:spPr bwMode="auto">
            <a:xfrm>
              <a:off x="3544" y="2589"/>
              <a:ext cx="36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6996" name="Line 68"/>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7" name="Line 69"/>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6998" name="Rectangle 70"/>
            <p:cNvSpPr>
              <a:spLocks noChangeArrowheads="1"/>
            </p:cNvSpPr>
            <p:nvPr/>
          </p:nvSpPr>
          <p:spPr bwMode="auto">
            <a:xfrm>
              <a:off x="3665" y="2752"/>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6999" name="Rectangle 71"/>
            <p:cNvSpPr>
              <a:spLocks noChangeArrowheads="1"/>
            </p:cNvSpPr>
            <p:nvPr/>
          </p:nvSpPr>
          <p:spPr bwMode="auto">
            <a:xfrm>
              <a:off x="3695" y="2864"/>
              <a:ext cx="11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7000" name="Rectangle 72"/>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7001" name="Rectangle 73"/>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7002" name="Rectangle 74"/>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7003" name="Rectangle 75"/>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6983"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rPr>
              <a:t>        حدائق بابل المعلقة  </a:t>
            </a:r>
            <a:endParaRPr kumimoji="0" lang="en-US" sz="2800" b="1" i="0"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endParaRPr>
          </a:p>
        </p:txBody>
      </p:sp>
      <p:sp>
        <p:nvSpPr>
          <p:cNvPr id="474191" name="Text Box 79"/>
          <p:cNvSpPr txBox="1">
            <a:spLocks noChangeArrowheads="1"/>
          </p:cNvSpPr>
          <p:nvPr/>
        </p:nvSpPr>
        <p:spPr bwMode="auto">
          <a:xfrm>
            <a:off x="779463" y="4117975"/>
            <a:ext cx="37068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2400" b="1" i="0" u="none" strike="noStrike" kern="1200" cap="none" spc="0" normalizeH="0" baseline="0" noProof="0" dirty="0">
              <a:ln>
                <a:noFill/>
              </a:ln>
              <a:solidFill>
                <a:srgbClr val="FFF417"/>
              </a:solidFill>
              <a:effectLst/>
              <a:uLnTx/>
              <a:uFillTx/>
              <a:latin typeface="Arial" panose="020B0604020202020204" pitchFamily="34" charset="0"/>
              <a:ea typeface="ＭＳ Ｐゴシック" charset="0"/>
              <a:cs typeface="Arial" panose="020B0604020202020204" pitchFamily="34" charset="0"/>
            </a:endParaRPr>
          </a:p>
        </p:txBody>
      </p:sp>
      <p:sp>
        <p:nvSpPr>
          <p:cNvPr id="474192" name="Rectangle 80"/>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a:t>
            </a:r>
          </a:p>
        </p:txBody>
      </p:sp>
      <p:sp>
        <p:nvSpPr>
          <p:cNvPr id="126987" name="Text Box 81"/>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126988"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B9CC82A-301A-174C-9EE9-1D4E54653DBE}"/>
              </a:ext>
            </a:extLst>
          </p:cNvPr>
          <p:cNvGrpSpPr/>
          <p:nvPr/>
        </p:nvGrpSpPr>
        <p:grpSpPr>
          <a:xfrm>
            <a:off x="1905000" y="667091"/>
            <a:ext cx="6716582" cy="5581309"/>
            <a:chOff x="1905000" y="667091"/>
            <a:chExt cx="6716582" cy="5581309"/>
          </a:xfrm>
        </p:grpSpPr>
        <p:pic>
          <p:nvPicPr>
            <p:cNvPr id="36" name="Picture 3">
              <a:extLst>
                <a:ext uri="{FF2B5EF4-FFF2-40B4-BE49-F238E27FC236}">
                  <a16:creationId xmlns:a16="http://schemas.microsoft.com/office/drawing/2014/main" id="{8C949856-23C6-654F-AFAF-B7C8123B8936}"/>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9025"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2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29027"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29028"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29"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6">
              <a:extLst>
                <a:ext uri="{FF2B5EF4-FFF2-40B4-BE49-F238E27FC236}">
                  <a16:creationId xmlns:a16="http://schemas.microsoft.com/office/drawing/2014/main" id="{3C4CF7DE-8596-BE4D-9791-8FCE7885AE91}"/>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a:extLst>
                <a:ext uri="{FF2B5EF4-FFF2-40B4-BE49-F238E27FC236}">
                  <a16:creationId xmlns:a16="http://schemas.microsoft.com/office/drawing/2014/main" id="{CBCD7A1A-D12F-2E4B-933A-8F6DC920E175}"/>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a:extLst>
                <a:ext uri="{FF2B5EF4-FFF2-40B4-BE49-F238E27FC236}">
                  <a16:creationId xmlns:a16="http://schemas.microsoft.com/office/drawing/2014/main" id="{C6D998BE-6AF2-DC43-BFDB-AF1114498CA2}"/>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0" name="Rectangle 39">
              <a:extLst>
                <a:ext uri="{FF2B5EF4-FFF2-40B4-BE49-F238E27FC236}">
                  <a16:creationId xmlns:a16="http://schemas.microsoft.com/office/drawing/2014/main" id="{E1167287-8D9B-E740-8433-2EE8DFBD3A3A}"/>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a:extLst>
                <a:ext uri="{FF2B5EF4-FFF2-40B4-BE49-F238E27FC236}">
                  <a16:creationId xmlns:a16="http://schemas.microsoft.com/office/drawing/2014/main" id="{51E243A4-E02F-F949-AE9D-5270D241722F}"/>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a:extLst>
                <a:ext uri="{FF2B5EF4-FFF2-40B4-BE49-F238E27FC236}">
                  <a16:creationId xmlns:a16="http://schemas.microsoft.com/office/drawing/2014/main" id="{90079805-976D-C049-B0C2-494CA4F8650F}"/>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a:extLst>
                <a:ext uri="{FF2B5EF4-FFF2-40B4-BE49-F238E27FC236}">
                  <a16:creationId xmlns:a16="http://schemas.microsoft.com/office/drawing/2014/main" id="{BD9941D8-D5F8-154C-9E66-3B8F3F819C9D}"/>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43">
              <a:extLst>
                <a:ext uri="{FF2B5EF4-FFF2-40B4-BE49-F238E27FC236}">
                  <a16:creationId xmlns:a16="http://schemas.microsoft.com/office/drawing/2014/main" id="{2969B455-6464-5C43-BEC3-1B833BE31310}"/>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44">
              <a:extLst>
                <a:ext uri="{FF2B5EF4-FFF2-40B4-BE49-F238E27FC236}">
                  <a16:creationId xmlns:a16="http://schemas.microsoft.com/office/drawing/2014/main" id="{6A7A98D6-AF92-174A-A676-3C4B52CF068F}"/>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 name="Rectangle 45">
              <a:extLst>
                <a:ext uri="{FF2B5EF4-FFF2-40B4-BE49-F238E27FC236}">
                  <a16:creationId xmlns:a16="http://schemas.microsoft.com/office/drawing/2014/main" id="{447AC70A-9570-C040-8857-A992033CA44E}"/>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Rectangle 46">
              <a:extLst>
                <a:ext uri="{FF2B5EF4-FFF2-40B4-BE49-F238E27FC236}">
                  <a16:creationId xmlns:a16="http://schemas.microsoft.com/office/drawing/2014/main" id="{37E5EAEA-89E0-3949-ACCC-966FC3381E60}"/>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47">
              <a:extLst>
                <a:ext uri="{FF2B5EF4-FFF2-40B4-BE49-F238E27FC236}">
                  <a16:creationId xmlns:a16="http://schemas.microsoft.com/office/drawing/2014/main" id="{F8D83058-1EF6-904B-BB88-E2104719ACCF}"/>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48">
              <a:extLst>
                <a:ext uri="{FF2B5EF4-FFF2-40B4-BE49-F238E27FC236}">
                  <a16:creationId xmlns:a16="http://schemas.microsoft.com/office/drawing/2014/main" id="{4396AA0F-2893-1340-BC4F-6815A5A52067}"/>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Rectangle 49">
              <a:extLst>
                <a:ext uri="{FF2B5EF4-FFF2-40B4-BE49-F238E27FC236}">
                  <a16:creationId xmlns:a16="http://schemas.microsoft.com/office/drawing/2014/main" id="{747C155C-67B3-3341-B00A-5912763FE697}"/>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50">
              <a:extLst>
                <a:ext uri="{FF2B5EF4-FFF2-40B4-BE49-F238E27FC236}">
                  <a16:creationId xmlns:a16="http://schemas.microsoft.com/office/drawing/2014/main" id="{07220B93-8C99-0E48-92F4-F31FA3A18E5D}"/>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51">
              <a:extLst>
                <a:ext uri="{FF2B5EF4-FFF2-40B4-BE49-F238E27FC236}">
                  <a16:creationId xmlns:a16="http://schemas.microsoft.com/office/drawing/2014/main" id="{2F142CFC-33A1-AF46-A80A-2DD307854DA6}"/>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Rectangle 52">
              <a:extLst>
                <a:ext uri="{FF2B5EF4-FFF2-40B4-BE49-F238E27FC236}">
                  <a16:creationId xmlns:a16="http://schemas.microsoft.com/office/drawing/2014/main" id="{9721E605-CCE4-CB48-9863-44A2BCA7D5BD}"/>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54">
              <a:extLst>
                <a:ext uri="{FF2B5EF4-FFF2-40B4-BE49-F238E27FC236}">
                  <a16:creationId xmlns:a16="http://schemas.microsoft.com/office/drawing/2014/main" id="{B00A452C-EB64-6745-B678-781F27C50893}"/>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a:extLst>
                <a:ext uri="{FF2B5EF4-FFF2-40B4-BE49-F238E27FC236}">
                  <a16:creationId xmlns:a16="http://schemas.microsoft.com/office/drawing/2014/main" id="{44D7EB13-68EB-3343-AAA3-B18A01535E06}"/>
                </a:ext>
              </a:extLst>
            </p:cNvPr>
            <p:cNvSpPr txBox="1"/>
            <p:nvPr/>
          </p:nvSpPr>
          <p:spPr>
            <a:xfrm>
              <a:off x="3547218" y="4366891"/>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جبل سيناء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a:extLst>
                <a:ext uri="{FF2B5EF4-FFF2-40B4-BE49-F238E27FC236}">
                  <a16:creationId xmlns:a16="http://schemas.microsoft.com/office/drawing/2014/main" id="{C012D366-8318-EA45-8C2D-06E2F76A50E2}"/>
                </a:ext>
              </a:extLst>
            </p:cNvPr>
            <p:cNvSpPr txBox="1"/>
            <p:nvPr/>
          </p:nvSpPr>
          <p:spPr>
            <a:xfrm>
              <a:off x="2277084" y="3949304"/>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مصر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a:extLst>
                <a:ext uri="{FF2B5EF4-FFF2-40B4-BE49-F238E27FC236}">
                  <a16:creationId xmlns:a16="http://schemas.microsoft.com/office/drawing/2014/main" id="{8FAFFFDC-A0E6-F94E-A71B-DCF200784A28}"/>
                </a:ext>
              </a:extLst>
            </p:cNvPr>
            <p:cNvSpPr txBox="1"/>
            <p:nvPr/>
          </p:nvSpPr>
          <p:spPr>
            <a:xfrm>
              <a:off x="3324598" y="3837693"/>
              <a:ext cx="66977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سوف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3" name="TextBox 132">
              <a:extLst>
                <a:ext uri="{FF2B5EF4-FFF2-40B4-BE49-F238E27FC236}">
                  <a16:creationId xmlns:a16="http://schemas.microsoft.com/office/drawing/2014/main" id="{E6F1EEAC-1FF5-F343-87C4-7DDED533E059}"/>
                </a:ext>
              </a:extLst>
            </p:cNvPr>
            <p:cNvSpPr txBox="1"/>
            <p:nvPr/>
          </p:nvSpPr>
          <p:spPr>
            <a:xfrm>
              <a:off x="4385382" y="2643917"/>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الجليل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4" name="TextBox 133">
              <a:extLst>
                <a:ext uri="{FF2B5EF4-FFF2-40B4-BE49-F238E27FC236}">
                  <a16:creationId xmlns:a16="http://schemas.microsoft.com/office/drawing/2014/main" id="{AB46BEAC-D0FB-BB45-B29D-BE914E227AAE}"/>
                </a:ext>
              </a:extLst>
            </p:cNvPr>
            <p:cNvSpPr txBox="1"/>
            <p:nvPr/>
          </p:nvSpPr>
          <p:spPr>
            <a:xfrm>
              <a:off x="4373747" y="2946316"/>
              <a:ext cx="132386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أورشليم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6" name="TextBox 36">
              <a:extLst>
                <a:ext uri="{FF2B5EF4-FFF2-40B4-BE49-F238E27FC236}">
                  <a16:creationId xmlns:a16="http://schemas.microsoft.com/office/drawing/2014/main" id="{B4FD2E16-9344-2346-A0D5-AEE87C86870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الخليج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الفارسي </a:t>
              </a:r>
              <a:endParaRPr kumimoji="0" lang="en-US"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7" name="TextBox 136">
              <a:extLst>
                <a:ext uri="{FF2B5EF4-FFF2-40B4-BE49-F238E27FC236}">
                  <a16:creationId xmlns:a16="http://schemas.microsoft.com/office/drawing/2014/main" id="{D39F12F9-D2B3-9B4A-AD2A-F5724C2DE1DB}"/>
                </a:ext>
              </a:extLst>
            </p:cNvPr>
            <p:cNvSpPr txBox="1"/>
            <p:nvPr/>
          </p:nvSpPr>
          <p:spPr>
            <a:xfrm>
              <a:off x="1954195" y="1342015"/>
              <a:ext cx="224057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المتوسط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8" name="TextBox 137">
              <a:extLst>
                <a:ext uri="{FF2B5EF4-FFF2-40B4-BE49-F238E27FC236}">
                  <a16:creationId xmlns:a16="http://schemas.microsoft.com/office/drawing/2014/main" id="{A3C827CA-209D-F54C-A632-FA6D74B5F91C}"/>
                </a:ext>
              </a:extLst>
            </p:cNvPr>
            <p:cNvSpPr txBox="1"/>
            <p:nvPr/>
          </p:nvSpPr>
          <p:spPr>
            <a:xfrm>
              <a:off x="2109042" y="1641442"/>
              <a:ext cx="197506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العظيم </a:t>
              </a: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p>
          </p:txBody>
        </p:sp>
        <p:sp>
          <p:nvSpPr>
            <p:cNvPr id="139" name="TextBox 138">
              <a:extLst>
                <a:ext uri="{FF2B5EF4-FFF2-40B4-BE49-F238E27FC236}">
                  <a16:creationId xmlns:a16="http://schemas.microsoft.com/office/drawing/2014/main" id="{71C04FC3-2FF3-2A43-A489-041974F56712}"/>
                </a:ext>
              </a:extLst>
            </p:cNvPr>
            <p:cNvSpPr txBox="1"/>
            <p:nvPr/>
          </p:nvSpPr>
          <p:spPr>
            <a:xfrm rot="2908301">
              <a:off x="4880080" y="1848401"/>
              <a:ext cx="181916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0" name="TextBox 139">
              <a:extLst>
                <a:ext uri="{FF2B5EF4-FFF2-40B4-BE49-F238E27FC236}">
                  <a16:creationId xmlns:a16="http://schemas.microsoft.com/office/drawing/2014/main" id="{710339F9-854C-FD46-805D-8371E0F4BA5D}"/>
                </a:ext>
              </a:extLst>
            </p:cNvPr>
            <p:cNvSpPr txBox="1"/>
            <p:nvPr/>
          </p:nvSpPr>
          <p:spPr>
            <a:xfrm>
              <a:off x="3132643" y="2486555"/>
              <a:ext cx="1123267"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أرض كنعان </a:t>
              </a:r>
              <a:endParaRPr kumimoji="0" 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1" name="TextBox 140">
              <a:extLst>
                <a:ext uri="{FF2B5EF4-FFF2-40B4-BE49-F238E27FC236}">
                  <a16:creationId xmlns:a16="http://schemas.microsoft.com/office/drawing/2014/main" id="{DA5CC45A-ADD3-C444-9596-99712723C477}"/>
                </a:ext>
              </a:extLst>
            </p:cNvPr>
            <p:cNvSpPr txBox="1"/>
            <p:nvPr/>
          </p:nvSpPr>
          <p:spPr>
            <a:xfrm>
              <a:off x="5690405" y="1184126"/>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حاران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2" name="TextBox 141">
              <a:extLst>
                <a:ext uri="{FF2B5EF4-FFF2-40B4-BE49-F238E27FC236}">
                  <a16:creationId xmlns:a16="http://schemas.microsoft.com/office/drawing/2014/main" id="{F7561333-E406-E442-8C65-6CCE177E0DE7}"/>
                </a:ext>
              </a:extLst>
            </p:cNvPr>
            <p:cNvSpPr txBox="1"/>
            <p:nvPr/>
          </p:nvSpPr>
          <p:spPr>
            <a:xfrm>
              <a:off x="5971840" y="3440358"/>
              <a:ext cx="93892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3" name="TextBox 142">
              <a:extLst>
                <a:ext uri="{FF2B5EF4-FFF2-40B4-BE49-F238E27FC236}">
                  <a16:creationId xmlns:a16="http://schemas.microsoft.com/office/drawing/2014/main" id="{959F07D1-6E4C-9544-881B-6F8BBEB73D6D}"/>
                </a:ext>
              </a:extLst>
            </p:cNvPr>
            <p:cNvSpPr txBox="1"/>
            <p:nvPr/>
          </p:nvSpPr>
          <p:spPr>
            <a:xfrm>
              <a:off x="3677661" y="5030125"/>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الأحمر</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4" name="TextBox 143">
              <a:extLst>
                <a:ext uri="{FF2B5EF4-FFF2-40B4-BE49-F238E27FC236}">
                  <a16:creationId xmlns:a16="http://schemas.microsoft.com/office/drawing/2014/main" id="{17B4CAD7-BCAE-844F-9DE3-4A8EF175DEB0}"/>
                </a:ext>
              </a:extLst>
            </p:cNvPr>
            <p:cNvSpPr txBox="1"/>
            <p:nvPr/>
          </p:nvSpPr>
          <p:spPr>
            <a:xfrm rot="3598615">
              <a:off x="2445538" y="4627073"/>
              <a:ext cx="91411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النيل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29036" name="TextBox 1"/>
            <p:cNvSpPr txBox="1">
              <a:spLocks noChangeArrowheads="1"/>
            </p:cNvSpPr>
            <p:nvPr/>
          </p:nvSpPr>
          <p:spPr bwMode="auto">
            <a:xfrm>
              <a:off x="6475413" y="2767736"/>
              <a:ext cx="1509712"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بابل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5" name="TextBox 144">
              <a:extLst>
                <a:ext uri="{FF2B5EF4-FFF2-40B4-BE49-F238E27FC236}">
                  <a16:creationId xmlns:a16="http://schemas.microsoft.com/office/drawing/2014/main" id="{9A6E3EC6-6EA8-5040-B435-22036B1C9B7A}"/>
                </a:ext>
              </a:extLst>
            </p:cNvPr>
            <p:cNvSpPr txBox="1"/>
            <p:nvPr/>
          </p:nvSpPr>
          <p:spPr>
            <a:xfrm>
              <a:off x="4160993" y="3953532"/>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قادش برنيع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6" name="TextBox 145">
              <a:extLst>
                <a:ext uri="{FF2B5EF4-FFF2-40B4-BE49-F238E27FC236}">
                  <a16:creationId xmlns:a16="http://schemas.microsoft.com/office/drawing/2014/main" id="{FE0AF584-ADCA-E94E-A305-2FB82CD26D48}"/>
                </a:ext>
              </a:extLst>
            </p:cNvPr>
            <p:cNvSpPr txBox="1"/>
            <p:nvPr/>
          </p:nvSpPr>
          <p:spPr>
            <a:xfrm>
              <a:off x="4360329" y="3420530"/>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الميت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47" name="Rectangle 7">
              <a:extLst>
                <a:ext uri="{FF2B5EF4-FFF2-40B4-BE49-F238E27FC236}">
                  <a16:creationId xmlns:a16="http://schemas.microsoft.com/office/drawing/2014/main" id="{FDCC9F00-0A38-7D44-AE63-D8E749398DF4}"/>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9032"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3188" name="Rectangle 100"/>
          <p:cNvSpPr>
            <a:spLocks noChangeArrowheads="1"/>
          </p:cNvSpPr>
          <p:nvPr/>
        </p:nvSpPr>
        <p:spPr bwMode="auto">
          <a:xfrm>
            <a:off x="813023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60</a:t>
            </a:r>
          </a:p>
        </p:txBody>
      </p:sp>
      <p:sp>
        <p:nvSpPr>
          <p:cNvPr id="129034" name="Text Box 101"/>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29035" name="Group 32"/>
          <p:cNvGrpSpPr>
            <a:grpSpLocks/>
          </p:cNvGrpSpPr>
          <p:nvPr/>
        </p:nvGrpSpPr>
        <p:grpSpPr bwMode="auto">
          <a:xfrm>
            <a:off x="519113" y="117475"/>
            <a:ext cx="854075" cy="1720984"/>
            <a:chOff x="519113" y="312738"/>
            <a:chExt cx="854075" cy="1910918"/>
          </a:xfrm>
        </p:grpSpPr>
        <p:sp>
          <p:nvSpPr>
            <p:cNvPr id="34" name="Rectangle 33"/>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9040" name="Group 82"/>
          <p:cNvGrpSpPr>
            <a:grpSpLocks/>
          </p:cNvGrpSpPr>
          <p:nvPr/>
        </p:nvGrpSpPr>
        <p:grpSpPr bwMode="auto">
          <a:xfrm>
            <a:off x="7948613" y="2608263"/>
            <a:ext cx="1195387" cy="1098550"/>
            <a:chOff x="3544" y="2589"/>
            <a:chExt cx="753" cy="692"/>
          </a:xfrm>
        </p:grpSpPr>
        <p:sp>
          <p:nvSpPr>
            <p:cNvPr id="129041" name="Freeform 83"/>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2" name="Freeform 84"/>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3" name="AutoShape 85"/>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4" name="Rectangle 86"/>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5" name="Line 87"/>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6" name="Line 88"/>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7" name="Rectangle 89"/>
            <p:cNvSpPr>
              <a:spLocks noChangeArrowheads="1"/>
            </p:cNvSpPr>
            <p:nvPr/>
          </p:nvSpPr>
          <p:spPr bwMode="auto">
            <a:xfrm>
              <a:off x="3544" y="2589"/>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48" name="Line 90"/>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49" name="Line 91"/>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0" name="Rectangle 92"/>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1" name="Rectangle 93"/>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2" name="Rectangle 94"/>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9053" name="Rectangle 95"/>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4" name="Rectangle 96"/>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29055" name="Rectangle 97"/>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73113" name="Oval 25"/>
          <p:cNvSpPr>
            <a:spLocks noChangeArrowheads="1"/>
          </p:cNvSpPr>
          <p:nvPr/>
        </p:nvSpPr>
        <p:spPr bwMode="auto">
          <a:xfrm>
            <a:off x="7226300" y="3514725"/>
            <a:ext cx="1171575"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3112" name="Oval 24"/>
          <p:cNvSpPr>
            <a:spLocks noChangeArrowheads="1"/>
          </p:cNvSpPr>
          <p:nvPr/>
        </p:nvSpPr>
        <p:spPr bwMode="auto">
          <a:xfrm>
            <a:off x="6022240" y="2682876"/>
            <a:ext cx="17399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3" grpId="0" animBg="1"/>
      <p:bldP spid="47311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75"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75141" name="Rectangle 5"/>
          <p:cNvSpPr>
            <a:spLocks noChangeArrowheads="1"/>
          </p:cNvSpPr>
          <p:nvPr/>
        </p:nvSpPr>
        <p:spPr bwMode="auto">
          <a:xfrm>
            <a:off x="3630613" y="1812925"/>
            <a:ext cx="1362551"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475142" name="Rectangle 6"/>
          <p:cNvSpPr>
            <a:spLocks noChangeArrowheads="1"/>
          </p:cNvSpPr>
          <p:nvPr/>
        </p:nvSpPr>
        <p:spPr bwMode="auto">
          <a:xfrm>
            <a:off x="3706813" y="2270125"/>
            <a:ext cx="160460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1078"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79"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0"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1"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2"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3"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4"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085"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29: 10؛ عزرا 3: 8؛ نحميا 2: 5 - 6</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1089"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1090"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475239" name="Rectangle 103"/>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61</a:t>
            </a:r>
          </a:p>
        </p:txBody>
      </p:sp>
      <p:sp>
        <p:nvSpPr>
          <p:cNvPr id="131092" name="Text Box 104"/>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1093"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1106"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131096" name="Group 51"/>
          <p:cNvGrpSpPr>
            <a:grpSpLocks/>
          </p:cNvGrpSpPr>
          <p:nvPr/>
        </p:nvGrpSpPr>
        <p:grpSpPr bwMode="auto">
          <a:xfrm>
            <a:off x="519113" y="117475"/>
            <a:ext cx="854075" cy="1720984"/>
            <a:chOff x="519113" y="312738"/>
            <a:chExt cx="854075" cy="1910918"/>
          </a:xfrm>
        </p:grpSpPr>
        <p:sp>
          <p:nvSpPr>
            <p:cNvPr id="53" name="Rectangle 5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2" name="Group 97"/>
          <p:cNvGrpSpPr>
            <a:grpSpLocks/>
          </p:cNvGrpSpPr>
          <p:nvPr/>
        </p:nvGrpSpPr>
        <p:grpSpPr bwMode="auto">
          <a:xfrm>
            <a:off x="1255713" y="5284788"/>
            <a:ext cx="6765925" cy="1155700"/>
            <a:chOff x="1674" y="3144"/>
            <a:chExt cx="2630" cy="728"/>
          </a:xfrm>
        </p:grpSpPr>
        <p:sp>
          <p:nvSpPr>
            <p:cNvPr id="131101" name="Text Box 98"/>
            <p:cNvSpPr txBox="1">
              <a:spLocks noChangeArrowheads="1"/>
            </p:cNvSpPr>
            <p:nvPr/>
          </p:nvSpPr>
          <p:spPr bwMode="auto">
            <a:xfrm>
              <a:off x="1768" y="3180"/>
              <a:ext cx="25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99"/>
            <p:cNvSpPr txBox="1">
              <a:spLocks noChangeArrowheads="1"/>
            </p:cNvSpPr>
            <p:nvPr/>
          </p:nvSpPr>
          <p:spPr bwMode="auto">
            <a:xfrm>
              <a:off x="1674" y="3144"/>
              <a:ext cx="2630"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مجمع</a:t>
              </a:r>
              <a:endParaRPr kumimoji="0" lang="en-US"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7" name="Group 100"/>
          <p:cNvGrpSpPr>
            <a:grpSpLocks/>
          </p:cNvGrpSpPr>
          <p:nvPr/>
        </p:nvGrpSpPr>
        <p:grpSpPr bwMode="auto">
          <a:xfrm>
            <a:off x="2770188" y="4324350"/>
            <a:ext cx="3736975" cy="1147763"/>
            <a:chOff x="675" y="2556"/>
            <a:chExt cx="1620" cy="723"/>
          </a:xfrm>
        </p:grpSpPr>
        <p:sp>
          <p:nvSpPr>
            <p:cNvPr id="131099" name="Text Box 101"/>
            <p:cNvSpPr txBox="1">
              <a:spLocks noChangeArrowheads="1"/>
            </p:cNvSpPr>
            <p:nvPr/>
          </p:nvSpPr>
          <p:spPr bwMode="auto">
            <a:xfrm>
              <a:off x="675" y="2556"/>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6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 Box 102"/>
            <p:cNvSpPr txBox="1">
              <a:spLocks noChangeArrowheads="1"/>
            </p:cNvSpPr>
            <p:nvPr/>
          </p:nvSpPr>
          <p:spPr bwMode="auto">
            <a:xfrm>
              <a:off x="691" y="2587"/>
              <a:ext cx="1604"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اليهود</a:t>
              </a:r>
              <a:endParaRPr kumimoji="0" lang="en-US" sz="6600" b="1" i="0" u="none" strike="noStrike" kern="1200" cap="none" spc="0" normalizeH="0" baseline="0" noProof="0" dirty="0">
                <a:ln>
                  <a:noFill/>
                </a:ln>
                <a:solidFill>
                  <a:srgbClr val="FCFC06"/>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grpSp>
        <p:nvGrpSpPr>
          <p:cNvPr id="55" name="Group 79">
            <a:extLst>
              <a:ext uri="{FF2B5EF4-FFF2-40B4-BE49-F238E27FC236}">
                <a16:creationId xmlns:a16="http://schemas.microsoft.com/office/drawing/2014/main" id="{C8307E99-F9DC-FF4C-9727-A44C120D813F}"/>
              </a:ext>
            </a:extLst>
          </p:cNvPr>
          <p:cNvGrpSpPr>
            <a:grpSpLocks/>
          </p:cNvGrpSpPr>
          <p:nvPr/>
        </p:nvGrpSpPr>
        <p:grpSpPr bwMode="auto">
          <a:xfrm>
            <a:off x="7943850" y="3435350"/>
            <a:ext cx="1195388" cy="1098550"/>
            <a:chOff x="3544" y="2589"/>
            <a:chExt cx="753" cy="692"/>
          </a:xfrm>
        </p:grpSpPr>
        <p:sp>
          <p:nvSpPr>
            <p:cNvPr id="58" name="Freeform 80">
              <a:extLst>
                <a:ext uri="{FF2B5EF4-FFF2-40B4-BE49-F238E27FC236}">
                  <a16:creationId xmlns:a16="http://schemas.microsoft.com/office/drawing/2014/main" id="{4915B61C-7160-9A48-8810-3567DF07EAE1}"/>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Freeform 81">
              <a:extLst>
                <a:ext uri="{FF2B5EF4-FFF2-40B4-BE49-F238E27FC236}">
                  <a16:creationId xmlns:a16="http://schemas.microsoft.com/office/drawing/2014/main" id="{3F0EEE86-8961-694D-8187-E4A629615DFB}"/>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1" name="AutoShape 82">
              <a:extLst>
                <a:ext uri="{FF2B5EF4-FFF2-40B4-BE49-F238E27FC236}">
                  <a16:creationId xmlns:a16="http://schemas.microsoft.com/office/drawing/2014/main" id="{C97DB0A3-C873-5A4F-9158-5CB7E93683C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 name="Rectangle 83">
              <a:extLst>
                <a:ext uri="{FF2B5EF4-FFF2-40B4-BE49-F238E27FC236}">
                  <a16:creationId xmlns:a16="http://schemas.microsoft.com/office/drawing/2014/main" id="{C07DCB5F-DDF5-C14E-9270-31A2CBF89776}"/>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Line 84">
              <a:extLst>
                <a:ext uri="{FF2B5EF4-FFF2-40B4-BE49-F238E27FC236}">
                  <a16:creationId xmlns:a16="http://schemas.microsoft.com/office/drawing/2014/main" id="{246AF5F1-3FFE-FB4C-B3B5-F6CCE0B37085}"/>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 name="Line 85">
              <a:extLst>
                <a:ext uri="{FF2B5EF4-FFF2-40B4-BE49-F238E27FC236}">
                  <a16:creationId xmlns:a16="http://schemas.microsoft.com/office/drawing/2014/main" id="{0057FE3D-6153-8743-8AA2-A9666331B4F2}"/>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5" name="Rectangle 86">
              <a:extLst>
                <a:ext uri="{FF2B5EF4-FFF2-40B4-BE49-F238E27FC236}">
                  <a16:creationId xmlns:a16="http://schemas.microsoft.com/office/drawing/2014/main" id="{B8D9212B-8CF6-E74B-9E11-AB13A7FBAEE8}"/>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66" name="Line 87">
              <a:extLst>
                <a:ext uri="{FF2B5EF4-FFF2-40B4-BE49-F238E27FC236}">
                  <a16:creationId xmlns:a16="http://schemas.microsoft.com/office/drawing/2014/main" id="{9958862E-09C5-894F-85D7-103ED5480B5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Line 88">
              <a:extLst>
                <a:ext uri="{FF2B5EF4-FFF2-40B4-BE49-F238E27FC236}">
                  <a16:creationId xmlns:a16="http://schemas.microsoft.com/office/drawing/2014/main" id="{A4B539A6-C29C-0049-BFCE-3221A92DA959}"/>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89">
              <a:extLst>
                <a:ext uri="{FF2B5EF4-FFF2-40B4-BE49-F238E27FC236}">
                  <a16:creationId xmlns:a16="http://schemas.microsoft.com/office/drawing/2014/main" id="{DFAD1217-6B49-DA4E-BF31-E90B1E58714A}"/>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69" name="Rectangle 90">
              <a:extLst>
                <a:ext uri="{FF2B5EF4-FFF2-40B4-BE49-F238E27FC236}">
                  <a16:creationId xmlns:a16="http://schemas.microsoft.com/office/drawing/2014/main" id="{E9D60234-279D-5447-9293-CDDB09CF9CF8}"/>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70" name="Rectangle 91">
              <a:extLst>
                <a:ext uri="{FF2B5EF4-FFF2-40B4-BE49-F238E27FC236}">
                  <a16:creationId xmlns:a16="http://schemas.microsoft.com/office/drawing/2014/main" id="{B0A41D75-D3ED-C647-9227-90E0F4AB8621}"/>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Rectangle 92">
              <a:extLst>
                <a:ext uri="{FF2B5EF4-FFF2-40B4-BE49-F238E27FC236}">
                  <a16:creationId xmlns:a16="http://schemas.microsoft.com/office/drawing/2014/main" id="{C27DEE89-0AE3-9C48-B208-8754AE40804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2" name="Rectangle 93">
              <a:extLst>
                <a:ext uri="{FF2B5EF4-FFF2-40B4-BE49-F238E27FC236}">
                  <a16:creationId xmlns:a16="http://schemas.microsoft.com/office/drawing/2014/main" id="{1423F430-5C5B-F144-ACE1-DA9FBD3B370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3" name="Rectangle 94">
              <a:extLst>
                <a:ext uri="{FF2B5EF4-FFF2-40B4-BE49-F238E27FC236}">
                  <a16:creationId xmlns:a16="http://schemas.microsoft.com/office/drawing/2014/main" id="{1FD34AD6-AA68-174B-B953-4834A21E10CA}"/>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57"/>
                                        </p:tgtEl>
                                        <p:attrNameLst>
                                          <p:attrName>style.visibility</p:attrName>
                                        </p:attrNameLst>
                                      </p:cBhvr>
                                      <p:to>
                                        <p:strVal val="visible"/>
                                      </p:to>
                                    </p:set>
                                    <p:anim calcmode="lin" valueType="num">
                                      <p:cBhvr>
                                        <p:cTn id="29" dur="500" fill="hold"/>
                                        <p:tgtEl>
                                          <p:spTgt spid="57"/>
                                        </p:tgtEl>
                                        <p:attrNameLst>
                                          <p:attrName>ppt_w</p:attrName>
                                        </p:attrNameLst>
                                      </p:cBhvr>
                                      <p:tavLst>
                                        <p:tav tm="0">
                                          <p:val>
                                            <p:fltVal val="0"/>
                                          </p:val>
                                        </p:tav>
                                        <p:tav tm="100000">
                                          <p:val>
                                            <p:strVal val="#ppt_w"/>
                                          </p:val>
                                        </p:tav>
                                      </p:tavLst>
                                    </p:anim>
                                    <p:anim calcmode="lin" valueType="num">
                                      <p:cBhvr>
                                        <p:cTn id="30" dur="500" fill="hold"/>
                                        <p:tgtEl>
                                          <p:spTgt spid="5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p:cTn id="35" dur="500" fill="hold"/>
                                        <p:tgtEl>
                                          <p:spTgt spid="52"/>
                                        </p:tgtEl>
                                        <p:attrNameLst>
                                          <p:attrName>ppt_w</p:attrName>
                                        </p:attrNameLst>
                                      </p:cBhvr>
                                      <p:tavLst>
                                        <p:tav tm="0">
                                          <p:val>
                                            <p:fltVal val="0"/>
                                          </p:val>
                                        </p:tav>
                                        <p:tav tm="100000">
                                          <p:val>
                                            <p:strVal val="#ppt_w"/>
                                          </p:val>
                                        </p:tav>
                                      </p:tavLst>
                                    </p:anim>
                                    <p:anim calcmode="lin" valueType="num">
                                      <p:cBhvr>
                                        <p:cTn id="36" dur="500" fill="hold"/>
                                        <p:tgtEl>
                                          <p:spTgt spid="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الولاء للعهد من جهة الله يُرى في استرداد البقية للأرض يجب أن يظهر من خلال البقية العائدة لعبادة الهيكل والقدوس الحي للحفاظ على نسل داود النقي</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622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988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لماذا </a:t>
            </a:r>
            <a:r>
              <a:rPr lang="ar-JO" sz="5400" dirty="0">
                <a:solidFill>
                  <a:srgbClr val="FFFF00"/>
                </a:solidFill>
                <a:effectLst>
                  <a:glow rad="127000">
                    <a:schemeClr val="tx1"/>
                  </a:glow>
                </a:effectLst>
                <a:ea typeface="ＭＳ Ｐゴシック" charset="0"/>
              </a:rPr>
              <a:t>يسترد</a:t>
            </a:r>
            <a:r>
              <a:rPr lang="ar-JO" sz="5400" dirty="0">
                <a:effectLst>
                  <a:glow rad="127000">
                    <a:schemeClr val="tx1"/>
                  </a:glow>
                </a:effectLst>
                <a:ea typeface="ＭＳ Ｐゴシック" charset="0"/>
              </a:rPr>
              <a:t>نا الله؟</a:t>
            </a:r>
            <a:endParaRPr lang="en-US" sz="5400" dirty="0">
              <a:effectLst>
                <a:glow rad="127000">
                  <a:schemeClr val="tx1"/>
                </a:glow>
              </a:effectLst>
              <a:ea typeface="ＭＳ Ｐゴシック" charset="0"/>
            </a:endParaRPr>
          </a:p>
        </p:txBody>
      </p:sp>
      <p:pic>
        <p:nvPicPr>
          <p:cNvPr id="5" name="Picture 4"/>
          <p:cNvPicPr>
            <a:picLocks noChangeAspect="1"/>
          </p:cNvPicPr>
          <p:nvPr/>
        </p:nvPicPr>
        <p:blipFill>
          <a:blip r:embed="rId3"/>
          <a:stretch>
            <a:fillRect/>
          </a:stretch>
        </p:blipFill>
        <p:spPr>
          <a:xfrm>
            <a:off x="0" y="1524000"/>
            <a:ext cx="9144000" cy="3810000"/>
          </a:xfrm>
          <a:prstGeom prst="rect">
            <a:avLst/>
          </a:prstGeom>
        </p:spPr>
      </p:pic>
      <p:sp>
        <p:nvSpPr>
          <p:cNvPr id="4" name="Rectangle 2"/>
          <p:cNvSpPr txBox="1">
            <a:spLocks noChangeArrowheads="1"/>
          </p:cNvSpPr>
          <p:nvPr/>
        </p:nvSpPr>
        <p:spPr bwMode="auto">
          <a:xfrm>
            <a:off x="0" y="5334000"/>
            <a:ext cx="4728038"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هم؟</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28038" y="5334000"/>
            <a:ext cx="4415962"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85800" indent="-685800" defTabSz="457200" rtl="1">
              <a:buFont typeface="Arial"/>
              <a:buChar cha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نحن؟</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94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1617"/>
            <a:ext cx="9322418" cy="63545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867048"/>
          </a:xfrm>
          <a:effectLst>
            <a:outerShdw blurRad="63500" dist="35921" dir="2700000" algn="ctr" rotWithShape="0">
              <a:schemeClr val="tx2">
                <a:alpha val="74998"/>
              </a:schemeClr>
            </a:outerShdw>
          </a:effectLst>
        </p:spPr>
        <p:txBody>
          <a:bodyPr anchor="t"/>
          <a:lstStyle/>
          <a:p>
            <a:pPr>
              <a:defRPr/>
            </a:pPr>
            <a:br>
              <a:rPr lang="en-US" sz="4800" dirty="0">
                <a:effectLst>
                  <a:glow rad="127000">
                    <a:schemeClr val="tx1"/>
                  </a:glow>
                </a:effectLst>
                <a:ea typeface="ＭＳ Ｐゴシック" charset="0"/>
              </a:rPr>
            </a:br>
            <a:r>
              <a:rPr lang="ar-JO" sz="4800" dirty="0">
                <a:effectLst>
                  <a:glow rad="127000">
                    <a:schemeClr val="tx1"/>
                  </a:glow>
                </a:effectLst>
                <a:ea typeface="ＭＳ Ｐゴシック" charset="0"/>
              </a:rPr>
              <a:t>1. حرر الله المسبيين اليهود ل</a:t>
            </a:r>
            <a:r>
              <a:rPr lang="ar-JO" sz="4800" dirty="0">
                <a:solidFill>
                  <a:srgbClr val="FFFF00"/>
                </a:solidFill>
                <a:effectLst>
                  <a:glow rad="127000">
                    <a:schemeClr val="tx1"/>
                  </a:glow>
                </a:effectLst>
                <a:ea typeface="ＭＳ Ｐゴシック" charset="0"/>
              </a:rPr>
              <a:t>يعبدوه</a:t>
            </a:r>
            <a:endParaRPr lang="en-US" sz="4800" dirty="0">
              <a:solidFill>
                <a:srgbClr val="FFFF00"/>
              </a:solidFill>
              <a:effectLst>
                <a:glow rad="127000">
                  <a:schemeClr val="tx1"/>
                </a:glow>
              </a:effectLst>
              <a:ea typeface="ＭＳ Ｐゴシック" charset="0"/>
            </a:endParaRPr>
          </a:p>
        </p:txBody>
      </p:sp>
      <p:sp>
        <p:nvSpPr>
          <p:cNvPr id="4" name="Rectangle 2"/>
          <p:cNvSpPr txBox="1">
            <a:spLocks noChangeArrowheads="1"/>
          </p:cNvSpPr>
          <p:nvPr/>
        </p:nvSpPr>
        <p:spPr bwMode="auto">
          <a:xfrm>
            <a:off x="0" y="6047620"/>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سفر 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3974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1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5319467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دارت الحياة اليهودية حول هيكل سليمان </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لمدة 400 سنة (959-586 ق.م)</a:t>
            </a:r>
            <a:endParaRPr lang="en-US" sz="3200" b="1" dirty="0">
              <a:latin typeface="Arial" panose="020B0604020202020204" pitchFamily="34" charset="0"/>
              <a:ea typeface="ＭＳ Ｐゴシック" charset="0"/>
              <a:cs typeface="Arial" panose="020B0604020202020204" pitchFamily="34" charset="0"/>
            </a:endParaRPr>
          </a:p>
        </p:txBody>
      </p:sp>
      <p:sp>
        <p:nvSpPr>
          <p:cNvPr id="117764" name="Text Box 5"/>
          <p:cNvSpPr txBox="1">
            <a:spLocks noChangeArrowheads="1"/>
          </p:cNvSpPr>
          <p:nvPr/>
        </p:nvSpPr>
        <p:spPr bwMode="auto">
          <a:xfrm>
            <a:off x="76200" y="76200"/>
            <a:ext cx="244971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60400"/>
                </a:solidFill>
                <a:effectLst/>
                <a:uLnTx/>
                <a:uFillTx/>
                <a:latin typeface="Arial" panose="020B0604020202020204" pitchFamily="34" charset="0"/>
                <a:ea typeface="ＭＳ Ｐゴシック" charset="0"/>
                <a:cs typeface="Arial" panose="020B0604020202020204" pitchFamily="34" charset="0"/>
              </a:rPr>
              <a:t>اليهودية في إسرائيل والشتات</a:t>
            </a:r>
            <a:endParaRPr kumimoji="0" lang="en-US" sz="1800" b="1" i="0" u="none" strike="noStrike" kern="1200" cap="none" spc="0" normalizeH="0" baseline="0" noProof="0" dirty="0">
              <a:ln>
                <a:noFill/>
              </a:ln>
              <a:solidFill>
                <a:srgbClr val="0604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68448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ar-JO" sz="4000" b="1" dirty="0">
                <a:solidFill>
                  <a:schemeClr val="tx1"/>
                </a:solidFill>
                <a:effectLst/>
                <a:latin typeface="Arial" panose="020B0604020202020204" pitchFamily="34" charset="0"/>
                <a:cs typeface="Arial" panose="020B0604020202020204" pitchFamily="34" charset="0"/>
              </a:rPr>
              <a:t>جدول السبي</a:t>
            </a:r>
            <a:endParaRPr lang="en-US" sz="4000" b="1" dirty="0">
              <a:solidFill>
                <a:schemeClr val="tx1"/>
              </a:solidFill>
              <a:effectLst/>
              <a:latin typeface="Arial" panose="020B0604020202020204" pitchFamily="34" charset="0"/>
              <a:cs typeface="Arial" panose="020B0604020202020204" pitchFamily="34" charset="0"/>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232 و342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8C0000"/>
                </a:solidFill>
                <a:effectLst/>
                <a:uLnTx/>
                <a:uFillTx/>
                <a:latin typeface="Arial" panose="020B0604020202020204" pitchFamily="34" charset="0"/>
                <a:ea typeface="Arial" charset="0"/>
                <a:cs typeface="Arial" panose="020B0604020202020204" pitchFamily="34" charset="0"/>
              </a:rPr>
              <a:t>John C. Whitcomb, 4</a:t>
            </a:r>
            <a:r>
              <a:rPr kumimoji="0" lang="en-US" sz="800" b="1" i="0" u="none" strike="noStrike" kern="1200" cap="none" spc="0" normalizeH="0" baseline="30000" noProof="0" dirty="0">
                <a:ln>
                  <a:noFill/>
                </a:ln>
                <a:solidFill>
                  <a:srgbClr val="8C0000"/>
                </a:solidFill>
                <a:effectLst/>
                <a:uLnTx/>
                <a:uFillTx/>
                <a:latin typeface="Arial" panose="020B0604020202020204" pitchFamily="34" charset="0"/>
                <a:ea typeface="Arial" charset="0"/>
                <a:cs typeface="Arial" panose="020B0604020202020204" pitchFamily="34" charset="0"/>
              </a:rPr>
              <a:t>th</a:t>
            </a:r>
            <a:r>
              <a:rPr kumimoji="0" lang="en-US" sz="800" b="1" i="0" u="none" strike="noStrike" kern="1200" cap="none" spc="0" normalizeH="0" baseline="0" noProof="0" dirty="0">
                <a:ln>
                  <a:noFill/>
                </a:ln>
                <a:solidFill>
                  <a:srgbClr val="8C0000"/>
                </a:solidFill>
                <a:effectLst/>
                <a:uLnTx/>
                <a:uFillTx/>
                <a:latin typeface="Arial" panose="020B0604020202020204" pitchFamily="34" charset="0"/>
                <a:ea typeface="Arial" charset="0"/>
                <a:cs typeface="Arial" panose="020B0604020202020204" pitchFamily="34" charset="0"/>
              </a:rPr>
              <a:t> rev. ed., Winona Lake, IN: BMH Books, 1962, 1968</a:t>
            </a:r>
          </a:p>
        </p:txBody>
      </p:sp>
    </p:spTree>
    <p:extLst>
      <p:ext uri="{BB962C8B-B14F-4D97-AF65-F5344CB8AC3E}">
        <p14:creationId xmlns:p14="http://schemas.microsoft.com/office/powerpoint/2010/main" val="1086294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حافظ اليهود على قداستهم      في المرحضة</a:t>
            </a:r>
            <a:endParaRPr lang="en-US" sz="3600" b="1" dirty="0">
              <a:latin typeface="Arial" panose="020B0604020202020204" pitchFamily="34" charset="0"/>
              <a:ea typeface="ＭＳ Ｐゴシック" charset="0"/>
              <a:cs typeface="Arial" panose="020B0604020202020204" pitchFamily="34"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8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 تدمير الهيكل</a:t>
            </a:r>
            <a:endParaRPr kumimoji="0" lang="en-US" sz="8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716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59"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grpSp>
        <p:nvGrpSpPr>
          <p:cNvPr id="60" name="Group 59">
            <a:extLst>
              <a:ext uri="{FF2B5EF4-FFF2-40B4-BE49-F238E27FC236}">
                <a16:creationId xmlns:a16="http://schemas.microsoft.com/office/drawing/2014/main" id="{49DC2A5F-DA9D-8F4F-8450-5C758B831890}"/>
              </a:ext>
            </a:extLst>
          </p:cNvPr>
          <p:cNvGrpSpPr/>
          <p:nvPr/>
        </p:nvGrpSpPr>
        <p:grpSpPr>
          <a:xfrm>
            <a:off x="1905000" y="667091"/>
            <a:ext cx="6716582" cy="5581309"/>
            <a:chOff x="1905000" y="667091"/>
            <a:chExt cx="6716582" cy="5581309"/>
          </a:xfrm>
        </p:grpSpPr>
        <p:pic>
          <p:nvPicPr>
            <p:cNvPr id="61" name="Picture 3">
              <a:extLst>
                <a:ext uri="{FF2B5EF4-FFF2-40B4-BE49-F238E27FC236}">
                  <a16:creationId xmlns:a16="http://schemas.microsoft.com/office/drawing/2014/main" id="{70E290F1-3F86-D64A-B2D9-09078C9A892E}"/>
                </a:ext>
              </a:extLst>
            </p:cNvPr>
            <p:cNvPicPr>
              <a:picLocks noChangeArrowheads="1"/>
            </p:cNvPicPr>
            <p:nvPr/>
          </p:nvPicPr>
          <p:blipFill>
            <a:blip r:embed="rId3">
              <a:extLst>
                <a:ext uri="{28A0092B-C50C-407E-A947-70E740481C1C}">
                  <a14:useLocalDpi xmlns:a14="http://schemas.microsoft.com/office/drawing/2010/main" val="0"/>
                </a:ext>
              </a:extLst>
            </a:blip>
            <a:srcRect l="1541" r="1419"/>
            <a:stretch>
              <a:fillRect/>
            </a:stretch>
          </p:blipFill>
          <p:spPr bwMode="auto">
            <a:xfrm>
              <a:off x="2032369" y="667091"/>
              <a:ext cx="619125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2" name="Rectangle 2">
              <a:extLst>
                <a:ext uri="{FF2B5EF4-FFF2-40B4-BE49-F238E27FC236}">
                  <a16:creationId xmlns:a16="http://schemas.microsoft.com/office/drawing/2014/main" id="{77F6D625-224B-1F49-BF3A-2F1C022602B6}"/>
                </a:ext>
              </a:extLst>
            </p:cNvPr>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4">
              <a:extLst>
                <a:ext uri="{FF2B5EF4-FFF2-40B4-BE49-F238E27FC236}">
                  <a16:creationId xmlns:a16="http://schemas.microsoft.com/office/drawing/2014/main" id="{932ED1E2-B0EA-7C43-A6CB-66AEA9BE05BF}"/>
                </a:ext>
              </a:extLst>
            </p:cNvPr>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64" name="Picture 3">
              <a:extLst>
                <a:ext uri="{FF2B5EF4-FFF2-40B4-BE49-F238E27FC236}">
                  <a16:creationId xmlns:a16="http://schemas.microsoft.com/office/drawing/2014/main" id="{95B82231-6F3C-A948-B966-7B39D91B1464}"/>
                </a:ext>
              </a:extLst>
            </p:cNvPr>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5" name="Line 5">
              <a:extLst>
                <a:ext uri="{FF2B5EF4-FFF2-40B4-BE49-F238E27FC236}">
                  <a16:creationId xmlns:a16="http://schemas.microsoft.com/office/drawing/2014/main" id="{B59AAB8E-37A6-5D4B-BDA8-F7E96184AEBA}"/>
                </a:ext>
              </a:extLst>
            </p:cNvPr>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6" name="Rectangle 6">
              <a:extLst>
                <a:ext uri="{FF2B5EF4-FFF2-40B4-BE49-F238E27FC236}">
                  <a16:creationId xmlns:a16="http://schemas.microsoft.com/office/drawing/2014/main" id="{5F6CFF97-7DBB-844E-8C1A-F0844CEDAAF1}"/>
                </a:ext>
              </a:extLst>
            </p:cNvPr>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Rectangle 66">
              <a:extLst>
                <a:ext uri="{FF2B5EF4-FFF2-40B4-BE49-F238E27FC236}">
                  <a16:creationId xmlns:a16="http://schemas.microsoft.com/office/drawing/2014/main" id="{932CE0EA-BEC3-1B4F-8F8A-2064C86BFF36}"/>
                </a:ext>
              </a:extLst>
            </p:cNvPr>
            <p:cNvSpPr/>
            <p:nvPr/>
          </p:nvSpPr>
          <p:spPr bwMode="auto">
            <a:xfrm>
              <a:off x="5687638" y="1213023"/>
              <a:ext cx="645250"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67">
              <a:extLst>
                <a:ext uri="{FF2B5EF4-FFF2-40B4-BE49-F238E27FC236}">
                  <a16:creationId xmlns:a16="http://schemas.microsoft.com/office/drawing/2014/main" id="{C61D3824-0CD3-2542-8269-CA6120C0A297}"/>
                </a:ext>
              </a:extLst>
            </p:cNvPr>
            <p:cNvSpPr/>
            <p:nvPr/>
          </p:nvSpPr>
          <p:spPr bwMode="auto">
            <a:xfrm>
              <a:off x="6541808" y="2791963"/>
              <a:ext cx="107819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9" name="Rectangle 68">
              <a:extLst>
                <a:ext uri="{FF2B5EF4-FFF2-40B4-BE49-F238E27FC236}">
                  <a16:creationId xmlns:a16="http://schemas.microsoft.com/office/drawing/2014/main" id="{8FE3997A-650E-9A47-83E1-9DCCC117D0ED}"/>
                </a:ext>
              </a:extLst>
            </p:cNvPr>
            <p:cNvSpPr/>
            <p:nvPr/>
          </p:nvSpPr>
          <p:spPr bwMode="auto">
            <a:xfrm>
              <a:off x="6277548" y="3610713"/>
              <a:ext cx="695676"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0" name="Rectangle 69">
              <a:extLst>
                <a:ext uri="{FF2B5EF4-FFF2-40B4-BE49-F238E27FC236}">
                  <a16:creationId xmlns:a16="http://schemas.microsoft.com/office/drawing/2014/main" id="{8E2D0AF2-4CEA-C945-9003-97C474C19999}"/>
                </a:ext>
              </a:extLst>
            </p:cNvPr>
            <p:cNvSpPr/>
            <p:nvPr/>
          </p:nvSpPr>
          <p:spPr bwMode="auto">
            <a:xfrm>
              <a:off x="7302975" y="3747732"/>
              <a:ext cx="790463"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1" name="Rectangle 70">
              <a:extLst>
                <a:ext uri="{FF2B5EF4-FFF2-40B4-BE49-F238E27FC236}">
                  <a16:creationId xmlns:a16="http://schemas.microsoft.com/office/drawing/2014/main" id="{02241CDD-EA23-1A4E-B66F-A4FB5DB5A0D3}"/>
                </a:ext>
              </a:extLst>
            </p:cNvPr>
            <p:cNvSpPr/>
            <p:nvPr/>
          </p:nvSpPr>
          <p:spPr bwMode="auto">
            <a:xfrm>
              <a:off x="2088671" y="4061309"/>
              <a:ext cx="788911" cy="2603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2" name="Rectangle 71">
              <a:extLst>
                <a:ext uri="{FF2B5EF4-FFF2-40B4-BE49-F238E27FC236}">
                  <a16:creationId xmlns:a16="http://schemas.microsoft.com/office/drawing/2014/main" id="{AB29B3EF-4FA7-CA46-A2E0-6F4E5215C6F6}"/>
                </a:ext>
              </a:extLst>
            </p:cNvPr>
            <p:cNvSpPr/>
            <p:nvPr/>
          </p:nvSpPr>
          <p:spPr bwMode="auto">
            <a:xfrm>
              <a:off x="3707847" y="4333251"/>
              <a:ext cx="425962"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3" name="Rectangle 72">
              <a:extLst>
                <a:ext uri="{FF2B5EF4-FFF2-40B4-BE49-F238E27FC236}">
                  <a16:creationId xmlns:a16="http://schemas.microsoft.com/office/drawing/2014/main" id="{23204BF5-B709-AD4F-9DB9-08882E3F347C}"/>
                </a:ext>
              </a:extLst>
            </p:cNvPr>
            <p:cNvSpPr/>
            <p:nvPr/>
          </p:nvSpPr>
          <p:spPr bwMode="auto">
            <a:xfrm rot="2821049">
              <a:off x="5032368" y="1889318"/>
              <a:ext cx="1242782"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4" name="Rectangle 73">
              <a:extLst>
                <a:ext uri="{FF2B5EF4-FFF2-40B4-BE49-F238E27FC236}">
                  <a16:creationId xmlns:a16="http://schemas.microsoft.com/office/drawing/2014/main" id="{CB9BD1DF-F0CB-2C4B-9B80-C21B9FA1B717}"/>
                </a:ext>
              </a:extLst>
            </p:cNvPr>
            <p:cNvSpPr/>
            <p:nvPr/>
          </p:nvSpPr>
          <p:spPr bwMode="auto">
            <a:xfrm rot="3107884">
              <a:off x="5481130" y="2351577"/>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5" name="Rectangle 74">
              <a:extLst>
                <a:ext uri="{FF2B5EF4-FFF2-40B4-BE49-F238E27FC236}">
                  <a16:creationId xmlns:a16="http://schemas.microsoft.com/office/drawing/2014/main" id="{8A6148CF-7994-6B49-A42A-71FBAE8D99F0}"/>
                </a:ext>
              </a:extLst>
            </p:cNvPr>
            <p:cNvSpPr/>
            <p:nvPr/>
          </p:nvSpPr>
          <p:spPr bwMode="auto">
            <a:xfrm>
              <a:off x="4397344" y="3040142"/>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6" name="Rectangle 75">
              <a:extLst>
                <a:ext uri="{FF2B5EF4-FFF2-40B4-BE49-F238E27FC236}">
                  <a16:creationId xmlns:a16="http://schemas.microsoft.com/office/drawing/2014/main" id="{033FB083-B562-3342-A726-8FBD9DF4A621}"/>
                </a:ext>
              </a:extLst>
            </p:cNvPr>
            <p:cNvSpPr/>
            <p:nvPr/>
          </p:nvSpPr>
          <p:spPr bwMode="auto">
            <a:xfrm>
              <a:off x="3108072" y="2563808"/>
              <a:ext cx="878292"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7" name="Rectangle 76">
              <a:extLst>
                <a:ext uri="{FF2B5EF4-FFF2-40B4-BE49-F238E27FC236}">
                  <a16:creationId xmlns:a16="http://schemas.microsoft.com/office/drawing/2014/main" id="{3BA2AE62-B2CF-B74F-B53A-28B1AEB2C6CA}"/>
                </a:ext>
              </a:extLst>
            </p:cNvPr>
            <p:cNvSpPr/>
            <p:nvPr/>
          </p:nvSpPr>
          <p:spPr bwMode="auto">
            <a:xfrm>
              <a:off x="2115023" y="1207725"/>
              <a:ext cx="1947671" cy="81544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8" name="Rectangle 77">
              <a:extLst>
                <a:ext uri="{FF2B5EF4-FFF2-40B4-BE49-F238E27FC236}">
                  <a16:creationId xmlns:a16="http://schemas.microsoft.com/office/drawing/2014/main" id="{FC9C55BC-2437-954D-AAB9-F7DAEB26C557}"/>
                </a:ext>
              </a:extLst>
            </p:cNvPr>
            <p:cNvSpPr/>
            <p:nvPr/>
          </p:nvSpPr>
          <p:spPr bwMode="auto">
            <a:xfrm>
              <a:off x="7461054" y="3974028"/>
              <a:ext cx="695676" cy="260393"/>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79" name="Rectangle 78">
              <a:extLst>
                <a:ext uri="{FF2B5EF4-FFF2-40B4-BE49-F238E27FC236}">
                  <a16:creationId xmlns:a16="http://schemas.microsoft.com/office/drawing/2014/main" id="{E2715C5C-EBD4-434A-AE04-2B70C089AD7F}"/>
                </a:ext>
              </a:extLst>
            </p:cNvPr>
            <p:cNvSpPr/>
            <p:nvPr/>
          </p:nvSpPr>
          <p:spPr bwMode="auto">
            <a:xfrm>
              <a:off x="3760072" y="4983031"/>
              <a:ext cx="532247" cy="452984"/>
            </a:xfrm>
            <a:prstGeom prst="rect">
              <a:avLst/>
            </a:prstGeom>
            <a:solidFill>
              <a:srgbClr val="F6F8F7"/>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0" name="Rectangle 79">
              <a:extLst>
                <a:ext uri="{FF2B5EF4-FFF2-40B4-BE49-F238E27FC236}">
                  <a16:creationId xmlns:a16="http://schemas.microsoft.com/office/drawing/2014/main" id="{A972A794-A1CD-224B-B40B-852A51DEDA28}"/>
                </a:ext>
              </a:extLst>
            </p:cNvPr>
            <p:cNvSpPr/>
            <p:nvPr/>
          </p:nvSpPr>
          <p:spPr bwMode="auto">
            <a:xfrm>
              <a:off x="3419260" y="3879293"/>
              <a:ext cx="500214"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1" name="Rectangle 80">
              <a:extLst>
                <a:ext uri="{FF2B5EF4-FFF2-40B4-BE49-F238E27FC236}">
                  <a16:creationId xmlns:a16="http://schemas.microsoft.com/office/drawing/2014/main" id="{9DF2DBAB-3677-584D-BBDA-D1763740C9C6}"/>
                </a:ext>
              </a:extLst>
            </p:cNvPr>
            <p:cNvSpPr/>
            <p:nvPr/>
          </p:nvSpPr>
          <p:spPr bwMode="auto">
            <a:xfrm>
              <a:off x="4210442" y="3960357"/>
              <a:ext cx="749865" cy="31098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2" name="Rectangle 81">
              <a:extLst>
                <a:ext uri="{FF2B5EF4-FFF2-40B4-BE49-F238E27FC236}">
                  <a16:creationId xmlns:a16="http://schemas.microsoft.com/office/drawing/2014/main" id="{7E9BA0C7-EA6A-194E-BC0D-13D5B44454CD}"/>
                </a:ext>
              </a:extLst>
            </p:cNvPr>
            <p:cNvSpPr/>
            <p:nvPr/>
          </p:nvSpPr>
          <p:spPr bwMode="auto">
            <a:xfrm>
              <a:off x="4447696" y="3436598"/>
              <a:ext cx="1092060"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3" name="Rectangle 82">
              <a:extLst>
                <a:ext uri="{FF2B5EF4-FFF2-40B4-BE49-F238E27FC236}">
                  <a16:creationId xmlns:a16="http://schemas.microsoft.com/office/drawing/2014/main" id="{68F9843C-6D47-A94F-96A6-B03E767925DF}"/>
                </a:ext>
              </a:extLst>
            </p:cNvPr>
            <p:cNvSpPr/>
            <p:nvPr/>
          </p:nvSpPr>
          <p:spPr bwMode="auto">
            <a:xfrm>
              <a:off x="4390858" y="2690610"/>
              <a:ext cx="1212519" cy="214762"/>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4" name="Rectangle 83">
              <a:extLst>
                <a:ext uri="{FF2B5EF4-FFF2-40B4-BE49-F238E27FC236}">
                  <a16:creationId xmlns:a16="http://schemas.microsoft.com/office/drawing/2014/main" id="{7E63004C-BEE2-844B-8F06-C56E1403912F}"/>
                </a:ext>
              </a:extLst>
            </p:cNvPr>
            <p:cNvSpPr/>
            <p:nvPr/>
          </p:nvSpPr>
          <p:spPr bwMode="auto">
            <a:xfrm rot="4296123">
              <a:off x="2276018" y="4623438"/>
              <a:ext cx="1209261" cy="165993"/>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5" name="TextBox 84">
              <a:extLst>
                <a:ext uri="{FF2B5EF4-FFF2-40B4-BE49-F238E27FC236}">
                  <a16:creationId xmlns:a16="http://schemas.microsoft.com/office/drawing/2014/main" id="{248663CB-58B7-B149-BF58-1818B2D11AC6}"/>
                </a:ext>
              </a:extLst>
            </p:cNvPr>
            <p:cNvSpPr txBox="1"/>
            <p:nvPr/>
          </p:nvSpPr>
          <p:spPr>
            <a:xfrm>
              <a:off x="3547218" y="4366891"/>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جبل سيناء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6" name="TextBox 85">
              <a:extLst>
                <a:ext uri="{FF2B5EF4-FFF2-40B4-BE49-F238E27FC236}">
                  <a16:creationId xmlns:a16="http://schemas.microsoft.com/office/drawing/2014/main" id="{C35F2EDD-9B00-6041-BC08-97BBC5B59D35}"/>
                </a:ext>
              </a:extLst>
            </p:cNvPr>
            <p:cNvSpPr txBox="1"/>
            <p:nvPr/>
          </p:nvSpPr>
          <p:spPr>
            <a:xfrm>
              <a:off x="2277084" y="3949304"/>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مصر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7" name="TextBox 86">
              <a:extLst>
                <a:ext uri="{FF2B5EF4-FFF2-40B4-BE49-F238E27FC236}">
                  <a16:creationId xmlns:a16="http://schemas.microsoft.com/office/drawing/2014/main" id="{A7FCAB9C-7C88-6649-B026-934B5E68CAD6}"/>
                </a:ext>
              </a:extLst>
            </p:cNvPr>
            <p:cNvSpPr txBox="1"/>
            <p:nvPr/>
          </p:nvSpPr>
          <p:spPr>
            <a:xfrm>
              <a:off x="3324598" y="3837693"/>
              <a:ext cx="669775"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سوف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8" name="TextBox 87">
              <a:extLst>
                <a:ext uri="{FF2B5EF4-FFF2-40B4-BE49-F238E27FC236}">
                  <a16:creationId xmlns:a16="http://schemas.microsoft.com/office/drawing/2014/main" id="{2E8951F3-4C0D-1D4F-96A2-BF037AAB41F6}"/>
                </a:ext>
              </a:extLst>
            </p:cNvPr>
            <p:cNvSpPr txBox="1"/>
            <p:nvPr/>
          </p:nvSpPr>
          <p:spPr>
            <a:xfrm>
              <a:off x="4385382" y="2643917"/>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بحر الجليل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89" name="TextBox 88">
              <a:extLst>
                <a:ext uri="{FF2B5EF4-FFF2-40B4-BE49-F238E27FC236}">
                  <a16:creationId xmlns:a16="http://schemas.microsoft.com/office/drawing/2014/main" id="{527B7ADC-D8D3-C643-A0A7-2ED0C4309761}"/>
                </a:ext>
              </a:extLst>
            </p:cNvPr>
            <p:cNvSpPr txBox="1"/>
            <p:nvPr/>
          </p:nvSpPr>
          <p:spPr>
            <a:xfrm>
              <a:off x="4373747" y="2946316"/>
              <a:ext cx="132386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أورشليم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0" name="TextBox 36">
              <a:extLst>
                <a:ext uri="{FF2B5EF4-FFF2-40B4-BE49-F238E27FC236}">
                  <a16:creationId xmlns:a16="http://schemas.microsoft.com/office/drawing/2014/main" id="{561E0568-2902-2B4C-AAC8-D9FC05000E33}"/>
                </a:ext>
              </a:extLst>
            </p:cNvPr>
            <p:cNvSpPr txBox="1">
              <a:spLocks noChangeArrowheads="1"/>
            </p:cNvSpPr>
            <p:nvPr/>
          </p:nvSpPr>
          <p:spPr bwMode="auto">
            <a:xfrm>
              <a:off x="7394508" y="3749837"/>
              <a:ext cx="1227074" cy="523220"/>
            </a:xfrm>
            <a:prstGeom prst="rect">
              <a:avLst/>
            </a:prstGeom>
            <a:noFill/>
            <a:ln>
              <a:noFill/>
            </a:ln>
          </p:spPr>
          <p:txBody>
            <a:bodyPr wrap="squar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الخليج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الفارسي </a:t>
              </a:r>
              <a:endParaRPr kumimoji="0" lang="en-US" sz="1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1" name="TextBox 90">
              <a:extLst>
                <a:ext uri="{FF2B5EF4-FFF2-40B4-BE49-F238E27FC236}">
                  <a16:creationId xmlns:a16="http://schemas.microsoft.com/office/drawing/2014/main" id="{DFAF029E-F66F-654C-A495-B247F45C9427}"/>
                </a:ext>
              </a:extLst>
            </p:cNvPr>
            <p:cNvSpPr txBox="1"/>
            <p:nvPr/>
          </p:nvSpPr>
          <p:spPr>
            <a:xfrm>
              <a:off x="1954195" y="1342015"/>
              <a:ext cx="224057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المتوسط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2" name="TextBox 91">
              <a:extLst>
                <a:ext uri="{FF2B5EF4-FFF2-40B4-BE49-F238E27FC236}">
                  <a16:creationId xmlns:a16="http://schemas.microsoft.com/office/drawing/2014/main" id="{0653A2F1-2F2C-5D48-BA55-521AE5CA494D}"/>
                </a:ext>
              </a:extLst>
            </p:cNvPr>
            <p:cNvSpPr txBox="1"/>
            <p:nvPr/>
          </p:nvSpPr>
          <p:spPr>
            <a:xfrm>
              <a:off x="2109042" y="1641442"/>
              <a:ext cx="1975067"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العظيم </a:t>
              </a:r>
              <a:r>
                <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a:t>
              </a:r>
            </a:p>
          </p:txBody>
        </p:sp>
        <p:sp>
          <p:nvSpPr>
            <p:cNvPr id="93" name="TextBox 92">
              <a:extLst>
                <a:ext uri="{FF2B5EF4-FFF2-40B4-BE49-F238E27FC236}">
                  <a16:creationId xmlns:a16="http://schemas.microsoft.com/office/drawing/2014/main" id="{B4A3CE76-41DA-2342-88AA-01A05C008118}"/>
                </a:ext>
              </a:extLst>
            </p:cNvPr>
            <p:cNvSpPr txBox="1"/>
            <p:nvPr/>
          </p:nvSpPr>
          <p:spPr>
            <a:xfrm rot="2908301">
              <a:off x="4880080" y="1848401"/>
              <a:ext cx="181916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نهر الفرات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4" name="TextBox 93">
              <a:extLst>
                <a:ext uri="{FF2B5EF4-FFF2-40B4-BE49-F238E27FC236}">
                  <a16:creationId xmlns:a16="http://schemas.microsoft.com/office/drawing/2014/main" id="{9D2636C0-C859-A440-807D-469453B15582}"/>
                </a:ext>
              </a:extLst>
            </p:cNvPr>
            <p:cNvSpPr txBox="1"/>
            <p:nvPr/>
          </p:nvSpPr>
          <p:spPr>
            <a:xfrm>
              <a:off x="3132643" y="2486555"/>
              <a:ext cx="1123267"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أرض كنعان </a:t>
              </a:r>
              <a:endParaRPr kumimoji="0" lang="en-US" sz="20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5" name="TextBox 94">
              <a:extLst>
                <a:ext uri="{FF2B5EF4-FFF2-40B4-BE49-F238E27FC236}">
                  <a16:creationId xmlns:a16="http://schemas.microsoft.com/office/drawing/2014/main" id="{893E7886-9F8C-3E40-A47C-8163AF60BB47}"/>
                </a:ext>
              </a:extLst>
            </p:cNvPr>
            <p:cNvSpPr txBox="1"/>
            <p:nvPr/>
          </p:nvSpPr>
          <p:spPr>
            <a:xfrm>
              <a:off x="5690405" y="1184126"/>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حاران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6" name="TextBox 95">
              <a:extLst>
                <a:ext uri="{FF2B5EF4-FFF2-40B4-BE49-F238E27FC236}">
                  <a16:creationId xmlns:a16="http://schemas.microsoft.com/office/drawing/2014/main" id="{2E59E795-EC15-F74A-A611-CB2EF4644008}"/>
                </a:ext>
              </a:extLst>
            </p:cNvPr>
            <p:cNvSpPr txBox="1"/>
            <p:nvPr/>
          </p:nvSpPr>
          <p:spPr>
            <a:xfrm>
              <a:off x="5971840" y="3440358"/>
              <a:ext cx="938924" cy="276999"/>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أور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7" name="TextBox 96">
              <a:extLst>
                <a:ext uri="{FF2B5EF4-FFF2-40B4-BE49-F238E27FC236}">
                  <a16:creationId xmlns:a16="http://schemas.microsoft.com/office/drawing/2014/main" id="{34652EBD-13FA-DC49-B1E2-FBB41F2E3B8A}"/>
                </a:ext>
              </a:extLst>
            </p:cNvPr>
            <p:cNvSpPr txBox="1"/>
            <p:nvPr/>
          </p:nvSpPr>
          <p:spPr>
            <a:xfrm>
              <a:off x="3677661" y="5030125"/>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الأحمر</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a:extLst>
                <a:ext uri="{FF2B5EF4-FFF2-40B4-BE49-F238E27FC236}">
                  <a16:creationId xmlns:a16="http://schemas.microsoft.com/office/drawing/2014/main" id="{D6B83ED0-9EA7-5D44-840F-8906FC5D4C71}"/>
                </a:ext>
              </a:extLst>
            </p:cNvPr>
            <p:cNvSpPr txBox="1"/>
            <p:nvPr/>
          </p:nvSpPr>
          <p:spPr>
            <a:xfrm rot="3598615">
              <a:off x="2445538" y="4627073"/>
              <a:ext cx="91411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النيل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1">
              <a:extLst>
                <a:ext uri="{FF2B5EF4-FFF2-40B4-BE49-F238E27FC236}">
                  <a16:creationId xmlns:a16="http://schemas.microsoft.com/office/drawing/2014/main" id="{417DBEFF-CCF5-8E4B-A309-98315942630A}"/>
                </a:ext>
              </a:extLst>
            </p:cNvPr>
            <p:cNvSpPr txBox="1">
              <a:spLocks noChangeArrowheads="1"/>
            </p:cNvSpPr>
            <p:nvPr/>
          </p:nvSpPr>
          <p:spPr bwMode="auto">
            <a:xfrm>
              <a:off x="6475413" y="2767736"/>
              <a:ext cx="1509712" cy="33855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بابل     </a:t>
              </a:r>
              <a:endParaRPr kumimoji="0" lang="en-US" sz="16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a:extLst>
                <a:ext uri="{FF2B5EF4-FFF2-40B4-BE49-F238E27FC236}">
                  <a16:creationId xmlns:a16="http://schemas.microsoft.com/office/drawing/2014/main" id="{9036A19B-6AB5-1D4D-A97B-EDEC163C7836}"/>
                </a:ext>
              </a:extLst>
            </p:cNvPr>
            <p:cNvSpPr txBox="1"/>
            <p:nvPr/>
          </p:nvSpPr>
          <p:spPr>
            <a:xfrm>
              <a:off x="4160993" y="3953532"/>
              <a:ext cx="8731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قادش برنيع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01" name="TextBox 100">
              <a:extLst>
                <a:ext uri="{FF2B5EF4-FFF2-40B4-BE49-F238E27FC236}">
                  <a16:creationId xmlns:a16="http://schemas.microsoft.com/office/drawing/2014/main" id="{8A30586F-FB9F-1644-B8FA-B050D05B9CF4}"/>
                </a:ext>
              </a:extLst>
            </p:cNvPr>
            <p:cNvSpPr txBox="1"/>
            <p:nvPr/>
          </p:nvSpPr>
          <p:spPr>
            <a:xfrm>
              <a:off x="4360329" y="3420530"/>
              <a:ext cx="132386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البحر الميت     </a:t>
              </a:r>
              <a:endParaRPr kumimoji="0" lang="en-US" sz="12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02" name="Rectangle 7">
              <a:extLst>
                <a:ext uri="{FF2B5EF4-FFF2-40B4-BE49-F238E27FC236}">
                  <a16:creationId xmlns:a16="http://schemas.microsoft.com/office/drawing/2014/main" id="{DB386516-0C66-B74E-A2C6-75AD5963DDC7}"/>
                </a:ext>
              </a:extLst>
            </p:cNvPr>
            <p:cNvSpPr>
              <a:spLocks noChangeArrowheads="1"/>
            </p:cNvSpPr>
            <p:nvPr/>
          </p:nvSpPr>
          <p:spPr bwMode="auto">
            <a:xfrm>
              <a:off x="2436813" y="5502275"/>
              <a:ext cx="3797513"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sp>
        <p:nvSpPr>
          <p:cNvPr id="133124"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25"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27" name="Rectangle 7"/>
          <p:cNvSpPr>
            <a:spLocks noChangeArrowheads="1"/>
          </p:cNvSpPr>
          <p:nvPr/>
        </p:nvSpPr>
        <p:spPr bwMode="auto">
          <a:xfrm>
            <a:off x="2436813" y="5502275"/>
            <a:ext cx="449161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مرحلة العمل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3130"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3134"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6276" name="Rectangle 116"/>
          <p:cNvSpPr>
            <a:spLocks noChangeArrowheads="1"/>
          </p:cNvSpPr>
          <p:nvPr/>
        </p:nvSpPr>
        <p:spPr bwMode="auto">
          <a:xfrm>
            <a:off x="2270125" y="1252538"/>
            <a:ext cx="4175822" cy="76687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8131B"/>
                </a:solidFill>
                <a:effectLst/>
                <a:uLnTx/>
                <a:uFillTx/>
                <a:latin typeface="Arial" panose="020B0604020202020204" pitchFamily="34" charset="0"/>
                <a:ea typeface="ＭＳ Ｐゴシック" charset="0"/>
                <a:cs typeface="Arial" panose="020B0604020202020204" pitchFamily="34" charset="0"/>
              </a:rPr>
              <a:t>3 هجرات عودة       </a:t>
            </a:r>
            <a:endParaRPr kumimoji="0" lang="en-US" sz="4400" b="1" i="0" u="none" strike="noStrike" kern="1200" cap="none" spc="0" normalizeH="0" baseline="0" noProof="0" dirty="0">
              <a:ln>
                <a:noFill/>
              </a:ln>
              <a:solidFill>
                <a:srgbClr val="F8131B"/>
              </a:solidFill>
              <a:effectLst/>
              <a:uLnTx/>
              <a:uFillTx/>
              <a:latin typeface="Arial" panose="020B0604020202020204" pitchFamily="34" charset="0"/>
              <a:ea typeface="ＭＳ Ｐゴシック" charset="0"/>
              <a:cs typeface="Arial" panose="020B0604020202020204" pitchFamily="34" charset="0"/>
            </a:endParaRPr>
          </a:p>
        </p:txBody>
      </p:sp>
      <p:sp>
        <p:nvSpPr>
          <p:cNvPr id="476277" name="Rectangle 11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62</a:t>
            </a:r>
          </a:p>
        </p:txBody>
      </p:sp>
      <p:sp>
        <p:nvSpPr>
          <p:cNvPr id="133137" name="Text Box 11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3138" name="Group 41"/>
          <p:cNvGrpSpPr>
            <a:grpSpLocks/>
          </p:cNvGrpSpPr>
          <p:nvPr/>
        </p:nvGrpSpPr>
        <p:grpSpPr bwMode="auto">
          <a:xfrm>
            <a:off x="519113" y="117475"/>
            <a:ext cx="854075" cy="1720984"/>
            <a:chOff x="519113" y="312738"/>
            <a:chExt cx="854075" cy="1910918"/>
          </a:xfrm>
        </p:grpSpPr>
        <p:sp>
          <p:nvSpPr>
            <p:cNvPr id="43" name="Rectangle 42"/>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2" name="Group 79">
            <a:extLst>
              <a:ext uri="{FF2B5EF4-FFF2-40B4-BE49-F238E27FC236}">
                <a16:creationId xmlns:a16="http://schemas.microsoft.com/office/drawing/2014/main" id="{7EBF3174-D8C0-404D-9E27-0881C950A130}"/>
              </a:ext>
            </a:extLst>
          </p:cNvPr>
          <p:cNvGrpSpPr>
            <a:grpSpLocks/>
          </p:cNvGrpSpPr>
          <p:nvPr/>
        </p:nvGrpSpPr>
        <p:grpSpPr bwMode="auto">
          <a:xfrm>
            <a:off x="7943850" y="3435350"/>
            <a:ext cx="1195388" cy="1098550"/>
            <a:chOff x="3544" y="2589"/>
            <a:chExt cx="753" cy="692"/>
          </a:xfrm>
        </p:grpSpPr>
        <p:sp>
          <p:nvSpPr>
            <p:cNvPr id="45" name="Freeform 80">
              <a:extLst>
                <a:ext uri="{FF2B5EF4-FFF2-40B4-BE49-F238E27FC236}">
                  <a16:creationId xmlns:a16="http://schemas.microsoft.com/office/drawing/2014/main" id="{FE1CE105-01B8-F642-A2F6-81309E11BDB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6" name="Freeform 81">
              <a:extLst>
                <a:ext uri="{FF2B5EF4-FFF2-40B4-BE49-F238E27FC236}">
                  <a16:creationId xmlns:a16="http://schemas.microsoft.com/office/drawing/2014/main" id="{43A7F7FE-18B2-ED41-9A9D-4D2FA3BD6E44}"/>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AutoShape 82">
              <a:extLst>
                <a:ext uri="{FF2B5EF4-FFF2-40B4-BE49-F238E27FC236}">
                  <a16:creationId xmlns:a16="http://schemas.microsoft.com/office/drawing/2014/main" id="{7CF66A72-2E4A-CD47-9D57-133BD5555EAE}"/>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Rectangle 83">
              <a:extLst>
                <a:ext uri="{FF2B5EF4-FFF2-40B4-BE49-F238E27FC236}">
                  <a16:creationId xmlns:a16="http://schemas.microsoft.com/office/drawing/2014/main" id="{5F0247C9-79B3-1045-9E35-B8E3D860C712}"/>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84">
              <a:extLst>
                <a:ext uri="{FF2B5EF4-FFF2-40B4-BE49-F238E27FC236}">
                  <a16:creationId xmlns:a16="http://schemas.microsoft.com/office/drawing/2014/main" id="{C6AB33EB-7039-2741-B40C-9764D3B96E0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85">
              <a:extLst>
                <a:ext uri="{FF2B5EF4-FFF2-40B4-BE49-F238E27FC236}">
                  <a16:creationId xmlns:a16="http://schemas.microsoft.com/office/drawing/2014/main" id="{3A7E0D68-9168-F74A-AFAA-0693D6C9C0FB}"/>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Rectangle 86">
              <a:extLst>
                <a:ext uri="{FF2B5EF4-FFF2-40B4-BE49-F238E27FC236}">
                  <a16:creationId xmlns:a16="http://schemas.microsoft.com/office/drawing/2014/main" id="{1997BB13-99BE-E74B-870C-B80D6309870E}"/>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87">
              <a:extLst>
                <a:ext uri="{FF2B5EF4-FFF2-40B4-BE49-F238E27FC236}">
                  <a16:creationId xmlns:a16="http://schemas.microsoft.com/office/drawing/2014/main" id="{E0983F5B-5499-DC4D-B402-E22544C829EB}"/>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Line 88">
              <a:extLst>
                <a:ext uri="{FF2B5EF4-FFF2-40B4-BE49-F238E27FC236}">
                  <a16:creationId xmlns:a16="http://schemas.microsoft.com/office/drawing/2014/main" id="{1ADD9C72-7AF6-244A-93CF-450DF5060F94}"/>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Rectangle 89">
              <a:extLst>
                <a:ext uri="{FF2B5EF4-FFF2-40B4-BE49-F238E27FC236}">
                  <a16:creationId xmlns:a16="http://schemas.microsoft.com/office/drawing/2014/main" id="{ABF63844-1646-EA41-A27E-E50C190E3F15}"/>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55" name="Rectangle 90">
              <a:extLst>
                <a:ext uri="{FF2B5EF4-FFF2-40B4-BE49-F238E27FC236}">
                  <a16:creationId xmlns:a16="http://schemas.microsoft.com/office/drawing/2014/main" id="{9D5B5E24-A239-2E4A-9F4D-06A53D4FDE59}"/>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56" name="Rectangle 91">
              <a:extLst>
                <a:ext uri="{FF2B5EF4-FFF2-40B4-BE49-F238E27FC236}">
                  <a16:creationId xmlns:a16="http://schemas.microsoft.com/office/drawing/2014/main" id="{306554DE-65DB-B947-B33F-7CA2DAC1282F}"/>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92">
              <a:extLst>
                <a:ext uri="{FF2B5EF4-FFF2-40B4-BE49-F238E27FC236}">
                  <a16:creationId xmlns:a16="http://schemas.microsoft.com/office/drawing/2014/main" id="{D45BB8EA-79BB-EC42-BEE8-7D26C61EF759}"/>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93">
              <a:extLst>
                <a:ext uri="{FF2B5EF4-FFF2-40B4-BE49-F238E27FC236}">
                  <a16:creationId xmlns:a16="http://schemas.microsoft.com/office/drawing/2014/main" id="{34F4C8CF-73A4-CB40-8123-39FF4A962BCD}"/>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94">
              <a:extLst>
                <a:ext uri="{FF2B5EF4-FFF2-40B4-BE49-F238E27FC236}">
                  <a16:creationId xmlns:a16="http://schemas.microsoft.com/office/drawing/2014/main" id="{5F3C0EA3-CE44-E94F-B4D0-0AC21FE60E55}"/>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with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1" name="Rectangle 4"/>
          <p:cNvSpPr>
            <a:spLocks noChangeArrowheads="1"/>
          </p:cNvSpPr>
          <p:nvPr/>
        </p:nvSpPr>
        <p:spPr bwMode="auto">
          <a:xfrm>
            <a:off x="3084513" y="996950"/>
            <a:ext cx="1211869"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5172" name="Rectangle 5"/>
          <p:cNvSpPr>
            <a:spLocks noChangeArrowheads="1"/>
          </p:cNvSpPr>
          <p:nvPr/>
        </p:nvSpPr>
        <p:spPr bwMode="auto">
          <a:xfrm>
            <a:off x="3630613" y="1828800"/>
            <a:ext cx="126316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5173" name="Rectangle 6"/>
          <p:cNvSpPr>
            <a:spLocks noChangeArrowheads="1"/>
          </p:cNvSpPr>
          <p:nvPr/>
        </p:nvSpPr>
        <p:spPr bwMode="auto">
          <a:xfrm>
            <a:off x="3706813" y="2270125"/>
            <a:ext cx="15052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477191" name="Rectangle 7"/>
          <p:cNvSpPr>
            <a:spLocks noChangeArrowheads="1"/>
          </p:cNvSpPr>
          <p:nvPr/>
        </p:nvSpPr>
        <p:spPr bwMode="auto">
          <a:xfrm>
            <a:off x="3354002" y="2768600"/>
            <a:ext cx="261004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100 سنة / 50000</a:t>
            </a:r>
            <a:endParaRPr kumimoji="0" lang="en-US" sz="24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5175"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6"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7"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8"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79"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80"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81"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82"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5184"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عزرا 1 إلى 2  </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5186"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477331" name="Rectangle 147"/>
          <p:cNvSpPr>
            <a:spLocks noChangeArrowheads="1"/>
          </p:cNvSpPr>
          <p:nvPr/>
        </p:nvSpPr>
        <p:spPr bwMode="auto">
          <a:xfrm>
            <a:off x="8130235" y="654280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63</a:t>
            </a:r>
          </a:p>
        </p:txBody>
      </p:sp>
      <p:sp>
        <p:nvSpPr>
          <p:cNvPr id="135188" name="Text Box 148"/>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135189"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5195"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grpSp>
        <p:nvGrpSpPr>
          <p:cNvPr id="135190" name="Group 157"/>
          <p:cNvGrpSpPr>
            <a:grpSpLocks/>
          </p:cNvGrpSpPr>
          <p:nvPr/>
        </p:nvGrpSpPr>
        <p:grpSpPr bwMode="auto">
          <a:xfrm>
            <a:off x="519113" y="312738"/>
            <a:ext cx="939801" cy="1720850"/>
            <a:chOff x="327" y="161"/>
            <a:chExt cx="592" cy="1084"/>
          </a:xfrm>
        </p:grpSpPr>
        <p:sp>
          <p:nvSpPr>
            <p:cNvPr id="477342" name="Rectangle 158"/>
            <p:cNvSpPr>
              <a:spLocks noChangeArrowheads="1"/>
            </p:cNvSpPr>
            <p:nvPr/>
          </p:nvSpPr>
          <p:spPr bwMode="auto">
            <a:xfrm>
              <a:off x="327" y="161"/>
              <a:ext cx="592" cy="108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45" name="Group 79">
            <a:extLst>
              <a:ext uri="{FF2B5EF4-FFF2-40B4-BE49-F238E27FC236}">
                <a16:creationId xmlns:a16="http://schemas.microsoft.com/office/drawing/2014/main" id="{CFE4A78E-088F-2D4F-BEC9-28497ADF0B9C}"/>
              </a:ext>
            </a:extLst>
          </p:cNvPr>
          <p:cNvGrpSpPr>
            <a:grpSpLocks/>
          </p:cNvGrpSpPr>
          <p:nvPr/>
        </p:nvGrpSpPr>
        <p:grpSpPr bwMode="auto">
          <a:xfrm>
            <a:off x="7897814" y="3435350"/>
            <a:ext cx="1241426" cy="1098550"/>
            <a:chOff x="3515" y="2589"/>
            <a:chExt cx="782" cy="692"/>
          </a:xfrm>
        </p:grpSpPr>
        <p:sp>
          <p:nvSpPr>
            <p:cNvPr id="46" name="Freeform 80">
              <a:extLst>
                <a:ext uri="{FF2B5EF4-FFF2-40B4-BE49-F238E27FC236}">
                  <a16:creationId xmlns:a16="http://schemas.microsoft.com/office/drawing/2014/main" id="{67D698C8-D803-4143-ACB6-D8A1627605FD}"/>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7" name="Freeform 81">
              <a:extLst>
                <a:ext uri="{FF2B5EF4-FFF2-40B4-BE49-F238E27FC236}">
                  <a16:creationId xmlns:a16="http://schemas.microsoft.com/office/drawing/2014/main" id="{F1BE94BB-7F03-A942-A2B3-94906093B027}"/>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8" name="AutoShape 82">
              <a:extLst>
                <a:ext uri="{FF2B5EF4-FFF2-40B4-BE49-F238E27FC236}">
                  <a16:creationId xmlns:a16="http://schemas.microsoft.com/office/drawing/2014/main" id="{23CCDECC-D318-184D-B8F3-256DF6C289AA}"/>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83">
              <a:extLst>
                <a:ext uri="{FF2B5EF4-FFF2-40B4-BE49-F238E27FC236}">
                  <a16:creationId xmlns:a16="http://schemas.microsoft.com/office/drawing/2014/main" id="{A4E2A24C-FD57-C749-94F4-4E7E809CAA9F}"/>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84">
              <a:extLst>
                <a:ext uri="{FF2B5EF4-FFF2-40B4-BE49-F238E27FC236}">
                  <a16:creationId xmlns:a16="http://schemas.microsoft.com/office/drawing/2014/main" id="{B8B0227F-06C6-0547-84EE-C2D2F7D10C8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85">
              <a:extLst>
                <a:ext uri="{FF2B5EF4-FFF2-40B4-BE49-F238E27FC236}">
                  <a16:creationId xmlns:a16="http://schemas.microsoft.com/office/drawing/2014/main" id="{4878B83A-D199-5543-A2AA-819F168BC7C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86">
              <a:extLst>
                <a:ext uri="{FF2B5EF4-FFF2-40B4-BE49-F238E27FC236}">
                  <a16:creationId xmlns:a16="http://schemas.microsoft.com/office/drawing/2014/main" id="{E085353E-7A52-5942-B7D6-A5F86308BF06}"/>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53" name="Line 87">
              <a:extLst>
                <a:ext uri="{FF2B5EF4-FFF2-40B4-BE49-F238E27FC236}">
                  <a16:creationId xmlns:a16="http://schemas.microsoft.com/office/drawing/2014/main" id="{2B486467-D829-A545-BAAE-0A792C737BCE}"/>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 name="Line 88">
              <a:extLst>
                <a:ext uri="{FF2B5EF4-FFF2-40B4-BE49-F238E27FC236}">
                  <a16:creationId xmlns:a16="http://schemas.microsoft.com/office/drawing/2014/main" id="{35793E6D-4513-6D4A-989E-B03E0B8ABAA1}"/>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Rectangle 89">
              <a:extLst>
                <a:ext uri="{FF2B5EF4-FFF2-40B4-BE49-F238E27FC236}">
                  <a16:creationId xmlns:a16="http://schemas.microsoft.com/office/drawing/2014/main" id="{65255D7F-4548-B640-8BDB-131B89F333A4}"/>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56" name="Rectangle 90">
              <a:extLst>
                <a:ext uri="{FF2B5EF4-FFF2-40B4-BE49-F238E27FC236}">
                  <a16:creationId xmlns:a16="http://schemas.microsoft.com/office/drawing/2014/main" id="{CEEEE3D9-846B-084B-B173-DA4A33434901}"/>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57" name="Rectangle 91">
              <a:extLst>
                <a:ext uri="{FF2B5EF4-FFF2-40B4-BE49-F238E27FC236}">
                  <a16:creationId xmlns:a16="http://schemas.microsoft.com/office/drawing/2014/main" id="{58C671DD-4FB6-1248-918E-F3A14708FCA6}"/>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Rectangle 92">
              <a:extLst>
                <a:ext uri="{FF2B5EF4-FFF2-40B4-BE49-F238E27FC236}">
                  <a16:creationId xmlns:a16="http://schemas.microsoft.com/office/drawing/2014/main" id="{ABE240F7-D2C1-A149-ABFB-BF27ED9803A0}"/>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9" name="Rectangle 93">
              <a:extLst>
                <a:ext uri="{FF2B5EF4-FFF2-40B4-BE49-F238E27FC236}">
                  <a16:creationId xmlns:a16="http://schemas.microsoft.com/office/drawing/2014/main" id="{62C31A97-6287-6E46-AD22-036464DA37A7}"/>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94">
              <a:extLst>
                <a:ext uri="{FF2B5EF4-FFF2-40B4-BE49-F238E27FC236}">
                  <a16:creationId xmlns:a16="http://schemas.microsoft.com/office/drawing/2014/main" id="{7D50609A-CF57-C742-876E-A5061511A2C2}"/>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Rectangle 90">
              <a:extLst>
                <a:ext uri="{FF2B5EF4-FFF2-40B4-BE49-F238E27FC236}">
                  <a16:creationId xmlns:a16="http://schemas.microsoft.com/office/drawing/2014/main" id="{793129A8-F387-8844-8E38-E0055CA3AB87}"/>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pic>
        <p:nvPicPr>
          <p:cNvPr id="137218"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37219"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6833" name="Text Box 17"/>
          <p:cNvSpPr txBox="1">
            <a:spLocks noChangeArrowheads="1"/>
          </p:cNvSpPr>
          <p:nvPr/>
        </p:nvSpPr>
        <p:spPr bwMode="auto">
          <a:xfrm>
            <a:off x="1252538" y="930275"/>
            <a:ext cx="7059612" cy="914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25F7FA"/>
                </a:solidFill>
                <a:effectLst/>
                <a:uLnTx/>
                <a:uFillTx/>
                <a:latin typeface="Arial" panose="020B0604020202020204" pitchFamily="34" charset="0"/>
                <a:ea typeface="ＭＳ Ｐゴシック" charset="0"/>
                <a:cs typeface="Arial" panose="020B0604020202020204" pitchFamily="34" charset="0"/>
              </a:rPr>
              <a:t>50000 عادوا         </a:t>
            </a:r>
            <a:endParaRPr kumimoji="0" lang="en-US" sz="5400" b="1" i="0" u="none" strike="noStrike" kern="1200" cap="none" spc="0" normalizeH="0" baseline="0" noProof="0" dirty="0">
              <a:ln>
                <a:noFill/>
              </a:ln>
              <a:solidFill>
                <a:srgbClr val="25F7FA"/>
              </a:solidFill>
              <a:effectLst/>
              <a:uLnTx/>
              <a:uFillTx/>
              <a:latin typeface="Arial" panose="020B0604020202020204" pitchFamily="34" charset="0"/>
              <a:ea typeface="ＭＳ Ｐゴシック" charset="0"/>
              <a:cs typeface="Arial" panose="020B0604020202020204" pitchFamily="34" charset="0"/>
            </a:endParaRPr>
          </a:p>
        </p:txBody>
      </p:sp>
      <p:sp>
        <p:nvSpPr>
          <p:cNvPr id="546834" name="Text Box 18"/>
          <p:cNvSpPr txBox="1">
            <a:spLocks noChangeArrowheads="1"/>
          </p:cNvSpPr>
          <p:nvPr/>
        </p:nvSpPr>
        <p:spPr bwMode="auto">
          <a:xfrm>
            <a:off x="1333500" y="2235200"/>
            <a:ext cx="6477000" cy="175432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ولكن كثيرين بقوا في الخلف </a:t>
            </a:r>
            <a:r>
              <a:rPr kumimoji="0" lang="ar-JO" sz="5400" b="1" i="0" u="none" strike="noStrike" kern="1200" cap="none" spc="0" normalizeH="0" baseline="0" noProof="0" dirty="0">
                <a:ln>
                  <a:noFill/>
                </a:ln>
                <a:solidFill>
                  <a:srgbClr val="1CFF23"/>
                </a:solidFill>
                <a:effectLst/>
                <a:uLnTx/>
                <a:uFillTx/>
                <a:latin typeface="Arial" panose="020B0604020202020204" pitchFamily="34" charset="0"/>
                <a:ea typeface="ＭＳ Ｐゴシック" charset="0"/>
                <a:cs typeface="Arial" panose="020B0604020202020204" pitchFamily="34" charset="0"/>
              </a:rPr>
              <a:t>ليمولوا</a:t>
            </a:r>
            <a:r>
              <a:rPr kumimoji="0" lang="ar-JO"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العودة </a:t>
            </a:r>
            <a:endParaRPr kumimoji="0" lang="en-US" sz="5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7223"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38"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546916" name="Rectangle 100"/>
          <p:cNvSpPr>
            <a:spLocks noChangeArrowheads="1"/>
          </p:cNvSpPr>
          <p:nvPr/>
        </p:nvSpPr>
        <p:spPr bwMode="auto">
          <a:xfrm>
            <a:off x="812071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a:t>
            </a:r>
          </a:p>
        </p:txBody>
      </p:sp>
      <p:sp>
        <p:nvSpPr>
          <p:cNvPr id="137240"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1: 4</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7241" name="Text Box 102"/>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137242"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79">
            <a:extLst>
              <a:ext uri="{FF2B5EF4-FFF2-40B4-BE49-F238E27FC236}">
                <a16:creationId xmlns:a16="http://schemas.microsoft.com/office/drawing/2014/main" id="{94143D6D-3BA1-D549-801C-5ED9FED4D2AB}"/>
              </a:ext>
            </a:extLst>
          </p:cNvPr>
          <p:cNvGrpSpPr>
            <a:grpSpLocks/>
          </p:cNvGrpSpPr>
          <p:nvPr/>
        </p:nvGrpSpPr>
        <p:grpSpPr bwMode="auto">
          <a:xfrm>
            <a:off x="7897814" y="3435350"/>
            <a:ext cx="1241426" cy="1098550"/>
            <a:chOff x="3515" y="2589"/>
            <a:chExt cx="782" cy="692"/>
          </a:xfrm>
        </p:grpSpPr>
        <p:sp>
          <p:nvSpPr>
            <p:cNvPr id="30" name="Freeform 80">
              <a:extLst>
                <a:ext uri="{FF2B5EF4-FFF2-40B4-BE49-F238E27FC236}">
                  <a16:creationId xmlns:a16="http://schemas.microsoft.com/office/drawing/2014/main" id="{1F5F60B5-5F5E-CA47-A88C-F3E0CBCBA4C4}"/>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1" name="Freeform 81">
              <a:extLst>
                <a:ext uri="{FF2B5EF4-FFF2-40B4-BE49-F238E27FC236}">
                  <a16:creationId xmlns:a16="http://schemas.microsoft.com/office/drawing/2014/main" id="{0AF55FAC-D914-CF47-B550-351B3F18267D}"/>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2" name="AutoShape 82">
              <a:extLst>
                <a:ext uri="{FF2B5EF4-FFF2-40B4-BE49-F238E27FC236}">
                  <a16:creationId xmlns:a16="http://schemas.microsoft.com/office/drawing/2014/main" id="{6F69A6F8-36FC-E34F-962B-051F71AE1510}"/>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3" name="Rectangle 83">
              <a:extLst>
                <a:ext uri="{FF2B5EF4-FFF2-40B4-BE49-F238E27FC236}">
                  <a16:creationId xmlns:a16="http://schemas.microsoft.com/office/drawing/2014/main" id="{4434C01B-9911-A846-9209-43B993BF9BAB}"/>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4" name="Line 84">
              <a:extLst>
                <a:ext uri="{FF2B5EF4-FFF2-40B4-BE49-F238E27FC236}">
                  <a16:creationId xmlns:a16="http://schemas.microsoft.com/office/drawing/2014/main" id="{3251DFA2-4FF2-6846-ACE3-F7AE7D155EBB}"/>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5" name="Line 85">
              <a:extLst>
                <a:ext uri="{FF2B5EF4-FFF2-40B4-BE49-F238E27FC236}">
                  <a16:creationId xmlns:a16="http://schemas.microsoft.com/office/drawing/2014/main" id="{D086F169-A6D7-FF43-BBFE-123308871113}"/>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86">
              <a:extLst>
                <a:ext uri="{FF2B5EF4-FFF2-40B4-BE49-F238E27FC236}">
                  <a16:creationId xmlns:a16="http://schemas.microsoft.com/office/drawing/2014/main" id="{6945988C-E7DF-994F-94C6-5C76B9FBCB32}"/>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37" name="Line 87">
              <a:extLst>
                <a:ext uri="{FF2B5EF4-FFF2-40B4-BE49-F238E27FC236}">
                  <a16:creationId xmlns:a16="http://schemas.microsoft.com/office/drawing/2014/main" id="{50F961DE-B7B4-B848-BEE2-328AEEA43B97}"/>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8" name="Line 88">
              <a:extLst>
                <a:ext uri="{FF2B5EF4-FFF2-40B4-BE49-F238E27FC236}">
                  <a16:creationId xmlns:a16="http://schemas.microsoft.com/office/drawing/2014/main" id="{CC542C9F-CB04-1E45-A303-6742F177AE1D}"/>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89">
              <a:extLst>
                <a:ext uri="{FF2B5EF4-FFF2-40B4-BE49-F238E27FC236}">
                  <a16:creationId xmlns:a16="http://schemas.microsoft.com/office/drawing/2014/main" id="{DE079C4C-1CB2-8E4C-B954-6F6423A1BA7A}"/>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40" name="Rectangle 90">
              <a:extLst>
                <a:ext uri="{FF2B5EF4-FFF2-40B4-BE49-F238E27FC236}">
                  <a16:creationId xmlns:a16="http://schemas.microsoft.com/office/drawing/2014/main" id="{3A5F46C4-5C7B-7243-B58E-1350D849535C}"/>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41" name="Rectangle 91">
              <a:extLst>
                <a:ext uri="{FF2B5EF4-FFF2-40B4-BE49-F238E27FC236}">
                  <a16:creationId xmlns:a16="http://schemas.microsoft.com/office/drawing/2014/main" id="{FF4BEFA0-0A8D-2949-96BB-588338F5C0E6}"/>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92">
              <a:extLst>
                <a:ext uri="{FF2B5EF4-FFF2-40B4-BE49-F238E27FC236}">
                  <a16:creationId xmlns:a16="http://schemas.microsoft.com/office/drawing/2014/main" id="{400414C5-FCD1-5E4C-BCC1-14FCED4E8F92}"/>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93">
              <a:extLst>
                <a:ext uri="{FF2B5EF4-FFF2-40B4-BE49-F238E27FC236}">
                  <a16:creationId xmlns:a16="http://schemas.microsoft.com/office/drawing/2014/main" id="{750C4456-34D2-1A4D-907A-6A4D0D47AB58}"/>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44" name="Rectangle 94">
              <a:extLst>
                <a:ext uri="{FF2B5EF4-FFF2-40B4-BE49-F238E27FC236}">
                  <a16:creationId xmlns:a16="http://schemas.microsoft.com/office/drawing/2014/main" id="{4FDC1A56-0838-5B49-9B24-579803D5624F}"/>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Rectangle 90">
              <a:extLst>
                <a:ext uri="{FF2B5EF4-FFF2-40B4-BE49-F238E27FC236}">
                  <a16:creationId xmlns:a16="http://schemas.microsoft.com/office/drawing/2014/main" id="{1904E095-177B-0541-B35E-02532E62DE9A}"/>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كونه أميناً لوعده باسترداد الأمة (2 أخ 36: 22-23) فقد أرجع الله المسبيين للأرض حتى تتم ولادة فادي هناك</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42ب</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5677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67" name="Rectangle 4"/>
          <p:cNvSpPr>
            <a:spLocks noChangeArrowheads="1"/>
          </p:cNvSpPr>
          <p:nvPr/>
        </p:nvSpPr>
        <p:spPr bwMode="auto">
          <a:xfrm>
            <a:off x="3084513" y="996950"/>
            <a:ext cx="1000273"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20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9268" name="Rectangle 5"/>
          <p:cNvSpPr>
            <a:spLocks noChangeArrowheads="1"/>
          </p:cNvSpPr>
          <p:nvPr/>
        </p:nvSpPr>
        <p:spPr bwMode="auto">
          <a:xfrm>
            <a:off x="3630613" y="1812925"/>
            <a:ext cx="1251945"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70 سنة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9269" name="Rectangle 6"/>
          <p:cNvSpPr>
            <a:spLocks noChangeArrowheads="1"/>
          </p:cNvSpPr>
          <p:nvPr/>
        </p:nvSpPr>
        <p:spPr bwMode="auto">
          <a:xfrm>
            <a:off x="3706813" y="2270125"/>
            <a:ext cx="140583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3 هجرات </a:t>
            </a:r>
            <a:endParaRPr kumimoji="0" lang="en-US" sz="2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139270" name="Rectangle 7"/>
          <p:cNvSpPr>
            <a:spLocks noChangeArrowheads="1"/>
          </p:cNvSpPr>
          <p:nvPr/>
        </p:nvSpPr>
        <p:spPr bwMode="auto">
          <a:xfrm>
            <a:off x="3221038" y="2768600"/>
            <a:ext cx="2293897"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100 سنة / 50000</a:t>
            </a:r>
            <a:endParaRPr kumimoji="0" lang="en-US" sz="24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545800" name="Rectangle 8"/>
          <p:cNvSpPr>
            <a:spLocks noChangeArrowheads="1"/>
          </p:cNvSpPr>
          <p:nvPr/>
        </p:nvSpPr>
        <p:spPr bwMode="auto">
          <a:xfrm>
            <a:off x="3783013" y="3200400"/>
            <a:ext cx="1165383"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ز-ع-ن  </a:t>
            </a:r>
            <a:endParaRPr kumimoji="0" lang="en-US" sz="28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139272"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3"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4"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5"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6"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7"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8"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79"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80"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إرميا 29؛ عزرا 3؛ نحميا 2</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5833" name="Text Box 41"/>
          <p:cNvSpPr txBox="1">
            <a:spLocks noChangeArrowheads="1"/>
          </p:cNvSpPr>
          <p:nvPr/>
        </p:nvSpPr>
        <p:spPr bwMode="auto">
          <a:xfrm>
            <a:off x="4116909" y="2100404"/>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عزرا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5834" name="Text Box 42"/>
          <p:cNvSpPr txBox="1">
            <a:spLocks noChangeArrowheads="1"/>
          </p:cNvSpPr>
          <p:nvPr/>
        </p:nvSpPr>
        <p:spPr bwMode="auto">
          <a:xfrm>
            <a:off x="1738723" y="4303164"/>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نحميا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9284"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86"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39287"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45904" name="Rectangle 112"/>
          <p:cNvSpPr>
            <a:spLocks noChangeArrowheads="1"/>
          </p:cNvSpPr>
          <p:nvPr/>
        </p:nvSpPr>
        <p:spPr bwMode="auto">
          <a:xfrm>
            <a:off x="8123885" y="6536452"/>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65</a:t>
            </a:r>
          </a:p>
        </p:txBody>
      </p:sp>
      <p:sp>
        <p:nvSpPr>
          <p:cNvPr id="139289" name="Text Box 113"/>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39297"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A R </a:t>
              </a:r>
              <a:r>
                <a:rPr kumimoji="0" lang="en-US" sz="6000" b="1" i="0" u="none" strike="noStrike" kern="1200" cap="none" spc="0" normalizeH="0" baseline="0" noProof="0" dirty="0">
                  <a:ln>
                    <a:noFill/>
                  </a:ln>
                  <a:solidFill>
                    <a:srgbClr val="51DC00"/>
                  </a:solidFill>
                  <a:effectLst/>
                  <a:uLnTx/>
                  <a:uFillTx/>
                  <a:latin typeface="Arial" panose="020B0604020202020204" pitchFamily="34" charset="0"/>
                  <a:ea typeface="ＭＳ Ｐゴシック" charset="0"/>
                  <a:cs typeface="Arial" panose="020B0604020202020204" pitchFamily="34" charset="0"/>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45917" name="Text Box 125"/>
          <p:cNvSpPr txBox="1">
            <a:spLocks noChangeArrowheads="1"/>
          </p:cNvSpPr>
          <p:nvPr/>
        </p:nvSpPr>
        <p:spPr bwMode="auto">
          <a:xfrm>
            <a:off x="4456172" y="469904"/>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زربابل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39293" name="Group 50"/>
          <p:cNvGrpSpPr>
            <a:grpSpLocks/>
          </p:cNvGrpSpPr>
          <p:nvPr/>
        </p:nvGrpSpPr>
        <p:grpSpPr bwMode="auto">
          <a:xfrm>
            <a:off x="519113" y="117475"/>
            <a:ext cx="854075" cy="1720984"/>
            <a:chOff x="519113" y="312738"/>
            <a:chExt cx="854075" cy="1910918"/>
          </a:xfrm>
        </p:grpSpPr>
        <p:sp>
          <p:nvSpPr>
            <p:cNvPr id="52" name="Rectangle 51"/>
            <p:cNvSpPr>
              <a:spLocks noChangeArrowheads="1"/>
            </p:cNvSpPr>
            <p:nvPr/>
          </p:nvSpPr>
          <p:spPr bwMode="auto">
            <a:xfrm>
              <a:off x="519113" y="312738"/>
              <a:ext cx="854075" cy="191091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1" name="Group 79">
            <a:extLst>
              <a:ext uri="{FF2B5EF4-FFF2-40B4-BE49-F238E27FC236}">
                <a16:creationId xmlns:a16="http://schemas.microsoft.com/office/drawing/2014/main" id="{9F64267A-534C-BD4F-BA82-1353889D124B}"/>
              </a:ext>
            </a:extLst>
          </p:cNvPr>
          <p:cNvGrpSpPr>
            <a:grpSpLocks/>
          </p:cNvGrpSpPr>
          <p:nvPr/>
        </p:nvGrpSpPr>
        <p:grpSpPr bwMode="auto">
          <a:xfrm>
            <a:off x="7897814" y="3435350"/>
            <a:ext cx="1241426" cy="1098550"/>
            <a:chOff x="3515" y="2589"/>
            <a:chExt cx="782" cy="692"/>
          </a:xfrm>
        </p:grpSpPr>
        <p:sp>
          <p:nvSpPr>
            <p:cNvPr id="54" name="Freeform 80">
              <a:extLst>
                <a:ext uri="{FF2B5EF4-FFF2-40B4-BE49-F238E27FC236}">
                  <a16:creationId xmlns:a16="http://schemas.microsoft.com/office/drawing/2014/main" id="{77EB0FB5-5402-994B-AB35-BA0326020B3A}"/>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5" name="Freeform 81">
              <a:extLst>
                <a:ext uri="{FF2B5EF4-FFF2-40B4-BE49-F238E27FC236}">
                  <a16:creationId xmlns:a16="http://schemas.microsoft.com/office/drawing/2014/main" id="{5DC2235F-C953-B947-8AF9-140691DD37B0}"/>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6" name="AutoShape 82">
              <a:extLst>
                <a:ext uri="{FF2B5EF4-FFF2-40B4-BE49-F238E27FC236}">
                  <a16:creationId xmlns:a16="http://schemas.microsoft.com/office/drawing/2014/main" id="{DB97DF2D-82E4-F448-9868-A5AB4B8C69D3}"/>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7" name="Rectangle 83">
              <a:extLst>
                <a:ext uri="{FF2B5EF4-FFF2-40B4-BE49-F238E27FC236}">
                  <a16:creationId xmlns:a16="http://schemas.microsoft.com/office/drawing/2014/main" id="{3D8D83E2-E5BA-0746-B597-AF35EF5F0AAE}"/>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8" name="Line 84">
              <a:extLst>
                <a:ext uri="{FF2B5EF4-FFF2-40B4-BE49-F238E27FC236}">
                  <a16:creationId xmlns:a16="http://schemas.microsoft.com/office/drawing/2014/main" id="{72F95D58-9EC0-A046-A224-2C85417EF5FA}"/>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59" name="Line 85">
              <a:extLst>
                <a:ext uri="{FF2B5EF4-FFF2-40B4-BE49-F238E27FC236}">
                  <a16:creationId xmlns:a16="http://schemas.microsoft.com/office/drawing/2014/main" id="{9D79D689-130B-3744-BB06-A327932A0445}"/>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Rectangle 86">
              <a:extLst>
                <a:ext uri="{FF2B5EF4-FFF2-40B4-BE49-F238E27FC236}">
                  <a16:creationId xmlns:a16="http://schemas.microsoft.com/office/drawing/2014/main" id="{8E597646-2013-C944-8905-F4C7CD6AA5CD}"/>
                </a:ext>
              </a:extLst>
            </p:cNvPr>
            <p:cNvSpPr>
              <a:spLocks noChangeArrowheads="1"/>
            </p:cNvSpPr>
            <p:nvPr/>
          </p:nvSpPr>
          <p:spPr bwMode="auto">
            <a:xfrm>
              <a:off x="3544" y="2589"/>
              <a:ext cx="409"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rPr>
                <a:t>أسر          </a:t>
              </a:r>
              <a:endParaRPr kumimoji="0" lang="en-US" sz="900" b="1" i="0" u="none" strike="noStrike" kern="1200" cap="none" spc="0" normalizeH="0" baseline="0" noProof="0" dirty="0">
                <a:ln>
                  <a:noFill/>
                </a:ln>
                <a:solidFill>
                  <a:srgbClr val="790015"/>
                </a:solidFill>
                <a:effectLst/>
                <a:uLnTx/>
                <a:uFillTx/>
                <a:latin typeface="Arial" panose="020B0604020202020204" pitchFamily="34" charset="0"/>
                <a:ea typeface="ＭＳ Ｐゴシック" charset="0"/>
                <a:cs typeface="Arial" panose="020B0604020202020204" pitchFamily="34" charset="0"/>
              </a:endParaRPr>
            </a:p>
          </p:txBody>
        </p:sp>
        <p:sp>
          <p:nvSpPr>
            <p:cNvPr id="61" name="Line 87">
              <a:extLst>
                <a:ext uri="{FF2B5EF4-FFF2-40B4-BE49-F238E27FC236}">
                  <a16:creationId xmlns:a16="http://schemas.microsoft.com/office/drawing/2014/main" id="{D6512364-81AE-0247-BD2B-5E4E3746CEB9}"/>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2" name="Line 88">
              <a:extLst>
                <a:ext uri="{FF2B5EF4-FFF2-40B4-BE49-F238E27FC236}">
                  <a16:creationId xmlns:a16="http://schemas.microsoft.com/office/drawing/2014/main" id="{CC576B5A-C2F8-E745-A270-7FDCE0674A80}"/>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3" name="Rectangle 89">
              <a:extLst>
                <a:ext uri="{FF2B5EF4-FFF2-40B4-BE49-F238E27FC236}">
                  <a16:creationId xmlns:a16="http://schemas.microsoft.com/office/drawing/2014/main" id="{2C7498B1-1C25-0941-8C33-64C37867267F}"/>
                </a:ext>
              </a:extLst>
            </p:cNvPr>
            <p:cNvSpPr>
              <a:spLocks noChangeArrowheads="1"/>
            </p:cNvSpPr>
            <p:nvPr/>
          </p:nvSpPr>
          <p:spPr bwMode="auto">
            <a:xfrm>
              <a:off x="3665" y="2752"/>
              <a:ext cx="37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  </a:t>
              </a:r>
            </a:p>
          </p:txBody>
        </p:sp>
        <p:sp>
          <p:nvSpPr>
            <p:cNvPr id="64" name="Rectangle 90">
              <a:extLst>
                <a:ext uri="{FF2B5EF4-FFF2-40B4-BE49-F238E27FC236}">
                  <a16:creationId xmlns:a16="http://schemas.microsoft.com/office/drawing/2014/main" id="{64B5AB5A-0267-C143-84F5-41F1B0309890}"/>
                </a:ext>
              </a:extLst>
            </p:cNvPr>
            <p:cNvSpPr>
              <a:spLocks noChangeArrowheads="1"/>
            </p:cNvSpPr>
            <p:nvPr/>
          </p:nvSpPr>
          <p:spPr bwMode="auto">
            <a:xfrm>
              <a:off x="3695" y="2864"/>
              <a:ext cx="367"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هجرات</a:t>
              </a:r>
            </a:p>
          </p:txBody>
        </p:sp>
        <p:sp>
          <p:nvSpPr>
            <p:cNvPr id="65" name="Rectangle 91">
              <a:extLst>
                <a:ext uri="{FF2B5EF4-FFF2-40B4-BE49-F238E27FC236}">
                  <a16:creationId xmlns:a16="http://schemas.microsoft.com/office/drawing/2014/main" id="{565EA19A-66A1-EE4F-ACBA-EEDE8E52C8FC}"/>
                </a:ext>
              </a:extLst>
            </p:cNvPr>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Rectangle 92">
              <a:extLst>
                <a:ext uri="{FF2B5EF4-FFF2-40B4-BE49-F238E27FC236}">
                  <a16:creationId xmlns:a16="http://schemas.microsoft.com/office/drawing/2014/main" id="{6B812F5D-5EBF-7B46-8067-B07665B6AB8E}"/>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7" name="Rectangle 93">
              <a:extLst>
                <a:ext uri="{FF2B5EF4-FFF2-40B4-BE49-F238E27FC236}">
                  <a16:creationId xmlns:a16="http://schemas.microsoft.com/office/drawing/2014/main" id="{290E51F6-E286-BF40-84C5-D038C2D645B9}"/>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8" name="Rectangle 94">
              <a:extLst>
                <a:ext uri="{FF2B5EF4-FFF2-40B4-BE49-F238E27FC236}">
                  <a16:creationId xmlns:a16="http://schemas.microsoft.com/office/drawing/2014/main" id="{D8D50DC0-BC2D-7047-8A24-2B960DCA2968}"/>
                </a:ext>
              </a:extLst>
            </p:cNvPr>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Rectangle 90">
              <a:extLst>
                <a:ext uri="{FF2B5EF4-FFF2-40B4-BE49-F238E27FC236}">
                  <a16:creationId xmlns:a16="http://schemas.microsoft.com/office/drawing/2014/main" id="{1855CDBA-8C53-1947-B290-CAD7853331B4}"/>
                </a:ext>
              </a:extLst>
            </p:cNvPr>
            <p:cNvSpPr>
              <a:spLocks noChangeArrowheads="1"/>
            </p:cNvSpPr>
            <p:nvPr/>
          </p:nvSpPr>
          <p:spPr bwMode="auto">
            <a:xfrm>
              <a:off x="3515" y="2960"/>
              <a:ext cx="741"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 / 50000</a:t>
              </a:r>
            </a:p>
          </p:txBody>
        </p:sp>
      </p:grpSp>
      <p:sp>
        <p:nvSpPr>
          <p:cNvPr id="70" name="Rectangle 90">
            <a:extLst>
              <a:ext uri="{FF2B5EF4-FFF2-40B4-BE49-F238E27FC236}">
                <a16:creationId xmlns:a16="http://schemas.microsoft.com/office/drawing/2014/main" id="{7B583E96-CF2A-3942-AA7F-D004FB1ECD24}"/>
              </a:ext>
            </a:extLst>
          </p:cNvPr>
          <p:cNvSpPr>
            <a:spLocks noChangeArrowheads="1"/>
          </p:cNvSpPr>
          <p:nvPr/>
        </p:nvSpPr>
        <p:spPr bwMode="auto">
          <a:xfrm>
            <a:off x="7979094" y="4217352"/>
            <a:ext cx="1014096" cy="24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ز</a:t>
            </a: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1000" b="1"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ع</a:t>
            </a:r>
            <a:r>
              <a:rPr kumimoji="0" lang="ar-SA"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p:cNvSpPr>
            <a:spLocks noChangeArrowheads="1"/>
          </p:cNvSpPr>
          <p:nvPr/>
        </p:nvSpPr>
        <p:spPr bwMode="auto">
          <a:xfrm>
            <a:off x="3084512" y="996950"/>
            <a:ext cx="1558925" cy="397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p:cNvSpPr>
            <a:spLocks noChangeArrowheads="1"/>
          </p:cNvSpPr>
          <p:nvPr/>
        </p:nvSpPr>
        <p:spPr bwMode="auto">
          <a:xfrm>
            <a:off x="3630613" y="1844675"/>
            <a:ext cx="19415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p:cNvSpPr>
            <a:spLocks noChangeArrowheads="1"/>
          </p:cNvSpPr>
          <p:nvPr/>
        </p:nvSpPr>
        <p:spPr bwMode="auto">
          <a:xfrm>
            <a:off x="3706813" y="2301875"/>
            <a:ext cx="1865319"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p:cNvSpPr>
            <a:spLocks noChangeArrowheads="1"/>
          </p:cNvSpPr>
          <p:nvPr/>
        </p:nvSpPr>
        <p:spPr bwMode="auto">
          <a:xfrm>
            <a:off x="3221038" y="2736850"/>
            <a:ext cx="2303515" cy="4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 </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p:cNvSpPr>
            <a:spLocks noChangeArrowheads="1"/>
          </p:cNvSpPr>
          <p:nvPr/>
        </p:nvSpPr>
        <p:spPr bwMode="auto">
          <a:xfrm>
            <a:off x="3071803" y="3216275"/>
            <a:ext cx="3239146" cy="520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69" name="Rectangle 21"/>
          <p:cNvSpPr>
            <a:spLocks noChangeArrowheads="1"/>
          </p:cNvSpPr>
          <p:nvPr/>
        </p:nvSpPr>
        <p:spPr bwMode="auto">
          <a:xfrm>
            <a:off x="2294312" y="2095571"/>
            <a:ext cx="5004262"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عزرا .</a:t>
            </a: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عاد ليعلم شريعة الرب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rPr>
              <a:t>نحميا</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42095" name="Rectangle 47"/>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p:cNvSpPr txBox="1">
            <a:spLocks noChangeArrowheads="1"/>
          </p:cNvSpPr>
          <p:nvPr/>
        </p:nvSpPr>
        <p:spPr bwMode="auto">
          <a:xfrm>
            <a:off x="6986396" y="6283732"/>
            <a:ext cx="164820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072" name="Rectangle 24"/>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يعود ليبدأ 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2" name="Group 25"/>
          <p:cNvGrpSpPr>
            <a:grpSpLocks/>
          </p:cNvGrpSpPr>
          <p:nvPr/>
        </p:nvGrpSpPr>
        <p:grpSpPr bwMode="auto">
          <a:xfrm>
            <a:off x="7929565" y="3435350"/>
            <a:ext cx="1209676" cy="1098550"/>
            <a:chOff x="3535" y="2589"/>
            <a:chExt cx="762"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p:cNvSpPr>
              <a:spLocks noChangeArrowheads="1"/>
            </p:cNvSpPr>
            <p:nvPr/>
          </p:nvSpPr>
          <p:spPr bwMode="auto">
            <a:xfrm>
              <a:off x="3544" y="2589"/>
              <a:ext cx="621"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p:cNvSpPr>
              <a:spLocks noChangeArrowheads="1"/>
            </p:cNvSpPr>
            <p:nvPr/>
          </p:nvSpPr>
          <p:spPr bwMode="auto">
            <a:xfrm>
              <a:off x="3665" y="2752"/>
              <a:ext cx="333"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7" name="Rectangle 36"/>
            <p:cNvSpPr>
              <a:spLocks noChangeArrowheads="1"/>
            </p:cNvSpPr>
            <p:nvPr/>
          </p:nvSpPr>
          <p:spPr bwMode="auto">
            <a:xfrm>
              <a:off x="3695" y="2864"/>
              <a:ext cx="356"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8" name="Rectangle 37"/>
            <p:cNvSpPr>
              <a:spLocks noChangeArrowheads="1"/>
            </p:cNvSpPr>
            <p:nvPr/>
          </p:nvSpPr>
          <p:spPr bwMode="auto">
            <a:xfrm>
              <a:off x="3535" y="3115"/>
              <a:ext cx="665" cy="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3519570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21A8-0FF2-922B-1528-EA6EBFF44213}"/>
            </a:ext>
          </a:extLst>
        </p:cNvPr>
        <p:cNvGrpSpPr/>
        <p:nvPr/>
      </p:nvGrpSpPr>
      <p:grpSpPr>
        <a:xfrm>
          <a:off x="0" y="0"/>
          <a:ext cx="0" cy="0"/>
          <a:chOff x="0" y="0"/>
          <a:chExt cx="0" cy="0"/>
        </a:xfrm>
      </p:grpSpPr>
      <p:sp>
        <p:nvSpPr>
          <p:cNvPr id="141313" name="Freeform 2">
            <a:extLst>
              <a:ext uri="{FF2B5EF4-FFF2-40B4-BE49-F238E27FC236}">
                <a16:creationId xmlns:a16="http://schemas.microsoft.com/office/drawing/2014/main" id="{B7E23689-AA75-21B1-FF16-6A8F2B564973}"/>
              </a:ext>
            </a:extLst>
          </p:cNvPr>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4" name="Rectangle 3">
            <a:extLst>
              <a:ext uri="{FF2B5EF4-FFF2-40B4-BE49-F238E27FC236}">
                <a16:creationId xmlns:a16="http://schemas.microsoft.com/office/drawing/2014/main" id="{A9556876-5CE2-E512-3F13-28B3D8922BCB}"/>
              </a:ext>
            </a:extLst>
          </p:cNvPr>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15" name="Rectangle 4">
            <a:extLst>
              <a:ext uri="{FF2B5EF4-FFF2-40B4-BE49-F238E27FC236}">
                <a16:creationId xmlns:a16="http://schemas.microsoft.com/office/drawing/2014/main" id="{645C76A8-DF57-85DF-AC94-0D5AA751096D}"/>
              </a:ext>
            </a:extLst>
          </p:cNvPr>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3" name="Rectangle 5">
            <a:extLst>
              <a:ext uri="{FF2B5EF4-FFF2-40B4-BE49-F238E27FC236}">
                <a16:creationId xmlns:a16="http://schemas.microsoft.com/office/drawing/2014/main" id="{F2679D9A-A6CF-FDA9-ED04-39C0BC9F6B17}"/>
              </a:ext>
            </a:extLst>
          </p:cNvPr>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1317" name="Text Box 6">
            <a:extLst>
              <a:ext uri="{FF2B5EF4-FFF2-40B4-BE49-F238E27FC236}">
                <a16:creationId xmlns:a16="http://schemas.microsoft.com/office/drawing/2014/main" id="{18ECAD4C-3A75-3453-6ED7-A77AA0EB5D23}"/>
              </a:ext>
            </a:extLst>
          </p:cNvPr>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1320" name="AutoShape 9">
            <a:extLst>
              <a:ext uri="{FF2B5EF4-FFF2-40B4-BE49-F238E27FC236}">
                <a16:creationId xmlns:a16="http://schemas.microsoft.com/office/drawing/2014/main" id="{92A87CC2-2086-0471-2988-807B9216B59C}"/>
              </a:ext>
            </a:extLst>
          </p:cNvPr>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58" name="Rectangle 10">
            <a:extLst>
              <a:ext uri="{FF2B5EF4-FFF2-40B4-BE49-F238E27FC236}">
                <a16:creationId xmlns:a16="http://schemas.microsoft.com/office/drawing/2014/main" id="{7A924B45-05DC-7272-E14C-88F2A73D6EDE}"/>
              </a:ext>
            </a:extLst>
          </p:cNvPr>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2" name="Rectangle 11">
            <a:extLst>
              <a:ext uri="{FF2B5EF4-FFF2-40B4-BE49-F238E27FC236}">
                <a16:creationId xmlns:a16="http://schemas.microsoft.com/office/drawing/2014/main" id="{9C451CE5-E529-30DE-6011-2E76C53146EA}"/>
              </a:ext>
            </a:extLst>
          </p:cNvPr>
          <p:cNvSpPr>
            <a:spLocks noChangeArrowheads="1"/>
          </p:cNvSpPr>
          <p:nvPr/>
        </p:nvSpPr>
        <p:spPr bwMode="auto">
          <a:xfrm>
            <a:off x="3084512" y="996950"/>
            <a:ext cx="1558925" cy="39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السبي</a:t>
            </a:r>
            <a:endParaRPr kumimoji="0" lang="en-US" sz="20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3" name="Rectangle 12">
            <a:extLst>
              <a:ext uri="{FF2B5EF4-FFF2-40B4-BE49-F238E27FC236}">
                <a16:creationId xmlns:a16="http://schemas.microsoft.com/office/drawing/2014/main" id="{D766E805-4C53-5074-8410-637D1E5994FE}"/>
              </a:ext>
            </a:extLst>
          </p:cNvPr>
          <p:cNvSpPr>
            <a:spLocks noChangeArrowheads="1"/>
          </p:cNvSpPr>
          <p:nvPr/>
        </p:nvSpPr>
        <p:spPr bwMode="auto">
          <a:xfrm>
            <a:off x="3630613" y="1844675"/>
            <a:ext cx="19415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70 سنة</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4" name="Rectangle 13">
            <a:extLst>
              <a:ext uri="{FF2B5EF4-FFF2-40B4-BE49-F238E27FC236}">
                <a16:creationId xmlns:a16="http://schemas.microsoft.com/office/drawing/2014/main" id="{EDD7EBC6-3BB8-529C-58B1-953EA03B6500}"/>
              </a:ext>
            </a:extLst>
          </p:cNvPr>
          <p:cNvSpPr>
            <a:spLocks noChangeArrowheads="1"/>
          </p:cNvSpPr>
          <p:nvPr/>
        </p:nvSpPr>
        <p:spPr bwMode="auto">
          <a:xfrm>
            <a:off x="3706813" y="2301875"/>
            <a:ext cx="1865319"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28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5" name="Rectangle 14">
            <a:extLst>
              <a:ext uri="{FF2B5EF4-FFF2-40B4-BE49-F238E27FC236}">
                <a16:creationId xmlns:a16="http://schemas.microsoft.com/office/drawing/2014/main" id="{ACD9165D-5DDC-E2BE-45E6-B6929B0CF7FE}"/>
              </a:ext>
            </a:extLst>
          </p:cNvPr>
          <p:cNvSpPr>
            <a:spLocks noChangeArrowheads="1"/>
          </p:cNvSpPr>
          <p:nvPr/>
        </p:nvSpPr>
        <p:spPr bwMode="auto">
          <a:xfrm>
            <a:off x="3221038" y="2736850"/>
            <a:ext cx="2303515" cy="45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rPr>
              <a:t>100 سنة/50000 </a:t>
            </a:r>
            <a:endParaRPr kumimoji="0" lang="en-US" sz="2400" b="1" i="0" u="none" strike="noStrike" kern="1200" cap="none" spc="0" normalizeH="0" baseline="0" noProof="0" dirty="0">
              <a:ln>
                <a:noFill/>
              </a:ln>
              <a:solidFill>
                <a:srgbClr val="114FFB"/>
              </a:solidFill>
              <a:effectLst/>
              <a:uLnTx/>
              <a:uFillTx/>
              <a:latin typeface="Arial" panose="020B0604020202020204" pitchFamily="34" charset="0"/>
              <a:ea typeface="ＭＳ Ｐゴシック" charset="0"/>
              <a:cs typeface="Arial" panose="020B0604020202020204" pitchFamily="34" charset="0"/>
            </a:endParaRPr>
          </a:p>
        </p:txBody>
      </p:sp>
      <p:sp>
        <p:nvSpPr>
          <p:cNvPr id="141326" name="Rectangle 15">
            <a:extLst>
              <a:ext uri="{FF2B5EF4-FFF2-40B4-BE49-F238E27FC236}">
                <a16:creationId xmlns:a16="http://schemas.microsoft.com/office/drawing/2014/main" id="{103F0ADD-7204-CA23-383D-25A813819D69}"/>
              </a:ext>
            </a:extLst>
          </p:cNvPr>
          <p:cNvSpPr>
            <a:spLocks noChangeArrowheads="1"/>
          </p:cNvSpPr>
          <p:nvPr/>
        </p:nvSpPr>
        <p:spPr bwMode="auto">
          <a:xfrm>
            <a:off x="3071803" y="3216275"/>
            <a:ext cx="3239146" cy="520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1327" name="Rectangle 16">
            <a:extLst>
              <a:ext uri="{FF2B5EF4-FFF2-40B4-BE49-F238E27FC236}">
                <a16:creationId xmlns:a16="http://schemas.microsoft.com/office/drawing/2014/main" id="{F5E74703-4FD2-F89A-0022-BE732874EF11}"/>
              </a:ext>
            </a:extLst>
          </p:cNvPr>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8" name="Line 17">
            <a:extLst>
              <a:ext uri="{FF2B5EF4-FFF2-40B4-BE49-F238E27FC236}">
                <a16:creationId xmlns:a16="http://schemas.microsoft.com/office/drawing/2014/main" id="{345E7B55-D806-633F-F6FD-A6FD691F0B5F}"/>
              </a:ext>
            </a:extLst>
          </p:cNvPr>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29" name="Line 18">
            <a:extLst>
              <a:ext uri="{FF2B5EF4-FFF2-40B4-BE49-F238E27FC236}">
                <a16:creationId xmlns:a16="http://schemas.microsoft.com/office/drawing/2014/main" id="{42AD6599-4309-9D60-D2BF-085B83A07F67}"/>
              </a:ext>
            </a:extLst>
          </p:cNvPr>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0" name="Line 19">
            <a:extLst>
              <a:ext uri="{FF2B5EF4-FFF2-40B4-BE49-F238E27FC236}">
                <a16:creationId xmlns:a16="http://schemas.microsoft.com/office/drawing/2014/main" id="{2AA5B1B0-8A4D-905D-E95A-EFF5703F5F32}"/>
              </a:ext>
            </a:extLst>
          </p:cNvPr>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31" name="Line 20">
            <a:extLst>
              <a:ext uri="{FF2B5EF4-FFF2-40B4-BE49-F238E27FC236}">
                <a16:creationId xmlns:a16="http://schemas.microsoft.com/office/drawing/2014/main" id="{ECB72E40-0B0B-4A74-A71E-00A69B3C66CA}"/>
              </a:ext>
            </a:extLst>
          </p:cNvPr>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42070" name="Rectangle 22">
            <a:extLst>
              <a:ext uri="{FF2B5EF4-FFF2-40B4-BE49-F238E27FC236}">
                <a16:creationId xmlns:a16="http://schemas.microsoft.com/office/drawing/2014/main" id="{68D86B82-20FB-E9BD-2A3C-9A08D8A31046}"/>
              </a:ext>
            </a:extLst>
          </p:cNvPr>
          <p:cNvSpPr>
            <a:spLocks noChangeArrowheads="1"/>
          </p:cNvSpPr>
          <p:nvPr/>
        </p:nvSpPr>
        <p:spPr bwMode="auto">
          <a:xfrm>
            <a:off x="676275" y="3787775"/>
            <a:ext cx="5291138" cy="20595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6FBBD6"/>
                </a:solidFill>
                <a:effectLst/>
                <a:uLnTx/>
                <a:uFillTx/>
                <a:latin typeface="Arial" panose="020B0604020202020204" pitchFamily="34" charset="0"/>
                <a:ea typeface="ＭＳ Ｐゴシック" charset="-128"/>
                <a:cs typeface="Arial" panose="020B0604020202020204" pitchFamily="34" charset="0"/>
              </a:rPr>
              <a:t>نحميا</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 ... عائد بصفته قائد العهد القديم العظيم ومن أعاد بناء بوابات المدينة وأسوارها</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141334" name="Text Box 41">
            <a:extLst>
              <a:ext uri="{FF2B5EF4-FFF2-40B4-BE49-F238E27FC236}">
                <a16:creationId xmlns:a16="http://schemas.microsoft.com/office/drawing/2014/main" id="{1EF714DD-F49C-304A-5839-37AC26FB9F7D}"/>
              </a:ext>
            </a:extLst>
          </p:cNvPr>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141335" name="Text Box 42">
            <a:extLst>
              <a:ext uri="{FF2B5EF4-FFF2-40B4-BE49-F238E27FC236}">
                <a16:creationId xmlns:a16="http://schemas.microsoft.com/office/drawing/2014/main" id="{9E000AED-AECF-D4E6-D7A7-4233DB53FA6E}"/>
              </a:ext>
            </a:extLst>
          </p:cNvPr>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1600" b="1" i="0" u="none" strike="noStrike" kern="1200" cap="none" spc="0" normalizeH="0" baseline="0" noProof="0" dirty="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642095" name="Rectangle 47">
            <a:extLst>
              <a:ext uri="{FF2B5EF4-FFF2-40B4-BE49-F238E27FC236}">
                <a16:creationId xmlns:a16="http://schemas.microsoft.com/office/drawing/2014/main" id="{72E854F7-91F4-92F3-6CCB-8E8B9ED11351}"/>
              </a:ext>
            </a:extLst>
          </p:cNvPr>
          <p:cNvSpPr>
            <a:spLocks noChangeArrowheads="1"/>
          </p:cNvSpPr>
          <p:nvPr/>
        </p:nvSpPr>
        <p:spPr bwMode="auto">
          <a:xfrm>
            <a:off x="812388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66</a:t>
            </a:r>
          </a:p>
        </p:txBody>
      </p:sp>
      <p:sp>
        <p:nvSpPr>
          <p:cNvPr id="141337" name="Text Box 49">
            <a:extLst>
              <a:ext uri="{FF2B5EF4-FFF2-40B4-BE49-F238E27FC236}">
                <a16:creationId xmlns:a16="http://schemas.microsoft.com/office/drawing/2014/main" id="{589819ED-11E5-2C43-6426-918AD417B2A7}"/>
              </a:ext>
            </a:extLst>
          </p:cNvPr>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37-38</a:t>
            </a:r>
          </a:p>
        </p:txBody>
      </p:sp>
      <p:sp>
        <p:nvSpPr>
          <p:cNvPr id="642072" name="Rectangle 24">
            <a:extLst>
              <a:ext uri="{FF2B5EF4-FFF2-40B4-BE49-F238E27FC236}">
                <a16:creationId xmlns:a16="http://schemas.microsoft.com/office/drawing/2014/main" id="{9A345925-38A4-1D0D-D338-4D18392050A9}"/>
              </a:ext>
            </a:extLst>
          </p:cNvPr>
          <p:cNvSpPr>
            <a:spLocks noChangeArrowheads="1"/>
          </p:cNvSpPr>
          <p:nvPr/>
        </p:nvSpPr>
        <p:spPr bwMode="auto">
          <a:xfrm>
            <a:off x="2344738" y="466725"/>
            <a:ext cx="6562725"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charset="0"/>
                <a:cs typeface="Arial" panose="020B0604020202020204" pitchFamily="34" charset="0"/>
              </a:rPr>
              <a:t>زربابل</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 يعود ليبدأ إعادة بناء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41342" name="Group 25">
            <a:extLst>
              <a:ext uri="{FF2B5EF4-FFF2-40B4-BE49-F238E27FC236}">
                <a16:creationId xmlns:a16="http://schemas.microsoft.com/office/drawing/2014/main" id="{A33A313B-D577-FB51-B303-2838CD2FADDB}"/>
              </a:ext>
            </a:extLst>
          </p:cNvPr>
          <p:cNvGrpSpPr>
            <a:grpSpLocks/>
          </p:cNvGrpSpPr>
          <p:nvPr/>
        </p:nvGrpSpPr>
        <p:grpSpPr bwMode="auto">
          <a:xfrm>
            <a:off x="7929565" y="3435350"/>
            <a:ext cx="1209676" cy="1098550"/>
            <a:chOff x="3535" y="2589"/>
            <a:chExt cx="762" cy="692"/>
          </a:xfrm>
        </p:grpSpPr>
        <p:sp>
          <p:nvSpPr>
            <p:cNvPr id="141347" name="Freeform 26">
              <a:extLst>
                <a:ext uri="{FF2B5EF4-FFF2-40B4-BE49-F238E27FC236}">
                  <a16:creationId xmlns:a16="http://schemas.microsoft.com/office/drawing/2014/main" id="{AF814184-EA90-2937-094C-FEFDC090CF20}"/>
                </a:ext>
              </a:extLst>
            </p:cNvPr>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8" name="Freeform 27">
              <a:extLst>
                <a:ext uri="{FF2B5EF4-FFF2-40B4-BE49-F238E27FC236}">
                  <a16:creationId xmlns:a16="http://schemas.microsoft.com/office/drawing/2014/main" id="{B427E589-C1AF-6CB1-8657-4BC8CCC13DB6}"/>
                </a:ext>
              </a:extLst>
            </p:cNvPr>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49" name="AutoShape 28">
              <a:extLst>
                <a:ext uri="{FF2B5EF4-FFF2-40B4-BE49-F238E27FC236}">
                  <a16:creationId xmlns:a16="http://schemas.microsoft.com/office/drawing/2014/main" id="{4B7034B7-CFCD-1CA4-D316-D22CC8F40FBC}"/>
                </a:ext>
              </a:extLst>
            </p:cNvPr>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0" name="Rectangle 29">
              <a:extLst>
                <a:ext uri="{FF2B5EF4-FFF2-40B4-BE49-F238E27FC236}">
                  <a16:creationId xmlns:a16="http://schemas.microsoft.com/office/drawing/2014/main" id="{16866B53-341F-272E-90DC-F607A530A75A}"/>
                </a:ext>
              </a:extLst>
            </p:cNvPr>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1" name="Line 30">
              <a:extLst>
                <a:ext uri="{FF2B5EF4-FFF2-40B4-BE49-F238E27FC236}">
                  <a16:creationId xmlns:a16="http://schemas.microsoft.com/office/drawing/2014/main" id="{AF85CB96-212C-0826-988A-666A89D95D40}"/>
                </a:ext>
              </a:extLst>
            </p:cNvPr>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2" name="Line 31">
              <a:extLst>
                <a:ext uri="{FF2B5EF4-FFF2-40B4-BE49-F238E27FC236}">
                  <a16:creationId xmlns:a16="http://schemas.microsoft.com/office/drawing/2014/main" id="{641855F6-8ED3-ABAC-8F42-3451BB7CAAE0}"/>
                </a:ext>
              </a:extLst>
            </p:cNvPr>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3" name="Rectangle 32">
              <a:extLst>
                <a:ext uri="{FF2B5EF4-FFF2-40B4-BE49-F238E27FC236}">
                  <a16:creationId xmlns:a16="http://schemas.microsoft.com/office/drawing/2014/main" id="{682D9002-3F1A-0B4B-262C-F8B74C5E8988}"/>
                </a:ext>
              </a:extLst>
            </p:cNvPr>
            <p:cNvSpPr>
              <a:spLocks noChangeArrowheads="1"/>
            </p:cNvSpPr>
            <p:nvPr/>
          </p:nvSpPr>
          <p:spPr bwMode="auto">
            <a:xfrm>
              <a:off x="3544" y="2589"/>
              <a:ext cx="62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السبي</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4" name="Line 33">
              <a:extLst>
                <a:ext uri="{FF2B5EF4-FFF2-40B4-BE49-F238E27FC236}">
                  <a16:creationId xmlns:a16="http://schemas.microsoft.com/office/drawing/2014/main" id="{FE5422D1-45E3-DA0B-4107-C948EA652671}"/>
                </a:ext>
              </a:extLst>
            </p:cNvPr>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5" name="Line 34">
              <a:extLst>
                <a:ext uri="{FF2B5EF4-FFF2-40B4-BE49-F238E27FC236}">
                  <a16:creationId xmlns:a16="http://schemas.microsoft.com/office/drawing/2014/main" id="{D8F448DD-FC8D-F935-B38D-D32B690DC5E2}"/>
                </a:ext>
              </a:extLst>
            </p:cNvPr>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56" name="Rectangle 35">
              <a:extLst>
                <a:ext uri="{FF2B5EF4-FFF2-40B4-BE49-F238E27FC236}">
                  <a16:creationId xmlns:a16="http://schemas.microsoft.com/office/drawing/2014/main" id="{79E46CB7-70AA-0BC7-A9FB-174579F9623D}"/>
                </a:ext>
              </a:extLst>
            </p:cNvPr>
            <p:cNvSpPr>
              <a:spLocks noChangeArrowheads="1"/>
            </p:cNvSpPr>
            <p:nvPr/>
          </p:nvSpPr>
          <p:spPr bwMode="auto">
            <a:xfrm>
              <a:off x="3665" y="2752"/>
              <a:ext cx="33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70 سنة</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7" name="Rectangle 36">
              <a:extLst>
                <a:ext uri="{FF2B5EF4-FFF2-40B4-BE49-F238E27FC236}">
                  <a16:creationId xmlns:a16="http://schemas.microsoft.com/office/drawing/2014/main" id="{95CC6998-4590-3D87-67DA-ADF2DDC47FC3}"/>
                </a:ext>
              </a:extLst>
            </p:cNvPr>
            <p:cNvSpPr>
              <a:spLocks noChangeArrowheads="1"/>
            </p:cNvSpPr>
            <p:nvPr/>
          </p:nvSpPr>
          <p:spPr bwMode="auto">
            <a:xfrm>
              <a:off x="3695" y="2864"/>
              <a:ext cx="356"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رحلات</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8" name="Rectangle 37">
              <a:extLst>
                <a:ext uri="{FF2B5EF4-FFF2-40B4-BE49-F238E27FC236}">
                  <a16:creationId xmlns:a16="http://schemas.microsoft.com/office/drawing/2014/main" id="{621CA31D-70BB-FF81-BE8A-B7139D0553FB}"/>
                </a:ext>
              </a:extLst>
            </p:cNvPr>
            <p:cNvSpPr>
              <a:spLocks noChangeArrowheads="1"/>
            </p:cNvSpPr>
            <p:nvPr/>
          </p:nvSpPr>
          <p:spPr bwMode="auto">
            <a:xfrm>
              <a:off x="3535" y="3115"/>
              <a:ext cx="66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زربابل-عزرا-نحميا</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1359" name="Rectangle 38">
              <a:extLst>
                <a:ext uri="{FF2B5EF4-FFF2-40B4-BE49-F238E27FC236}">
                  <a16:creationId xmlns:a16="http://schemas.microsoft.com/office/drawing/2014/main" id="{D2BACDD9-E37F-891E-D169-4EA83CC8414F}"/>
                </a:ext>
              </a:extLst>
            </p:cNvPr>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0" name="Rectangle 39">
              <a:extLst>
                <a:ext uri="{FF2B5EF4-FFF2-40B4-BE49-F238E27FC236}">
                  <a16:creationId xmlns:a16="http://schemas.microsoft.com/office/drawing/2014/main" id="{7C2F74AB-8F17-8877-61D2-7A6C7C8D1FAA}"/>
                </a:ext>
              </a:extLst>
            </p:cNvPr>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141361" name="Rectangle 40">
              <a:extLst>
                <a:ext uri="{FF2B5EF4-FFF2-40B4-BE49-F238E27FC236}">
                  <a16:creationId xmlns:a16="http://schemas.microsoft.com/office/drawing/2014/main" id="{371480AC-2B9C-B21A-D7C2-7F9424365758}"/>
                </a:ext>
              </a:extLst>
            </p:cNvPr>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100 سنة/50000</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108" name="Text Box 60">
            <a:extLst>
              <a:ext uri="{FF2B5EF4-FFF2-40B4-BE49-F238E27FC236}">
                <a16:creationId xmlns:a16="http://schemas.microsoft.com/office/drawing/2014/main" id="{68DF19D2-2DCD-D171-29EE-4D324BCF2E3A}"/>
              </a:ext>
            </a:extLst>
          </p:cNvPr>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Neh. 3</a:t>
            </a:r>
          </a:p>
        </p:txBody>
      </p:sp>
      <p:grpSp>
        <p:nvGrpSpPr>
          <p:cNvPr id="141344" name="Group 57">
            <a:extLst>
              <a:ext uri="{FF2B5EF4-FFF2-40B4-BE49-F238E27FC236}">
                <a16:creationId xmlns:a16="http://schemas.microsoft.com/office/drawing/2014/main" id="{9A160B4C-9971-4F3C-38EE-51B81AE32646}"/>
              </a:ext>
            </a:extLst>
          </p:cNvPr>
          <p:cNvGrpSpPr>
            <a:grpSpLocks/>
          </p:cNvGrpSpPr>
          <p:nvPr/>
        </p:nvGrpSpPr>
        <p:grpSpPr bwMode="auto">
          <a:xfrm>
            <a:off x="519113" y="117475"/>
            <a:ext cx="854075" cy="1720850"/>
            <a:chOff x="519113" y="312738"/>
            <a:chExt cx="854075" cy="1910769"/>
          </a:xfrm>
        </p:grpSpPr>
        <p:sp>
          <p:nvSpPr>
            <p:cNvPr id="59" name="Rectangle 58">
              <a:extLst>
                <a:ext uri="{FF2B5EF4-FFF2-40B4-BE49-F238E27FC236}">
                  <a16:creationId xmlns:a16="http://schemas.microsoft.com/office/drawing/2014/main" id="{A16AB217-7391-7EFB-AFB6-731C96D4E5DF}"/>
                </a:ext>
              </a:extLst>
            </p:cNvPr>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7</a:t>
              </a: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60" name="Line 52">
              <a:extLst>
                <a:ext uri="{FF2B5EF4-FFF2-40B4-BE49-F238E27FC236}">
                  <a16:creationId xmlns:a16="http://schemas.microsoft.com/office/drawing/2014/main" id="{C036D4C3-97BF-527C-99D8-EB52317D5B92}"/>
                </a:ext>
              </a:extLst>
            </p:cNvPr>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sp>
        <p:nvSpPr>
          <p:cNvPr id="3" name="Rectangle 21">
            <a:extLst>
              <a:ext uri="{FF2B5EF4-FFF2-40B4-BE49-F238E27FC236}">
                <a16:creationId xmlns:a16="http://schemas.microsoft.com/office/drawing/2014/main" id="{C35370B7-E60F-6F6C-ED93-3AE9B3AB49CD}"/>
              </a:ext>
            </a:extLst>
          </p:cNvPr>
          <p:cNvSpPr>
            <a:spLocks noChangeArrowheads="1"/>
          </p:cNvSpPr>
          <p:nvPr/>
        </p:nvSpPr>
        <p:spPr bwMode="auto">
          <a:xfrm>
            <a:off x="2294312" y="2095571"/>
            <a:ext cx="5004262" cy="58221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عزرا .</a:t>
            </a:r>
            <a:r>
              <a:rPr kumimoji="0" lang="en-US"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a:t>
            </a:r>
            <a:r>
              <a:rPr kumimoji="0" lang="ar-JO" sz="3200" b="1" i="0" u="none" strike="noStrike" kern="1200" cap="none" spc="0" normalizeH="0" baseline="0" noProof="0" dirty="0">
                <a:ln>
                  <a:noFill/>
                </a:ln>
                <a:solidFill>
                  <a:srgbClr val="33CCCC"/>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عاد ليعلم شريعة الرب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57">
            <a:extLst>
              <a:ext uri="{FF2B5EF4-FFF2-40B4-BE49-F238E27FC236}">
                <a16:creationId xmlns:a16="http://schemas.microsoft.com/office/drawing/2014/main" id="{57B58C82-8E4B-3CB5-48E2-D8FF33D7C2BD}"/>
              </a:ext>
            </a:extLst>
          </p:cNvPr>
          <p:cNvSpPr>
            <a:spLocks noChangeArrowheads="1"/>
          </p:cNvSpPr>
          <p:nvPr/>
        </p:nvSpPr>
        <p:spPr bwMode="auto">
          <a:xfrm>
            <a:off x="536577" y="524597"/>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grpSp>
        <p:nvGrpSpPr>
          <p:cNvPr id="6" name="Group 53">
            <a:extLst>
              <a:ext uri="{FF2B5EF4-FFF2-40B4-BE49-F238E27FC236}">
                <a16:creationId xmlns:a16="http://schemas.microsoft.com/office/drawing/2014/main" id="{0FFE242B-378A-C483-2439-4F71A21D482E}"/>
              </a:ext>
            </a:extLst>
          </p:cNvPr>
          <p:cNvGrpSpPr>
            <a:grpSpLocks/>
          </p:cNvGrpSpPr>
          <p:nvPr/>
        </p:nvGrpSpPr>
        <p:grpSpPr bwMode="auto">
          <a:xfrm>
            <a:off x="2068514" y="1272309"/>
            <a:ext cx="5265738" cy="4075113"/>
            <a:chOff x="1247" y="633"/>
            <a:chExt cx="3317" cy="2567"/>
          </a:xfrm>
        </p:grpSpPr>
        <p:sp>
          <p:nvSpPr>
            <p:cNvPr id="7" name="AutoShape 54">
              <a:extLst>
                <a:ext uri="{FF2B5EF4-FFF2-40B4-BE49-F238E27FC236}">
                  <a16:creationId xmlns:a16="http://schemas.microsoft.com/office/drawing/2014/main" id="{E3BC70B8-19A2-898E-56DC-DDAFEAF0FA62}"/>
                </a:ext>
              </a:extLst>
            </p:cNvPr>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5">
              <a:extLst>
                <a:ext uri="{FF2B5EF4-FFF2-40B4-BE49-F238E27FC236}">
                  <a16:creationId xmlns:a16="http://schemas.microsoft.com/office/drawing/2014/main" id="{19A0CAAA-03EF-A381-DBB5-30B739B1D4FB}"/>
                </a:ext>
              </a:extLst>
            </p:cNvPr>
            <p:cNvSpPr txBox="1">
              <a:spLocks noChangeArrowheads="1"/>
            </p:cNvSpPr>
            <p:nvPr/>
          </p:nvSpPr>
          <p:spPr bwMode="auto">
            <a:xfrm>
              <a:off x="1252" y="992"/>
              <a:ext cx="3312" cy="69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66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ز – ع - ن</a:t>
              </a:r>
              <a:endParaRPr kumimoji="0" lang="en-US" sz="48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56">
              <a:extLst>
                <a:ext uri="{FF2B5EF4-FFF2-40B4-BE49-F238E27FC236}">
                  <a16:creationId xmlns:a16="http://schemas.microsoft.com/office/drawing/2014/main" id="{26D1C06D-8FC9-97F5-8CF3-1781AB273A13}"/>
                </a:ext>
              </a:extLst>
            </p:cNvPr>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ثلاثة كهنة دبلوماسيون</a:t>
              </a:r>
              <a:endParaRPr kumimoji="0" lang="en-US" sz="32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467480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714896"/>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مريم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62" name="Text Box 1027"/>
          <p:cNvSpPr txBox="1">
            <a:spLocks noChangeArrowheads="1"/>
          </p:cNvSpPr>
          <p:nvPr/>
        </p:nvSpPr>
        <p:spPr bwMode="auto">
          <a:xfrm>
            <a:off x="-36512" y="3086958"/>
            <a:ext cx="232332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فَجَمِيعُ ٱلْأَجْيَالِ مِنْ إِبْراهِيمَ إِلَى دَاوُدَ أَرْبَعَةَ عَشَرَ جِيلًا، وَمِنْ دَاوُدَ إِلَى سَبْيِ بَابِلَ أَرْبَعَةَ عَشَرَ جِيلًا، وَمِنْ سَبْيِ بَابِلَ إِلَى ٱلْمَسِيحِ أَرْبَعَةَ عَشَرَ جِيلًا</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متَّى 1 : 17</a:t>
            </a:r>
            <a:endParaRPr kumimoji="0" lang="en-GB"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24" name="Group 1028"/>
          <p:cNvGrpSpPr>
            <a:grpSpLocks/>
          </p:cNvGrpSpPr>
          <p:nvPr/>
        </p:nvGrpSpPr>
        <p:grpSpPr bwMode="auto">
          <a:xfrm>
            <a:off x="228600" y="682625"/>
            <a:ext cx="5086350" cy="5965825"/>
            <a:chOff x="0" y="336"/>
            <a:chExt cx="3204" cy="3758"/>
          </a:xfrm>
        </p:grpSpPr>
        <p:sp>
          <p:nvSpPr>
            <p:cNvPr id="117825" name="Text Box 1029"/>
            <p:cNvSpPr txBox="1">
              <a:spLocks noChangeArrowheads="1"/>
            </p:cNvSpPr>
            <p:nvPr/>
          </p:nvSpPr>
          <p:spPr bwMode="auto">
            <a:xfrm>
              <a:off x="0" y="336"/>
              <a:ext cx="802"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إبراهيم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87" name="Group 1030"/>
            <p:cNvGrpSpPr>
              <a:grpSpLocks/>
            </p:cNvGrpSpPr>
            <p:nvPr/>
          </p:nvGrpSpPr>
          <p:grpSpPr bwMode="auto">
            <a:xfrm>
              <a:off x="364" y="524"/>
              <a:ext cx="2840" cy="3570"/>
              <a:chOff x="608" y="92"/>
              <a:chExt cx="2500" cy="357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28" name="Text Box 1032"/>
              <p:cNvSpPr txBox="1">
                <a:spLocks noChangeArrowheads="1"/>
              </p:cNvSpPr>
              <p:nvPr/>
            </p:nvSpPr>
            <p:spPr bwMode="auto">
              <a:xfrm>
                <a:off x="794" y="122"/>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إسحق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0" name="Text Box 1034"/>
              <p:cNvSpPr txBox="1">
                <a:spLocks noChangeArrowheads="1"/>
              </p:cNvSpPr>
              <p:nvPr/>
            </p:nvSpPr>
            <p:spPr bwMode="auto">
              <a:xfrm>
                <a:off x="878" y="398"/>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2" name="Text Box 1036"/>
              <p:cNvSpPr txBox="1">
                <a:spLocks noChangeArrowheads="1"/>
              </p:cNvSpPr>
              <p:nvPr/>
            </p:nvSpPr>
            <p:spPr bwMode="auto">
              <a:xfrm>
                <a:off x="986" y="674"/>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يهوذا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4" name="Text Box 1038"/>
              <p:cNvSpPr txBox="1">
                <a:spLocks noChangeArrowheads="1"/>
              </p:cNvSpPr>
              <p:nvPr/>
            </p:nvSpPr>
            <p:spPr bwMode="auto">
              <a:xfrm>
                <a:off x="1094" y="956"/>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فارص</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6" name="Text Box 1040"/>
              <p:cNvSpPr txBox="1">
                <a:spLocks noChangeArrowheads="1"/>
              </p:cNvSpPr>
              <p:nvPr/>
            </p:nvSpPr>
            <p:spPr bwMode="auto">
              <a:xfrm>
                <a:off x="1226" y="1232"/>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حصرون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38" name="Text Box 1042"/>
              <p:cNvSpPr txBox="1">
                <a:spLocks noChangeArrowheads="1"/>
              </p:cNvSpPr>
              <p:nvPr/>
            </p:nvSpPr>
            <p:spPr bwMode="auto">
              <a:xfrm>
                <a:off x="1358" y="1508"/>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0" name="Text Box 1044"/>
              <p:cNvSpPr txBox="1">
                <a:spLocks noChangeArrowheads="1"/>
              </p:cNvSpPr>
              <p:nvPr/>
            </p:nvSpPr>
            <p:spPr bwMode="auto">
              <a:xfrm>
                <a:off x="1490" y="1778"/>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عميناداب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2" name="Text Box 1046"/>
              <p:cNvSpPr txBox="1">
                <a:spLocks noChangeArrowheads="1"/>
              </p:cNvSpPr>
              <p:nvPr/>
            </p:nvSpPr>
            <p:spPr bwMode="auto">
              <a:xfrm>
                <a:off x="1634" y="205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نحشون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4" name="Text Box 1048"/>
              <p:cNvSpPr txBox="1">
                <a:spLocks noChangeArrowheads="1"/>
              </p:cNvSpPr>
              <p:nvPr/>
            </p:nvSpPr>
            <p:spPr bwMode="auto">
              <a:xfrm>
                <a:off x="1754" y="232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6" name="Text Box 1050"/>
              <p:cNvSpPr txBox="1">
                <a:spLocks noChangeArrowheads="1"/>
              </p:cNvSpPr>
              <p:nvPr/>
            </p:nvSpPr>
            <p:spPr bwMode="auto">
              <a:xfrm>
                <a:off x="1874" y="259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بوعز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3" name="Text Box 1052"/>
              <p:cNvSpPr txBox="1">
                <a:spLocks noChangeArrowheads="1"/>
              </p:cNvSpPr>
              <p:nvPr/>
            </p:nvSpPr>
            <p:spPr bwMode="auto">
              <a:xfrm>
                <a:off x="2006" y="286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عوبيد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5" name="Text Box 1054"/>
              <p:cNvSpPr txBox="1">
                <a:spLocks noChangeArrowheads="1"/>
              </p:cNvSpPr>
              <p:nvPr/>
            </p:nvSpPr>
            <p:spPr bwMode="auto">
              <a:xfrm>
                <a:off x="2144" y="3140"/>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7" name="Text Box 1056"/>
              <p:cNvSpPr txBox="1">
                <a:spLocks noChangeArrowheads="1"/>
              </p:cNvSpPr>
              <p:nvPr/>
            </p:nvSpPr>
            <p:spPr bwMode="auto">
              <a:xfrm>
                <a:off x="2252" y="3410"/>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داود الملك</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117764" name="Text Box 1057"/>
          <p:cNvSpPr txBox="1">
            <a:spLocks noChangeArrowheads="1"/>
          </p:cNvSpPr>
          <p:nvPr/>
        </p:nvSpPr>
        <p:spPr bwMode="auto">
          <a:xfrm>
            <a:off x="2339752" y="835025"/>
            <a:ext cx="12604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سليمان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6" name="Text Box 1059"/>
          <p:cNvSpPr txBox="1">
            <a:spLocks noChangeArrowheads="1"/>
          </p:cNvSpPr>
          <p:nvPr/>
        </p:nvSpPr>
        <p:spPr bwMode="auto">
          <a:xfrm>
            <a:off x="3419872" y="1104900"/>
            <a:ext cx="12557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رحبعام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68" name="Text Box 1061"/>
          <p:cNvSpPr txBox="1">
            <a:spLocks noChangeArrowheads="1"/>
          </p:cNvSpPr>
          <p:nvPr/>
        </p:nvSpPr>
        <p:spPr bwMode="auto">
          <a:xfrm>
            <a:off x="3635896" y="1543050"/>
            <a:ext cx="610219"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0" name="Text Box 1063"/>
          <p:cNvSpPr txBox="1">
            <a:spLocks noChangeArrowheads="1"/>
          </p:cNvSpPr>
          <p:nvPr/>
        </p:nvSpPr>
        <p:spPr bwMode="auto">
          <a:xfrm>
            <a:off x="3990975" y="1981200"/>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آسا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2" name="Text Box 1065"/>
          <p:cNvSpPr txBox="1">
            <a:spLocks noChangeArrowheads="1"/>
          </p:cNvSpPr>
          <p:nvPr/>
        </p:nvSpPr>
        <p:spPr bwMode="auto">
          <a:xfrm>
            <a:off x="4175125" y="2428875"/>
            <a:ext cx="13954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يهوشافاط</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4" name="Text Box 1067"/>
          <p:cNvSpPr txBox="1">
            <a:spLocks noChangeArrowheads="1"/>
          </p:cNvSpPr>
          <p:nvPr/>
        </p:nvSpPr>
        <p:spPr bwMode="auto">
          <a:xfrm>
            <a:off x="4384675" y="2867025"/>
            <a:ext cx="13620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6" name="Text Box 1069"/>
          <p:cNvSpPr txBox="1">
            <a:spLocks noChangeArrowheads="1"/>
          </p:cNvSpPr>
          <p:nvPr/>
        </p:nvSpPr>
        <p:spPr bwMode="auto">
          <a:xfrm>
            <a:off x="4594225" y="3305175"/>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عزِّيَّا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78" name="Text Box 1071"/>
          <p:cNvSpPr txBox="1">
            <a:spLocks noChangeArrowheads="1"/>
          </p:cNvSpPr>
          <p:nvPr/>
        </p:nvSpPr>
        <p:spPr bwMode="auto">
          <a:xfrm>
            <a:off x="4803775" y="37338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يوثام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0" name="Text Box 1073"/>
          <p:cNvSpPr txBox="1">
            <a:spLocks noChangeArrowheads="1"/>
          </p:cNvSpPr>
          <p:nvPr/>
        </p:nvSpPr>
        <p:spPr bwMode="auto">
          <a:xfrm>
            <a:off x="5032375" y="417195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آحاز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2" name="Text Box 1075"/>
          <p:cNvSpPr txBox="1">
            <a:spLocks noChangeArrowheads="1"/>
          </p:cNvSpPr>
          <p:nvPr/>
        </p:nvSpPr>
        <p:spPr bwMode="auto">
          <a:xfrm>
            <a:off x="5222875" y="460057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حزقيَّا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4" name="Text Box 1077"/>
          <p:cNvSpPr txBox="1">
            <a:spLocks noChangeArrowheads="1"/>
          </p:cNvSpPr>
          <p:nvPr/>
        </p:nvSpPr>
        <p:spPr bwMode="auto">
          <a:xfrm>
            <a:off x="5413375" y="50292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منسَّى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6" name="Text Box 1079"/>
          <p:cNvSpPr txBox="1">
            <a:spLocks noChangeArrowheads="1"/>
          </p:cNvSpPr>
          <p:nvPr/>
        </p:nvSpPr>
        <p:spPr bwMode="auto">
          <a:xfrm>
            <a:off x="5622925" y="545782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88" name="Text Box 1081"/>
          <p:cNvSpPr txBox="1">
            <a:spLocks noChangeArrowheads="1"/>
          </p:cNvSpPr>
          <p:nvPr/>
        </p:nvSpPr>
        <p:spPr bwMode="auto">
          <a:xfrm>
            <a:off x="5842000" y="589597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يوشيا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0" name="Text Box 1083"/>
          <p:cNvSpPr txBox="1">
            <a:spLocks noChangeArrowheads="1"/>
          </p:cNvSpPr>
          <p:nvPr/>
        </p:nvSpPr>
        <p:spPr bwMode="auto">
          <a:xfrm>
            <a:off x="5364088" y="6321425"/>
            <a:ext cx="217775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يكنيا (السبي)</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91" name="Text Box 1084"/>
          <p:cNvSpPr txBox="1">
            <a:spLocks noChangeArrowheads="1"/>
          </p:cNvSpPr>
          <p:nvPr/>
        </p:nvSpPr>
        <p:spPr bwMode="auto">
          <a:xfrm>
            <a:off x="4816475" y="911225"/>
            <a:ext cx="12604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شألتئيل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3" name="Text Box 1086"/>
          <p:cNvSpPr txBox="1">
            <a:spLocks noChangeArrowheads="1"/>
          </p:cNvSpPr>
          <p:nvPr/>
        </p:nvSpPr>
        <p:spPr bwMode="auto">
          <a:xfrm>
            <a:off x="5652120" y="1228690"/>
            <a:ext cx="12557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زربابل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5" name="Text Box 1088"/>
          <p:cNvSpPr txBox="1">
            <a:spLocks noChangeArrowheads="1"/>
          </p:cNvSpPr>
          <p:nvPr/>
        </p:nvSpPr>
        <p:spPr bwMode="auto">
          <a:xfrm>
            <a:off x="5944071" y="1588730"/>
            <a:ext cx="129222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أبيهود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7" name="Text Box 1090"/>
          <p:cNvSpPr txBox="1">
            <a:spLocks noChangeArrowheads="1"/>
          </p:cNvSpPr>
          <p:nvPr/>
        </p:nvSpPr>
        <p:spPr bwMode="auto">
          <a:xfrm>
            <a:off x="6305550" y="1981200"/>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ألياقيم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799" name="Text Box 1092"/>
          <p:cNvSpPr txBox="1">
            <a:spLocks noChangeArrowheads="1"/>
          </p:cNvSpPr>
          <p:nvPr/>
        </p:nvSpPr>
        <p:spPr bwMode="auto">
          <a:xfrm>
            <a:off x="6489700" y="2428875"/>
            <a:ext cx="139541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عازور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1" name="Text Box 1094"/>
          <p:cNvSpPr txBox="1">
            <a:spLocks noChangeArrowheads="1"/>
          </p:cNvSpPr>
          <p:nvPr/>
        </p:nvSpPr>
        <p:spPr bwMode="auto">
          <a:xfrm>
            <a:off x="6699250" y="2867025"/>
            <a:ext cx="13620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صادوق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3" name="Text Box 1096"/>
          <p:cNvSpPr txBox="1">
            <a:spLocks noChangeArrowheads="1"/>
          </p:cNvSpPr>
          <p:nvPr/>
        </p:nvSpPr>
        <p:spPr bwMode="auto">
          <a:xfrm>
            <a:off x="6908800" y="3305175"/>
            <a:ext cx="96837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أخيم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5" name="Text Box 1098"/>
          <p:cNvSpPr txBox="1">
            <a:spLocks noChangeArrowheads="1"/>
          </p:cNvSpPr>
          <p:nvPr/>
        </p:nvSpPr>
        <p:spPr bwMode="auto">
          <a:xfrm>
            <a:off x="7118350" y="37338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7" name="Text Box 1100"/>
          <p:cNvSpPr txBox="1">
            <a:spLocks noChangeArrowheads="1"/>
          </p:cNvSpPr>
          <p:nvPr/>
        </p:nvSpPr>
        <p:spPr bwMode="auto">
          <a:xfrm>
            <a:off x="7346950" y="417195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اليعازر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09" name="Text Box 1102"/>
          <p:cNvSpPr txBox="1">
            <a:spLocks noChangeArrowheads="1"/>
          </p:cNvSpPr>
          <p:nvPr/>
        </p:nvSpPr>
        <p:spPr bwMode="auto">
          <a:xfrm>
            <a:off x="7537450" y="4600575"/>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1" name="Text Box 1104"/>
          <p:cNvSpPr txBox="1">
            <a:spLocks noChangeArrowheads="1"/>
          </p:cNvSpPr>
          <p:nvPr/>
        </p:nvSpPr>
        <p:spPr bwMode="auto">
          <a:xfrm>
            <a:off x="7727950" y="5029200"/>
            <a:ext cx="13589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13" name="Text Box 1106"/>
          <p:cNvSpPr txBox="1">
            <a:spLocks noChangeArrowheads="1"/>
          </p:cNvSpPr>
          <p:nvPr/>
        </p:nvSpPr>
        <p:spPr bwMode="auto">
          <a:xfrm>
            <a:off x="7543800" y="5483225"/>
            <a:ext cx="9461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يوسف</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4" name="Text Box 1107"/>
          <p:cNvSpPr txBox="1">
            <a:spLocks noChangeArrowheads="1"/>
          </p:cNvSpPr>
          <p:nvPr/>
        </p:nvSpPr>
        <p:spPr bwMode="auto">
          <a:xfrm>
            <a:off x="7380313" y="6321425"/>
            <a:ext cx="17636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يسوع المسيبح</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17845" name="Text Box 1109"/>
          <p:cNvSpPr txBox="1">
            <a:spLocks noChangeArrowheads="1"/>
          </p:cNvSpPr>
          <p:nvPr/>
        </p:nvSpPr>
        <p:spPr bwMode="auto">
          <a:xfrm>
            <a:off x="6629400" y="377825"/>
            <a:ext cx="2514600" cy="138499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الأبديَّة</a:t>
            </a:r>
            <a:endParaRPr kumimoji="0" lang="en-US"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8" name="Text Box 1112"/>
          <p:cNvSpPr txBox="1">
            <a:spLocks noChangeArrowheads="1"/>
          </p:cNvSpPr>
          <p:nvPr/>
        </p:nvSpPr>
        <p:spPr bwMode="auto">
          <a:xfrm>
            <a:off x="899592" y="6156593"/>
            <a:ext cx="1752600" cy="5847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قيام المملكة</a:t>
            </a:r>
            <a:endParaRPr kumimoji="0" lang="en-US"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9" name="Text Box 1113"/>
          <p:cNvSpPr txBox="1">
            <a:spLocks noChangeArrowheads="1"/>
          </p:cNvSpPr>
          <p:nvPr/>
        </p:nvSpPr>
        <p:spPr bwMode="auto">
          <a:xfrm>
            <a:off x="1371600" y="33265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24" name="Rectangle 1117"/>
          <p:cNvSpPr>
            <a:spLocks noGrp="1" noChangeArrowheads="1"/>
          </p:cNvSpPr>
          <p:nvPr>
            <p:ph type="title" idx="4294967295"/>
          </p:nvPr>
        </p:nvSpPr>
        <p:spPr>
          <a:xfrm>
            <a:off x="106288" y="116632"/>
            <a:ext cx="5257800" cy="457200"/>
          </a:xfrm>
        </p:spPr>
        <p:txBody>
          <a:bodyPr/>
          <a:lstStyle/>
          <a:p>
            <a:pPr rtl="1" eaLnBrk="1" hangingPunct="1">
              <a:defRPr/>
            </a:pPr>
            <a:r>
              <a:rPr lang="ar-JO"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rPr>
              <a:t>المملكة بحسب متَّى 1 </a:t>
            </a:r>
            <a:endParaRPr lang="en-US"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6" name="Text Box 6"/>
          <p:cNvSpPr txBox="1">
            <a:spLocks noChangeArrowheads="1"/>
          </p:cNvSpPr>
          <p:nvPr/>
        </p:nvSpPr>
        <p:spPr bwMode="auto">
          <a:xfrm>
            <a:off x="8221663" y="47625"/>
            <a:ext cx="74892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218ب</a:t>
            </a:r>
            <a:endParaRPr kumimoji="0" lang="en-US"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 name="Group 1">
            <a:extLst>
              <a:ext uri="{FF2B5EF4-FFF2-40B4-BE49-F238E27FC236}">
                <a16:creationId xmlns:a16="http://schemas.microsoft.com/office/drawing/2014/main" id="{18A9E492-7FF5-8A6B-CF43-94D3240BD203}"/>
              </a:ext>
            </a:extLst>
          </p:cNvPr>
          <p:cNvGrpSpPr/>
          <p:nvPr/>
        </p:nvGrpSpPr>
        <p:grpSpPr>
          <a:xfrm>
            <a:off x="7668344" y="2636912"/>
            <a:ext cx="1778000" cy="1174552"/>
            <a:chOff x="7390341" y="1916832"/>
            <a:chExt cx="1778000" cy="1174552"/>
          </a:xfrm>
        </p:grpSpPr>
        <p:sp>
          <p:nvSpPr>
            <p:cNvPr id="4" name="Text Box 43">
              <a:extLst>
                <a:ext uri="{FF2B5EF4-FFF2-40B4-BE49-F238E27FC236}">
                  <a16:creationId xmlns:a16="http://schemas.microsoft.com/office/drawing/2014/main" id="{0407D303-D4EB-6038-DCC4-5F299D305DD0}"/>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أخزيا</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6" name="AutoShape 44">
              <a:extLst>
                <a:ext uri="{FF2B5EF4-FFF2-40B4-BE49-F238E27FC236}">
                  <a16:creationId xmlns:a16="http://schemas.microsoft.com/office/drawing/2014/main" id="{2F213A93-7205-2AED-82FC-13C2B71A27EB}"/>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8" name="Text Box 45">
              <a:extLst>
                <a:ext uri="{FF2B5EF4-FFF2-40B4-BE49-F238E27FC236}">
                  <a16:creationId xmlns:a16="http://schemas.microsoft.com/office/drawing/2014/main" id="{C0770FD1-D9BF-9DB1-EAE0-D5C3EB91A5E3}"/>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يوآش</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9" name="AutoShape 46">
              <a:extLst>
                <a:ext uri="{FF2B5EF4-FFF2-40B4-BE49-F238E27FC236}">
                  <a16:creationId xmlns:a16="http://schemas.microsoft.com/office/drawing/2014/main" id="{4633299B-4FE1-7A21-BB9B-137E72FDF493}"/>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 xmlns:a14="http://schemas.microsoft.com/office/drawing/2010/main">
                  <a:noFill/>
                </a14:hiddenFill>
              </a:ext>
            </a:extLst>
          </p:spPr>
        </p:cxnSp>
        <p:sp>
          <p:nvSpPr>
            <p:cNvPr id="10" name="Text Box 47">
              <a:extLst>
                <a:ext uri="{FF2B5EF4-FFF2-40B4-BE49-F238E27FC236}">
                  <a16:creationId xmlns:a16="http://schemas.microsoft.com/office/drawing/2014/main" id="{FF67EBDB-9F1D-2053-0AAD-FEAC8066CC7E}"/>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ar-SA" sz="1400" b="1" i="0" u="none" strike="noStrike" kern="1200" cap="none" spc="0" normalizeH="0" baseline="0" noProof="0">
                  <a:ln>
                    <a:noFill/>
                  </a:ln>
                  <a:solidFill>
                    <a:srgbClr val="FFFFFF"/>
                  </a:solidFill>
                  <a:effectLst/>
                  <a:uLnTx/>
                  <a:uFillTx/>
                  <a:latin typeface="Arial" charset="0"/>
                  <a:ea typeface="ＭＳ Ｐゴシック" charset="0"/>
                </a:rPr>
                <a:t>أماصيا</a:t>
              </a:r>
              <a:endParaRPr kumimoji="0" lang="en-GB" sz="1400" b="1"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 name="Left Arrow 10">
            <a:extLst>
              <a:ext uri="{FF2B5EF4-FFF2-40B4-BE49-F238E27FC236}">
                <a16:creationId xmlns:a16="http://schemas.microsoft.com/office/drawing/2014/main" id="{820C95B6-0C3D-B3ED-599C-D21F5C3B6A44}"/>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CC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146260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1000" fill="hold"/>
                                        <p:tgtEl>
                                          <p:spTgt spid="2"/>
                                        </p:tgtEl>
                                        <p:attrNameLst>
                                          <p:attrName>ppt_w</p:attrName>
                                        </p:attrNameLst>
                                      </p:cBhvr>
                                      <p:tavLst>
                                        <p:tav tm="0">
                                          <p:val>
                                            <p:strVal val="#ppt_w*0.70"/>
                                          </p:val>
                                        </p:tav>
                                        <p:tav tm="100000">
                                          <p:val>
                                            <p:strVal val="#ppt_w"/>
                                          </p:val>
                                        </p:tav>
                                      </p:tavLst>
                                    </p:anim>
                                    <p:anim calcmode="lin" valueType="num">
                                      <p:cBhvr>
                                        <p:cTn id="44" dur="1000" fill="hold"/>
                                        <p:tgtEl>
                                          <p:spTgt spid="2"/>
                                        </p:tgtEl>
                                        <p:attrNameLst>
                                          <p:attrName>ppt_h</p:attrName>
                                        </p:attrNameLst>
                                      </p:cBhvr>
                                      <p:tavLst>
                                        <p:tav tm="0">
                                          <p:val>
                                            <p:strVal val="#ppt_h"/>
                                          </p:val>
                                        </p:tav>
                                        <p:tav tm="100000">
                                          <p:val>
                                            <p:strVal val="#ppt_h"/>
                                          </p:val>
                                        </p:tav>
                                      </p:tavLst>
                                    </p:anim>
                                    <p:animEffect transition="in" filter="fade">
                                      <p:cBhvr>
                                        <p:cTn id="45" dur="1000"/>
                                        <p:tgtEl>
                                          <p:spTgt spid="2"/>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ar-JO" sz="2800" dirty="0"/>
              <a:t>حدائق بابل المعلقة</a:t>
            </a:r>
            <a:endParaRPr lang="en-GB" sz="2800" dirty="0"/>
          </a:p>
        </p:txBody>
      </p:sp>
    </p:spTree>
    <p:extLst>
      <p:ext uri="{BB962C8B-B14F-4D97-AF65-F5344CB8AC3E}">
        <p14:creationId xmlns:p14="http://schemas.microsoft.com/office/powerpoint/2010/main" val="3710779661"/>
      </p:ext>
    </p:extLst>
  </p:cSld>
  <p:clrMapOvr>
    <a:overrideClrMapping bg1="lt1" tx1="dk1" bg2="lt2" tx2="dk2" accent1="accent1" accent2="accent2" accent3="accent3" accent4="accent4" accent5="accent5" accent6="accent6" hlink="hlink" folHlink="folHlink"/>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اللطف نحو يهوياكين في السبي </a:t>
            </a:r>
            <a:endParaRPr lang="en-GB" sz="3600" dirty="0"/>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Chap. 21</a:t>
            </a:r>
            <a:endParaRPr kumimoji="0" lang="en-GB"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rPr>
              <a:t>وفي السنة السابعة والثلاثين لسبي يهوياكين ملك يهوذا في الشهر الثاني عشر في السابع والعشرين من الشهر رفع أويل مردوخ ملك بابل في سنة تملكه رأس يهوياكين ملك يهوذا من السجن وكلمه بخير وجعل كرسيه فوق كراسي الملوك الذين معه في بابل وغيّر ثياب سجنه وكان يأكل دائماً الخبز أمامه كل أيام حياته ووظيفته وظيفة دائمة تعطى له من عند الملك أمر كل يوم بيومه كل أيام حياته</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rPr>
              <a:t>2 ملوك 25: 27-30</a:t>
            </a:r>
            <a:endParaRPr kumimoji="0" lang="en-US" sz="3200" b="1" i="0" u="none" strike="noStrike" kern="1200" cap="none" spc="0" normalizeH="0" baseline="0" noProof="0" dirty="0">
              <a:ln>
                <a:noFill/>
              </a:ln>
              <a:solidFill>
                <a:srgbClr val="FFFFFF"/>
              </a:solidFill>
              <a:effectLst>
                <a:glow rad="228600">
                  <a:srgbClr val="000000">
                    <a:alpha val="99000"/>
                  </a:srgbClr>
                </a:glow>
              </a:effectLst>
              <a:uLnTx/>
              <a:uFillTx/>
              <a:latin typeface="Arial" panose="020B0604020202020204" pitchFamily="34" charset="0"/>
              <a:ea typeface="ＭＳ Ｐゴシック"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لوح المؤن</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متحف برلين</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4512959"/>
      </p:ext>
    </p:extLst>
  </p:cSld>
  <p:clrMapOvr>
    <a:overrideClrMapping bg1="lt1" tx1="dk1" bg2="lt2" tx2="dk2" accent1="accent1" accent2="accent2" accent3="accent3" accent4="accent4" accent5="accent5" accent6="accent6" hlink="hlink" folHlink="folHlink"/>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461665"/>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ea typeface="Times New Roman" pitchFamily="-111" charset="0"/>
                <a:cs typeface="Arial" panose="020B0604020202020204" pitchFamily="34"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ar-JO" sz="3600" dirty="0"/>
              <a:t>لوح مؤن </a:t>
            </a:r>
            <a:br>
              <a:rPr lang="ar-JO" sz="3600" dirty="0"/>
            </a:br>
            <a:r>
              <a:rPr lang="ar-JO" sz="3600" dirty="0"/>
              <a:t>يهوياكين </a:t>
            </a:r>
            <a:br>
              <a:rPr lang="ar-JO" sz="3600" dirty="0"/>
            </a:br>
            <a:r>
              <a:rPr lang="ar-JO" sz="3600" dirty="0"/>
              <a:t>في السبي</a:t>
            </a:r>
            <a:endParaRPr lang="en-GB" sz="3600" dirty="0"/>
          </a:p>
        </p:txBody>
      </p:sp>
      <p:sp>
        <p:nvSpPr>
          <p:cNvPr id="441347" name="Text Box 7"/>
          <p:cNvSpPr txBox="1">
            <a:spLocks noChangeArrowheads="1"/>
          </p:cNvSpPr>
          <p:nvPr/>
        </p:nvSpPr>
        <p:spPr bwMode="auto">
          <a:xfrm>
            <a:off x="179512" y="5517232"/>
            <a:ext cx="8964488" cy="1200329"/>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 10سيلا (زيت)                  ليهوياكين ملك يهوذا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 2 ونصف سيلا (زيت)          لخمسة من ابناء ملك يهوذا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 4 سيلا (زيت)                   لثمانية من رجال يهوذا، نص سيلا لكل رجل </a:t>
            </a:r>
            <a:endPar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461665"/>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الحفريات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البابلية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1899-1917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2797342"/>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ar-JO" dirty="0">
                <a:solidFill>
                  <a:schemeClr val="tx1"/>
                </a:solidFill>
                <a:cs typeface="Arial" panose="020B0604020202020204" pitchFamily="34" charset="0"/>
              </a:rPr>
              <a:t>النعمة في السبي</a:t>
            </a:r>
            <a:endParaRPr kumimoji="1" lang="en-US" dirty="0">
              <a:solidFill>
                <a:schemeClr val="tx1"/>
              </a:solidFill>
              <a:cs typeface="Arial" panose="020B0604020202020204" pitchFamily="34" charset="0"/>
            </a:endParaRP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2" name="Text Box 18"/>
          <p:cNvSpPr txBox="1">
            <a:spLocks noChangeArrowheads="1"/>
          </p:cNvSpPr>
          <p:nvPr/>
        </p:nvSpPr>
        <p:spPr bwMode="auto">
          <a:xfrm>
            <a:off x="3394679" y="1052736"/>
            <a:ext cx="1960793"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يهوياكين</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يكنيا/كنيا</a:t>
            </a: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597 (حكم 3 شهور)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5" name="Text Box 21"/>
          <p:cNvSpPr txBox="1">
            <a:spLocks noChangeArrowheads="1"/>
          </p:cNvSpPr>
          <p:nvPr/>
        </p:nvSpPr>
        <p:spPr bwMode="auto">
          <a:xfrm>
            <a:off x="541486" y="3533577"/>
            <a:ext cx="102784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شألتئيل</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507930" name="Text Box 26"/>
          <p:cNvSpPr txBox="1">
            <a:spLocks noChangeArrowheads="1"/>
          </p:cNvSpPr>
          <p:nvPr/>
        </p:nvSpPr>
        <p:spPr bwMode="auto">
          <a:xfrm>
            <a:off x="8426450" y="90488"/>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أخ 3 : 17-19</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944318" y="3533577"/>
            <a:ext cx="67839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فدايا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5184817" y="3533577"/>
            <a:ext cx="7553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يقميا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605965" y="3533577"/>
            <a:ext cx="710451"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ندبيا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584417" y="4365104"/>
            <a:ext cx="1010213"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ملكيرام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880422" y="4365104"/>
            <a:ext cx="101822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شنأصر</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6139237" y="4365104"/>
            <a:ext cx="1245854"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هوشاماع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769827" y="5454550"/>
            <a:ext cx="93807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زربابل</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0774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يهوياكين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ar-JO" sz="2800" dirty="0">
                <a:solidFill>
                  <a:srgbClr val="FFFFFF"/>
                </a:solidFill>
                <a:effectLst>
                  <a:glow rad="241300">
                    <a:schemeClr val="bg1">
                      <a:alpha val="89000"/>
                    </a:schemeClr>
                  </a:glow>
                </a:effectLst>
              </a:rPr>
              <a:t>خط نسل يهوياكين/يكنيا/كنيا</a:t>
            </a:r>
            <a:br>
              <a:rPr lang="ar-JO" sz="2800" dirty="0">
                <a:solidFill>
                  <a:srgbClr val="FFFFFF"/>
                </a:solidFill>
                <a:effectLst>
                  <a:glow rad="241300">
                    <a:schemeClr val="bg1">
                      <a:alpha val="89000"/>
                    </a:schemeClr>
                  </a:glow>
                </a:effectLst>
              </a:rPr>
            </a:br>
            <a:r>
              <a:rPr lang="ar-JO" sz="2800" dirty="0">
                <a:solidFill>
                  <a:srgbClr val="FFFFFF"/>
                </a:solidFill>
                <a:effectLst>
                  <a:glow rad="241300">
                    <a:schemeClr val="bg1">
                      <a:alpha val="89000"/>
                    </a:schemeClr>
                  </a:glow>
                </a:effectLst>
              </a:rPr>
              <a:t>(1 أخ 3: 17-24)</a:t>
            </a:r>
            <a:endParaRPr lang="en-US" sz="2800" dirty="0">
              <a:solidFill>
                <a:srgbClr val="FFFFFF"/>
              </a:solidFill>
              <a:effectLst>
                <a:glow rad="241300">
                  <a:schemeClr val="bg1">
                    <a:alpha val="89000"/>
                  </a:schemeClr>
                </a:glow>
              </a:effectLst>
            </a:endParaRP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فدايا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7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زربابل</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أخ واحد (شمعي)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حننيا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6 إخوة وأخت واحدة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شكنيا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شمعيا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لا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نعريا</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5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اليوعيني</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أخوين</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هوداياهو</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rPr>
              <a:t>6 إخوة</a:t>
            </a:r>
            <a:endParaRPr kumimoji="0" lang="en-GB" sz="2400" b="1" i="0" u="none" strike="noStrike" kern="1200" cap="none" spc="0" normalizeH="0" baseline="0" noProof="0" dirty="0">
              <a:ln>
                <a:noFill/>
              </a:ln>
              <a:solidFill>
                <a:srgbClr val="FFFFFF"/>
              </a:solidFill>
              <a:effectLst>
                <a:glow rad="2413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CC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كورش العظيم يحتل بابل</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08720"/>
            <a:ext cx="9110874" cy="6048672"/>
          </a:xfrm>
          <a:prstGeom prst="rect">
            <a:avLst/>
          </a:prstGeom>
        </p:spPr>
      </p:pic>
      <p:sp>
        <p:nvSpPr>
          <p:cNvPr id="5" name="Rectangle 2"/>
          <p:cNvSpPr txBox="1">
            <a:spLocks noChangeArrowheads="1"/>
          </p:cNvSpPr>
          <p:nvPr/>
        </p:nvSpPr>
        <p:spPr bwMode="auto">
          <a:xfrm>
            <a:off x="0" y="3356992"/>
            <a:ext cx="9144000" cy="35246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وفي السنة الأولى لكورش ملك فارس عند تمام كلام الرب بفم إرميا نبه الرب روح كورش ملك فارس فأطلق نداء في كل مملكته وبالكتابة أيضاً قائلاً (عزرا 1: 1)</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4699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دور زربابل في استرداد المسبيين للأرض يمثل عمل واحد من نسله الذي سوف يسترد مختاريه للحياة من الخطية</a:t>
            </a:r>
            <a:r>
              <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dirty="0">
                <a:solidFill>
                  <a:srgbClr val="FFFFFF"/>
                </a:solidFill>
                <a:latin typeface="Arial" panose="020B0604020202020204" pitchFamily="34" charset="0"/>
                <a:cs typeface="Arial" panose="020B0604020202020204" pitchFamily="34" charset="0"/>
              </a:rPr>
              <a:t>42أ</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عزرا</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991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7504" y="29469"/>
            <a:ext cx="2232248" cy="1527323"/>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مرسوم     كورش</a:t>
            </a:r>
            <a:endParaRPr lang="en-US" sz="3600" dirty="0">
              <a:effectLst>
                <a:glow rad="127000">
                  <a:schemeClr val="tx1"/>
                </a:glow>
              </a:effectLst>
              <a:ea typeface="ＭＳ Ｐゴシック" charset="0"/>
            </a:endParaRPr>
          </a:p>
        </p:txBody>
      </p:sp>
      <p:sp>
        <p:nvSpPr>
          <p:cNvPr id="5" name="Rectangle 2"/>
          <p:cNvSpPr txBox="1">
            <a:spLocks noChangeArrowheads="1"/>
          </p:cNvSpPr>
          <p:nvPr/>
        </p:nvSpPr>
        <p:spPr bwMode="auto">
          <a:xfrm>
            <a:off x="2412776" y="-27384"/>
            <a:ext cx="6767736" cy="69127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هكذا قال كورش ملك فارس : جميع ممالك الأرض دفعها لي الرب إله السماء وهوأوصاني أن أبني له بيتاً في أورشليم التي في يهوذا من منكم من كل شعبه ليكن إلهه معه ويصعد إلى أورشليم التي في يهوذا فيبني بيت الرب إله إسرائيل هوالإله الذي في أورشليم وكل من بقي في أحد الأماكن حيث هومتغرب فلينجده أهل مكانه بفضة وبذهب وبأمتعة وببهائم مع التبرع لبيت الرب الذي في أورشليم (عزرا 1: 2-4)</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0693" y="1412776"/>
            <a:ext cx="2438400" cy="3048000"/>
          </a:xfrm>
          <a:prstGeom prst="rect">
            <a:avLst/>
          </a:prstGeom>
        </p:spPr>
      </p:pic>
    </p:spTree>
    <p:extLst>
      <p:ext uri="{BB962C8B-B14F-4D97-AF65-F5344CB8AC3E}">
        <p14:creationId xmlns:p14="http://schemas.microsoft.com/office/powerpoint/2010/main" val="1158863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creen Shot 2015-07-22 at 7.57.00 am.png">
            <a:extLst>
              <a:ext uri="{FF2B5EF4-FFF2-40B4-BE49-F238E27FC236}">
                <a16:creationId xmlns:a16="http://schemas.microsoft.com/office/drawing/2014/main" id="{2F3B56D6-C529-424E-B70D-306942C5C386}"/>
              </a:ext>
            </a:extLst>
          </p:cNvPr>
          <p:cNvPicPr>
            <a:picLocks noChangeAspect="1"/>
          </p:cNvPicPr>
          <p:nvPr/>
        </p:nvPicPr>
        <p:blipFill rotWithShape="1">
          <a:blip r:embed="rId3">
            <a:extLst>
              <a:ext uri="{28A0092B-C50C-407E-A947-70E740481C1C}">
                <a14:useLocalDpi xmlns:a14="http://schemas.microsoft.com/office/drawing/2010/main" val="0"/>
              </a:ext>
            </a:extLst>
          </a:blip>
          <a:srcRect r="10599"/>
          <a:stretch/>
        </p:blipFill>
        <p:spPr>
          <a:xfrm>
            <a:off x="-1" y="1"/>
            <a:ext cx="9144001" cy="6858000"/>
          </a:xfrm>
          <a:prstGeom prst="rect">
            <a:avLst/>
          </a:prstGeom>
        </p:spPr>
      </p:pic>
      <p:sp>
        <p:nvSpPr>
          <p:cNvPr id="900098" name="Rectangle 2"/>
          <p:cNvSpPr>
            <a:spLocks noGrp="1" noChangeArrowheads="1"/>
          </p:cNvSpPr>
          <p:nvPr>
            <p:ph type="ctrTitle"/>
          </p:nvPr>
        </p:nvSpPr>
        <p:spPr>
          <a:xfrm>
            <a:off x="29905" y="5832785"/>
            <a:ext cx="2512206" cy="633710"/>
          </a:xfrm>
          <a:effectLst>
            <a:outerShdw blurRad="63500" dist="35921" dir="2700000" algn="ctr" rotWithShape="0">
              <a:schemeClr val="tx2">
                <a:alpha val="74998"/>
              </a:schemeClr>
            </a:outerShdw>
          </a:effectLst>
        </p:spPr>
        <p:txBody>
          <a:bodyPr anchor="t"/>
          <a:lstStyle/>
          <a:p>
            <a:pPr>
              <a:defRPr/>
            </a:pPr>
            <a:r>
              <a:rPr lang="ar-JO" sz="3200" dirty="0">
                <a:solidFill>
                  <a:srgbClr val="FFFFFF"/>
                </a:solidFill>
                <a:effectLst>
                  <a:glow rad="127000">
                    <a:srgbClr val="000000"/>
                  </a:glow>
                </a:effectLst>
                <a:ea typeface="ＭＳ Ｐゴシック" charset="0"/>
              </a:rPr>
              <a:t>الخارجة</a:t>
            </a:r>
            <a:endParaRPr lang="en-US" sz="3200" dirty="0">
              <a:effectLst>
                <a:glow rad="127000">
                  <a:schemeClr val="tx1"/>
                </a:glow>
              </a:effectLst>
              <a:ea typeface="ＭＳ Ｐゴシック" charset="0"/>
            </a:endParaRPr>
          </a:p>
        </p:txBody>
      </p:sp>
      <p:sp>
        <p:nvSpPr>
          <p:cNvPr id="23" name="Rounded Rectangular Callout 22"/>
          <p:cNvSpPr/>
          <p:nvPr/>
        </p:nvSpPr>
        <p:spPr>
          <a:xfrm>
            <a:off x="4021861" y="-1644"/>
            <a:ext cx="5124421" cy="6858000"/>
          </a:xfrm>
          <a:prstGeom prst="wedgeRoundRectCallout">
            <a:avLst>
              <a:gd name="adj1" fmla="val -21217"/>
              <a:gd name="adj2" fmla="val -49405"/>
              <a:gd name="adj3" fmla="val 16667"/>
            </a:avLst>
          </a:prstGeom>
          <a:solidFill>
            <a:schemeClr val="tx1"/>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TextBox 2"/>
          <p:cNvSpPr txBox="1">
            <a:spLocks noChangeArrowheads="1"/>
          </p:cNvSpPr>
          <p:nvPr/>
        </p:nvSpPr>
        <p:spPr bwMode="auto">
          <a:xfrm>
            <a:off x="4118154" y="213275"/>
            <a:ext cx="4981021" cy="581697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مصر في عهد قمبيز ولا سيما داريوس الأول، سعى الملوك الفارسيون إلى رعاية الطوائف المحلية.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بالنسبة إلى قمبيز، عمل الشخص الرفيع المستوى كمستشار مصري ، وجند اهتمامه بمعبد الإلهة نيث من سايس. </a:t>
            </a:r>
          </a:p>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وقد خدم داريوس الأول بدوره من قبل نفس الشخصية المرموقة، وأعمال البناء المرخصة في المعابد المصرية، وتسبب في بناء معبد جديد بالكامل في هيبيس في الواحة الكبرى (الخارجة). "</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SG"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auto" latinLnBrk="0" hangingPunct="0">
              <a:lnSpc>
                <a:spcPct val="100000"/>
              </a:lnSpc>
              <a:spcBef>
                <a:spcPts val="0"/>
              </a:spcBef>
              <a:spcAft>
                <a:spcPts val="0"/>
              </a:spcAft>
              <a:buClrTx/>
              <a:buSzTx/>
              <a:buFontTx/>
              <a:buNone/>
              <a:tabLst/>
              <a:defRPr/>
            </a:pPr>
            <a:r>
              <a:rPr lang="ar-JO" sz="1800" dirty="0">
                <a:solidFill>
                  <a:srgbClr val="FFFFFF"/>
                </a:solidFill>
                <a:latin typeface="Arial" panose="020B0604020202020204" pitchFamily="34" charset="0"/>
                <a:cs typeface="Arial" panose="020B0604020202020204" pitchFamily="34" charset="0"/>
              </a:rPr>
              <a:t>ك. أ. كيتشن، مصداقية العهد القديم (جراند رابيدز: إيردمانز)، طبعة كندل . 1859 خب 14459</a:t>
            </a:r>
            <a:endParaRPr kumimoji="0" lang="en-US" sz="28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9" name="Group 28"/>
          <p:cNvGrpSpPr/>
          <p:nvPr/>
        </p:nvGrpSpPr>
        <p:grpSpPr>
          <a:xfrm>
            <a:off x="1101044" y="636156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pic>
        <p:nvPicPr>
          <p:cNvPr id="1026" name="Picture 2" descr="Hibis Temple: A monument to artistic mastery in Egyptian desert | AW">
            <a:extLst>
              <a:ext uri="{FF2B5EF4-FFF2-40B4-BE49-F238E27FC236}">
                <a16:creationId xmlns:a16="http://schemas.microsoft.com/office/drawing/2014/main" id="{1AFBE2B4-CF77-E44F-B74F-843B04F1A5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54" y="767569"/>
            <a:ext cx="3820841" cy="25459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27" name="Rectangle 2">
            <a:extLst>
              <a:ext uri="{FF2B5EF4-FFF2-40B4-BE49-F238E27FC236}">
                <a16:creationId xmlns:a16="http://schemas.microsoft.com/office/drawing/2014/main" id="{BA357CF2-04FF-994D-A0C7-4E3503EBEC09}"/>
              </a:ext>
            </a:extLst>
          </p:cNvPr>
          <p:cNvSpPr txBox="1">
            <a:spLocks noChangeArrowheads="1"/>
          </p:cNvSpPr>
          <p:nvPr/>
        </p:nvSpPr>
        <p:spPr bwMode="auto">
          <a:xfrm>
            <a:off x="72371" y="803543"/>
            <a:ext cx="382084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Arial" panose="020B0604020202020204" pitchFamily="34" charset="0"/>
              </a:rPr>
              <a:t>معبد هيبيس بالواحة الكبرى (الخارجة)</a:t>
            </a:r>
            <a:endParaRPr kumimoji="0" lang="en-US" sz="28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2" name="Down Arrow 1">
            <a:extLst>
              <a:ext uri="{FF2B5EF4-FFF2-40B4-BE49-F238E27FC236}">
                <a16:creationId xmlns:a16="http://schemas.microsoft.com/office/drawing/2014/main" id="{E13F72DB-0483-C840-A1C4-775FE58C10EF}"/>
              </a:ext>
            </a:extLst>
          </p:cNvPr>
          <p:cNvSpPr/>
          <p:nvPr/>
        </p:nvSpPr>
        <p:spPr bwMode="auto">
          <a:xfrm>
            <a:off x="1147286" y="3429000"/>
            <a:ext cx="277447" cy="2361805"/>
          </a:xfrm>
          <a:prstGeom prst="down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90016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strVal val="#ppt_w*0.70"/>
                                          </p:val>
                                        </p:tav>
                                        <p:tav tm="100000">
                                          <p:val>
                                            <p:strVal val="#ppt_w"/>
                                          </p:val>
                                        </p:tav>
                                      </p:tavLst>
                                    </p:anim>
                                    <p:anim calcmode="lin" valueType="num">
                                      <p:cBhvr>
                                        <p:cTn id="8" dur="1000" fill="hold"/>
                                        <p:tgtEl>
                                          <p:spTgt spid="29"/>
                                        </p:tgtEl>
                                        <p:attrNameLst>
                                          <p:attrName>ppt_h</p:attrName>
                                        </p:attrNameLst>
                                      </p:cBhvr>
                                      <p:tavLst>
                                        <p:tav tm="0">
                                          <p:val>
                                            <p:strVal val="#ppt_h"/>
                                          </p:val>
                                        </p:tav>
                                        <p:tav tm="100000">
                                          <p:val>
                                            <p:strVal val="#ppt_h"/>
                                          </p:val>
                                        </p:tav>
                                      </p:tavLst>
                                    </p:anim>
                                    <p:animEffect transition="in" filter="fade">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46085" name="Rectangle 5"/>
          <p:cNvSpPr>
            <a:spLocks noChangeArrowheads="1"/>
          </p:cNvSpPr>
          <p:nvPr/>
        </p:nvSpPr>
        <p:spPr bwMode="auto">
          <a:xfrm>
            <a:off x="0" y="0"/>
            <a:ext cx="9144000" cy="7086600"/>
          </a:xfrm>
          <a:prstGeom prst="rect">
            <a:avLst/>
          </a:prstGeom>
          <a:gradFill rotWithShape="0">
            <a:gsLst>
              <a:gs pos="0">
                <a:schemeClr val="hlink"/>
              </a:gs>
              <a:gs pos="100000">
                <a:schemeClr val="hlink">
                  <a:gamma/>
                  <a:shade val="94118"/>
                  <a:invGamma/>
                </a:schemeClr>
              </a:gs>
            </a:gsLst>
            <a:path path="shape">
              <a:fillToRect l="50000" t="50000" r="50000" b="50000"/>
            </a:path>
          </a:gradFill>
          <a:ln w="12700" cap="sq">
            <a:solidFill>
              <a:schemeClr val="tx1"/>
            </a:solidFill>
            <a:miter lim="800000"/>
            <a:headEnd type="none" w="sm" len="sm"/>
            <a:tailEnd type="none" w="sm" len="sm"/>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46082" name="Rectangle 2"/>
          <p:cNvSpPr>
            <a:spLocks noGrp="1" noChangeArrowheads="1"/>
          </p:cNvSpPr>
          <p:nvPr>
            <p:ph type="title"/>
          </p:nvPr>
        </p:nvSpPr>
        <p:spPr>
          <a:xfrm>
            <a:off x="152400" y="152400"/>
            <a:ext cx="6324600" cy="990600"/>
          </a:xfrm>
          <a:solidFill>
            <a:srgbClr val="FFFFFF"/>
          </a:solidFill>
          <a:ln>
            <a:solidFill>
              <a:srgbClr val="000000"/>
            </a:solidFill>
          </a:ln>
        </p:spPr>
        <p:txBody>
          <a:bodyPr anchor="ctr" anchorCtr="1"/>
          <a:lstStyle/>
          <a:p>
            <a:pPr algn="ctr" eaLnBrk="1" hangingPunct="1">
              <a:defRPr/>
            </a:pPr>
            <a:r>
              <a:rPr lang="ar-JO" altLang="zh-CN" b="1" dirty="0">
                <a:solidFill>
                  <a:schemeClr val="bg2"/>
                </a:solidFill>
                <a:latin typeface="Arial" panose="020B0604020202020204" pitchFamily="34" charset="0"/>
                <a:ea typeface="ＭＳ Ｐゴシック" charset="0"/>
                <a:cs typeface="Arial" panose="020B0604020202020204" pitchFamily="34" charset="0"/>
              </a:rPr>
              <a:t>الرجوع من السبي</a:t>
            </a:r>
            <a:br>
              <a:rPr lang="en-US" altLang="zh-CN" sz="2000" b="1" dirty="0">
                <a:solidFill>
                  <a:schemeClr val="bg2"/>
                </a:solidFill>
                <a:latin typeface="Arial" panose="020B0604020202020204" pitchFamily="34" charset="0"/>
                <a:ea typeface="ＭＳ Ｐゴシック" charset="0"/>
                <a:cs typeface="Arial" panose="020B0604020202020204" pitchFamily="34" charset="0"/>
              </a:rPr>
            </a:br>
            <a:r>
              <a:rPr lang="ar-JO" sz="2000" b="1" dirty="0">
                <a:solidFill>
                  <a:schemeClr val="bg2"/>
                </a:solidFill>
                <a:latin typeface="Arial" panose="020B0604020202020204" pitchFamily="34" charset="0"/>
                <a:cs typeface="Arial" panose="020B0604020202020204" pitchFamily="34" charset="0"/>
              </a:rPr>
              <a:t> كتاب الموارد المرئية للكتاب المقدس ، 95</a:t>
            </a:r>
            <a:endParaRPr lang="en-US" sz="2000" b="1" dirty="0">
              <a:solidFill>
                <a:schemeClr val="bg2"/>
              </a:solidFill>
              <a:latin typeface="Arial" panose="020B0604020202020204" pitchFamily="34" charset="0"/>
              <a:ea typeface="ＭＳ Ｐゴシック" charset="0"/>
              <a:cs typeface="Arial" panose="020B0604020202020204" pitchFamily="34" charset="0"/>
            </a:endParaRPr>
          </a:p>
        </p:txBody>
      </p:sp>
      <p:sp>
        <p:nvSpPr>
          <p:cNvPr id="88068"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000000"/>
                </a:solidFill>
                <a:latin typeface="Arial" panose="020B0604020202020204" pitchFamily="34" charset="0"/>
                <a:cs typeface="Arial" panose="020B0604020202020204" pitchFamily="34" charset="0"/>
              </a:rPr>
              <a:t>298</a:t>
            </a:r>
            <a:endParaRPr lang="en-US" b="1" dirty="0">
              <a:solidFill>
                <a:srgbClr val="000000"/>
              </a:solidFill>
              <a:latin typeface="Arial" panose="020B0604020202020204" pitchFamily="34" charset="0"/>
              <a:cs typeface="Arial" panose="020B0604020202020204" pitchFamily="34" charset="0"/>
            </a:endParaRPr>
          </a:p>
        </p:txBody>
      </p:sp>
      <p:pic>
        <p:nvPicPr>
          <p:cNvPr id="8806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775" y="1692275"/>
            <a:ext cx="8810625"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26"/>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636930"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6931" name="Rectangle 1028"/>
          <p:cNvSpPr>
            <a:spLocks noChangeArrowheads="1"/>
          </p:cNvSpPr>
          <p:nvPr/>
        </p:nvSpPr>
        <p:spPr bwMode="auto">
          <a:xfrm>
            <a:off x="0" y="5765800"/>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حدود الإمبراطورية التي أسسها كورش الثاني ووسعها داريوس الأول                     امتدت من اليونان إلى الهند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36932" name="Rectangle 1029"/>
          <p:cNvSpPr>
            <a:spLocks noGrp="1" noChangeArrowheads="1"/>
          </p:cNvSpPr>
          <p:nvPr>
            <p:ph type="title" idx="4294967295"/>
          </p:nvPr>
        </p:nvSpPr>
        <p:spPr>
          <a:xfrm>
            <a:off x="1524000" y="76200"/>
            <a:ext cx="6096000" cy="533400"/>
          </a:xfrm>
          <a:solidFill>
            <a:schemeClr val="tx1"/>
          </a:solidFill>
        </p:spPr>
        <p:txBody>
          <a:bodyPr/>
          <a:lstStyle/>
          <a:p>
            <a:r>
              <a:rPr lang="en-US" sz="3200" dirty="0">
                <a:solidFill>
                  <a:schemeClr val="bg1"/>
                </a:solidFill>
                <a:ea typeface="ＭＳ Ｐゴシック" charset="0"/>
                <a:cs typeface="ＭＳ Ｐゴシック" charset="0"/>
              </a:rPr>
              <a:t>The Persian Empire</a:t>
            </a:r>
          </a:p>
        </p:txBody>
      </p:sp>
      <p:grpSp>
        <p:nvGrpSpPr>
          <p:cNvPr id="636933" name="Group 1030"/>
          <p:cNvGrpSpPr>
            <a:grpSpLocks/>
          </p:cNvGrpSpPr>
          <p:nvPr/>
        </p:nvGrpSpPr>
        <p:grpSpPr bwMode="auto">
          <a:xfrm>
            <a:off x="4267200" y="2514600"/>
            <a:ext cx="685800" cy="685800"/>
            <a:chOff x="2976" y="1728"/>
            <a:chExt cx="432" cy="432"/>
          </a:xfrm>
        </p:grpSpPr>
        <p:sp>
          <p:nvSpPr>
            <p:cNvPr id="636934" name="Oval 1031"/>
            <p:cNvSpPr>
              <a:spLocks noChangeArrowheads="1"/>
            </p:cNvSpPr>
            <p:nvPr/>
          </p:nvSpPr>
          <p:spPr bwMode="auto">
            <a:xfrm>
              <a:off x="2976" y="1728"/>
              <a:ext cx="432" cy="432"/>
            </a:xfrm>
            <a:prstGeom prst="ellipse">
              <a:avLst/>
            </a:prstGeom>
            <a:solidFill>
              <a:srgbClr val="FF0000"/>
            </a:solidFill>
            <a:ln w="12700">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36935" name="Text Box 1032"/>
            <p:cNvSpPr txBox="1">
              <a:spLocks noChangeArrowheads="1"/>
            </p:cNvSpPr>
            <p:nvPr/>
          </p:nvSpPr>
          <p:spPr bwMode="auto">
            <a:xfrm>
              <a:off x="2976" y="1900"/>
              <a:ext cx="432"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rPr>
                <a:t>شوشن</a:t>
              </a:r>
              <a:endParaRPr kumimoji="0" lang="en-US" sz="24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endParaRPr>
            </a:p>
          </p:txBody>
        </p:sp>
      </p:grpSp>
      <p:sp>
        <p:nvSpPr>
          <p:cNvPr id="9" name="Rectangle 1029"/>
          <p:cNvSpPr txBox="1">
            <a:spLocks noChangeArrowheads="1"/>
          </p:cNvSpPr>
          <p:nvPr/>
        </p:nvSpPr>
        <p:spPr bwMode="auto">
          <a:xfrm>
            <a:off x="0" y="4776855"/>
            <a:ext cx="9041902" cy="533400"/>
          </a:xfrm>
          <a:prstGeom prst="rect">
            <a:avLst/>
          </a:prstGeom>
          <a:solidFill>
            <a:srgbClr val="CDCDCD"/>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الإمبراطورية الفارسية في القرن الخامس قبل الميلاد امتدت من الهند والحبشة (أس 1: 1)</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
        <p:nvSpPr>
          <p:cNvPr id="12" name="Rectangle 2"/>
          <p:cNvSpPr txBox="1">
            <a:spLocks noChangeArrowheads="1"/>
          </p:cNvSpPr>
          <p:nvPr/>
        </p:nvSpPr>
        <p:spPr bwMode="auto">
          <a:xfrm>
            <a:off x="152400" y="0"/>
            <a:ext cx="8077200" cy="990600"/>
          </a:xfrm>
          <a:prstGeom prst="rect">
            <a:avLst/>
          </a:prstGeom>
          <a:solidFill>
            <a:srgbClr val="000000"/>
          </a:solid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ar-JO" altLang="zh-CN" sz="4000" b="1" i="0" u="none" strike="noStrike" kern="1200" cap="none" spc="0" normalizeH="0" baseline="0" noProof="0" dirty="0">
                <a:ln>
                  <a:noFill/>
                </a:ln>
                <a:solidFill>
                  <a:srgbClr val="FFFFFF"/>
                </a:solidFill>
                <a:effectLst/>
                <a:uLnTx/>
                <a:uFillTx/>
                <a:latin typeface="Arial Black" charset="0"/>
                <a:ea typeface="ＭＳ Ｐゴシック" charset="0"/>
                <a:cs typeface="Times New Roman" charset="0"/>
              </a:rPr>
              <a:t>خارطة الإمبراطورية الفارسية</a:t>
            </a:r>
            <a:endParaRPr kumimoji="1"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3" name="TextBox 12"/>
          <p:cNvSpPr txBox="1"/>
          <p:nvPr/>
        </p:nvSpPr>
        <p:spPr>
          <a:xfrm>
            <a:off x="161925" y="764704"/>
            <a:ext cx="8067675" cy="400110"/>
          </a:xfrm>
          <a:prstGeom prst="rect">
            <a:avLst/>
          </a:prstGeom>
          <a:solidFill>
            <a:srgbClr val="000000"/>
          </a:solidFill>
        </p:spPr>
        <p:txBody>
          <a:bodyPr>
            <a:spAutoFit/>
          </a:bodyPr>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000" b="1" i="0" u="none" strike="noStrike" kern="0" cap="none" spc="0" normalizeH="0" baseline="0" noProof="0" dirty="0">
                <a:ln>
                  <a:noFill/>
                </a:ln>
                <a:solidFill>
                  <a:srgbClr val="FFFFFF"/>
                </a:solidFill>
                <a:effectLst/>
                <a:uLnTx/>
                <a:uFillTx/>
                <a:latin typeface="Arial Narrow" charset="0"/>
                <a:ea typeface="ＭＳ Ｐゴシック" charset="0"/>
                <a:cs typeface="Times New Roman" charset="0"/>
              </a:rPr>
              <a:t>باري ج. بيتزل، أطلس مودي لأراضي الكتاب المقدس، 150-51</a:t>
            </a:r>
            <a:endParaRPr kumimoji="0" lang="en-US" sz="2400" b="1" i="0" u="none" strike="noStrike" kern="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4" name="Text Box 3"/>
          <p:cNvSpPr txBox="1">
            <a:spLocks noChangeArrowheads="1"/>
          </p:cNvSpPr>
          <p:nvPr/>
        </p:nvSpPr>
        <p:spPr bwMode="auto">
          <a:xfrm>
            <a:off x="8305800" y="152400"/>
            <a:ext cx="731838" cy="457200"/>
          </a:xfrm>
          <a:prstGeom prst="rect">
            <a:avLst/>
          </a:prstGeom>
          <a:solidFill>
            <a:schemeClr val="tx1"/>
          </a:solidFill>
          <a:ln w="12700">
            <a:solidFill>
              <a:schemeClr val="tx1"/>
            </a:solidFill>
            <a:miter lim="800000"/>
            <a:headEnd type="none" w="sm" len="sm"/>
            <a:tailEnd type="none" w="sm" len="sm"/>
          </a:ln>
        </p:spPr>
        <p:txBody>
          <a:bodyPr/>
          <a:lstStyle>
            <a:lvl1pPr eaLnBrk="0" hangingPunct="0">
              <a:defRPr sz="2400" b="1">
                <a:solidFill>
                  <a:srgbClr val="000000"/>
                </a:solidFill>
                <a:latin typeface="Arial Narrow" charset="0"/>
                <a:ea typeface="ＭＳ Ｐゴシック" charset="0"/>
                <a:cs typeface="ＭＳ Ｐゴシック" charset="0"/>
              </a:defRPr>
            </a:lvl1pPr>
            <a:lvl2pPr marL="742950" indent="-285750" eaLnBrk="0" hangingPunct="0">
              <a:defRPr sz="2400" b="1">
                <a:solidFill>
                  <a:srgbClr val="000000"/>
                </a:solidFill>
                <a:latin typeface="Arial Narrow" charset="0"/>
                <a:ea typeface="ＭＳ Ｐゴシック" charset="0"/>
              </a:defRPr>
            </a:lvl2pPr>
            <a:lvl3pPr marL="1143000" indent="-228600" eaLnBrk="0" hangingPunct="0">
              <a:defRPr sz="2400" b="1">
                <a:solidFill>
                  <a:srgbClr val="000000"/>
                </a:solidFill>
                <a:latin typeface="Arial Narrow" charset="0"/>
                <a:ea typeface="ＭＳ Ｐゴシック" charset="0"/>
              </a:defRPr>
            </a:lvl3pPr>
            <a:lvl4pPr marL="1600200" indent="-228600" eaLnBrk="0" hangingPunct="0">
              <a:defRPr sz="2400" b="1">
                <a:solidFill>
                  <a:srgbClr val="000000"/>
                </a:solidFill>
                <a:latin typeface="Arial Narrow" charset="0"/>
                <a:ea typeface="ＭＳ Ｐゴシック" charset="0"/>
              </a:defRPr>
            </a:lvl4pPr>
            <a:lvl5pPr marL="2057400" indent="-228600" eaLnBrk="0" hangingPunct="0">
              <a:defRPr sz="2400" b="1">
                <a:solidFill>
                  <a:srgbClr val="000000"/>
                </a:solidFill>
                <a:latin typeface="Arial Narrow" charset="0"/>
                <a:ea typeface="ＭＳ Ｐゴシック" charset="0"/>
              </a:defRPr>
            </a:lvl5pPr>
            <a:lvl6pPr marL="2514600" indent="-228600" eaLnBrk="0" fontAlgn="base" hangingPunct="0">
              <a:spcBef>
                <a:spcPct val="0"/>
              </a:spcBef>
              <a:spcAft>
                <a:spcPct val="0"/>
              </a:spcAft>
              <a:defRPr sz="2400" b="1">
                <a:solidFill>
                  <a:srgbClr val="000000"/>
                </a:solidFill>
                <a:latin typeface="Arial Narrow" charset="0"/>
                <a:ea typeface="ＭＳ Ｐゴシック" charset="0"/>
              </a:defRPr>
            </a:lvl6pPr>
            <a:lvl7pPr marL="2971800" indent="-228600" eaLnBrk="0" fontAlgn="base" hangingPunct="0">
              <a:spcBef>
                <a:spcPct val="0"/>
              </a:spcBef>
              <a:spcAft>
                <a:spcPct val="0"/>
              </a:spcAft>
              <a:defRPr sz="2400" b="1">
                <a:solidFill>
                  <a:srgbClr val="000000"/>
                </a:solidFill>
                <a:latin typeface="Arial Narrow" charset="0"/>
                <a:ea typeface="ＭＳ Ｐゴシック" charset="0"/>
              </a:defRPr>
            </a:lvl7pPr>
            <a:lvl8pPr marL="3429000" indent="-228600" eaLnBrk="0" fontAlgn="base" hangingPunct="0">
              <a:spcBef>
                <a:spcPct val="0"/>
              </a:spcBef>
              <a:spcAft>
                <a:spcPct val="0"/>
              </a:spcAft>
              <a:defRPr sz="2400" b="1">
                <a:solidFill>
                  <a:srgbClr val="000000"/>
                </a:solidFill>
                <a:latin typeface="Arial Narrow" charset="0"/>
                <a:ea typeface="ＭＳ Ｐゴシック" charset="0"/>
              </a:defRPr>
            </a:lvl8pPr>
            <a:lvl9pPr marL="3886200" indent="-228600" eaLnBrk="0" fontAlgn="base" hangingPunct="0">
              <a:spcBef>
                <a:spcPct val="0"/>
              </a:spcBef>
              <a:spcAft>
                <a:spcPct val="0"/>
              </a:spcAft>
              <a:defRPr sz="2400" b="1">
                <a:solidFill>
                  <a:srgbClr val="000000"/>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317</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3308144"/>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86536" y="1474523"/>
            <a:ext cx="8439952" cy="3412707"/>
          </a:xfrm>
          <a:effectLst>
            <a:outerShdw blurRad="63500" dist="35921" dir="2700000" algn="ctr" rotWithShape="0">
              <a:schemeClr val="tx2">
                <a:alpha val="74998"/>
              </a:schemeClr>
            </a:outerShdw>
          </a:effectLst>
        </p:spPr>
        <p:txBody>
          <a:bodyPr anchor="t"/>
          <a:lstStyle/>
          <a:p>
            <a:pPr>
              <a:defRPr/>
            </a:pPr>
            <a:r>
              <a:rPr lang="ar-JO" sz="7000" dirty="0">
                <a:effectLst>
                  <a:glow rad="127000">
                    <a:schemeClr val="tx1"/>
                  </a:glow>
                </a:effectLst>
                <a:ea typeface="ＭＳ Ｐゴシック" charset="0"/>
              </a:rPr>
              <a:t>لكن لماذا </a:t>
            </a:r>
            <a:br>
              <a:rPr lang="en-US" sz="5400" dirty="0">
                <a:effectLst>
                  <a:glow rad="127000">
                    <a:schemeClr val="tx1"/>
                  </a:glow>
                </a:effectLst>
                <a:ea typeface="ＭＳ Ｐゴシック" charset="0"/>
              </a:rPr>
            </a:br>
            <a:r>
              <a:rPr lang="ar-JO" sz="5400" dirty="0">
                <a:effectLst>
                  <a:glow rad="127000">
                    <a:schemeClr val="tx1"/>
                  </a:glow>
                </a:effectLst>
                <a:ea typeface="ＭＳ Ｐゴシック" charset="0"/>
              </a:rPr>
              <a:t>يعتبر الرجوع إلى أرض إسرائيل مهماً جداً؟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649306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حدود الأرض الموعودة لإبراهيم</a:t>
            </a:r>
            <a:endParaRPr kumimoji="1" lang="en-US" altLang="zh-CN" sz="2000" dirty="0">
              <a:solidFill>
                <a:schemeClr val="bg1"/>
              </a:solidFill>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3038481" y="4182627"/>
            <a:ext cx="6200775" cy="2308324"/>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sz="3600" b="1" u="sng"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تكوين 15: 18</a:t>
            </a:r>
            <a:endParaRPr kumimoji="0" lang="en-US" sz="3600" b="1"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في ذلك اليوم قطع الرب مع أبرام ميثاقاً قائلاً : لنسلك أعطي هذه الأرض من نهر مصر إلى النهر الكبير نهر الفرات</a:t>
            </a:r>
            <a:endParaRPr kumimoji="0" lang="en-US"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357813" y="2384979"/>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لبنان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2495969" y="3048860"/>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إسرائيل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139707" y="444738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مصر</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52167" y="1779142"/>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سوريا</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a:off x="3363866" y="3618515"/>
            <a:ext cx="132279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الأردن</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8333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dirty="0">
                <a:ea typeface="ＭＳ Ｐゴシック" charset="0"/>
                <a:cs typeface="ＭＳ Ｐゴシック" charset="0"/>
              </a:rPr>
              <a:t>Bethlehem aerial from north</a:t>
            </a:r>
            <a:endParaRPr lang="en-US" sz="4800" dirty="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a:r>
              <a:rPr lang="ar-JO" sz="3600" b="1" dirty="0">
                <a:solidFill>
                  <a:schemeClr val="bg1"/>
                </a:solidFill>
                <a:latin typeface="Arial" panose="020B0604020202020204" pitchFamily="34" charset="0"/>
                <a:cs typeface="Arial" panose="020B0604020202020204" pitchFamily="34" charset="0"/>
              </a:rPr>
              <a:t>بيت لحم من الشمال بالقرب من القدس</a:t>
            </a:r>
            <a:endParaRPr lang="en-US" sz="3600" b="1" baseline="0" dirty="0">
              <a:solidFill>
                <a:schemeClr val="bg1"/>
              </a:solidFill>
              <a:latin typeface="Arial" panose="020B0604020202020204" pitchFamily="34" charset="0"/>
              <a:cs typeface="Arial" panose="020B0604020202020204" pitchFamily="34" charset="0"/>
            </a:endParaRPr>
          </a:p>
        </p:txBody>
      </p:sp>
      <p:sp>
        <p:nvSpPr>
          <p:cNvPr id="404485" name="Text Box 1029"/>
          <p:cNvSpPr txBox="1">
            <a:spLocks noChangeArrowheads="1"/>
          </p:cNvSpPr>
          <p:nvPr/>
        </p:nvSpPr>
        <p:spPr bwMode="auto">
          <a:xfrm>
            <a:off x="3657600" y="685800"/>
            <a:ext cx="1914532"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مدينة المهد</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6" name="Text Box 1030"/>
          <p:cNvSpPr txBox="1">
            <a:spLocks noChangeArrowheads="1"/>
          </p:cNvSpPr>
          <p:nvPr/>
        </p:nvSpPr>
        <p:spPr bwMode="auto">
          <a:xfrm>
            <a:off x="152400" y="0"/>
            <a:ext cx="1127232"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b="1" dirty="0">
                <a:solidFill>
                  <a:srgbClr val="FFFFFF"/>
                </a:solidFill>
                <a:latin typeface="Arial" panose="020B0604020202020204" pitchFamily="34" charset="0"/>
                <a:ea typeface="ＭＳ Ｐゴシック"/>
                <a:cs typeface="Arial" panose="020B0604020202020204" pitchFamily="34" charset="0"/>
              </a:rPr>
              <a:t>هيروديوم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87" name="Text Box 1031"/>
          <p:cNvSpPr txBox="1">
            <a:spLocks noChangeArrowheads="1"/>
          </p:cNvSpPr>
          <p:nvPr/>
        </p:nvSpPr>
        <p:spPr bwMode="auto">
          <a:xfrm>
            <a:off x="914400" y="1955800"/>
            <a:ext cx="886781"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هار حوما</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8" name="Text Box 1032"/>
          <p:cNvSpPr txBox="1">
            <a:spLocks noChangeArrowheads="1"/>
          </p:cNvSpPr>
          <p:nvPr/>
        </p:nvSpPr>
        <p:spPr bwMode="auto">
          <a:xfrm>
            <a:off x="6172200" y="2133600"/>
            <a:ext cx="68800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طانتور</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89" name="Text Box 1033"/>
          <p:cNvSpPr txBox="1">
            <a:spLocks noChangeArrowheads="1"/>
          </p:cNvSpPr>
          <p:nvPr/>
        </p:nvSpPr>
        <p:spPr bwMode="auto">
          <a:xfrm>
            <a:off x="990600" y="3048000"/>
            <a:ext cx="102944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رامة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0" name="Text Box 1034"/>
          <p:cNvSpPr txBox="1">
            <a:spLocks noChangeArrowheads="1"/>
          </p:cNvSpPr>
          <p:nvPr/>
        </p:nvSpPr>
        <p:spPr bwMode="auto">
          <a:xfrm>
            <a:off x="3733800" y="2667000"/>
            <a:ext cx="928459"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مار الياس</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2" name="Text Box 1036"/>
          <p:cNvSpPr txBox="1">
            <a:spLocks noChangeArrowheads="1"/>
          </p:cNvSpPr>
          <p:nvPr/>
        </p:nvSpPr>
        <p:spPr bwMode="auto">
          <a:xfrm>
            <a:off x="3886200" y="228600"/>
            <a:ext cx="175737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algn="ctr" defTabSz="457200">
              <a:defRPr/>
            </a:pPr>
            <a:r>
              <a:rPr lang="ar-JO" b="1" dirty="0">
                <a:solidFill>
                  <a:srgbClr val="FFFFFF"/>
                </a:solidFill>
                <a:latin typeface="Arial" panose="020B0604020202020204" pitchFamily="34" charset="0"/>
                <a:ea typeface="ＭＳ Ｐゴシック"/>
                <a:cs typeface="Arial" panose="020B0604020202020204" pitchFamily="34" charset="0"/>
              </a:rPr>
              <a:t>بيت لحم</a:t>
            </a:r>
            <a:endParaRPr lang="en-US" b="1" dirty="0">
              <a:solidFill>
                <a:srgbClr val="FFFFFF"/>
              </a:solidFill>
              <a:latin typeface="Arial" panose="020B0604020202020204" pitchFamily="34" charset="0"/>
              <a:ea typeface="ＭＳ Ｐゴシック"/>
              <a:cs typeface="Arial" panose="020B0604020202020204" pitchFamily="34" charset="0"/>
            </a:endParaRPr>
          </a:p>
        </p:txBody>
      </p:sp>
      <p:sp>
        <p:nvSpPr>
          <p:cNvPr id="404493" name="Text Box 1037"/>
          <p:cNvSpPr txBox="1">
            <a:spLocks noChangeArrowheads="1"/>
          </p:cNvSpPr>
          <p:nvPr/>
        </p:nvSpPr>
        <p:spPr bwMode="auto">
          <a:xfrm>
            <a:off x="6477000" y="1295400"/>
            <a:ext cx="1371600" cy="36933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457200">
              <a:defRPr/>
            </a:pPr>
            <a:r>
              <a:rPr lang="ar-JO" sz="1800" b="1" dirty="0">
                <a:solidFill>
                  <a:srgbClr val="FFFFFF"/>
                </a:solidFill>
                <a:latin typeface="Arial" panose="020B0604020202020204" pitchFamily="34" charset="0"/>
                <a:ea typeface="ＭＳ Ｐゴシック"/>
                <a:cs typeface="Arial" panose="020B0604020202020204" pitchFamily="34" charset="0"/>
              </a:rPr>
              <a:t>قبر راحيل</a:t>
            </a:r>
            <a:endParaRPr lang="en-US" sz="1800" b="1" dirty="0">
              <a:solidFill>
                <a:srgbClr val="FFFFFF"/>
              </a:solidFill>
              <a:latin typeface="Arial" panose="020B0604020202020204" pitchFamily="34" charset="0"/>
              <a:ea typeface="ＭＳ Ｐゴシック"/>
              <a:cs typeface="Arial" panose="020B0604020202020204" pitchFamily="34" charset="0"/>
            </a:endParaRP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eaLnBrk="0" hangingPunct="0">
              <a:defRPr/>
            </a:pPr>
            <a:endParaRPr lang="en-US" sz="1800" b="1" dirty="0">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3676133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ea typeface="Osaka" charset="0"/>
                <a:cs typeface="Arial" panose="020B0604020202020204" pitchFamily="34" charset="0"/>
              </a:rPr>
              <a:t>عزرا 2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94729746"/>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531440"/>
            <a:ext cx="9144000" cy="1676400"/>
          </a:xfrm>
          <a:solidFill>
            <a:srgbClr val="FFFFFF"/>
          </a:solidFill>
          <a:ln>
            <a:solidFill>
              <a:srgbClr val="000000"/>
            </a:solidFill>
          </a:ln>
        </p:spPr>
        <p:txBody>
          <a:bodyPr anchor="ctr" anchorCtr="1"/>
          <a:lstStyle/>
          <a:p>
            <a:pPr algn="ctr" eaLnBrk="1" hangingPunct="1">
              <a:defRPr/>
            </a:pPr>
            <a:r>
              <a:rPr lang="ar-JO" altLang="zh-CN" sz="3600" dirty="0">
                <a:solidFill>
                  <a:srgbClr val="000000"/>
                </a:solidFill>
                <a:ea typeface="ＭＳ Ｐゴシック" charset="0"/>
                <a:cs typeface="Arial" panose="020B0604020202020204" pitchFamily="34" charset="0"/>
              </a:rPr>
              <a:t>الرجوع من السبي</a:t>
            </a:r>
            <a:endParaRPr lang="en-US" sz="3600" dirty="0">
              <a:solidFill>
                <a:srgbClr val="000000"/>
              </a:solidFill>
              <a:ea typeface="ＭＳ Ｐゴシック" charset="0"/>
              <a:cs typeface="Arial" panose="020B0604020202020204" pitchFamily="34" charset="0"/>
            </a:endParaRPr>
          </a:p>
        </p:txBody>
      </p:sp>
      <p:sp>
        <p:nvSpPr>
          <p:cNvPr id="90115"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chemeClr val="bg2"/>
                </a:solidFill>
                <a:latin typeface="Arial" panose="020B0604020202020204" pitchFamily="34" charset="0"/>
                <a:cs typeface="Arial" panose="020B0604020202020204" pitchFamily="34" charset="0"/>
              </a:rPr>
              <a:t>295</a:t>
            </a:r>
            <a:endParaRPr lang="en-US" b="1" dirty="0">
              <a:solidFill>
                <a:schemeClr val="bg2"/>
              </a:solidFill>
              <a:latin typeface="Arial" panose="020B0604020202020204" pitchFamily="34" charset="0"/>
              <a:cs typeface="Arial" panose="020B0604020202020204" pitchFamily="34" charset="0"/>
            </a:endParaRPr>
          </a:p>
        </p:txBody>
      </p:sp>
      <p:pic>
        <p:nvPicPr>
          <p:cNvPr id="90116" name="Picture 4"/>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08520" y="1124745"/>
            <a:ext cx="9259750" cy="5733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7" name="Text Box 5"/>
          <p:cNvSpPr txBox="1">
            <a:spLocks noChangeArrowheads="1"/>
          </p:cNvSpPr>
          <p:nvPr/>
        </p:nvSpPr>
        <p:spPr bwMode="auto">
          <a:xfrm>
            <a:off x="1050925" y="535360"/>
            <a:ext cx="80930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800" b="1" dirty="0">
                <a:latin typeface="Arial" panose="020B0604020202020204" pitchFamily="34" charset="0"/>
                <a:cs typeface="Arial" panose="020B0604020202020204" pitchFamily="34" charset="0"/>
              </a:rPr>
              <a:t>جون إتش والتون ، مخططات زمنية وخلفية للعهد القديم ، 35 </a:t>
            </a:r>
          </a:p>
          <a:p>
            <a:pPr algn="ctr" eaLnBrk="1" hangingPunct="1"/>
            <a:r>
              <a:rPr lang="ar-JO" sz="1800" b="1" dirty="0">
                <a:latin typeface="Arial" panose="020B0604020202020204" pitchFamily="34" charset="0"/>
                <a:cs typeface="Arial" panose="020B0604020202020204" pitchFamily="34" charset="0"/>
              </a:rPr>
              <a:t>جون أ.مارتن ، "عزرا ،" في تفسير معرفة الكتاب المقدس ، 1: 652 ، مقتبس</a:t>
            </a:r>
            <a:endParaRPr lang="en-US" sz="1800" b="1" dirty="0">
              <a:solidFill>
                <a:srgbClr val="000000"/>
              </a:solidFill>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457200"/>
            <a:ext cx="8915400" cy="914400"/>
          </a:xfrm>
          <a:solidFill>
            <a:srgbClr val="FFFFFF"/>
          </a:solidFill>
          <a:ln>
            <a:solidFill>
              <a:srgbClr val="000000"/>
            </a:solidFill>
          </a:ln>
        </p:spPr>
        <p:txBody>
          <a:bodyPr anchor="ctr" anchorCtr="1"/>
          <a:lstStyle/>
          <a:p>
            <a:pPr algn="ctr" eaLnBrk="1" hangingPunct="1">
              <a:defRPr/>
            </a:pPr>
            <a:r>
              <a:rPr lang="ar-JO" altLang="zh-CN" sz="2800" b="1" dirty="0">
                <a:solidFill>
                  <a:srgbClr val="000000"/>
                </a:solidFill>
                <a:latin typeface="Arial" panose="020B0604020202020204" pitchFamily="34" charset="0"/>
                <a:ea typeface="ＭＳ Ｐゴシック" charset="0"/>
                <a:cs typeface="Arial" panose="020B0604020202020204" pitchFamily="34" charset="0"/>
              </a:rPr>
              <a:t>التسلسل الزمني في سفر عزرا</a:t>
            </a:r>
            <a:endParaRPr lang="en-US" sz="2000" b="1" dirty="0">
              <a:solidFill>
                <a:srgbClr val="000000"/>
              </a:solidFill>
              <a:latin typeface="Arial" panose="020B0604020202020204" pitchFamily="34" charset="0"/>
              <a:ea typeface="ＭＳ Ｐゴシック" charset="0"/>
              <a:cs typeface="Arial" panose="020B0604020202020204" pitchFamily="34" charset="0"/>
            </a:endParaRPr>
          </a:p>
        </p:txBody>
      </p:sp>
      <p:pic>
        <p:nvPicPr>
          <p:cNvPr id="96259" name="Picture 4"/>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33400" y="1419225"/>
            <a:ext cx="8153400"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0" name="Rectangle 5"/>
          <p:cNvSpPr>
            <a:spLocks noChangeArrowheads="1"/>
          </p:cNvSpPr>
          <p:nvPr/>
        </p:nvSpPr>
        <p:spPr bwMode="auto">
          <a:xfrm>
            <a:off x="457200" y="990600"/>
            <a:ext cx="811532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p>
            <a:pPr algn="ctr"/>
            <a:r>
              <a:rPr lang="ar-JO" sz="2000" b="1" dirty="0">
                <a:solidFill>
                  <a:srgbClr val="000000"/>
                </a:solidFill>
                <a:latin typeface="Arial" panose="020B0604020202020204" pitchFamily="34" charset="0"/>
                <a:cs typeface="Arial" panose="020B0604020202020204" pitchFamily="34" charset="0"/>
              </a:rPr>
              <a:t>جون هـ. والتون، قوائم التسلسل الزمني والخلفيات في العهد القديم، الطبعة الثانية، 36</a:t>
            </a:r>
            <a:endParaRPr lang="en-US" sz="2000" b="1" dirty="0">
              <a:solidFill>
                <a:srgbClr val="000000"/>
              </a:solidFill>
              <a:latin typeface="Arial" panose="020B0604020202020204" pitchFamily="34" charset="0"/>
              <a:cs typeface="Arial" panose="020B0604020202020204" pitchFamily="34" charset="0"/>
            </a:endParaRPr>
          </a:p>
        </p:txBody>
      </p:sp>
      <p:sp>
        <p:nvSpPr>
          <p:cNvPr id="96261"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b="1" dirty="0">
                <a:solidFill>
                  <a:srgbClr val="FFFFFF"/>
                </a:solidFill>
                <a:latin typeface="Arial" panose="020B0604020202020204" pitchFamily="34" charset="0"/>
                <a:cs typeface="Arial" panose="020B0604020202020204" pitchFamily="34" charset="0"/>
              </a:rPr>
              <a:t>296</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_rels/them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7.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 Graphics Omitted">
  <a:themeElements>
    <a:clrScheme name="">
      <a:dk1>
        <a:srgbClr val="000000"/>
      </a:dk1>
      <a:lt1>
        <a:srgbClr val="FFFFC7"/>
      </a:lt1>
      <a:dk2>
        <a:srgbClr val="000000"/>
      </a:dk2>
      <a:lt2>
        <a:srgbClr val="000000"/>
      </a:lt2>
      <a:accent1>
        <a:srgbClr val="009D29"/>
      </a:accent1>
      <a:accent2>
        <a:srgbClr val="333399"/>
      </a:accent2>
      <a:accent3>
        <a:srgbClr val="FFFFE0"/>
      </a:accent3>
      <a:accent4>
        <a:srgbClr val="000000"/>
      </a:accent4>
      <a:accent5>
        <a:srgbClr val="AACCAC"/>
      </a:accent5>
      <a:accent6>
        <a:srgbClr val="2D2D8A"/>
      </a:accent6>
      <a:hlink>
        <a:srgbClr val="009999"/>
      </a:hlink>
      <a:folHlink>
        <a:srgbClr val="99CC00"/>
      </a:folHlink>
    </a:clrScheme>
    <a:fontScheme name="Blank Presentation - Graphics Omitted">
      <a:majorFont>
        <a:latin typeface="Times"/>
        <a:ea typeface="Times"/>
        <a:cs typeface="Times"/>
      </a:majorFont>
      <a:minorFont>
        <a:latin typeface="Times"/>
        <a:ea typeface="Times"/>
        <a:cs typeface="Time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tab pos="838200" algn="l"/>
          </a:tabLst>
          <a:defRPr kumimoji="0" lang="en-US" sz="3200" b="0" i="0" u="none" strike="noStrike" cap="none" normalizeH="0" baseline="0">
            <a:ln>
              <a:noFill/>
            </a:ln>
            <a:solidFill>
              <a:schemeClr val="tx1"/>
            </a:solidFill>
            <a:effectLst/>
            <a:latin typeface="GillSans" pitchFamily="1" charset="0"/>
            <a:ea typeface="GillSans" pitchFamily="1" charset="0"/>
            <a:cs typeface="GillSans" pitchFamily="1" charset="0"/>
            <a:sym typeface="GillSans" pitchFamily="1" charset="0"/>
          </a:defRPr>
        </a:defPPr>
      </a:lstStyle>
    </a:lnDef>
  </a:objectDefaults>
  <a:extraClrSchemeLst>
    <a:extraClrScheme>
      <a:clrScheme name="Blank Presentation - Graphics Omitt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Designs\Construction.pot</Template>
  <TotalTime>9760</TotalTime>
  <Words>17784</Words>
  <Application>Microsoft Macintosh PowerPoint</Application>
  <PresentationFormat>On-screen Show (4:3)</PresentationFormat>
  <Paragraphs>1994</Paragraphs>
  <Slides>205</Slides>
  <Notes>166</Notes>
  <HiddenSlides>0</HiddenSlides>
  <MMClips>0</MMClips>
  <ScaleCrop>false</ScaleCrop>
  <HeadingPairs>
    <vt:vector size="6" baseType="variant">
      <vt:variant>
        <vt:lpstr>Fonts Used</vt:lpstr>
      </vt:variant>
      <vt:variant>
        <vt:i4>26</vt:i4>
      </vt:variant>
      <vt:variant>
        <vt:lpstr>Theme</vt:lpstr>
      </vt:variant>
      <vt:variant>
        <vt:i4>46</vt:i4>
      </vt:variant>
      <vt:variant>
        <vt:lpstr>Slide Titles</vt:lpstr>
      </vt:variant>
      <vt:variant>
        <vt:i4>205</vt:i4>
      </vt:variant>
    </vt:vector>
  </HeadingPairs>
  <TitlesOfParts>
    <vt:vector size="277" baseType="lpstr">
      <vt:lpstr>Albertus Extra Bold</vt:lpstr>
      <vt:lpstr>Arail</vt:lpstr>
      <vt:lpstr>ＭＳ Ｐゴシック</vt:lpstr>
      <vt:lpstr>Osaka</vt:lpstr>
      <vt:lpstr>Times</vt:lpstr>
      <vt:lpstr>Arial</vt:lpstr>
      <vt:lpstr>Arial Black</vt:lpstr>
      <vt:lpstr>Arial Narrow</vt:lpstr>
      <vt:lpstr>Calibri</vt:lpstr>
      <vt:lpstr>Calibri Light</vt:lpstr>
      <vt:lpstr>Comic Sans MS</vt:lpstr>
      <vt:lpstr>Garamond</vt:lpstr>
      <vt:lpstr>GillSans</vt:lpstr>
      <vt:lpstr>Helvetica</vt:lpstr>
      <vt:lpstr>Helvetica Neue</vt:lpstr>
      <vt:lpstr>Impact</vt:lpstr>
      <vt:lpstr>Lucida Grande</vt:lpstr>
      <vt:lpstr>Matura MT Script Capitals</vt:lpstr>
      <vt:lpstr>Monotype Sorts</vt:lpstr>
      <vt:lpstr>Tahoma</vt:lpstr>
      <vt:lpstr>Times New Roman</vt:lpstr>
      <vt:lpstr>Traditional Arabic</vt:lpstr>
      <vt:lpstr>Trebuchet MS</vt:lpstr>
      <vt:lpstr>Tw Cen MT</vt:lpstr>
      <vt:lpstr>Wingdings</vt:lpstr>
      <vt:lpstr>Wingdings 2</vt:lpstr>
      <vt:lpstr>Construction</vt:lpstr>
      <vt:lpstr>Project Overview (Standard)</vt:lpstr>
      <vt:lpstr>Default Design</vt:lpstr>
      <vt:lpstr>49_Blank Presentation</vt:lpstr>
      <vt:lpstr>Blank Presentation</vt:lpstr>
      <vt:lpstr>2_Construction</vt:lpstr>
      <vt:lpstr>4_Default Design</vt:lpstr>
      <vt:lpstr>1_Default Design</vt:lpstr>
      <vt:lpstr>White</vt:lpstr>
      <vt:lpstr>1_Office Theme</vt:lpstr>
      <vt:lpstr>1_untitled 1</vt:lpstr>
      <vt:lpstr>Median</vt:lpstr>
      <vt:lpstr>untitled 3</vt:lpstr>
      <vt:lpstr>2_Default Design</vt:lpstr>
      <vt:lpstr>1_Construction</vt:lpstr>
      <vt:lpstr>3_Construction</vt:lpstr>
      <vt:lpstr>1_Blank Presentation</vt:lpstr>
      <vt:lpstr>50_Blank Presentation</vt:lpstr>
      <vt:lpstr>3_Default Design</vt:lpstr>
      <vt:lpstr>1_Bar Code</vt:lpstr>
      <vt:lpstr>Crumple</vt:lpstr>
      <vt:lpstr>54_Blank Presentation</vt:lpstr>
      <vt:lpstr>11_Office Theme</vt:lpstr>
      <vt:lpstr>21_Office Theme</vt:lpstr>
      <vt:lpstr>22_Default Design</vt:lpstr>
      <vt:lpstr>5_Default Design</vt:lpstr>
      <vt:lpstr>6_Default Design</vt:lpstr>
      <vt:lpstr>Blank</vt:lpstr>
      <vt:lpstr>23_Default Design</vt:lpstr>
      <vt:lpstr>Azure</vt:lpstr>
      <vt:lpstr>Soaring</vt:lpstr>
      <vt:lpstr>4_Soaring</vt:lpstr>
      <vt:lpstr>3_Azure</vt:lpstr>
      <vt:lpstr>1_untitled 3</vt:lpstr>
      <vt:lpstr>2_untitled 3</vt:lpstr>
      <vt:lpstr>1_Slit</vt:lpstr>
      <vt:lpstr>9_Blank Presentation - Graphics Omitted</vt:lpstr>
      <vt:lpstr>7_Default Design</vt:lpstr>
      <vt:lpstr>Stream</vt:lpstr>
      <vt:lpstr>Slit</vt:lpstr>
      <vt:lpstr>13_Blank Presentation</vt:lpstr>
      <vt:lpstr>5_Office Theme</vt:lpstr>
      <vt:lpstr>2_Fireworks</vt:lpstr>
      <vt:lpstr>Shimmer</vt:lpstr>
      <vt:lpstr>1_Fireworks</vt:lpstr>
      <vt:lpstr>9_Default Design</vt:lpstr>
      <vt:lpstr>عزرا</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علاقة عزرا بأستير</vt:lpstr>
      <vt:lpstr>باري هدلستون, الكتاب المقدس التلخيصي (Grand Rapids: Baker, 1992)</vt:lpstr>
      <vt:lpstr>كن عابداً</vt:lpstr>
      <vt:lpstr>لماذا يستردنا الله؟</vt:lpstr>
      <vt:lpstr>سبيين ٧٠ سنة</vt:lpstr>
      <vt:lpstr>1. حرر الله المسبيين اليهود ليعبدوه</vt:lpstr>
      <vt:lpstr>2. يحررنا الله من عبوديتنا لنعبده  </vt:lpstr>
      <vt:lpstr>الفكرة الرئيسية في عزرا</vt:lpstr>
      <vt:lpstr> ما الذي سيتغير في حياتك إذا كان هدفك الرئيسي في الحياة هوالعبادة؟ </vt:lpstr>
      <vt:lpstr>التطبيق</vt:lpstr>
      <vt:lpstr>PowerPoint Presentation</vt:lpstr>
      <vt:lpstr>عزرا - نحميا</vt:lpstr>
      <vt:lpstr>الخط الزمني</vt:lpstr>
      <vt:lpstr>التسلسل الزمني في عزرا - نحميا</vt:lpstr>
      <vt:lpstr>The Postexilic Period</vt:lpstr>
      <vt:lpstr>Ezra Chart (Tanner)</vt:lpstr>
      <vt:lpstr>كورش يحتل بابل</vt:lpstr>
      <vt:lpstr>سقوط بابل 539 ق.م</vt:lpstr>
      <vt:lpstr>سقوط بابل (هيرودوت)</vt:lpstr>
      <vt:lpstr>سقوط بابل (هيرودوت)</vt:lpstr>
      <vt:lpstr>PowerPoint Presentation</vt:lpstr>
      <vt:lpstr>تحديد هوية داريوس المادي</vt:lpstr>
      <vt:lpstr>كورش يحتل بابل</vt:lpstr>
      <vt:lpstr>PowerPoint Presentation</vt:lpstr>
      <vt:lpstr>PowerPoint Presentation</vt:lpstr>
      <vt:lpstr>PowerPoint Presentation</vt:lpstr>
      <vt:lpstr>PowerPoint Presentation</vt:lpstr>
      <vt:lpstr>PowerPoint Presentation</vt:lpstr>
      <vt:lpstr>PowerPoint Presentation</vt:lpstr>
      <vt:lpstr>التنبؤ عن كورش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ترامب أم كورش</vt:lpstr>
      <vt:lpstr>PowerPoint Presentation</vt:lpstr>
      <vt:lpstr>The Persian Empire</vt:lpstr>
      <vt:lpstr>كن عابداً</vt:lpstr>
      <vt:lpstr>الصفحات الصفراء</vt:lpstr>
      <vt:lpstr>لماذا الكنيسة؟</vt:lpstr>
      <vt:lpstr>مي لينغ</vt:lpstr>
      <vt:lpstr>مي لينغ</vt:lpstr>
      <vt:lpstr>أخطأ الدكتور راز</vt:lpstr>
      <vt:lpstr>مي لينغ</vt:lpstr>
      <vt:lpstr>كلنا أخطأنا</vt:lpstr>
      <vt:lpstr>لماذا يستردنا الله؟</vt:lpstr>
      <vt:lpstr>يحررنا الله من عبوديتنا لنعبده</vt:lpstr>
      <vt:lpstr>أخطأت إسرائيل</vt:lpstr>
      <vt:lpstr>سبيين ٧٠ سنة</vt:lpstr>
      <vt:lpstr>The Postexilic Era</vt:lpstr>
      <vt:lpstr>يهوذا حفظ !</vt:lpstr>
      <vt:lpstr>PowerPoint Presentation</vt:lpstr>
      <vt:lpstr>PowerPoint Presentation</vt:lpstr>
      <vt:lpstr>PowerPoint Presentation</vt:lpstr>
      <vt:lpstr>PowerPoint Presentation</vt:lpstr>
      <vt:lpstr>دعونا ندرس   النص الكتابي</vt:lpstr>
      <vt:lpstr>لماذا يستردنا الله؟</vt:lpstr>
      <vt:lpstr> 1. حرر الله المسبيين اليهود ليعبدوه</vt:lpstr>
      <vt:lpstr>عزرا 1 </vt:lpstr>
      <vt:lpstr>دارت الحياة اليهودية حول هيكل سليمان  لمدة 400 سنة (959-586 ق.م)</vt:lpstr>
      <vt:lpstr>جدول السبي</vt:lpstr>
      <vt:lpstr>حافظ اليهود على قداستهم      في المرحضة</vt:lpstr>
      <vt:lpstr>PowerPoint Presentation</vt:lpstr>
      <vt:lpstr>PowerPoint Presentation</vt:lpstr>
      <vt:lpstr>PowerPoint Presentation</vt:lpstr>
      <vt:lpstr>PowerPoint Presentation</vt:lpstr>
      <vt:lpstr>PowerPoint Presentation</vt:lpstr>
      <vt:lpstr>PowerPoint Presentation</vt:lpstr>
      <vt:lpstr>المملكة بحسب متَّى 1 </vt:lpstr>
      <vt:lpstr>حدائق بابل المعلقة</vt:lpstr>
      <vt:lpstr>اللطف نحو يهوياكين في السبي </vt:lpstr>
      <vt:lpstr>لوح مؤن  يهوياكين  في السبي</vt:lpstr>
      <vt:lpstr>النعمة في السبي</vt:lpstr>
      <vt:lpstr>خط نسل يهوياكين/يكنيا/كنيا (1 أخ 3: 17-24)</vt:lpstr>
      <vt:lpstr>كورش العظيم يحتل بابل</vt:lpstr>
      <vt:lpstr>مرسوم     كورش</vt:lpstr>
      <vt:lpstr>الخارجة</vt:lpstr>
      <vt:lpstr>الرجوع من السبي  كتاب الموارد المرئية للكتاب المقدس ، 95</vt:lpstr>
      <vt:lpstr>The Persian Empire</vt:lpstr>
      <vt:lpstr>لكن لماذا  يعتبر الرجوع إلى أرض إسرائيل مهماً جداً؟</vt:lpstr>
      <vt:lpstr>حدود الأرض الموعودة لإبراهيم</vt:lpstr>
      <vt:lpstr>Bethlehem aerial from north</vt:lpstr>
      <vt:lpstr>عزرا 2 </vt:lpstr>
      <vt:lpstr>الرجوع من السبي</vt:lpstr>
      <vt:lpstr>التسلسل الزمني في سفر عزرا</vt:lpstr>
      <vt:lpstr>التسلسل الزمني في عزرا ونحميا  كتاب المصادر المرئية للكتاب المقدس ، ٩٣</vt:lpstr>
      <vt:lpstr>التسلسل الزمني للسبي</vt:lpstr>
      <vt:lpstr>التسلسل الزمني للسبي</vt:lpstr>
      <vt:lpstr>التسلسل الزمني في عزرا ونحميا</vt:lpstr>
      <vt:lpstr>علاقة عزرا بأستير</vt:lpstr>
      <vt:lpstr>عزرا : الهيكل / الشعب</vt:lpstr>
      <vt:lpstr>هيكل زربابل  كتاب الموارد المرئية للكتاب المقدس ، 95</vt:lpstr>
      <vt:lpstr>العنوان</vt:lpstr>
      <vt:lpstr>التأليف</vt:lpstr>
      <vt:lpstr>الظروف</vt:lpstr>
      <vt:lpstr>الظروف</vt:lpstr>
      <vt:lpstr>الظروف</vt:lpstr>
      <vt:lpstr>الخصائص</vt:lpstr>
      <vt:lpstr>الخصائص</vt:lpstr>
      <vt:lpstr>الخصائص</vt:lpstr>
      <vt:lpstr>الحجة</vt:lpstr>
      <vt:lpstr>الفرضية</vt:lpstr>
      <vt:lpstr>الموجز</vt:lpstr>
      <vt:lpstr>عزرا 1-6</vt:lpstr>
      <vt:lpstr>قائمة أنبياء ما قبل السبي في العهد القديم</vt:lpstr>
      <vt:lpstr>قائمة السبي</vt:lpstr>
      <vt:lpstr>قائمة السبي</vt:lpstr>
      <vt:lpstr>عزرا 3 </vt:lpstr>
      <vt:lpstr>إعادة بناء المذبح أولاً (عزرا 3: 1-6)</vt:lpstr>
      <vt:lpstr>عزرا 4 </vt:lpstr>
      <vt:lpstr>مقاومة عمل الله (4: 1-2)</vt:lpstr>
      <vt:lpstr>مقاومة إعادة البناء</vt:lpstr>
      <vt:lpstr>السياق مقاومة إعادة بناء الهيكل</vt:lpstr>
      <vt:lpstr>مقاومة إعادة البناء</vt:lpstr>
      <vt:lpstr>Hug-I</vt:lpstr>
      <vt:lpstr>التاريخ</vt:lpstr>
      <vt:lpstr>التواريخ في حجي (2: 10، 18، 20)</vt:lpstr>
      <vt:lpstr>في السنة الثانية لداريوس الملك في الشهر السادس في أول يوم من الشهر كانت كلمة الرب عن يد حجي النبي إلى زربابل بن شألتئيل والي يهوذا وإلى يهوشع بن يهوصادق الكاهن العظيم قائلاً (1: 1)</vt:lpstr>
      <vt:lpstr>خط زمن المقاومة (عزرا 4)</vt:lpstr>
      <vt:lpstr>فترة ما بعد السبي المتأخرة (عزرا 7-10، نحميا 1-13)</vt:lpstr>
      <vt:lpstr>عزرا 5 </vt:lpstr>
      <vt:lpstr>مقاومة عمل الله دائماً</vt:lpstr>
      <vt:lpstr>علاقة عزرا مع أستير</vt:lpstr>
      <vt:lpstr>عزرا 6 </vt:lpstr>
      <vt:lpstr>إكمال الهيكل في 516 ق.م (عزرا 6 : 15)</vt:lpstr>
      <vt:lpstr>موقع الهيكل</vt:lpstr>
      <vt:lpstr>PowerPoint Presentation</vt:lpstr>
      <vt:lpstr>الهياكل في الكتاب المقدس</vt:lpstr>
      <vt:lpstr>الهيكل الأول - سليمان</vt:lpstr>
      <vt:lpstr>الهيكل الثاني - زربابل</vt:lpstr>
      <vt:lpstr>الهيكل الثالث - هيرودس</vt:lpstr>
      <vt:lpstr>الهيكل الثالث - الضيقة</vt:lpstr>
      <vt:lpstr>استبدال هذا بالهيكل</vt:lpstr>
      <vt:lpstr>الصخرة في الداخل</vt:lpstr>
      <vt:lpstr>جبل        الهيكل      الحالي</vt:lpstr>
      <vt:lpstr>أحداث الأسبوع السبعين</vt:lpstr>
      <vt:lpstr> سيصنع ضد المسيح معاهدة لسبع سنوات مع إسرائيل</vt:lpstr>
      <vt:lpstr>في عام 2017 احتفلت إسرائيل بجهود الرئيس ترامب لإعادة بناء الهيكل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سيصنع ضد المسيح معاهدة لسبع سنوات مع إسرائيل</vt:lpstr>
      <vt:lpstr>الموجز</vt:lpstr>
      <vt:lpstr>عزرا 7 </vt:lpstr>
      <vt:lpstr>من الأهم؟</vt:lpstr>
      <vt:lpstr>من الأهم؟</vt:lpstr>
      <vt:lpstr>من الأهم؟</vt:lpstr>
      <vt:lpstr>الموجز</vt:lpstr>
      <vt:lpstr>لأن عزرا هيأ قلبه لطلب شريعة الرب والعمل بها وليعلم إسرائيل فريضة وقضاء (عز 7: 10)</vt:lpstr>
      <vt:lpstr>عزرا  7-10</vt:lpstr>
      <vt:lpstr>عزرا 8 </vt:lpstr>
      <vt:lpstr>الرجوع من السبي  جون إتش والتون ، مخططات زمنية وخلفية للعهد القديم ، 35  جون أ.مارتن ، "عزرا ،" في تعليق معرفة الكتاب المقدس ، 1: 652 ، مقتبس</vt:lpstr>
      <vt:lpstr>Returns from Exile</vt:lpstr>
      <vt:lpstr>قيادة النهضة (عزرا 8: 15-20)</vt:lpstr>
      <vt:lpstr>عزرا يعلن الصوم (عزرا 8: 21)</vt:lpstr>
      <vt:lpstr>عزرا 9 </vt:lpstr>
      <vt:lpstr>مقاومة داخلية (عزرا 9)</vt:lpstr>
      <vt:lpstr>هيكل زربابل  كتاب الموارد المرئية للكتاب المقدس ، 95</vt:lpstr>
      <vt:lpstr>قيادة؟</vt:lpstr>
      <vt:lpstr>عزرا 10 </vt:lpstr>
      <vt:lpstr>اعتراف علني بالخطية (عزرا 10)</vt:lpstr>
      <vt:lpstr>وافق الله على الطلاق بقيادة عزرا</vt:lpstr>
      <vt:lpstr>اعتراف علني بالخطية (عزرا 10)</vt:lpstr>
      <vt:lpstr>التسلسل الزمني لعزرا - نحميا</vt:lpstr>
      <vt:lpstr>البداية الصغيرة قادت إلى استرداد أورشليم في القرن الميلادي الأول</vt:lpstr>
      <vt:lpstr>لماذا يستردنا الله؟</vt:lpstr>
      <vt:lpstr> 2. يحررنا الله من عبوديتنا لنعبده</vt:lpstr>
      <vt:lpstr>يعلم الله مدى فظاعة العبودية للآلهة الباطلة بالنسبة لنا </vt:lpstr>
      <vt:lpstr>هل تحتاج أن تسترد من عبوديتك للخطية؟</vt:lpstr>
      <vt:lpstr>لماذا يستردنا الله؟</vt:lpstr>
      <vt:lpstr>الفكرة الرئيسية في عزرا</vt:lpstr>
      <vt:lpstr> 1. حرر الله المسبيين اليهود ليعبدوه</vt:lpstr>
      <vt:lpstr>البيان الموجز</vt:lpstr>
      <vt:lpstr>2. يحررنا الله من عبوديتنا لنعبده</vt:lpstr>
      <vt:lpstr>رحلتي في العبادة</vt:lpstr>
      <vt:lpstr> ما الذي سيتغير في حياتك لوكان هدفك الرئيسي أن تحيا لتعبده؟ </vt:lpstr>
      <vt:lpstr>التطبيق</vt:lpstr>
      <vt:lpstr>Black</vt:lpstr>
      <vt:lpstr>        وعظ العهد القديمat BibleStudyDownloads.org</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Purify My Heart 1/1</vt:lpstr>
      <vt:lpstr>PowerPoint Presentation</vt:lpstr>
      <vt:lpstr>   مسح العهد القديم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313</cp:revision>
  <cp:lastPrinted>2025-11-11T05:03:17Z</cp:lastPrinted>
  <dcterms:created xsi:type="dcterms:W3CDTF">2003-09-12T14:00:07Z</dcterms:created>
  <dcterms:modified xsi:type="dcterms:W3CDTF">2025-11-11T19:35:22Z</dcterms:modified>
</cp:coreProperties>
</file>