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7.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8.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9.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10.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07" r:id="rId8"/>
    <p:sldMasterId id="2147484432" r:id="rId9"/>
    <p:sldMasterId id="2147484444" r:id="rId10"/>
    <p:sldMasterId id="2147484456" r:id="rId11"/>
    <p:sldMasterId id="2147484469" r:id="rId12"/>
    <p:sldMasterId id="2147484505" r:id="rId13"/>
    <p:sldMasterId id="2147484517" r:id="rId14"/>
    <p:sldMasterId id="2147484529" r:id="rId15"/>
    <p:sldMasterId id="2147484542" r:id="rId16"/>
    <p:sldMasterId id="2147484554" r:id="rId17"/>
    <p:sldMasterId id="2147484566" r:id="rId18"/>
    <p:sldMasterId id="2147484578" r:id="rId19"/>
    <p:sldMasterId id="2147484592" r:id="rId20"/>
    <p:sldMasterId id="2147484604" r:id="rId21"/>
    <p:sldMasterId id="2147484616" r:id="rId22"/>
    <p:sldMasterId id="2147484628" r:id="rId23"/>
    <p:sldMasterId id="2147484642" r:id="rId24"/>
    <p:sldMasterId id="2147484654" r:id="rId25"/>
    <p:sldMasterId id="2147484666" r:id="rId26"/>
    <p:sldMasterId id="2147484679" r:id="rId27"/>
    <p:sldMasterId id="2147484681" r:id="rId28"/>
    <p:sldMasterId id="2147484693" r:id="rId29"/>
    <p:sldMasterId id="2147484705" r:id="rId30"/>
    <p:sldMasterId id="2147484717" r:id="rId31"/>
    <p:sldMasterId id="2147484730" r:id="rId32"/>
    <p:sldMasterId id="2147484742" r:id="rId33"/>
    <p:sldMasterId id="2147484754" r:id="rId34"/>
  </p:sldMasterIdLst>
  <p:notesMasterIdLst>
    <p:notesMasterId r:id="rId212"/>
  </p:notesMasterIdLst>
  <p:sldIdLst>
    <p:sldId id="383" r:id="rId35"/>
    <p:sldId id="384" r:id="rId36"/>
    <p:sldId id="385" r:id="rId37"/>
    <p:sldId id="386" r:id="rId38"/>
    <p:sldId id="387" r:id="rId39"/>
    <p:sldId id="388" r:id="rId40"/>
    <p:sldId id="389" r:id="rId41"/>
    <p:sldId id="390" r:id="rId42"/>
    <p:sldId id="391" r:id="rId43"/>
    <p:sldId id="392" r:id="rId44"/>
    <p:sldId id="393" r:id="rId45"/>
    <p:sldId id="447" r:id="rId46"/>
    <p:sldId id="482" r:id="rId47"/>
    <p:sldId id="2424" r:id="rId48"/>
    <p:sldId id="554" r:id="rId49"/>
    <p:sldId id="555" r:id="rId50"/>
    <p:sldId id="491" r:id="rId51"/>
    <p:sldId id="560" r:id="rId52"/>
    <p:sldId id="559" r:id="rId53"/>
    <p:sldId id="395" r:id="rId54"/>
    <p:sldId id="279" r:id="rId55"/>
    <p:sldId id="280" r:id="rId56"/>
    <p:sldId id="284" r:id="rId57"/>
    <p:sldId id="2427" r:id="rId58"/>
    <p:sldId id="2426" r:id="rId59"/>
    <p:sldId id="3939" r:id="rId60"/>
    <p:sldId id="2494" r:id="rId61"/>
    <p:sldId id="453" r:id="rId62"/>
    <p:sldId id="4135" r:id="rId63"/>
    <p:sldId id="3988" r:id="rId64"/>
    <p:sldId id="4755" r:id="rId65"/>
    <p:sldId id="2495" r:id="rId66"/>
    <p:sldId id="4130" r:id="rId67"/>
    <p:sldId id="4131" r:id="rId68"/>
    <p:sldId id="4132" r:id="rId69"/>
    <p:sldId id="4133" r:id="rId70"/>
    <p:sldId id="4128" r:id="rId71"/>
    <p:sldId id="4129" r:id="rId72"/>
    <p:sldId id="3931" r:id="rId73"/>
    <p:sldId id="4007" r:id="rId74"/>
    <p:sldId id="4008" r:id="rId75"/>
    <p:sldId id="4134" r:id="rId76"/>
    <p:sldId id="4009" r:id="rId77"/>
    <p:sldId id="4010" r:id="rId78"/>
    <p:sldId id="5261" r:id="rId79"/>
    <p:sldId id="4011" r:id="rId80"/>
    <p:sldId id="4012" r:id="rId81"/>
    <p:sldId id="4013" r:id="rId82"/>
    <p:sldId id="3938" r:id="rId83"/>
    <p:sldId id="3994" r:id="rId84"/>
    <p:sldId id="4167" r:id="rId85"/>
    <p:sldId id="397" r:id="rId86"/>
    <p:sldId id="536" r:id="rId87"/>
    <p:sldId id="486" r:id="rId88"/>
    <p:sldId id="380" r:id="rId89"/>
    <p:sldId id="381" r:id="rId90"/>
    <p:sldId id="347" r:id="rId91"/>
    <p:sldId id="382" r:id="rId92"/>
    <p:sldId id="379" r:id="rId93"/>
    <p:sldId id="537" r:id="rId94"/>
    <p:sldId id="484" r:id="rId95"/>
    <p:sldId id="348" r:id="rId96"/>
    <p:sldId id="1859" r:id="rId97"/>
    <p:sldId id="2425" r:id="rId98"/>
    <p:sldId id="538" r:id="rId99"/>
    <p:sldId id="539" r:id="rId100"/>
    <p:sldId id="540" r:id="rId101"/>
    <p:sldId id="541" r:id="rId102"/>
    <p:sldId id="542" r:id="rId103"/>
    <p:sldId id="402" r:id="rId104"/>
    <p:sldId id="543" r:id="rId105"/>
    <p:sldId id="403" r:id="rId106"/>
    <p:sldId id="534" r:id="rId107"/>
    <p:sldId id="509" r:id="rId108"/>
    <p:sldId id="510" r:id="rId109"/>
    <p:sldId id="511" r:id="rId110"/>
    <p:sldId id="512" r:id="rId111"/>
    <p:sldId id="513" r:id="rId112"/>
    <p:sldId id="514" r:id="rId113"/>
    <p:sldId id="515" r:id="rId114"/>
    <p:sldId id="1674" r:id="rId115"/>
    <p:sldId id="277" r:id="rId116"/>
    <p:sldId id="4756" r:id="rId117"/>
    <p:sldId id="544" r:id="rId118"/>
    <p:sldId id="308" r:id="rId119"/>
    <p:sldId id="546" r:id="rId120"/>
    <p:sldId id="533" r:id="rId121"/>
    <p:sldId id="274" r:id="rId122"/>
    <p:sldId id="275" r:id="rId123"/>
    <p:sldId id="276" r:id="rId124"/>
    <p:sldId id="547" r:id="rId125"/>
    <p:sldId id="548" r:id="rId126"/>
    <p:sldId id="549" r:id="rId127"/>
    <p:sldId id="317" r:id="rId128"/>
    <p:sldId id="285" r:id="rId129"/>
    <p:sldId id="278" r:id="rId130"/>
    <p:sldId id="263" r:id="rId131"/>
    <p:sldId id="262" r:id="rId132"/>
    <p:sldId id="264" r:id="rId133"/>
    <p:sldId id="299" r:id="rId134"/>
    <p:sldId id="265" r:id="rId135"/>
    <p:sldId id="266" r:id="rId136"/>
    <p:sldId id="316" r:id="rId137"/>
    <p:sldId id="267" r:id="rId138"/>
    <p:sldId id="268" r:id="rId139"/>
    <p:sldId id="269" r:id="rId140"/>
    <p:sldId id="301" r:id="rId141"/>
    <p:sldId id="323" r:id="rId142"/>
    <p:sldId id="324" r:id="rId143"/>
    <p:sldId id="325" r:id="rId144"/>
    <p:sldId id="530" r:id="rId145"/>
    <p:sldId id="531" r:id="rId146"/>
    <p:sldId id="532" r:id="rId147"/>
    <p:sldId id="352" r:id="rId148"/>
    <p:sldId id="5254" r:id="rId149"/>
    <p:sldId id="5255" r:id="rId150"/>
    <p:sldId id="5256" r:id="rId151"/>
    <p:sldId id="5257" r:id="rId152"/>
    <p:sldId id="5258" r:id="rId153"/>
    <p:sldId id="5259" r:id="rId154"/>
    <p:sldId id="5260" r:id="rId155"/>
    <p:sldId id="353" r:id="rId156"/>
    <p:sldId id="2423" r:id="rId157"/>
    <p:sldId id="524" r:id="rId158"/>
    <p:sldId id="525" r:id="rId159"/>
    <p:sldId id="526" r:id="rId160"/>
    <p:sldId id="527" r:id="rId161"/>
    <p:sldId id="528" r:id="rId162"/>
    <p:sldId id="500" r:id="rId163"/>
    <p:sldId id="320" r:id="rId164"/>
    <p:sldId id="567" r:id="rId165"/>
    <p:sldId id="568" r:id="rId166"/>
    <p:sldId id="569" r:id="rId167"/>
    <p:sldId id="570" r:id="rId168"/>
    <p:sldId id="523" r:id="rId169"/>
    <p:sldId id="302" r:id="rId170"/>
    <p:sldId id="521" r:id="rId171"/>
    <p:sldId id="272" r:id="rId172"/>
    <p:sldId id="273" r:id="rId173"/>
    <p:sldId id="359" r:id="rId174"/>
    <p:sldId id="516" r:id="rId175"/>
    <p:sldId id="517" r:id="rId176"/>
    <p:sldId id="518" r:id="rId177"/>
    <p:sldId id="349" r:id="rId178"/>
    <p:sldId id="270" r:id="rId179"/>
    <p:sldId id="519" r:id="rId180"/>
    <p:sldId id="409" r:id="rId181"/>
    <p:sldId id="271" r:id="rId182"/>
    <p:sldId id="520" r:id="rId183"/>
    <p:sldId id="451" r:id="rId184"/>
    <p:sldId id="494" r:id="rId185"/>
    <p:sldId id="550" r:id="rId186"/>
    <p:sldId id="556" r:id="rId187"/>
    <p:sldId id="507" r:id="rId188"/>
    <p:sldId id="566" r:id="rId189"/>
    <p:sldId id="551" r:id="rId190"/>
    <p:sldId id="552" r:id="rId191"/>
    <p:sldId id="553" r:id="rId192"/>
    <p:sldId id="502" r:id="rId193"/>
    <p:sldId id="557" r:id="rId194"/>
    <p:sldId id="504" r:id="rId195"/>
    <p:sldId id="561" r:id="rId196"/>
    <p:sldId id="558" r:id="rId197"/>
    <p:sldId id="476" r:id="rId198"/>
    <p:sldId id="477" r:id="rId199"/>
    <p:sldId id="361" r:id="rId200"/>
    <p:sldId id="362" r:id="rId201"/>
    <p:sldId id="363" r:id="rId202"/>
    <p:sldId id="364" r:id="rId203"/>
    <p:sldId id="365" r:id="rId204"/>
    <p:sldId id="366" r:id="rId205"/>
    <p:sldId id="367" r:id="rId206"/>
    <p:sldId id="368" r:id="rId207"/>
    <p:sldId id="369" r:id="rId208"/>
    <p:sldId id="370" r:id="rId209"/>
    <p:sldId id="326" r:id="rId210"/>
    <p:sldId id="328" r:id="rId21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383"/>
            <p14:sldId id="384"/>
            <p14:sldId id="385"/>
            <p14:sldId id="386"/>
            <p14:sldId id="387"/>
            <p14:sldId id="388"/>
            <p14:sldId id="389"/>
            <p14:sldId id="390"/>
            <p14:sldId id="391"/>
            <p14:sldId id="392"/>
            <p14:sldId id="393"/>
            <p14:sldId id="447"/>
            <p14:sldId id="482"/>
            <p14:sldId id="2424"/>
            <p14:sldId id="554"/>
            <p14:sldId id="555"/>
            <p14:sldId id="491"/>
            <p14:sldId id="560"/>
            <p14:sldId id="559"/>
            <p14:sldId id="395"/>
          </p14:sldIdLst>
        </p14:section>
        <p14:section name="Introduction" id="{BFC3FECE-30DA-464C-B342-3A0BA6168D06}">
          <p14:sldIdLst>
            <p14:sldId id="279"/>
            <p14:sldId id="280"/>
            <p14:sldId id="284"/>
            <p14:sldId id="2427"/>
            <p14:sldId id="2426"/>
            <p14:sldId id="3939"/>
            <p14:sldId id="2494"/>
            <p14:sldId id="453"/>
            <p14:sldId id="4135"/>
            <p14:sldId id="3988"/>
            <p14:sldId id="4755"/>
            <p14:sldId id="2495"/>
            <p14:sldId id="4130"/>
            <p14:sldId id="4131"/>
            <p14:sldId id="4132"/>
            <p14:sldId id="4133"/>
            <p14:sldId id="4128"/>
            <p14:sldId id="4129"/>
            <p14:sldId id="3931"/>
            <p14:sldId id="4007"/>
            <p14:sldId id="4008"/>
            <p14:sldId id="4134"/>
            <p14:sldId id="4009"/>
            <p14:sldId id="4010"/>
            <p14:sldId id="5261"/>
            <p14:sldId id="4011"/>
            <p14:sldId id="4012"/>
            <p14:sldId id="4013"/>
            <p14:sldId id="3938"/>
            <p14:sldId id="3994"/>
            <p14:sldId id="4167"/>
          </p14:sldIdLst>
        </p14:section>
        <p14:section name="Sermon" id="{8775CDAF-C536-DE4A-BD82-C6FB8F71F298}">
          <p14:sldIdLst>
            <p14:sldId id="397"/>
            <p14:sldId id="536"/>
            <p14:sldId id="486"/>
            <p14:sldId id="380"/>
            <p14:sldId id="381"/>
            <p14:sldId id="347"/>
            <p14:sldId id="382"/>
            <p14:sldId id="379"/>
            <p14:sldId id="537"/>
            <p14:sldId id="484"/>
            <p14:sldId id="348"/>
            <p14:sldId id="1859"/>
            <p14:sldId id="2425"/>
            <p14:sldId id="538"/>
            <p14:sldId id="539"/>
            <p14:sldId id="540"/>
            <p14:sldId id="541"/>
            <p14:sldId id="542"/>
            <p14:sldId id="402"/>
            <p14:sldId id="543"/>
            <p14:sldId id="403"/>
          </p14:sldIdLst>
        </p14:section>
        <p14:section name="Chapters" id="{F2F95673-3D07-0B4D-ABBA-15462C76C4F5}">
          <p14:sldIdLst>
            <p14:sldId id="534"/>
            <p14:sldId id="509"/>
            <p14:sldId id="510"/>
            <p14:sldId id="511"/>
            <p14:sldId id="512"/>
            <p14:sldId id="513"/>
            <p14:sldId id="514"/>
            <p14:sldId id="515"/>
            <p14:sldId id="1674"/>
            <p14:sldId id="277"/>
            <p14:sldId id="4756"/>
            <p14:sldId id="544"/>
            <p14:sldId id="308"/>
            <p14:sldId id="546"/>
            <p14:sldId id="533"/>
            <p14:sldId id="274"/>
            <p14:sldId id="275"/>
            <p14:sldId id="276"/>
            <p14:sldId id="547"/>
            <p14:sldId id="548"/>
            <p14:sldId id="549"/>
            <p14:sldId id="317"/>
            <p14:sldId id="285"/>
            <p14:sldId id="278"/>
            <p14:sldId id="263"/>
            <p14:sldId id="262"/>
            <p14:sldId id="264"/>
            <p14:sldId id="299"/>
            <p14:sldId id="265"/>
            <p14:sldId id="266"/>
            <p14:sldId id="316"/>
            <p14:sldId id="267"/>
            <p14:sldId id="268"/>
            <p14:sldId id="269"/>
            <p14:sldId id="301"/>
            <p14:sldId id="323"/>
            <p14:sldId id="324"/>
            <p14:sldId id="325"/>
            <p14:sldId id="530"/>
            <p14:sldId id="531"/>
            <p14:sldId id="532"/>
            <p14:sldId id="352"/>
            <p14:sldId id="5254"/>
            <p14:sldId id="5255"/>
            <p14:sldId id="5256"/>
            <p14:sldId id="5257"/>
            <p14:sldId id="5258"/>
            <p14:sldId id="5259"/>
            <p14:sldId id="5260"/>
            <p14:sldId id="353"/>
            <p14:sldId id="2423"/>
            <p14:sldId id="524"/>
            <p14:sldId id="525"/>
            <p14:sldId id="526"/>
            <p14:sldId id="527"/>
            <p14:sldId id="528"/>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79E04301-4826-EB40-8449-C9E8DD5F885D}">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FFA3"/>
    <a:srgbClr val="FFFFFF"/>
    <a:srgbClr val="6FBBD6"/>
    <a:srgbClr val="5390BD"/>
    <a:srgbClr val="800080"/>
    <a:srgbClr val="99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81429" autoAdjust="0"/>
  </p:normalViewPr>
  <p:slideViewPr>
    <p:cSldViewPr>
      <p:cViewPr varScale="1">
        <p:scale>
          <a:sx n="85" d="100"/>
          <a:sy n="85" d="100"/>
        </p:scale>
        <p:origin x="3088" y="464"/>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205" Type="http://schemas.openxmlformats.org/officeDocument/2006/relationships/slide" Target="slides/slide17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75.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209" Type="http://schemas.openxmlformats.org/officeDocument/2006/relationships/slide" Target="slides/slide175.xml"/><Relationship Id="rId190" Type="http://schemas.openxmlformats.org/officeDocument/2006/relationships/slide" Target="slides/slide156.xml"/><Relationship Id="rId204"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10" Type="http://schemas.openxmlformats.org/officeDocument/2006/relationships/slide" Target="slides/slide176.xml"/><Relationship Id="rId215"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 Target="slides/slide5.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s>
</file>

<file path=ppt/_rels/viewProps.xml.rels><?xml version="1.0" encoding="UTF-8" standalone="yes"?>
<Relationships xmlns="http://schemas.openxmlformats.org/package/2006/relationships"><Relationship Id="rId3" Type="http://schemas.openxmlformats.org/officeDocument/2006/relationships/slide" Target="slides/slide144.xml"/><Relationship Id="rId2" Type="http://schemas.openxmlformats.org/officeDocument/2006/relationships/slide" Target="slides/slide99.xml"/><Relationship Id="rId1" Type="http://schemas.openxmlformats.org/officeDocument/2006/relationships/slide" Target="slides/slide96.xml"/><Relationship Id="rId4"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A93CB-CDDB-E543-AAF5-1EC5828CEA28}" type="slidenum">
              <a:rPr lang="en-US" sz="1200">
                <a:solidFill>
                  <a:prstClr val="black"/>
                </a:solidFill>
              </a:rPr>
              <a:pPr eaLnBrk="1" hangingPunct="1"/>
              <a:t>1</a:t>
            </a:fld>
            <a:endParaRPr lang="en-US" sz="1200">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temple had been destroyed decades earlier—but this book shows us how God resolved such a situation of shame.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10</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1"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(483-473 BC).</a:t>
            </a:r>
            <a:endParaRPr lang="en-US" b="0"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113</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opposition struck externally from pagans left in the land as recorded in Ezra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Next week we will see the external threats in the book of Zechariah, but today we address the internal problems within the community itself. Often our most severe problems lie within our own midst!</a:t>
            </a:r>
            <a:r>
              <a:rPr lang="en-SG" b="1" dirty="0">
                <a:effectLst/>
                <a:latin typeface="Arial" panose="020B0604020202020204" pitchFamily="34" charset="0"/>
                <a:cs typeface="Arial" panose="020B0604020202020204" pitchFamily="34" charset="0"/>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hadn’t forgotten them though. He finally speaks in his land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word came to the governor.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122</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Common-306</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Common-307</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126</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127</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753907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136</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Returnees of 18 family heads, 1496 other men, women and children, totaled about 5,000—a far smaller group than the 50,000 with Zerubbabel 80 years before (8:1-14).</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137</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138</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point of Ezra is not simply to have a temple building. The people needed a common place for worship since God calls us to honor him in community.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139</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God protected the returnees due to their spiritual preparation by adding 258 Levites as temple leaders and celebrating a fast to show his hand on all who trust him (8:15-36).</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142</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Ezra lamented the intermarriage and contrasted God’s faithfulness with Israel's unfaithfulness to model repentance for the covenant people (9:3-15).</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143</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144</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145</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146</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147</a:t>
            </a:fld>
            <a:endParaRPr lang="en-US"/>
          </a:p>
        </p:txBody>
      </p:sp>
    </p:spTree>
    <p:extLst>
      <p:ext uri="{BB962C8B-B14F-4D97-AF65-F5344CB8AC3E}">
        <p14:creationId xmlns:p14="http://schemas.microsoft.com/office/powerpoint/2010/main" val="38876883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148</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149</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Israelites even killed their own children in the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Sadly, we do the same today. </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That slavery is too often an idolatry when we become the focus of worship (explain devolution</a:t>
            </a:r>
            <a:r>
              <a:rPr lang="en-US" b="0" baseline="0" dirty="0">
                <a:latin typeface="Arial" panose="020B0604020202020204" pitchFamily="34" charset="0"/>
                <a:cs typeface="Arial" panose="020B0604020202020204" pitchFamily="34" charset="0"/>
              </a:rPr>
              <a:t> above)</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Do you have habits that you just can’t seem to ever conquer?</a:t>
            </a:r>
          </a:p>
          <a:p>
            <a:r>
              <a:rPr lang="en-US" b="0" dirty="0">
                <a:latin typeface="Arial" panose="020B0604020202020204" pitchFamily="34" charset="0"/>
                <a:cs typeface="Arial" panose="020B0604020202020204" pitchFamily="34" charset="0"/>
              </a:rPr>
              <a:t>Many men over the years have confessed their bondage to porn.</a:t>
            </a:r>
          </a:p>
          <a:p>
            <a:r>
              <a:rPr lang="en-US" b="0" dirty="0">
                <a:latin typeface="Arial" panose="020B0604020202020204" pitchFamily="34" charset="0"/>
                <a:cs typeface="Arial" panose="020B0604020202020204" pitchFamily="34" charset="0"/>
              </a:rPr>
              <a:t>Women, likewise, can be enslaved to movies—or shopping—or other forms of slavery, such as romanticizing their lives.</a:t>
            </a:r>
          </a:p>
          <a:p>
            <a:r>
              <a:rPr lang="en-US" b="0" dirty="0">
                <a:latin typeface="Arial" panose="020B0604020202020204" pitchFamily="34" charset="0"/>
                <a:cs typeface="Arial" panose="020B0604020202020204" pitchFamily="34" charset="0"/>
              </a:rPr>
              <a:t>Why does God want to restore you?</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94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 is in the business of taking people in bondage and making them into people who honor him</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159</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I must confess</a:t>
            </a:r>
            <a:r>
              <a:rPr lang="en-US" b="0" baseline="0" dirty="0">
                <a:latin typeface="Arial" panose="020B0604020202020204" pitchFamily="34" charset="0"/>
                <a:cs typeface="Arial" panose="020B0604020202020204" pitchFamily="34" charset="0"/>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0" baseline="0" dirty="0">
                <a:latin typeface="Arial" panose="020B0604020202020204" pitchFamily="34" charset="0"/>
                <a:cs typeface="Arial" panose="020B0604020202020204" pitchFamily="34" charset="0"/>
              </a:rPr>
              <a:t>"OK," Albert told me, "I will call you at 5:30 tomorrow morning."</a:t>
            </a:r>
          </a:p>
          <a:p>
            <a:r>
              <a:rPr lang="en-US" b="0" baseline="0" dirty="0">
                <a:latin typeface="Arial" panose="020B0604020202020204" pitchFamily="34" charset="0"/>
                <a:cs typeface="Arial" panose="020B0604020202020204" pitchFamily="34" charset="0"/>
              </a:rPr>
              <a:t>Do you think I had trouble getting out of bed the next day? Not on your life! I especially knew that my parents would hear the phone and wake up, so I made sure I was at my desk and picked up the line before it could even have a full ring.</a:t>
            </a:r>
          </a:p>
          <a:p>
            <a:r>
              <a:rPr lang="en-US" b="0" baseline="0" dirty="0">
                <a:latin typeface="Arial" panose="020B0604020202020204" pitchFamily="34" charset="0"/>
                <a:cs typeface="Arial" panose="020B0604020202020204" pitchFamily="34" charset="0"/>
              </a:rPr>
              <a:t>"Hey, Rick, good morning!" Albert said, "Are you at your desk meeting with God?"</a:t>
            </a:r>
          </a:p>
          <a:p>
            <a:r>
              <a:rPr lang="en-US" b="0" baseline="0" dirty="0">
                <a:latin typeface="Arial" panose="020B0604020202020204" pitchFamily="34" charset="0"/>
                <a:cs typeface="Arial" panose="020B0604020202020204" pitchFamily="34" charset="0"/>
              </a:rPr>
              <a:t>"Yes," I said. "Good! Talk to you tomorrow!"</a:t>
            </a:r>
          </a:p>
          <a:p>
            <a:r>
              <a:rPr lang="en-US" b="0" baseline="0" dirty="0">
                <a:latin typeface="Arial" panose="020B0604020202020204" pitchFamily="34" charset="0"/>
                <a:cs typeface="Arial" panose="020B0604020202020204" pitchFamily="34" charset="0"/>
              </a:rPr>
              <a:t>The phone call was probably the shortest call I've ever had—but also the most impactful call I've ever had.</a:t>
            </a:r>
          </a:p>
          <a:p>
            <a:r>
              <a:rPr lang="en-US" b="0" baseline="0" dirty="0">
                <a:latin typeface="Arial" panose="020B0604020202020204" pitchFamily="34" charset="0"/>
                <a:cs typeface="Arial" panose="020B0604020202020204" pitchFamily="34" charset="0"/>
              </a:rPr>
              <a:t>Sure enough, Albert called the next day, and the next day, and the next day. After three weeks, I had a new habit and I told him I didn't need the calls anymore.</a:t>
            </a:r>
          </a:p>
          <a:p>
            <a:r>
              <a:rPr lang="en-US" b="0" baseline="0" dirty="0">
                <a:latin typeface="Arial" panose="020B0604020202020204" pitchFamily="34" charset="0"/>
                <a:cs typeface="Arial" panose="020B0604020202020204" pitchFamily="34" charset="0"/>
              </a:rPr>
              <a:t>I went on to get my PhD in that Book, and Albert went on to lead the regional Young Life ministry.</a:t>
            </a:r>
          </a:p>
          <a:p>
            <a:r>
              <a:rPr lang="en-US" b="0" baseline="0" dirty="0">
                <a:latin typeface="Arial" panose="020B0604020202020204" pitchFamily="34" charset="0"/>
                <a:cs typeface="Arial" panose="020B0604020202020204" pitchFamily="34" charset="0"/>
              </a:rPr>
              <a:t>What's the point? Worship isn't easy and doesn't come at naturally for most of us. We need help.</a:t>
            </a:r>
          </a:p>
          <a:p>
            <a:r>
              <a:rPr lang="en-US" b="0" baseline="0" dirty="0">
                <a:latin typeface="Arial" panose="020B0604020202020204" pitchFamily="34" charset="0"/>
                <a:cs typeface="Arial" panose="020B0604020202020204" pitchFamily="34" charset="0"/>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How would your priorities</a:t>
            </a:r>
            <a:r>
              <a:rPr lang="en-US" b="0" baseline="0" dirty="0">
                <a:latin typeface="Arial" panose="020B0604020202020204" pitchFamily="34" charset="0"/>
                <a:cs typeface="Arial" panose="020B0604020202020204" pitchFamily="34" charset="0"/>
              </a:rPr>
              <a:t> change?</a:t>
            </a:r>
          </a:p>
          <a:p>
            <a:r>
              <a:rPr lang="en-US" b="0" baseline="0" dirty="0">
                <a:latin typeface="Arial" panose="020B0604020202020204" pitchFamily="34" charset="0"/>
                <a:cs typeface="Arial" panose="020B0604020202020204" pitchFamily="34" charset="0"/>
              </a:rPr>
              <a:t>What would you have to give up to give God first place in your morning?</a:t>
            </a:r>
          </a:p>
          <a:p>
            <a:r>
              <a:rPr lang="en-US" b="0"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0"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0"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163</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To do some rebuilding in the priority of worship,</a:t>
            </a:r>
            <a:r>
              <a:rPr lang="en-US" b="0"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166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167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ＭＳ Ｐゴシック" charset="0"/>
              </a:rPr>
              <a:t>OT Survey</a:t>
            </a:r>
            <a:r>
              <a:rPr lang="en-US" b="0" baseline="0" dirty="0">
                <a:latin typeface="Arial" panose="020B0604020202020204" pitchFamily="34" charset="0"/>
                <a:ea typeface="ＭＳ Ｐゴシック" charset="0"/>
                <a:cs typeface="ＭＳ Ｐゴシック" charset="0"/>
              </a:rPr>
              <a:t> (</a:t>
            </a:r>
            <a:r>
              <a:rPr lang="en-US" b="0" baseline="0" dirty="0" err="1">
                <a:latin typeface="Arial" panose="020B0604020202020204" pitchFamily="34" charset="0"/>
                <a:ea typeface="ＭＳ Ｐゴシック" charset="0"/>
                <a:cs typeface="ＭＳ Ｐゴシック" charset="0"/>
              </a:rPr>
              <a:t>os</a:t>
            </a:r>
            <a:r>
              <a:rPr lang="en-US" b="0" baseline="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 takes us in our slavery to sin and restores us to honor him.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How would your priorities</a:t>
            </a:r>
            <a:r>
              <a:rPr lang="en-US" b="1" baseline="0" dirty="0">
                <a:latin typeface="Arial" panose="020B0604020202020204" pitchFamily="34" charset="0"/>
                <a:cs typeface="Arial" panose="020B0604020202020204" pitchFamily="34" charset="0"/>
              </a:rPr>
              <a:t> change?</a:t>
            </a:r>
          </a:p>
          <a:p>
            <a:r>
              <a:rPr lang="en-US" b="1" baseline="0" dirty="0">
                <a:latin typeface="Arial" panose="020B0604020202020204" pitchFamily="34" charset="0"/>
                <a:cs typeface="Arial" panose="020B0604020202020204" pitchFamily="34" charset="0"/>
              </a:rPr>
              <a:t>What would you have to give up to make God first place in your morning?</a:t>
            </a:r>
          </a:p>
          <a:p>
            <a:r>
              <a:rPr lang="en-US" b="1"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1"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1"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19</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talking about the Second Temple Period beginning with Ezra’s book.</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Common-405</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p:txBody>
      </p:sp>
    </p:spTree>
    <p:extLst>
      <p:ext uri="{BB962C8B-B14F-4D97-AF65-F5344CB8AC3E}">
        <p14:creationId xmlns:p14="http://schemas.microsoft.com/office/powerpoint/2010/main" val="337583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p:txBody>
      </p:sp>
    </p:spTree>
    <p:extLst>
      <p:ext uri="{BB962C8B-B14F-4D97-AF65-F5344CB8AC3E}">
        <p14:creationId xmlns:p14="http://schemas.microsoft.com/office/powerpoint/2010/main" val="95129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Ezra we see the center of Israel’s worship rebuilt—that structure that also needed the Jews themselves rebuilt.</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3</a:t>
            </a:fld>
            <a:endParaRPr lang="en-US"/>
          </a:p>
        </p:txBody>
      </p:sp>
    </p:spTree>
    <p:extLst>
      <p:ext uri="{BB962C8B-B14F-4D97-AF65-F5344CB8AC3E}">
        <p14:creationId xmlns:p14="http://schemas.microsoft.com/office/powerpoint/2010/main" val="3743354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Do you know why you did not hear of this prophecy? Because it never happened!</a:t>
            </a:r>
          </a:p>
          <a:p>
            <a:r>
              <a:rPr lang="en-US" b="1" dirty="0">
                <a:latin typeface="Arial" panose="020B0604020202020204" pitchFamily="34" charset="0"/>
                <a:cs typeface="Arial" panose="020B0604020202020204" pitchFamily="34" charset="0"/>
              </a:rPr>
              <a:t>But what if it did? What if Raffles predicted the actual name of the founder of modern Singapore—and specified that he would rebuild the nation following World War II?</a:t>
            </a:r>
          </a:p>
          <a:p>
            <a:r>
              <a:rPr lang="en-US" b="1" dirty="0">
                <a:latin typeface="Arial" panose="020B0604020202020204" pitchFamily="34" charset="0"/>
                <a:cs typeface="Arial" panose="020B0604020202020204"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b="1" dirty="0">
                <a:latin typeface="Arial" panose="020B0604020202020204" pitchFamily="34"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44:28  When I say of Cyrus, ‘He is my shepherd,’ </a:t>
            </a:r>
          </a:p>
          <a:p>
            <a:r>
              <a:rPr lang="en-US" b="1" dirty="0">
                <a:latin typeface="Arial" panose="020B0604020202020204" pitchFamily="34" charset="0"/>
                <a:cs typeface="Arial" panose="020B0604020202020204" pitchFamily="34" charset="0"/>
              </a:rPr>
              <a:t>he will certainly do as I say. </a:t>
            </a:r>
          </a:p>
          <a:p>
            <a:r>
              <a:rPr lang="en-US" b="1" dirty="0">
                <a:latin typeface="Arial" panose="020B0604020202020204" pitchFamily="34" charset="0"/>
                <a:cs typeface="Arial" panose="020B0604020202020204" pitchFamily="34" charset="0"/>
              </a:rPr>
              <a:t>He will command, ‘Rebuild Jerusalem’; </a:t>
            </a:r>
          </a:p>
          <a:p>
            <a:r>
              <a:rPr lang="en-US" b="1" dirty="0">
                <a:latin typeface="Arial" panose="020B0604020202020204" pitchFamily="34" charset="0"/>
                <a:cs typeface="Arial" panose="020B0604020202020204" pitchFamily="34" charset="0"/>
              </a:rPr>
              <a:t>he will say, ‘Restore the Temple.’”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     This is what the LORD says to Cyrus, his anointed one, </a:t>
            </a:r>
          </a:p>
          <a:p>
            <a:r>
              <a:rPr lang="en-US" b="1" dirty="0">
                <a:latin typeface="Arial" panose="020B0604020202020204" pitchFamily="34" charset="0"/>
                <a:cs typeface="Arial" panose="020B0604020202020204" pitchFamily="34" charset="0"/>
              </a:rPr>
              <a:t>whose right hand he will empower. </a:t>
            </a:r>
          </a:p>
          <a:p>
            <a:r>
              <a:rPr lang="en-US" b="1" dirty="0">
                <a:latin typeface="Arial" panose="020B0604020202020204" pitchFamily="34" charset="0"/>
                <a:cs typeface="Arial" panose="020B0604020202020204" pitchFamily="34" charset="0"/>
              </a:rPr>
              <a:t>Before him, mighty kings will be paralyzed with fear. </a:t>
            </a:r>
          </a:p>
          <a:p>
            <a:r>
              <a:rPr lang="en-US" b="1" dirty="0">
                <a:latin typeface="Arial" panose="020B0604020202020204" pitchFamily="34" charset="0"/>
                <a:cs typeface="Arial" panose="020B0604020202020204" pitchFamily="34" charset="0"/>
              </a:rPr>
              <a:t>Their fortress gates will be opened, </a:t>
            </a:r>
          </a:p>
          <a:p>
            <a:r>
              <a:rPr lang="en-US" b="1" dirty="0">
                <a:latin typeface="Arial" panose="020B0604020202020204" pitchFamily="34" charset="0"/>
                <a:cs typeface="Arial" panose="020B0604020202020204" pitchFamily="34" charset="0"/>
              </a:rPr>
              <a:t>never to shut again. </a:t>
            </a:r>
          </a:p>
          <a:p>
            <a:r>
              <a:rPr lang="en-US" b="1" dirty="0">
                <a:latin typeface="Arial" panose="020B0604020202020204" pitchFamily="34" charset="0"/>
                <a:cs typeface="Arial" panose="020B0604020202020204" pitchFamily="34" charset="0"/>
              </a:rPr>
              <a:t>2  This is what the LORD says: </a:t>
            </a:r>
          </a:p>
          <a:p>
            <a:r>
              <a:rPr lang="en-US" b="1" dirty="0">
                <a:latin typeface="Arial" panose="020B0604020202020204" pitchFamily="34" charset="0"/>
                <a:cs typeface="Arial" panose="020B0604020202020204" pitchFamily="34" charset="0"/>
              </a:rPr>
              <a:t>“I will go before you, Cyrus, </a:t>
            </a:r>
          </a:p>
          <a:p>
            <a:r>
              <a:rPr lang="en-US" b="1" dirty="0">
                <a:latin typeface="Arial" panose="020B0604020202020204" pitchFamily="34" charset="0"/>
                <a:cs typeface="Arial" panose="020B0604020202020204" pitchFamily="34" charset="0"/>
              </a:rPr>
              <a:t>and level the mountains. </a:t>
            </a:r>
          </a:p>
          <a:p>
            <a:r>
              <a:rPr lang="en-US" b="1" dirty="0">
                <a:latin typeface="Arial" panose="020B0604020202020204" pitchFamily="34" charset="0"/>
                <a:cs typeface="Arial" panose="020B0604020202020204" pitchFamily="34" charset="0"/>
              </a:rPr>
              <a:t>I will smash down gates of bronze </a:t>
            </a:r>
          </a:p>
          <a:p>
            <a:r>
              <a:rPr lang="en-US" b="1" dirty="0">
                <a:latin typeface="Arial" panose="020B0604020202020204" pitchFamily="34" charset="0"/>
                <a:cs typeface="Arial" panose="020B0604020202020204" pitchFamily="34" charset="0"/>
              </a:rPr>
              <a:t>and cut through bars of iron.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45:13  I will raise up Cyrus to fulfill my righteous purpose, </a:t>
            </a:r>
          </a:p>
          <a:p>
            <a:r>
              <a:rPr lang="en-US" b="1" dirty="0">
                <a:latin typeface="Arial" panose="020B0604020202020204" pitchFamily="34" charset="0"/>
                <a:cs typeface="Arial" panose="020B0604020202020204" pitchFamily="34" charset="0"/>
              </a:rPr>
              <a:t>and I will guide his actions. </a:t>
            </a:r>
          </a:p>
          <a:p>
            <a:r>
              <a:rPr lang="en-US" b="1" dirty="0">
                <a:latin typeface="Arial" panose="020B0604020202020204" pitchFamily="34" charset="0"/>
                <a:cs typeface="Arial" panose="020B0604020202020204" pitchFamily="34" charset="0"/>
              </a:rPr>
              <a:t>He will restore my city and free my captive people— </a:t>
            </a:r>
          </a:p>
          <a:p>
            <a:r>
              <a:rPr lang="en-US" b="1" dirty="0">
                <a:latin typeface="Arial" panose="020B0604020202020204" pitchFamily="34" charset="0"/>
                <a:cs typeface="Arial" panose="020B0604020202020204" pitchFamily="34" charset="0"/>
              </a:rPr>
              <a:t>without seeking a reward! </a:t>
            </a:r>
          </a:p>
          <a:p>
            <a:r>
              <a:rPr lang="en-US" b="1" dirty="0">
                <a:latin typeface="Arial" panose="020B0604020202020204" pitchFamily="34" charset="0"/>
                <a:cs typeface="Arial" panose="020B0604020202020204" pitchFamily="34" charset="0"/>
              </a:rPr>
              <a:t>I, the LORD of Heaven’s Armies, have spoken!”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48:14     Have any of your idols ever told you this? </a:t>
            </a:r>
          </a:p>
          <a:p>
            <a:r>
              <a:rPr lang="en-US" b="1" dirty="0">
                <a:latin typeface="Arial" panose="020B0604020202020204" pitchFamily="34" charset="0"/>
                <a:cs typeface="Arial" panose="020B0604020202020204" pitchFamily="34" charset="0"/>
              </a:rPr>
              <a:t>Come, all of you, and listen: </a:t>
            </a:r>
          </a:p>
          <a:p>
            <a:r>
              <a:rPr lang="en-US" b="1" dirty="0">
                <a:latin typeface="Arial" panose="020B0604020202020204" pitchFamily="34" charset="0"/>
                <a:cs typeface="Arial" panose="020B0604020202020204" pitchFamily="34" charset="0"/>
              </a:rPr>
              <a:t>The LORD has chosen Cyrus as his ally. </a:t>
            </a:r>
          </a:p>
          <a:p>
            <a:r>
              <a:rPr lang="en-US" b="1" dirty="0">
                <a:latin typeface="Arial" panose="020B0604020202020204" pitchFamily="34" charset="0"/>
                <a:cs typeface="Arial" panose="020B0604020202020204" pitchFamily="34" charset="0"/>
              </a:rPr>
              <a:t>He will use him to put an end to the empire of Babylon </a:t>
            </a:r>
          </a:p>
          <a:p>
            <a:r>
              <a:rPr lang="en-US" b="1" dirty="0">
                <a:latin typeface="Arial" panose="020B0604020202020204" pitchFamily="34" charset="0"/>
                <a:cs typeface="Arial" panose="020B0604020202020204" pitchFamily="34" charset="0"/>
              </a:rPr>
              <a:t>and to destroy the Babylonian armies.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48:15     “I have said it: I am calling Cyrus! </a:t>
            </a:r>
          </a:p>
          <a:p>
            <a:r>
              <a:rPr lang="en-US" b="1" dirty="0">
                <a:latin typeface="Arial" panose="020B0604020202020204" pitchFamily="34" charset="0"/>
                <a:cs typeface="Arial" panose="020B0604020202020204" pitchFamily="34" charset="0"/>
              </a:rPr>
              <a:t>I will send him on this errand and will help him succeed.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44</a:t>
            </a:fld>
            <a:endParaRPr lang="en-US"/>
          </a:p>
        </p:txBody>
      </p:sp>
    </p:spTree>
    <p:extLst>
      <p:ext uri="{BB962C8B-B14F-4D97-AF65-F5344CB8AC3E}">
        <p14:creationId xmlns:p14="http://schemas.microsoft.com/office/powerpoint/2010/main" val="2780709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8942-8B55-592B-D9B9-24D723719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B0F69-FB4A-A93D-9D46-9C091D6AF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121B6-42F6-4199-CEF5-F4F6F85F8A15}"/>
              </a:ext>
            </a:extLst>
          </p:cNvPr>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a:extLst>
              <a:ext uri="{FF2B5EF4-FFF2-40B4-BE49-F238E27FC236}">
                <a16:creationId xmlns:a16="http://schemas.microsoft.com/office/drawing/2014/main" id="{0E3D305C-053E-F10E-9F26-834AE326ECC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61335-050C-204E-9136-096CE876442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6247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24211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DB4EE2-C263-4EAF-98B0-F55737B1D2D4}"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7363" name="Rectangle 1026"/>
          <p:cNvSpPr>
            <a:spLocks noGrp="1" noRot="1" noChangeAspect="1" noChangeArrowheads="1" noTextEdit="1"/>
          </p:cNvSpPr>
          <p:nvPr>
            <p:ph type="sldImg"/>
          </p:nvPr>
        </p:nvSpPr>
        <p:spPr>
          <a:solidFill>
            <a:srgbClr val="FFFFFF"/>
          </a:solidFill>
          <a:ln/>
        </p:spPr>
      </p:sp>
      <p:sp>
        <p:nvSpPr>
          <p:cNvPr id="5273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046342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080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again, this book—like every book in the Bible—focuses on what GOD did. In this case, he looked past the sins of those who returned to Jerusalem because he had big plans.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When my family moved to Singapore in 1991</a:t>
            </a:r>
            <a:r>
              <a:rPr lang="en-US" b="1" baseline="0" dirty="0">
                <a:latin typeface="Arial" panose="020B0604020202020204" pitchFamily="34" charset="0"/>
                <a:cs typeface="Arial" panose="020B0604020202020204" pitchFamily="34" charset="0"/>
              </a:rPr>
              <a:t> for me to teach at Singapore Bible College, after securing our housing, our first item of business was to find a church.</a:t>
            </a:r>
          </a:p>
          <a:p>
            <a:r>
              <a:rPr lang="en-US" b="1" baseline="0" dirty="0">
                <a:latin typeface="Arial" panose="020B0604020202020204" pitchFamily="34" charset="0"/>
                <a:cs typeface="Arial" panose="020B0604020202020204" pitchFamily="34" charset="0"/>
              </a:rPr>
              <a:t>So I did what many people did back then—"let your fingers do the walking" was the slogan of the Yellow Pages.</a:t>
            </a:r>
          </a:p>
          <a:p>
            <a:r>
              <a:rPr lang="en-US" b="1" baseline="0" dirty="0">
                <a:latin typeface="Arial" panose="020B0604020202020204" pitchFamily="34" charset="0"/>
                <a:cs typeface="Arial" panose="020B0604020202020204" pitchFamily="34" charset="0"/>
              </a:rPr>
              <a:t>For those of us who have no idea what I'm talking about—and that is a lot of us since everyone in this church is younger than me—the Yellow Pages was the "go to" place before the internet.</a:t>
            </a:r>
          </a:p>
          <a:p>
            <a:r>
              <a:rPr lang="en-US" b="1" baseline="0" dirty="0">
                <a:latin typeface="Arial" panose="020B0604020202020204" pitchFamily="34" charset="0"/>
                <a:cs typeface="Arial" panose="020B0604020202020204" pitchFamily="34" charset="0"/>
              </a:rPr>
              <a:t>Every business and individual had their phone number there back in the late 20</a:t>
            </a:r>
            <a:r>
              <a:rPr lang="en-US" b="1" baseline="30000" dirty="0">
                <a:latin typeface="Arial" panose="020B0604020202020204" pitchFamily="34" charset="0"/>
                <a:cs typeface="Arial" panose="020B0604020202020204" pitchFamily="34" charset="0"/>
              </a:rPr>
              <a:t>th</a:t>
            </a:r>
            <a:r>
              <a:rPr lang="en-US" b="1" baseline="0" dirty="0">
                <a:latin typeface="Arial" panose="020B0604020202020204" pitchFamily="34" charset="0"/>
                <a:cs typeface="Arial" panose="020B0604020202020204" pitchFamily="34" charset="0"/>
              </a:rPr>
              <a:t> century.</a:t>
            </a:r>
          </a:p>
          <a:p>
            <a:r>
              <a:rPr lang="en-US" b="1" baseline="0" dirty="0">
                <a:latin typeface="Arial" panose="020B0604020202020204" pitchFamily="34" charset="0"/>
                <a:cs typeface="Arial" panose="020B0604020202020204" pitchFamily="34" charset="0"/>
              </a:rPr>
              <a:t>• So I looked under "Churches." But I found no entries!</a:t>
            </a:r>
          </a:p>
          <a:p>
            <a:r>
              <a:rPr lang="en-US" b="1" baseline="0" dirty="0">
                <a:latin typeface="Arial" panose="020B0604020202020204" pitchFamily="34" charset="0"/>
                <a:cs typeface="Arial" panose="020B0604020202020204" pitchFamily="34" charset="0"/>
              </a:rPr>
              <a:t>"Really?" I thought. "Sure the churches are in here. There are hundreds of churches in Singapore!"</a:t>
            </a:r>
          </a:p>
          <a:p>
            <a:r>
              <a:rPr lang="en-US" b="1" baseline="0" dirty="0">
                <a:latin typeface="Arial" panose="020B0604020202020204" pitchFamily="34" charset="0"/>
                <a:cs typeface="Arial" panose="020B0604020202020204" pitchFamily="34" charset="0"/>
              </a:rPr>
              <a:t>So I looked up "Christian," but there was no entry there either. Then I tried "Baptist"—no go. </a:t>
            </a:r>
          </a:p>
          <a:p>
            <a:r>
              <a:rPr lang="en-US" b="1" baseline="0" dirty="0">
                <a:latin typeface="Arial" panose="020B0604020202020204" pitchFamily="34" charset="0"/>
                <a:cs typeface="Arial" panose="020B0604020202020204" pitchFamily="34" charset="0"/>
              </a:rPr>
              <a:t>You are laughing, but where would you look?!</a:t>
            </a:r>
          </a:p>
          <a:p>
            <a:r>
              <a:rPr lang="en-US" b="1" baseline="0" dirty="0">
                <a:latin typeface="Arial" panose="020B0604020202020204" pitchFamily="34" charset="0"/>
                <a:cs typeface="Arial" panose="020B0604020202020204" pitchFamily="34" charset="0"/>
              </a:rPr>
              <a:t>Finally, somehow, I found them under "P" alphabetically. Sure enough, the churches were all listed there in the "P" section, under "Places</a:t>
            </a:r>
            <a:r>
              <a:rPr lang="mr-IN" b="1" baseline="0" dirty="0">
                <a:latin typeface="Arial" panose="020B0604020202020204" pitchFamily="34" charset="0"/>
                <a:cs typeface="Arial"/>
              </a:rPr>
              <a:t>…</a:t>
            </a:r>
            <a:r>
              <a:rPr lang="en-US" b="1" baseline="0" dirty="0">
                <a:latin typeface="Arial" panose="020B0604020202020204" pitchFamily="34" charset="0"/>
                <a:cs typeface="Arial" panose="020B0604020202020204" pitchFamily="34" charset="0"/>
              </a:rPr>
              <a:t>of Worship"!</a:t>
            </a:r>
          </a:p>
          <a:p>
            <a:r>
              <a:rPr lang="en-US" b="1" baseline="0" dirty="0">
                <a:latin typeface="Arial" panose="020B0604020202020204" pitchFamily="34" charset="0"/>
                <a:cs typeface="Arial" panose="020B0604020202020204" pitchFamily="34" charset="0"/>
              </a:rPr>
              <a:t>At that spot were listed, by religion, the Buddhist, Hindu, Muslim and Christian places of worship.</a:t>
            </a:r>
          </a:p>
          <a:p>
            <a:r>
              <a:rPr lang="en-US" b="1" baseline="0" dirty="0">
                <a:latin typeface="Arial" panose="020B0604020202020204" pitchFamily="34" charset="0"/>
                <a:cs typeface="Arial" panose="020B0604020202020204" pitchFamily="34" charset="0"/>
              </a:rPr>
              <a:t>I guess what hit me most as I saw this was that these were all deemed places of worship—not places of teaching, not places of ministry, not places of gathering, not places evangelizing.</a:t>
            </a:r>
          </a:p>
          <a:p>
            <a:r>
              <a:rPr lang="en-US" b="1" baseline="0" dirty="0">
                <a:latin typeface="Arial" panose="020B0604020202020204" pitchFamily="34" charset="0"/>
                <a:cs typeface="Arial" panose="020B0604020202020204" pitchFamily="34" charset="0"/>
              </a:rPr>
              <a:t>There, right there through my Yellow Pages, God spoke to me. What each religion is doing, more than anything else, is worshipping!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2013 during a time of great loneliness after two dogs died, my brothers bought a new Shitzhu for my 82-year-old mother. Mom named the new puppy the Chinese name Mei</a:t>
            </a:r>
            <a:r>
              <a:rPr lang="en-US" baseline="0"/>
              <a:t> Ling. She was really easy to care for, never messed on the carpet, and provided a lot of companionship for her.</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55</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56</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57</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58</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59</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frees us from</a:t>
            </a:r>
            <a:r>
              <a:rPr lang="en-US" b="1" baseline="0" dirty="0">
                <a:latin typeface="Arial" panose="020B0604020202020204" pitchFamily="34" charset="0"/>
                <a:cs typeface="Arial" panose="020B0604020202020204" pitchFamily="34" charset="0"/>
              </a:rPr>
              <a:t> our slavery</a:t>
            </a:r>
            <a:r>
              <a:rPr lang="en-US" b="1" dirty="0">
                <a:latin typeface="Arial" panose="020B0604020202020204" pitchFamily="34" charset="0"/>
                <a:cs typeface="Arial" panose="020B0604020202020204" pitchFamily="34" charset="0"/>
              </a:rPr>
              <a:t> for us to</a:t>
            </a:r>
            <a:r>
              <a:rPr lang="en-US" b="1" baseline="0" dirty="0">
                <a:latin typeface="Arial" panose="020B0604020202020204" pitchFamily="34" charset="0"/>
                <a:cs typeface="Arial" panose="020B0604020202020204" pitchFamily="34" charset="0"/>
              </a:rPr>
              <a:t> give him the honor that we lacked that got us into trouble in the first place.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shame of the temple destruction cast shame on the rule of the God of the temple—but God was working to restore the honor and authority due him as King.</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171710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62</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had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Summing up this time of ROYALTY…</a:t>
            </a:r>
          </a:p>
          <a:p>
            <a:r>
              <a:rPr lang="en-US" b="1" dirty="0">
                <a:latin typeface="Arial" panose="020B0604020202020204" pitchFamily="34" charset="0"/>
                <a:ea typeface="ＭＳ Ｐゴシック" charset="0"/>
                <a:cs typeface="Arial" panose="020B0604020202020204" pitchFamily="34" charset="0"/>
              </a:rPr>
              <a:t>Remember again that crucial difference when the NORTHERN and the SOUTHERN Kingdoms fell. Recall that </a:t>
            </a:r>
          </a:p>
          <a:p>
            <a:r>
              <a:rPr lang="en-US" b="1" dirty="0">
                <a:latin typeface="Arial" panose="020B0604020202020204" pitchFamily="34" charset="0"/>
                <a:ea typeface="ＭＳ Ｐゴシック" charset="0"/>
                <a:cs typeface="Arial" panose="020B0604020202020204" pitchFamily="34" charset="0"/>
              </a:rPr>
              <a:t>////	the NORTHERN Kingdom, Israel, is attacked by Assyria, </a:t>
            </a:r>
          </a:p>
          <a:p>
            <a:r>
              <a:rPr lang="en-US" b="1" dirty="0">
                <a:latin typeface="Arial" panose="020B0604020202020204" pitchFamily="34" charset="0"/>
                <a:ea typeface="ＭＳ Ｐゴシック" charset="0"/>
                <a:cs typeface="Arial" panose="020B0604020202020204" pitchFamily="34" charset="0"/>
              </a:rPr>
              <a:t>////	taken away into captivity and , through time,</a:t>
            </a:r>
          </a:p>
          <a:p>
            <a:r>
              <a:rPr lang="en-US" b="1" dirty="0">
                <a:latin typeface="Arial" panose="020B0604020202020204" pitchFamily="34" charset="0"/>
                <a:ea typeface="ＭＳ Ｐゴシック" charset="0"/>
                <a:cs typeface="Arial" panose="020B0604020202020204" pitchFamily="34" charset="0"/>
              </a:rPr>
              <a:t>////	absorbed into other societies. </a:t>
            </a:r>
          </a:p>
          <a:p>
            <a:r>
              <a:rPr lang="en-US" b="1" dirty="0">
                <a:latin typeface="Arial" panose="020B0604020202020204" pitchFamily="34" charset="0"/>
                <a:ea typeface="ＭＳ Ｐゴシック" charset="0"/>
                <a:cs typeface="Arial" panose="020B0604020202020204" pitchFamily="34" charset="0"/>
              </a:rPr>
              <a:t>But JUDAH, the SOUTHERN KINGDOM and its people…</a:t>
            </a:r>
          </a:p>
          <a:p>
            <a:r>
              <a:rPr lang="en-US" b="1" dirty="0">
                <a:latin typeface="Arial" panose="020B0604020202020204" pitchFamily="34" charset="0"/>
                <a:ea typeface="ＭＳ Ｐゴシック" charset="0"/>
                <a:cs typeface="Arial" panose="020B0604020202020204" pitchFamily="34" charset="0"/>
              </a:rPr>
              <a:t>////	conquered by Babylon under Nebuchadnezzar…</a:t>
            </a:r>
          </a:p>
          <a:p>
            <a:r>
              <a:rPr lang="en-US" b="1" dirty="0">
                <a:latin typeface="Arial" panose="020B0604020202020204" pitchFamily="34" charset="0"/>
                <a:ea typeface="ＭＳ Ｐゴシック" charset="0"/>
                <a:cs typeface="Arial" panose="020B0604020202020204" pitchFamily="34" charset="0"/>
              </a:rPr>
              <a:t>////	is taken over to Babylon for a TEMPORARY captivity.  But Judah is destined to continue to play center stage in the long future history of THE LAND. </a:t>
            </a:r>
          </a:p>
          <a:p>
            <a:r>
              <a:rPr lang="en-US" b="1" dirty="0">
                <a:latin typeface="Arial" panose="020B0604020202020204" pitchFamily="34" charset="0"/>
                <a:ea typeface="ＭＳ Ｐゴシック" charset="0"/>
                <a:cs typeface="Arial" panose="020B0604020202020204" pitchFamily="34" charset="0"/>
              </a:rPr>
              <a:t>////	JUDAH IS PRESERVED and eventually returned to The Land.</a:t>
            </a:r>
          </a:p>
          <a:p>
            <a:r>
              <a:rPr lang="en-US" b="1" dirty="0">
                <a:latin typeface="Arial" panose="020B0604020202020204" pitchFamily="34" charset="0"/>
                <a:ea typeface="ＭＳ Ｐゴシック" charset="0"/>
                <a:cs typeface="Arial" panose="020B0604020202020204" pitchFamily="34" charset="0"/>
              </a:rPr>
              <a:t>////`	Why? </a:t>
            </a:r>
          </a:p>
          <a:p>
            <a:r>
              <a:rPr lang="en-US" b="1" dirty="0">
                <a:latin typeface="Arial" panose="020B0604020202020204" pitchFamily="34" charset="0"/>
                <a:ea typeface="ＭＳ Ｐゴシック" charset="0"/>
                <a:cs typeface="Arial" panose="020B0604020202020204" pitchFamily="34" charset="0"/>
              </a:rPr>
              <a:t>////	Because the expected Messiah...long prophesied...was destined by the Old Testament prophets to appear through the tribal line of JUDAH.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And here is CAPTIVITY</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Babylon -- that enormous Oriental metropolis next to the Euphrates River -- is the site of JUDAH</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Remember, also, that Babylon -- located on your map many miles upstream from the Persian Gulf – was very near the heart of today</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troubled Persian Gulf region in the Middle East.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After the 70 years of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exile, the Babylonian rulers allowed the captives from the SOUTHERN KINGDOM OF JUDAH to return to Jerusalem, and to rebuild their city, its walls and their Temple. </a:t>
            </a:r>
          </a:p>
          <a:p>
            <a:r>
              <a:rPr lang="en-US" b="1" dirty="0">
                <a:latin typeface="Arial" panose="020B0604020202020204" pitchFamily="34" charset="0"/>
                <a:ea typeface="ＭＳ Ｐゴシック" charset="0"/>
                <a:cs typeface="Arial" panose="020B0604020202020204" pitchFamily="34" charset="0"/>
              </a:rPr>
              <a:t>//// 	And it was during this time of the Babylonian Exile that the people of JUDAH came to be called Jews -- from the tribal name of JUDAH. </a:t>
            </a:r>
          </a:p>
          <a:p>
            <a:r>
              <a:rPr lang="en-US" b="1" dirty="0">
                <a:latin typeface="Arial" panose="020B0604020202020204" pitchFamily="34" charset="0"/>
                <a:ea typeface="ＭＳ Ｐゴシック" charset="0"/>
                <a:cs typeface="Arial" panose="020B0604020202020204" pitchFamily="34" charset="0"/>
              </a:rPr>
              <a:t>////	The worldwide Jewish tradition of the synagogue was also born in Babylon during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Captivity or Exile.</a:t>
            </a:r>
          </a:p>
          <a:p>
            <a:r>
              <a:rPr lang="en-US" b="1" dirty="0">
                <a:latin typeface="Arial" panose="020B0604020202020204" pitchFamily="34" charset="0"/>
                <a:ea typeface="ＭＳ Ｐゴシック" charset="0"/>
                <a:cs typeface="Arial" panose="020B0604020202020204" pitchFamily="34" charset="0"/>
              </a:rPr>
              <a:t>////	The Return to The Land took place in 3 massive treks. These were difficult trips on foot from Babylon back to the Land.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r>
              <a:rPr lang="en-US" sz="1200" b="1" kern="1200" dirty="0">
                <a:solidFill>
                  <a:schemeClr val="tx1"/>
                </a:solidFill>
                <a:effectLst/>
                <a:latin typeface="Arial" panose="020B0604020202020204" pitchFamily="34" charset="0"/>
                <a:ea typeface="+mn-ea"/>
                <a:cs typeface="Arial" panose="020B0604020202020204" pitchFamily="34" charset="0"/>
              </a:rPr>
              <a:t>• Today we’ll first see why God restored the Jews—</a:t>
            </a:r>
          </a:p>
          <a:p>
            <a:r>
              <a:rPr lang="en-US" sz="1200" b="1" kern="1200" dirty="0">
                <a:solidFill>
                  <a:schemeClr val="tx1"/>
                </a:solidFill>
                <a:effectLst/>
                <a:latin typeface="Arial" panose="020B0604020202020204" pitchFamily="34" charset="0"/>
                <a:ea typeface="+mn-ea"/>
                <a:cs typeface="Arial" panose="020B0604020202020204" pitchFamily="34" charset="0"/>
              </a:rPr>
              <a:t>• and then we’ll see why he delivers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Jeremiah 25:11-12 promised restoration after 70 years of exile. Now, in Ezra, we begin to see how this happened. The purpose of the narrative was to strengthen those who returned so they would obey the Lord.</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4265585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THREE TREKS back to the land lasted about 100 years.  During that time some 50,000 people returned.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Even though some 50,000 Jews left Babylon to return to the Land of their Promise…</a:t>
            </a:r>
          </a:p>
          <a:p>
            <a:r>
              <a:rPr lang="en-US" b="1" dirty="0">
                <a:latin typeface="Arial" panose="020B0604020202020204" pitchFamily="34" charset="0"/>
                <a:ea typeface="ＭＳ Ｐゴシック" charset="0"/>
                <a:cs typeface="Arial" panose="020B0604020202020204" pitchFamily="34"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During those difficult journeys back to Israel from Babylon, three famous names move into national leadership. </a:t>
            </a:r>
          </a:p>
          <a:p>
            <a:r>
              <a:rPr lang="en-US" b="1" dirty="0">
                <a:latin typeface="Arial" panose="020B0604020202020204" pitchFamily="34" charset="0"/>
                <a:ea typeface="ＭＳ Ｐゴシック" charset="0"/>
                <a:cs typeface="Arial" panose="020B0604020202020204" pitchFamily="34" charset="0"/>
              </a:rPr>
              <a:t>////	Remember those names by recalling the word Z-E-N...these three great men, sometimes called diplomat-priests, in order, were  </a:t>
            </a:r>
          </a:p>
          <a:p>
            <a:r>
              <a:rPr lang="en-US" b="1" dirty="0">
                <a:latin typeface="Arial" panose="020B0604020202020204" pitchFamily="34" charset="0"/>
                <a:ea typeface="ＭＳ Ｐゴシック" charset="0"/>
                <a:cs typeface="Arial" panose="020B0604020202020204" pitchFamily="34" charset="0"/>
              </a:rPr>
              <a:t>//// ZERUBBABEL... </a:t>
            </a:r>
          </a:p>
          <a:p>
            <a:r>
              <a:rPr lang="en-US" b="1" dirty="0">
                <a:latin typeface="Arial" panose="020B0604020202020204" pitchFamily="34" charset="0"/>
                <a:ea typeface="ＭＳ Ｐゴシック" charset="0"/>
                <a:cs typeface="Arial" panose="020B0604020202020204" pitchFamily="34" charset="0"/>
              </a:rPr>
              <a:t>//// EZRA...  and </a:t>
            </a:r>
          </a:p>
          <a:p>
            <a:r>
              <a:rPr lang="en-US" b="1" dirty="0">
                <a:latin typeface="Arial" panose="020B0604020202020204" pitchFamily="34" charset="0"/>
                <a:ea typeface="ＭＳ Ｐゴシック" charset="0"/>
                <a:cs typeface="Arial" panose="020B0604020202020204" pitchFamily="34" charset="0"/>
              </a:rPr>
              <a:t>//// NEHEMIAH.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ZERUBBABEL is remembered because of his crucial role in beginning the rebuilding of the actual Temple structure, small though it was…</a:t>
            </a:r>
          </a:p>
          <a:p>
            <a:r>
              <a:rPr lang="en-US" b="1" dirty="0">
                <a:latin typeface="Arial" panose="020B0604020202020204" pitchFamily="34" charset="0"/>
                <a:ea typeface="ＭＳ Ｐゴシック" charset="0"/>
                <a:cs typeface="Arial" panose="020B0604020202020204" pitchFamily="34" charset="0"/>
              </a:rPr>
              <a:t>////	EZRA...the great priest who went to Jerusalem to teach the law of the Lord to the returned people...</a:t>
            </a:r>
          </a:p>
          <a:p>
            <a:r>
              <a:rPr lang="en-US" b="1" dirty="0">
                <a:latin typeface="Arial" panose="020B0604020202020204" pitchFamily="34" charset="0"/>
                <a:ea typeface="ＭＳ Ｐゴシック" charset="0"/>
                <a:cs typeface="Arial" panose="020B0604020202020204" pitchFamily="34" charset="0"/>
              </a:rPr>
              <a:t>////	While NEHEMIAH, that famed Old Testament administrator and leader, returned to rebuild the city</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gates and walls.  In an astonishingly short time, he and his men rebuilt Jerusalem</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crucial defenses. </a:t>
            </a:r>
          </a:p>
          <a:p>
            <a:r>
              <a:rPr lang="en-US" b="1" dirty="0">
                <a:latin typeface="Arial" panose="020B0604020202020204" pitchFamily="34" charset="0"/>
                <a:ea typeface="ＭＳ Ｐゴシック" charset="0"/>
                <a:cs typeface="Arial" panose="020B0604020202020204" pitchFamily="34" charset="0"/>
              </a:rPr>
              <a:t>////	These three great men…Z-E-N….Zerubbabel, Ezra and Nehemiah…the diplomat-priests…were at the center of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return, carefully guiding the development of an exiled nation now back in its homeland.</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Hibis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 had not forgotten the unconditional Abrahamic covenant promise of a land for his people. But those who returned had to do their part by rejecting intermarriage and living as his unique people.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4087547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82</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a:t>
            </a:r>
            <a:r>
              <a:rPr lang="en-US" altLang="zh-CN" b="1" dirty="0" err="1">
                <a:latin typeface="Arial" panose="020B0604020202020204" pitchFamily="34" charset="0"/>
                <a:ea typeface="ＭＳ Ｐゴシック" charset="0"/>
                <a:cs typeface="Arial" panose="020B0604020202020204" pitchFamily="34" charset="0"/>
              </a:rPr>
              <a:t>northeard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9079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86</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Arial" panose="020B0604020202020204" pitchFamily="34" charset="0"/>
                <a:ea typeface="ＭＳ Ｐゴシック" charset="0"/>
                <a:cs typeface="Arial" panose="020B0604020202020204" pitchFamily="34" charset="0"/>
              </a:rPr>
              <a:t>Bethlehem in the Old Testament</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Micah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Levite priest (Jud 17:1-13).</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Ruth harvested in the fields of Boaz in Bethlehem. </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Three generations after Ruth, David was born in Bethlehem (Ruth was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great-grandmother).</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Joab, Abishai, and Asahel.  Asahel was buried here (2 Sam 2:32).</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also the home of Elhanan, one of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mighty men (2 Sam 23:24; 1 Chr 11:26).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Rehoboam fortified Bethlehem (2 Chr 11:6).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Many Jews fled to Bethlehem after Gedaliah was killed (Jer 41:17).</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The city was rebuilt after the return from Babylonian exile (Ezra 2:21; Neh 7:25).</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named as the place of the Messiah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birth (Micah 5:2; John 7:42).</a:t>
            </a:r>
          </a:p>
          <a:p>
            <a:pPr marL="228600" indent="-228600" defTabSz="457200">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87</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88</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89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90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91</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3042171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92</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93</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94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95</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96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97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98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99</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100</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101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2371531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102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103</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104</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105</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106</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107</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108</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109</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110</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111</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F3B9AE0-5D8C-E64E-A26D-33C1EBCE4421}" type="slidenum">
              <a:rPr lang="en-US" smtClean="0"/>
              <a:pPr>
                <a:defRPr/>
              </a:pPr>
              <a:t>‹#›</a:t>
            </a:fld>
            <a:endParaRPr lang="en-US" dirty="0"/>
          </a:p>
        </p:txBody>
      </p:sp>
    </p:spTree>
    <p:extLst>
      <p:ext uri="{BB962C8B-B14F-4D97-AF65-F5344CB8AC3E}">
        <p14:creationId xmlns:p14="http://schemas.microsoft.com/office/powerpoint/2010/main" val="35844710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CD1D94A-8212-F144-904A-F98E75C05AC5}" type="slidenum">
              <a:rPr lang="en-US" smtClean="0"/>
              <a:pPr>
                <a:defRPr/>
              </a:pPr>
              <a:t>‹#›</a:t>
            </a:fld>
            <a:endParaRPr lang="en-US" dirty="0"/>
          </a:p>
        </p:txBody>
      </p:sp>
    </p:spTree>
    <p:extLst>
      <p:ext uri="{BB962C8B-B14F-4D97-AF65-F5344CB8AC3E}">
        <p14:creationId xmlns:p14="http://schemas.microsoft.com/office/powerpoint/2010/main" val="22286067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DB2A2703-D7CC-3E47-99FB-5A663ADB9105}" type="slidenum">
              <a:rPr lang="en-US" smtClean="0"/>
              <a:pPr>
                <a:defRPr/>
              </a:pPr>
              <a:t>‹#›</a:t>
            </a:fld>
            <a:endParaRPr lang="en-US" dirty="0"/>
          </a:p>
        </p:txBody>
      </p:sp>
    </p:spTree>
    <p:extLst>
      <p:ext uri="{BB962C8B-B14F-4D97-AF65-F5344CB8AC3E}">
        <p14:creationId xmlns:p14="http://schemas.microsoft.com/office/powerpoint/2010/main" val="22398287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88DE1FA-3A6D-9E41-A57F-55CB283547DB}" type="slidenum">
              <a:rPr lang="en-US" smtClean="0"/>
              <a:pPr>
                <a:defRPr/>
              </a:pPr>
              <a:t>‹#›</a:t>
            </a:fld>
            <a:endParaRPr lang="en-US" dirty="0"/>
          </a:p>
        </p:txBody>
      </p:sp>
    </p:spTree>
    <p:extLst>
      <p:ext uri="{BB962C8B-B14F-4D97-AF65-F5344CB8AC3E}">
        <p14:creationId xmlns:p14="http://schemas.microsoft.com/office/powerpoint/2010/main" val="16631457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680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33334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43893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11/10/25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13871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11/10/25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3546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11/10/25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95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11/10/25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9808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11/10/25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4782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11/10/25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62071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6054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0498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733127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26808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853866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69787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1070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197005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33629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11593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9798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217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08561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48375081"/>
      </p:ext>
    </p:extLst>
  </p:cSld>
  <p:clrMapOvr>
    <a:masterClrMapping/>
  </p:clrMapOvr>
  <p:transition spd="med">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10/11/2025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543698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59451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10/11/2025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975836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10/11/2025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3053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10/11/2025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98355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10/11/2025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26417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10/11/2025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687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10/11/2025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54357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10/11/2025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110322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02569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10/11/2025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96136494"/>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153687"/>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747161"/>
      </p:ext>
    </p:extLst>
  </p:cSld>
  <p:clrMapOvr>
    <a:masterClrMapping/>
  </p:clrMapOvr>
  <p:transition>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6435208"/>
      </p:ext>
    </p:extLst>
  </p:cSld>
  <p:clrMapOvr>
    <a:masterClrMapping/>
  </p:clrMapOvr>
  <p:transition>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384109"/>
      </p:ext>
    </p:extLst>
  </p:cSld>
  <p:clrMapOvr>
    <a:masterClrMapping/>
  </p:clrMapOvr>
  <p:transition>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386"/>
      </p:ext>
    </p:extLst>
  </p:cSld>
  <p:clrMapOvr>
    <a:masterClrMapping/>
  </p:clrMapOvr>
  <p:transitio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7539037"/>
      </p:ext>
    </p:extLst>
  </p:cSld>
  <p:clrMapOvr>
    <a:masterClrMapping/>
  </p:clrMapOvr>
  <p:transition>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65403"/>
      </p:ext>
    </p:extLst>
  </p:cSld>
  <p:clrMapOvr>
    <a:masterClrMapping/>
  </p:clrMapOvr>
  <p:transition>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87633"/>
      </p:ext>
    </p:extLst>
  </p:cSld>
  <p:clrMapOvr>
    <a:masterClrMapping/>
  </p:clrMapOvr>
  <p:transitio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0725926"/>
      </p:ext>
    </p:extLst>
  </p:cSld>
  <p:clrMapOvr>
    <a:masterClrMapping/>
  </p:clrMapOvr>
  <p:transition>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26651"/>
      </p:ext>
    </p:extLst>
  </p:cSld>
  <p:clrMapOvr>
    <a:masterClrMapping/>
  </p:clrMapOvr>
  <p:transition>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43598"/>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734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3756384156"/>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127190886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127640103"/>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94117636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410085131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255653958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41687120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185088306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318440803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144762750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5097660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74869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6B4FFC22-1525-834F-AD78-066892607F64}" type="slidenum">
              <a:rPr lang="en-US" smtClean="0"/>
              <a:pPr>
                <a:defRPr/>
              </a:pPr>
              <a:t>‹#›</a:t>
            </a:fld>
            <a:endParaRPr lang="en-US" dirty="0"/>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315265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30655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311769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8542593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2410654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8741645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647358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4897525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9333316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4219696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1ED1A27-9226-C44C-8614-40E4865D8079}" type="slidenum">
              <a:rPr lang="en-US" smtClean="0"/>
              <a:pPr>
                <a:defRPr/>
              </a:pPr>
              <a:t>‹#›</a:t>
            </a:fld>
            <a:endParaRPr lang="en-US" dirty="0"/>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4540838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5986753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4433698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11/10/25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3923613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11/10/25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3933752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11/10/25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5600165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11/10/25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81877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11/10/25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941853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11/10/25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5898519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3413272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ECD946C-4790-6844-9451-074906634162}" type="slidenum">
              <a:rPr lang="en-US" smtClean="0"/>
              <a:pPr>
                <a:defRPr/>
              </a:pPr>
              <a:t>‹#›</a:t>
            </a:fld>
            <a:endParaRPr lang="en-US" dirty="0"/>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377342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41540106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39369737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35349883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8779854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791160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7964876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1081419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18661183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738811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324019F-9113-5C43-A249-E6071310063F}" type="slidenum">
              <a:rPr lang="en-US" smtClean="0"/>
              <a:pPr>
                <a:defRPr/>
              </a:pPr>
              <a:t>‹#›</a:t>
            </a:fld>
            <a:endParaRPr lang="en-US" dirty="0"/>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9615983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36327362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523673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28602255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2872563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1993103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18116730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12599817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6475945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197315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35D7718-F2BD-2B46-B56F-56BC6E0D3AD6}" type="slidenum">
              <a:rPr lang="en-US" smtClean="0"/>
              <a:pPr>
                <a:defRPr/>
              </a:pPr>
              <a:t>‹#›</a:t>
            </a:fld>
            <a:endParaRPr lang="en-US" dirty="0"/>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3554855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14800234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6911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12194463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5188189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41528642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37034130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525592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22583918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3078146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CA54D366-0B63-9747-AEFB-D7DBF54CCE4C}" type="slidenum">
              <a:rPr lang="en-US" smtClean="0"/>
              <a:pPr>
                <a:defRPr/>
              </a:pPr>
              <a:t>‹#›</a:t>
            </a:fld>
            <a:endParaRPr lang="en-US" dirty="0"/>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15445365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2550568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34297940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38021486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3518889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33813076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0422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302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7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FBAB51C6-CF8B-DE48-9999-068C0B378D5E}" type="slidenum">
              <a:rPr lang="en-US" smtClean="0"/>
              <a:pPr>
                <a:defRPr/>
              </a:pPr>
              <a:t>‹#›</a:t>
            </a:fld>
            <a:endParaRPr lang="en-US" dirty="0"/>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0531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713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08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439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87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651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0238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9902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9919748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6347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9D6FC9A0-01C9-E34F-AA39-063C0FAAF753}" type="slidenum">
              <a:rPr lang="en-US" smtClean="0"/>
              <a:pPr>
                <a:defRPr/>
              </a:pPr>
              <a:t>‹#›</a:t>
            </a:fld>
            <a:endParaRPr lang="en-US" dirty="0"/>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2956826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149655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690208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776367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4062502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0576653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660721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160631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8122188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26893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5C6C2CBE-1221-B64F-A503-7A8D83036AD5}" type="slidenum">
              <a:rPr lang="en-US" smtClean="0"/>
              <a:pPr>
                <a:defRPr/>
              </a:pPr>
              <a:t>‹#›</a:t>
            </a:fld>
            <a:endParaRPr lang="en-US" dirty="0"/>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4062556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8145055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7170898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1962458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3670564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7711093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13357976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6265748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2002103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403938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A7E40AAD-67F5-7B4D-A2E2-5F28103763E5}" type="slidenum">
              <a:rPr lang="en-US" smtClean="0"/>
              <a:pPr>
                <a:defRPr/>
              </a:pPr>
              <a:t>‹#›</a:t>
            </a:fld>
            <a:endParaRPr lang="en-US" dirty="0"/>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33686306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2698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851760"/>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5974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44360"/>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58721"/>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533753"/>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506918"/>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908930"/>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35428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1C485E23-D286-D847-93DF-FC8B876DEAE1}" type="slidenum">
              <a:rPr lang="en-US" smtClean="0"/>
              <a:pPr>
                <a:defRPr/>
              </a:pPr>
              <a:t>‹#›</a:t>
            </a:fld>
            <a:endParaRPr lang="en-US" dirty="0"/>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43987"/>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054458"/>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3456114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4444171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454140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5982271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4756150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2224275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6626070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897302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B37EF89B-BA61-AF4B-AC16-8311665B8885}" type="slidenum">
              <a:rPr lang="en-US" smtClean="0"/>
              <a:pPr>
                <a:defRPr/>
              </a:pPr>
              <a:t>‹#›</a:t>
            </a:fld>
            <a:endParaRPr lang="en-US" dirty="0"/>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5038207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648796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165996143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5150892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501291932"/>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411027512"/>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692190947"/>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1407272216"/>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1804471929"/>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712808583"/>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750067102"/>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85852284"/>
      </p:ext>
    </p:extLst>
  </p:cSld>
  <p:clrMapOvr>
    <a:masterClrMapping/>
  </p:clrMapOvr>
  <p:transition>
    <p:blinds/>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3884192035"/>
      </p:ext>
    </p:extLst>
  </p:cSld>
  <p:clrMapOvr>
    <a:masterClrMapping/>
  </p:clrMapOvr>
  <p:transition>
    <p:blinds/>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18105389"/>
      </p:ext>
    </p:extLst>
  </p:cSld>
  <p:clrMapOvr>
    <a:masterClrMapping/>
  </p:clrMapOvr>
  <p:transition>
    <p:blinds/>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052585799"/>
      </p:ext>
    </p:extLst>
  </p:cSld>
  <p:clrMapOvr>
    <a:masterClrMapping/>
  </p:clrMapOvr>
  <p:transition>
    <p:blinds/>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8939657"/>
      </p:ext>
    </p:extLst>
  </p:cSld>
  <p:clrMapOvr>
    <a:masterClrMapping/>
  </p:clrMapOvr>
  <p:transition>
    <p:blinds/>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20285134"/>
      </p:ext>
    </p:extLst>
  </p:cSld>
  <p:clrMapOvr>
    <a:masterClrMapping/>
  </p:clrMapOvr>
  <p:transition>
    <p:blinds/>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4346322"/>
      </p:ext>
    </p:extLst>
  </p:cSld>
  <p:clrMapOvr>
    <a:masterClrMapping/>
  </p:clrMapOvr>
  <p:transition>
    <p:blinds/>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01735513"/>
      </p:ext>
    </p:extLst>
  </p:cSld>
  <p:clrMapOvr>
    <a:masterClrMapping/>
  </p:clrMapOvr>
  <p:transition>
    <p:blinds/>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52430437"/>
      </p:ext>
    </p:extLst>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95690163"/>
      </p:ext>
    </p:extLst>
  </p:cSld>
  <p:clrMapOvr>
    <a:masterClrMapping/>
  </p:clrMapOvr>
  <p:transition>
    <p:blinds/>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4978491"/>
      </p:ext>
    </p:extLst>
  </p:cSld>
  <p:clrMapOvr>
    <a:masterClrMapping/>
  </p:clrMapOvr>
  <p:transition>
    <p:blinds/>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67584450"/>
      </p:ext>
    </p:extLst>
  </p:cSld>
  <p:clrMapOvr>
    <a:masterClrMapping/>
  </p:clrMapOvr>
  <p:transition>
    <p:blinds/>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1132301"/>
      </p:ext>
    </p:extLst>
  </p:cSld>
  <p:clrMapOvr>
    <a:masterClrMapping/>
  </p:clrMapOvr>
  <p:transition>
    <p:blinds/>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9387484"/>
      </p:ext>
    </p:extLst>
  </p:cSld>
  <p:clrMapOvr>
    <a:masterClrMapping/>
  </p:clrMapOvr>
  <p:transition>
    <p:blinds/>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059549385"/>
      </p:ext>
    </p:extLst>
  </p:cSld>
  <p:clrMapOvr>
    <a:masterClrMapping/>
  </p:clrMapOvr>
  <p:transition>
    <p:blinds/>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503944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929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6449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7990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24190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1215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45718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75942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2129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9606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8511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49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86C00-4AD0-E94B-8D4A-2B63A942D73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56865-C3D5-A14E-9360-66C506FE6CEB}"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730654-AD54-C047-A4B1-1DBCDE36CAB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5B82E0-6874-1048-A407-701EDB711F7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4F4AE5-10AE-AD41-9E43-9ABE80BFEEF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B6F762-8039-7C4C-88AE-F5AFDBCD4DF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53D4BB-B8B5-CA4F-88BA-EA9972744054}"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3A94-57F6-5F4C-BF7D-31985691EEF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7EF4C7-A9EA-074D-812D-2064055E749C}"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FAE56-EC6E-D34F-BE4C-5FB620851A5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0303E-AD24-5340-A4F5-9666E835D962}"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73520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2972035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85877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624663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2686928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3123010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1891003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3760333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5653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313374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34886801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2156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7CCE543-A64F-9143-A3BA-3B9B2EF34E15}" type="slidenum">
              <a:rPr lang="en-US" smtClean="0"/>
              <a:pPr>
                <a:defRPr/>
              </a:pPr>
              <a:t>‹#›</a:t>
            </a:fld>
            <a:endParaRPr lang="en-US" dirty="0"/>
          </a:p>
        </p:txBody>
      </p:sp>
    </p:spTree>
    <p:extLst>
      <p:ext uri="{BB962C8B-B14F-4D97-AF65-F5344CB8AC3E}">
        <p14:creationId xmlns:p14="http://schemas.microsoft.com/office/powerpoint/2010/main" val="9584002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165E972-F051-8349-A484-71A95ABCEDC6}" type="slidenum">
              <a:rPr lang="en-US" smtClean="0"/>
              <a:pPr>
                <a:defRPr/>
              </a:pPr>
              <a:t>‹#›</a:t>
            </a:fld>
            <a:endParaRPr lang="en-US" dirty="0"/>
          </a:p>
        </p:txBody>
      </p:sp>
    </p:spTree>
    <p:extLst>
      <p:ext uri="{BB962C8B-B14F-4D97-AF65-F5344CB8AC3E}">
        <p14:creationId xmlns:p14="http://schemas.microsoft.com/office/powerpoint/2010/main" val="44501892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3A09D15-0419-4949-869A-4F24C5075CAF}" type="slidenum">
              <a:rPr lang="en-US" smtClean="0"/>
              <a:pPr>
                <a:defRPr/>
              </a:pPr>
              <a:t>‹#›</a:t>
            </a:fld>
            <a:endParaRPr lang="en-US" dirty="0"/>
          </a:p>
        </p:txBody>
      </p:sp>
    </p:spTree>
    <p:extLst>
      <p:ext uri="{BB962C8B-B14F-4D97-AF65-F5344CB8AC3E}">
        <p14:creationId xmlns:p14="http://schemas.microsoft.com/office/powerpoint/2010/main" val="23149596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B32724E-AD61-6146-A80C-4B5E6A5E4D79}" type="slidenum">
              <a:rPr lang="en-US" smtClean="0"/>
              <a:pPr>
                <a:defRPr/>
              </a:pPr>
              <a:t>‹#›</a:t>
            </a:fld>
            <a:endParaRPr lang="en-US" dirty="0"/>
          </a:p>
        </p:txBody>
      </p:sp>
    </p:spTree>
    <p:extLst>
      <p:ext uri="{BB962C8B-B14F-4D97-AF65-F5344CB8AC3E}">
        <p14:creationId xmlns:p14="http://schemas.microsoft.com/office/powerpoint/2010/main" val="3862871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220DC3-4A8B-6041-9311-52C8C208EA96}" type="slidenum">
              <a:rPr lang="en-US" smtClean="0"/>
              <a:pPr>
                <a:defRPr/>
              </a:pPr>
              <a:t>‹#›</a:t>
            </a:fld>
            <a:endParaRPr lang="en-US" dirty="0"/>
          </a:p>
        </p:txBody>
      </p:sp>
    </p:spTree>
    <p:extLst>
      <p:ext uri="{BB962C8B-B14F-4D97-AF65-F5344CB8AC3E}">
        <p14:creationId xmlns:p14="http://schemas.microsoft.com/office/powerpoint/2010/main" val="21296912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FF44F92-05B8-AC4F-AA20-3D16D4D0BDE0}" type="slidenum">
              <a:rPr lang="en-US" smtClean="0"/>
              <a:pPr>
                <a:defRPr/>
              </a:pPr>
              <a:t>‹#›</a:t>
            </a:fld>
            <a:endParaRPr lang="en-US" dirty="0"/>
          </a:p>
        </p:txBody>
      </p:sp>
    </p:spTree>
    <p:extLst>
      <p:ext uri="{BB962C8B-B14F-4D97-AF65-F5344CB8AC3E}">
        <p14:creationId xmlns:p14="http://schemas.microsoft.com/office/powerpoint/2010/main" val="42729500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9E654C1-56AC-894A-AFB0-CE202469EBD8}" type="slidenum">
              <a:rPr lang="en-US" smtClean="0"/>
              <a:pPr>
                <a:defRPr/>
              </a:pPr>
              <a:t>‹#›</a:t>
            </a:fld>
            <a:endParaRPr lang="en-US" dirty="0"/>
          </a:p>
        </p:txBody>
      </p:sp>
    </p:spTree>
    <p:extLst>
      <p:ext uri="{BB962C8B-B14F-4D97-AF65-F5344CB8AC3E}">
        <p14:creationId xmlns:p14="http://schemas.microsoft.com/office/powerpoint/2010/main" val="825971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6.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8.emf"/><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9.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26.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7.xml"/><Relationship Id="rId1"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1.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34.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11/10/25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510214733"/>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186959994"/>
      </p:ext>
    </p:extLst>
  </p:cSld>
  <p:clrMap bg1="dk2" tx1="lt1" bg2="dk1"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10/11/2025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9037308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72025751"/>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1867861172"/>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518112"/>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11/10/25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47462825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991050325"/>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12153517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3796811539"/>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354430"/>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542056975"/>
      </p:ext>
    </p:extLst>
  </p:cSld>
  <p:clrMap bg1="lt1" tx1="dk1" bg2="lt2" tx2="dk2" accent1="accent1" accent2="accent2" accent3="accent3" accent4="accent4" accent5="accent5" accent6="accent6" hlink="hlink" folHlink="folHlink"/>
  <p:sldLayoutIdLst>
    <p:sldLayoutId id="21474846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285359965"/>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525039059"/>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5919514"/>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610507"/>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1512457"/>
      </p:ext>
    </p:extLst>
  </p:cSld>
  <p:clrMap bg1="dk2" tx1="lt1" bg2="dk1" tx2="lt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441341"/>
      </p:ext>
    </p:extLst>
  </p:cSld>
  <p:clrMap bg1="dk2" tx1="lt1" bg2="dk1" tx2="lt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988444"/>
      </p:ext>
    </p:extLst>
  </p:cSld>
  <p:clrMap bg1="dk2" tx1="lt1" bg2="dk1" tx2="lt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cs typeface="+mn-cs"/>
              </a:defRPr>
            </a:lvl1pPr>
          </a:lstStyle>
          <a:p>
            <a:pPr>
              <a:defRPr/>
            </a:pPr>
            <a:fld id="{169A0D8A-ADFD-D74A-9706-C954DEC1148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3547423356"/>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CD8C44E-637C-F244-8A1D-DAE9E9067923}" type="slidenum">
              <a:rPr lang="en-US" smtClean="0"/>
              <a:pPr>
                <a:defRPr/>
              </a:pPr>
              <a:t>‹#›</a:t>
            </a:fld>
            <a:endParaRPr lang="en-US" dirty="0"/>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457200"/>
            <a:endParaRPr lang="en-US" sz="1800" b="1"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33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50.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33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7.jpeg"/><Relationship Id="rId1" Type="http://schemas.openxmlformats.org/officeDocument/2006/relationships/slideLayout" Target="../slideLayouts/slideLayout36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6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11.xml"/><Relationship Id="rId1" Type="http://schemas.openxmlformats.org/officeDocument/2006/relationships/themeOverride" Target="../theme/themeOverride7.xml"/><Relationship Id="rId5" Type="http://schemas.openxmlformats.org/officeDocument/2006/relationships/image" Target="../media/image107.png"/><Relationship Id="rId4" Type="http://schemas.openxmlformats.org/officeDocument/2006/relationships/image" Target="../media/image106.png"/></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211.xml"/><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11.xml"/><Relationship Id="rId1" Type="http://schemas.openxmlformats.org/officeDocument/2006/relationships/themeOverride" Target="../theme/themeOverride8.xml"/><Relationship Id="rId5" Type="http://schemas.openxmlformats.org/officeDocument/2006/relationships/image" Target="../media/image111.png"/><Relationship Id="rId4" Type="http://schemas.openxmlformats.org/officeDocument/2006/relationships/image" Target="../media/image110.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4.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4.xml"/><Relationship Id="rId1" Type="http://schemas.openxmlformats.org/officeDocument/2006/relationships/themeOverride" Target="../theme/themeOverride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1.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3.xml"/><Relationship Id="rId1" Type="http://schemas.openxmlformats.org/officeDocument/2006/relationships/slideLayout" Target="../slideLayouts/slideLayout40.xml"/><Relationship Id="rId4" Type="http://schemas.openxmlformats.org/officeDocument/2006/relationships/image" Target="../media/image118.png"/></Relationships>
</file>

<file path=ppt/slides/_rels/slide1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7.xml"/><Relationship Id="rId1" Type="http://schemas.openxmlformats.org/officeDocument/2006/relationships/slideLayout" Target="../slideLayouts/slideLayout17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30.xml"/><Relationship Id="rId1" Type="http://schemas.openxmlformats.org/officeDocument/2006/relationships/slideLayout" Target="../slideLayouts/slideLayout2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2.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3.xml"/><Relationship Id="rId1" Type="http://schemas.openxmlformats.org/officeDocument/2006/relationships/slideLayout" Target="../slideLayouts/slideLayout35.xml"/><Relationship Id="rId4" Type="http://schemas.openxmlformats.org/officeDocument/2006/relationships/image" Target="../media/image125.png"/></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4.xml"/><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5.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9.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0.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6.xml"/><Relationship Id="rId1" Type="http://schemas.openxmlformats.org/officeDocument/2006/relationships/themeOverride" Target="../theme/themeOverride10.xml"/><Relationship Id="rId4" Type="http://schemas.openxmlformats.org/officeDocument/2006/relationships/image" Target="../media/image2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35.xml"/><Relationship Id="rId4" Type="http://schemas.openxmlformats.org/officeDocument/2006/relationships/image" Target="../media/image129.png"/></Relationships>
</file>

<file path=ppt/slides/_rels/slide1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4.xml"/><Relationship Id="rId1" Type="http://schemas.openxmlformats.org/officeDocument/2006/relationships/slideLayout" Target="../slideLayouts/slideLayout71.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5.xml"/><Relationship Id="rId1" Type="http://schemas.openxmlformats.org/officeDocument/2006/relationships/slideLayout" Target="../slideLayouts/slideLayout7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6.xml"/><Relationship Id="rId1" Type="http://schemas.openxmlformats.org/officeDocument/2006/relationships/slideLayout" Target="../slideLayouts/slideLayout7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7.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8.xml"/><Relationship Id="rId1" Type="http://schemas.openxmlformats.org/officeDocument/2006/relationships/slideLayout" Target="../slideLayouts/slideLayout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9.xml"/><Relationship Id="rId1" Type="http://schemas.openxmlformats.org/officeDocument/2006/relationships/slideLayout" Target="../slideLayouts/slideLayout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7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1.xml"/><Relationship Id="rId1" Type="http://schemas.openxmlformats.org/officeDocument/2006/relationships/slideLayout" Target="../slideLayouts/slideLayout7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2.xml"/><Relationship Id="rId1" Type="http://schemas.openxmlformats.org/officeDocument/2006/relationships/slideLayout" Target="../slideLayouts/slideLayout71.xml"/></Relationships>
</file>

<file path=ppt/slides/_rels/slide1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3.xml"/><Relationship Id="rId1" Type="http://schemas.openxmlformats.org/officeDocument/2006/relationships/slideLayout" Target="../slideLayouts/slideLayout7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4.xml"/><Relationship Id="rId1" Type="http://schemas.openxmlformats.org/officeDocument/2006/relationships/slideLayout" Target="../slideLayouts/slideLayout23.xml"/><Relationship Id="rId4" Type="http://schemas.openxmlformats.org/officeDocument/2006/relationships/image" Target="../media/image1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8.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5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9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1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22.xml"/></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6.xml"/></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0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8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81.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06.xml"/><Relationship Id="rId5" Type="http://schemas.openxmlformats.org/officeDocument/2006/relationships/image" Target="../media/image53.pn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06.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06.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06.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5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7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5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40.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29.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40.xml"/><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6.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2.xml"/><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05.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4.xml"/><Relationship Id="rId1" Type="http://schemas.openxmlformats.org/officeDocument/2006/relationships/themeOverride" Target="../theme/themeOverride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1.xml"/><Relationship Id="rId1" Type="http://schemas.openxmlformats.org/officeDocument/2006/relationships/themeOverride" Target="../theme/themeOverride6.xml"/><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899592" y="1556792"/>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ar-JO" sz="3600" b="1" dirty="0">
                <a:solidFill>
                  <a:srgbClr val="FFFFFF"/>
                </a:solidFill>
                <a:latin typeface="Arial" panose="020B0604020202020204" pitchFamily="34" charset="0"/>
                <a:ea typeface="Times New Roman" pitchFamily="-111" charset="0"/>
                <a:cs typeface="Arial" panose="020B0604020202020204" pitchFamily="34" charset="0"/>
              </a:rPr>
              <a:t>عزرا</a:t>
            </a:r>
            <a:endParaRPr lang="en-US" sz="36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8197" name="Text Box 5"/>
          <p:cNvSpPr txBox="1">
            <a:spLocks noChangeArrowheads="1"/>
          </p:cNvSpPr>
          <p:nvPr/>
        </p:nvSpPr>
        <p:spPr bwMode="auto">
          <a:xfrm>
            <a:off x="5715000" y="5105400"/>
            <a:ext cx="3429000" cy="1754326"/>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altLang="zh-CN" sz="3600" b="1" dirty="0">
                <a:solidFill>
                  <a:srgbClr val="FFFFFF"/>
                </a:solidFill>
                <a:latin typeface="Arial" panose="020B0604020202020204" pitchFamily="34" charset="0"/>
                <a:cs typeface="Arial" panose="020B0604020202020204" pitchFamily="34" charset="0"/>
              </a:rPr>
              <a:t>استرداد            الهيكل                   والشعب</a:t>
            </a:r>
            <a:endParaRPr lang="en-US" sz="3600" b="1" dirty="0">
              <a:solidFill>
                <a:srgbClr val="FFFFFF"/>
              </a:solidFill>
              <a:latin typeface="Arial" panose="020B0604020202020204" pitchFamily="34" charset="0"/>
              <a:ea typeface="Times New Roman" charset="0"/>
              <a:cs typeface="Arial" panose="020B0604020202020204" pitchFamily="34" charset="0"/>
            </a:endParaRPr>
          </a:p>
        </p:txBody>
      </p:sp>
      <p:sp>
        <p:nvSpPr>
          <p:cNvPr id="6" name="Text Box 5"/>
          <p:cNvSpPr txBox="1">
            <a:spLocks noChangeArrowheads="1"/>
          </p:cNvSpPr>
          <p:nvPr/>
        </p:nvSpPr>
        <p:spPr bwMode="auto">
          <a:xfrm>
            <a:off x="-13320" y="6139725"/>
            <a:ext cx="53054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3557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 سنة واحدة )</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a:t>
                </a:r>
              </a:p>
              <a:p>
                <a:pPr algn="ctr">
                  <a:lnSpc>
                    <a:spcPct val="80000"/>
                  </a:lnSpc>
                </a:pPr>
                <a:r>
                  <a:rPr lang="ar-JO" altLang="zh-CN" b="1" dirty="0">
                    <a:solidFill>
                      <a:srgbClr val="000000"/>
                    </a:solidFill>
                    <a:latin typeface="Arial" panose="020B0604020202020204" pitchFamily="34" charset="0"/>
                    <a:ea typeface="宋体" charset="0"/>
                    <a:cs typeface="Arial" panose="020B0604020202020204" pitchFamily="34" charset="0"/>
                  </a:rPr>
                  <a:t>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والحزن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 فجوة 58 سنة )</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56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p:cNvSpPr txBox="1">
            <a:spLocks noChangeArrowheads="1"/>
          </p:cNvSpPr>
          <p:nvPr/>
        </p:nvSpPr>
        <p:spPr bwMode="auto">
          <a:xfrm rot="600000">
            <a:off x="-6291" y="343427"/>
            <a:ext cx="6298434" cy="421653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87403" name="Rectangle 11"/>
          <p:cNvSpPr>
            <a:spLocks noChangeArrowheads="1"/>
          </p:cNvSpPr>
          <p:nvPr/>
        </p:nvSpPr>
        <p:spPr bwMode="auto">
          <a:xfrm rot="-600000">
            <a:off x="3500382" y="4425087"/>
            <a:ext cx="5708414" cy="2256048"/>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المستلمين</a:t>
            </a:r>
            <a:endParaRPr lang="en-US" altLang="zh-CN" sz="2800" b="1" u="sng"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16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يتألف قراء عزرا الأولون من اليهود الذين عادوا مؤخراً من فارس وأحفاد وأولاد أحفاد الذين عادوا من بابل قبل قرن من الزمان</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الخصائص</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60375" indent="-438150" algn="r" rtl="1">
              <a:spcBef>
                <a:spcPct val="20000"/>
              </a:spcBef>
              <a:buClr>
                <a:schemeClr val="accent1"/>
              </a:buClr>
            </a:pPr>
            <a:r>
              <a:rPr lang="ar-JO" altLang="zh-CN" sz="3200" b="1" dirty="0">
                <a:solidFill>
                  <a:srgbClr val="FFFFFF"/>
                </a:solidFill>
                <a:latin typeface="Arial" panose="020B0604020202020204" pitchFamily="34" charset="0"/>
                <a:cs typeface="Arial" panose="020B0604020202020204" pitchFamily="34" charset="0"/>
              </a:rPr>
              <a:t>أ.</a:t>
            </a:r>
            <a:r>
              <a:rPr lang="en-US"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سجل عزرا الأحداث الأولى التي تبعت السبي البابلي لكن من منظور انتقائي كما في فجوة تتكون من 58 سنة تفصل الإصحاحات 1-6 و   7-10 والتي حدثت فيها أحداث سفر أستير .</a:t>
            </a:r>
            <a:endParaRPr lang="en-US" altLang="zh-CN" sz="3200" b="1" dirty="0">
              <a:solidFill>
                <a:srgbClr val="FFFFFF"/>
              </a:solidFill>
              <a:latin typeface="Arial" panose="020B0604020202020204" pitchFamily="34" charset="0"/>
              <a:cs typeface="Arial" panose="020B0604020202020204" pitchFamily="34" charset="0"/>
            </a:endParaRPr>
          </a:p>
          <a:p>
            <a:pPr marL="460375" indent="-438150" algn="r" rtl="1">
              <a:spcBef>
                <a:spcPct val="20000"/>
              </a:spcBef>
              <a:buClr>
                <a:schemeClr val="accent1"/>
              </a:buClr>
            </a:pPr>
            <a:r>
              <a:rPr lang="ar-JO" sz="3200" b="1" dirty="0">
                <a:solidFill>
                  <a:srgbClr val="FFFFFF"/>
                </a:solidFill>
                <a:latin typeface="Arial" panose="020B0604020202020204" pitchFamily="34" charset="0"/>
                <a:cs typeface="Arial" panose="020B0604020202020204" pitchFamily="34" charset="0"/>
              </a:rPr>
              <a:t>ب.</a:t>
            </a: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يعتبر عزرا من الأسفار الكتابية القليلة والذي كتب بلغتين، حوالي ربع السفر ( 67 من 280 آية) مكتوبة باللغة الآرامية مع أغلبة عبرية من الآيات . هذا الجزء (4: 8-6: 18، 7: 12-26) آرامية لأنها تشمل المراسلات الرسمية والتي كانت الارامية لغتها الرسمية لذلك الزمن .</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122885" name="Text Box 10"/>
          <p:cNvSpPr txBox="1">
            <a:spLocks noChangeArrowheads="1"/>
          </p:cNvSpPr>
          <p:nvPr/>
        </p:nvSpPr>
        <p:spPr bwMode="auto">
          <a:xfrm>
            <a:off x="467544" y="3124200"/>
            <a:ext cx="7787208" cy="245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أ)</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الرجوع الأول بقيادة زربابل (538 ق.م) يشمل 50000 يهودي رجعوا إلى الأرض لإعادة بناء الهيكل كنتيجة لمرسوم كورش (عز 1-6)</a:t>
            </a: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ب)</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الرجوع الثاني بقيادة عزرا (458 ق.م) أحضر 5000 يهودي خلال حكم أحشويروس (عز 7-8)</a:t>
            </a: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buFont typeface="Arial" charset="0"/>
              <a:buAutoNum type="alphaLcParenR" startAt="2"/>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b="1" dirty="0">
                <a:solidFill>
                  <a:srgbClr val="000000"/>
                </a:solidFill>
                <a:latin typeface="Arial" panose="020B0604020202020204" pitchFamily="34" charset="0"/>
                <a:cs typeface="Arial" panose="020B0604020202020204" pitchFamily="34" charset="0"/>
              </a:rPr>
              <a:t>ت)</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الرجوع الثالث بقيادة نحميا (444 ق.م) لإعادة بناء أسوار أورشليم الذي يدور حول نحميا نفسه وعدد الراجعين اليهود غير مذكور </a:t>
            </a:r>
            <a:endParaRPr lang="en-US" b="1" dirty="0">
              <a:solidFill>
                <a:srgbClr val="000000"/>
              </a:solidFill>
              <a:latin typeface="Arial" panose="020B0604020202020204" pitchFamily="34" charset="0"/>
              <a:cs typeface="Arial" panose="020B0604020202020204" pitchFamily="34" charset="0"/>
            </a:endParaRPr>
          </a:p>
        </p:txBody>
      </p:sp>
      <p:sp>
        <p:nvSpPr>
          <p:cNvPr id="25612" name="Rectangle 12"/>
          <p:cNvSpPr>
            <a:spLocks noChangeArrowheads="1"/>
          </p:cNvSpPr>
          <p:nvPr/>
        </p:nvSpPr>
        <p:spPr bwMode="auto">
          <a:xfrm>
            <a:off x="467544" y="2133600"/>
            <a:ext cx="8219256" cy="781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p>
            <a:pPr marL="533400" indent="-533400" algn="r" rtl="1" eaLnBrk="0" hangingPunct="0">
              <a:lnSpc>
                <a:spcPct val="80000"/>
              </a:lnSpc>
            </a:pPr>
            <a:r>
              <a:rPr lang="ar-JO" sz="2800" b="1" dirty="0">
                <a:solidFill>
                  <a:srgbClr val="000000"/>
                </a:solidFill>
                <a:latin typeface="Arial" panose="020B0604020202020204" pitchFamily="34" charset="0"/>
                <a:cs typeface="Arial" panose="020B0604020202020204" pitchFamily="34" charset="0"/>
              </a:rPr>
              <a:t>1)</a:t>
            </a:r>
            <a:r>
              <a:rPr lang="en-US" sz="2800" b="1" dirty="0">
                <a:solidFill>
                  <a:srgbClr val="000000"/>
                </a:solidFill>
                <a:latin typeface="Arial" panose="020B0604020202020204" pitchFamily="34" charset="0"/>
                <a:cs typeface="Arial" panose="020B0604020202020204" pitchFamily="34" charset="0"/>
              </a:rPr>
              <a:t>	</a:t>
            </a:r>
            <a:r>
              <a:rPr lang="ar-JO" sz="2800" b="1" u="sng" dirty="0">
                <a:solidFill>
                  <a:srgbClr val="000000"/>
                </a:solidFill>
                <a:latin typeface="Arial" panose="020B0604020202020204" pitchFamily="34" charset="0"/>
                <a:cs typeface="Arial" panose="020B0604020202020204" pitchFamily="34" charset="0"/>
              </a:rPr>
              <a:t>الأحداث</a:t>
            </a:r>
            <a:r>
              <a:rPr lang="ar-JO" sz="2800" b="1" dirty="0">
                <a:solidFill>
                  <a:srgbClr val="000000"/>
                </a:solidFill>
                <a:latin typeface="Arial" panose="020B0604020202020204" pitchFamily="34" charset="0"/>
                <a:cs typeface="Arial" panose="020B0604020202020204" pitchFamily="34" charset="0"/>
              </a:rPr>
              <a:t> : أحداث الإسترداد تدور حول </a:t>
            </a:r>
            <a:r>
              <a:rPr lang="ar-JO" sz="2800" b="1" u="sng" dirty="0">
                <a:solidFill>
                  <a:srgbClr val="000000"/>
                </a:solidFill>
                <a:latin typeface="Arial" panose="020B0604020202020204" pitchFamily="34" charset="0"/>
                <a:cs typeface="Arial" panose="020B0604020202020204" pitchFamily="34" charset="0"/>
              </a:rPr>
              <a:t>رحلات الرجوع الثلاثة </a:t>
            </a:r>
            <a:r>
              <a:rPr lang="ar-JO" sz="2800" b="1" dirty="0">
                <a:solidFill>
                  <a:srgbClr val="000000"/>
                </a:solidFill>
                <a:latin typeface="Arial" panose="020B0604020202020204" pitchFamily="34" charset="0"/>
                <a:cs typeface="Arial" panose="020B0604020202020204" pitchFamily="34" charset="0"/>
              </a:rPr>
              <a:t>للأرض من بابل </a:t>
            </a:r>
            <a:endParaRPr lang="en-US" sz="2800" b="1" dirty="0">
              <a:solidFill>
                <a:srgbClr val="000000"/>
              </a:solidFill>
              <a:latin typeface="Arial" panose="020B0604020202020204" pitchFamily="34" charset="0"/>
              <a:cs typeface="Arial" panose="020B0604020202020204" pitchFamily="34"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gn="r">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 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274439" name="Text Box 7"/>
          <p:cNvSpPr txBox="1">
            <a:spLocks noChangeArrowheads="1"/>
          </p:cNvSpPr>
          <p:nvPr/>
        </p:nvSpPr>
        <p:spPr bwMode="auto">
          <a:xfrm>
            <a:off x="533400" y="2362200"/>
            <a:ext cx="8229600"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lnSpc>
                <a:spcPct val="80000"/>
              </a:lnSpc>
            </a:pPr>
            <a:r>
              <a:rPr lang="ar-JO" sz="2800" b="1" u="sng" dirty="0">
                <a:solidFill>
                  <a:srgbClr val="000000"/>
                </a:solidFill>
                <a:latin typeface="Arial" panose="020B0604020202020204" pitchFamily="34" charset="0"/>
                <a:cs typeface="Arial" panose="020B0604020202020204" pitchFamily="34" charset="0"/>
              </a:rPr>
              <a:t>2. العلاقة مع العهد الإبراهيمي</a:t>
            </a:r>
            <a:endParaRPr lang="en-US" sz="2800" b="1" dirty="0">
              <a:solidFill>
                <a:srgbClr val="000000"/>
              </a:solidFill>
              <a:latin typeface="Arial" panose="020B0604020202020204" pitchFamily="34" charset="0"/>
              <a:cs typeface="Arial" panose="020B0604020202020204" pitchFamily="34" charset="0"/>
            </a:endParaRPr>
          </a:p>
        </p:txBody>
      </p:sp>
      <p:sp>
        <p:nvSpPr>
          <p:cNvPr id="124933" name="Text Box 10"/>
          <p:cNvSpPr txBox="1">
            <a:spLocks noChangeArrowheads="1"/>
          </p:cNvSpPr>
          <p:nvPr/>
        </p:nvSpPr>
        <p:spPr bwMode="auto">
          <a:xfrm>
            <a:off x="539552" y="2895600"/>
            <a:ext cx="7772400" cy="2751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أ)</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وعد الله إبراهيم أن نسله سوف </a:t>
            </a:r>
            <a:r>
              <a:rPr lang="ar-JO" altLang="zh-CN" b="1" u="sng" dirty="0">
                <a:solidFill>
                  <a:srgbClr val="000000"/>
                </a:solidFill>
                <a:latin typeface="Arial" panose="020B0604020202020204" pitchFamily="34" charset="0"/>
                <a:cs typeface="Arial" panose="020B0604020202020204" pitchFamily="34" charset="0"/>
              </a:rPr>
              <a:t>يمتلك الأرض </a:t>
            </a:r>
            <a:r>
              <a:rPr lang="ar-JO" altLang="zh-CN" b="1" dirty="0">
                <a:solidFill>
                  <a:srgbClr val="000000"/>
                </a:solidFill>
                <a:latin typeface="Arial" panose="020B0604020202020204" pitchFamily="34" charset="0"/>
                <a:cs typeface="Arial" panose="020B0604020202020204" pitchFamily="34" charset="0"/>
              </a:rPr>
              <a:t>من نهر مصر إلى الفرات    (تك 15 : 18) ومع أن إسرائيل في بابل كان يعيش خارج هذه الحدود فقد كان يجب على الأمة أن تعود إلى الأرض</a:t>
            </a: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ب)</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تم التنبؤ عن </a:t>
            </a:r>
            <a:r>
              <a:rPr lang="ar-JO" altLang="zh-CN" b="1" u="sng" dirty="0">
                <a:solidFill>
                  <a:srgbClr val="000000"/>
                </a:solidFill>
                <a:latin typeface="Arial" panose="020B0604020202020204" pitchFamily="34" charset="0"/>
                <a:cs typeface="Arial" panose="020B0604020202020204" pitchFamily="34" charset="0"/>
              </a:rPr>
              <a:t>المسيا</a:t>
            </a:r>
            <a:r>
              <a:rPr lang="ar-JO" altLang="zh-CN" b="1" dirty="0">
                <a:solidFill>
                  <a:srgbClr val="000000"/>
                </a:solidFill>
                <a:latin typeface="Arial" panose="020B0604020202020204" pitchFamily="34" charset="0"/>
                <a:cs typeface="Arial" panose="020B0604020202020204" pitchFamily="34" charset="0"/>
              </a:rPr>
              <a:t> أنه سيولد في بيت لحم (مي 5: 2)</a:t>
            </a: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pPr>
            <a:r>
              <a:rPr lang="ar-JO" b="1" dirty="0">
                <a:solidFill>
                  <a:srgbClr val="000000"/>
                </a:solidFill>
                <a:latin typeface="Arial" panose="020B0604020202020204" pitchFamily="34" charset="0"/>
                <a:cs typeface="Arial" panose="020B0604020202020204" pitchFamily="34" charset="0"/>
              </a:rPr>
              <a:t>ت)</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هدد الزواج المتبادل </a:t>
            </a:r>
            <a:r>
              <a:rPr lang="ar-JO" b="1" u="sng" dirty="0">
                <a:solidFill>
                  <a:srgbClr val="000000"/>
                </a:solidFill>
                <a:latin typeface="Arial" panose="020B0604020202020204" pitchFamily="34" charset="0"/>
                <a:cs typeface="Arial" panose="020B0604020202020204" pitchFamily="34" charset="0"/>
              </a:rPr>
              <a:t>نقاء النسل الداوودي </a:t>
            </a:r>
            <a:r>
              <a:rPr lang="ar-JO" b="1" dirty="0">
                <a:solidFill>
                  <a:srgbClr val="000000"/>
                </a:solidFill>
                <a:latin typeface="Arial" panose="020B0604020202020204" pitchFamily="34" charset="0"/>
                <a:cs typeface="Arial" panose="020B0604020202020204" pitchFamily="34" charset="0"/>
              </a:rPr>
              <a:t>الذي سيتمم النسل الموعود المعطى لإبراهيم في الأصل</a:t>
            </a:r>
            <a:endParaRPr lang="en-US" b="1" dirty="0">
              <a:solidFill>
                <a:srgbClr val="000000"/>
              </a:solidFill>
              <a:latin typeface="Arial" panose="020B0604020202020204" pitchFamily="34" charset="0"/>
              <a:cs typeface="Arial" panose="020B0604020202020204" pitchFamily="34"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gn="r">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 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الحجة</a:t>
            </a:r>
            <a:endParaRPr lang="en-US" b="1" dirty="0">
              <a:latin typeface="Arial" panose="020B0604020202020204" pitchFamily="34" charset="0"/>
              <a:ea typeface="+mj-ea"/>
              <a:cs typeface="Arial" panose="020B0604020202020204" pitchFamily="34" charset="0"/>
            </a:endParaRP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a:t>
            </a:r>
            <a:endParaRPr lang="en-US" b="1" dirty="0">
              <a:solidFill>
                <a:srgbClr val="FFFFFF"/>
              </a:solidFill>
              <a:latin typeface="Arial" panose="020B0604020202020204" pitchFamily="34" charset="0"/>
              <a:cs typeface="Arial" panose="020B0604020202020204" pitchFamily="34" charset="0"/>
            </a:endParaRP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r" rtl="1">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أ)</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سفر عزرا يهتم بالهيكل ويستمر من حيث انتهى سفر أخبار الأيام الثاني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r>
              <a:rPr lang="en-US" altLang="zh-CN" sz="2800" b="1" dirty="0">
                <a:solidFill>
                  <a:srgbClr val="FFFFFF"/>
                </a:solidFill>
                <a:latin typeface="Arial" panose="020B0604020202020204" pitchFamily="34" charset="0"/>
                <a:cs typeface="Arial" panose="020B0604020202020204" pitchFamily="34" charset="0"/>
              </a:rPr>
              <a:t>  </a:t>
            </a:r>
          </a:p>
          <a:p>
            <a:pPr marL="533400" indent="-533400" algn="r" rtl="1">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ب)</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للأسف فإن البقية الذين عادوا لم يكونوا ملتزمين بقوة نحوالعهد والهيكل كما يتوقع البعض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r>
              <a:rPr lang="ar-JO" sz="2800" b="1" dirty="0">
                <a:solidFill>
                  <a:srgbClr val="FFFFFF"/>
                </a:solidFill>
                <a:latin typeface="Arial" panose="020B0604020202020204" pitchFamily="34" charset="0"/>
                <a:cs typeface="Arial" panose="020B0604020202020204" pitchFamily="34" charset="0"/>
              </a:rPr>
              <a:t>ت)</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لهذا يسجل عزرا استرداد الهيكل بقيادة زربابل (1-6) واسترداد الشعب إلى التزامات العهد بقيادة عزرا (7-10) لتشجيع البقية على العبادة الصحيحة في الهيكل وطاعة العهد .</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3" end="3"/>
                                            </p:txEl>
                                          </p:spTgt>
                                        </p:tgtEl>
                                        <p:attrNameLst>
                                          <p:attrName>style.visibility</p:attrName>
                                        </p:attrNameLst>
                                      </p:cBhvr>
                                      <p:to>
                                        <p:strVal val="visible"/>
                                      </p:to>
                                    </p:set>
                                    <p:anim calcmode="lin" valueType="num">
                                      <p:cBhvr additive="base">
                                        <p:cTn id="19" dur="500" fill="hold"/>
                                        <p:tgtEl>
                                          <p:spTgt spid="2765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654">
                                            <p:txEl>
                                              <p:pRg st="6" end="6"/>
                                            </p:txEl>
                                          </p:spTgt>
                                        </p:tgtEl>
                                        <p:attrNameLst>
                                          <p:attrName>style.visibility</p:attrName>
                                        </p:attrNameLst>
                                      </p:cBhvr>
                                      <p:to>
                                        <p:strVal val="visible"/>
                                      </p:to>
                                    </p:set>
                                    <p:anim calcmode="lin" valueType="num">
                                      <p:cBhvr additive="base">
                                        <p:cTn id="25" dur="500" fill="hold"/>
                                        <p:tgtEl>
                                          <p:spTgt spid="2765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48530" y="3717032"/>
            <a:ext cx="50800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solidFill>
                  <a:srgbClr val="000000"/>
                </a:solidFill>
                <a:latin typeface="Arial" panose="020B0604020202020204" pitchFamily="34" charset="0"/>
                <a:ea typeface="+mj-ea"/>
                <a:cs typeface="Arial" panose="020B0604020202020204" pitchFamily="34" charset="0"/>
              </a:rPr>
              <a:t>الفرضية</a:t>
            </a:r>
            <a:endParaRPr lang="en-US" b="1" dirty="0">
              <a:solidFill>
                <a:srgbClr val="000000"/>
              </a:solidFill>
              <a:latin typeface="Arial" panose="020B0604020202020204" pitchFamily="34" charset="0"/>
              <a:ea typeface="+mj-ea"/>
              <a:cs typeface="Arial" panose="020B0604020202020204" pitchFamily="34" charset="0"/>
            </a:endParaRP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1619672" y="314096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1-6 الهيكل - زربابل</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استرداد الهيكل والشعب</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تتميم جزئي لوعد الأرض</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0" y="5445224"/>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7-10 الشعب - عزرا</a:t>
            </a:r>
            <a:endParaRPr lang="en-US" altLang="zh-CN"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292-294</a:t>
            </a:r>
          </a:p>
        </p:txBody>
      </p:sp>
      <p:sp>
        <p:nvSpPr>
          <p:cNvPr id="29704" name="Text Box 8"/>
          <p:cNvSpPr txBox="1">
            <a:spLocks noChangeArrowheads="1"/>
          </p:cNvSpPr>
          <p:nvPr/>
        </p:nvSpPr>
        <p:spPr bwMode="auto">
          <a:xfrm>
            <a:off x="342900" y="963613"/>
            <a:ext cx="8458200" cy="206210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32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31"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نحميا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32"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عزرا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189443" name="Text Box 3"/>
          <p:cNvSpPr txBox="1">
            <a:spLocks noChangeArrowheads="1"/>
          </p:cNvSpPr>
          <p:nvPr/>
        </p:nvSpPr>
        <p:spPr bwMode="auto">
          <a:xfrm>
            <a:off x="304800" y="4648200"/>
            <a:ext cx="2286000" cy="86177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a:t>
            </a:r>
          </a:p>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7" name="Title 26"/>
          <p:cNvSpPr>
            <a:spLocks noGrp="1"/>
          </p:cNvSpPr>
          <p:nvPr>
            <p:ph type="title" idx="4294967295"/>
          </p:nvPr>
        </p:nvSpPr>
        <p:spPr>
          <a:xfrm>
            <a:off x="304800" y="304800"/>
            <a:ext cx="1171575" cy="1066800"/>
          </a:xfrm>
        </p:spPr>
        <p:txBody>
          <a:bodyPr/>
          <a:lstStyle/>
          <a:p>
            <a:pPr algn="ctr">
              <a:defRPr/>
            </a:pPr>
            <a:r>
              <a:rPr lang="ar-JO" sz="2800" b="1" dirty="0">
                <a:latin typeface="Arial" panose="020B0604020202020204" pitchFamily="34" charset="0"/>
                <a:ea typeface="ＭＳ Ｐゴシック" charset="0"/>
                <a:cs typeface="Arial" panose="020B0604020202020204" pitchFamily="34" charset="0"/>
              </a:rPr>
              <a:t>عزرا 1-6</a:t>
            </a:r>
            <a:endParaRPr lang="en-US" sz="2800" b="1" dirty="0">
              <a:latin typeface="Arial" panose="020B0604020202020204" pitchFamily="34" charset="0"/>
              <a:ea typeface="ＭＳ Ｐゴシック" charset="0"/>
              <a:cs typeface="Arial" panose="020B0604020202020204" pitchFamily="34" charset="0"/>
            </a:endParaRP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ar-JO" sz="3200" b="1" dirty="0">
                <a:solidFill>
                  <a:schemeClr val="tx1"/>
                </a:solidFill>
                <a:effectLst/>
                <a:latin typeface="Arial" panose="020B0604020202020204" pitchFamily="34" charset="0"/>
                <a:cs typeface="Arial" panose="020B0604020202020204" pitchFamily="34" charset="0"/>
              </a:rPr>
              <a:t>قائمة أنبياء ما قبل السبي في العهد القديم</a:t>
            </a:r>
            <a:endParaRPr kumimoji="0" lang="en-US" sz="3200" b="1" dirty="0">
              <a:solidFill>
                <a:schemeClr val="tx1"/>
              </a:solidFill>
              <a:effectLst/>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7672388" y="1584325"/>
            <a:ext cx="726481"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عوبديا</a:t>
            </a:r>
            <a:endParaRPr lang="en-US" sz="2000" b="1" dirty="0">
              <a:solidFill>
                <a:srgbClr val="0066CC"/>
              </a:solidFill>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258888" y="3581400"/>
            <a:ext cx="63831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يونان</a:t>
            </a:r>
            <a:endParaRPr lang="en-US" sz="2000" b="1" dirty="0">
              <a:solidFill>
                <a:srgbClr val="0066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2097088" y="3581400"/>
            <a:ext cx="837089"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عاموس</a:t>
            </a:r>
            <a:endParaRPr lang="en-US" sz="2000" b="1" dirty="0">
              <a:solidFill>
                <a:srgbClr val="0066CC"/>
              </a:solidFill>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2916238" y="3581400"/>
            <a:ext cx="69602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هوشع</a:t>
            </a:r>
            <a:endParaRPr lang="en-US" sz="2000" b="1" dirty="0">
              <a:solidFill>
                <a:srgbClr val="0066CC"/>
              </a:solidFill>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744913" y="3581400"/>
            <a:ext cx="739305"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أشعياء</a:t>
            </a:r>
            <a:endParaRPr lang="en-US" sz="2000" b="1" dirty="0">
              <a:solidFill>
                <a:srgbClr val="0066CC"/>
              </a:solidFill>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4567238" y="3581400"/>
            <a:ext cx="554960"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ميخا</a:t>
            </a:r>
            <a:endParaRPr lang="en-US" sz="2000" b="1" dirty="0">
              <a:solidFill>
                <a:srgbClr val="0066CC"/>
              </a:solidFill>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6781800" y="3581400"/>
            <a:ext cx="657552"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ناحوم</a:t>
            </a:r>
            <a:endParaRPr lang="en-US" sz="2000" b="1" dirty="0">
              <a:solidFill>
                <a:srgbClr val="0066CC"/>
              </a:solidFill>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228600" y="5410200"/>
            <a:ext cx="74411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حبقوق</a:t>
            </a:r>
            <a:endParaRPr lang="en-US" sz="2000" b="1" dirty="0">
              <a:solidFill>
                <a:srgbClr val="0066CC"/>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7742238" y="3200400"/>
            <a:ext cx="604653"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إرميا</a:t>
            </a:r>
            <a:endParaRPr lang="en-US" sz="2000" b="1" dirty="0">
              <a:solidFill>
                <a:srgbClr val="0066CC"/>
              </a:solidFill>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228600" y="4953000"/>
            <a:ext cx="62228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يوئيل</a:t>
            </a:r>
            <a:endParaRPr lang="en-US" sz="2000" b="1" dirty="0">
              <a:solidFill>
                <a:srgbClr val="0066CC"/>
              </a:solidFill>
              <a:latin typeface="Arial" panose="020B0604020202020204" pitchFamily="34" charset="0"/>
              <a:cs typeface="Arial" panose="020B0604020202020204" pitchFamily="34" charset="0"/>
            </a:endParaRPr>
          </a:p>
        </p:txBody>
      </p:sp>
      <p:sp>
        <p:nvSpPr>
          <p:cNvPr id="5135" name="Text Box 15"/>
          <p:cNvSpPr txBox="1">
            <a:spLocks noChangeArrowheads="1"/>
          </p:cNvSpPr>
          <p:nvPr/>
        </p:nvSpPr>
        <p:spPr bwMode="auto">
          <a:xfrm>
            <a:off x="7924800" y="3581400"/>
            <a:ext cx="681597"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صفنيا</a:t>
            </a:r>
            <a:endParaRPr lang="en-US" sz="2000" b="1" dirty="0">
              <a:solidFill>
                <a:srgbClr val="0066CC"/>
              </a:solidFill>
              <a:latin typeface="Arial" panose="020B0604020202020204" pitchFamily="34" charset="0"/>
              <a:cs typeface="Arial" panose="020B0604020202020204" pitchFamily="34" charset="0"/>
            </a:endParaRP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قائمة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r="8860" b="17296"/>
          <a:stretch/>
        </p:blipFill>
        <p:spPr>
          <a:xfrm rot="5400000">
            <a:off x="-757205" y="504669"/>
            <a:ext cx="6353354" cy="534401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a:t>
            </a:r>
            <a:r>
              <a:rPr lang="ar-JO" sz="1800" b="1" dirty="0">
                <a:solidFill>
                  <a:schemeClr val="bg1"/>
                </a:solidFill>
                <a:latin typeface="Arial" panose="020B0604020202020204" pitchFamily="34" charset="0"/>
                <a:cs typeface="Arial" panose="020B0604020202020204" pitchFamily="34" charset="0"/>
              </a:rPr>
              <a:t>الكتاب المقدس التلخيصي</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7" name="TextBox 3"/>
          <p:cNvSpPr txBox="1">
            <a:spLocks noChangeArrowheads="1"/>
          </p:cNvSpPr>
          <p:nvPr/>
        </p:nvSpPr>
        <p:spPr bwMode="auto">
          <a:xfrm>
            <a:off x="3959427" y="1340768"/>
            <a:ext cx="5184574" cy="415498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إعلان عن الهيكل من قبل كورش</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عودة المسبيين بقيادة زربابل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3. وضع أساس الهيكل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4. تأجيل العمل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5. كتابة رسالة إلى داريوس</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6. المسبيون ينهون عمل الهيكل</a:t>
            </a:r>
            <a:endParaRPr lang="en-US" b="1"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latin typeface="Arial" panose="020B0604020202020204" pitchFamily="34" charset="0"/>
                <a:cs typeface="Arial" panose="020B0604020202020204" pitchFamily="34" charset="0"/>
              </a:rPr>
              <a:t>7. أمر يأذن بعودة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8. ملخص 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9. صلاة توبة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10. إدانة النساء الأجنبيات</a:t>
            </a:r>
            <a:endParaRPr lang="en-US" b="1"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عزرا</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ar-JO" sz="4800" b="1" dirty="0">
                <a:solidFill>
                  <a:srgbClr val="FFFFFF"/>
                </a:solidFill>
                <a:effectLst/>
                <a:latin typeface="Arial" panose="020B0604020202020204" pitchFamily="34" charset="0"/>
                <a:cs typeface="Arial" panose="020B0604020202020204" pitchFamily="34" charset="0"/>
              </a:rPr>
              <a:t>قائمة السبي</a:t>
            </a:r>
            <a:endParaRPr kumimoji="0" lang="en-US" sz="4800" b="1" dirty="0">
              <a:solidFill>
                <a:srgbClr val="FFFFFF"/>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000000"/>
                </a:solidFill>
                <a:latin typeface="Arial" panose="020B0604020202020204" pitchFamily="34" charset="0"/>
                <a:cs typeface="Arial" panose="020B0604020202020204" pitchFamily="34" charset="0"/>
              </a:rPr>
              <a:t>232 و342</a:t>
            </a:r>
            <a:endParaRPr lang="en-US" b="1" dirty="0">
              <a:solidFill>
                <a:srgbClr val="000000"/>
              </a:solidFill>
              <a:latin typeface="Arial" panose="020B0604020202020204" pitchFamily="34" charset="0"/>
              <a:cs typeface="Arial" panose="020B0604020202020204" pitchFamily="34" charset="0"/>
            </a:endParaRP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761060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ar-JO" sz="4000" dirty="0">
                <a:effectLst>
                  <a:glow rad="228600">
                    <a:schemeClr val="tx1"/>
                  </a:glow>
                </a:effectLst>
              </a:rPr>
              <a:t>إعادة بناء المذبح أولاً (عزرا 3: 1-6)</a:t>
            </a:r>
            <a:endParaRPr lang="en-US" sz="4000"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552976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60474"/>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18342974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rPr>
              <a:t>من الخارج</a:t>
            </a:r>
            <a:endParaRPr kumimoji="0" lang="en-GB"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05972321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4: 23-24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536 ق.م : حينئذ لما قرأت رسالة أرتحشستا الملك أمام رحوم وشمشاي الكاتب ورفقائهما ذهبوا بسرعة إلى أورشليم إلى اليهود وأوقفوهم بذراع وقوة حينئذ توقف عمل بيت الله الذي في أورشليم وكان متوقفاً إلى السنة الثانية من ملك دارسوس ملك فارس (520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ea typeface="ＭＳ Ｐゴシック" charset="0"/>
                <a:cs typeface="Arial" panose="020B0604020202020204" pitchFamily="34" charset="0"/>
              </a:rPr>
              <a:t>السياق</a:t>
            </a: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مقاومة إعادة بناء الهيكل</a:t>
            </a:r>
            <a:endParaRPr lang="en-US" sz="4000"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rPr>
              <a:t>من الداخل</a:t>
            </a:r>
            <a:endParaRPr kumimoji="0" lang="en-GB"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95844125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ar-SA"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الهيكل</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800" b="1" i="1"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4800" b="1" i="1" u="none" strike="noStrike" kern="1200" cap="none" spc="0" normalizeH="0" baseline="0" noProof="0" dirty="0">
              <a:ln>
                <a:noFill/>
              </a:ln>
              <a:solidFill>
                <a:srgbClr val="FFFFFF"/>
              </a:solidFill>
              <a:effectLst/>
              <a:uLnTx/>
              <a:uFillTx/>
              <a:latin typeface="Arail"/>
              <a:ea typeface="ＭＳ Ｐゴシック" charset="0"/>
              <a:cs typeface="Arail"/>
            </a:endParaRP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dirty="0">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ar-SA" sz="4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التاريخ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0375" indent="-460375" algn="r" rtl="1" eaLnBrk="1" hangingPunct="1">
              <a:spcBef>
                <a:spcPct val="20000"/>
              </a:spcBef>
              <a:buClr>
                <a:srgbClr val="00FFFF"/>
              </a:buClr>
              <a:buSzPct val="75000"/>
              <a:buFont typeface="Wingdings" charset="0"/>
              <a:buChar char="n"/>
              <a:defRPr/>
            </a:pP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حجي </a:t>
            </a:r>
            <a:r>
              <a:rPr kumimoji="0" lang="ar-SA" sz="40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هوأكثر</a:t>
            </a: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أسفار الكتاب المقدس تأريخًا ، حيث يسجل الرسائل المعطاة بين آب وكانون أول عام 520 قبل الميلاد</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644586263"/>
      </p:ext>
    </p:extLst>
  </p:cSld>
  <p:clrMapOvr>
    <a:masterClrMapping/>
  </p:clrMapOvr>
  <p:transition>
    <p:blinds/>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3963272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ＭＳ Ｐゴシック" charset="0"/>
              </a:rPr>
              <a:t>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a:t>
            </a:r>
            <a:br>
              <a:rPr lang="ar-JO"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a:t>
            </a:r>
            <a:r>
              <a:rPr lang="ar-JO" sz="3200" dirty="0">
                <a:effectLst>
                  <a:glow rad="127000">
                    <a:schemeClr val="tx1"/>
                  </a:glow>
                </a:effectLst>
                <a:ea typeface="ＭＳ Ｐゴシック" charset="0"/>
                <a:cs typeface="ＭＳ Ｐゴシック" charset="0"/>
              </a:rPr>
              <a:t>1: 1</a:t>
            </a:r>
            <a:r>
              <a:rPr lang="en-US" sz="32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28212903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ar-JO" sz="3600" b="1" dirty="0">
                <a:solidFill>
                  <a:schemeClr val="tx1"/>
                </a:solidFill>
                <a:effectLst/>
                <a:latin typeface="Arial" panose="020B0604020202020204" pitchFamily="34" charset="0"/>
                <a:cs typeface="Arial" panose="020B0604020202020204" pitchFamily="34" charset="0"/>
              </a:rPr>
              <a:t>خط زمن المقاومة (عزرا 4)</a:t>
            </a:r>
            <a:endParaRPr kumimoji="0" lang="en-US" sz="36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504112" y="-27384"/>
            <a:ext cx="1676400" cy="461665"/>
          </a:xfrm>
          <a:prstGeom prst="rect">
            <a:avLst/>
          </a:prstGeom>
          <a:solidFill>
            <a:schemeClr val="bg2"/>
          </a:solidFill>
          <a:ln w="9525">
            <a:noFill/>
            <a:miter lim="800000"/>
            <a:headEnd/>
            <a:tailEnd/>
          </a:ln>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كورش</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536-520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أحشويروش </a:t>
              </a:r>
            </a:p>
            <a:p>
              <a:pPr algn="ctr">
                <a:defRPr/>
              </a:pPr>
              <a:r>
                <a:rPr lang="ar-JO" sz="2000" b="1" dirty="0">
                  <a:solidFill>
                    <a:srgbClr val="FFFFFF"/>
                  </a:solidFill>
                  <a:latin typeface="Arial" panose="020B0604020202020204" pitchFamily="34" charset="0"/>
                  <a:cs typeface="Arial" panose="020B0604020202020204" pitchFamily="34" charset="0"/>
                </a:rPr>
                <a:t>486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تحت ارتحشستا</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460 ق.م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23DC16D-AD75-9999-C212-C381F22E967E}"/>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80C8FF0B-4FF2-80AE-975E-4B71EDDACDEC}"/>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239E1BC4-F73F-557F-6DD5-BF1DD47161D4}"/>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نحميا تحت حكم داريوس (داخلي)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696927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فترة ما بعد السبي المتأخرة (عزرا 7-10، نحميا 1-13)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912970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864270"/>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825432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EAE8E2"/>
              </a:solidFill>
              <a:latin typeface="Arial" panose="020B0604020202020204" pitchFamily="34" charset="0"/>
              <a:cs typeface="Arial" panose="020B0604020202020204" pitchFamily="34"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مع 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FFFFFF"/>
                    </a:solidFill>
                    <a:latin typeface="Arial" panose="020B0604020202020204" pitchFamily="34" charset="0"/>
                    <a:cs typeface="Arial" panose="020B0604020202020204" pitchFamily="34" charset="0"/>
                  </a:rPr>
                  <a:t>المقاومة      4: 1-6:12</a:t>
                </a:r>
                <a:endParaRPr lang="en-US" altLang="zh-CN" sz="1400" b="1" dirty="0">
                  <a:solidFill>
                    <a:srgbClr val="FFFFFF"/>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استير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5363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753415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إكمال الهيكل في 516 ق.م</a:t>
            </a:r>
            <a:b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b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عزرا 6 : 15</a:t>
            </a: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9345395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2800" b="1" dirty="0">
                <a:solidFill>
                  <a:srgbClr val="000000"/>
                </a:solidFill>
                <a:latin typeface="Arial" panose="020B0604020202020204" pitchFamily="34" charset="0"/>
                <a:cs typeface="Arial" panose="020B0604020202020204" pitchFamily="34" charset="0"/>
              </a:rPr>
              <a:t>1.</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52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36511261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733127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الهيكل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الشعب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85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15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حضور الروح؟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الخضوع للروح؟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2800" b="1" dirty="0">
                <a:solidFill>
                  <a:srgbClr val="000000"/>
                </a:solidFill>
                <a:latin typeface="Arial" panose="020B0604020202020204" pitchFamily="34" charset="0"/>
                <a:cs typeface="Arial" panose="020B0604020202020204" pitchFamily="34" charset="0"/>
              </a:rPr>
              <a:t>1.</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304800" y="4286250"/>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0375" marR="0" lvl="0" indent="-449263" algn="r" defTabSz="914400" rtl="1" eaLnBrk="1" fontAlgn="base" latinLnBrk="0" hangingPunct="1">
              <a:lnSpc>
                <a:spcPct val="100000"/>
              </a:lnSpc>
              <a:spcBef>
                <a:spcPct val="0"/>
              </a:spcBef>
              <a:spcAft>
                <a:spcPct val="0"/>
              </a:spcAft>
              <a:buClrTx/>
              <a:buSzTx/>
              <a:buFontTx/>
              <a:buNone/>
              <a:defRPr/>
            </a:pPr>
            <a:r>
              <a:rPr lang="ar-JO" altLang="zh-CN" sz="2800" b="1" dirty="0">
                <a:solidFill>
                  <a:srgbClr val="000000"/>
                </a:solidFill>
                <a:latin typeface="Arial" panose="020B0604020202020204" pitchFamily="34" charset="0"/>
                <a:cs typeface="Arial" panose="020B0604020202020204" pitchFamily="34" charset="0"/>
              </a:rPr>
              <a:t>2.</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عزرا 7-10 : إصلاح الشعب في الرجوع الثاني بقيادة عزرا مع 5000 يهودي قد تم تسجيله لتشجيع البقية على الإلتزام بمتطلبات العهد على اساس رحمة الله (458 ق.م)</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2888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ar-JO" sz="4000" dirty="0">
                <a:solidFill>
                  <a:schemeClr val="tx2"/>
                </a:solidFill>
                <a:effectLst>
                  <a:glow rad="127000">
                    <a:schemeClr val="bg1"/>
                  </a:glow>
                </a:effectLst>
                <a:ea typeface="ＭＳ Ｐゴシック" charset="0"/>
              </a:rPr>
              <a:t>لأن عزرا هيأ قلبه ل</a:t>
            </a:r>
            <a:r>
              <a:rPr lang="ar-JO" sz="4000" dirty="0">
                <a:solidFill>
                  <a:srgbClr val="0070C0"/>
                </a:solidFill>
                <a:effectLst>
                  <a:glow rad="127000">
                    <a:schemeClr val="bg1"/>
                  </a:glow>
                </a:effectLst>
                <a:ea typeface="ＭＳ Ｐゴシック" charset="0"/>
              </a:rPr>
              <a:t>طلب</a:t>
            </a:r>
            <a:r>
              <a:rPr lang="ar-JO" sz="4000" dirty="0">
                <a:solidFill>
                  <a:schemeClr val="tx2"/>
                </a:solidFill>
                <a:effectLst>
                  <a:glow rad="127000">
                    <a:schemeClr val="bg1"/>
                  </a:glow>
                </a:effectLst>
                <a:ea typeface="ＭＳ Ｐゴシック" charset="0"/>
              </a:rPr>
              <a:t> شريعة الرب و</a:t>
            </a:r>
            <a:r>
              <a:rPr lang="ar-JO" sz="4000" dirty="0">
                <a:solidFill>
                  <a:srgbClr val="0070C0"/>
                </a:solidFill>
                <a:effectLst>
                  <a:glow rad="127000">
                    <a:schemeClr val="bg1"/>
                  </a:glow>
                </a:effectLst>
                <a:ea typeface="ＭＳ Ｐゴシック" charset="0"/>
              </a:rPr>
              <a:t>العمل</a:t>
            </a:r>
            <a:r>
              <a:rPr lang="ar-JO" sz="4000" dirty="0">
                <a:solidFill>
                  <a:schemeClr val="tx2"/>
                </a:solidFill>
                <a:effectLst>
                  <a:glow rad="127000">
                    <a:schemeClr val="bg1"/>
                  </a:glow>
                </a:effectLst>
                <a:ea typeface="ＭＳ Ｐゴシック" charset="0"/>
              </a:rPr>
              <a:t> بها ول</a:t>
            </a:r>
            <a:r>
              <a:rPr lang="ar-JO" sz="4000" dirty="0">
                <a:solidFill>
                  <a:srgbClr val="0070C0"/>
                </a:solidFill>
                <a:effectLst>
                  <a:glow rad="127000">
                    <a:schemeClr val="bg1"/>
                  </a:glow>
                </a:effectLst>
                <a:ea typeface="ＭＳ Ｐゴシック" charset="0"/>
              </a:rPr>
              <a:t>يعلم</a:t>
            </a:r>
            <a:r>
              <a:rPr lang="ar-JO" sz="4000" dirty="0">
                <a:solidFill>
                  <a:schemeClr val="tx2"/>
                </a:solidFill>
                <a:effectLst>
                  <a:glow rad="127000">
                    <a:schemeClr val="bg1"/>
                  </a:glow>
                </a:effectLst>
                <a:ea typeface="ＭＳ Ｐゴシック" charset="0"/>
              </a:rPr>
              <a:t> إسرائيل فريضة وقضاء (عز 7: 10)</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7678258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34"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نحميا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35"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عزرا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190467" name="Text Box 3"/>
          <p:cNvSpPr txBox="1">
            <a:spLocks noChangeArrowheads="1"/>
          </p:cNvSpPr>
          <p:nvPr/>
        </p:nvSpPr>
        <p:spPr bwMode="auto">
          <a:xfrm>
            <a:off x="3048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7-8</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9-10</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4" name="Text Box 20"/>
          <p:cNvSpPr txBox="1">
            <a:spLocks noChangeArrowheads="1"/>
          </p:cNvSpPr>
          <p:nvPr/>
        </p:nvSpPr>
        <p:spPr bwMode="auto">
          <a:xfrm>
            <a:off x="19812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التوجيه             7-10</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عزرا</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457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32" name="Title 31"/>
          <p:cNvSpPr>
            <a:spLocks noGrp="1"/>
          </p:cNvSpPr>
          <p:nvPr>
            <p:ph type="title" idx="4294967295"/>
          </p:nvPr>
        </p:nvSpPr>
        <p:spPr>
          <a:xfrm>
            <a:off x="71438" y="0"/>
            <a:ext cx="1331912" cy="1341438"/>
          </a:xfrm>
        </p:spPr>
        <p:txBody>
          <a:bodyPr/>
          <a:lstStyle/>
          <a:p>
            <a:pPr algn="ctr">
              <a:defRPr/>
            </a:pPr>
            <a:r>
              <a:rPr lang="ar-JO" sz="3200" b="1" dirty="0">
                <a:latin typeface="Arial" panose="020B0604020202020204" pitchFamily="34" charset="0"/>
                <a:ea typeface="ＭＳ Ｐゴシック" charset="0"/>
                <a:cs typeface="Arial" panose="020B0604020202020204" pitchFamily="34" charset="0"/>
              </a:rPr>
              <a:t>عزرا  7-10</a:t>
            </a:r>
            <a:endParaRPr lang="en-US" sz="3200" b="1" dirty="0">
              <a:latin typeface="Arial" panose="020B0604020202020204" pitchFamily="34" charset="0"/>
              <a:ea typeface="ＭＳ Ｐゴシック" charset="0"/>
              <a:cs typeface="Arial" panose="020B0604020202020204" pitchFamily="34" charset="0"/>
            </a:endParaRP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145145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3600" b="1" dirty="0">
                <a:solidFill>
                  <a:srgbClr val="000000"/>
                </a:solidFill>
                <a:latin typeface="Arial" panose="020B0604020202020204" pitchFamily="34" charset="0"/>
                <a:ea typeface="ＭＳ Ｐゴシック" charset="0"/>
                <a:cs typeface="Arial" panose="020B0604020202020204" pitchFamily="34" charset="0"/>
              </a:rPr>
            </a:br>
            <a:r>
              <a:rPr lang="ar-JO" sz="18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a:t>
            </a:r>
            <a:br>
              <a:rPr lang="ar-JO" sz="1800" b="1" dirty="0">
                <a:solidFill>
                  <a:schemeClr val="bg2"/>
                </a:solidFill>
                <a:latin typeface="Arial" panose="020B0604020202020204" pitchFamily="34" charset="0"/>
                <a:cs typeface="Arial" panose="020B0604020202020204" pitchFamily="34" charset="0"/>
              </a:rPr>
            </a:br>
            <a:r>
              <a:rPr lang="ar-JO" sz="1800" b="1" dirty="0">
                <a:solidFill>
                  <a:schemeClr val="bg2"/>
                </a:solidFill>
                <a:latin typeface="Arial" panose="020B0604020202020204" pitchFamily="34" charset="0"/>
                <a:cs typeface="Arial" panose="020B0604020202020204" pitchFamily="34" charset="0"/>
              </a:rPr>
              <a:t>جون أ.مارتن ، "عزرا ،" في تعليق معرفة الكتاب المقدس ، 1: 652 ، مقتبس</a:t>
            </a:r>
            <a:endParaRPr lang="en-US" sz="1800" b="1" dirty="0">
              <a:solidFill>
                <a:schemeClr val="bg2"/>
              </a:solidFill>
              <a:latin typeface="Arial" panose="020B0604020202020204" pitchFamily="34" charset="0"/>
              <a:ea typeface="ＭＳ Ｐゴシック" charset="0"/>
              <a:cs typeface="Arial" panose="020B0604020202020204" pitchFamily="34"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المرجع</a:t>
                </a:r>
                <a:endParaRPr lang="en-US" b="1" dirty="0">
                  <a:solidFill>
                    <a:srgbClr val="FFFFFF"/>
                  </a:solidFill>
                  <a:latin typeface="Arial" panose="020B0604020202020204" pitchFamily="34" charset="0"/>
                  <a:cs typeface="Arial" panose="020B0604020202020204" pitchFamily="34"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1-6</a:t>
                </a:r>
                <a:endParaRPr lang="en-US" b="1" dirty="0">
                  <a:solidFill>
                    <a:srgbClr val="FFFFFF"/>
                  </a:solidFill>
                  <a:latin typeface="Arial" panose="020B0604020202020204" pitchFamily="34" charset="0"/>
                  <a:cs typeface="Arial" panose="020B0604020202020204" pitchFamily="34" charset="0"/>
                </a:endParaRP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7-10</a:t>
                </a:r>
                <a:endParaRPr lang="en-US" b="1" dirty="0">
                  <a:solidFill>
                    <a:srgbClr val="FFFFFF"/>
                  </a:solidFill>
                  <a:latin typeface="Arial" panose="020B0604020202020204" pitchFamily="34" charset="0"/>
                  <a:cs typeface="Arial" panose="020B0604020202020204" pitchFamily="34" charset="0"/>
                </a:endParaRP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 1-13</a:t>
                </a:r>
                <a:endParaRPr lang="en-US" b="1" dirty="0">
                  <a:solidFill>
                    <a:srgbClr val="FFFFFF"/>
                  </a:solidFill>
                  <a:latin typeface="Arial" panose="020B0604020202020204" pitchFamily="34" charset="0"/>
                  <a:cs typeface="Arial" panose="020B0604020202020204" pitchFamily="34" charset="0"/>
                </a:endParaRP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التاريخ</a:t>
                </a:r>
                <a:endParaRPr lang="en-US" b="1" dirty="0">
                  <a:solidFill>
                    <a:srgbClr val="FFFFFF"/>
                  </a:solidFill>
                  <a:latin typeface="Arial" panose="020B0604020202020204" pitchFamily="34" charset="0"/>
                  <a:cs typeface="Arial" panose="020B0604020202020204" pitchFamily="34"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538 ق.م</a:t>
                </a:r>
                <a:endParaRPr lang="en-US" b="1" dirty="0">
                  <a:solidFill>
                    <a:srgbClr val="FFFFFF"/>
                  </a:solidFill>
                  <a:latin typeface="Arial" panose="020B0604020202020204" pitchFamily="34" charset="0"/>
                  <a:cs typeface="Arial" panose="020B0604020202020204" pitchFamily="34" charset="0"/>
                </a:endParaRP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458 ق.م</a:t>
                </a:r>
                <a:endParaRPr lang="en-US" b="1" dirty="0">
                  <a:solidFill>
                    <a:srgbClr val="FFFFFF"/>
                  </a:solidFill>
                  <a:latin typeface="Arial" panose="020B0604020202020204" pitchFamily="34" charset="0"/>
                  <a:cs typeface="Arial" panose="020B0604020202020204" pitchFamily="34" charset="0"/>
                </a:endParaRP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559050" algn="l"/>
                  </a:tabLst>
                </a:pPr>
                <a:r>
                  <a:rPr lang="ar-JO" b="1" dirty="0">
                    <a:solidFill>
                      <a:srgbClr val="FFFFFF"/>
                    </a:solidFill>
                    <a:latin typeface="Arial" panose="020B0604020202020204" pitchFamily="34" charset="0"/>
                    <a:cs typeface="Arial" panose="020B0604020202020204" pitchFamily="34" charset="0"/>
                  </a:rPr>
                  <a:t>444 ق.م</a:t>
                </a:r>
                <a:endParaRPr lang="en-US" b="1" dirty="0">
                  <a:solidFill>
                    <a:srgbClr val="FFFFFF"/>
                  </a:solidFill>
                  <a:latin typeface="Arial" panose="020B0604020202020204" pitchFamily="34" charset="0"/>
                  <a:cs typeface="Arial" panose="020B0604020202020204" pitchFamily="34" charset="0"/>
                </a:endParaRP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القادة</a:t>
                </a:r>
                <a:endParaRPr lang="en-US" b="1" dirty="0">
                  <a:solidFill>
                    <a:srgbClr val="FFFFFF"/>
                  </a:solidFill>
                  <a:latin typeface="Arial" panose="020B0604020202020204" pitchFamily="34" charset="0"/>
                  <a:cs typeface="Arial" panose="020B0604020202020204" pitchFamily="34"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b="1" dirty="0">
                    <a:solidFill>
                      <a:srgbClr val="FFFFFF"/>
                    </a:solidFill>
                    <a:latin typeface="Arial" panose="020B0604020202020204" pitchFamily="34" charset="0"/>
                    <a:cs typeface="Arial" panose="020B0604020202020204" pitchFamily="34" charset="0"/>
                  </a:rPr>
                  <a:t>شيشبصر        زربابل           يشوع</a:t>
                </a:r>
                <a:endParaRPr lang="en-US" b="1" dirty="0">
                  <a:solidFill>
                    <a:srgbClr val="FFFFFF"/>
                  </a:solidFill>
                  <a:latin typeface="Arial" panose="020B0604020202020204" pitchFamily="34" charset="0"/>
                  <a:cs typeface="Arial" panose="020B0604020202020204" pitchFamily="34" charset="0"/>
                </a:endParaRP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a:t>
                </a:r>
                <a:endParaRPr lang="en-US" b="1" dirty="0">
                  <a:solidFill>
                    <a:srgbClr val="FFFFFF"/>
                  </a:solidFill>
                  <a:latin typeface="Arial" panose="020B0604020202020204" pitchFamily="34" charset="0"/>
                  <a:cs typeface="Arial" panose="020B0604020202020204" pitchFamily="34"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a:t>
                </a:r>
                <a:endParaRPr lang="en-US" b="1" dirty="0">
                  <a:solidFill>
                    <a:srgbClr val="FFFFFF"/>
                  </a:solidFill>
                  <a:latin typeface="Arial" panose="020B0604020202020204" pitchFamily="34" charset="0"/>
                  <a:cs typeface="Arial" panose="020B0604020202020204" pitchFamily="34"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الملك الفارسي</a:t>
                </a:r>
                <a:endParaRPr lang="en-US" b="1" dirty="0">
                  <a:solidFill>
                    <a:srgbClr val="FFFFFF"/>
                  </a:solidFill>
                  <a:latin typeface="Arial" panose="020B0604020202020204" pitchFamily="34" charset="0"/>
                  <a:cs typeface="Arial" panose="020B0604020202020204" pitchFamily="34"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كورش</a:t>
                </a:r>
                <a:endParaRPr lang="en-US" b="1" dirty="0">
                  <a:solidFill>
                    <a:srgbClr val="FFFFFF"/>
                  </a:solidFill>
                  <a:latin typeface="Arial" panose="020B0604020202020204" pitchFamily="34" charset="0"/>
                  <a:cs typeface="Arial" panose="020B0604020202020204" pitchFamily="34" charset="0"/>
                </a:endParaRP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عناصر المرسوم</a:t>
                </a:r>
                <a:endParaRPr lang="en-US" b="1" dirty="0">
                  <a:solidFill>
                    <a:srgbClr val="FFFFFF"/>
                  </a:solidFill>
                  <a:latin typeface="Arial" panose="020B0604020202020204" pitchFamily="34" charset="0"/>
                  <a:cs typeface="Arial" panose="020B0604020202020204" pitchFamily="34" charset="0"/>
                </a:endParaRP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يرغب في العودة يمكنه ذلك.             يمكن إعادة بناء المعبد بتمويل جزئي من الخزانة الملكية.                عادت السفن</a:t>
                </a:r>
                <a:endParaRPr lang="en-US" sz="2000" b="1" dirty="0">
                  <a:solidFill>
                    <a:srgbClr val="FFFFFF"/>
                  </a:solidFill>
                  <a:latin typeface="Arial" panose="020B0604020202020204" pitchFamily="34" charset="0"/>
                  <a:cs typeface="Arial" panose="020B0604020202020204" pitchFamily="34" charset="0"/>
                </a:endParaRP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رغب في العودة يمكنه ذلك.          التمويل المقدم من الخزانة الملكية.                 يسمح بوجود قضاة مدنيين خاص بهم.</a:t>
                </a:r>
                <a:endParaRPr lang="en-US" sz="2000" b="1" dirty="0">
                  <a:solidFill>
                    <a:srgbClr val="FFFFFF"/>
                  </a:solidFill>
                  <a:latin typeface="Arial" panose="020B0604020202020204" pitchFamily="34" charset="0"/>
                  <a:cs typeface="Arial" panose="020B0604020202020204" pitchFamily="34" charset="0"/>
                </a:endParaRP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السماح            ببناء الأسوار</a:t>
                </a:r>
                <a:endParaRPr lang="en-US" b="1" dirty="0">
                  <a:solidFill>
                    <a:srgbClr val="FFFFFF"/>
                  </a:solidFill>
                  <a:latin typeface="Arial" panose="020B0604020202020204" pitchFamily="34" charset="0"/>
                  <a:cs typeface="Arial" panose="020B0604020202020204" pitchFamily="34" charset="0"/>
                </a:endParaRP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b="1" dirty="0">
                <a:solidFill>
                  <a:schemeClr val="bg1"/>
                </a:solidFill>
                <a:latin typeface="Arial" panose="020B0604020202020204" pitchFamily="34" charset="0"/>
                <a:ea typeface="ＭＳ Ｐゴシック" charset="0"/>
                <a:cs typeface="Arial" panose="020B0604020202020204" pitchFamily="34" charset="0"/>
              </a:rPr>
              <a:t>Returns from Exile</a:t>
            </a:r>
            <a:endParaRPr lang="en-US" b="1" dirty="0">
              <a:latin typeface="Arial" panose="020B0604020202020204" pitchFamily="34" charset="0"/>
              <a:ea typeface="ＭＳ Ｐゴシック" charset="0"/>
              <a:cs typeface="Arial" panose="020B0604020202020204" pitchFamily="34"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عدد العائدين</a:t>
                </a:r>
                <a:endParaRPr lang="en-US" b="1" dirty="0">
                  <a:solidFill>
                    <a:srgbClr val="FFFFFF"/>
                  </a:solidFill>
                  <a:latin typeface="Arial" panose="020B0604020202020204" pitchFamily="34" charset="0"/>
                  <a:cs typeface="Arial" panose="020B0604020202020204" pitchFamily="34"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80000"/>
                  </a:lnSpc>
                </a:pPr>
                <a:r>
                  <a:rPr lang="ar-JO" b="1" dirty="0">
                    <a:solidFill>
                      <a:srgbClr val="FFFFFF"/>
                    </a:solidFill>
                    <a:latin typeface="Arial" panose="020B0604020202020204" pitchFamily="34" charset="0"/>
                    <a:cs typeface="Arial" panose="020B0604020202020204" pitchFamily="34" charset="0"/>
                  </a:rPr>
                  <a:t>42360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80000"/>
                  </a:lnSpc>
                </a:pPr>
                <a:r>
                  <a:rPr lang="ar-JO" b="1" u="sng" dirty="0">
                    <a:solidFill>
                      <a:srgbClr val="FFFFFF"/>
                    </a:solidFill>
                    <a:latin typeface="Arial" panose="020B0604020202020204" pitchFamily="34" charset="0"/>
                    <a:cs typeface="Arial" panose="020B0604020202020204" pitchFamily="34" charset="0"/>
                  </a:rPr>
                  <a:t>7337</a:t>
                </a:r>
                <a:r>
                  <a:rPr lang="en-US" b="1" u="sng" dirty="0">
                    <a:solidFill>
                      <a:srgbClr val="FFFFFF"/>
                    </a:solidFill>
                    <a:latin typeface="Arial" panose="020B0604020202020204" pitchFamily="34" charset="0"/>
                    <a:cs typeface="Arial" panose="020B0604020202020204" pitchFamily="34" charset="0"/>
                  </a:rPr>
                  <a:t> </a:t>
                </a: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عبيد</a:t>
                </a:r>
                <a:r>
                  <a:rPr lang="en-US" b="1" dirty="0">
                    <a:solidFill>
                      <a:srgbClr val="FFFFFF"/>
                    </a:solidFill>
                    <a:latin typeface="Arial" panose="020B0604020202020204" pitchFamily="34" charset="0"/>
                    <a:cs typeface="Arial" panose="020B0604020202020204" pitchFamily="34" charset="0"/>
                  </a:rPr>
                  <a:t>)</a:t>
                </a:r>
              </a:p>
              <a:p>
                <a:pPr eaLnBrk="0" hangingPunct="0">
                  <a:lnSpc>
                    <a:spcPct val="80000"/>
                  </a:lnSpc>
                </a:pPr>
                <a:r>
                  <a:rPr lang="ar-JO" b="1" dirty="0">
                    <a:solidFill>
                      <a:srgbClr val="FFFFFF"/>
                    </a:solidFill>
                    <a:latin typeface="Arial" panose="020B0604020202020204" pitchFamily="34" charset="0"/>
                    <a:cs typeface="Arial" panose="020B0604020202020204" pitchFamily="34" charset="0"/>
                  </a:rPr>
                  <a:t>49697</a:t>
                </a:r>
                <a:endParaRPr lang="en-US" b="1" dirty="0">
                  <a:solidFill>
                    <a:srgbClr val="FFFFFF"/>
                  </a:solidFill>
                  <a:latin typeface="Arial" panose="020B0604020202020204" pitchFamily="34" charset="0"/>
                  <a:cs typeface="Arial" panose="020B0604020202020204" pitchFamily="34" charset="0"/>
                </a:endParaRP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70000"/>
                  </a:lnSpc>
                </a:pPr>
                <a:r>
                  <a:rPr lang="ar-JO" b="1" dirty="0">
                    <a:solidFill>
                      <a:srgbClr val="FFFFFF"/>
                    </a:solidFill>
                    <a:latin typeface="Arial" panose="020B0604020202020204" pitchFamily="34" charset="0"/>
                    <a:cs typeface="Arial" panose="020B0604020202020204" pitchFamily="34" charset="0"/>
                  </a:rPr>
                  <a:t>رجال 1500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لاويين 38</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u="sng" dirty="0">
                    <a:solidFill>
                      <a:srgbClr val="FFFFFF"/>
                    </a:solidFill>
                    <a:latin typeface="Arial" panose="020B0604020202020204" pitchFamily="34" charset="0"/>
                    <a:cs typeface="Arial" panose="020B0604020202020204" pitchFamily="34" charset="0"/>
                  </a:rPr>
                  <a:t>   </a:t>
                </a:r>
                <a:r>
                  <a:rPr lang="ar-JO" b="1" u="sng" dirty="0">
                    <a:solidFill>
                      <a:srgbClr val="FFFFFF"/>
                    </a:solidFill>
                    <a:latin typeface="Arial" panose="020B0604020202020204" pitchFamily="34" charset="0"/>
                    <a:cs typeface="Arial" panose="020B0604020202020204" pitchFamily="34" charset="0"/>
                  </a:rPr>
                  <a:t>مساعدين 220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ar-JO" b="1" dirty="0">
                    <a:solidFill>
                      <a:srgbClr val="FFFFFF"/>
                    </a:solidFill>
                    <a:latin typeface="Arial" panose="020B0604020202020204" pitchFamily="34" charset="0"/>
                    <a:cs typeface="Arial" panose="020B0604020202020204" pitchFamily="34" charset="0"/>
                  </a:rPr>
                  <a:t>1758</a:t>
                </a:r>
                <a:r>
                  <a:rPr lang="en-US" b="1" dirty="0">
                    <a:solidFill>
                      <a:srgbClr val="FFFFFF"/>
                    </a:solidFill>
                    <a:latin typeface="Arial" panose="020B0604020202020204" pitchFamily="34" charset="0"/>
                    <a:cs typeface="Arial" panose="020B0604020202020204" pitchFamily="34" charset="0"/>
                  </a:rPr>
                  <a:t> + </a:t>
                </a:r>
                <a:r>
                  <a:rPr lang="ar-JO" b="1" dirty="0">
                    <a:solidFill>
                      <a:srgbClr val="FFFFFF"/>
                    </a:solidFill>
                    <a:latin typeface="Arial" panose="020B0604020202020204" pitchFamily="34" charset="0"/>
                    <a:cs typeface="Arial" panose="020B0604020202020204" pitchFamily="34" charset="0"/>
                  </a:rPr>
                  <a:t>5000</a:t>
                </a:r>
                <a:r>
                  <a:rPr lang="en-US" b="1" dirty="0">
                    <a:solidFill>
                      <a:srgbClr val="FFFFFF"/>
                    </a:solidFill>
                    <a:latin typeface="Arial" panose="020B0604020202020204" pitchFamily="34" charset="0"/>
                    <a:cs typeface="Arial" panose="020B0604020202020204" pitchFamily="34" charset="0"/>
                  </a:rPr>
                  <a:t>?</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غير معروف </a:t>
                </a:r>
                <a:endParaRPr lang="en-US" b="1" dirty="0">
                  <a:solidFill>
                    <a:srgbClr val="FFFFFF"/>
                  </a:solidFill>
                  <a:latin typeface="Arial" panose="020B0604020202020204" pitchFamily="34" charset="0"/>
                  <a:cs typeface="Arial" panose="020B0604020202020204" pitchFamily="34" charset="0"/>
                </a:endParaRP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الأحداث والمشاكل</a:t>
                </a:r>
                <a:endParaRPr lang="en-US" b="1" dirty="0">
                  <a:solidFill>
                    <a:srgbClr val="FFFFFF"/>
                  </a:solidFill>
                  <a:latin typeface="Arial" panose="020B0604020202020204" pitchFamily="34" charset="0"/>
                  <a:cs typeface="Arial" panose="020B0604020202020204" pitchFamily="34" charset="0"/>
                </a:endParaRP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b="1" dirty="0">
                    <a:latin typeface="Arial" panose="020B0604020202020204" pitchFamily="34" charset="0"/>
                    <a:cs typeface="Arial" panose="020B0604020202020204" pitchFamily="34" charset="0"/>
                  </a:rPr>
                  <a:t>بدأ الهيكل و التضحيات والإحتفال بعيد المظال.     تسبب السامريون في مشاكل             توقف العمل حتى 520             اكتمل الهيكل عام 516</a:t>
                </a:r>
                <a:endParaRPr lang="en-US" b="1" dirty="0">
                  <a:solidFill>
                    <a:srgbClr val="FFFFFF"/>
                  </a:solidFill>
                  <a:latin typeface="Arial" panose="020B0604020202020204" pitchFamily="34" charset="0"/>
                  <a:cs typeface="Arial" panose="020B0604020202020204" pitchFamily="34"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مشاكل الزواج المتبادل</a:t>
                </a:r>
                <a:endParaRPr lang="en-US" b="1" dirty="0">
                  <a:solidFill>
                    <a:srgbClr val="FFFFFF"/>
                  </a:solidFill>
                  <a:latin typeface="Arial" panose="020B0604020202020204" pitchFamily="34" charset="0"/>
                  <a:cs typeface="Arial" panose="020B0604020202020204" pitchFamily="34" charset="0"/>
                </a:endParaRP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latin typeface="Arial" panose="020B0604020202020204" pitchFamily="34" charset="0"/>
                    <a:cs typeface="Arial" panose="020B0604020202020204" pitchFamily="34" charset="0"/>
                  </a:rPr>
                  <a:t>أعيد بناء السور في 52 يومًا ، على الرغم من معارضة سنبلط وطوبيا وجشم. تكريس الأسوار وقراءة الناموس</a:t>
                </a:r>
                <a:endParaRPr lang="en-US" b="1" dirty="0">
                  <a:solidFill>
                    <a:srgbClr val="FFFFFF"/>
                  </a:solidFill>
                  <a:latin typeface="Arial" panose="020B0604020202020204" pitchFamily="34" charset="0"/>
                  <a:cs typeface="Arial" panose="020B0604020202020204" pitchFamily="34" charset="0"/>
                </a:endParaRP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42027" name="Rectangle 43"/>
          <p:cNvSpPr>
            <a:spLocks noGrp="1" noChangeArrowheads="1"/>
          </p:cNvSpPr>
          <p:nvPr>
            <p:ph type="title"/>
          </p:nvPr>
        </p:nvSpPr>
        <p:spPr>
          <a:xfrm>
            <a:off x="0" y="0"/>
            <a:ext cx="9144000" cy="1214422"/>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60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وجون أ.مارتن ، "عزرا ،" في تعليق معرفة الكتاب المقدس ، 1: 652 ، مقتبس</a:t>
            </a:r>
            <a:endParaRPr lang="en-US" sz="1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20138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قيادة النهضة (عزرا 8: 15-20)</a:t>
            </a:r>
            <a:endParaRPr lang="en-US" sz="4000"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ar-JO" sz="4000" dirty="0">
                <a:ea typeface="Osaka" charset="0"/>
              </a:rPr>
              <a:t>عزرا يعلن الصوم</a:t>
            </a:r>
            <a:br>
              <a:rPr lang="en-US" sz="4000" dirty="0">
                <a:ea typeface="Osaka" charset="0"/>
              </a:rPr>
            </a:br>
            <a:r>
              <a:rPr lang="en-US" sz="4000" dirty="0">
                <a:ea typeface="Osaka" charset="0"/>
              </a:rPr>
              <a:t>(</a:t>
            </a:r>
            <a:r>
              <a:rPr lang="ar-JO" sz="4000" dirty="0">
                <a:ea typeface="Osaka" charset="0"/>
              </a:rPr>
              <a:t>عزرا 8: 21</a:t>
            </a:r>
            <a:r>
              <a:rPr lang="en-US" sz="4000" dirty="0">
                <a:ea typeface="Osaka" charset="0"/>
              </a:rPr>
              <a:t>)</a:t>
            </a:r>
          </a:p>
        </p:txBody>
      </p:sp>
    </p:spTree>
    <p:extLst>
      <p:ext uri="{BB962C8B-B14F-4D97-AF65-F5344CB8AC3E}">
        <p14:creationId xmlns:p14="http://schemas.microsoft.com/office/powerpoint/2010/main" val="15097636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204234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ar-JO" dirty="0">
                <a:effectLst>
                  <a:glow rad="228600">
                    <a:schemeClr val="tx1"/>
                  </a:glow>
                </a:effectLst>
              </a:rPr>
              <a:t>مقاومة داخلية (عزرا 9)</a:t>
            </a:r>
            <a:endParaRPr lang="en-US" dirty="0">
              <a:effectLst>
                <a:glow rad="2286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rgbClr val="000000"/>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solidFill>
                  <a:schemeClr val="bg1"/>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marL="0" indent="0" algn="ctr" eaLnBrk="1" hangingPunct="1">
              <a:lnSpc>
                <a:spcPct val="90000"/>
              </a:lnSpc>
              <a:buClr>
                <a:srgbClr val="A7C1CB"/>
              </a:buClr>
              <a:buFont typeface="Wingdings" pitchFamily="-111" charset="2"/>
              <a:buNone/>
              <a:defRPr/>
            </a:pPr>
            <a:r>
              <a:rPr lang="ar-JO" altLang="zh-CN" b="1" dirty="0">
                <a:solidFill>
                  <a:srgbClr val="FFFFFF"/>
                </a:solidFill>
                <a:latin typeface="Arial" panose="020B0604020202020204" pitchFamily="34" charset="0"/>
                <a:ea typeface="Times New Roman" pitchFamily="-111" charset="0"/>
                <a:cs typeface="Arial" panose="020B0604020202020204" pitchFamily="34" charset="0"/>
              </a:rPr>
              <a:t>والآن كلحيظة كانت رأفة من لدن الرب إلهنا ليبقي لنا نجاة ويعطينا وتداً في مكان قدسه لينير إلهنا أعيننا ويعيطينا حياة قليلة في عبوديتنا          (عزرا 9: 8)</a:t>
            </a:r>
            <a:endParaRPr lang="en-US" altLang="zh-CN" b="1" dirty="0">
              <a:solidFill>
                <a:srgbClr val="FFFFFF"/>
              </a:solidFill>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627784" y="692696"/>
            <a:ext cx="6516216" cy="2448272"/>
          </a:xfrm>
        </p:spPr>
        <p:txBody>
          <a:bodyPr/>
          <a:lstStyle/>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هل يعلمنا كل من عزرا ونحميا أسلوب قيادة مناسب؟</a:t>
            </a:r>
            <a:endParaRPr lang="en-US" altLang="zh-CN" sz="36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إذا كان كذلك فمن يجب عليك أن تتبع؟</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294</a:t>
            </a:r>
            <a:endParaRPr lang="en-US" b="1" dirty="0">
              <a:solidFill>
                <a:srgbClr val="FFFFFF"/>
              </a:solidFill>
              <a:latin typeface="Arial" panose="020B0604020202020204" pitchFamily="34" charset="0"/>
              <a:cs typeface="Arial" panose="020B0604020202020204" pitchFamily="34" charset="0"/>
            </a:endParaRPr>
          </a:p>
        </p:txBody>
      </p:sp>
      <p:sp>
        <p:nvSpPr>
          <p:cNvPr id="30727" name="Text Box 7"/>
          <p:cNvSpPr txBox="1">
            <a:spLocks noChangeArrowheads="1"/>
          </p:cNvSpPr>
          <p:nvPr/>
        </p:nvSpPr>
        <p:spPr bwMode="auto">
          <a:xfrm>
            <a:off x="228600" y="4511327"/>
            <a:ext cx="8915400" cy="584775"/>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نحميا لنتف شعر </a:t>
            </a:r>
            <a:r>
              <a:rPr lang="ar-JO" sz="3200" b="1" u="sng" dirty="0">
                <a:solidFill>
                  <a:srgbClr val="FFFFFF"/>
                </a:solidFill>
                <a:latin typeface="Arial" panose="020B0604020202020204" pitchFamily="34" charset="0"/>
                <a:cs typeface="Arial" panose="020B0604020202020204" pitchFamily="34" charset="0"/>
              </a:rPr>
              <a:t>الآخرين</a:t>
            </a:r>
            <a:r>
              <a:rPr lang="ar-JO" sz="3200" b="1" dirty="0">
                <a:solidFill>
                  <a:srgbClr val="FFFFFF"/>
                </a:solidFill>
                <a:latin typeface="Arial" panose="020B0604020202020204" pitchFamily="34" charset="0"/>
                <a:cs typeface="Arial" panose="020B0604020202020204" pitchFamily="34" charset="0"/>
              </a:rPr>
              <a:t> (نحنيا 13: 25)</a:t>
            </a:r>
            <a:endParaRPr lang="en-US" b="1" dirty="0">
              <a:latin typeface="Arial" panose="020B0604020202020204" pitchFamily="34" charset="0"/>
              <a:cs typeface="Arial" panose="020B0604020202020204" pitchFamily="34" charset="0"/>
            </a:endParaRPr>
          </a:p>
        </p:txBody>
      </p:sp>
      <p:sp>
        <p:nvSpPr>
          <p:cNvPr id="30728" name="Text Box 8"/>
          <p:cNvSpPr txBox="1">
            <a:spLocks noChangeArrowheads="1"/>
          </p:cNvSpPr>
          <p:nvPr/>
        </p:nvSpPr>
        <p:spPr bwMode="auto">
          <a:xfrm>
            <a:off x="228600" y="3215183"/>
            <a:ext cx="8701118"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عزرا لنتف </a:t>
            </a:r>
            <a:r>
              <a:rPr lang="ar-JO" sz="3200" b="1" u="sng" dirty="0">
                <a:solidFill>
                  <a:srgbClr val="FFFFFF"/>
                </a:solidFill>
                <a:latin typeface="Arial" panose="020B0604020202020204" pitchFamily="34" charset="0"/>
                <a:cs typeface="Arial" panose="020B0604020202020204" pitchFamily="34" charset="0"/>
              </a:rPr>
              <a:t>شعره</a:t>
            </a:r>
            <a:r>
              <a:rPr lang="ar-JO" sz="3200" b="1" dirty="0">
                <a:solidFill>
                  <a:srgbClr val="FFFFFF"/>
                </a:solidFill>
                <a:latin typeface="Arial" panose="020B0604020202020204" pitchFamily="34" charset="0"/>
                <a:cs typeface="Arial" panose="020B0604020202020204" pitchFamily="34" charset="0"/>
              </a:rPr>
              <a:t> (عزرا 9: 13)</a:t>
            </a:r>
            <a:endParaRPr lang="en-US"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1676400" y="5410200"/>
            <a:ext cx="6553200" cy="1143000"/>
          </a:xfrm>
        </p:spPr>
        <p:txBody>
          <a:bodyPr/>
          <a:lstStyle/>
          <a:p>
            <a:pPr algn="ctr">
              <a:defRPr/>
            </a:pPr>
            <a:r>
              <a:rPr lang="ar-JO" sz="6000" b="1" dirty="0">
                <a:latin typeface="Arial" panose="020B0604020202020204" pitchFamily="34" charset="0"/>
                <a:ea typeface="ＭＳ Ｐゴシック" charset="0"/>
                <a:cs typeface="Arial" panose="020B0604020202020204" pitchFamily="34" charset="0"/>
              </a:rPr>
              <a:t>قيادة؟</a:t>
            </a:r>
            <a:endParaRPr lang="en-US" sz="60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163756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36512" y="-27384"/>
            <a:ext cx="9252520" cy="6957392"/>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cs typeface="Arial" panose="020B0604020202020204" pitchFamily="34" charset="0"/>
            </a:endParaRPr>
          </a:p>
        </p:txBody>
      </p:sp>
      <p:pic>
        <p:nvPicPr>
          <p:cNvPr id="121859" name="Picture 1" descr="ezra_reads_galle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ar-JO" sz="2800" b="1" dirty="0">
                <a:solidFill>
                  <a:srgbClr val="FFFFFF"/>
                </a:solidFill>
                <a:latin typeface="Arial" panose="020B0604020202020204" pitchFamily="34" charset="0"/>
                <a:ea typeface="ＭＳ Ｐゴシック" charset="0"/>
                <a:cs typeface="Arial" panose="020B0604020202020204" pitchFamily="34" charset="0"/>
              </a:rPr>
              <a:t>اعتراف علني بالخطية (عزرا 10)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6217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ar-JO" altLang="zh-CN" sz="3600" b="1" dirty="0">
                <a:solidFill>
                  <a:schemeClr val="bg2"/>
                </a:solidFill>
                <a:latin typeface="Arial" panose="020B0604020202020204" pitchFamily="34" charset="0"/>
                <a:ea typeface="ＭＳ Ｐゴシック" charset="0"/>
                <a:cs typeface="Arial" panose="020B0604020202020204" pitchFamily="34" charset="0"/>
              </a:rPr>
              <a:t>وافق الله على الطلاق بقيادة عزرا</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294</a:t>
            </a:r>
            <a:endParaRPr lang="en-US" b="1" dirty="0">
              <a:solidFill>
                <a:schemeClr val="bg2"/>
              </a:solidFill>
              <a:latin typeface="Arial" panose="020B0604020202020204" pitchFamily="34" charset="0"/>
              <a:cs typeface="Arial" panose="020B0604020202020204" pitchFamily="34" charset="0"/>
            </a:endParaRP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لا يذكر النص بالتحديد أن الله وافق على الطلاق فقد كان من الممكن أن يكون أحد الحلول هوأن يترك 113 رجلاً المجتمع مع عائلاتهم ومع ذلك من أجل الجدل ، يتم تقديم الأسباب الأخرى أدناه</a:t>
            </a:r>
          </a:p>
          <a:p>
            <a:pPr marL="457200" indent="-457200" algn="r" rtl="1">
              <a:lnSpc>
                <a:spcPct val="90000"/>
              </a:lnSpc>
              <a:spcBef>
                <a:spcPct val="20000"/>
              </a:spcBef>
              <a:buClr>
                <a:srgbClr val="000000"/>
              </a:buClr>
              <a:buFont typeface="Arial" charset="0"/>
              <a:buChar char="•"/>
            </a:pPr>
            <a:r>
              <a:rPr lang="ar-JO" b="1" dirty="0">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توضح الرواية أن الحفاظ على نقاء شعب العهد كان أكثر أهمية من الحفاظ على سلامة بعض العائلات الفردية</a:t>
            </a:r>
            <a:endParaRPr lang="en-US" altLang="zh-CN" b="1" dirty="0">
              <a:solidFill>
                <a:schemeClr val="bg2"/>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على الرغم من أن 113 رجلاً قد يبدوعددًا صغيرًا ، نظرًا لأن هذا يشمل قادة الشعب ، فمن المؤكد أن الزواج المختلط سينتشر بشكل أكبر ليشمل جميع الناس العاديين كما حدث في المجتمع اليهودي في مصر ومملكة إسرائيل في الشمال</a:t>
            </a:r>
            <a:endParaRPr lang="en-US" b="1" dirty="0">
              <a:solidFill>
                <a:schemeClr val="bg2"/>
              </a:solidFill>
              <a:latin typeface="Arial" panose="020B0604020202020204" pitchFamily="34" charset="0"/>
              <a:cs typeface="Arial" panose="020B0604020202020204" pitchFamily="34"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lnSpc>
                <a:spcPct val="90000"/>
              </a:lnSpc>
              <a:spcBef>
                <a:spcPct val="20000"/>
              </a:spcBef>
              <a:buClr>
                <a:schemeClr val="accent1"/>
              </a:buClr>
              <a:buSzPct val="80000"/>
              <a:buFont typeface="Wingdings" charset="0"/>
              <a:buNone/>
            </a:pPr>
            <a:r>
              <a:rPr lang="ar-JO" b="1" dirty="0">
                <a:solidFill>
                  <a:srgbClr val="FFFFFF"/>
                </a:solidFill>
                <a:latin typeface="Arial" panose="020B0604020202020204" pitchFamily="34" charset="0"/>
                <a:cs typeface="Arial" panose="020B0604020202020204" pitchFamily="34" charset="0"/>
              </a:rPr>
              <a:t>المسألة : كيف يمكن لله أن يوافق على الطلاق هنا في حين أنه في مكان آخر لا يوافق عليه بل ويقول بوضوح: أنا أكره الطلاق (مل 2:16 ؛ مت 19: 8)؟</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اعتراف علني بالخطية (عزرا 10)</a:t>
            </a:r>
            <a:endParaRPr lang="en-US" sz="4000" dirty="0">
              <a:effectLst>
                <a:glow rad="228600">
                  <a:schemeClr val="tx1"/>
                </a:glow>
              </a:effectLst>
            </a:endParaRPr>
          </a:p>
        </p:txBody>
      </p:sp>
    </p:spTree>
    <p:extLst>
      <p:ext uri="{BB962C8B-B14F-4D97-AF65-F5344CB8AC3E}">
        <p14:creationId xmlns:p14="http://schemas.microsoft.com/office/powerpoint/2010/main" val="291205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a:t>
            </a:r>
            <a:r>
              <a:rPr lang="ar-JO" sz="4800" dirty="0">
                <a:effectLst>
                  <a:glow rad="127000">
                    <a:schemeClr val="tx1"/>
                  </a:glow>
                </a:effectLst>
                <a:ea typeface="ＭＳ Ｐゴシック" charset="0"/>
              </a:rPr>
              <a:t>وه</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زربابل</a:t>
            </a:r>
            <a:br>
              <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537-516</a:t>
            </a:r>
            <a:endPar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نحميا </a:t>
            </a:r>
            <a:br>
              <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444-430</a:t>
            </a:r>
            <a:endPar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عزرا         457-444</a:t>
            </a:r>
            <a:endParaRPr kumimoji="0" lang="en-US"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زكريا         520-480</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 ز 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أستير</a:t>
            </a:r>
            <a:b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 479-473</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لعزرا - نحميا</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b="1" dirty="0">
              <a:solidFill>
                <a:srgbClr val="EAE8E2"/>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44624"/>
            <a:ext cx="9144000" cy="669732"/>
          </a:xfrm>
        </p:spPr>
        <p:txBody>
          <a:bodyPr/>
          <a:lstStyle/>
          <a:p>
            <a:pPr algn="ct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البداية الصغيرة قادت إلى استرداد أورشليم في القرن الميلادي الأول</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t>يعلم الله مدى فظاعة العبودية للآلهة الباطلة بالنسبة لنا</a:t>
            </a:r>
            <a:r>
              <a:rPr lang="en-US" sz="4800" dirty="0"/>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كسر الحرية</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581161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109728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97280"/>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8827" y="1955438"/>
            <a:ext cx="9144000" cy="78408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latin typeface="Arial" panose="020B0604020202020204" pitchFamily="34" charset="0"/>
                <a:ea typeface="ＭＳ Ｐゴシック" charset="0"/>
                <a:cs typeface="Arial" panose="020B0604020202020204" pitchFamily="34" charset="0"/>
              </a:rPr>
              <a:t>تطور العبادة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900098" name="Rectangle 2"/>
          <p:cNvSpPr>
            <a:spLocks noGrp="1" noChangeArrowheads="1"/>
          </p:cNvSpPr>
          <p:nvPr>
            <p:ph type="ctrTitle"/>
          </p:nvPr>
        </p:nvSpPr>
        <p:spPr>
          <a:xfrm>
            <a:off x="13056" y="188640"/>
            <a:ext cx="9144000" cy="180401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تحتاج أن تسترد من عبوديتك للخطية؟</a:t>
            </a:r>
            <a:endParaRPr lang="en-US" sz="4800" dirty="0">
              <a:effectLst>
                <a:glow rad="127000">
                  <a:schemeClr val="tx1"/>
                </a:glow>
              </a:effectLst>
              <a:ea typeface="ＭＳ Ｐゴシック" charset="0"/>
            </a:endParaRP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إدجار وينتر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251519"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1 </a:t>
            </a:r>
          </a:p>
          <a:p>
            <a:pPr lvl="0">
              <a:defRPr/>
            </a:pPr>
            <a:r>
              <a:rPr lang="ar-JO" sz="1050" b="1" dirty="0">
                <a:latin typeface="Arial" panose="020B0604020202020204" pitchFamily="34" charset="0"/>
                <a:cs typeface="Arial" panose="020B0604020202020204" pitchFamily="34" charset="0"/>
              </a:rPr>
              <a:t>العبادة الحقة </a:t>
            </a:r>
          </a:p>
          <a:p>
            <a:pPr lvl="0">
              <a:defRPr/>
            </a:pPr>
            <a:r>
              <a:rPr lang="ar-JO" sz="1050" b="1" dirty="0">
                <a:latin typeface="Arial" panose="020B0604020202020204" pitchFamily="34" charset="0"/>
                <a:cs typeface="Arial" panose="020B0604020202020204" pitchFamily="34" charset="0"/>
              </a:rPr>
              <a:t>والنقاء والشفافية </a:t>
            </a:r>
          </a:p>
          <a:p>
            <a:pPr lvl="0">
              <a:defRPr/>
            </a:pPr>
            <a:r>
              <a:rPr lang="ar-JO" sz="1050" b="1" dirty="0">
                <a:latin typeface="Arial" panose="020B0604020202020204" pitchFamily="34" charset="0"/>
                <a:cs typeface="Arial" panose="020B0604020202020204" pitchFamily="34" charset="0"/>
              </a:rPr>
              <a:t>الحكمة والكرامة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938548"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2 </a:t>
            </a:r>
          </a:p>
          <a:p>
            <a:pPr lvl="0">
              <a:defRPr/>
            </a:pPr>
            <a:r>
              <a:rPr lang="ar-JO" sz="1050" b="1" dirty="0">
                <a:latin typeface="Arial" panose="020B0604020202020204" pitchFamily="34" charset="0"/>
                <a:cs typeface="Arial" panose="020B0604020202020204" pitchFamily="34" charset="0"/>
              </a:rPr>
              <a:t>الإعتماد على الله</a:t>
            </a:r>
          </a:p>
          <a:p>
            <a:pPr lvl="0">
              <a:defRPr/>
            </a:pPr>
            <a:r>
              <a:rPr lang="ar-JO" sz="1050" b="1" dirty="0">
                <a:latin typeface="Arial" panose="020B0604020202020204" pitchFamily="34" charset="0"/>
                <a:cs typeface="Arial" panose="020B0604020202020204" pitchFamily="34" charset="0"/>
              </a:rPr>
              <a:t> وصلاحه </a:t>
            </a:r>
          </a:p>
          <a:p>
            <a:pPr lvl="0">
              <a:defRPr/>
            </a:pPr>
            <a:r>
              <a:rPr lang="ar-JO" sz="1050" b="1" dirty="0">
                <a:latin typeface="Arial" panose="020B0604020202020204" pitchFamily="34" charset="0"/>
                <a:cs typeface="Arial" panose="020B0604020202020204" pitchFamily="34" charset="0"/>
              </a:rPr>
              <a:t>بقلب ممتن</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89416"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المرحلة 3</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التغيير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والخدمة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03444"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4 </a:t>
            </a:r>
          </a:p>
          <a:p>
            <a:pPr lvl="0">
              <a:defRPr/>
            </a:pPr>
            <a:r>
              <a:rPr lang="ar-JO" sz="1050" b="1" dirty="0">
                <a:latin typeface="Arial" panose="020B0604020202020204" pitchFamily="34" charset="0"/>
                <a:cs typeface="Arial" panose="020B0604020202020204" pitchFamily="34" charset="0"/>
              </a:rPr>
              <a:t>الإستقلالية</a:t>
            </a:r>
          </a:p>
          <a:p>
            <a:pPr lvl="0">
              <a:defRPr/>
            </a:pPr>
            <a:r>
              <a:rPr lang="ar-JO" sz="1050" b="1" dirty="0">
                <a:latin typeface="Arial" panose="020B0604020202020204" pitchFamily="34" charset="0"/>
                <a:cs typeface="Arial" panose="020B0604020202020204" pitchFamily="34" charset="0"/>
              </a:rPr>
              <a:t> اهتمامات شخصية، والتغيير في الرؤية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06628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5 </a:t>
            </a:r>
          </a:p>
          <a:p>
            <a:pPr lvl="0">
              <a:defRPr/>
            </a:pPr>
            <a:r>
              <a:rPr lang="ar-JO" sz="1050" b="1" dirty="0">
                <a:latin typeface="Arial" panose="020B0604020202020204" pitchFamily="34" charset="0"/>
                <a:cs typeface="Arial" panose="020B0604020202020204" pitchFamily="34" charset="0"/>
              </a:rPr>
              <a:t>النفور </a:t>
            </a:r>
          </a:p>
          <a:p>
            <a:pPr lvl="0">
              <a:defRPr/>
            </a:pPr>
            <a:r>
              <a:rPr lang="ar-JO" sz="1050" b="1" dirty="0">
                <a:latin typeface="Arial" panose="020B0604020202020204" pitchFamily="34" charset="0"/>
                <a:cs typeface="Arial" panose="020B0604020202020204" pitchFamily="34" charset="0"/>
              </a:rPr>
              <a:t>الخدمة الذاتية            الرضا الذاتي</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380312"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6 </a:t>
            </a:r>
          </a:p>
          <a:p>
            <a:pPr lvl="0">
              <a:defRPr/>
            </a:pPr>
            <a:r>
              <a:rPr lang="ar-JO" sz="1050" b="1" dirty="0">
                <a:latin typeface="Arial" panose="020B0604020202020204" pitchFamily="34" charset="0"/>
                <a:cs typeface="Arial" panose="020B0604020202020204" pitchFamily="34" charset="0"/>
              </a:rPr>
              <a:t>الوثنية                   العبادة الذاتية     </a:t>
            </a:r>
          </a:p>
          <a:p>
            <a:pPr lvl="0">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القلب الجاحد</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a:t>
            </a:r>
            <a:r>
              <a:rPr lang="ar-JO" sz="4800" dirty="0">
                <a:solidFill>
                  <a:srgbClr val="FFFF00"/>
                </a:solidFill>
                <a:effectLst>
                  <a:glow rad="127000">
                    <a:schemeClr val="tx1"/>
                  </a:glow>
                </a:effectLst>
                <a:ea typeface="ＭＳ Ｐゴシック" charset="0"/>
              </a:rPr>
              <a:t>ليعبدوه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ar-JO" b="1" dirty="0">
                <a:solidFill>
                  <a:schemeClr val="tx1"/>
                </a:solidFill>
                <a:latin typeface="Arial" panose="020B0604020202020204" pitchFamily="34" charset="0"/>
                <a:ea typeface="+mj-ea"/>
                <a:cs typeface="Arial" panose="020B0604020202020204" pitchFamily="34" charset="0"/>
              </a:rPr>
              <a:t>البيان الموجز</a:t>
            </a:r>
            <a:endParaRPr lang="en-US" b="1" dirty="0">
              <a:solidFill>
                <a:schemeClr val="tx1"/>
              </a:solidFill>
              <a:latin typeface="Arial" panose="020B0604020202020204" pitchFamily="34" charset="0"/>
              <a:ea typeface="+mj-ea"/>
              <a:cs typeface="Arial" panose="020B0604020202020204" pitchFamily="34" charset="0"/>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spcBef>
                <a:spcPct val="20000"/>
              </a:spcBef>
              <a:buClr>
                <a:srgbClr val="A7C1CB"/>
              </a:buClr>
              <a:buSzPct val="80000"/>
            </a:pP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استرداد الهيكل والشعب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إلى الأرض تحت قيادة زربابل وعزرا يسجل أمانة ورحمة الله في تتميم وعوده عن الإسترداد </a:t>
            </a: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ليشجع البقية على العبادة الصحيحة في الهيكل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وطاعة العهد </a:t>
            </a:r>
            <a:r>
              <a:rPr lang="en-US" sz="3200" b="1" kern="0" dirty="0">
                <a:solidFill>
                  <a:srgbClr val="FFFFFF"/>
                </a:solidFill>
                <a:effectLst>
                  <a:glow rad="127000">
                    <a:srgbClr val="000000"/>
                  </a:glow>
                </a:effectLst>
                <a:latin typeface="Arial" panose="020B0604020202020204" pitchFamily="34" charset="0"/>
                <a:cs typeface="Arial" panose="020B0604020202020204" pitchFamily="34" charset="0"/>
              </a:rPr>
              <a:t> </a:t>
            </a:r>
          </a:p>
          <a:p>
            <a:pPr marL="342900" indent="-342900" algn="ctr">
              <a:spcBef>
                <a:spcPct val="20000"/>
              </a:spcBef>
              <a:buClr>
                <a:srgbClr val="A7C1CB"/>
              </a:buClr>
              <a:buSzPct val="80000"/>
              <a:buFont typeface="Wingdings" charset="0"/>
              <a:buNone/>
            </a:pPr>
            <a:endParaRPr lang="en-US" altLang="zh-CN" sz="3200" b="1" dirty="0">
              <a:solidFill>
                <a:srgbClr val="FFFFFF"/>
              </a:solidFill>
              <a:latin typeface="Arial" panose="020B0604020202020204" pitchFamily="34" charset="0"/>
              <a:cs typeface="Arial" panose="020B0604020202020204" pitchFamily="34" charset="0"/>
            </a:endParaRPr>
          </a:p>
          <a:p>
            <a:pPr marL="342900" indent="-342900">
              <a:spcBef>
                <a:spcPct val="20000"/>
              </a:spcBef>
              <a:buClr>
                <a:srgbClr val="A7C1CB"/>
              </a:buClr>
              <a:buSzPct val="80000"/>
              <a:buFont typeface="Wingdings" charset="0"/>
              <a:buChar char="Ü"/>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567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 </a:t>
            </a:r>
            <a:r>
              <a:rPr lang="en-US" sz="4800" dirty="0">
                <a:effectLst>
                  <a:glow rad="127000">
                    <a:schemeClr val="tx1"/>
                  </a:glow>
                </a:effectLst>
                <a:ea typeface="ＭＳ Ｐゴシック" charset="0"/>
              </a:rPr>
              <a:t> </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رحلتي في العبادة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8856408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لوكان هدفك الرئيسي أن تحيا لتعبده؟</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الله للمؤمن التائب يتطلب </a:t>
            </a:r>
            <a:r>
              <a:rPr lang="ar-JO" altLang="zh-CN" sz="4400" dirty="0">
                <a:solidFill>
                  <a:srgbClr val="FFFF00"/>
                </a:solidFill>
                <a:effectLst>
                  <a:glow rad="228600">
                    <a:schemeClr val="tx1"/>
                  </a:glow>
                </a:effectLst>
                <a:ea typeface="ＭＳ Ｐゴシック" charset="0"/>
              </a:rPr>
              <a:t>عملاً</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القديم</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panose="020B0604020202020204" pitchFamily="34" charset="0"/>
                <a:cs typeface="Arial" panose="020B0604020202020204" pitchFamily="34" charset="0"/>
              </a:rPr>
              <a:t>أحصل على العرض التقديمي والمخطوطة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400" b="1" dirty="0">
                <a:solidFill>
                  <a:srgbClr val="FFFFFF"/>
                </a:solidFill>
                <a:latin typeface="Arial" panose="020B0604020202020204" pitchFamily="34" charset="0"/>
                <a:cs typeface="Arial" panose="020B0604020202020204" pitchFamily="34" charset="0"/>
              </a:rPr>
              <a:t>طهر قلبي</a:t>
            </a:r>
            <a:endParaRPr lang="en-US" sz="4400" b="1" dirty="0">
              <a:solidFill>
                <a:srgbClr val="FFFFFF"/>
              </a:solidFill>
              <a:latin typeface="Arial" panose="020B0604020202020204" pitchFamily="34" charset="0"/>
              <a:cs typeface="Arial" panose="020B0604020202020204" pitchFamily="34" charset="0"/>
            </a:endParaRPr>
          </a:p>
          <a:p>
            <a:pPr algn="ctr" eaLnBrk="0" hangingPunct="0">
              <a:defRPr/>
            </a:pPr>
            <a:r>
              <a:rPr lang="ar-JO" sz="3600" b="1" dirty="0">
                <a:solidFill>
                  <a:srgbClr val="FFFFFF"/>
                </a:solidFill>
                <a:latin typeface="Arial" panose="020B0604020202020204" pitchFamily="34" charset="0"/>
                <a:cs typeface="Arial" panose="020B0604020202020204" pitchFamily="34" charset="0"/>
              </a:rPr>
              <a:t>براين دوركسون</a:t>
            </a:r>
            <a:endParaRPr lang="en-US" sz="36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b="1" dirty="0">
                <a:solidFill>
                  <a:srgbClr val="FFFFFF"/>
                </a:solidFill>
                <a:latin typeface="Arial" panose="020B0604020202020204" pitchFamily="34" charset="0"/>
                <a:cs typeface="Arial" panose="020B0604020202020204" pitchFamily="34" charset="0"/>
              </a:rPr>
              <a:t>CCLI Song # 426298</a:t>
            </a:r>
          </a:p>
          <a:p>
            <a:r>
              <a:rPr lang="en-US" sz="2000" b="1" dirty="0">
                <a:solidFill>
                  <a:srgbClr val="FFFFFF"/>
                </a:solidFill>
                <a:latin typeface="Arial" panose="020B0604020202020204" pitchFamily="34" charset="0"/>
                <a:cs typeface="Arial" panose="020B0604020202020204" pitchFamily="34" charset="0"/>
              </a:rPr>
              <a:t>© 1990 Mercy / Vineyard Publishing</a:t>
            </a:r>
          </a:p>
          <a:p>
            <a:r>
              <a:rPr lang="en-US" sz="2000" b="1" dirty="0">
                <a:solidFill>
                  <a:srgbClr val="FFFFFF"/>
                </a:solidFill>
                <a:latin typeface="Arial" panose="020B0604020202020204" pitchFamily="34" charset="0"/>
                <a:cs typeface="Arial" panose="020B0604020202020204" pitchFamily="34"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والفضة الثمينة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الذهب النقي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667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Arial" panose="020B0604020202020204" pitchFamily="34" charset="0"/>
              </a:rPr>
              <a:t>Refiner</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fire My heart</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one desire Is to be holy Set apart for You Lord </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717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13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الداخل</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واجعلني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الخطية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في أعماقي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2663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1328833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541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5439598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9279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4987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القديم</a:t>
            </a:r>
            <a:r>
              <a:rPr lang="en-US" sz="3200" dirty="0">
                <a:solidFill>
                  <a:srgbClr val="FFFFFF"/>
                </a:solidFill>
                <a:ea typeface="ＭＳ Ｐゴシック" charset="0"/>
              </a:rPr>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إذا كان هدفك الرئيسي في الحياة هوالعبادة؟</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المؤمن التائب لله يتطلب </a:t>
            </a:r>
            <a:r>
              <a:rPr lang="ar-JO" altLang="zh-CN" sz="4400" dirty="0">
                <a:solidFill>
                  <a:srgbClr val="FFFF00"/>
                </a:solidFill>
                <a:effectLst>
                  <a:glow rad="228600">
                    <a:schemeClr val="tx1"/>
                  </a:glow>
                </a:effectLst>
                <a:ea typeface="ＭＳ Ｐゴシック" charset="0"/>
              </a:rPr>
              <a:t>عملاً </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2488" y="269758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الهيكل</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0</a:t>
              </a:r>
              <a:endParaRPr lang="en-US" b="1" dirty="0">
                <a:latin typeface="Arial" panose="020B0604020202020204" pitchFamily="34" charset="0"/>
                <a:ea typeface="+mn-ea"/>
                <a:cs typeface="Arial" panose="020B0604020202020204" pitchFamily="34" charset="0"/>
              </a:endParaRP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3000</a:t>
              </a:r>
              <a:endParaRPr lang="en-US" b="1" dirty="0">
                <a:latin typeface="Arial" panose="020B0604020202020204" pitchFamily="34" charset="0"/>
                <a:ea typeface="+mn-ea"/>
                <a:cs typeface="Arial" panose="020B0604020202020204" pitchFamily="34" charset="0"/>
              </a:endParaRP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الطوفان</a:t>
            </a:r>
            <a:endParaRPr lang="en-US" sz="3200" b="1" dirty="0">
              <a:latin typeface="Arial" panose="020B0604020202020204" pitchFamily="34" charset="0"/>
              <a:ea typeface="+mn-ea"/>
              <a:cs typeface="Arial" panose="020B0604020202020204" pitchFamily="34" charset="0"/>
            </a:endParaRP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a:t>
            </a:r>
            <a:endParaRPr lang="en-US" sz="3200" b="1" dirty="0">
              <a:solidFill>
                <a:srgbClr val="FF9933"/>
              </a:solidFill>
              <a:latin typeface="Arial" panose="020B0604020202020204" pitchFamily="34" charset="0"/>
              <a:ea typeface="+mn-ea"/>
              <a:cs typeface="Arial" panose="020B0604020202020204" pitchFamily="34" charset="0"/>
            </a:endParaRP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إبراهيم</a:t>
            </a:r>
            <a:endParaRPr lang="en-US" sz="3200" b="1" dirty="0">
              <a:latin typeface="Arial" panose="020B0604020202020204" pitchFamily="34" charset="0"/>
              <a:ea typeface="+mn-ea"/>
              <a:cs typeface="Arial" panose="020B0604020202020204" pitchFamily="34" charset="0"/>
            </a:endParaRP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يسوع</a:t>
            </a:r>
            <a:endParaRPr lang="en-US" sz="3200" b="1" dirty="0">
              <a:latin typeface="Arial" panose="020B0604020202020204" pitchFamily="34" charset="0"/>
              <a:ea typeface="+mn-ea"/>
              <a:cs typeface="Arial" panose="020B0604020202020204" pitchFamily="34" charset="0"/>
            </a:endParaRP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اليوم</a:t>
            </a:r>
            <a:endParaRPr lang="en-US" sz="3200" b="1" dirty="0">
              <a:latin typeface="Arial" panose="020B0604020202020204" pitchFamily="34" charset="0"/>
              <a:ea typeface="+mn-ea"/>
              <a:cs typeface="Arial" panose="020B0604020202020204" pitchFamily="34" charset="0"/>
            </a:endParaRPr>
          </a:p>
        </p:txBody>
      </p:sp>
      <p:sp>
        <p:nvSpPr>
          <p:cNvPr id="48156" name="Text Box 28"/>
          <p:cNvSpPr txBox="1">
            <a:spLocks noChangeArrowheads="1"/>
          </p:cNvSpPr>
          <p:nvPr/>
        </p:nvSpPr>
        <p:spPr bwMode="auto">
          <a:xfrm>
            <a:off x="6705600" y="5591175"/>
            <a:ext cx="2438400" cy="1077218"/>
          </a:xfrm>
          <a:prstGeom prst="rect">
            <a:avLst/>
          </a:prstGeom>
          <a:noFill/>
          <a:ln w="9525">
            <a:noFill/>
            <a:miter lim="800000"/>
            <a:headEnd/>
            <a:tailEnd/>
          </a:ln>
          <a:effectLst/>
        </p:spPr>
        <p:txBody>
          <a:bodyPr>
            <a:spAutoFit/>
          </a:bodyPr>
          <a:lstStyle/>
          <a:p>
            <a:pPr algn="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    الجديدة</a:t>
            </a:r>
            <a:endParaRPr lang="en-US" sz="3200" b="1" dirty="0">
              <a:solidFill>
                <a:srgbClr val="FF9933"/>
              </a:solidFill>
              <a:latin typeface="Arial" panose="020B0604020202020204" pitchFamily="34" charset="0"/>
              <a:ea typeface="+mn-ea"/>
              <a:cs typeface="Arial" panose="020B0604020202020204" pitchFamily="34" charset="0"/>
            </a:endParaRP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latin typeface="Arial" panose="020B0604020202020204" pitchFamily="34" charset="0"/>
                  <a:ea typeface="+mn-ea"/>
                  <a:cs typeface="Arial" panose="020B0604020202020204" pitchFamily="34" charset="0"/>
                </a:rPr>
                <a:t>الكنيسة</a:t>
              </a:r>
              <a:endParaRPr lang="en-US" sz="2800" b="1" dirty="0">
                <a:latin typeface="Arial" panose="020B0604020202020204" pitchFamily="34" charset="0"/>
                <a:ea typeface="+mn-ea"/>
                <a:cs typeface="Arial" panose="020B0604020202020204" pitchFamily="34" charset="0"/>
              </a:endParaRP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الملوك</a:t>
              </a:r>
              <a:endParaRPr lang="en-US" sz="2800" b="1" dirty="0">
                <a:latin typeface="Arial" panose="020B0604020202020204" pitchFamily="34" charset="0"/>
                <a:ea typeface="+mn-ea"/>
                <a:cs typeface="Arial" panose="020B0604020202020204" pitchFamily="34" charset="0"/>
              </a:endParaRP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الأسباط</a:t>
              </a:r>
              <a:endParaRPr lang="en-US" sz="2800" b="1" dirty="0">
                <a:latin typeface="Arial" panose="020B0604020202020204" pitchFamily="34" charset="0"/>
                <a:ea typeface="+mn-ea"/>
                <a:cs typeface="Arial" panose="020B0604020202020204" pitchFamily="34" charset="0"/>
              </a:endParaRP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داود</a:t>
            </a:r>
            <a:endParaRPr lang="en-US" sz="3200" b="1" dirty="0">
              <a:latin typeface="Arial" panose="020B0604020202020204" pitchFamily="34" charset="0"/>
              <a:ea typeface="+mn-ea"/>
              <a:cs typeface="Arial" panose="020B0604020202020204" pitchFamily="34" charset="0"/>
            </a:endParaRP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عزرا - نحميا</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650</a:t>
            </a:r>
            <a:endParaRPr lang="en-US" sz="2800" b="1" dirty="0">
              <a:latin typeface="Arial" panose="020B0604020202020204" pitchFamily="34" charset="0"/>
              <a:ea typeface="+mn-ea"/>
              <a:cs typeface="Arial" panose="020B0604020202020204" pitchFamily="34" charset="0"/>
            </a:endParaRPr>
          </a:p>
        </p:txBody>
      </p:sp>
      <p:sp>
        <p:nvSpPr>
          <p:cNvPr id="49156" name="Text Box 4"/>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700</a:t>
            </a:r>
            <a:r>
              <a:rPr lang="en-US" sz="2800" b="1" dirty="0">
                <a:latin typeface="Arial" panose="020B0604020202020204" pitchFamily="34" charset="0"/>
                <a:ea typeface="+mn-ea"/>
                <a:cs typeface="Arial" panose="020B0604020202020204" pitchFamily="34" charset="0"/>
              </a:rPr>
              <a:t> </a:t>
            </a:r>
          </a:p>
        </p:txBody>
      </p:sp>
      <p:sp>
        <p:nvSpPr>
          <p:cNvPr id="49157" name="Text Box 5"/>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800</a:t>
            </a:r>
            <a:endParaRPr lang="en-US" sz="2800" b="1" dirty="0">
              <a:latin typeface="Arial" panose="020B0604020202020204" pitchFamily="34" charset="0"/>
              <a:ea typeface="+mn-ea"/>
              <a:cs typeface="Arial" panose="020B0604020202020204" pitchFamily="34" charset="0"/>
            </a:endParaRPr>
          </a:p>
        </p:txBody>
      </p:sp>
      <p:sp>
        <p:nvSpPr>
          <p:cNvPr id="49158" name="Text Box 6"/>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900</a:t>
            </a:r>
            <a:endParaRPr lang="en-US" sz="2800" b="1" dirty="0">
              <a:latin typeface="Arial" panose="020B0604020202020204" pitchFamily="34" charset="0"/>
              <a:ea typeface="+mn-ea"/>
              <a:cs typeface="Arial" panose="020B0604020202020204" pitchFamily="34" charset="0"/>
            </a:endParaRPr>
          </a:p>
        </p:txBody>
      </p:sp>
      <p:sp>
        <p:nvSpPr>
          <p:cNvPr id="49159" name="Text Box 7"/>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950</a:t>
            </a:r>
            <a:endParaRPr lang="en-US" sz="2800" b="1" dirty="0">
              <a:latin typeface="Arial" panose="020B0604020202020204" pitchFamily="34" charset="0"/>
              <a:ea typeface="+mn-ea"/>
              <a:cs typeface="Arial" panose="020B0604020202020204" pitchFamily="34" charset="0"/>
            </a:endParaRPr>
          </a:p>
        </p:txBody>
      </p:sp>
      <p:sp>
        <p:nvSpPr>
          <p:cNvPr id="49160" name="Text Box 8"/>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1000</a:t>
            </a:r>
            <a:endParaRPr lang="en-US" sz="2800" b="1" dirty="0">
              <a:latin typeface="Arial" panose="020B0604020202020204" pitchFamily="34" charset="0"/>
              <a:ea typeface="+mn-ea"/>
              <a:cs typeface="Arial" panose="020B0604020202020204" pitchFamily="34" charset="0"/>
            </a:endParaRPr>
          </a:p>
        </p:txBody>
      </p:sp>
      <p:sp>
        <p:nvSpPr>
          <p:cNvPr id="49161" name="Text Box 9"/>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600</a:t>
            </a:r>
            <a:endParaRPr lang="en-US" sz="2800" b="1" dirty="0">
              <a:latin typeface="Arial" panose="020B0604020202020204" pitchFamily="34" charset="0"/>
              <a:ea typeface="+mn-ea"/>
              <a:cs typeface="Arial" panose="020B0604020202020204" pitchFamily="34" charset="0"/>
            </a:endParaRPr>
          </a:p>
        </p:txBody>
      </p:sp>
      <p:sp>
        <p:nvSpPr>
          <p:cNvPr id="49162" name="Text Box 10"/>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500</a:t>
            </a:r>
            <a:endParaRPr lang="en-US" sz="2800" b="1" dirty="0">
              <a:latin typeface="Arial" panose="020B0604020202020204" pitchFamily="34" charset="0"/>
              <a:ea typeface="+mn-ea"/>
              <a:cs typeface="Arial" panose="020B0604020202020204" pitchFamily="34" charset="0"/>
            </a:endParaRP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82" name="Text Box 30"/>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550</a:t>
            </a:r>
            <a:endParaRPr lang="en-US" sz="2800" b="1" dirty="0">
              <a:latin typeface="Arial" panose="020B0604020202020204" pitchFamily="34" charset="0"/>
              <a:ea typeface="+mn-ea"/>
              <a:cs typeface="Arial" panose="020B0604020202020204" pitchFamily="34" charset="0"/>
            </a:endParaRPr>
          </a:p>
        </p:txBody>
      </p:sp>
      <p:sp>
        <p:nvSpPr>
          <p:cNvPr id="49183" name="Text Box 31"/>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750</a:t>
            </a:r>
            <a:r>
              <a:rPr lang="en-US" sz="2800" b="1" dirty="0">
                <a:latin typeface="Arial" panose="020B0604020202020204" pitchFamily="34" charset="0"/>
                <a:ea typeface="+mn-ea"/>
                <a:cs typeface="Arial" panose="020B0604020202020204" pitchFamily="34" charset="0"/>
              </a:rPr>
              <a:t> </a:t>
            </a:r>
          </a:p>
        </p:txBody>
      </p:sp>
      <p:sp>
        <p:nvSpPr>
          <p:cNvPr id="49184" name="Text Box 32"/>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850</a:t>
            </a:r>
            <a:endParaRPr lang="en-US" sz="2800" b="1" dirty="0">
              <a:latin typeface="Arial" panose="020B0604020202020204" pitchFamily="34" charset="0"/>
              <a:ea typeface="+mn-ea"/>
              <a:cs typeface="Arial" panose="020B0604020202020204" pitchFamily="34" charset="0"/>
            </a:endParaRPr>
          </a:p>
        </p:txBody>
      </p:sp>
      <p:sp>
        <p:nvSpPr>
          <p:cNvPr id="49185" name="Text Box 33"/>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1050</a:t>
            </a:r>
            <a:endParaRPr lang="en-US" sz="2800" b="1" dirty="0">
              <a:latin typeface="Arial" panose="020B0604020202020204" pitchFamily="34" charset="0"/>
              <a:ea typeface="+mn-ea"/>
              <a:cs typeface="Arial" panose="020B0604020202020204" pitchFamily="34" charset="0"/>
            </a:endParaRPr>
          </a:p>
        </p:txBody>
      </p:sp>
      <p:sp>
        <p:nvSpPr>
          <p:cNvPr id="49186" name="Text Box 34"/>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1100</a:t>
            </a:r>
            <a:endParaRPr lang="en-US" sz="2800" b="1" dirty="0">
              <a:latin typeface="Arial" panose="020B0604020202020204" pitchFamily="34" charset="0"/>
              <a:ea typeface="+mn-ea"/>
              <a:cs typeface="Arial" panose="020B0604020202020204" pitchFamily="34" charset="0"/>
            </a:endParaRPr>
          </a:p>
        </p:txBody>
      </p:sp>
      <p:sp>
        <p:nvSpPr>
          <p:cNvPr id="49187" name="Text Box 35"/>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450</a:t>
            </a:r>
            <a:endParaRPr lang="en-US" sz="2800" b="1" dirty="0">
              <a:latin typeface="Arial" panose="020B0604020202020204" pitchFamily="34" charset="0"/>
              <a:ea typeface="+mn-ea"/>
              <a:cs typeface="Arial" panose="020B0604020202020204" pitchFamily="34" charset="0"/>
            </a:endParaRPr>
          </a:p>
        </p:txBody>
      </p:sp>
      <p:sp>
        <p:nvSpPr>
          <p:cNvPr id="49188" name="Text Box 36"/>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00FFFF"/>
                </a:solidFill>
                <a:latin typeface="Arial" panose="020B0604020202020204" pitchFamily="34" charset="0"/>
                <a:ea typeface="+mn-ea"/>
                <a:cs typeface="Arial" panose="020B0604020202020204" pitchFamily="34" charset="0"/>
              </a:rPr>
              <a:t>المملكة  المتحدة</a:t>
            </a:r>
            <a:endParaRPr lang="en-US" sz="3600" b="1" dirty="0">
              <a:solidFill>
                <a:srgbClr val="00FF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1050 - 930</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49189" name="Text Box 37"/>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FF00"/>
                </a:solidFill>
                <a:latin typeface="Arial" panose="020B0604020202020204" pitchFamily="34" charset="0"/>
                <a:ea typeface="+mn-ea"/>
                <a:cs typeface="Arial" panose="020B0604020202020204" pitchFamily="34" charset="0"/>
              </a:rPr>
              <a:t>المملكة المنقسمة</a:t>
            </a:r>
            <a:endParaRPr lang="en-US" sz="3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930 - 722</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49190" name="Text Box 38"/>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99FF"/>
                </a:solidFill>
                <a:latin typeface="Arial" panose="020B0604020202020204" pitchFamily="34" charset="0"/>
                <a:ea typeface="+mn-ea"/>
                <a:cs typeface="Arial" panose="020B0604020202020204" pitchFamily="34" charset="0"/>
              </a:rPr>
              <a:t>المملكة المنعزلة</a:t>
            </a:r>
            <a:endParaRPr lang="en-US" sz="3600" b="1" dirty="0">
              <a:solidFill>
                <a:srgbClr val="FF99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722 - 586</a:t>
            </a:r>
            <a:endParaRPr lang="en-US" sz="3200" b="1" dirty="0">
              <a:solidFill>
                <a:srgbClr val="FF99FF"/>
              </a:solidFill>
              <a:latin typeface="Arial" panose="020B0604020202020204" pitchFamily="34" charset="0"/>
              <a:ea typeface="+mn-ea"/>
              <a:cs typeface="Arial" panose="020B0604020202020204" pitchFamily="34" charset="0"/>
            </a:endParaRPr>
          </a:p>
        </p:txBody>
      </p:sp>
      <p:sp>
        <p:nvSpPr>
          <p:cNvPr id="49191" name="Text Box 39"/>
          <p:cNvSpPr txBox="1">
            <a:spLocks noChangeArrowheads="1"/>
          </p:cNvSpPr>
          <p:nvPr/>
        </p:nvSpPr>
        <p:spPr bwMode="auto">
          <a:xfrm>
            <a:off x="5643570" y="6172200"/>
            <a:ext cx="327183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66FF66"/>
                </a:solidFill>
                <a:latin typeface="Arial" panose="020B0604020202020204" pitchFamily="34" charset="0"/>
                <a:ea typeface="+mn-ea"/>
                <a:cs typeface="Arial" panose="020B0604020202020204" pitchFamily="34" charset="0"/>
              </a:rPr>
              <a:t>السبي 605 - 536</a:t>
            </a:r>
            <a:endParaRPr lang="en-US" sz="3200" b="1" dirty="0">
              <a:solidFill>
                <a:srgbClr val="66FF66"/>
              </a:solidFill>
              <a:latin typeface="Arial" panose="020B0604020202020204" pitchFamily="34" charset="0"/>
              <a:ea typeface="+mn-ea"/>
              <a:cs typeface="Arial" panose="020B0604020202020204" pitchFamily="34" charset="0"/>
            </a:endParaRP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Text Box 41"/>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CC00"/>
                </a:solidFill>
                <a:latin typeface="Arial" panose="020B0604020202020204" pitchFamily="34" charset="0"/>
                <a:cs typeface="Arial" panose="020B0604020202020204" pitchFamily="34" charset="0"/>
              </a:rPr>
              <a:t>ما بعد</a:t>
            </a:r>
            <a:br>
              <a:rPr lang="en-US" sz="3600" b="1" dirty="0">
                <a:solidFill>
                  <a:srgbClr val="FFCC00"/>
                </a:solidFill>
                <a:latin typeface="Arial" panose="020B0604020202020204" pitchFamily="34" charset="0"/>
                <a:cs typeface="Arial" panose="020B0604020202020204" pitchFamily="34" charset="0"/>
              </a:rPr>
            </a:br>
            <a:r>
              <a:rPr lang="ar-JO" sz="3600" b="1" dirty="0">
                <a:solidFill>
                  <a:srgbClr val="FFCC00"/>
                </a:solidFill>
                <a:latin typeface="Arial" panose="020B0604020202020204" pitchFamily="34" charset="0"/>
                <a:cs typeface="Arial" panose="020B0604020202020204" pitchFamily="34" charset="0"/>
              </a:rPr>
              <a:t>السبي</a:t>
            </a:r>
            <a:endParaRPr lang="en-US" sz="36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536 - 425</a:t>
            </a:r>
            <a:endParaRPr lang="en-US" sz="32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3200" b="1" dirty="0">
              <a:solidFill>
                <a:srgbClr val="FFCC00"/>
              </a:solidFill>
              <a:latin typeface="Arial" panose="020B0604020202020204" pitchFamily="34" charset="0"/>
              <a:cs typeface="Arial" panose="020B0604020202020204" pitchFamily="34" charset="0"/>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600" b="1" dirty="0">
                <a:solidFill>
                  <a:srgbClr val="FFCC00"/>
                </a:solidFill>
                <a:latin typeface="Arial" panose="020B0604020202020204" pitchFamily="34" charset="0"/>
                <a:ea typeface="+mn-ea"/>
                <a:cs typeface="Arial" panose="020B0604020202020204" pitchFamily="34" charset="0"/>
              </a:rPr>
              <a:t>عزرا - نحميا</a:t>
            </a:r>
            <a:endParaRPr lang="en-US" sz="3600" b="1" dirty="0">
              <a:solidFill>
                <a:srgbClr val="FFCC00"/>
              </a:solidFill>
              <a:latin typeface="Arial" panose="020B0604020202020204" pitchFamily="34" charset="0"/>
              <a:ea typeface="+mn-ea"/>
              <a:cs typeface="Arial" panose="020B0604020202020204" pitchFamily="34" charset="0"/>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ar-JO" sz="4000" b="1" dirty="0">
                <a:latin typeface="Arial" panose="020B0604020202020204" pitchFamily="34" charset="0"/>
                <a:ea typeface="+mj-ea"/>
                <a:cs typeface="Arial" panose="020B0604020202020204" pitchFamily="34" charset="0"/>
              </a:rPr>
              <a:t>الخط الزمني</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51"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450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2" name="Text Box 4"/>
          <p:cNvSpPr txBox="1">
            <a:spLocks noChangeArrowheads="1"/>
          </p:cNvSpPr>
          <p:nvPr/>
        </p:nvSpPr>
        <p:spPr bwMode="auto">
          <a:xfrm>
            <a:off x="5343525" y="4067175"/>
            <a:ext cx="523875"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460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3"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480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4"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500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5"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6"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520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7"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8"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420</a:t>
            </a:r>
            <a:endParaRPr lang="en-US" b="1" dirty="0">
              <a:solidFill>
                <a:srgbClr val="FFFFFF"/>
              </a:solidFill>
              <a:latin typeface="Arial" panose="020B0604020202020204" pitchFamily="34" charset="0"/>
              <a:ea typeface="+mn-ea"/>
              <a:cs typeface="Arial" panose="020B0604020202020204" pitchFamily="34" charset="0"/>
            </a:endParaRP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8"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79" name="Text Box 31"/>
          <p:cNvSpPr txBox="1">
            <a:spLocks noChangeArrowheads="1"/>
          </p:cNvSpPr>
          <p:nvPr/>
        </p:nvSpPr>
        <p:spPr bwMode="auto">
          <a:xfrm>
            <a:off x="4724400" y="4067175"/>
            <a:ext cx="49054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470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0"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490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1"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2"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3"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4" name="Text Box 36"/>
          <p:cNvSpPr txBox="1">
            <a:spLocks noChangeArrowheads="1"/>
          </p:cNvSpPr>
          <p:nvPr/>
        </p:nvSpPr>
        <p:spPr bwMode="auto">
          <a:xfrm>
            <a:off x="285720" y="1263650"/>
            <a:ext cx="2571768"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زربابل              </a:t>
            </a:r>
            <a:r>
              <a:rPr lang="en-US" sz="3200" b="1" dirty="0">
                <a:solidFill>
                  <a:srgbClr val="00FF00"/>
                </a:solidFill>
                <a:latin typeface="Arial" panose="020B0604020202020204" pitchFamily="34" charset="0"/>
                <a:cs typeface="Arial" panose="020B0604020202020204" pitchFamily="34" charset="0"/>
              </a:rPr>
              <a:t> (</a:t>
            </a:r>
            <a:r>
              <a:rPr lang="ar-JO" sz="3200" b="1" dirty="0">
                <a:solidFill>
                  <a:srgbClr val="00FF00"/>
                </a:solidFill>
                <a:latin typeface="Arial" panose="020B0604020202020204" pitchFamily="34" charset="0"/>
                <a:cs typeface="Arial" panose="020B0604020202020204" pitchFamily="34" charset="0"/>
              </a:rPr>
              <a:t>537-516</a:t>
            </a:r>
            <a:r>
              <a:rPr lang="en-US" sz="3200" b="1" dirty="0">
                <a:solidFill>
                  <a:srgbClr val="00FF00"/>
                </a:solidFill>
                <a:latin typeface="Arial" panose="020B0604020202020204" pitchFamily="34" charset="0"/>
                <a:cs typeface="Arial" panose="020B0604020202020204" pitchFamily="34" charset="0"/>
              </a:rPr>
              <a:t>)</a:t>
            </a:r>
            <a:endParaRPr lang="en-US" sz="2800" b="1" dirty="0">
              <a:solidFill>
                <a:srgbClr val="00FF00"/>
              </a:solidFill>
              <a:latin typeface="Arial" panose="020B0604020202020204" pitchFamily="34" charset="0"/>
              <a:cs typeface="Arial" panose="020B0604020202020204" pitchFamily="34" charset="0"/>
            </a:endParaRPr>
          </a:p>
        </p:txBody>
      </p:sp>
      <p:sp>
        <p:nvSpPr>
          <p:cNvPr id="53285" name="Text Box 37"/>
          <p:cNvSpPr txBox="1">
            <a:spLocks noChangeArrowheads="1"/>
          </p:cNvSpPr>
          <p:nvPr/>
        </p:nvSpPr>
        <p:spPr bwMode="auto">
          <a:xfrm>
            <a:off x="5181600" y="1905000"/>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عزرا  </a:t>
            </a:r>
            <a:r>
              <a:rPr lang="en-US" sz="3200" b="1" dirty="0">
                <a:solidFill>
                  <a:srgbClr val="FFCC00"/>
                </a:solidFill>
                <a:latin typeface="Arial" panose="020B0604020202020204" pitchFamily="34" charset="0"/>
                <a:cs typeface="Arial" panose="020B0604020202020204" pitchFamily="34" charset="0"/>
              </a:rPr>
              <a:t>  (</a:t>
            </a:r>
            <a:r>
              <a:rPr lang="ar-JO" sz="3200" b="1" dirty="0">
                <a:solidFill>
                  <a:srgbClr val="FFCC00"/>
                </a:solidFill>
                <a:latin typeface="Arial" panose="020B0604020202020204" pitchFamily="34" charset="0"/>
                <a:cs typeface="Arial" panose="020B0604020202020204" pitchFamily="34" charset="0"/>
              </a:rPr>
              <a:t>457-444</a:t>
            </a:r>
            <a:r>
              <a:rPr lang="en-US" sz="3200" b="1" dirty="0">
                <a:solidFill>
                  <a:srgbClr val="FFCC00"/>
                </a:solidFill>
                <a:latin typeface="Arial" panose="020B0604020202020204" pitchFamily="34" charset="0"/>
                <a:cs typeface="Arial" panose="020B0604020202020204" pitchFamily="34" charset="0"/>
              </a:rPr>
              <a:t>)</a:t>
            </a:r>
            <a:endParaRPr lang="en-US" sz="2800" b="1" dirty="0">
              <a:solidFill>
                <a:srgbClr val="FFCC00"/>
              </a:solidFill>
              <a:latin typeface="Arial" panose="020B0604020202020204" pitchFamily="34" charset="0"/>
              <a:cs typeface="Arial" panose="020B0604020202020204" pitchFamily="34" charset="0"/>
            </a:endParaRPr>
          </a:p>
        </p:txBody>
      </p:sp>
      <p:sp>
        <p:nvSpPr>
          <p:cNvPr id="53287" name="Text Box 39"/>
          <p:cNvSpPr txBox="1">
            <a:spLocks noChangeArrowheads="1"/>
          </p:cNvSpPr>
          <p:nvPr/>
        </p:nvSpPr>
        <p:spPr bwMode="auto">
          <a:xfrm>
            <a:off x="5848350" y="8382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نحميا           (444-430)</a:t>
            </a:r>
            <a:endParaRPr lang="en-US" sz="2800" b="1" dirty="0">
              <a:solidFill>
                <a:srgbClr val="FFFF00"/>
              </a:solidFill>
              <a:latin typeface="Arial" panose="020B0604020202020204" pitchFamily="34" charset="0"/>
              <a:cs typeface="Arial" panose="020B0604020202020204" pitchFamily="34" charset="0"/>
            </a:endParaRPr>
          </a:p>
        </p:txBody>
      </p:sp>
      <p:sp>
        <p:nvSpPr>
          <p:cNvPr id="53288" name="Text Box 40"/>
          <p:cNvSpPr txBox="1">
            <a:spLocks noChangeArrowheads="1"/>
          </p:cNvSpPr>
          <p:nvPr/>
        </p:nvSpPr>
        <p:spPr bwMode="auto">
          <a:xfrm>
            <a:off x="3571868" y="5703838"/>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FF"/>
                </a:solidFill>
                <a:latin typeface="Arial" panose="020B0604020202020204" pitchFamily="34" charset="0"/>
                <a:cs typeface="Arial" panose="020B0604020202020204" pitchFamily="34" charset="0"/>
              </a:rPr>
              <a:t>أستير        479-473</a:t>
            </a:r>
            <a:endParaRPr lang="en-US" sz="2800" b="1" dirty="0">
              <a:solidFill>
                <a:srgbClr val="00FFFF"/>
              </a:solidFill>
              <a:latin typeface="Arial" panose="020B0604020202020204" pitchFamily="34" charset="0"/>
              <a:cs typeface="Arial" panose="020B0604020202020204" pitchFamily="34" charset="0"/>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3" name="Text Box 45"/>
          <p:cNvSpPr txBox="1">
            <a:spLocks noChangeArrowheads="1"/>
          </p:cNvSpPr>
          <p:nvPr/>
        </p:nvSpPr>
        <p:spPr bwMode="auto">
          <a:xfrm>
            <a:off x="4648200" y="5211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سقراط 470-399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4" name="Text Box 46"/>
          <p:cNvSpPr txBox="1">
            <a:spLocks noChangeArrowheads="1"/>
          </p:cNvSpPr>
          <p:nvPr/>
        </p:nvSpPr>
        <p:spPr bwMode="auto">
          <a:xfrm>
            <a:off x="6248400" y="58213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أفلاطون 427-347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5" name="Text Box 47"/>
          <p:cNvSpPr txBox="1">
            <a:spLocks noChangeArrowheads="1"/>
          </p:cNvSpPr>
          <p:nvPr/>
        </p:nvSpPr>
        <p:spPr bwMode="auto">
          <a:xfrm>
            <a:off x="228600" y="5973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كونفوشيوس 551-479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6" name="Text Box 48"/>
          <p:cNvSpPr txBox="1">
            <a:spLocks noChangeArrowheads="1"/>
          </p:cNvSpPr>
          <p:nvPr/>
        </p:nvSpPr>
        <p:spPr bwMode="auto">
          <a:xfrm>
            <a:off x="0" y="5410200"/>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بوذا 560 -477 </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ar-JO" sz="3600" b="1" dirty="0">
                <a:solidFill>
                  <a:srgbClr val="FFFFFF"/>
                </a:solidFill>
                <a:latin typeface="Arial" panose="020B0604020202020204" pitchFamily="34" charset="0"/>
                <a:ea typeface="+mj-ea"/>
                <a:cs typeface="Arial" panose="020B0604020202020204" pitchFamily="34" charset="0"/>
              </a:rPr>
              <a:t>التسلسل الزمني في عزرا - نحميا</a:t>
            </a:r>
            <a:endParaRPr lang="en-US" sz="3600" b="1" dirty="0">
              <a:solidFill>
                <a:srgbClr val="FFFFFF"/>
              </a:solidFill>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FF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69850" y="-1035496"/>
            <a:ext cx="9074150" cy="1143000"/>
          </a:xfrm>
        </p:spPr>
        <p:txBody>
          <a:bodyPr/>
          <a:lstStyle/>
          <a:p>
            <a:r>
              <a:rPr lang="en-US" dirty="0">
                <a:solidFill>
                  <a:srgbClr val="FF0000"/>
                </a:solidFill>
              </a:rPr>
              <a:t>The Postexilic Period</a:t>
            </a:r>
          </a:p>
        </p:txBody>
      </p:sp>
      <p:pic>
        <p:nvPicPr>
          <p:cNvPr id="7" name="Picture 6">
            <a:extLst>
              <a:ext uri="{FF2B5EF4-FFF2-40B4-BE49-F238E27FC236}">
                <a16:creationId xmlns:a16="http://schemas.microsoft.com/office/drawing/2014/main" id="{AF206A0E-614A-8BC7-8C1A-798E8B0F2E39}"/>
              </a:ext>
            </a:extLst>
          </p:cNvPr>
          <p:cNvPicPr>
            <a:picLocks noChangeAspect="1"/>
          </p:cNvPicPr>
          <p:nvPr/>
        </p:nvPicPr>
        <p:blipFill>
          <a:blip r:embed="rId3"/>
          <a:stretch>
            <a:fillRect/>
          </a:stretch>
        </p:blipFill>
        <p:spPr>
          <a:xfrm>
            <a:off x="34354" y="14973"/>
            <a:ext cx="9074150" cy="6775893"/>
          </a:xfrm>
          <a:prstGeom prst="rect">
            <a:avLst/>
          </a:prstGeom>
        </p:spPr>
      </p:pic>
    </p:spTree>
    <p:extLst>
      <p:ext uri="{BB962C8B-B14F-4D97-AF65-F5344CB8AC3E}">
        <p14:creationId xmlns:p14="http://schemas.microsoft.com/office/powerpoint/2010/main" val="33069035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34925" y="-1123032"/>
            <a:ext cx="9074150" cy="1143000"/>
          </a:xfrm>
        </p:spPr>
        <p:txBody>
          <a:bodyPr/>
          <a:lstStyle/>
          <a:p>
            <a:r>
              <a:rPr lang="en-US" dirty="0">
                <a:solidFill>
                  <a:srgbClr val="FF0000"/>
                </a:solidFill>
              </a:rPr>
              <a:t>Ezra Chart (Tanner)</a:t>
            </a:r>
          </a:p>
        </p:txBody>
      </p:sp>
      <p:pic>
        <p:nvPicPr>
          <p:cNvPr id="7" name="Picture 6">
            <a:extLst>
              <a:ext uri="{FF2B5EF4-FFF2-40B4-BE49-F238E27FC236}">
                <a16:creationId xmlns:a16="http://schemas.microsoft.com/office/drawing/2014/main" id="{1F1AC6A1-B41D-CF67-91A1-121E67D6585B}"/>
              </a:ext>
            </a:extLst>
          </p:cNvPr>
          <p:cNvPicPr>
            <a:picLocks noChangeAspect="1"/>
          </p:cNvPicPr>
          <p:nvPr/>
        </p:nvPicPr>
        <p:blipFill>
          <a:blip r:embed="rId2"/>
          <a:stretch>
            <a:fillRect/>
          </a:stretch>
        </p:blipFill>
        <p:spPr>
          <a:xfrm>
            <a:off x="0" y="14974"/>
            <a:ext cx="9007862" cy="6726394"/>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solidFill>
                  <a:schemeClr val="bg1"/>
                </a:solidFill>
                <a:effectLst>
                  <a:glow rad="228600">
                    <a:schemeClr val="tx1"/>
                  </a:glow>
                </a:effectLst>
                <a:ea typeface="ＭＳ Ｐゴシック" charset="0"/>
              </a:rPr>
              <a:t>كورش</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يحتل</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بابل</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لوكان البابليون على علم بما كان يدور لدى كورش ، أولولاحظوا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0174"/>
            <a:ext cx="9144000" cy="4198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الهيكل والشعب</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35896" y="188640"/>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 الليلة قتل بيلشاصر ملك الكلدانيين فأخذ المملكة داريوس المادي وهوابن اثنتين وستين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(دا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498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08346" cy="908720"/>
          </a:xfrm>
          <a:solidFill>
            <a:schemeClr val="tx1"/>
          </a:solidFill>
        </p:spPr>
        <p:txBody>
          <a:bodyPr/>
          <a:lstStyle/>
          <a:p>
            <a:pPr eaLnBrk="1" hangingPunct="1">
              <a:defRPr/>
            </a:pPr>
            <a:r>
              <a:rPr lang="ar-SA" sz="5400" dirty="0">
                <a:solidFill>
                  <a:schemeClr val="bg1"/>
                </a:solidFill>
                <a:effectLst>
                  <a:glow rad="228600">
                    <a:schemeClr val="tx1"/>
                  </a:glow>
                </a:effectLst>
                <a:ea typeface="ＭＳ Ｐゴシック" charset="0"/>
              </a:rPr>
              <a:t>تحديد هوية داريوس المادي</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7" y="792434"/>
            <a:ext cx="9108346"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rtl="1" eaLnBrk="1" hangingPunct="1">
              <a:defRPr/>
            </a:pPr>
            <a:r>
              <a:rPr lang="ar-JO" dirty="0">
                <a:solidFill>
                  <a:schemeClr val="bg1"/>
                </a:solidFill>
                <a:effectLst>
                  <a:glow rad="228600">
                    <a:schemeClr val="tx1"/>
                  </a:glow>
                </a:effectLst>
                <a:ea typeface="ＭＳ Ｐゴシック" charset="0"/>
              </a:rPr>
              <a:t>كورش</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يحتل</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بابل</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207778" y="5499229"/>
            <a:ext cx="8684702" cy="954107"/>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rPr>
              <a:t>في 12 أكتوبر 539 قبل الميلاد، بعد أن قام مهندسوكورش بتحويل مياه الفرات، دخل الجنود بابل دون قتال.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endParaRPr>
          </a:p>
        </p:txBody>
      </p:sp>
    </p:spTree>
    <p:extLst>
      <p:ext uri="{BB962C8B-B14F-4D97-AF65-F5344CB8AC3E}">
        <p14:creationId xmlns:p14="http://schemas.microsoft.com/office/powerpoint/2010/main" val="143622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5563831"/>
          </a:xfrm>
          <a:prstGeom prst="rect">
            <a:avLst/>
          </a:prstGeom>
        </p:spPr>
        <p:txBody>
          <a:bodyPr wrap="square">
            <a:spAutoFit/>
          </a:bodyPr>
          <a:lstStyle/>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٢٨ الْقَائِلُ عَنْ كُورَشَ: رَاعِيَّ، فَكُلَّ مَسَرَّتِي يُتَمِّمُ. وَيَقُولُ عَنْ أُورُشَلِيمَ: سَتُبْنَى، وَلِلْهَيْكَلِ: سَتُؤَسَّسُ». ١ هكَذَا يَقُولُ الرَّبُّ لِمَسِيحِهِ، لِكُورَشَ الَّذِي أَمْسَكْتُ بِيَمِينِهِ لأَدُوسَ أَمَامَهُ أُمَمًا، وَأَحْقَاءَ مُلُوكٍ أَحُلُّ، لأَفْتَحَ أَمَامَهُ الْمِصْرَاعَيْنِ، وَالأَبْوَابُ لاَ تُغْلَقُ: ٢ «أَنَا أَسِيرُ قُدَّامَكَ وَالْهِضَابَ أُمَهِّدُ. أُكَسِّرُ مِصْرَاعَيِ النُّحَاسِ، وَمَغَالِيقَ الْحَدِيدِ أَقْصِفُ. ٣ وَأُعْطِيكَ ذَخَائِرَ الظُّلْمَةِ وَكُنُوزَ الْمَخَابِئِ، لِكَيْ تَعْرِفَ أَنِّي أَنَا الرَّبُّ الَّذِي يَدْعُوكَ بِاسْمِكَ، إِلهُ إِسْرَائِيلَ. </a:t>
            </a:r>
          </a:p>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                        (إشعياء 44: 28 – 45: 3)</a:t>
            </a:r>
            <a:endParaRPr kumimoji="0" lang="en-US" sz="2400" b="1" u="none" strike="noStrike" kern="1200" cap="none" spc="0" normalizeH="0" baseline="0" noProof="0" dirty="0">
              <a:ln>
                <a:noFill/>
              </a:ln>
              <a:solidFill>
                <a:srgbClr val="FFFABE"/>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الله راعي كورش</a:t>
            </a:r>
            <a:endParaRPr kumimoji="0" lang="en-US" sz="3600" b="1" u="none" strike="noStrike" kern="1200" cap="none" spc="0" normalizeH="0" baseline="0" noProof="0" dirty="0">
              <a:ln>
                <a:noFill/>
              </a:ln>
              <a:solidFill>
                <a:srgbClr val="FFFAB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48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5724128" y="248018"/>
            <a:ext cx="3124573" cy="110799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r>
              <a:rPr kumimoji="0" lang="ar-JO" sz="66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ممسوح</a:t>
            </a: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endPar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endParaRPr>
          </a:p>
        </p:txBody>
      </p:sp>
      <p:sp>
        <p:nvSpPr>
          <p:cNvPr id="4" name="TextBox 3">
            <a:extLst>
              <a:ext uri="{FF2B5EF4-FFF2-40B4-BE49-F238E27FC236}">
                <a16:creationId xmlns:a16="http://schemas.microsoft.com/office/drawing/2014/main" id="{1B774002-19E8-3545-AA04-5E3A96886595}"/>
              </a:ext>
            </a:extLst>
          </p:cNvPr>
          <p:cNvSpPr txBox="1"/>
          <p:nvPr/>
        </p:nvSpPr>
        <p:spPr>
          <a:xfrm>
            <a:off x="3095285" y="5395387"/>
            <a:ext cx="5723042"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a:t>
            </a:r>
            <a:r>
              <a:rPr kumimoji="0" lang="ar-JO" sz="60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394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52976" y="1"/>
            <a:ext cx="9091024" cy="1938992"/>
          </a:xfrm>
          <a:prstGeom prst="rect">
            <a:avLst/>
          </a:prstGeom>
          <a:solidFill>
            <a:schemeClr val="tx1"/>
          </a:solid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ممسوح الله، سواء كان رئيسًا (مزمور 105: 15)، أوكاهنًا (لاويين 4: 3، 5، 16)، أوملكًا (1 صم 24: 6؛ 2 صم 1: 14، 16)، أونبيًا. (١ مل ١٩: ١٦) كان شخصًا مختارًا ومُفرزًا</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(عملية المسح</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بالزيت) ليقوم بعمل خاص من أجل الله. وفي حالة كورش، فقد تم عزله ليخدم قصد الله بإطلاق سراح اليهود الأسرى وإعادتهم إلى أورشليم لإعادة بناء الهيكل، كما وعد: وحين تتم سبعون سنة أعاقب الملك</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وتلك الأمة، يقول الرب، من أجل إثمهم وأرض الكلدانيين. وأجعله خرابًا أبديًا» (إرميا 25: 12). سيخضع الله الأمم أمام كورش ويعطيه ثروات تلك الأمم حتى يدرك كورش أن إله إسرائيل قد فعل هذا من أجله.</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274E101-D31A-EB46-B853-A87D3CDA958E}"/>
              </a:ext>
            </a:extLst>
          </p:cNvPr>
          <p:cNvSpPr txBox="1"/>
          <p:nvPr/>
        </p:nvSpPr>
        <p:spPr>
          <a:xfrm>
            <a:off x="3178067" y="6165304"/>
            <a:ext cx="2840842" cy="646331"/>
          </a:xfrm>
          <a:prstGeom prst="rect">
            <a:avLst/>
          </a:prstGeom>
          <a:noFill/>
        </p:spPr>
        <p:txBody>
          <a:bodyPr wrap="non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معنى "الممسوح"</a:t>
            </a:r>
            <a:endParaRPr kumimoji="0" lang="en-US"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370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Geneva"/>
            </a:endParaRPr>
          </a:p>
        </p:txBody>
      </p:sp>
      <p:sp>
        <p:nvSpPr>
          <p:cNvPr id="34819" name="Text Box 3"/>
          <p:cNvSpPr txBox="1">
            <a:spLocks noChangeArrowheads="1"/>
          </p:cNvSpPr>
          <p:nvPr/>
        </p:nvSpPr>
        <p:spPr bwMode="auto">
          <a:xfrm>
            <a:off x="3962400" y="2819400"/>
            <a:ext cx="588963" cy="581025"/>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pitchFamily="18" charset="0"/>
                <a:ea typeface="Geneva"/>
              </a:rPr>
              <a:t>??</a:t>
            </a: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سمعت عن </a:t>
            </a:r>
            <a:r>
              <a:rPr kumimoji="0" lang="ar-JO" sz="20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رافلز</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الذي كتب عن لي قبل وجوده 140 سنة ( انتبهوا رجل يدعى لي سيقوم ليجعل سنغافورة بلداً مهماً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823" name="Text Box 7"/>
          <p:cNvSpPr txBox="1">
            <a:spLocks noChangeArrowheads="1"/>
          </p:cNvSpPr>
          <p:nvPr/>
        </p:nvSpPr>
        <p:spPr bwMode="auto">
          <a:xfrm>
            <a:off x="5429250" y="4724400"/>
            <a:ext cx="3095625" cy="525401"/>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لي كوان يو      </a:t>
            </a:r>
            <a:r>
              <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(1959)</a:t>
            </a: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ستامفورد</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رافلز</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( 1819 )</a:t>
            </a:r>
            <a:endParaRPr kumimoji="0" lang="en-GB"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0663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pitchFamily="18" charset="0"/>
                <a:ea typeface="Geneva"/>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كورش (539 ق.م )</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 (700 ق.م)</a:t>
            </a:r>
            <a:endParaRPr kumimoji="0" lang="en-GB"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41 : 25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44 : 28</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1-2</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13-15</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القائل عن كورش راعيّ فكل مسرتي يتمم ويقول عن أورشليم ستبنى وللهيكل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 44 : 28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141107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dirty="0">
                <a:effectLst>
                  <a:glow rad="127000">
                    <a:schemeClr val="tx1"/>
                  </a:glow>
                </a:effectLst>
                <a:ea typeface="ＭＳ Ｐゴシック" charset="0"/>
              </a:rPr>
              <a:t>التنبؤ عن كورش</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أنهض من المشرق الذي يلاقيه النصر عند رجليه دفع أمامه أمماً وعلى ملوك سلطه جعلهم كالتراب بسيفه وكالقش </a:t>
            </a:r>
            <a:r>
              <a:rPr kumimoji="0" lang="ar-JO" sz="40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المنذري</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بقوسه. </a:t>
            </a: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إشعياء41: 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74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مَنْ أَنْهَضَ مِنَ الْمَشْرِقِ الَّذِي يُلاَقِيهِ النَّصْرُ عِنْدَ رِجْلَيْهِ؟ دَفَعَ أَمَامَهُ أُمَمًا وَعَلَى مُلُوكٍ سَلَّطَهُ. جَعَلَهُمْ كَالتُّرَابِ بِسَيْفِهِ، وَكَالْقَشِّ الْمُنْذَرِي بِقَوْسِهِ. طَرَدَهُمْ. مَرَّ سَالِمًا فِي طَرِيق لَمْ يَسْلُكْهُ بِرِجْلَيْهِ. (إشعياء 41: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انتقل كورش من بلد إلى آخر، منتصرًا على كل ملك في طريقه. وفي حوالي عام 550 قبل الميلاد، قام بتوحيد الميديين والفرس لهزيمة مملكة ليديا القوية (آسيا الصغرى) في عام 546 قبل الميلاد. وبالتوجه جنوبًا إلى بابل، غزا جيشه بقيادة داريوس المدينة عام 539 قبل الميلاد. </a:t>
            </a:r>
          </a:p>
        </p:txBody>
      </p:sp>
    </p:spTree>
    <p:extLst>
      <p:ext uri="{BB962C8B-B14F-4D97-AF65-F5344CB8AC3E}">
        <p14:creationId xmlns:p14="http://schemas.microsoft.com/office/powerpoint/2010/main" val="38145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قُتل الإمبراطور في معركة متأثراً بجراح أصيب بها بسهم سام خلال حملة ضد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المساجيين</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آسيا الوسطى. تم إرجاع جثة كورش إلى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باسارجاد</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وتم وضع الجثة في تابوت ذهبي، وحمل القبر النقش. ويعتبر أحد أكثر زعماء العالم احتراما حتى الآن. كان يقاتل دائمًا جنبًا إلى جنب مع جنوده ولم يتركهم بمفردهم في ساحة المعركة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اسطوانة سايروس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سياسات سايروس اسطوانة</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9120"/>
            <a:ext cx="8424935" cy="2300560"/>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الكون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نابونيدوس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الذي لم يخاف مني. وبما أن آلهة الأراضي الأجنبية أنشأت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ملاذات</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دائمة أصبحت الآن متداعية، فقد أعدت الناس إلى أراضيهم 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كوري العظيمة</a:t>
            </a:r>
            <a:endParaRPr kumimoji="0" lang="en-US"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0" y="404664"/>
            <a:ext cx="8819909" cy="452431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الآن بعد أن وضعت تاج مملكة فارس وبابل وأمم الجهات الأربع على الرأس بعون الله أعلن أنني سأحترم تقاليد وعادات وأديان شعوب إمبراطوريتي ولن أدعها أبدًا جميع حكامي ومرؤوسي ينظرون إليهم بازدراء </a:t>
            </a:r>
            <a:r>
              <a:rPr kumimoji="0" lang="ar-SA" sz="32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أويهينونهم</a:t>
            </a: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حتى أعيش. من الآن فصاعدًا، وإلى أن يمنحني الله نعمة المملكة، لن أفرض مملكتي على أي دولة. ولكل منهم الحرية في قبوله، وإذا رفضه أي منهم، فلن أقرر أبدًا الحرب من أجل الحكم. حتى أصبح ملكًا لفارس وبابل وأمم الجهات الأربعة، لن أسمح لأحد أن يظلم أحدًا، وإذا حدث ذلك، فسوف أستعيد حقه وأعاقب الظالم.</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FBBA-1D18-E0CF-8124-F00E440C0B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C3C2ABA-42E1-4417-7A08-3464837C76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909EE96C-27BC-A2EC-D3DD-171718D62016}"/>
              </a:ext>
            </a:extLst>
          </p:cNvPr>
          <p:cNvSpPr/>
          <p:nvPr/>
        </p:nvSpPr>
        <p:spPr>
          <a:xfrm>
            <a:off x="162044" y="188640"/>
            <a:ext cx="8514412" cy="5509200"/>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"وحتى أصبح الملك، لن أسمح أبدًا لأي شخص بالاستيلاء على ممتلكات الآخرين المنقولة والأرضية بالقوة أودون تعويض. [بينما] أنا على قيد الحياة، سأمنع العمل القسري غير مدفوع الأجر. واليوم أعلن أن كل شخص حر في اختيار دينه. يتمتع الناس بحرية العيش في جميع المناطق وشغل وظيفة بشرط ألا ينتهكوا أبدًا حقوق الآخرين. لا يمكن معاقبة أي شخص على أخطاء أقاربه. أنا أمنع العبودية، والحكام والمرؤوسون ملتزمون بحظر تبادل الرجال والنساء كعبيد داخل مناطق حكمهم. يجب إبادة مثل هذه التقاليد في جميع أنحاء العالم. وأسأل الله أن يوفقني في أداء التزاماتي تجاه أمم فارس وبابل وذوي الجهات الأربعة."</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72008" y="796207"/>
            <a:ext cx="9252520" cy="5204543"/>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2062103"/>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مَنْ فَعَلَ وَصَنَعَ دَاعِيًا الأَجْيَالَ مِنَ الْبَدْءِ؟ أَنَا الرَّبُّ الأَوَّلُ، وَمَعَ الآخِرِينَ أَنَا هُوَ». </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 41: 4</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من صنع وأكمل داعيا الأجيال من البدء؟ </a:t>
            </a: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التركيز على الوقت المحدد. الله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هونفس</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الإله بالنسبة للأجيال الأولى من البشر كما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هوالحال</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بالنسبة للأجيال الأخيرة.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فهوالله</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دائمًا في كل وقت.</a:t>
            </a:r>
          </a:p>
        </p:txBody>
      </p:sp>
    </p:spTree>
    <p:extLst>
      <p:ext uri="{BB962C8B-B14F-4D97-AF65-F5344CB8AC3E}">
        <p14:creationId xmlns:p14="http://schemas.microsoft.com/office/powerpoint/2010/main" val="21250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75432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فَشَدَّدَ النَّجَّارُ الصَّائِغَ. الصَّاقِلُ بِالْمِطْرَقَةِ الضَّارِبَ عَلَى السَّنْدَانِ، قَائِلًا عَنِ </a:t>
            </a:r>
            <a:r>
              <a:rPr kumimoji="0" lang="ar-SA" sz="3600" b="1" i="0" u="none" strike="noStrike" kern="1200" cap="none" spc="0" normalizeH="0" baseline="0" noProof="0" dirty="0" err="1">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الإِلْحَامِ</a:t>
            </a: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«هُوَ جَيِّدٌ». فَمَكَّنَهُ بِمَسَامِيرَ حَتَّى لاَ يَتَقَلْقَلَ. إشعياء 41: 7</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120032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في يأسهم في أعقاب تقدم كورش، صنعت الأمم أصنامًا جديدة في محاولة لحمايتهم.</a:t>
            </a:r>
          </a:p>
        </p:txBody>
      </p:sp>
    </p:spTree>
    <p:extLst>
      <p:ext uri="{BB962C8B-B14F-4D97-AF65-F5344CB8AC3E}">
        <p14:creationId xmlns:p14="http://schemas.microsoft.com/office/powerpoint/2010/main" val="1518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 Never Pays To Disobey God | Renewal Christian Center">
            <a:extLst>
              <a:ext uri="{FF2B5EF4-FFF2-40B4-BE49-F238E27FC236}">
                <a16:creationId xmlns:a16="http://schemas.microsoft.com/office/drawing/2014/main" id="{D54AF264-CD14-39B7-FCCE-68FC9A5F8F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869160"/>
            <a:ext cx="8964488" cy="1815882"/>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«وَأَمَّا أَنْتَ يَا إِسْرَائِيلُ عَبْدِي، يَا يَعْقُوبُ الَّذِي اخْتَرْتُهُ، نَسْلَ إِبْرَاهِيمَ خَلِيلِي،</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الَّذِي أَمْسَكْتُهُ مِنْ أَطْرَافِ الأَرْضِ، وَمِنْ أَقْطَارِهَا دَعَوْتُهُ، وَقُلْتُ لَكَ: أَنْتَ عَبْدِيَ. اخْتَرْتُكَ وَلَمْ أَرْفُضْكَ. لاَ تَخَفْ لأَنِّي مَعَكَ. لاَ تَتَلَفَّتْ لأَنِّي إِلهُكَ. قَدْ أَيَّدْتُكَ وَأَعَنْتُكَ وَعَضَدْتُكَ بِيَمِينِ بِرِّي. إشعياء 41: 8-10</a:t>
            </a:r>
            <a:endParaRPr kumimoji="0" lang="en-US"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5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خادم الله إسرائيل</a:t>
            </a:r>
          </a:p>
        </p:txBody>
      </p:sp>
    </p:spTree>
    <p:extLst>
      <p:ext uri="{BB962C8B-B14F-4D97-AF65-F5344CB8AC3E}">
        <p14:creationId xmlns:p14="http://schemas.microsoft.com/office/powerpoint/2010/main" val="30700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169" y="-30161"/>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err="1">
                <a:effectLst>
                  <a:glow rad="127000">
                    <a:schemeClr val="tx1"/>
                  </a:glow>
                </a:effectLst>
                <a:ea typeface="ＭＳ Ｐゴシック" charset="0"/>
              </a:rPr>
              <a:t>ترامب</a:t>
            </a:r>
            <a:r>
              <a:rPr lang="ar-JO" sz="4000" dirty="0">
                <a:effectLst>
                  <a:glow rad="127000">
                    <a:schemeClr val="tx1"/>
                  </a:glow>
                </a:effectLst>
                <a:ea typeface="ＭＳ Ｐゴシック" charset="0"/>
              </a:rPr>
              <a:t> أم كورش</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169" y="77708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أحد منهما ادعى أنه يهودي أومسيحي لكنهما عملا بجهد لأجل القضايا الكتابية</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289796" name="Picture 2"/>
          <p:cNvPicPr>
            <a:picLocks noChangeAspect="1" noChangeArrowheads="1"/>
          </p:cNvPicPr>
          <p:nvPr/>
        </p:nvPicPr>
        <p:blipFill>
          <a:blip r:embed="rId3" cstate="print"/>
          <a:srcRect/>
          <a:stretch>
            <a:fillRect/>
          </a:stretch>
        </p:blipFill>
        <p:spPr bwMode="auto">
          <a:xfrm>
            <a:off x="1184031" y="1785045"/>
            <a:ext cx="6705600" cy="4343400"/>
          </a:xfrm>
          <a:prstGeom prst="rect">
            <a:avLst/>
          </a:prstGeom>
          <a:noFill/>
          <a:ln w="9525">
            <a:noFill/>
            <a:miter lim="800000"/>
            <a:headEnd/>
            <a:tailEnd/>
          </a:ln>
        </p:spPr>
      </p:pic>
    </p:spTree>
    <p:extLst>
      <p:ext uri="{BB962C8B-B14F-4D97-AF65-F5344CB8AC3E}">
        <p14:creationId xmlns:p14="http://schemas.microsoft.com/office/powerpoint/2010/main" val="401390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بدأ الله باسترداد حكمه من خلال زربابل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الهيكل</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 1-6) وعزرا (الشعب : 7-10)</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2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إشعياء 41</a:t>
            </a: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ينبغي لإسرائيل، الأمة الخادمة، أن تخاف لأن الله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هوالسيد</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أصنام بابل التافهة لأنه سيعين كورش (41: 25) كالشخص الوحيد الذي يعرف المستقبل.</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460</a:t>
            </a:r>
          </a:p>
        </p:txBody>
      </p:sp>
    </p:spTree>
    <p:extLst>
      <p:ext uri="{BB962C8B-B14F-4D97-AF65-F5344CB8AC3E}">
        <p14:creationId xmlns:p14="http://schemas.microsoft.com/office/powerpoint/2010/main" val="98069166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463846"/>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ea typeface="+mn-ea"/>
                <a:cs typeface="Arial" panose="020B0604020202020204" pitchFamily="34" charset="0"/>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ar-JO" sz="3600" dirty="0">
                <a:solidFill>
                  <a:schemeClr val="tx1"/>
                </a:solidFill>
                <a:effectLst/>
                <a:ea typeface="ＭＳ Ｐゴシック" charset="0"/>
              </a:rPr>
              <a:t>الصفحات الصفراء</a:t>
            </a:r>
            <a:endParaRPr lang="en-US" sz="3600" dirty="0">
              <a:solidFill>
                <a:schemeClr val="tx1"/>
              </a:solidFill>
              <a:effectLst/>
              <a:ea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كيف تجد كنيسة؟</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ar-JO" sz="6600" dirty="0">
                <a:effectLst>
                  <a:glow rad="127000">
                    <a:schemeClr val="tx1"/>
                  </a:glow>
                </a:effectLst>
                <a:ea typeface="ＭＳ Ｐゴシック" charset="0"/>
              </a:rPr>
              <a:t>لماذا الكنيسة؟</a:t>
            </a:r>
            <a:endParaRPr lang="en-US" sz="6600" dirty="0">
              <a:effectLst>
                <a:glow rad="127000">
                  <a:schemeClr val="tx1"/>
                </a:glow>
              </a:effectLst>
              <a:ea typeface="ＭＳ Ｐゴシック" charset="0"/>
            </a:endParaRP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تعليم؟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ترنيم؟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شركة؟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خدمة؟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535160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2371123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dirty="0"/>
              <a:t>أخطأ الدكتور راز</a:t>
            </a:r>
            <a:endParaRPr lang="en-US"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تحتاج أمي إلى استرداد</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الله وحده يستطيع أن يستردها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442409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sz="4800" dirty="0"/>
              <a:t>كلنا أخطأنا</a:t>
            </a:r>
            <a:endParaRPr lang="en-US" sz="4800"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كلنا نحتاج إلى استرداد</a:t>
            </a:r>
            <a:endParaRPr lang="en-US" sz="48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الله وحده يستطيع أن يستردنا</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الهيكل </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والشعب إلى الأرض تحت قيادة زربابل وعزرا يسجل أمانة ورحمة الله في تتميم وعوده عن الإسترداد ليشجع البقية على العبادة الصحيحة في الهيكل وطاعة العهد </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278</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361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يحررنا الله من عبوديتنا ل</a:t>
            </a:r>
            <a:r>
              <a:rPr lang="ar-JO" sz="5400" dirty="0">
                <a:solidFill>
                  <a:srgbClr val="FFFF00"/>
                </a:solidFill>
                <a:effectLst>
                  <a:glow rad="127000">
                    <a:schemeClr val="tx1"/>
                  </a:glow>
                </a:effectLst>
                <a:ea typeface="ＭＳ Ｐゴシック" charset="0"/>
              </a:rPr>
              <a:t>نعبد</a:t>
            </a:r>
            <a:r>
              <a:rPr lang="ar-JO" sz="5400" dirty="0">
                <a:effectLst>
                  <a:glow rad="127000">
                    <a:schemeClr val="tx1"/>
                  </a:glow>
                </a:effectLst>
                <a:ea typeface="ＭＳ Ｐゴシック" charset="0"/>
              </a:rPr>
              <a:t>ه</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latin typeface="Arial" panose="020B0604020202020204" pitchFamily="34" charset="0"/>
                <a:cs typeface="Arial" panose="020B0604020202020204" pitchFamily="34" charset="0"/>
              </a:rPr>
              <a:t>الفكرة الرئيسية لتطبيق 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ar-JO" dirty="0">
                <a:effectLst>
                  <a:glow rad="228600">
                    <a:schemeClr val="tx1"/>
                  </a:glow>
                </a:effectLst>
              </a:rPr>
              <a:t>أخطأت إسرائيل</a:t>
            </a:r>
            <a:endParaRPr lang="en-US"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يحتاج اليهود إلى استرداد</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الله وحده يستطيع أن يستردهم</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ebuchet MS"/>
                <a:ea typeface="Osaka"/>
                <a:cs typeface="Osaka"/>
              </a:rPr>
              <a:t>72 سنة</a:t>
            </a:r>
            <a:endParaRPr kumimoji="0" lang="en-US" sz="2400" b="1" i="0" u="none" strike="noStrike" kern="1200" cap="none" spc="0" normalizeH="0" baseline="0" noProof="0" dirty="0">
              <a:ln>
                <a:noFill/>
              </a:ln>
              <a:solidFill>
                <a:srgbClr val="0D0D0D"/>
              </a:solidFill>
              <a:effectLst/>
              <a:uLnTx/>
              <a:uFillTx/>
              <a:latin typeface="Trebuchet MS"/>
              <a:ea typeface="Osaka"/>
              <a:cs typeface="Osaka"/>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SG</a:t>
            </a: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RS</a:t>
            </a:r>
          </a:p>
        </p:txBody>
      </p:sp>
      <p:sp>
        <p:nvSpPr>
          <p:cNvPr id="38299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ar-JO" b="1" dirty="0">
                <a:solidFill>
                  <a:srgbClr val="FFD34A"/>
                </a:solidFill>
                <a:latin typeface="Arial" panose="020B0604020202020204" pitchFamily="34" charset="0"/>
                <a:cs typeface="Arial" panose="020B0604020202020204" pitchFamily="34" charset="0"/>
              </a:rPr>
              <a:t>معالجة</a:t>
            </a:r>
          </a:p>
          <a:p>
            <a:pPr eaLnBrk="0" hangingPunct="0">
              <a:defRPr/>
            </a:pPr>
            <a:r>
              <a:rPr lang="ar-JO" b="1" dirty="0">
                <a:solidFill>
                  <a:srgbClr val="FFD34A"/>
                </a:solidFill>
                <a:latin typeface="Arial" panose="020B0604020202020204" pitchFamily="34" charset="0"/>
                <a:cs typeface="Arial" panose="020B0604020202020204" pitchFamily="34" charset="0"/>
              </a:rPr>
              <a:t>المرحلة</a:t>
            </a:r>
            <a:endParaRPr lang="en-US" b="1" dirty="0">
              <a:solidFill>
                <a:srgbClr val="FFD34A"/>
              </a:solidFill>
              <a:latin typeface="Arial" panose="020B0604020202020204" pitchFamily="34" charset="0"/>
              <a:cs typeface="Arial" panose="020B0604020202020204" pitchFamily="34" charset="0"/>
            </a:endParaRP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U</a:t>
            </a: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9" name="Rectangle 33"/>
          <p:cNvSpPr>
            <a:spLocks noChangeArrowheads="1"/>
          </p:cNvSpPr>
          <p:nvPr/>
        </p:nvSpPr>
        <p:spPr bwMode="auto">
          <a:xfrm>
            <a:off x="3080965" y="2568575"/>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1" name="Rectangle 35"/>
          <p:cNvSpPr>
            <a:spLocks noChangeArrowheads="1"/>
          </p:cNvSpPr>
          <p:nvPr/>
        </p:nvSpPr>
        <p:spPr bwMode="auto">
          <a:xfrm>
            <a:off x="2716881" y="3078163"/>
            <a:ext cx="35426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4"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8"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E</a:t>
            </a:r>
          </a:p>
        </p:txBody>
      </p:sp>
      <p:sp>
        <p:nvSpPr>
          <p:cNvPr id="383019"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83032" name="Text Box 56"/>
          <p:cNvSpPr txBox="1">
            <a:spLocks noChangeArrowheads="1"/>
          </p:cNvSpPr>
          <p:nvPr/>
        </p:nvSpPr>
        <p:spPr bwMode="auto">
          <a:xfrm>
            <a:off x="509588" y="5216525"/>
            <a:ext cx="8596312" cy="584775"/>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eaLnBrk="0" hangingPunct="0">
              <a:spcBef>
                <a:spcPct val="50000"/>
              </a:spcBef>
              <a:defRPr/>
            </a:pPr>
            <a:r>
              <a:rPr lang="ar-JO" sz="3200" b="1" dirty="0">
                <a:solidFill>
                  <a:srgbClr val="FFFF00"/>
                </a:solidFill>
                <a:latin typeface="Arial" panose="020B0604020202020204" pitchFamily="34" charset="0"/>
                <a:cs typeface="Arial" panose="020B0604020202020204" pitchFamily="34" charset="0"/>
              </a:rPr>
              <a:t>لأن المسيا المتنبأ عنه سيأتي من سبط يهوذا</a:t>
            </a:r>
            <a:endParaRPr lang="en-US" sz="2800" b="1" dirty="0">
              <a:solidFill>
                <a:srgbClr val="00DFCA"/>
              </a:solidFill>
              <a:latin typeface="Arial" panose="020B0604020202020204" pitchFamily="34"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اش 9: 6-7</a:t>
            </a:r>
            <a:endParaRPr lang="en-US" sz="1600" b="1" dirty="0">
              <a:solidFill>
                <a:srgbClr val="FFFFFF"/>
              </a:solidFill>
              <a:latin typeface="Arial" panose="020B0604020202020204" pitchFamily="34"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800" b="1" dirty="0">
                <a:solidFill>
                  <a:srgbClr val="FFFFFF"/>
                </a:solidFill>
                <a:latin typeface="Arial" panose="020B0604020202020204" pitchFamily="34" charset="0"/>
                <a:cs typeface="Arial" panose="020B0604020202020204" pitchFamily="34" charset="0"/>
              </a:rPr>
              <a:t>8</a:t>
            </a:r>
            <a:endParaRPr lang="en-US" sz="2000" b="1" dirty="0">
              <a:solidFill>
                <a:srgbClr val="FFA27C"/>
              </a:solidFill>
              <a:latin typeface="Arial" panose="020B0604020202020204" pitchFamily="34"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eaLnBrk="0" hangingPunct="0">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لماذا؟</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تلخيص ما سبق</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تم حفظ يهوذا</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39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1054101" y="1924050"/>
            <a:ext cx="2049463" cy="4235450"/>
            <a:chOff x="664" y="1212"/>
            <a:chExt cx="1291"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sp>
          <p:nvSpPr>
            <p:cNvPr id="471046" name="Rectangle 6"/>
            <p:cNvSpPr>
              <a:spLocks noChangeArrowheads="1"/>
            </p:cNvSpPr>
            <p:nvPr/>
          </p:nvSpPr>
          <p:spPr bwMode="auto">
            <a:xfrm>
              <a:off x="673" y="1212"/>
              <a:ext cx="938" cy="16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ar-JO" sz="3200" b="1" dirty="0">
                  <a:latin typeface="Arial" panose="020B0604020202020204" pitchFamily="34" charset="0"/>
                  <a:cs typeface="Arial" panose="020B0604020202020204" pitchFamily="34" charset="0"/>
                </a:rPr>
                <a:t>الثالث </a:t>
              </a:r>
            </a:p>
            <a:p>
              <a:pPr algn="ctr" eaLnBrk="0" hangingPunct="0">
                <a:defRPr/>
              </a:pPr>
              <a:r>
                <a:rPr lang="ar-JO" sz="3200" b="1" dirty="0">
                  <a:latin typeface="Arial" panose="020B0604020202020204" pitchFamily="34" charset="0"/>
                  <a:cs typeface="Arial" panose="020B0604020202020204" pitchFamily="34" charset="0"/>
                </a:rPr>
                <a:t>من </a:t>
              </a:r>
            </a:p>
            <a:p>
              <a:pPr algn="ctr" eaLnBrk="0" hangingPunct="0">
                <a:defRPr/>
              </a:pPr>
              <a:r>
                <a:rPr lang="ar-JO" sz="3200" b="1" dirty="0">
                  <a:latin typeface="Arial" panose="020B0604020202020204" pitchFamily="34" charset="0"/>
                  <a:cs typeface="Arial" panose="020B0604020202020204" pitchFamily="34" charset="0"/>
                </a:rPr>
                <a:t>ثلاثة </a:t>
              </a:r>
            </a:p>
            <a:p>
              <a:pPr algn="ctr" eaLnBrk="0" hangingPunct="0">
                <a:defRPr/>
              </a:pPr>
              <a:r>
                <a:rPr lang="ar-JO" sz="3200" b="1" dirty="0">
                  <a:latin typeface="Arial" panose="020B0604020202020204" pitchFamily="34" charset="0"/>
                  <a:cs typeface="Arial" panose="020B0604020202020204" pitchFamily="34" charset="0"/>
                </a:rPr>
                <a:t>مجتمعات </a:t>
              </a:r>
            </a:p>
            <a:p>
              <a:pPr algn="ctr" eaLnBrk="0" hangingPunct="0">
                <a:defRPr/>
              </a:pPr>
              <a:r>
                <a:rPr lang="ar-JO" sz="3200" b="1" dirty="0">
                  <a:latin typeface="Arial" panose="020B0604020202020204" pitchFamily="34" charset="0"/>
                  <a:cs typeface="Arial" panose="020B0604020202020204" pitchFamily="34" charset="0"/>
                </a:rPr>
                <a:t>يكون:</a:t>
              </a:r>
              <a:endParaRPr lang="en-US" sz="3200" b="1" dirty="0">
                <a:solidFill>
                  <a:srgbClr val="FFD34A"/>
                </a:solidFill>
                <a:latin typeface="Arial" panose="020B0604020202020204" pitchFamily="34" charset="0"/>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24933" name="Rectangle 10"/>
          <p:cNvSpPr>
            <a:spLocks noChangeArrowheads="1"/>
          </p:cNvSpPr>
          <p:nvPr/>
        </p:nvSpPr>
        <p:spPr bwMode="auto">
          <a:xfrm>
            <a:off x="3084513" y="996950"/>
            <a:ext cx="152445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dirty="0">
                <a:solidFill>
                  <a:srgbClr val="1A0004"/>
                </a:solidFill>
                <a:latin typeface="Arial" panose="020B0604020202020204" pitchFamily="34" charset="0"/>
                <a:cs typeface="Arial" panose="020B0604020202020204" pitchFamily="34"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1074" name="Text Box 34"/>
          <p:cNvSpPr txBox="1">
            <a:spLocks noChangeArrowheads="1"/>
          </p:cNvSpPr>
          <p:nvPr/>
        </p:nvSpPr>
        <p:spPr bwMode="auto">
          <a:xfrm>
            <a:off x="1689100" y="-22225"/>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2 مل 25: 21</a:t>
            </a:r>
            <a:endParaRPr lang="en-US" sz="1600" b="1" dirty="0">
              <a:solidFill>
                <a:srgbClr val="FFFFFF"/>
              </a:solidFill>
              <a:latin typeface="Arial" panose="020B0604020202020204" pitchFamily="34" charset="0"/>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5" name="Rectangle 46"/>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13990553"/>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2648161"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eaLnBrk="0" hangingPunct="0">
              <a:defRPr/>
            </a:pPr>
            <a:r>
              <a:rPr lang="ar-JO" sz="3600" b="1" dirty="0">
                <a:solidFill>
                  <a:srgbClr val="FFFFFF"/>
                </a:solidFill>
                <a:latin typeface="Arial" panose="020B0604020202020204" pitchFamily="34" charset="0"/>
                <a:cs typeface="Arial" panose="020B0604020202020204" pitchFamily="34" charset="0"/>
              </a:rPr>
              <a:t>مدينة بابل القديمة</a:t>
            </a:r>
            <a:endParaRPr lang="en-US" sz="2800" b="1" dirty="0">
              <a:solidFill>
                <a:srgbClr val="FFFFFF"/>
              </a:solidFill>
              <a:latin typeface="Arial" panose="020B0604020202020204" pitchFamily="34"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دانيال 1</a:t>
            </a:r>
            <a:endParaRPr lang="en-US" sz="1600" b="1" dirty="0">
              <a:solidFill>
                <a:srgbClr val="FFFFFF"/>
              </a:solidFill>
              <a:latin typeface="Arial" panose="020B0604020202020204" pitchFamily="34"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5" name="Rectangle 67"/>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spcBef>
                <a:spcPct val="50000"/>
              </a:spcBef>
              <a:defRPr/>
            </a:pPr>
            <a:r>
              <a:rPr lang="ar-JO" sz="2800" b="1" dirty="0">
                <a:solidFill>
                  <a:srgbClr val="FFF417"/>
                </a:solidFill>
                <a:latin typeface="Arial" panose="020B0604020202020204" pitchFamily="34" charset="0"/>
                <a:cs typeface="Arial" panose="020B0604020202020204" pitchFamily="34" charset="0"/>
              </a:rPr>
              <a:t>حدائق بابل المعلقة</a:t>
            </a:r>
            <a:endParaRPr lang="en-US" sz="2800" b="1" dirty="0">
              <a:solidFill>
                <a:srgbClr val="FFF417"/>
              </a:solidFill>
              <a:latin typeface="Arial" panose="020B0604020202020204" pitchFamily="34"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spcBef>
                <a:spcPct val="50000"/>
              </a:spcBef>
              <a:defRPr/>
            </a:pPr>
            <a:r>
              <a:rPr lang="ar-JO" b="1" dirty="0">
                <a:solidFill>
                  <a:srgbClr val="FFF417"/>
                </a:solidFill>
                <a:latin typeface="Arial" panose="020B0604020202020204" pitchFamily="34" charset="0"/>
                <a:cs typeface="Arial" panose="020B0604020202020204" pitchFamily="34" charset="0"/>
              </a:rPr>
              <a:t>نهر الفرات</a:t>
            </a:r>
            <a:endParaRPr lang="en-US" b="1" dirty="0">
              <a:solidFill>
                <a:srgbClr val="FFF417"/>
              </a:solidFill>
              <a:latin typeface="Arial" panose="020B0604020202020204" pitchFamily="34"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207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30" name="Rectangle 7"/>
          <p:cNvSpPr>
            <a:spLocks noChangeArrowheads="1"/>
          </p:cNvSpPr>
          <p:nvPr/>
        </p:nvSpPr>
        <p:spPr bwMode="auto">
          <a:xfrm>
            <a:off x="2881313" y="5502275"/>
            <a:ext cx="461964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eaLnBrk="0" hangingPunct="0"/>
            <a:r>
              <a:rPr lang="ar-JO" sz="2800" b="1" dirty="0">
                <a:solidFill>
                  <a:srgbClr val="1A0004"/>
                </a:solidFill>
                <a:latin typeface="Arial" panose="020B0604020202020204" pitchFamily="34" charset="0"/>
                <a:cs typeface="Arial" panose="020B0604020202020204" pitchFamily="34" charset="0"/>
              </a:rPr>
              <a:t>مرحلة العمل</a:t>
            </a:r>
            <a:endParaRPr lang="en-US" sz="2800" b="1" dirty="0">
              <a:solidFill>
                <a:srgbClr val="1A0004"/>
              </a:solidFill>
              <a:latin typeface="Arial" panose="020B0604020202020204" pitchFamily="34" charset="0"/>
              <a:cs typeface="Arial" panose="020B0604020202020204" pitchFamily="34" charset="0"/>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ar-JO" sz="1600" b="1" dirty="0">
                <a:solidFill>
                  <a:srgbClr val="1A0004"/>
                </a:solidFill>
                <a:latin typeface="Arial" panose="020B0604020202020204" pitchFamily="34" charset="0"/>
                <a:cs typeface="Arial" panose="020B0604020202020204" pitchFamily="34" charset="0"/>
              </a:rPr>
              <a:t>بابل</a:t>
            </a:r>
            <a:endParaRPr lang="en-US" sz="1600" b="1" dirty="0">
              <a:solidFill>
                <a:srgbClr val="1A0004"/>
              </a:solidFill>
              <a:latin typeface="Arial" panose="020B0604020202020204" pitchFamily="34" charset="0"/>
              <a:cs typeface="Arial" panose="020B0604020202020204" pitchFamily="34" charset="0"/>
            </a:endParaRP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29038" name="TextBox 36"/>
          <p:cNvSpPr txBox="1">
            <a:spLocks noChangeArrowheads="1"/>
          </p:cNvSpPr>
          <p:nvPr/>
        </p:nvSpPr>
        <p:spPr bwMode="auto">
          <a:xfrm>
            <a:off x="7269163" y="3662363"/>
            <a:ext cx="1152525" cy="5847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r>
              <a:rPr lang="ar-JO" sz="1600" b="1" dirty="0">
                <a:solidFill>
                  <a:srgbClr val="1A0004"/>
                </a:solidFill>
                <a:latin typeface="Arial" panose="020B0604020202020204" pitchFamily="34" charset="0"/>
                <a:cs typeface="Arial" panose="020B0604020202020204" pitchFamily="34" charset="0"/>
              </a:rPr>
              <a:t>خليج  </a:t>
            </a:r>
          </a:p>
          <a:p>
            <a:pPr algn="ctr" eaLnBrk="0" hangingPunct="0"/>
            <a:r>
              <a:rPr lang="ar-JO" sz="1600" b="1" dirty="0">
                <a:solidFill>
                  <a:srgbClr val="1A0004"/>
                </a:solidFill>
                <a:latin typeface="Arial" panose="020B0604020202020204" pitchFamily="34" charset="0"/>
                <a:cs typeface="Arial" panose="020B0604020202020204" pitchFamily="34" charset="0"/>
              </a:rPr>
              <a:t>فارس</a:t>
            </a:r>
            <a:endParaRPr lang="en-US" sz="1600" b="1" dirty="0">
              <a:solidFill>
                <a:srgbClr val="1A0004"/>
              </a:solidFill>
              <a:latin typeface="Arial" panose="020B0604020202020204" pitchFamily="34" charset="0"/>
              <a:cs typeface="Arial" panose="020B0604020202020204" pitchFamily="34" charset="0"/>
            </a:endParaRP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7" name="Rectangle 89"/>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508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1075" name="Rectangle 4"/>
          <p:cNvSpPr>
            <a:spLocks noChangeArrowheads="1"/>
          </p:cNvSpPr>
          <p:nvPr/>
        </p:nvSpPr>
        <p:spPr bwMode="auto">
          <a:xfrm>
            <a:off x="3084512" y="996950"/>
            <a:ext cx="1701801"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475141" name="Rectangle 5"/>
          <p:cNvSpPr>
            <a:spLocks noChangeArrowheads="1"/>
          </p:cNvSpPr>
          <p:nvPr/>
        </p:nvSpPr>
        <p:spPr bwMode="auto">
          <a:xfrm>
            <a:off x="3630613" y="1812925"/>
            <a:ext cx="222727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70 سنة</a:t>
            </a:r>
            <a:endParaRPr lang="en-US" sz="2800" b="1" dirty="0">
              <a:solidFill>
                <a:srgbClr val="790015"/>
              </a:solidFill>
              <a:latin typeface="Arial" panose="020B0604020202020204" pitchFamily="34" charset="0"/>
              <a:cs typeface="Arial" panose="020B0604020202020204" pitchFamily="34" charset="0"/>
            </a:endParaRPr>
          </a:p>
        </p:txBody>
      </p:sp>
      <p:sp>
        <p:nvSpPr>
          <p:cNvPr id="475142" name="Rectangle 6"/>
          <p:cNvSpPr>
            <a:spLocks noChangeArrowheads="1"/>
          </p:cNvSpPr>
          <p:nvPr/>
        </p:nvSpPr>
        <p:spPr bwMode="auto">
          <a:xfrm>
            <a:off x="3706813" y="2270125"/>
            <a:ext cx="207963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3 رحلات</a:t>
            </a:r>
            <a:endParaRPr lang="en-US" sz="2800" b="1" dirty="0">
              <a:solidFill>
                <a:srgbClr val="790015"/>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5172" name="Text Box 36"/>
          <p:cNvSpPr txBox="1">
            <a:spLocks noChangeArrowheads="1"/>
          </p:cNvSpPr>
          <p:nvPr/>
        </p:nvSpPr>
        <p:spPr bwMode="auto">
          <a:xfrm>
            <a:off x="1739900" y="-34925"/>
            <a:ext cx="5957888"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dirty="0">
                <a:solidFill>
                  <a:srgbClr val="FFFFFF"/>
                </a:solidFill>
                <a:latin typeface="Arial" panose="020B0604020202020204" pitchFamily="34" charset="0"/>
                <a:cs typeface="Arial" panose="020B0604020202020204" pitchFamily="34" charset="0"/>
              </a:rPr>
              <a:t>Jer. 29:10; Ezra 3:8; Neh. 2:5-6</a:t>
            </a:r>
          </a:p>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إر 29: 10، عز 3: 8، نح 2: 5-6</a:t>
            </a:r>
            <a:endParaRPr lang="en-US" sz="1600" b="1" dirty="0">
              <a:solidFill>
                <a:srgbClr val="FFFFFF"/>
              </a:solidFill>
              <a:latin typeface="Arial" panose="020B0604020202020204" pitchFamily="34" charset="0"/>
              <a:cs typeface="Arial" panose="020B0604020202020204" pitchFamily="34" charset="0"/>
            </a:endParaRP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4" name="Rectangle 86"/>
            <p:cNvSpPr>
              <a:spLocks noChangeArrowheads="1"/>
            </p:cNvSpPr>
            <p:nvPr/>
          </p:nvSpPr>
          <p:spPr bwMode="auto">
            <a:xfrm>
              <a:off x="3544" y="2589"/>
              <a:ext cx="53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7" name="Rectangle 89"/>
            <p:cNvSpPr>
              <a:spLocks noChangeArrowheads="1"/>
            </p:cNvSpPr>
            <p:nvPr/>
          </p:nvSpPr>
          <p:spPr bwMode="auto">
            <a:xfrm>
              <a:off x="3665" y="2752"/>
              <a:ext cx="45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1118" name="Rectangle 90"/>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dirty="0">
                <a:solidFill>
                  <a:srgbClr val="1A0004"/>
                </a:solidFill>
                <a:latin typeface="Arial" panose="020B0604020202020204" pitchFamily="34"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eaLnBrk="0" hangingPunct="0">
                <a:defRPr/>
              </a:pPr>
              <a:r>
                <a:rPr lang="en-US" altLang="ja-JP" i="0" dirty="0">
                  <a:latin typeface="Arial" panose="020B0604020202020204" pitchFamily="34" charset="0"/>
                  <a:cs typeface="Arial" panose="020B0604020202020204" pitchFamily="34" charset="0"/>
                </a:rPr>
                <a:t>”</a:t>
              </a:r>
              <a:r>
                <a:rPr lang="ar-JO" altLang="ja-JP" i="0" dirty="0">
                  <a:latin typeface="Arial" panose="020B0604020202020204" pitchFamily="34" charset="0"/>
                  <a:cs typeface="Arial" panose="020B0604020202020204" pitchFamily="34" charset="0"/>
                </a:rPr>
                <a:t>المجمع</a:t>
              </a:r>
              <a:r>
                <a:rPr lang="en-US" altLang="ja-JP" i="0" dirty="0">
                  <a:latin typeface="Arial" panose="020B0604020202020204" pitchFamily="34" charset="0"/>
                  <a:cs typeface="Arial" panose="020B0604020202020204" pitchFamily="34" charset="0"/>
                </a:rPr>
                <a:t>"</a:t>
              </a:r>
              <a:endParaRPr lang="en-US" i="0" dirty="0">
                <a:latin typeface="Arial" panose="020B0604020202020204" pitchFamily="34"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dirty="0">
                <a:solidFill>
                  <a:srgbClr val="1A0004"/>
                </a:solidFill>
                <a:latin typeface="Arial" panose="020B0604020202020204" pitchFamily="34"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a:t>
              </a:r>
              <a:r>
                <a:rPr lang="ar-JO"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اليهود</a:t>
              </a:r>
              <a:r>
                <a:rPr lang="en-US"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a:t>
              </a:r>
              <a:endParaRPr lang="en-US"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2393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الولاء للعهد من جهة الله يُرى في استرداد البقية للأرض يجب أن يظهر من خلال البقية العائدة لعبادة الهيكل والقدوس الحي للحفاظ على نسل داود النقي</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988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هم؟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نحن؟</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617"/>
            <a:ext cx="9322418" cy="6354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31946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a:off x="2436812" y="5502275"/>
            <a:ext cx="527845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eaLnBrk="0" hangingPunct="0"/>
            <a:r>
              <a:rPr lang="ar-JO" sz="2800" b="1" dirty="0">
                <a:solidFill>
                  <a:srgbClr val="1A0004"/>
                </a:solidFill>
                <a:latin typeface="Arial" panose="020B0604020202020204" pitchFamily="34" charset="0"/>
                <a:cs typeface="Arial" panose="020B0604020202020204" pitchFamily="34" charset="0"/>
              </a:rPr>
              <a:t>مرحلة العمل</a:t>
            </a:r>
            <a:endParaRPr lang="en-US" sz="2800" b="1" dirty="0">
              <a:solidFill>
                <a:srgbClr val="1A0004"/>
              </a:solidFill>
              <a:latin typeface="Arial" panose="020B0604020202020204" pitchFamily="34"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7" name="Rectangle 105"/>
            <p:cNvSpPr>
              <a:spLocks noChangeArrowheads="1"/>
            </p:cNvSpPr>
            <p:nvPr/>
          </p:nvSpPr>
          <p:spPr bwMode="auto">
            <a:xfrm>
              <a:off x="3544" y="2589"/>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dirty="0">
                  <a:solidFill>
                    <a:srgbClr val="000000"/>
                  </a:solidFill>
                  <a:latin typeface="Arial" panose="020B0604020202020204" pitchFamily="34" charset="0"/>
                  <a:cs typeface="Arial" panose="020B0604020202020204" pitchFamily="34"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dirty="0">
                  <a:solidFill>
                    <a:srgbClr val="000000"/>
                  </a:solidFill>
                  <a:latin typeface="Arial" panose="020B0604020202020204" pitchFamily="34" charset="0"/>
                  <a:cs typeface="Arial" panose="020B0604020202020204" pitchFamily="34"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6276" name="Rectangle 116"/>
          <p:cNvSpPr>
            <a:spLocks noChangeArrowheads="1"/>
          </p:cNvSpPr>
          <p:nvPr/>
        </p:nvSpPr>
        <p:spPr bwMode="auto">
          <a:xfrm>
            <a:off x="2270125" y="1252538"/>
            <a:ext cx="312906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ar-JO" sz="4400" b="1" dirty="0">
                <a:solidFill>
                  <a:srgbClr val="F8131B"/>
                </a:solidFill>
                <a:latin typeface="Arial" panose="020B0604020202020204" pitchFamily="34" charset="0"/>
                <a:cs typeface="Arial" panose="020B0604020202020204" pitchFamily="34" charset="0"/>
              </a:rPr>
              <a:t>3 رحلات رجوع</a:t>
            </a:r>
            <a:endParaRPr lang="en-US" sz="4400" b="1" dirty="0">
              <a:solidFill>
                <a:srgbClr val="F8131B"/>
              </a:solidFill>
              <a:latin typeface="Arial" panose="020B0604020202020204" pitchFamily="34" charset="0"/>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1966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5171" name="Rectangle 4"/>
          <p:cNvSpPr>
            <a:spLocks noChangeArrowheads="1"/>
          </p:cNvSpPr>
          <p:nvPr/>
        </p:nvSpPr>
        <p:spPr bwMode="auto">
          <a:xfrm>
            <a:off x="3084512" y="996950"/>
            <a:ext cx="16303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135172" name="Rectangle 5"/>
          <p:cNvSpPr>
            <a:spLocks noChangeArrowheads="1"/>
          </p:cNvSpPr>
          <p:nvPr/>
        </p:nvSpPr>
        <p:spPr bwMode="auto">
          <a:xfrm>
            <a:off x="3630613" y="1828800"/>
            <a:ext cx="201295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70 سنة</a:t>
            </a:r>
            <a:endParaRPr lang="en-US" sz="2800" b="1" dirty="0">
              <a:solidFill>
                <a:srgbClr val="1A0004"/>
              </a:solidFill>
              <a:latin typeface="Arial" panose="020B0604020202020204" pitchFamily="34" charset="0"/>
              <a:cs typeface="Arial" panose="020B0604020202020204" pitchFamily="34" charset="0"/>
            </a:endParaRPr>
          </a:p>
        </p:txBody>
      </p:sp>
      <p:sp>
        <p:nvSpPr>
          <p:cNvPr id="135173" name="Rectangle 6"/>
          <p:cNvSpPr>
            <a:spLocks noChangeArrowheads="1"/>
          </p:cNvSpPr>
          <p:nvPr/>
        </p:nvSpPr>
        <p:spPr bwMode="auto">
          <a:xfrm>
            <a:off x="3706813" y="2270125"/>
            <a:ext cx="193675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3 رحلات</a:t>
            </a:r>
            <a:endParaRPr lang="en-US" sz="2800" b="1" dirty="0">
              <a:solidFill>
                <a:srgbClr val="1A0004"/>
              </a:solidFill>
              <a:latin typeface="Arial" panose="020B0604020202020204" pitchFamily="34" charset="0"/>
              <a:cs typeface="Arial" panose="020B0604020202020204" pitchFamily="34" charset="0"/>
            </a:endParaRPr>
          </a:p>
        </p:txBody>
      </p:sp>
      <p:sp>
        <p:nvSpPr>
          <p:cNvPr id="477191"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b="1" dirty="0">
                <a:solidFill>
                  <a:srgbClr val="790015"/>
                </a:solidFill>
                <a:latin typeface="Arial" panose="020B0604020202020204" pitchFamily="34" charset="0"/>
                <a:cs typeface="Arial" panose="020B0604020202020204" pitchFamily="34" charset="0"/>
              </a:rPr>
              <a:t>100 سنة / 50000</a:t>
            </a:r>
            <a:endParaRPr lang="en-US" b="1" dirty="0">
              <a:solidFill>
                <a:srgbClr val="790015"/>
              </a:solidFill>
              <a:latin typeface="Arial" panose="020B0604020202020204" pitchFamily="34"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عزرا 1 إلى 2 </a:t>
            </a:r>
            <a:endParaRPr lang="en-US" sz="1600" b="1" dirty="0">
              <a:solidFill>
                <a:srgbClr val="FFFFFF"/>
              </a:solidFill>
              <a:latin typeface="Arial" panose="020B0604020202020204" pitchFamily="34" charset="0"/>
              <a:cs typeface="Arial" panose="020B0604020202020204" pitchFamily="34" charset="0"/>
            </a:endParaRP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3" name="Rectangle 120"/>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6" name="Rectangle 123"/>
            <p:cNvSpPr>
              <a:spLocks noChangeArrowheads="1"/>
            </p:cNvSpPr>
            <p:nvPr/>
          </p:nvSpPr>
          <p:spPr bwMode="auto">
            <a:xfrm>
              <a:off x="3665" y="2752"/>
              <a:ext cx="50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5207" name="Rectangle 124"/>
            <p:cNvSpPr>
              <a:spLocks noChangeArrowheads="1"/>
            </p:cNvSpPr>
            <p:nvPr/>
          </p:nvSpPr>
          <p:spPr bwMode="auto">
            <a:xfrm>
              <a:off x="3695" y="2864"/>
              <a:ext cx="5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grpSp>
        <p:nvGrpSpPr>
          <p:cNvPr id="135190" name="Group 157"/>
          <p:cNvGrpSpPr>
            <a:grpSpLocks/>
          </p:cNvGrpSpPr>
          <p:nvPr/>
        </p:nvGrpSpPr>
        <p:grpSpPr bwMode="auto">
          <a:xfrm>
            <a:off x="519113" y="312738"/>
            <a:ext cx="939800"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67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2000" b="1" dirty="0">
              <a:solidFill>
                <a:srgbClr val="00DFCA"/>
              </a:solidFill>
              <a:latin typeface="Arial" panose="020B0604020202020204" pitchFamily="34"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5400" b="1" dirty="0">
                <a:solidFill>
                  <a:srgbClr val="25F7FA"/>
                </a:solidFill>
                <a:latin typeface="Arial" panose="020B0604020202020204" pitchFamily="34" charset="0"/>
                <a:cs typeface="Arial" panose="020B0604020202020204" pitchFamily="34" charset="0"/>
              </a:rPr>
              <a:t>50000 عائد</a:t>
            </a:r>
            <a:endParaRPr lang="en-US" sz="5400" b="1" dirty="0">
              <a:solidFill>
                <a:srgbClr val="25F7FA"/>
              </a:solidFill>
              <a:latin typeface="Arial" panose="020B0604020202020204" pitchFamily="34" charset="0"/>
              <a:cs typeface="Arial" panose="020B0604020202020204" pitchFamily="34" charset="0"/>
            </a:endParaRPr>
          </a:p>
        </p:txBody>
      </p:sp>
      <p:sp>
        <p:nvSpPr>
          <p:cNvPr id="546834" name="Text Box 18"/>
          <p:cNvSpPr txBox="1">
            <a:spLocks noChangeArrowheads="1"/>
          </p:cNvSpPr>
          <p:nvPr/>
        </p:nvSpPr>
        <p:spPr bwMode="auto">
          <a:xfrm>
            <a:off x="1333500" y="2235200"/>
            <a:ext cx="6477000" cy="25853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5400" b="1" dirty="0">
                <a:solidFill>
                  <a:srgbClr val="FFFF00"/>
                </a:solidFill>
                <a:latin typeface="Arial" panose="020B0604020202020204" pitchFamily="34" charset="0"/>
                <a:cs typeface="Arial" panose="020B0604020202020204" pitchFamily="34" charset="0"/>
              </a:rPr>
              <a:t>لكن الكثيرين               ظلوا هناك               ل</a:t>
            </a:r>
            <a:r>
              <a:rPr lang="ar-JO" sz="5400" b="1" dirty="0">
                <a:solidFill>
                  <a:srgbClr val="92D050"/>
                </a:solidFill>
                <a:latin typeface="Arial" panose="020B0604020202020204" pitchFamily="34" charset="0"/>
                <a:cs typeface="Arial" panose="020B0604020202020204" pitchFamily="34" charset="0"/>
              </a:rPr>
              <a:t>تمويل</a:t>
            </a:r>
            <a:r>
              <a:rPr lang="ar-JO" sz="5400" b="1" dirty="0">
                <a:solidFill>
                  <a:srgbClr val="FFFF00"/>
                </a:solidFill>
                <a:latin typeface="Arial" panose="020B0604020202020204" pitchFamily="34" charset="0"/>
                <a:cs typeface="Arial" panose="020B0604020202020204" pitchFamily="34" charset="0"/>
              </a:rPr>
              <a:t> العودة</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0" name="Rectangle 89"/>
          <p:cNvSpPr>
            <a:spLocks noChangeArrowheads="1"/>
          </p:cNvSpPr>
          <p:nvPr/>
        </p:nvSpPr>
        <p:spPr bwMode="auto">
          <a:xfrm>
            <a:off x="7943850" y="3435350"/>
            <a:ext cx="77155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3" name="Rectangle 92"/>
          <p:cNvSpPr>
            <a:spLocks noChangeArrowheads="1"/>
          </p:cNvSpPr>
          <p:nvPr/>
        </p:nvSpPr>
        <p:spPr bwMode="auto">
          <a:xfrm>
            <a:off x="8135938" y="3694113"/>
            <a:ext cx="79378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7234" name="Rectangle 93"/>
          <p:cNvSpPr>
            <a:spLocks noChangeArrowheads="1"/>
          </p:cNvSpPr>
          <p:nvPr/>
        </p:nvSpPr>
        <p:spPr bwMode="auto">
          <a:xfrm>
            <a:off x="8183563" y="3871913"/>
            <a:ext cx="56586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عزرا 1: 4</a:t>
            </a:r>
            <a:endParaRPr lang="en-US" sz="1600" b="1" dirty="0">
              <a:solidFill>
                <a:srgbClr val="FFFFFF"/>
              </a:solidFill>
              <a:latin typeface="Arial" panose="020B0604020202020204" pitchFamily="34"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475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9267" name="Rectangle 4"/>
          <p:cNvSpPr>
            <a:spLocks noChangeArrowheads="1"/>
          </p:cNvSpPr>
          <p:nvPr/>
        </p:nvSpPr>
        <p:spPr bwMode="auto">
          <a:xfrm>
            <a:off x="3084512" y="996950"/>
            <a:ext cx="16303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139268" name="Rectangle 5"/>
          <p:cNvSpPr>
            <a:spLocks noChangeArrowheads="1"/>
          </p:cNvSpPr>
          <p:nvPr/>
        </p:nvSpPr>
        <p:spPr bwMode="auto">
          <a:xfrm>
            <a:off x="3630613" y="181292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70 سنة</a:t>
            </a:r>
            <a:endParaRPr lang="en-US" sz="2800" b="1" dirty="0">
              <a:solidFill>
                <a:srgbClr val="1A0004"/>
              </a:solidFill>
              <a:latin typeface="Arial" panose="020B0604020202020204" pitchFamily="34" charset="0"/>
              <a:cs typeface="Arial" panose="020B0604020202020204" pitchFamily="34" charset="0"/>
            </a:endParaRPr>
          </a:p>
        </p:txBody>
      </p:sp>
      <p:sp>
        <p:nvSpPr>
          <p:cNvPr id="139269" name="Rectangle 6"/>
          <p:cNvSpPr>
            <a:spLocks noChangeArrowheads="1"/>
          </p:cNvSpPr>
          <p:nvPr/>
        </p:nvSpPr>
        <p:spPr bwMode="auto">
          <a:xfrm>
            <a:off x="3706813" y="2270125"/>
            <a:ext cx="179388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3 رحلات</a:t>
            </a:r>
            <a:endParaRPr lang="en-US" sz="2800" b="1" dirty="0">
              <a:solidFill>
                <a:srgbClr val="1A0004"/>
              </a:solidFill>
              <a:latin typeface="Arial" panose="020B0604020202020204" pitchFamily="34" charset="0"/>
              <a:cs typeface="Arial" panose="020B0604020202020204" pitchFamily="34" charset="0"/>
            </a:endParaRPr>
          </a:p>
        </p:txBody>
      </p:sp>
      <p:sp>
        <p:nvSpPr>
          <p:cNvPr id="139270" name="Rectangle 7"/>
          <p:cNvSpPr>
            <a:spLocks noChangeArrowheads="1"/>
          </p:cNvSpPr>
          <p:nvPr/>
        </p:nvSpPr>
        <p:spPr bwMode="auto">
          <a:xfrm>
            <a:off x="3221038" y="2768600"/>
            <a:ext cx="270828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b="1" dirty="0">
                <a:solidFill>
                  <a:srgbClr val="1A0004"/>
                </a:solidFill>
                <a:latin typeface="Arial" panose="020B0604020202020204" pitchFamily="34" charset="0"/>
                <a:cs typeface="Arial" panose="020B0604020202020204" pitchFamily="34" charset="0"/>
              </a:rPr>
              <a:t>100 سنة/50000</a:t>
            </a:r>
            <a:endParaRPr lang="en-US" b="1" dirty="0">
              <a:solidFill>
                <a:srgbClr val="1A0004"/>
              </a:solidFill>
              <a:latin typeface="Arial" panose="020B0604020202020204" pitchFamily="34" charset="0"/>
              <a:cs typeface="Arial" panose="020B0604020202020204" pitchFamily="34" charset="0"/>
            </a:endParaRPr>
          </a:p>
        </p:txBody>
      </p:sp>
      <p:sp>
        <p:nvSpPr>
          <p:cNvPr id="545800" name="Rectangle 8"/>
          <p:cNvSpPr>
            <a:spLocks noChangeArrowheads="1"/>
          </p:cNvSpPr>
          <p:nvPr/>
        </p:nvSpPr>
        <p:spPr bwMode="auto">
          <a:xfrm>
            <a:off x="3000365" y="3200400"/>
            <a:ext cx="331058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زربابل-عزرا-نحميا</a:t>
            </a:r>
            <a:endParaRPr lang="en-US" sz="2800" b="1" dirty="0">
              <a:solidFill>
                <a:srgbClr val="790015"/>
              </a:solidFill>
              <a:latin typeface="Arial" panose="020B0604020202020204" pitchFamily="34"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إر 29، عز 3/ نح 2</a:t>
            </a:r>
            <a:endParaRPr lang="en-US" sz="1600" b="1" dirty="0">
              <a:solidFill>
                <a:srgbClr val="FFFFFF"/>
              </a:solidFill>
              <a:latin typeface="Arial" panose="020B0604020202020204" pitchFamily="34" charset="0"/>
              <a:cs typeface="Arial" panose="020B0604020202020204" pitchFamily="34" charset="0"/>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عزرا</a:t>
            </a:r>
            <a:endParaRPr lang="en-US" sz="3200" b="1" dirty="0">
              <a:solidFill>
                <a:srgbClr val="FFFFFF"/>
              </a:solidFill>
              <a:latin typeface="Arial" panose="020B0604020202020204" pitchFamily="34" charset="0"/>
              <a:cs typeface="Arial" panose="020B0604020202020204" pitchFamily="34" charset="0"/>
            </a:endParaRPr>
          </a:p>
        </p:txBody>
      </p:sp>
      <p:sp>
        <p:nvSpPr>
          <p:cNvPr id="545834" name="Text Box 42"/>
          <p:cNvSpPr txBox="1">
            <a:spLocks noChangeArrowheads="1"/>
          </p:cNvSpPr>
          <p:nvPr/>
        </p:nvSpPr>
        <p:spPr bwMode="auto">
          <a:xfrm>
            <a:off x="1428728" y="3787775"/>
            <a:ext cx="331789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نحميا</a:t>
            </a:r>
            <a:endParaRPr lang="en-US" sz="3200" b="1" dirty="0">
              <a:solidFill>
                <a:srgbClr val="FFFFFF"/>
              </a:solidFill>
              <a:latin typeface="Arial" panose="020B0604020202020204" pitchFamily="34" charset="0"/>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grpSp>
        <p:nvGrpSpPr>
          <p:cNvPr id="139285" name="Group 93"/>
          <p:cNvGrpSpPr>
            <a:grpSpLocks/>
          </p:cNvGrpSpPr>
          <p:nvPr/>
        </p:nvGrpSpPr>
        <p:grpSpPr bwMode="auto">
          <a:xfrm>
            <a:off x="7929567" y="3435350"/>
            <a:ext cx="1214439" cy="1098550"/>
            <a:chOff x="3535" y="2589"/>
            <a:chExt cx="765"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5" name="Rectangle 100"/>
            <p:cNvSpPr>
              <a:spLocks noChangeArrowheads="1"/>
            </p:cNvSpPr>
            <p:nvPr/>
          </p:nvSpPr>
          <p:spPr bwMode="auto">
            <a:xfrm>
              <a:off x="3544" y="2589"/>
              <a:ext cx="48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8" name="Rectangle 103"/>
            <p:cNvSpPr>
              <a:spLocks noChangeArrowheads="1"/>
            </p:cNvSpPr>
            <p:nvPr/>
          </p:nvSpPr>
          <p:spPr bwMode="auto">
            <a:xfrm>
              <a:off x="3665" y="2752"/>
              <a:ext cx="50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9309" name="Rectangle 104"/>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9310" name="Rectangle 105"/>
            <p:cNvSpPr>
              <a:spLocks noChangeArrowheads="1"/>
            </p:cNvSpPr>
            <p:nvPr/>
          </p:nvSpPr>
          <p:spPr bwMode="auto">
            <a:xfrm>
              <a:off x="3535" y="3115"/>
              <a:ext cx="7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زربابل-عزرا-نحميا</a:t>
              </a:r>
              <a:endParaRPr lang="en-US" sz="1000" b="1" dirty="0">
                <a:solidFill>
                  <a:srgbClr val="000000"/>
                </a:solidFill>
                <a:latin typeface="Arial" panose="020B0604020202020204" pitchFamily="34" charset="0"/>
                <a:cs typeface="Arial" panose="020B0604020202020204" pitchFamily="34" charset="0"/>
              </a:endParaRP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545916" name="Oval 124"/>
          <p:cNvSpPr>
            <a:spLocks noChangeArrowheads="1"/>
          </p:cNvSpPr>
          <p:nvPr/>
        </p:nvSpPr>
        <p:spPr bwMode="auto">
          <a:xfrm>
            <a:off x="3238500" y="3154363"/>
            <a:ext cx="283369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زربابل</a:t>
            </a:r>
            <a:endParaRPr lang="en-US" sz="3200" b="1" dirty="0">
              <a:solidFill>
                <a:srgbClr val="FFFFFF"/>
              </a:solidFill>
              <a:latin typeface="Arial" panose="020B0604020202020204" pitchFamily="34" charset="0"/>
              <a:cs typeface="Arial" panose="020B0604020202020204" pitchFamily="34" charset="0"/>
            </a:endParaRP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0054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41322" name="Rectangle 11"/>
          <p:cNvSpPr>
            <a:spLocks noChangeArrowheads="1"/>
          </p:cNvSpPr>
          <p:nvPr/>
        </p:nvSpPr>
        <p:spPr bwMode="auto">
          <a:xfrm>
            <a:off x="3084512" y="996950"/>
            <a:ext cx="155892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114FFB"/>
                </a:solidFill>
                <a:latin typeface="Arial" panose="020B0604020202020204" pitchFamily="34" charset="0"/>
                <a:cs typeface="Arial" panose="020B0604020202020204" pitchFamily="34" charset="0"/>
              </a:rPr>
              <a:t>السبي</a:t>
            </a:r>
            <a:endParaRPr lang="en-US" sz="2000" b="1" dirty="0">
              <a:solidFill>
                <a:srgbClr val="114FFB"/>
              </a:solidFill>
              <a:latin typeface="Arial" panose="020B0604020202020204" pitchFamily="34" charset="0"/>
              <a:cs typeface="Arial" panose="020B0604020202020204" pitchFamily="34" charset="0"/>
            </a:endParaRPr>
          </a:p>
        </p:txBody>
      </p:sp>
      <p:sp>
        <p:nvSpPr>
          <p:cNvPr id="141323" name="Rectangle 12"/>
          <p:cNvSpPr>
            <a:spLocks noChangeArrowheads="1"/>
          </p:cNvSpPr>
          <p:nvPr/>
        </p:nvSpPr>
        <p:spPr bwMode="auto">
          <a:xfrm>
            <a:off x="3630613" y="184467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14FFB"/>
                </a:solidFill>
                <a:latin typeface="Arial" panose="020B0604020202020204" pitchFamily="34" charset="0"/>
                <a:cs typeface="Arial" panose="020B0604020202020204" pitchFamily="34" charset="0"/>
              </a:rPr>
              <a:t>70 سنة</a:t>
            </a:r>
            <a:endParaRPr lang="en-US" sz="2800" b="1" dirty="0">
              <a:solidFill>
                <a:srgbClr val="114FFB"/>
              </a:solidFill>
              <a:latin typeface="Arial" panose="020B0604020202020204" pitchFamily="34" charset="0"/>
              <a:cs typeface="Arial" panose="020B0604020202020204" pitchFamily="34" charset="0"/>
            </a:endParaRPr>
          </a:p>
        </p:txBody>
      </p:sp>
      <p:sp>
        <p:nvSpPr>
          <p:cNvPr id="141324" name="Rectangle 13"/>
          <p:cNvSpPr>
            <a:spLocks noChangeArrowheads="1"/>
          </p:cNvSpPr>
          <p:nvPr/>
        </p:nvSpPr>
        <p:spPr bwMode="auto">
          <a:xfrm>
            <a:off x="3706813" y="2301875"/>
            <a:ext cx="18653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14FFB"/>
                </a:solidFill>
                <a:latin typeface="Arial" panose="020B0604020202020204" pitchFamily="34" charset="0"/>
                <a:cs typeface="Arial" panose="020B0604020202020204" pitchFamily="34" charset="0"/>
              </a:rPr>
              <a:t>3 رحلات</a:t>
            </a:r>
            <a:endParaRPr lang="en-US" sz="2800" b="1" dirty="0">
              <a:solidFill>
                <a:srgbClr val="114FFB"/>
              </a:solidFill>
              <a:latin typeface="Arial" panose="020B0604020202020204" pitchFamily="34" charset="0"/>
              <a:cs typeface="Arial" panose="020B0604020202020204" pitchFamily="34" charset="0"/>
            </a:endParaRPr>
          </a:p>
        </p:txBody>
      </p:sp>
      <p:sp>
        <p:nvSpPr>
          <p:cNvPr id="141325" name="Rectangle 14"/>
          <p:cNvSpPr>
            <a:spLocks noChangeArrowheads="1"/>
          </p:cNvSpPr>
          <p:nvPr/>
        </p:nvSpPr>
        <p:spPr bwMode="auto">
          <a:xfrm>
            <a:off x="3221038" y="2736850"/>
            <a:ext cx="230351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b="1" dirty="0">
                <a:solidFill>
                  <a:srgbClr val="114FFB"/>
                </a:solidFill>
                <a:latin typeface="Arial" panose="020B0604020202020204" pitchFamily="34" charset="0"/>
                <a:cs typeface="Arial" panose="020B0604020202020204" pitchFamily="34" charset="0"/>
              </a:rPr>
              <a:t>100 سنة/50000 </a:t>
            </a:r>
            <a:endParaRPr lang="en-US" b="1" dirty="0">
              <a:solidFill>
                <a:srgbClr val="114FFB"/>
              </a:solidFill>
              <a:latin typeface="Arial" panose="020B0604020202020204" pitchFamily="34" charset="0"/>
              <a:cs typeface="Arial" panose="020B0604020202020204" pitchFamily="34" charset="0"/>
            </a:endParaRPr>
          </a:p>
        </p:txBody>
      </p:sp>
      <p:sp>
        <p:nvSpPr>
          <p:cNvPr id="141326" name="Rectangle 15"/>
          <p:cNvSpPr>
            <a:spLocks noChangeArrowheads="1"/>
          </p:cNvSpPr>
          <p:nvPr/>
        </p:nvSpPr>
        <p:spPr bwMode="auto">
          <a:xfrm>
            <a:off x="3071803" y="3216275"/>
            <a:ext cx="323914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2800" b="1" dirty="0">
                <a:solidFill>
                  <a:srgbClr val="FFFF00"/>
                </a:solidFill>
                <a:latin typeface="Arial" panose="020B0604020202020204" pitchFamily="34" charset="0"/>
                <a:cs typeface="Arial" panose="020B0604020202020204" pitchFamily="34" charset="0"/>
              </a:rPr>
              <a:t>زربابل-عزرا-نحميا</a:t>
            </a:r>
            <a:endParaRPr lang="en-US" sz="2800" b="1" dirty="0">
              <a:solidFill>
                <a:srgbClr val="FFFF00"/>
              </a:solidFill>
              <a:latin typeface="Arial" panose="020B0604020202020204" pitchFamily="34"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69" name="Rectangle 21"/>
          <p:cNvSpPr>
            <a:spLocks noChangeArrowheads="1"/>
          </p:cNvSpPr>
          <p:nvPr/>
        </p:nvSpPr>
        <p:spPr bwMode="auto">
          <a:xfrm>
            <a:off x="6572264" y="1214422"/>
            <a:ext cx="2571736"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eaLnBrk="0" hangingPunct="0">
              <a:defRPr/>
            </a:pPr>
            <a:r>
              <a:rPr lang="ar-JO" sz="3200" b="1" dirty="0">
                <a:solidFill>
                  <a:srgbClr val="33CCCC"/>
                </a:solidFill>
                <a:latin typeface="Arial" panose="020B0604020202020204" pitchFamily="34" charset="0"/>
                <a:cs typeface="Arial" panose="020B0604020202020204" pitchFamily="34" charset="0"/>
              </a:rPr>
              <a:t>عزرا .. </a:t>
            </a:r>
            <a:r>
              <a:rPr lang="ar-JO" sz="3200" b="1" dirty="0">
                <a:latin typeface="Arial" panose="020B0604020202020204" pitchFamily="34" charset="0"/>
                <a:cs typeface="Arial" panose="020B0604020202020204" pitchFamily="34" charset="0"/>
              </a:rPr>
              <a:t>عاد ليعلم شريعة الرب</a:t>
            </a:r>
            <a:endParaRPr lang="en-US" sz="3200" b="1" dirty="0">
              <a:latin typeface="Arial" panose="020B0604020202020204" pitchFamily="34" charset="0"/>
              <a:cs typeface="Arial" panose="020B0604020202020204" pitchFamily="34" charset="0"/>
            </a:endParaRP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endParaRPr lang="en-US" sz="3200" b="1" dirty="0">
              <a:solidFill>
                <a:srgbClr val="6FBBD6"/>
              </a:solidFill>
              <a:latin typeface="Arial" panose="020B0604020202020204" pitchFamily="34" charset="0"/>
              <a:ea typeface="ＭＳ Ｐゴシック" charset="-128"/>
              <a:cs typeface="Arial" panose="020B0604020202020204" pitchFamily="34" charset="0"/>
            </a:endParaRPr>
          </a:p>
          <a:p>
            <a:pPr eaLnBrk="0" hangingPunct="0">
              <a:defRPr/>
            </a:pPr>
            <a:r>
              <a:rPr lang="ar-JO" sz="3200" b="1" dirty="0">
                <a:solidFill>
                  <a:srgbClr val="6FBBD6"/>
                </a:solidFill>
                <a:latin typeface="Arial" panose="020B0604020202020204" pitchFamily="34" charset="0"/>
                <a:ea typeface="ＭＳ Ｐゴシック" charset="-128"/>
                <a:cs typeface="Arial" panose="020B0604020202020204" pitchFamily="34" charset="0"/>
              </a:rPr>
              <a:t>نحميا</a:t>
            </a:r>
            <a:r>
              <a:rPr lang="ar-JO" sz="3200" b="1" dirty="0">
                <a:solidFill>
                  <a:srgbClr val="FFFF00"/>
                </a:solidFill>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lang="en-US" sz="3200" b="1" dirty="0">
              <a:solidFill>
                <a:srgbClr val="FFFF00"/>
              </a:solidFill>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642072" name="Rectangle 24"/>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defRPr/>
            </a:pPr>
            <a:r>
              <a:rPr lang="ar-JO" sz="3200" b="1" dirty="0">
                <a:solidFill>
                  <a:srgbClr val="00B050"/>
                </a:solidFill>
                <a:latin typeface="Arial" panose="020B0604020202020204" pitchFamily="34" charset="0"/>
                <a:cs typeface="Arial" panose="020B0604020202020204" pitchFamily="34" charset="0"/>
              </a:rPr>
              <a:t>زربابل</a:t>
            </a:r>
            <a:r>
              <a:rPr lang="ar-JO" sz="3200" b="1" dirty="0">
                <a:solidFill>
                  <a:srgbClr val="FFFF00"/>
                </a:solidFill>
                <a:latin typeface="Arial" panose="020B0604020202020204" pitchFamily="34" charset="0"/>
                <a:cs typeface="Arial" panose="020B0604020202020204" pitchFamily="34" charset="0"/>
              </a:rPr>
              <a:t> ... يعود ليبدأ إعادة بناء الهيكل</a:t>
            </a:r>
            <a:endParaRPr lang="en-US" sz="3200" b="1" dirty="0">
              <a:solidFill>
                <a:srgbClr val="FFFF00"/>
              </a:solidFill>
              <a:latin typeface="Arial" panose="020B0604020202020204" pitchFamily="34" charset="0"/>
              <a:cs typeface="Arial" panose="020B0604020202020204" pitchFamily="34" charset="0"/>
            </a:endParaRPr>
          </a:p>
        </p:txBody>
      </p:sp>
      <p:sp>
        <p:nvSpPr>
          <p:cNvPr id="642105" name="Rectangle 57"/>
          <p:cNvSpPr>
            <a:spLocks noChangeArrowheads="1"/>
          </p:cNvSpPr>
          <p:nvPr/>
        </p:nvSpPr>
        <p:spPr bwMode="auto">
          <a:xfrm>
            <a:off x="531813" y="2357430"/>
            <a:ext cx="6754831" cy="4000528"/>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2063750" y="1928635"/>
            <a:ext cx="5794376" cy="2357621"/>
            <a:chOff x="1247" y="-2883"/>
            <a:chExt cx="3650" cy="6906"/>
          </a:xfrm>
        </p:grpSpPr>
        <p:sp>
          <p:nvSpPr>
            <p:cNvPr id="642102" name="AutoShape 54"/>
            <p:cNvSpPr>
              <a:spLocks noChangeArrowheads="1"/>
            </p:cNvSpPr>
            <p:nvPr/>
          </p:nvSpPr>
          <p:spPr bwMode="auto">
            <a:xfrm>
              <a:off x="1467" y="633"/>
              <a:ext cx="2848" cy="339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642103" name="Text Box 55"/>
            <p:cNvSpPr txBox="1">
              <a:spLocks noChangeArrowheads="1"/>
            </p:cNvSpPr>
            <p:nvPr/>
          </p:nvSpPr>
          <p:spPr bwMode="auto">
            <a:xfrm rot="10800000" flipV="1">
              <a:off x="1252" y="656"/>
              <a:ext cx="3645" cy="324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ar-JO" sz="6600" b="1" dirty="0">
                  <a:solidFill>
                    <a:srgbClr val="FFD34A"/>
                  </a:solidFill>
                  <a:latin typeface="Arial" panose="020B0604020202020204" pitchFamily="34" charset="0"/>
                  <a:cs typeface="Arial" panose="020B0604020202020204" pitchFamily="34" charset="0"/>
                </a:rPr>
                <a:t>زربابل-عزرا-نحميا</a:t>
              </a:r>
              <a:endParaRPr lang="en-US" sz="4800" b="1" dirty="0">
                <a:solidFill>
                  <a:srgbClr val="FFD34A"/>
                </a:solidFill>
                <a:latin typeface="Arial" panose="020B0604020202020204" pitchFamily="34" charset="0"/>
                <a:cs typeface="Arial" panose="020B0604020202020204" pitchFamily="34" charset="0"/>
              </a:endParaRPr>
            </a:p>
          </p:txBody>
        </p:sp>
        <p:sp>
          <p:nvSpPr>
            <p:cNvPr id="642104" name="Text Box 56"/>
            <p:cNvSpPr txBox="1">
              <a:spLocks noChangeArrowheads="1"/>
            </p:cNvSpPr>
            <p:nvPr/>
          </p:nvSpPr>
          <p:spPr bwMode="auto">
            <a:xfrm>
              <a:off x="1247" y="-2883"/>
              <a:ext cx="3312" cy="1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eaLnBrk="0" hangingPunct="0">
                <a:spcBef>
                  <a:spcPct val="50000"/>
                </a:spcBef>
                <a:defRPr/>
              </a:pPr>
              <a:r>
                <a:rPr lang="ar-JO" sz="3200" b="1" dirty="0">
                  <a:solidFill>
                    <a:srgbClr val="00B050"/>
                  </a:solidFill>
                  <a:latin typeface="Arial" panose="020B0604020202020204" pitchFamily="34" charset="0"/>
                  <a:cs typeface="Arial" panose="020B0604020202020204" pitchFamily="34" charset="0"/>
                </a:rPr>
                <a:t>عزرا</a:t>
              </a:r>
              <a:r>
                <a:rPr lang="ar-JO" sz="3200" b="1" dirty="0">
                  <a:solidFill>
                    <a:srgbClr val="FFD34A"/>
                  </a:solidFill>
                  <a:latin typeface="Arial" panose="020B0604020202020204" pitchFamily="34" charset="0"/>
                  <a:cs typeface="Arial" panose="020B0604020202020204" pitchFamily="34" charset="0"/>
                </a:rPr>
                <a:t> ... ثلاث كهنة دبلوماسيين</a:t>
              </a:r>
              <a:endParaRPr lang="en-US" sz="3200" b="1" dirty="0">
                <a:solidFill>
                  <a:srgbClr val="FFD34A"/>
                </a:solidFill>
                <a:latin typeface="Arial" panose="020B0604020202020204" pitchFamily="34" charset="0"/>
                <a:cs typeface="Arial" panose="020B0604020202020204" pitchFamily="34" charset="0"/>
              </a:endParaRPr>
            </a:p>
          </p:txBody>
        </p:sp>
      </p:grpSp>
      <p:grpSp>
        <p:nvGrpSpPr>
          <p:cNvPr id="141342" name="Group 25"/>
          <p:cNvGrpSpPr>
            <a:grpSpLocks/>
          </p:cNvGrpSpPr>
          <p:nvPr/>
        </p:nvGrpSpPr>
        <p:grpSpPr bwMode="auto">
          <a:xfrm>
            <a:off x="7929565" y="3435350"/>
            <a:ext cx="1209676" cy="1098550"/>
            <a:chOff x="3535" y="2589"/>
            <a:chExt cx="762"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3" name="Rectangle 32"/>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6" name="Rectangle 35"/>
            <p:cNvSpPr>
              <a:spLocks noChangeArrowheads="1"/>
            </p:cNvSpPr>
            <p:nvPr/>
          </p:nvSpPr>
          <p:spPr bwMode="auto">
            <a:xfrm>
              <a:off x="3665" y="2752"/>
              <a:ext cx="3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41357" name="Rectangle 36"/>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41358" name="Rectangle 37"/>
            <p:cNvSpPr>
              <a:spLocks noChangeArrowheads="1"/>
            </p:cNvSpPr>
            <p:nvPr/>
          </p:nvSpPr>
          <p:spPr bwMode="auto">
            <a:xfrm>
              <a:off x="3535" y="3115"/>
              <a:ext cx="6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زربابل-عزرا-نحميا</a:t>
              </a:r>
              <a:endParaRPr lang="en-US" sz="1000" b="1" dirty="0">
                <a:solidFill>
                  <a:srgbClr val="000000"/>
                </a:solidFill>
                <a:latin typeface="Arial" panose="020B0604020202020204" pitchFamily="34" charset="0"/>
                <a:cs typeface="Arial" panose="020B0604020202020204" pitchFamily="34" charset="0"/>
              </a:endParaRP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dirty="0">
                <a:solidFill>
                  <a:srgbClr val="FFFFFF"/>
                </a:solidFill>
                <a:latin typeface="Arial" panose="020B0604020202020204" pitchFamily="34" charset="0"/>
                <a:cs typeface="Arial" panose="020B0604020202020204" pitchFamily="34"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كورش العظيم يحتل بابل</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السنة الأولى لكورش ملك فارس عند تمام كلام الرب بفم إرميا نبه الرب روح كورش ملك فارس فأطلق نداء في كل مملكته وبالكتابة أيضاً قائلاً (عزرا 1: 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كونه أميناً لوعده باسترداد الأمة (2 أخ 36: 22-23) فقد أرجع الله المسبيين للأرض حتى تتم ولادة فادي هناك</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مرسوم     كورش</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هكذا قال كورش ملك فارس : جميع ممالك الأرض دفعها لي الرب إله السماء وهوأوصاني أن أبني له بيتاً في أورشليم التي في يهوذا من منكم من كل شعبه ليكن إلهه معه ويصعد إلى أورشليم التي في يهوذا فيبني بيت الرب إله إسرائيل هوالإله الذي في أورشليم وكل من بقي في أحد الأماكن حيث هومتغرب فلينجده أهل مكانه بفضة وبذهب وبأمتعة وببهائم مع التبرع لبيت الرب الذي في أورشليم (عزرا 1: 2-4)</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defRPr/>
            </a:pPr>
            <a:r>
              <a:rPr lang="ar-JO" sz="3200" dirty="0">
                <a:solidFill>
                  <a:srgbClr val="FFFFFF"/>
                </a:solidFill>
                <a:effectLst>
                  <a:glow rad="127000">
                    <a:srgbClr val="000000"/>
                  </a:glow>
                </a:effectLst>
                <a:ea typeface="ＭＳ Ｐゴシック" charset="0"/>
              </a:rPr>
              <a:t>الخارجة</a:t>
            </a:r>
            <a:endParaRPr lang="en-US" sz="3200" dirty="0">
              <a:effectLst>
                <a:glow rad="127000">
                  <a:schemeClr val="tx1"/>
                </a:glow>
              </a:effectLst>
              <a:ea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581697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مصر في عهد قمبيز ولا سيما داريوس الأول، سعى الملوك الفارسيون إلى رعاية الطوائف المحلية.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 إلى قمبيز، عمل الشخص الرفيع المستوى كمستشار مصري ، وجند اهتمامه بمعبد الإلهة نيث من سايس.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وقد خدم داريوس الأول بدوره من قبل نفس الشخصية المرموقة، وأعمال البناء المرخصة في المعابد المصرية، وتسبب في بناء معبد جديد بالكامل في هيبيس في الواحة الكبرى (الخارجة). "</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ك. أ. كيتشن، مصداقية العهد القديم (جراند رابيدز: إيردمانز)، طبعة كندل . 1859 خب 14459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معبد هيبيس بالواحة الكبرى (الخارجة)</a:t>
            </a:r>
            <a:endParaRPr kumimoji="0" lang="en-US" sz="28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الرجوع من السبي</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308144"/>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ar-JO" sz="7000" dirty="0">
                <a:effectLst>
                  <a:glow rad="127000">
                    <a:schemeClr val="tx1"/>
                  </a:glow>
                </a:effectLst>
                <a:ea typeface="ＭＳ Ｐゴシック" charset="0"/>
              </a:rPr>
              <a:t>لكن لماذا </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يعتبر الرجوع إلى أرض إسرائيل مهماً جداً؟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64930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200775" cy="2308324"/>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15: 18</a:t>
            </a:r>
            <a:endParaRPr kumimoji="0" lang="en-US" sz="36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 لنسلك أعطي هذه الأرض من نهر مصر إلى النهر الكبير نهر الفرات</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dirty="0">
                <a:ea typeface="ＭＳ Ｐゴシック" charset="0"/>
                <a:cs typeface="ＭＳ Ｐゴシック" charset="0"/>
              </a:rPr>
              <a:t>Bethlehem aerial from north</a:t>
            </a:r>
            <a:endParaRPr lang="en-US" sz="4800" dirty="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3600" b="1" dirty="0">
                <a:solidFill>
                  <a:schemeClr val="bg1"/>
                </a:solidFill>
                <a:latin typeface="Arial" panose="020B0604020202020204" pitchFamily="34" charset="0"/>
                <a:cs typeface="Arial" panose="020B0604020202020204" pitchFamily="34" charset="0"/>
              </a:rPr>
              <a:t>بيت لحم من الشمال بالقرب من القدس</a:t>
            </a:r>
            <a:endParaRPr lang="en-US" sz="3600" b="1" baseline="0" dirty="0">
              <a:solidFill>
                <a:schemeClr val="bg1"/>
              </a:solidFill>
              <a:latin typeface="Arial" panose="020B0604020202020204" pitchFamily="34" charset="0"/>
              <a:cs typeface="Arial" panose="020B0604020202020204" pitchFamily="34" charset="0"/>
            </a:endParaRPr>
          </a:p>
        </p:txBody>
      </p:sp>
      <p:sp>
        <p:nvSpPr>
          <p:cNvPr id="404485" name="Text Box 1029"/>
          <p:cNvSpPr txBox="1">
            <a:spLocks noChangeArrowheads="1"/>
          </p:cNvSpPr>
          <p:nvPr/>
        </p:nvSpPr>
        <p:spPr bwMode="auto">
          <a:xfrm>
            <a:off x="3657600" y="685800"/>
            <a:ext cx="1914532"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مدينة المهد</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6" name="Text Box 1030"/>
          <p:cNvSpPr txBox="1">
            <a:spLocks noChangeArrowheads="1"/>
          </p:cNvSpPr>
          <p:nvPr/>
        </p:nvSpPr>
        <p:spPr bwMode="auto">
          <a:xfrm>
            <a:off x="152400" y="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b="1" dirty="0">
                <a:solidFill>
                  <a:srgbClr val="FFFFFF"/>
                </a:solidFill>
                <a:latin typeface="Arial" panose="020B0604020202020204" pitchFamily="34" charset="0"/>
                <a:ea typeface="ＭＳ Ｐゴシック"/>
                <a:cs typeface="Arial" panose="020B0604020202020204" pitchFamily="34" charset="0"/>
              </a:rPr>
              <a:t>هيروديوم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هار حوما</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8" name="Text Box 1032"/>
          <p:cNvSpPr txBox="1">
            <a:spLocks noChangeArrowheads="1"/>
          </p:cNvSpPr>
          <p:nvPr/>
        </p:nvSpPr>
        <p:spPr bwMode="auto">
          <a:xfrm>
            <a:off x="6172200" y="2133600"/>
            <a:ext cx="68800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طانتور</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9" name="Text Box 1033"/>
          <p:cNvSpPr txBox="1">
            <a:spLocks noChangeArrowheads="1"/>
          </p:cNvSpPr>
          <p:nvPr/>
        </p:nvSpPr>
        <p:spPr bwMode="auto">
          <a:xfrm>
            <a:off x="990600" y="3048000"/>
            <a:ext cx="102944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رامة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0" name="Text Box 1034"/>
          <p:cNvSpPr txBox="1">
            <a:spLocks noChangeArrowheads="1"/>
          </p:cNvSpPr>
          <p:nvPr/>
        </p:nvSpPr>
        <p:spPr bwMode="auto">
          <a:xfrm>
            <a:off x="3733800" y="2667000"/>
            <a:ext cx="92845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مار الياس</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2" name="Text Box 1036"/>
          <p:cNvSpPr txBox="1">
            <a:spLocks noChangeArrowheads="1"/>
          </p:cNvSpPr>
          <p:nvPr/>
        </p:nvSpPr>
        <p:spPr bwMode="auto">
          <a:xfrm>
            <a:off x="3886200" y="228600"/>
            <a:ext cx="175737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b="1" dirty="0">
                <a:solidFill>
                  <a:srgbClr val="FFFFFF"/>
                </a:solidFill>
                <a:latin typeface="Arial" panose="020B0604020202020204" pitchFamily="34" charset="0"/>
                <a:ea typeface="ＭＳ Ｐゴシック"/>
                <a:cs typeface="Arial" panose="020B0604020202020204" pitchFamily="34" charset="0"/>
              </a:rPr>
              <a:t>بيت لحم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قبر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67613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ar-JO" altLang="zh-CN" sz="3600" dirty="0">
                <a:solidFill>
                  <a:srgbClr val="000000"/>
                </a:solidFill>
                <a:ea typeface="ＭＳ Ｐゴシック" charset="0"/>
                <a:cs typeface="Arial" panose="020B0604020202020204" pitchFamily="34" charset="0"/>
              </a:rPr>
              <a:t>الرجوع من السبي</a:t>
            </a:r>
            <a:endParaRPr lang="en-US" sz="3600" dirty="0">
              <a:solidFill>
                <a:srgbClr val="000000"/>
              </a:solidFill>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جون إتش والتون ، مخططات زمنية وخلفية للعهد القديم ، 35 </a:t>
            </a:r>
          </a:p>
          <a:p>
            <a:pPr algn="ctr" eaLnBrk="1" hangingPunct="1"/>
            <a:r>
              <a:rPr lang="ar-JO" sz="1800" b="1" dirty="0">
                <a:latin typeface="Arial" panose="020B0604020202020204" pitchFamily="34" charset="0"/>
                <a:cs typeface="Arial" panose="020B0604020202020204" pitchFamily="34" charset="0"/>
              </a:rPr>
              <a:t>جون أ.مارتن ، "عزرا ،" في تفسير معرفة الكتاب المقدس ، 1: 652 ، مقتبس</a:t>
            </a:r>
            <a:endParaRPr lang="en-US" sz="18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ar-JO" altLang="zh-CN" sz="2800" b="1" dirty="0">
                <a:solidFill>
                  <a:srgbClr val="000000"/>
                </a:solidFill>
                <a:latin typeface="Arial" panose="020B0604020202020204" pitchFamily="34" charset="0"/>
                <a:ea typeface="ＭＳ Ｐゴシック" charset="0"/>
                <a:cs typeface="Arial" panose="020B0604020202020204" pitchFamily="34" charset="0"/>
              </a:rPr>
              <a:t>التسلسل الزمني في سفر عزرا</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5"/>
          <p:cNvSpPr>
            <a:spLocks noChangeArrowheads="1"/>
          </p:cNvSpPr>
          <p:nvPr/>
        </p:nvSpPr>
        <p:spPr bwMode="auto">
          <a:xfrm>
            <a:off x="457200" y="990600"/>
            <a:ext cx="811532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000" b="1" dirty="0">
                <a:solidFill>
                  <a:srgbClr val="000000"/>
                </a:solidFill>
                <a:latin typeface="Arial" panose="020B0604020202020204" pitchFamily="34" charset="0"/>
                <a:cs typeface="Arial" panose="020B0604020202020204" pitchFamily="34" charset="0"/>
              </a:rPr>
              <a:t>جون هـ. والتون، قوائم التسلسل الزمني والخلفيات في العهد القديم، الطبعة الثانية، 36</a:t>
            </a:r>
            <a:endParaRPr lang="en-US" sz="2000" b="1" dirty="0">
              <a:solidFill>
                <a:srgbClr val="000000"/>
              </a:solidFill>
              <a:latin typeface="Arial" panose="020B0604020202020204" pitchFamily="34" charset="0"/>
              <a:cs typeface="Arial" panose="020B0604020202020204" pitchFamily="34"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296</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دور زربابل في استرداد المسبيين للأرض يمثل عمل واحد من نسله الذي سوف يسترد مختاريه للحياة من الخطية</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42أ</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ar-JO" altLang="zh-CN" sz="3000" b="1" dirty="0">
                <a:solidFill>
                  <a:srgbClr val="000000"/>
                </a:solidFill>
                <a:latin typeface="Arial" panose="020B0604020202020204" pitchFamily="34" charset="0"/>
                <a:ea typeface="ＭＳ Ｐゴシック" charset="0"/>
                <a:cs typeface="Arial" panose="020B0604020202020204" pitchFamily="34" charset="0"/>
              </a:rPr>
              <a:t>التسلسل الزمني في عزرا ونحميا</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latin typeface="Arial" panose="020B0604020202020204" pitchFamily="34" charset="0"/>
                <a:cs typeface="Arial" panose="020B0604020202020204" pitchFamily="34" charset="0"/>
              </a:rPr>
              <a:t> </a:t>
            </a:r>
            <a:r>
              <a:rPr lang="ar-JO" sz="2000" b="1" dirty="0">
                <a:solidFill>
                  <a:schemeClr val="bg2"/>
                </a:solidFill>
                <a:latin typeface="Arial" panose="020B0604020202020204" pitchFamily="34" charset="0"/>
                <a:cs typeface="Arial" panose="020B0604020202020204" pitchFamily="34" charset="0"/>
              </a:rPr>
              <a:t>كتاب المصادر المرئية للكتاب المقدس ، ٩٣</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297</a:t>
            </a:r>
            <a:endParaRPr lang="en-US" b="1" dirty="0">
              <a:solidFill>
                <a:srgbClr val="FFFFFF"/>
              </a:solidFill>
              <a:latin typeface="Arial" panose="020B0604020202020204" pitchFamily="34" charset="0"/>
              <a:cs typeface="Arial" panose="020B0604020202020204" pitchFamily="34" charset="0"/>
            </a:endParaRP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800" b="1" dirty="0">
              <a:solidFill>
                <a:srgbClr val="FFFFFF"/>
              </a:solidFill>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530</a:t>
            </a:r>
            <a:endParaRPr lang="en-US" b="1" dirty="0">
              <a:solidFill>
                <a:srgbClr val="FFFFFF"/>
              </a:solidFill>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5343525" y="4067175"/>
            <a:ext cx="514359"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540</a:t>
            </a:r>
            <a:endParaRPr lang="en-US" b="1" dirty="0">
              <a:solidFill>
                <a:srgbClr val="FFFFFF"/>
              </a:solidFill>
              <a:latin typeface="Arial" panose="020B0604020202020204" pitchFamily="34" charset="0"/>
              <a:cs typeface="Arial" panose="020B0604020202020204" pitchFamily="34" charset="0"/>
            </a:endParaRPr>
          </a:p>
        </p:txBody>
      </p:sp>
      <p:sp>
        <p:nvSpPr>
          <p:cNvPr id="5018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560</a:t>
            </a:r>
            <a:endParaRPr lang="en-US" b="1" dirty="0">
              <a:solidFill>
                <a:srgbClr val="FFFFFF"/>
              </a:solidFill>
              <a:latin typeface="Arial" panose="020B0604020202020204" pitchFamily="34" charset="0"/>
              <a:cs typeface="Arial" panose="020B0604020202020204" pitchFamily="34" charset="0"/>
            </a:endParaRPr>
          </a:p>
        </p:txBody>
      </p:sp>
      <p:sp>
        <p:nvSpPr>
          <p:cNvPr id="5018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580</a:t>
            </a:r>
            <a:endParaRPr lang="en-US" b="1" dirty="0">
              <a:solidFill>
                <a:srgbClr val="FFFFFF"/>
              </a:solidFill>
              <a:latin typeface="Arial" panose="020B0604020202020204" pitchFamily="34" charset="0"/>
              <a:cs typeface="Arial" panose="020B0604020202020204" pitchFamily="34" charset="0"/>
            </a:endParaRPr>
          </a:p>
        </p:txBody>
      </p:sp>
      <p:sp>
        <p:nvSpPr>
          <p:cNvPr id="5018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590</a:t>
            </a:r>
            <a:endParaRPr lang="en-US" b="1" dirty="0">
              <a:solidFill>
                <a:srgbClr val="FFFFFF"/>
              </a:solidFill>
              <a:latin typeface="Arial" panose="020B0604020202020204" pitchFamily="34" charset="0"/>
              <a:cs typeface="Arial" panose="020B0604020202020204" pitchFamily="34" charset="0"/>
            </a:endParaRPr>
          </a:p>
        </p:txBody>
      </p:sp>
      <p:sp>
        <p:nvSpPr>
          <p:cNvPr id="50184"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600</a:t>
            </a:r>
            <a:endParaRPr lang="en-US" b="1" dirty="0">
              <a:solidFill>
                <a:srgbClr val="FFFFFF"/>
              </a:solidFill>
              <a:latin typeface="Arial" panose="020B0604020202020204" pitchFamily="34" charset="0"/>
              <a:cs typeface="Arial" panose="020B0604020202020204" pitchFamily="34" charset="0"/>
            </a:endParaRPr>
          </a:p>
        </p:txBody>
      </p:sp>
      <p:sp>
        <p:nvSpPr>
          <p:cNvPr id="5018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520</a:t>
            </a:r>
            <a:endParaRPr lang="en-US" b="1" dirty="0">
              <a:solidFill>
                <a:srgbClr val="FFFFFF"/>
              </a:solidFill>
              <a:latin typeface="Arial" panose="020B0604020202020204" pitchFamily="34" charset="0"/>
              <a:cs typeface="Arial" panose="020B0604020202020204" pitchFamily="34" charset="0"/>
            </a:endParaRPr>
          </a:p>
        </p:txBody>
      </p:sp>
      <p:sp>
        <p:nvSpPr>
          <p:cNvPr id="5018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6"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510</a:t>
            </a:r>
            <a:endParaRPr lang="en-US" b="1" dirty="0">
              <a:solidFill>
                <a:srgbClr val="FFFFFF"/>
              </a:solidFill>
              <a:latin typeface="Arial" panose="020B0604020202020204" pitchFamily="34" charset="0"/>
              <a:cs typeface="Arial" panose="020B0604020202020204" pitchFamily="34" charset="0"/>
            </a:endParaRPr>
          </a:p>
        </p:txBody>
      </p:sp>
      <p:sp>
        <p:nvSpPr>
          <p:cNvPr id="50207" name="Text Box 31"/>
          <p:cNvSpPr txBox="1">
            <a:spLocks noChangeArrowheads="1"/>
          </p:cNvSpPr>
          <p:nvPr/>
        </p:nvSpPr>
        <p:spPr bwMode="auto">
          <a:xfrm>
            <a:off x="4724401" y="4067175"/>
            <a:ext cx="490542"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550</a:t>
            </a:r>
            <a:endParaRPr lang="en-US" b="1" dirty="0">
              <a:solidFill>
                <a:srgbClr val="FFFFFF"/>
              </a:solidFill>
              <a:latin typeface="Arial" panose="020B0604020202020204" pitchFamily="34" charset="0"/>
              <a:cs typeface="Arial" panose="020B0604020202020204" pitchFamily="34" charset="0"/>
            </a:endParaRPr>
          </a:p>
        </p:txBody>
      </p:sp>
      <p:sp>
        <p:nvSpPr>
          <p:cNvPr id="50208"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570</a:t>
            </a:r>
            <a:endParaRPr lang="en-US" b="1" dirty="0">
              <a:solidFill>
                <a:srgbClr val="FFFFFF"/>
              </a:solidFill>
              <a:latin typeface="Arial" panose="020B0604020202020204" pitchFamily="34" charset="0"/>
              <a:cs typeface="Arial" panose="020B0604020202020204" pitchFamily="34" charset="0"/>
            </a:endParaRPr>
          </a:p>
        </p:txBody>
      </p:sp>
      <p:sp>
        <p:nvSpPr>
          <p:cNvPr id="50209"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610</a:t>
            </a:r>
            <a:endParaRPr lang="en-US" b="1" dirty="0">
              <a:solidFill>
                <a:srgbClr val="FFFFFF"/>
              </a:solidFill>
              <a:latin typeface="Arial" panose="020B0604020202020204" pitchFamily="34" charset="0"/>
              <a:cs typeface="Arial" panose="020B0604020202020204" pitchFamily="34" charset="0"/>
            </a:endParaRPr>
          </a:p>
        </p:txBody>
      </p:sp>
      <p:sp>
        <p:nvSpPr>
          <p:cNvPr id="50210"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620</a:t>
            </a:r>
            <a:endParaRPr lang="en-US" b="1" dirty="0">
              <a:solidFill>
                <a:srgbClr val="FFFFFF"/>
              </a:solidFill>
              <a:latin typeface="Arial" panose="020B0604020202020204" pitchFamily="34" charset="0"/>
              <a:cs typeface="Arial" panose="020B0604020202020204" pitchFamily="34" charset="0"/>
            </a:endParaRPr>
          </a:p>
        </p:txBody>
      </p:sp>
      <p:sp>
        <p:nvSpPr>
          <p:cNvPr id="50211"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490</a:t>
            </a:r>
            <a:endParaRPr lang="en-US" b="1" dirty="0">
              <a:solidFill>
                <a:srgbClr val="FFFFFF"/>
              </a:solidFill>
              <a:latin typeface="Arial" panose="020B0604020202020204" pitchFamily="34" charset="0"/>
              <a:cs typeface="Arial" panose="020B0604020202020204" pitchFamily="34" charset="0"/>
            </a:endParaRPr>
          </a:p>
        </p:txBody>
      </p:sp>
      <p:sp>
        <p:nvSpPr>
          <p:cNvPr id="50212" name="Text Box 36"/>
          <p:cNvSpPr txBox="1">
            <a:spLocks noChangeArrowheads="1"/>
          </p:cNvSpPr>
          <p:nvPr/>
        </p:nvSpPr>
        <p:spPr bwMode="auto">
          <a:xfrm>
            <a:off x="9144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605-536</a:t>
            </a:r>
            <a:endParaRPr lang="en-US" sz="2800" b="1" dirty="0">
              <a:solidFill>
                <a:srgbClr val="00FF00"/>
              </a:solidFill>
              <a:latin typeface="Arial" panose="020B0604020202020204" pitchFamily="34" charset="0"/>
              <a:cs typeface="Arial" panose="020B0604020202020204" pitchFamily="34" charset="0"/>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panose="020B0604020202020204" pitchFamily="34" charset="0"/>
                <a:cs typeface="Arial" panose="020B0604020202020204" pitchFamily="34" charset="0"/>
              </a:rPr>
              <a:t>الدينونات = 70 سنة</a:t>
            </a:r>
            <a:endParaRPr lang="en-US" sz="2800" b="1" dirty="0">
              <a:solidFill>
                <a:srgbClr val="FFFFFF"/>
              </a:solidFill>
              <a:latin typeface="Arial" panose="020B0604020202020204" pitchFamily="34" charset="0"/>
              <a:cs typeface="Arial" panose="020B0604020202020204" pitchFamily="34" charset="0"/>
            </a:endParaRPr>
          </a:p>
        </p:txBody>
      </p:sp>
      <p:sp>
        <p:nvSpPr>
          <p:cNvPr id="50214" name="Text Box 38"/>
          <p:cNvSpPr txBox="1">
            <a:spLocks noChangeArrowheads="1"/>
          </p:cNvSpPr>
          <p:nvPr/>
        </p:nvSpPr>
        <p:spPr bwMode="auto">
          <a:xfrm>
            <a:off x="32766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7" name="Text Box 41"/>
          <p:cNvSpPr txBox="1">
            <a:spLocks noChangeArrowheads="1"/>
          </p:cNvSpPr>
          <p:nvPr/>
        </p:nvSpPr>
        <p:spPr bwMode="auto">
          <a:xfrm>
            <a:off x="1752600" y="6064250"/>
            <a:ext cx="73914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solidFill>
                  <a:srgbClr val="00FFFF"/>
                </a:solidFill>
                <a:latin typeface="Arial" panose="020B0604020202020204" pitchFamily="34" charset="0"/>
                <a:cs typeface="Arial" panose="020B0604020202020204" pitchFamily="34" charset="0"/>
              </a:rPr>
              <a:t>العبودية = 50 سنة (586-536)</a:t>
            </a:r>
            <a:endParaRPr lang="en-US" sz="2800" b="1" dirty="0">
              <a:solidFill>
                <a:srgbClr val="00FFFF"/>
              </a:solidFill>
              <a:latin typeface="Arial" panose="020B0604020202020204" pitchFamily="34" charset="0"/>
              <a:cs typeface="Arial" panose="020B0604020202020204" pitchFamily="34" charset="0"/>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50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47" name="Title 46"/>
          <p:cNvSpPr>
            <a:spLocks noGrp="1"/>
          </p:cNvSpPr>
          <p:nvPr>
            <p:ph type="title" idx="4294967295"/>
          </p:nvPr>
        </p:nvSpPr>
        <p:spPr>
          <a:xfrm>
            <a:off x="762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solidFill>
                <a:srgbClr val="EAE8E2"/>
              </a:solidFill>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490</a:t>
            </a:r>
          </a:p>
        </p:txBody>
      </p:sp>
      <p:sp>
        <p:nvSpPr>
          <p:cNvPr id="51236" name="Text Box 36"/>
          <p:cNvSpPr txBox="1">
            <a:spLocks noChangeArrowheads="1"/>
          </p:cNvSpPr>
          <p:nvPr/>
        </p:nvSpPr>
        <p:spPr bwMode="auto">
          <a:xfrm>
            <a:off x="9144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606-536</a:t>
            </a:r>
            <a:endParaRPr lang="en-US" sz="2800" b="1" dirty="0">
              <a:solidFill>
                <a:srgbClr val="00FF00"/>
              </a:solidFill>
              <a:latin typeface="Arial" panose="020B0604020202020204" pitchFamily="34" charset="0"/>
              <a:cs typeface="Arial" panose="020B0604020202020204" pitchFamily="34" charset="0"/>
            </a:endParaRPr>
          </a:p>
        </p:txBody>
      </p:sp>
      <p:sp>
        <p:nvSpPr>
          <p:cNvPr id="51238" name="Text Box 38"/>
          <p:cNvSpPr txBox="1">
            <a:spLocks noChangeArrowheads="1"/>
          </p:cNvSpPr>
          <p:nvPr/>
        </p:nvSpPr>
        <p:spPr bwMode="auto">
          <a:xfrm>
            <a:off x="32766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2" name="Text Box 42"/>
          <p:cNvSpPr txBox="1">
            <a:spLocks noChangeArrowheads="1"/>
          </p:cNvSpPr>
          <p:nvPr/>
        </p:nvSpPr>
        <p:spPr bwMode="auto">
          <a:xfrm>
            <a:off x="1753836" y="2819400"/>
            <a:ext cx="3657600" cy="584775"/>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حزقيال 597-572</a:t>
            </a:r>
            <a:endParaRPr lang="en-US" sz="2800" b="1" dirty="0">
              <a:solidFill>
                <a:srgbClr val="FFFFFF"/>
              </a:solidFill>
              <a:latin typeface="Arial" panose="020B0604020202020204" pitchFamily="34" charset="0"/>
              <a:cs typeface="Arial" panose="020B0604020202020204" pitchFamily="34" charset="0"/>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45" name="Title 44"/>
          <p:cNvSpPr>
            <a:spLocks noGrp="1"/>
          </p:cNvSpPr>
          <p:nvPr>
            <p:ph type="title" idx="4294967295"/>
          </p:nvPr>
        </p:nvSpPr>
        <p:spPr>
          <a:xfrm>
            <a:off x="3810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
        <p:nvSpPr>
          <p:cNvPr id="51237" name="Text Box 37"/>
          <p:cNvSpPr txBox="1">
            <a:spLocks noChangeArrowheads="1"/>
          </p:cNvSpPr>
          <p:nvPr/>
        </p:nvSpPr>
        <p:spPr bwMode="auto">
          <a:xfrm>
            <a:off x="1752600" y="5580063"/>
            <a:ext cx="3429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دانيال : 606-536</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a:off x="6172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450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5343525" y="4067175"/>
            <a:ext cx="523875"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460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4114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480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0" name="Text Box 6"/>
          <p:cNvSpPr txBox="1">
            <a:spLocks noChangeArrowheads="1"/>
          </p:cNvSpPr>
          <p:nvPr/>
        </p:nvSpPr>
        <p:spPr bwMode="auto">
          <a:xfrm>
            <a:off x="2743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500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2057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panose="020B0604020202020204" pitchFamily="34" charset="0"/>
                <a:cs typeface="Arial" panose="020B0604020202020204" pitchFamily="34" charset="0"/>
              </a:rPr>
              <a:t>520</a:t>
            </a:r>
          </a:p>
        </p:txBody>
      </p:sp>
      <p:sp>
        <p:nvSpPr>
          <p:cNvPr id="52233" name="Text Box 9"/>
          <p:cNvSpPr txBox="1">
            <a:spLocks noChangeArrowheads="1"/>
          </p:cNvSpPr>
          <p:nvPr/>
        </p:nvSpPr>
        <p:spPr bwMode="auto">
          <a:xfrm>
            <a:off x="6858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4" name="Text Box 10"/>
          <p:cNvSpPr txBox="1">
            <a:spLocks noChangeArrowheads="1"/>
          </p:cNvSpPr>
          <p:nvPr/>
        </p:nvSpPr>
        <p:spPr bwMode="auto">
          <a:xfrm>
            <a:off x="8153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420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4" name="Text Box 30"/>
          <p:cNvSpPr txBox="1">
            <a:spLocks noChangeArrowheads="1"/>
          </p:cNvSpPr>
          <p:nvPr/>
        </p:nvSpPr>
        <p:spPr bwMode="auto">
          <a:xfrm>
            <a:off x="7543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5" name="Text Box 31"/>
          <p:cNvSpPr txBox="1">
            <a:spLocks noChangeArrowheads="1"/>
          </p:cNvSpPr>
          <p:nvPr/>
        </p:nvSpPr>
        <p:spPr bwMode="auto">
          <a:xfrm>
            <a:off x="4724400" y="4067175"/>
            <a:ext cx="490542"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470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6" name="Text Box 32"/>
          <p:cNvSpPr txBox="1">
            <a:spLocks noChangeArrowheads="1"/>
          </p:cNvSpPr>
          <p:nvPr/>
        </p:nvSpPr>
        <p:spPr bwMode="auto">
          <a:xfrm>
            <a:off x="3429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490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7" name="Text Box 33"/>
          <p:cNvSpPr txBox="1">
            <a:spLocks noChangeArrowheads="1"/>
          </p:cNvSpPr>
          <p:nvPr/>
        </p:nvSpPr>
        <p:spPr bwMode="auto">
          <a:xfrm>
            <a:off x="685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8" name="Text Box 34"/>
          <p:cNvSpPr txBox="1">
            <a:spLocks noChangeArrowheads="1"/>
          </p:cNvSpPr>
          <p:nvPr/>
        </p:nvSpPr>
        <p:spPr bwMode="auto">
          <a:xfrm>
            <a:off x="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9" name="Text Box 35"/>
          <p:cNvSpPr txBox="1">
            <a:spLocks noChangeArrowheads="1"/>
          </p:cNvSpPr>
          <p:nvPr/>
        </p:nvSpPr>
        <p:spPr bwMode="auto">
          <a:xfrm>
            <a:off x="8763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60" name="Text Box 36"/>
          <p:cNvSpPr txBox="1">
            <a:spLocks noChangeArrowheads="1"/>
          </p:cNvSpPr>
          <p:nvPr/>
        </p:nvSpPr>
        <p:spPr bwMode="auto">
          <a:xfrm>
            <a:off x="-152400" y="1263650"/>
            <a:ext cx="3352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زربابل             (537-516)</a:t>
            </a:r>
            <a:endParaRPr lang="en-US" sz="28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1" name="Text Box 37"/>
          <p:cNvSpPr txBox="1">
            <a:spLocks noChangeArrowheads="1"/>
          </p:cNvSpPr>
          <p:nvPr/>
        </p:nvSpPr>
        <p:spPr bwMode="auto">
          <a:xfrm>
            <a:off x="3962400" y="989504"/>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عزرا      (457-444)</a:t>
            </a:r>
            <a:endParaRPr lang="en-US" sz="28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64" name="Text Box 40"/>
          <p:cNvSpPr txBox="1">
            <a:spLocks noChangeArrowheads="1"/>
          </p:cNvSpPr>
          <p:nvPr/>
        </p:nvSpPr>
        <p:spPr bwMode="auto">
          <a:xfrm>
            <a:off x="5791200" y="9906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نحميا          (444-430)</a:t>
            </a:r>
            <a:endPar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444</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430</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457</a:t>
            </a:r>
            <a:endParaRPr lang="en-US"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537</a:t>
            </a:r>
            <a:endParaRPr lang="en-US"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2" name="Text Box 48"/>
          <p:cNvSpPr txBox="1">
            <a:spLocks noChangeArrowheads="1"/>
          </p:cNvSpPr>
          <p:nvPr/>
        </p:nvSpPr>
        <p:spPr bwMode="auto">
          <a:xfrm>
            <a:off x="3581400" y="5667375"/>
            <a:ext cx="22098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أستير       479-473</a:t>
            </a:r>
            <a:endParaRPr lang="en-US"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4" name="Text Box 50"/>
          <p:cNvSpPr txBox="1">
            <a:spLocks noChangeArrowheads="1"/>
          </p:cNvSpPr>
          <p:nvPr/>
        </p:nvSpPr>
        <p:spPr bwMode="auto">
          <a:xfrm>
            <a:off x="0" y="5667375"/>
            <a:ext cx="3505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حجي وزكريا 520</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ملاخي 432</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4" name="Title 53"/>
          <p:cNvSpPr>
            <a:spLocks noGrp="1"/>
          </p:cNvSpPr>
          <p:nvPr>
            <p:ph type="title" idx="4294967295"/>
          </p:nvPr>
        </p:nvSpPr>
        <p:spPr>
          <a:xfrm>
            <a:off x="0" y="76200"/>
            <a:ext cx="9448800" cy="685800"/>
          </a:xfrm>
        </p:spPr>
        <p:txBody>
          <a:bodyPr/>
          <a:lstStyle/>
          <a:p>
            <a:pPr algn="ct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التسلسل الزمني في عزرا ونحميا</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chemeClr val="tx2">
                    <a:lumMod val="20000"/>
                    <a:lumOff val="80000"/>
                  </a:schemeClr>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      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السير عبر الكتاب</a:t>
            </a:r>
            <a:r>
              <a:rPr lang="en-US" b="1" dirty="0">
                <a:solidFill>
                  <a:srgbClr val="FFFFFF"/>
                </a:solidFill>
                <a:latin typeface="Arial" panose="020B0604020202020204" pitchFamily="34" charset="0"/>
                <a:ea typeface="Times New Roman" pitchFamily="-111" charset="0"/>
                <a:cs typeface="Arial" panose="020B0604020202020204" pitchFamily="34" charset="0"/>
              </a:rPr>
              <a:t>©</a:t>
            </a:r>
            <a:r>
              <a:rPr lang="ar-JO" b="1" dirty="0">
                <a:solidFill>
                  <a:srgbClr val="FFFFFF"/>
                </a:solidFill>
                <a:latin typeface="Arial" panose="020B0604020202020204" pitchFamily="34" charset="0"/>
                <a:ea typeface="+mn-ea"/>
                <a:cs typeface="Arial" panose="020B0604020202020204" pitchFamily="34" charset="0"/>
              </a:rPr>
              <a:t>1989</a:t>
            </a:r>
            <a:endParaRPr lang="en-US" b="1" dirty="0">
              <a:solidFill>
                <a:srgbClr val="FFFFFF"/>
              </a:solidFill>
              <a:latin typeface="Arial" panose="020B0604020202020204" pitchFamily="34" charset="0"/>
              <a:ea typeface="+mn-ea"/>
              <a:cs typeface="Arial" panose="020B0604020202020204" pitchFamily="34" charset="0"/>
            </a:endParaRP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عزرا : الهيكل / الشعب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algn="ct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ar-JO" sz="5400" b="1" dirty="0">
                <a:solidFill>
                  <a:srgbClr val="FFFFFF"/>
                </a:solidFill>
                <a:latin typeface="Arial" panose="020B0604020202020204" pitchFamily="34" charset="0"/>
                <a:ea typeface="+mj-ea"/>
                <a:cs typeface="Arial" panose="020B0604020202020204" pitchFamily="34" charset="0"/>
              </a:rPr>
              <a:t>العنوان</a:t>
            </a:r>
            <a:endParaRPr lang="en-US" sz="4800" b="1" dirty="0">
              <a:solidFill>
                <a:srgbClr val="FFFFFF"/>
              </a:solidFill>
              <a:latin typeface="Arial" panose="020B0604020202020204" pitchFamily="34" charset="0"/>
              <a:ea typeface="+mj-ea"/>
              <a:cs typeface="Arial" panose="020B0604020202020204" pitchFamily="34"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كان عزرا ونحميا في الأصل سفراً واحداً بحسب يوسيفوس، جيروم والتلمود .</a:t>
            </a:r>
            <a:r>
              <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 </a:t>
            </a: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يحتوي الكتاب المقدس العبري على السفرين معاً تحت عنوان عزرا نحميا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على كل حال فإن تكرار عزرا 2 في نحميا 7 قد يشير أن العملين كانا منفصلين في الأصل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sz="2800" b="1" dirty="0">
                <a:latin typeface="Arial" panose="020B0604020202020204" pitchFamily="34" charset="0"/>
                <a:cs typeface="Arial" panose="020B0604020202020204" pitchFamily="34" charset="0"/>
              </a:rPr>
              <a:t>عزرا تعني عون، نجدة، مساعدة ونحميا تعني تعزية الرب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ar-JO" sz="4000" b="1" dirty="0">
                <a:solidFill>
                  <a:srgbClr val="FFFFFF"/>
                </a:solidFill>
                <a:latin typeface="Arial" panose="020B0604020202020204" pitchFamily="34" charset="0"/>
                <a:ea typeface="+mj-ea"/>
                <a:cs typeface="Arial" panose="020B0604020202020204" pitchFamily="34" charset="0"/>
              </a:rPr>
              <a:t>التأليف</a:t>
            </a:r>
            <a:endParaRPr lang="en-US" sz="4000" b="1" dirty="0">
              <a:solidFill>
                <a:srgbClr val="FFFFFF"/>
              </a:solidFill>
              <a:latin typeface="Arial" panose="020B0604020202020204" pitchFamily="34" charset="0"/>
              <a:ea typeface="+mj-ea"/>
              <a:cs typeface="Arial" panose="020B0604020202020204" pitchFamily="34" charset="0"/>
            </a:endParaRP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rPr>
              <a:t>290</a:t>
            </a:r>
            <a:endParaRPr lang="en-US"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endParaRP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rtl="1">
              <a:lnSpc>
                <a:spcPct val="90000"/>
              </a:lnSpc>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في 7: 27-9: 15 يشير المؤلف إلى نفسه بضمير المتكلم. هذا مهم لأن عزرا لم يولد حتى خلال أحداث الفصول 1-6 (538-516 ق.م) حيث تم تقديمه لأول مرة في 7: 1 (458 ق.م).</a:t>
            </a:r>
            <a:r>
              <a:rPr lang="en-US" altLang="zh-CN" sz="2800" b="1" dirty="0">
                <a:solidFill>
                  <a:srgbClr val="FFFFFF"/>
                </a:solidFill>
                <a:latin typeface="Arial" panose="020B0604020202020204" pitchFamily="34" charset="0"/>
                <a:cs typeface="Arial" panose="020B0604020202020204" pitchFamily="34" charset="0"/>
              </a:rPr>
              <a:t>  </a:t>
            </a: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كما هوالحال في أخبار الأيام ، فإن الكتاب له تركيز كهنوتي قوي ، وكان عزرا ينحدر مباشرة من هارون عبر إليعازر وفينحاس وصادوق (٧: ١-٥).</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algn="ctr">
              <a:spcBef>
                <a:spcPct val="20000"/>
              </a:spcBef>
              <a:buClr>
                <a:schemeClr val="accent1"/>
              </a:buClr>
              <a:buSzPct val="80000"/>
              <a:buFont typeface="Wingdings" charset="0"/>
              <a:buNone/>
              <a:defRPr/>
            </a:pPr>
            <a:r>
              <a:rPr lang="ar-JO" sz="2800" b="1" dirty="0">
                <a:latin typeface="Arial" panose="020B0604020202020204" pitchFamily="34" charset="0"/>
                <a:cs typeface="Arial" panose="020B0604020202020204" pitchFamily="34" charset="0"/>
              </a:rPr>
              <a:t>لطالما اعتبر التقليد التلمودي اليهودي أن عزرا هومن قام بتأليف هذا السفر</a:t>
            </a:r>
            <a:endParaRPr lang="en-US" altLang="zh-CN"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ar-JO" altLang="zh-CN" sz="3200" b="1" u="sng"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None/>
            </a:pPr>
            <a:r>
              <a:rPr lang="ar-JO" sz="3200" b="1" dirty="0">
                <a:latin typeface="Arial" panose="020B0604020202020204" pitchFamily="34" charset="0"/>
                <a:cs typeface="Arial" panose="020B0604020202020204" pitchFamily="34" charset="0"/>
              </a:rPr>
              <a:t>وقعت أحداث عزرا 7-10 التي شارك فيها عزرا في 458-457 ق.م . أيضاً كان عزرا معاصراً لنحميا (نح 8: 1-9 ؛ 12 :36) ، الذي وصل إلى أورشليم عام 444 ق.م . قد يكون التاريخ المحتمل للتكوين بين هذين التاريخين ، ووضع الكتابة في حوالي 450 ق.م . ومع ذلك فإن سفر عزرا نفسه يغطي فترتين زمنيتين مختلفتين تفصل بينهما 58 عامًا. يروي عزرا 1-6 قصة زربابل (538-516 ق.م) بينما عزرا 7-10 هوفي الغالب سرد السيرة الذاتية لعزرا الذي بدأ بعد ستة عقود (458-457 ق.م).</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8887</TotalTime>
  <Words>12223</Words>
  <Application>Microsoft Macintosh PowerPoint</Application>
  <PresentationFormat>On-screen Show (4:3)</PresentationFormat>
  <Paragraphs>1583</Paragraphs>
  <Slides>177</Slides>
  <Notes>154</Notes>
  <HiddenSlides>0</HiddenSlides>
  <MMClips>0</MMClips>
  <ScaleCrop>false</ScaleCrop>
  <HeadingPairs>
    <vt:vector size="6" baseType="variant">
      <vt:variant>
        <vt:lpstr>Fonts Used</vt:lpstr>
      </vt:variant>
      <vt:variant>
        <vt:i4>22</vt:i4>
      </vt:variant>
      <vt:variant>
        <vt:lpstr>Theme</vt:lpstr>
      </vt:variant>
      <vt:variant>
        <vt:i4>34</vt:i4>
      </vt:variant>
      <vt:variant>
        <vt:lpstr>Slide Titles</vt:lpstr>
      </vt:variant>
      <vt:variant>
        <vt:i4>177</vt:i4>
      </vt:variant>
    </vt:vector>
  </HeadingPairs>
  <TitlesOfParts>
    <vt:vector size="233" baseType="lpstr">
      <vt:lpstr>Albertus Extra Bold</vt:lpstr>
      <vt:lpstr>Arail</vt:lpstr>
      <vt:lpstr>ＭＳ Ｐゴシック</vt:lpstr>
      <vt:lpstr>Osaka</vt:lpstr>
      <vt:lpstr>Times</vt:lpstr>
      <vt:lpstr>Arial</vt:lpstr>
      <vt:lpstr>Arial Black</vt:lpstr>
      <vt:lpstr>Arial Narrow</vt:lpstr>
      <vt:lpstr>Calibri</vt:lpstr>
      <vt:lpstr>Calibri Light</vt:lpstr>
      <vt:lpstr>Comic Sans MS</vt:lpstr>
      <vt:lpstr>Helvetica</vt:lpstr>
      <vt:lpstr>Helvetica Neue</vt:lpstr>
      <vt:lpstr>Impact</vt:lpstr>
      <vt:lpstr>Lucida Grande</vt:lpstr>
      <vt:lpstr>Matura MT Script Capitals</vt:lpstr>
      <vt:lpstr>Monotype Sorts</vt:lpstr>
      <vt:lpstr>Times New Roman</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1_Default Design</vt:lpstr>
      <vt:lpstr>White</vt:lpstr>
      <vt:lpstr>1_Office Theme</vt:lpstr>
      <vt:lpstr>1_untitled 1</vt:lpstr>
      <vt:lpstr>Median</vt:lpstr>
      <vt:lpstr>untitled 3</vt:lpstr>
      <vt:lpstr>3_untitled 3</vt:lpstr>
      <vt:lpstr>2_Default Design</vt:lpstr>
      <vt:lpstr>1_Construction</vt:lpstr>
      <vt:lpstr>3_Construction</vt:lpstr>
      <vt:lpstr>1_Blank Presentation</vt:lpstr>
      <vt:lpstr>50_Blank Presentation</vt:lpstr>
      <vt:lpstr>3_Default Design</vt:lpstr>
      <vt:lpstr>1_Bar Code</vt:lpstr>
      <vt:lpstr>Crumple</vt:lpstr>
      <vt:lpstr>54_Blank Presentation</vt:lpstr>
      <vt:lpstr>11_Office Theme</vt:lpstr>
      <vt:lpstr>21_Office Theme</vt:lpstr>
      <vt:lpstr>22_Default Design</vt:lpstr>
      <vt:lpstr>5_Default Design</vt:lpstr>
      <vt:lpstr>6_Default Design</vt:lpstr>
      <vt:lpstr>Blank</vt:lpstr>
      <vt:lpstr>23_Default Design</vt:lpstr>
      <vt:lpstr>Azure</vt:lpstr>
      <vt:lpstr>Soaring</vt:lpstr>
      <vt:lpstr>4_Soaring</vt:lpstr>
      <vt:lpstr>3_Azure</vt:lpstr>
      <vt:lpstr>عزرا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علاقة عزرا بأستير</vt:lpstr>
      <vt:lpstr>باري هدلستون, الكتاب المقدس التلخيصي (Grand Rapids: Baker, 1992)</vt:lpstr>
      <vt:lpstr>كن عابداً</vt:lpstr>
      <vt:lpstr>لماذا يستردنا الله؟</vt:lpstr>
      <vt:lpstr>سبيين ٧٠ سنة</vt:lpstr>
      <vt:lpstr>1. حرر الله المسبيين اليهود ليعبدوه</vt:lpstr>
      <vt:lpstr>2. يحررنا الله من عبوديتنا لنعبده  </vt:lpstr>
      <vt:lpstr>الفكرة الرئيسية في عزرا</vt:lpstr>
      <vt:lpstr> ما الذي سيتغير في حياتك إذا كان هدفك الرئيسي في الحياة هوالعبادة؟ </vt:lpstr>
      <vt:lpstr>التطبيق</vt:lpstr>
      <vt:lpstr>PowerPoint Presentation</vt:lpstr>
      <vt:lpstr>عزرا - نحميا</vt:lpstr>
      <vt:lpstr>الخط الزمني</vt:lpstr>
      <vt:lpstr>التسلسل الزمني في عزرا - نحميا</vt:lpstr>
      <vt:lpstr>The Postexilic Period</vt:lpstr>
      <vt:lpstr>Ezra Chart (Tanner)</vt:lpstr>
      <vt:lpstr>كورش يحتل بابل</vt:lpstr>
      <vt:lpstr>سقوط بابل 539 ق.م</vt:lpstr>
      <vt:lpstr>سقوط بابل (هيرودوت)</vt:lpstr>
      <vt:lpstr>سقوط بابل (هيرودوت)</vt:lpstr>
      <vt:lpstr>PowerPoint Presentation</vt:lpstr>
      <vt:lpstr>تحديد هوية داريوس المادي</vt:lpstr>
      <vt:lpstr>كورش يحتل بابل</vt:lpstr>
      <vt:lpstr>PowerPoint Presentation</vt:lpstr>
      <vt:lpstr>PowerPoint Presentation</vt:lpstr>
      <vt:lpstr>PowerPoint Presentation</vt:lpstr>
      <vt:lpstr>PowerPoint Presentation</vt:lpstr>
      <vt:lpstr>PowerPoint Presentation</vt:lpstr>
      <vt:lpstr>PowerPoint Presentation</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ترامب أم كورش</vt:lpstr>
      <vt:lpstr>PowerPoint Presentation</vt:lpstr>
      <vt:lpstr>The Persian Empire</vt:lpstr>
      <vt:lpstr>كن عابداً</vt:lpstr>
      <vt:lpstr>الصفحات الصفراء</vt:lpstr>
      <vt:lpstr>لماذا الكنيسة؟</vt:lpstr>
      <vt:lpstr>مي لينغ</vt:lpstr>
      <vt:lpstr>مي لينغ</vt:lpstr>
      <vt:lpstr>أخطأ الدكتور راز</vt:lpstr>
      <vt:lpstr>مي لينغ</vt:lpstr>
      <vt:lpstr>كلنا أخطأنا</vt:lpstr>
      <vt:lpstr>لماذا يستردنا الله؟</vt:lpstr>
      <vt:lpstr>يحررنا الله من عبوديتنا لنعبده</vt:lpstr>
      <vt:lpstr>أخطأت إسرائيل</vt:lpstr>
      <vt:lpstr>سبيين ٧٠ سنة</vt:lpstr>
      <vt:lpstr>The Postexilic Era</vt:lpstr>
      <vt:lpstr>تم حفظ يهوذا</vt:lpstr>
      <vt:lpstr>PowerPoint Presentation</vt:lpstr>
      <vt:lpstr>PowerPoint Presentation</vt:lpstr>
      <vt:lpstr>PowerPoint Presentation</vt:lpstr>
      <vt:lpstr>PowerPoint Presentation</vt:lpstr>
      <vt:lpstr>دعونا ندرس   النص الكتابي</vt:lpstr>
      <vt:lpstr>لماذا يستردنا الله؟</vt:lpstr>
      <vt:lpstr> 1. حرر الله المسبيين اليهود ليعبدوه</vt:lpstr>
      <vt:lpstr>عزرا 1 </vt:lpstr>
      <vt:lpstr>PowerPoint Presentation</vt:lpstr>
      <vt:lpstr>PowerPoint Presentation</vt:lpstr>
      <vt:lpstr>PowerPoint Presentation</vt:lpstr>
      <vt:lpstr>PowerPoint Presentation</vt:lpstr>
      <vt:lpstr>PowerPoint Presentation</vt:lpstr>
      <vt:lpstr>كورش العظيم يحتل بابل</vt:lpstr>
      <vt:lpstr>مرسوم     كورش</vt:lpstr>
      <vt:lpstr>الخارجة</vt:lpstr>
      <vt:lpstr>الرجوع من السبي  كتاب الموارد المرئية للكتاب المقدس ، 95</vt:lpstr>
      <vt:lpstr>The Persian Empire</vt:lpstr>
      <vt:lpstr>لكن لماذا  يعتبر الرجوع إلى أرض إسرائيل مهماً جداً؟</vt:lpstr>
      <vt:lpstr>حدود الأرض الموعودة لإبراهيم</vt:lpstr>
      <vt:lpstr>Bethlehem aerial from north</vt:lpstr>
      <vt:lpstr>عزرا 2 </vt:lpstr>
      <vt:lpstr>الرجوع من السبي</vt:lpstr>
      <vt:lpstr>التسلسل الزمني في سفر عزرا</vt:lpstr>
      <vt:lpstr>التسلسل الزمني في عزرا ونحميا  كتاب المصادر المرئية للكتاب المقدس ، ٩٣</vt:lpstr>
      <vt:lpstr>التسلسل الزمني للسبي</vt:lpstr>
      <vt:lpstr>التسلسل الزمني للسبي</vt:lpstr>
      <vt:lpstr>التسلسل الزمني في عزرا ونحميا</vt:lpstr>
      <vt:lpstr>علاقة عزرا بأستير</vt:lpstr>
      <vt:lpstr>عزرا : الهيكل / الشعب</vt:lpstr>
      <vt:lpstr>هيكل زربابل  كتاب الموارد المرئية للكتاب المقدس ، 95</vt:lpstr>
      <vt:lpstr>العنوان</vt:lpstr>
      <vt:lpstr>التأليف</vt:lpstr>
      <vt:lpstr>الظروف</vt:lpstr>
      <vt:lpstr>الظروف</vt:lpstr>
      <vt:lpstr>الخصائص</vt:lpstr>
      <vt:lpstr>الخصائص</vt:lpstr>
      <vt:lpstr>الخصائص</vt:lpstr>
      <vt:lpstr>الحجة</vt:lpstr>
      <vt:lpstr>الفرضية</vt:lpstr>
      <vt:lpstr>الموجز</vt:lpstr>
      <vt:lpstr>عزرا 1-6</vt:lpstr>
      <vt:lpstr>قائمة أنبياء ما قبل السبي في العهد القديم</vt:lpstr>
      <vt:lpstr>قائمة السبي</vt:lpstr>
      <vt:lpstr>قائمة السبي</vt:lpstr>
      <vt:lpstr>عزرا 3 </vt:lpstr>
      <vt:lpstr>إعادة بناء المذبح أولاً (عزرا 3: 1-6)</vt:lpstr>
      <vt:lpstr>عزرا 4 </vt:lpstr>
      <vt:lpstr>مقاومة عمل الله (4: 1-2)</vt:lpstr>
      <vt:lpstr>مقاومة إعادة البناء</vt:lpstr>
      <vt:lpstr>السياق مقاومة إعادة بناء الهيكل</vt:lpstr>
      <vt:lpstr>مقاومة إعادة البناء</vt:lpstr>
      <vt:lpstr>Hug-I</vt:lpstr>
      <vt:lpstr>التاريخ</vt:lpstr>
      <vt:lpstr>التواريخ في حجي (2: 10، 18، 20)</vt:lpstr>
      <vt:lpstr>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 (1: 1)</vt:lpstr>
      <vt:lpstr>خط زمن المقاومة (عزرا 4)</vt:lpstr>
      <vt:lpstr>فترة ما بعد السبي المتأخرة (عزرا 7-10، نحميا 1-13)</vt:lpstr>
      <vt:lpstr>عزرا 5 </vt:lpstr>
      <vt:lpstr>مقاومة عمل الله دائماً</vt:lpstr>
      <vt:lpstr>علاقة عزرا مع أستير</vt:lpstr>
      <vt:lpstr>عزرا 6 </vt:lpstr>
      <vt:lpstr>إكمال الهيكل في 516 ق.م (عزرا 6 : 15)</vt:lpstr>
      <vt:lpstr>الموجز</vt:lpstr>
      <vt:lpstr>عزرا 7 </vt:lpstr>
      <vt:lpstr>من الأهم؟</vt:lpstr>
      <vt:lpstr>من الأهم؟</vt:lpstr>
      <vt:lpstr>من الأهم؟</vt:lpstr>
      <vt:lpstr>الموجز</vt:lpstr>
      <vt:lpstr>لأن عزرا هيأ قلبه لطلب شريعة الرب والعمل بها وليعلم إسرائيل فريضة وقضاء (عز 7: 10)</vt:lpstr>
      <vt:lpstr>عزرا  7-10</vt:lpstr>
      <vt:lpstr>عزرا 8 </vt:lpstr>
      <vt:lpstr>الرجوع من السبي  جون إتش والتون ، مخططات زمنية وخلفية للعهد القديم ، 35  جون أ.مارتن ، "عزرا ،" في تعليق معرفة الكتاب المقدس ، 1: 652 ، مقتبس</vt:lpstr>
      <vt:lpstr>Returns from Exile</vt:lpstr>
      <vt:lpstr>قيادة النهضة (عزرا 8: 15-20)</vt:lpstr>
      <vt:lpstr>عزرا يعلن الصوم (عزرا 8: 21)</vt:lpstr>
      <vt:lpstr>عزرا 9 </vt:lpstr>
      <vt:lpstr>مقاومة داخلية (عزرا 9)</vt:lpstr>
      <vt:lpstr>هيكل زربابل  كتاب الموارد المرئية للكتاب المقدس ، 95</vt:lpstr>
      <vt:lpstr>قيادة؟</vt:lpstr>
      <vt:lpstr>عزرا 10 </vt:lpstr>
      <vt:lpstr>اعتراف علني بالخطية (عزرا 10)</vt:lpstr>
      <vt:lpstr>وافق الله على الطلاق بقيادة عزرا</vt:lpstr>
      <vt:lpstr>اعتراف علني بالخطية (عزرا 10)</vt:lpstr>
      <vt:lpstr>التسلسل الزمني لعزرا - نحميا</vt:lpstr>
      <vt:lpstr>البداية الصغيرة قادت إلى استرداد أورشليم في القرن الميلادي الأول</vt:lpstr>
      <vt:lpstr>لماذا يستردنا الله؟</vt:lpstr>
      <vt:lpstr> 2. يحررنا الله من عبوديتنا لنعبده</vt:lpstr>
      <vt:lpstr>يعلم الله مدى فظاعة العبودية للآلهة الباطلة بالنسبة لنا </vt:lpstr>
      <vt:lpstr>هل تحتاج أن تسترد من عبوديتك للخطية؟</vt:lpstr>
      <vt:lpstr>لماذا يستردنا الله؟</vt:lpstr>
      <vt:lpstr>الفكرة الرئيسية في عزرا</vt:lpstr>
      <vt:lpstr> 1. حرر الله المسبيين اليهود ليعبدوه</vt:lpstr>
      <vt:lpstr>البيان الموجز</vt:lpstr>
      <vt:lpstr>2. يحررنا الله من عبوديتنا لنعبده</vt:lpstr>
      <vt:lpstr>رحلتي في العبادة</vt:lpstr>
      <vt:lpstr> ما الذي سيتغير في حياتك لوكان هدفك الرئيسي أن تحيا لتعبده؟ </vt:lpstr>
      <vt:lpstr>التطبيق</vt:lpstr>
      <vt:lpstr>Black</vt:lpstr>
      <vt:lpstr>        وعظ العهد القديمat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   مسح العهد القديم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304</cp:revision>
  <dcterms:created xsi:type="dcterms:W3CDTF">2003-09-12T14:00:07Z</dcterms:created>
  <dcterms:modified xsi:type="dcterms:W3CDTF">2025-11-11T05:02:42Z</dcterms:modified>
</cp:coreProperties>
</file>