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6.xml" ContentType="application/vnd.openxmlformats-officedocument.theme+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xml" ContentType="application/vnd.openxmlformats-officedocument.presentationml.tags+xml"/>
  <Override PartName="/ppt/notesSlides/notesSlide74.xml" ContentType="application/vnd.openxmlformats-officedocument.presentationml.notesSlide+xml"/>
  <Override PartName="/ppt/theme/themeOverride5.xml" ContentType="application/vnd.openxmlformats-officedocument.themeOverride+xml"/>
  <Override PartName="/ppt/notesSlides/notesSlide75.xml" ContentType="application/vnd.openxmlformats-officedocument.presentationml.notesSlide+xml"/>
  <Override PartName="/ppt/theme/themeOverride6.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7.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8.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9.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10.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833" r:id="rId2"/>
    <p:sldMasterId id="2147483963" r:id="rId3"/>
    <p:sldMasterId id="2147484308" r:id="rId4"/>
    <p:sldMasterId id="2147484371" r:id="rId5"/>
    <p:sldMasterId id="2147484383" r:id="rId6"/>
    <p:sldMasterId id="2147484395" r:id="rId7"/>
    <p:sldMasterId id="2147484407" r:id="rId8"/>
    <p:sldMasterId id="2147484432" r:id="rId9"/>
    <p:sldMasterId id="2147484444" r:id="rId10"/>
    <p:sldMasterId id="2147484456" r:id="rId11"/>
    <p:sldMasterId id="2147484469" r:id="rId12"/>
    <p:sldMasterId id="2147484505" r:id="rId13"/>
    <p:sldMasterId id="2147484517" r:id="rId14"/>
    <p:sldMasterId id="2147484529" r:id="rId15"/>
    <p:sldMasterId id="2147484542" r:id="rId16"/>
    <p:sldMasterId id="2147484554" r:id="rId17"/>
    <p:sldMasterId id="2147484566" r:id="rId18"/>
    <p:sldMasterId id="2147484578" r:id="rId19"/>
    <p:sldMasterId id="2147484592" r:id="rId20"/>
    <p:sldMasterId id="2147484604" r:id="rId21"/>
    <p:sldMasterId id="2147484616" r:id="rId22"/>
    <p:sldMasterId id="2147484628" r:id="rId23"/>
    <p:sldMasterId id="2147484642" r:id="rId24"/>
    <p:sldMasterId id="2147484654" r:id="rId25"/>
    <p:sldMasterId id="2147484666" r:id="rId26"/>
    <p:sldMasterId id="2147484679" r:id="rId27"/>
    <p:sldMasterId id="2147484681" r:id="rId28"/>
    <p:sldMasterId id="2147484693" r:id="rId29"/>
    <p:sldMasterId id="2147484705" r:id="rId30"/>
    <p:sldMasterId id="2147484717" r:id="rId31"/>
    <p:sldMasterId id="2147484730" r:id="rId32"/>
    <p:sldMasterId id="2147484742" r:id="rId33"/>
    <p:sldMasterId id="2147484754" r:id="rId34"/>
  </p:sldMasterIdLst>
  <p:notesMasterIdLst>
    <p:notesMasterId r:id="rId212"/>
  </p:notesMasterIdLst>
  <p:sldIdLst>
    <p:sldId id="383" r:id="rId35"/>
    <p:sldId id="384" r:id="rId36"/>
    <p:sldId id="385" r:id="rId37"/>
    <p:sldId id="386" r:id="rId38"/>
    <p:sldId id="387" r:id="rId39"/>
    <p:sldId id="388" r:id="rId40"/>
    <p:sldId id="389" r:id="rId41"/>
    <p:sldId id="390" r:id="rId42"/>
    <p:sldId id="391" r:id="rId43"/>
    <p:sldId id="392" r:id="rId44"/>
    <p:sldId id="393" r:id="rId45"/>
    <p:sldId id="447" r:id="rId46"/>
    <p:sldId id="482" r:id="rId47"/>
    <p:sldId id="2424" r:id="rId48"/>
    <p:sldId id="554" r:id="rId49"/>
    <p:sldId id="555" r:id="rId50"/>
    <p:sldId id="491" r:id="rId51"/>
    <p:sldId id="560" r:id="rId52"/>
    <p:sldId id="559" r:id="rId53"/>
    <p:sldId id="395" r:id="rId54"/>
    <p:sldId id="279" r:id="rId55"/>
    <p:sldId id="280" r:id="rId56"/>
    <p:sldId id="284" r:id="rId57"/>
    <p:sldId id="2427" r:id="rId58"/>
    <p:sldId id="2426" r:id="rId59"/>
    <p:sldId id="3939" r:id="rId60"/>
    <p:sldId id="2494" r:id="rId61"/>
    <p:sldId id="453" r:id="rId62"/>
    <p:sldId id="4135" r:id="rId63"/>
    <p:sldId id="3988" r:id="rId64"/>
    <p:sldId id="4755" r:id="rId65"/>
    <p:sldId id="2495" r:id="rId66"/>
    <p:sldId id="4130" r:id="rId67"/>
    <p:sldId id="4131" r:id="rId68"/>
    <p:sldId id="4132" r:id="rId69"/>
    <p:sldId id="4133" r:id="rId70"/>
    <p:sldId id="4128" r:id="rId71"/>
    <p:sldId id="4129" r:id="rId72"/>
    <p:sldId id="3931" r:id="rId73"/>
    <p:sldId id="4007" r:id="rId74"/>
    <p:sldId id="4008" r:id="rId75"/>
    <p:sldId id="4134" r:id="rId76"/>
    <p:sldId id="4009" r:id="rId77"/>
    <p:sldId id="4010" r:id="rId78"/>
    <p:sldId id="5261" r:id="rId79"/>
    <p:sldId id="4011" r:id="rId80"/>
    <p:sldId id="4012" r:id="rId81"/>
    <p:sldId id="4013" r:id="rId82"/>
    <p:sldId id="3938" r:id="rId83"/>
    <p:sldId id="3994" r:id="rId84"/>
    <p:sldId id="4167" r:id="rId85"/>
    <p:sldId id="397" r:id="rId86"/>
    <p:sldId id="536" r:id="rId87"/>
    <p:sldId id="486" r:id="rId88"/>
    <p:sldId id="380" r:id="rId89"/>
    <p:sldId id="381" r:id="rId90"/>
    <p:sldId id="347" r:id="rId91"/>
    <p:sldId id="382" r:id="rId92"/>
    <p:sldId id="379" r:id="rId93"/>
    <p:sldId id="537" r:id="rId94"/>
    <p:sldId id="484" r:id="rId95"/>
    <p:sldId id="348" r:id="rId96"/>
    <p:sldId id="1859" r:id="rId97"/>
    <p:sldId id="2425" r:id="rId98"/>
    <p:sldId id="538" r:id="rId99"/>
    <p:sldId id="539" r:id="rId100"/>
    <p:sldId id="540" r:id="rId101"/>
    <p:sldId id="541" r:id="rId102"/>
    <p:sldId id="542" r:id="rId103"/>
    <p:sldId id="402" r:id="rId104"/>
    <p:sldId id="543" r:id="rId105"/>
    <p:sldId id="403" r:id="rId106"/>
    <p:sldId id="534" r:id="rId107"/>
    <p:sldId id="509" r:id="rId108"/>
    <p:sldId id="510" r:id="rId109"/>
    <p:sldId id="511" r:id="rId110"/>
    <p:sldId id="512" r:id="rId111"/>
    <p:sldId id="513" r:id="rId112"/>
    <p:sldId id="514" r:id="rId113"/>
    <p:sldId id="515" r:id="rId114"/>
    <p:sldId id="1674" r:id="rId115"/>
    <p:sldId id="277" r:id="rId116"/>
    <p:sldId id="4756" r:id="rId117"/>
    <p:sldId id="544" r:id="rId118"/>
    <p:sldId id="308" r:id="rId119"/>
    <p:sldId id="546" r:id="rId120"/>
    <p:sldId id="533" r:id="rId121"/>
    <p:sldId id="274" r:id="rId122"/>
    <p:sldId id="275" r:id="rId123"/>
    <p:sldId id="276" r:id="rId124"/>
    <p:sldId id="547" r:id="rId125"/>
    <p:sldId id="548" r:id="rId126"/>
    <p:sldId id="549" r:id="rId127"/>
    <p:sldId id="317" r:id="rId128"/>
    <p:sldId id="285" r:id="rId129"/>
    <p:sldId id="278" r:id="rId130"/>
    <p:sldId id="263" r:id="rId131"/>
    <p:sldId id="262" r:id="rId132"/>
    <p:sldId id="264" r:id="rId133"/>
    <p:sldId id="299" r:id="rId134"/>
    <p:sldId id="265" r:id="rId135"/>
    <p:sldId id="266" r:id="rId136"/>
    <p:sldId id="316" r:id="rId137"/>
    <p:sldId id="267" r:id="rId138"/>
    <p:sldId id="268" r:id="rId139"/>
    <p:sldId id="269" r:id="rId140"/>
    <p:sldId id="301" r:id="rId141"/>
    <p:sldId id="323" r:id="rId142"/>
    <p:sldId id="324" r:id="rId143"/>
    <p:sldId id="325" r:id="rId144"/>
    <p:sldId id="530" r:id="rId145"/>
    <p:sldId id="531" r:id="rId146"/>
    <p:sldId id="532" r:id="rId147"/>
    <p:sldId id="352" r:id="rId148"/>
    <p:sldId id="5254" r:id="rId149"/>
    <p:sldId id="5255" r:id="rId150"/>
    <p:sldId id="5256" r:id="rId151"/>
    <p:sldId id="5257" r:id="rId152"/>
    <p:sldId id="5258" r:id="rId153"/>
    <p:sldId id="5259" r:id="rId154"/>
    <p:sldId id="5260" r:id="rId155"/>
    <p:sldId id="353" r:id="rId156"/>
    <p:sldId id="2423" r:id="rId157"/>
    <p:sldId id="524" r:id="rId158"/>
    <p:sldId id="525" r:id="rId159"/>
    <p:sldId id="526" r:id="rId160"/>
    <p:sldId id="527" r:id="rId161"/>
    <p:sldId id="528" r:id="rId162"/>
    <p:sldId id="500" r:id="rId163"/>
    <p:sldId id="320" r:id="rId164"/>
    <p:sldId id="567" r:id="rId165"/>
    <p:sldId id="568" r:id="rId166"/>
    <p:sldId id="569" r:id="rId167"/>
    <p:sldId id="570" r:id="rId168"/>
    <p:sldId id="523" r:id="rId169"/>
    <p:sldId id="302" r:id="rId170"/>
    <p:sldId id="521" r:id="rId171"/>
    <p:sldId id="272" r:id="rId172"/>
    <p:sldId id="273" r:id="rId173"/>
    <p:sldId id="359" r:id="rId174"/>
    <p:sldId id="516" r:id="rId175"/>
    <p:sldId id="517" r:id="rId176"/>
    <p:sldId id="518" r:id="rId177"/>
    <p:sldId id="349" r:id="rId178"/>
    <p:sldId id="270" r:id="rId179"/>
    <p:sldId id="519" r:id="rId180"/>
    <p:sldId id="409" r:id="rId181"/>
    <p:sldId id="271" r:id="rId182"/>
    <p:sldId id="520" r:id="rId183"/>
    <p:sldId id="451" r:id="rId184"/>
    <p:sldId id="494" r:id="rId185"/>
    <p:sldId id="550" r:id="rId186"/>
    <p:sldId id="556" r:id="rId187"/>
    <p:sldId id="507" r:id="rId188"/>
    <p:sldId id="566" r:id="rId189"/>
    <p:sldId id="551" r:id="rId190"/>
    <p:sldId id="552" r:id="rId191"/>
    <p:sldId id="553" r:id="rId192"/>
    <p:sldId id="502" r:id="rId193"/>
    <p:sldId id="557" r:id="rId194"/>
    <p:sldId id="504" r:id="rId195"/>
    <p:sldId id="561" r:id="rId196"/>
    <p:sldId id="558" r:id="rId197"/>
    <p:sldId id="476" r:id="rId198"/>
    <p:sldId id="477" r:id="rId199"/>
    <p:sldId id="361" r:id="rId200"/>
    <p:sldId id="362" r:id="rId201"/>
    <p:sldId id="363" r:id="rId202"/>
    <p:sldId id="364" r:id="rId203"/>
    <p:sldId id="365" r:id="rId204"/>
    <p:sldId id="366" r:id="rId205"/>
    <p:sldId id="367" r:id="rId206"/>
    <p:sldId id="368" r:id="rId207"/>
    <p:sldId id="369" r:id="rId208"/>
    <p:sldId id="370" r:id="rId209"/>
    <p:sldId id="326" r:id="rId210"/>
    <p:sldId id="328" r:id="rId21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D8286226-7093-104F-8A02-58FDAF848B0E}">
          <p14:sldIdLst>
            <p14:sldId id="383"/>
            <p14:sldId id="384"/>
            <p14:sldId id="385"/>
            <p14:sldId id="386"/>
            <p14:sldId id="387"/>
            <p14:sldId id="388"/>
            <p14:sldId id="389"/>
            <p14:sldId id="390"/>
            <p14:sldId id="391"/>
            <p14:sldId id="392"/>
            <p14:sldId id="393"/>
            <p14:sldId id="447"/>
            <p14:sldId id="482"/>
            <p14:sldId id="2424"/>
            <p14:sldId id="554"/>
            <p14:sldId id="555"/>
            <p14:sldId id="491"/>
            <p14:sldId id="560"/>
            <p14:sldId id="559"/>
            <p14:sldId id="395"/>
          </p14:sldIdLst>
        </p14:section>
        <p14:section name="Introduction" id="{BFC3FECE-30DA-464C-B342-3A0BA6168D06}">
          <p14:sldIdLst>
            <p14:sldId id="279"/>
            <p14:sldId id="280"/>
            <p14:sldId id="284"/>
            <p14:sldId id="2427"/>
            <p14:sldId id="2426"/>
            <p14:sldId id="3939"/>
            <p14:sldId id="2494"/>
            <p14:sldId id="453"/>
            <p14:sldId id="4135"/>
            <p14:sldId id="3988"/>
            <p14:sldId id="4755"/>
            <p14:sldId id="2495"/>
            <p14:sldId id="4130"/>
            <p14:sldId id="4131"/>
            <p14:sldId id="4132"/>
            <p14:sldId id="4133"/>
            <p14:sldId id="4128"/>
            <p14:sldId id="4129"/>
            <p14:sldId id="3931"/>
            <p14:sldId id="4007"/>
            <p14:sldId id="4008"/>
            <p14:sldId id="4134"/>
            <p14:sldId id="4009"/>
            <p14:sldId id="4010"/>
            <p14:sldId id="5261"/>
            <p14:sldId id="4011"/>
            <p14:sldId id="4012"/>
            <p14:sldId id="4013"/>
            <p14:sldId id="3938"/>
            <p14:sldId id="3994"/>
            <p14:sldId id="4167"/>
          </p14:sldIdLst>
        </p14:section>
        <p14:section name="Sermon" id="{8775CDAF-C536-DE4A-BD82-C6FB8F71F298}">
          <p14:sldIdLst>
            <p14:sldId id="397"/>
            <p14:sldId id="536"/>
            <p14:sldId id="486"/>
            <p14:sldId id="380"/>
            <p14:sldId id="381"/>
            <p14:sldId id="347"/>
            <p14:sldId id="382"/>
            <p14:sldId id="379"/>
            <p14:sldId id="537"/>
            <p14:sldId id="484"/>
            <p14:sldId id="348"/>
            <p14:sldId id="1859"/>
            <p14:sldId id="2425"/>
            <p14:sldId id="538"/>
            <p14:sldId id="539"/>
            <p14:sldId id="540"/>
            <p14:sldId id="541"/>
            <p14:sldId id="542"/>
            <p14:sldId id="402"/>
            <p14:sldId id="543"/>
            <p14:sldId id="403"/>
          </p14:sldIdLst>
        </p14:section>
        <p14:section name="Chapters" id="{F2F95673-3D07-0B4D-ABBA-15462C76C4F5}">
          <p14:sldIdLst>
            <p14:sldId id="534"/>
            <p14:sldId id="509"/>
            <p14:sldId id="510"/>
            <p14:sldId id="511"/>
            <p14:sldId id="512"/>
            <p14:sldId id="513"/>
            <p14:sldId id="514"/>
            <p14:sldId id="515"/>
            <p14:sldId id="1674"/>
            <p14:sldId id="277"/>
            <p14:sldId id="4756"/>
            <p14:sldId id="544"/>
            <p14:sldId id="308"/>
            <p14:sldId id="546"/>
            <p14:sldId id="533"/>
            <p14:sldId id="274"/>
            <p14:sldId id="275"/>
            <p14:sldId id="276"/>
            <p14:sldId id="547"/>
            <p14:sldId id="548"/>
            <p14:sldId id="549"/>
            <p14:sldId id="317"/>
            <p14:sldId id="285"/>
            <p14:sldId id="278"/>
            <p14:sldId id="263"/>
            <p14:sldId id="262"/>
            <p14:sldId id="264"/>
            <p14:sldId id="299"/>
            <p14:sldId id="265"/>
            <p14:sldId id="266"/>
            <p14:sldId id="316"/>
            <p14:sldId id="267"/>
            <p14:sldId id="268"/>
            <p14:sldId id="269"/>
            <p14:sldId id="301"/>
            <p14:sldId id="323"/>
            <p14:sldId id="324"/>
            <p14:sldId id="325"/>
            <p14:sldId id="530"/>
            <p14:sldId id="531"/>
            <p14:sldId id="532"/>
            <p14:sldId id="352"/>
            <p14:sldId id="5254"/>
            <p14:sldId id="5255"/>
            <p14:sldId id="5256"/>
            <p14:sldId id="5257"/>
            <p14:sldId id="5258"/>
            <p14:sldId id="5259"/>
            <p14:sldId id="5260"/>
            <p14:sldId id="353"/>
            <p14:sldId id="2423"/>
            <p14:sldId id="524"/>
            <p14:sldId id="525"/>
            <p14:sldId id="526"/>
            <p14:sldId id="527"/>
            <p14:sldId id="528"/>
            <p14:sldId id="500"/>
            <p14:sldId id="320"/>
            <p14:sldId id="567"/>
            <p14:sldId id="568"/>
            <p14:sldId id="569"/>
            <p14:sldId id="570"/>
            <p14:sldId id="523"/>
            <p14:sldId id="302"/>
            <p14:sldId id="521"/>
            <p14:sldId id="272"/>
            <p14:sldId id="273"/>
            <p14:sldId id="359"/>
            <p14:sldId id="516"/>
            <p14:sldId id="517"/>
            <p14:sldId id="518"/>
            <p14:sldId id="349"/>
            <p14:sldId id="270"/>
            <p14:sldId id="519"/>
            <p14:sldId id="409"/>
            <p14:sldId id="271"/>
            <p14:sldId id="520"/>
            <p14:sldId id="451"/>
          </p14:sldIdLst>
        </p14:section>
        <p14:section name="Conclusion" id="{1E0142F6-A9CE-A442-9938-CBDF4DF2DBB6}">
          <p14:sldIdLst>
            <p14:sldId id="494"/>
            <p14:sldId id="550"/>
            <p14:sldId id="556"/>
            <p14:sldId id="507"/>
            <p14:sldId id="566"/>
            <p14:sldId id="551"/>
            <p14:sldId id="552"/>
            <p14:sldId id="553"/>
            <p14:sldId id="502"/>
            <p14:sldId id="557"/>
            <p14:sldId id="504"/>
            <p14:sldId id="561"/>
            <p14:sldId id="558"/>
            <p14:sldId id="476"/>
            <p14:sldId id="477"/>
          </p14:sldIdLst>
        </p14:section>
        <p14:section name="Supplements" id="{79E04301-4826-EB40-8449-C9E8DD5F885D}">
          <p14:sldIdLst>
            <p14:sldId id="361"/>
            <p14:sldId id="362"/>
            <p14:sldId id="363"/>
            <p14:sldId id="364"/>
            <p14:sldId id="365"/>
            <p14:sldId id="366"/>
            <p14:sldId id="367"/>
            <p14:sldId id="368"/>
            <p14:sldId id="369"/>
            <p14:sldId id="370"/>
            <p14:sldId id="326"/>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FFA3"/>
    <a:srgbClr val="FFFFFF"/>
    <a:srgbClr val="6FBBD6"/>
    <a:srgbClr val="5390BD"/>
    <a:srgbClr val="800080"/>
    <a:srgbClr val="99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60" autoAdjust="0"/>
    <p:restoredTop sz="57112" autoAdjust="0"/>
  </p:normalViewPr>
  <p:slideViewPr>
    <p:cSldViewPr>
      <p:cViewPr>
        <p:scale>
          <a:sx n="49" d="100"/>
          <a:sy n="49" d="100"/>
        </p:scale>
        <p:origin x="1616" y="944"/>
      </p:cViewPr>
      <p:guideLst>
        <p:guide orient="horz" pos="2160"/>
        <p:guide pos="2880"/>
      </p:guideLst>
    </p:cSldViewPr>
  </p:slideViewPr>
  <p:outlineViewPr>
    <p:cViewPr>
      <p:scale>
        <a:sx n="50" d="100"/>
        <a:sy n="50" d="100"/>
      </p:scale>
      <p:origin x="0" y="8848"/>
    </p:cViewPr>
    <p:sldLst>
      <p:sld r:id="rId1" collapse="1"/>
      <p:sld r:id="rId2" collapse="1"/>
      <p:sld r:id="rId3" collapse="1"/>
      <p:sld r:id="rId4" collapse="1"/>
    </p:sldLst>
  </p:outlineViewPr>
  <p:notesTextViewPr>
    <p:cViewPr>
      <p:scale>
        <a:sx n="125" d="100"/>
        <a:sy n="125"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59" Type="http://schemas.openxmlformats.org/officeDocument/2006/relationships/slide" Target="slides/slide125.xml"/><Relationship Id="rId170" Type="http://schemas.openxmlformats.org/officeDocument/2006/relationships/slide" Target="slides/slide136.xml"/><Relationship Id="rId191" Type="http://schemas.openxmlformats.org/officeDocument/2006/relationships/slide" Target="slides/slide157.xml"/><Relationship Id="rId205" Type="http://schemas.openxmlformats.org/officeDocument/2006/relationships/slide" Target="slides/slide171.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slide" Target="slides/slide115.xml"/><Relationship Id="rId5" Type="http://schemas.openxmlformats.org/officeDocument/2006/relationships/slideMaster" Target="slideMasters/slideMaster5.xml"/><Relationship Id="rId95" Type="http://schemas.openxmlformats.org/officeDocument/2006/relationships/slide" Target="slides/slide61.xml"/><Relationship Id="rId160" Type="http://schemas.openxmlformats.org/officeDocument/2006/relationships/slide" Target="slides/slide126.xml"/><Relationship Id="rId181" Type="http://schemas.openxmlformats.org/officeDocument/2006/relationships/slide" Target="slides/slide147.xml"/><Relationship Id="rId216"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9.xml"/><Relationship Id="rId64" Type="http://schemas.openxmlformats.org/officeDocument/2006/relationships/slide" Target="slides/slide30.xml"/><Relationship Id="rId118" Type="http://schemas.openxmlformats.org/officeDocument/2006/relationships/slide" Target="slides/slide84.xml"/><Relationship Id="rId139" Type="http://schemas.openxmlformats.org/officeDocument/2006/relationships/slide" Target="slides/slide105.xml"/><Relationship Id="rId85" Type="http://schemas.openxmlformats.org/officeDocument/2006/relationships/slide" Target="slides/slide51.xml"/><Relationship Id="rId150" Type="http://schemas.openxmlformats.org/officeDocument/2006/relationships/slide" Target="slides/slide116.xml"/><Relationship Id="rId171" Type="http://schemas.openxmlformats.org/officeDocument/2006/relationships/slide" Target="slides/slide137.xml"/><Relationship Id="rId192" Type="http://schemas.openxmlformats.org/officeDocument/2006/relationships/slide" Target="slides/slide158.xml"/><Relationship Id="rId206" Type="http://schemas.openxmlformats.org/officeDocument/2006/relationships/slide" Target="slides/slide17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4.xml"/><Relationship Id="rId129" Type="http://schemas.openxmlformats.org/officeDocument/2006/relationships/slide" Target="slides/slide95.xml"/><Relationship Id="rId54" Type="http://schemas.openxmlformats.org/officeDocument/2006/relationships/slide" Target="slides/slide20.xml"/><Relationship Id="rId75" Type="http://schemas.openxmlformats.org/officeDocument/2006/relationships/slide" Target="slides/slide41.xml"/><Relationship Id="rId96" Type="http://schemas.openxmlformats.org/officeDocument/2006/relationships/slide" Target="slides/slide62.xml"/><Relationship Id="rId140" Type="http://schemas.openxmlformats.org/officeDocument/2006/relationships/slide" Target="slides/slide106.xml"/><Relationship Id="rId161" Type="http://schemas.openxmlformats.org/officeDocument/2006/relationships/slide" Target="slides/slide127.xml"/><Relationship Id="rId182" Type="http://schemas.openxmlformats.org/officeDocument/2006/relationships/slide" Target="slides/slide14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5.xml"/><Relationship Id="rId44" Type="http://schemas.openxmlformats.org/officeDocument/2006/relationships/slide" Target="slides/slide10.xml"/><Relationship Id="rId65" Type="http://schemas.openxmlformats.org/officeDocument/2006/relationships/slide" Target="slides/slide31.xml"/><Relationship Id="rId86" Type="http://schemas.openxmlformats.org/officeDocument/2006/relationships/slide" Target="slides/slide52.xml"/><Relationship Id="rId130" Type="http://schemas.openxmlformats.org/officeDocument/2006/relationships/slide" Target="slides/slide96.xml"/><Relationship Id="rId151" Type="http://schemas.openxmlformats.org/officeDocument/2006/relationships/slide" Target="slides/slide117.xml"/><Relationship Id="rId172" Type="http://schemas.openxmlformats.org/officeDocument/2006/relationships/slide" Target="slides/slide138.xml"/><Relationship Id="rId193" Type="http://schemas.openxmlformats.org/officeDocument/2006/relationships/slide" Target="slides/slide159.xml"/><Relationship Id="rId207" Type="http://schemas.openxmlformats.org/officeDocument/2006/relationships/slide" Target="slides/slide173.xml"/><Relationship Id="rId13" Type="http://schemas.openxmlformats.org/officeDocument/2006/relationships/slideMaster" Target="slideMasters/slideMaster13.xml"/><Relationship Id="rId109" Type="http://schemas.openxmlformats.org/officeDocument/2006/relationships/slide" Target="slides/slide75.xml"/><Relationship Id="rId34" Type="http://schemas.openxmlformats.org/officeDocument/2006/relationships/slideMaster" Target="slideMasters/slideMaster34.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20" Type="http://schemas.openxmlformats.org/officeDocument/2006/relationships/slide" Target="slides/slide86.xml"/><Relationship Id="rId141" Type="http://schemas.openxmlformats.org/officeDocument/2006/relationships/slide" Target="slides/slide107.xml"/><Relationship Id="rId7" Type="http://schemas.openxmlformats.org/officeDocument/2006/relationships/slideMaster" Target="slideMasters/slideMaster7.xml"/><Relationship Id="rId162" Type="http://schemas.openxmlformats.org/officeDocument/2006/relationships/slide" Target="slides/slide128.xml"/><Relationship Id="rId183" Type="http://schemas.openxmlformats.org/officeDocument/2006/relationships/slide" Target="slides/slide149.xml"/><Relationship Id="rId24" Type="http://schemas.openxmlformats.org/officeDocument/2006/relationships/slideMaster" Target="slideMasters/slideMaster24.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31" Type="http://schemas.openxmlformats.org/officeDocument/2006/relationships/slide" Target="slides/slide97.xml"/><Relationship Id="rId152" Type="http://schemas.openxmlformats.org/officeDocument/2006/relationships/slide" Target="slides/slide118.xml"/><Relationship Id="rId173" Type="http://schemas.openxmlformats.org/officeDocument/2006/relationships/slide" Target="slides/slide139.xml"/><Relationship Id="rId194" Type="http://schemas.openxmlformats.org/officeDocument/2006/relationships/slide" Target="slides/slide160.xml"/><Relationship Id="rId208" Type="http://schemas.openxmlformats.org/officeDocument/2006/relationships/slide" Target="slides/slide1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184" Type="http://schemas.openxmlformats.org/officeDocument/2006/relationships/slide" Target="slides/slide150.xml"/><Relationship Id="rId189" Type="http://schemas.openxmlformats.org/officeDocument/2006/relationships/slide" Target="slides/slide155.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slide" Target="slides/slide140.xml"/><Relationship Id="rId179" Type="http://schemas.openxmlformats.org/officeDocument/2006/relationships/slide" Target="slides/slide145.xml"/><Relationship Id="rId195" Type="http://schemas.openxmlformats.org/officeDocument/2006/relationships/slide" Target="slides/slide161.xml"/><Relationship Id="rId209" Type="http://schemas.openxmlformats.org/officeDocument/2006/relationships/slide" Target="slides/slide175.xml"/><Relationship Id="rId190" Type="http://schemas.openxmlformats.org/officeDocument/2006/relationships/slide" Target="slides/slide156.xml"/><Relationship Id="rId204" Type="http://schemas.openxmlformats.org/officeDocument/2006/relationships/slide" Target="slides/slide170.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slide" Target="slides/slide114.xml"/><Relationship Id="rId164" Type="http://schemas.openxmlformats.org/officeDocument/2006/relationships/slide" Target="slides/slide130.xml"/><Relationship Id="rId169" Type="http://schemas.openxmlformats.org/officeDocument/2006/relationships/slide" Target="slides/slide135.xml"/><Relationship Id="rId185" Type="http://schemas.openxmlformats.org/officeDocument/2006/relationships/slide" Target="slides/slide1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6.xml"/><Relationship Id="rId210" Type="http://schemas.openxmlformats.org/officeDocument/2006/relationships/slide" Target="slides/slide176.xml"/><Relationship Id="rId215" Type="http://schemas.openxmlformats.org/officeDocument/2006/relationships/theme" Target="theme/theme1.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slide" Target="slides/slide141.xml"/><Relationship Id="rId196" Type="http://schemas.openxmlformats.org/officeDocument/2006/relationships/slide" Target="slides/slide162.xml"/><Relationship Id="rId200" Type="http://schemas.openxmlformats.org/officeDocument/2006/relationships/slide" Target="slides/slide166.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186" Type="http://schemas.openxmlformats.org/officeDocument/2006/relationships/slide" Target="slides/slide152.xml"/><Relationship Id="rId211" Type="http://schemas.openxmlformats.org/officeDocument/2006/relationships/slide" Target="slides/slide177.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slide" Target="slides/slide142.xml"/><Relationship Id="rId197" Type="http://schemas.openxmlformats.org/officeDocument/2006/relationships/slide" Target="slides/slide163.xml"/><Relationship Id="rId201" Type="http://schemas.openxmlformats.org/officeDocument/2006/relationships/slide" Target="slides/slide167.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87" Type="http://schemas.openxmlformats.org/officeDocument/2006/relationships/slide" Target="slides/slide153.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60" Type="http://schemas.openxmlformats.org/officeDocument/2006/relationships/slide" Target="slides/slide26.xml"/><Relationship Id="rId81" Type="http://schemas.openxmlformats.org/officeDocument/2006/relationships/slide" Target="slides/slide47.xml"/><Relationship Id="rId135" Type="http://schemas.openxmlformats.org/officeDocument/2006/relationships/slide" Target="slides/slide101.xml"/><Relationship Id="rId156" Type="http://schemas.openxmlformats.org/officeDocument/2006/relationships/slide" Target="slides/slide122.xml"/><Relationship Id="rId177" Type="http://schemas.openxmlformats.org/officeDocument/2006/relationships/slide" Target="slides/slide143.xml"/><Relationship Id="rId198" Type="http://schemas.openxmlformats.org/officeDocument/2006/relationships/slide" Target="slides/slide164.xml"/><Relationship Id="rId202" Type="http://schemas.openxmlformats.org/officeDocument/2006/relationships/slide" Target="slides/slide168.xml"/><Relationship Id="rId18" Type="http://schemas.openxmlformats.org/officeDocument/2006/relationships/slideMaster" Target="slideMasters/slideMaster18.xml"/><Relationship Id="rId39" Type="http://schemas.openxmlformats.org/officeDocument/2006/relationships/slide" Target="slides/slide5.xml"/><Relationship Id="rId50" Type="http://schemas.openxmlformats.org/officeDocument/2006/relationships/slide" Target="slides/slide16.xml"/><Relationship Id="rId104" Type="http://schemas.openxmlformats.org/officeDocument/2006/relationships/slide" Target="slides/slide70.xml"/><Relationship Id="rId125" Type="http://schemas.openxmlformats.org/officeDocument/2006/relationships/slide" Target="slides/slide91.xml"/><Relationship Id="rId146" Type="http://schemas.openxmlformats.org/officeDocument/2006/relationships/slide" Target="slides/slide112.xml"/><Relationship Id="rId167" Type="http://schemas.openxmlformats.org/officeDocument/2006/relationships/slide" Target="slides/slide133.xml"/><Relationship Id="rId188" Type="http://schemas.openxmlformats.org/officeDocument/2006/relationships/slide" Target="slides/slide154.xml"/><Relationship Id="rId71" Type="http://schemas.openxmlformats.org/officeDocument/2006/relationships/slide" Target="slides/slide37.xml"/><Relationship Id="rId92" Type="http://schemas.openxmlformats.org/officeDocument/2006/relationships/slide" Target="slides/slide58.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6.xml"/><Relationship Id="rId115" Type="http://schemas.openxmlformats.org/officeDocument/2006/relationships/slide" Target="slides/slide81.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slide" Target="slides/slide144.xml"/><Relationship Id="rId61" Type="http://schemas.openxmlformats.org/officeDocument/2006/relationships/slide" Target="slides/slide27.xml"/><Relationship Id="rId82" Type="http://schemas.openxmlformats.org/officeDocument/2006/relationships/slide" Target="slides/slide48.xml"/><Relationship Id="rId199" Type="http://schemas.openxmlformats.org/officeDocument/2006/relationships/slide" Target="slides/slide165.xml"/><Relationship Id="rId203" Type="http://schemas.openxmlformats.org/officeDocument/2006/relationships/slide" Target="slides/slide169.xml"/></Relationships>
</file>

<file path=ppt/_rels/viewProps.xml.rels><?xml version="1.0" encoding="UTF-8" standalone="yes"?>
<Relationships xmlns="http://schemas.openxmlformats.org/package/2006/relationships"><Relationship Id="rId3" Type="http://schemas.openxmlformats.org/officeDocument/2006/relationships/slide" Target="slides/slide144.xml"/><Relationship Id="rId2" Type="http://schemas.openxmlformats.org/officeDocument/2006/relationships/slide" Target="slides/slide99.xml"/><Relationship Id="rId1" Type="http://schemas.openxmlformats.org/officeDocument/2006/relationships/slide" Target="slides/slide96.xml"/><Relationship Id="rId4" Type="http://schemas.openxmlformats.org/officeDocument/2006/relationships/slide" Target="slides/slide1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9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9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2661335-050C-204E-9136-096CE8764424}" type="slidenum">
              <a:rPr lang="en-US"/>
              <a:pPr>
                <a:defRPr/>
              </a:pPr>
              <a:t>‹#›</a:t>
            </a:fld>
            <a:endParaRPr lang="en-US"/>
          </a:p>
        </p:txBody>
      </p:sp>
    </p:spTree>
    <p:extLst>
      <p:ext uri="{BB962C8B-B14F-4D97-AF65-F5344CB8AC3E}">
        <p14:creationId xmlns:p14="http://schemas.microsoft.com/office/powerpoint/2010/main" val="30480731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5A93CB-CDDB-E543-AAF5-1EC5828CEA28}" type="slidenum">
              <a:rPr lang="en-US" sz="1200">
                <a:solidFill>
                  <a:prstClr val="black"/>
                </a:solidFill>
              </a:rPr>
              <a:pPr eaLnBrk="1" hangingPunct="1"/>
              <a:t>1</a:t>
            </a:fld>
            <a:endParaRPr lang="en-US" sz="1200">
              <a:solidFill>
                <a:prstClr val="black"/>
              </a:solidFill>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temple had been destroyed decades earlier—but this book shows us how God resolved such a situation of shame.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10</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The book records two distinct periods. Ezra the priest lived in the second era but recorded events that occurred six decades before his time. Within that time period, God rescued Jews throughout the Persian Empire through Esther </a:t>
            </a:r>
            <a:r>
              <a:rPr kumimoji="0" lang="en-US" sz="1200" b="1"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(483-473 BC).</a:t>
            </a:r>
            <a:endParaRPr lang="en-US" b="0"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Enemies halted the temple rebuilding for 16 years until Zechariah and Haggai exhorted the Jews to continue until God moved the key enemy to assure their success (4:1–6:12).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113</a:t>
            </a:fld>
            <a:endParaRPr lang="en-US">
              <a:solidFill>
                <a:prstClr val="black"/>
              </a:solidFill>
              <a:latin typeface="Calibri"/>
            </a:endParaRPr>
          </a:p>
        </p:txBody>
      </p:sp>
    </p:spTree>
    <p:extLst>
      <p:ext uri="{BB962C8B-B14F-4D97-AF65-F5344CB8AC3E}">
        <p14:creationId xmlns:p14="http://schemas.microsoft.com/office/powerpoint/2010/main" val="34737965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opposition struck externally from pagans left in the land as recorded in Ezra 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48377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013347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Next week we will see the external threats in the book of Zechariah, but today we address the internal problems within the community itself. Often our most severe problems lie within our own midst!</a:t>
            </a:r>
            <a:r>
              <a:rPr lang="en-SG" b="1" dirty="0">
                <a:effectLst/>
                <a:latin typeface="Arial" panose="020B0604020202020204" pitchFamily="34" charset="0"/>
                <a:cs typeface="Arial" panose="020B0604020202020204" pitchFamily="34" charset="0"/>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God hadn’t forgotten them though. He finally speaks in his land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584631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The word came to the governor.</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122</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Common-306</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Common-307</a:t>
            </a:r>
          </a:p>
          <a:p>
            <a:r>
              <a:rPr lang="en-US" dirty="0">
                <a:latin typeface="Times New Roman" charset="0"/>
                <a:ea typeface="ＭＳ Ｐゴシック" charset="0"/>
                <a:cs typeface="ＭＳ Ｐゴシック" charset="0"/>
              </a:rPr>
              <a:t>OS-37-Ezra-88</a:t>
            </a:r>
          </a:p>
          <a:p>
            <a:r>
              <a:rPr lang="en-US" dirty="0">
                <a:latin typeface="Times New Roman" charset="0"/>
                <a:ea typeface="ＭＳ Ｐゴシック" charset="0"/>
                <a:cs typeface="ＭＳ Ｐゴシック" charset="0"/>
              </a:rPr>
              <a:t>OS-38-Nehemiah-408</a:t>
            </a:r>
          </a:p>
          <a:p>
            <a:r>
              <a:rPr lang="en-US" dirty="0">
                <a:latin typeface="Times New Roman" charset="0"/>
                <a:ea typeface="ＭＳ Ｐゴシック" charset="0"/>
                <a:cs typeface="ＭＳ Ｐゴシック" charset="0"/>
              </a:rPr>
              <a:t>OS-39-Esther-55</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124</a:t>
            </a:fld>
            <a:endParaRPr lang="en-US">
              <a:solidFill>
                <a:prstClr val="black"/>
              </a:solidFill>
              <a:latin typeface="Calibri"/>
            </a:endParaRPr>
          </a:p>
        </p:txBody>
      </p:sp>
    </p:spTree>
    <p:extLst>
      <p:ext uri="{BB962C8B-B14F-4D97-AF65-F5344CB8AC3E}">
        <p14:creationId xmlns:p14="http://schemas.microsoft.com/office/powerpoint/2010/main" val="32013643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126</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Jews celebrated the completed temple rebuilding in 516 BC (20 years after its beginning) with a special dedication and Passover observance (6:13-22).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127</a:t>
            </a:fld>
            <a:endParaRPr lang="en-US">
              <a:solidFill>
                <a:prstClr val="black"/>
              </a:solidFill>
              <a:latin typeface="Calibri"/>
            </a:endParaRPr>
          </a:p>
        </p:txBody>
      </p:sp>
    </p:spTree>
    <p:extLst>
      <p:ext uri="{BB962C8B-B14F-4D97-AF65-F5344CB8AC3E}">
        <p14:creationId xmlns:p14="http://schemas.microsoft.com/office/powerpoint/2010/main" val="4153851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key concept in Ezra is the temple as no other book in the Bible gives us this history of rebuilding the temple. Of course, the people needed restoration also. It’s like our need for both hardware (buildings, spaces to live and worship) and software (people) to make the computer useful.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11</a:t>
            </a:fld>
            <a:endParaRPr lang="en-US"/>
          </a:p>
        </p:txBody>
      </p:sp>
    </p:spTree>
    <p:extLst>
      <p:ext uri="{BB962C8B-B14F-4D97-AF65-F5344CB8AC3E}">
        <p14:creationId xmlns:p14="http://schemas.microsoft.com/office/powerpoint/2010/main" val="27539074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84938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return under Ezra the priest with 5,000 Jews shows that God mercifully protects all who trust him (Ezra 7–8).</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2102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hardware without</a:t>
            </a:r>
            <a:r>
              <a:rPr lang="en-US" baseline="0" dirty="0"/>
              <a:t> software just sits there useless.</a:t>
            </a:r>
          </a:p>
          <a:p>
            <a:r>
              <a:rPr lang="en-US" baseline="0" dirty="0"/>
              <a:t>Likewise, software without a computer to run it does no good.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4340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same way, Israel needed more than simply having a temple in their midst.</a:t>
            </a:r>
          </a:p>
          <a:p>
            <a:r>
              <a:rPr lang="en-US" baseline="0" dirty="0"/>
              <a:t>They needed hearts tuned to God.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4060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God came</a:t>
            </a:r>
            <a:r>
              <a:rPr lang="en-US" baseline="0" dirty="0"/>
              <a:t> to Israel in the temple—and the Spirit comes into us as Christians (1 Cor 6:19)</a:t>
            </a:r>
          </a:p>
          <a:p>
            <a:r>
              <a:rPr lang="en-US" baseline="0" dirty="0"/>
              <a:t>But what good is it for us to have God's indwelling Spirit and then ignore him?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6473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9293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Ezra's credentials to lead more returnees back to Jerusalem show God leading his life as priest to restore the remnant spiritually (7:1-10).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was a priest (7:1-5).</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was a teacher (7:6a).</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saw the hand of God on his life (7:6b-9).</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prioritized the study, obedience, and teaching of the law (7:10).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God funded the return by King Artaxerxes giving money and authority to Ezra to lead and tax exemption for temple workers to show how God blesses obedience (7:11-28).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AF2B38-3377-0248-B24E-A7BA2C7AA6F9}" type="slidenum">
              <a:rPr lang="en-US" sz="1200"/>
              <a:pPr eaLnBrk="1" hangingPunct="1"/>
              <a:t>136</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Returnees of 18 family heads, 1496 other men, women and children, totaled about 5,000—a far smaller group than the 50,000 with Zerubbabel 80 years before (8:1-14).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137</a:t>
            </a:fld>
            <a:endParaRPr lang="en-US"/>
          </a:p>
        </p:txBody>
      </p:sp>
    </p:spTree>
    <p:extLst>
      <p:ext uri="{BB962C8B-B14F-4D97-AF65-F5344CB8AC3E}">
        <p14:creationId xmlns:p14="http://schemas.microsoft.com/office/powerpoint/2010/main" val="11155451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875964-CBB5-B14C-AE67-0F6EF6170EAC}" type="slidenum">
              <a:rPr lang="en-US" sz="1200"/>
              <a:pPr eaLnBrk="1" hangingPunct="1"/>
              <a:t>138</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point of Ezra is not simply to have a temple building. The people needed a common place for worship since God calls us to honor him in community. </a:t>
            </a:r>
          </a:p>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8D21DC-26C3-F84B-9FE9-E2A5FBB3BC76}" type="slidenum">
              <a:rPr lang="en-US" sz="1200"/>
              <a:pPr eaLnBrk="1" hangingPunct="1"/>
              <a:t>139</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God protected the returnees due to their spiritual preparation by adding 258 Levites as temple leaders and celebrating a fast to show his hand on all who trust him (8:15-36).</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protected the messianic seed through Ezra's restoration of the people by separating from foreign wives (Ezra 9–10).</a:t>
            </a:r>
            <a:r>
              <a:rPr lang="en-SG">
                <a:effectLst/>
              </a:rPr>
              <a:t> </a:t>
            </a:r>
          </a:p>
          <a:p>
            <a:r>
              <a:rPr lang="en-US" sz="1200" kern="1200">
                <a:solidFill>
                  <a:schemeClr val="tx1"/>
                </a:solidFill>
                <a:effectLst/>
                <a:latin typeface="+mn-lt"/>
                <a:ea typeface="+mn-ea"/>
                <a:cs typeface="+mn-cs"/>
              </a:rPr>
              <a:t>Ezra saw that leaders tempted Judah to sin by unlawful marriage to pagan wives (9:1-2; cf. Gen 24:3; 26:34-35; 28:1-8; Exod 34:16; Deut 7:1-2; 20:17-18; Judg 3:5; 1 Kings 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142</a:t>
            </a:fld>
            <a:endParaRPr lang="en-US">
              <a:solidFill>
                <a:prstClr val="black"/>
              </a:solidFill>
              <a:latin typeface="Calibri"/>
            </a:endParaRPr>
          </a:p>
        </p:txBody>
      </p:sp>
    </p:spTree>
    <p:extLst>
      <p:ext uri="{BB962C8B-B14F-4D97-AF65-F5344CB8AC3E}">
        <p14:creationId xmlns:p14="http://schemas.microsoft.com/office/powerpoint/2010/main" val="5920161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Ezra lamented the intermarriage and contrasted God’s faithfulness with Israel's unfaithfulness to model repentance for the covenant people (9:3-15).</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143</a:t>
            </a:fld>
            <a:endParaRPr lang="en-US">
              <a:solidFill>
                <a:prstClr val="black"/>
              </a:solidFill>
              <a:latin typeface="Calibri"/>
            </a:endParaRPr>
          </a:p>
        </p:txBody>
      </p:sp>
    </p:spTree>
    <p:extLst>
      <p:ext uri="{BB962C8B-B14F-4D97-AF65-F5344CB8AC3E}">
        <p14:creationId xmlns:p14="http://schemas.microsoft.com/office/powerpoint/2010/main" val="41195329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solidFill>
                  <a:prstClr val="black"/>
                </a:solidFill>
              </a:rPr>
              <a:pPr eaLnBrk="1" hangingPunct="1"/>
              <a:t>144</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8517F-5F68-C342-9B9F-54A76B6B7438}" type="slidenum">
              <a:rPr lang="en-US" sz="1200"/>
              <a:pPr eaLnBrk="1" hangingPunct="1"/>
              <a:t>145</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initiation by the leaders that Israelites divorce their foreign wives was carried out faithfully for 113 men to exhort Israel to live according to the covenant (Ezra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146</a:t>
            </a:fld>
            <a:endParaRPr lang="en-US">
              <a:solidFill>
                <a:prstClr val="black"/>
              </a:solidFill>
              <a:latin typeface="Calibri"/>
            </a:endParaRPr>
          </a:p>
        </p:txBody>
      </p:sp>
    </p:spTree>
    <p:extLst>
      <p:ext uri="{BB962C8B-B14F-4D97-AF65-F5344CB8AC3E}">
        <p14:creationId xmlns:p14="http://schemas.microsoft.com/office/powerpoint/2010/main" val="26432479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6E976-FED6-1C44-8701-CAD8F5C7D88C}" type="slidenum">
              <a:rPr lang="en-US" sz="1200"/>
              <a:pPr eaLnBrk="1" hangingPunct="1"/>
              <a:t>148</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4" indent="0" algn="l" defTabSz="457200" rtl="0" eaLnBrk="1" fontAlgn="auto" latinLnBrk="0" hangingPunct="1">
              <a:lnSpc>
                <a:spcPct val="100000"/>
              </a:lnSpc>
              <a:spcBef>
                <a:spcPts val="0"/>
              </a:spcBef>
              <a:spcAft>
                <a:spcPts val="0"/>
              </a:spcAft>
              <a:buClrTx/>
              <a:buSzTx/>
              <a:buFontTx/>
              <a:buNone/>
              <a:tabLst/>
              <a:defRPr/>
            </a:pPr>
            <a:r>
              <a:rPr lang="en-US"/>
              <a:t>After the whole nation lamented the sin of intermarriage, the leaders initiating the idea to divorce all foreign wives fulfilled their vow to do so (10:1-17).</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That those who divorced pagan wives included priests, Levites, and commoners shows the great extent that this sin corrupted the holy nation (10:18-44). </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149</a:t>
            </a:fld>
            <a:endParaRPr lang="en-US">
              <a:solidFill>
                <a:prstClr val="black"/>
              </a:solidFill>
              <a:latin typeface="Calibri"/>
            </a:endParaRPr>
          </a:p>
        </p:txBody>
      </p:sp>
    </p:spTree>
    <p:extLst>
      <p:ext uri="{BB962C8B-B14F-4D97-AF65-F5344CB8AC3E}">
        <p14:creationId xmlns:p14="http://schemas.microsoft.com/office/powerpoint/2010/main" val="32535398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7E4DD-7457-E746-9F41-EB1A1CC990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1026"/>
          <p:cNvSpPr>
            <a:spLocks noGrp="1" noRot="1" noChangeAspect="1" noChangeArrowheads="1"/>
          </p:cNvSpPr>
          <p:nvPr>
            <p:ph type="sldImg"/>
          </p:nvPr>
        </p:nvSpPr>
        <p:spPr>
          <a:ln/>
        </p:spPr>
      </p:sp>
      <p:sp>
        <p:nvSpPr>
          <p:cNvPr id="13619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What we call the Post-Exilic Period actually had three stages: (1) the rebuilding of the Temple under "HZZ," (2) the deliverance of the Jews under Esther, and (3) the restoration of Jerusalem's walls and worship under "MEN." The Hebrew canon combines Ezra-Nehemiah as a single book to depict these stages, while the book of Esther fits between Ezra 6 and Ezra 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BE-39-Malachi-14</a:t>
            </a:r>
          </a:p>
          <a:p>
            <a:r>
              <a:rPr lang="en-US" dirty="0">
                <a:latin typeface="Times New Roman" charset="0"/>
                <a:ea typeface="ＭＳ Ｐゴシック" charset="0"/>
                <a:cs typeface="ＭＳ Ｐゴシック" charset="0"/>
              </a:rPr>
              <a:t>OS-15-Ezra-115</a:t>
            </a:r>
          </a:p>
          <a:p>
            <a:r>
              <a:rPr lang="en-US" dirty="0">
                <a:latin typeface="Times New Roman" charset="0"/>
                <a:ea typeface="ＭＳ Ｐゴシック" charset="0"/>
                <a:cs typeface="ＭＳ Ｐゴシック" charset="0"/>
              </a:rPr>
              <a:t>OS-16-Nehemiah-406</a:t>
            </a:r>
          </a:p>
          <a:p>
            <a:r>
              <a:rPr lang="en-US" dirty="0">
                <a:latin typeface="Times New Roman" charset="0"/>
                <a:ea typeface="ＭＳ Ｐゴシック" charset="0"/>
                <a:cs typeface="ＭＳ Ｐゴシック" charset="0"/>
              </a:rPr>
              <a:t>OS-39-Malachi-49</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are we essentially delivered from our old way of life?</a:t>
            </a: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endParaRPr lang="en-US" dirty="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Why are we essentially delivered from our old way of life?</a:t>
            </a: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LORD</a:t>
            </a:r>
            <a:r>
              <a:rPr lang="en-US" b="1" baseline="0" dirty="0">
                <a:latin typeface="Arial" panose="020B0604020202020204" pitchFamily="34" charset="0"/>
                <a:cs typeface="Arial" panose="020B0604020202020204" pitchFamily="34" charset="0"/>
              </a:rPr>
              <a:t> has brought you from your slavery to sin into the freedom to adore him!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God knows how horrible slavery to false gods is for us.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Israelites even killed their own children in false worship of Molech.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Sadly, we do the same today. </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That slavery is too often an idolatry when we become the focus of worship (explain devolution</a:t>
            </a:r>
            <a:r>
              <a:rPr lang="en-US" b="0" baseline="0" dirty="0">
                <a:latin typeface="Arial" panose="020B0604020202020204" pitchFamily="34" charset="0"/>
                <a:cs typeface="Arial" panose="020B0604020202020204" pitchFamily="34" charset="0"/>
              </a:rPr>
              <a:t> above)</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Do you have habits that you just can’t seem to ever conquer?</a:t>
            </a:r>
          </a:p>
          <a:p>
            <a:r>
              <a:rPr lang="en-US" b="0" dirty="0">
                <a:latin typeface="Arial" panose="020B0604020202020204" pitchFamily="34" charset="0"/>
                <a:cs typeface="Arial" panose="020B0604020202020204" pitchFamily="34" charset="0"/>
              </a:rPr>
              <a:t>Many men over the years have confessed their bondage to porn.</a:t>
            </a:r>
          </a:p>
          <a:p>
            <a:r>
              <a:rPr lang="en-US" b="0" dirty="0">
                <a:latin typeface="Arial" panose="020B0604020202020204" pitchFamily="34" charset="0"/>
                <a:cs typeface="Arial" panose="020B0604020202020204" pitchFamily="34" charset="0"/>
              </a:rPr>
              <a:t>Women, likewise, can be enslaved to movies—or shopping—or other forms of slavery, such as romanticizing their lives.</a:t>
            </a:r>
          </a:p>
          <a:p>
            <a:r>
              <a:rPr lang="en-US" b="0" dirty="0">
                <a:latin typeface="Arial" panose="020B0604020202020204" pitchFamily="34" charset="0"/>
                <a:cs typeface="Arial" panose="020B0604020202020204" pitchFamily="34" charset="0"/>
              </a:rPr>
              <a:t>Why does God want to restore you?</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394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Why are we essentially delivered from our old way of life?</a:t>
            </a: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LORD is in the business of taking people in bondage and making them into people who honor him</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22D89-E7CF-BE4A-AF5F-1B4717D9450B}" type="slidenum">
              <a:rPr lang="en-US" sz="1200">
                <a:solidFill>
                  <a:prstClr val="black"/>
                </a:solidFill>
              </a:rPr>
              <a:pPr eaLnBrk="1" hangingPunct="1"/>
              <a:t>159</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LORD</a:t>
            </a:r>
            <a:r>
              <a:rPr lang="en-US" b="1" baseline="0" dirty="0">
                <a:latin typeface="Arial" panose="020B0604020202020204" pitchFamily="34" charset="0"/>
                <a:cs typeface="Arial" panose="020B0604020202020204" pitchFamily="34" charset="0"/>
              </a:rPr>
              <a:t> has brought you from your slavery to sin into the freedom to adore him!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 must confess</a:t>
            </a:r>
            <a:r>
              <a:rPr lang="en-US" b="1" baseline="0" dirty="0">
                <a:latin typeface="Arial" panose="020B0604020202020204" pitchFamily="34" charset="0"/>
                <a:cs typeface="Arial" panose="020B0604020202020204" pitchFamily="34" charset="0"/>
              </a:rPr>
              <a:t> that my own journey in worship was just that—a journey with its highs and lows, pitfalls and heights. I learned in college that worship is really the most important element in life, but I really struggled to get out of bed in the morning to worship God. So I shared this with my close friend Albert. He asked, "So what time do you need to get out of bed to read your Bible and pray?" I said, "Well, to leave for class at 6:45 AM but have a decent breakfast and shower before that, I need to get up at 5:30 AM to read a pray for 30 minutes."</a:t>
            </a:r>
          </a:p>
          <a:p>
            <a:r>
              <a:rPr lang="en-US" b="1" baseline="0" dirty="0">
                <a:latin typeface="Arial" panose="020B0604020202020204" pitchFamily="34" charset="0"/>
                <a:cs typeface="Arial" panose="020B0604020202020204" pitchFamily="34" charset="0"/>
              </a:rPr>
              <a:t>"OK," Albert told me, "I will call you at 5:30 tomorrow morning."</a:t>
            </a:r>
          </a:p>
          <a:p>
            <a:r>
              <a:rPr lang="en-US" b="1" baseline="0" dirty="0">
                <a:latin typeface="Arial" panose="020B0604020202020204" pitchFamily="34" charset="0"/>
                <a:cs typeface="Arial" panose="020B0604020202020204" pitchFamily="34" charset="0"/>
              </a:rPr>
              <a:t>Do you think I had trouble getting out of bed the next day? Not on your life! I especially knew that my parents would hear the phone and wake up, so I made sure I was at my desk and picked up the line before it could even have a full ring.</a:t>
            </a:r>
          </a:p>
          <a:p>
            <a:r>
              <a:rPr lang="en-US" b="1" baseline="0" dirty="0">
                <a:latin typeface="Arial" panose="020B0604020202020204" pitchFamily="34" charset="0"/>
                <a:cs typeface="Arial" panose="020B0604020202020204" pitchFamily="34" charset="0"/>
              </a:rPr>
              <a:t>"Hey, Rick, good morning!" Albert said, "Are you at your desk meeting with God?"</a:t>
            </a:r>
          </a:p>
          <a:p>
            <a:r>
              <a:rPr lang="en-US" b="1" baseline="0" dirty="0">
                <a:latin typeface="Arial" panose="020B0604020202020204" pitchFamily="34" charset="0"/>
                <a:cs typeface="Arial" panose="020B0604020202020204" pitchFamily="34" charset="0"/>
              </a:rPr>
              <a:t>"Yes," I said. "Good! Talk to you tomorrow!"</a:t>
            </a:r>
          </a:p>
          <a:p>
            <a:r>
              <a:rPr lang="en-US" b="1" baseline="0" dirty="0">
                <a:latin typeface="Arial" panose="020B0604020202020204" pitchFamily="34" charset="0"/>
                <a:cs typeface="Arial" panose="020B0604020202020204" pitchFamily="34" charset="0"/>
              </a:rPr>
              <a:t>The phone call was probably the shortest call I've ever had—but also the most impactful call I've ever had.</a:t>
            </a:r>
          </a:p>
          <a:p>
            <a:r>
              <a:rPr lang="en-US" b="1" baseline="0" dirty="0">
                <a:latin typeface="Arial" panose="020B0604020202020204" pitchFamily="34" charset="0"/>
                <a:cs typeface="Arial" panose="020B0604020202020204" pitchFamily="34" charset="0"/>
              </a:rPr>
              <a:t>Sure enough, Albert called the next day, and the next day, and the next day. After three weeks, I had a new habit and I told him I didn't need the calls anymore.</a:t>
            </a:r>
          </a:p>
          <a:p>
            <a:r>
              <a:rPr lang="en-US" b="1" baseline="0" dirty="0">
                <a:latin typeface="Arial" panose="020B0604020202020204" pitchFamily="34" charset="0"/>
                <a:cs typeface="Arial" panose="020B0604020202020204" pitchFamily="34" charset="0"/>
              </a:rPr>
              <a:t>I went on to get my PhD in that Book, and Albert went on to lead the regional Young Life ministry.</a:t>
            </a:r>
          </a:p>
          <a:p>
            <a:r>
              <a:rPr lang="en-US" b="1" baseline="0" dirty="0">
                <a:latin typeface="Arial" panose="020B0604020202020204" pitchFamily="34" charset="0"/>
                <a:cs typeface="Arial" panose="020B0604020202020204" pitchFamily="34" charset="0"/>
              </a:rPr>
              <a:t>What's the point? Worship isn't easy and doesn't come at naturally for most of us. We need help.</a:t>
            </a:r>
          </a:p>
          <a:p>
            <a:r>
              <a:rPr lang="en-US" b="1" baseline="0" dirty="0">
                <a:latin typeface="Arial" panose="020B0604020202020204" pitchFamily="34" charset="0"/>
                <a:cs typeface="Arial" panose="020B0604020202020204" pitchFamily="34" charset="0"/>
              </a:rPr>
              <a:t>I have built-in help now, as Susan and I commit to pray and read God's Word together each day. Honestly, I need that kind of accountability. I suspect you do too!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Overviews-295,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OS-17-Esther-33</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How would your priorities</a:t>
            </a:r>
            <a:r>
              <a:rPr lang="en-US" b="1" baseline="0" dirty="0">
                <a:latin typeface="Arial" panose="020B0604020202020204" pitchFamily="34" charset="0"/>
                <a:cs typeface="Arial" panose="020B0604020202020204" pitchFamily="34" charset="0"/>
              </a:rPr>
              <a:t> change?</a:t>
            </a:r>
          </a:p>
          <a:p>
            <a:r>
              <a:rPr lang="en-US" b="1" baseline="0" dirty="0">
                <a:latin typeface="Arial" panose="020B0604020202020204" pitchFamily="34" charset="0"/>
                <a:cs typeface="Arial" panose="020B0604020202020204" pitchFamily="34" charset="0"/>
              </a:rPr>
              <a:t>What would you have to give up to give God first place in your morning?</a:t>
            </a:r>
          </a:p>
          <a:p>
            <a:r>
              <a:rPr lang="en-US" b="1" baseline="0" dirty="0">
                <a:latin typeface="Arial" panose="020B0604020202020204" pitchFamily="34" charset="0"/>
                <a:cs typeface="Arial" panose="020B0604020202020204" pitchFamily="34" charset="0"/>
              </a:rPr>
              <a:t>One friend taught me a great principle. He found that he always made time for breakfast, so he established a new personal rule: No Bible, no breakfast.</a:t>
            </a:r>
          </a:p>
          <a:p>
            <a:r>
              <a:rPr lang="en-US" b="1" baseline="0" dirty="0">
                <a:latin typeface="Arial" panose="020B0604020202020204" pitchFamily="34" charset="0"/>
                <a:cs typeface="Arial" panose="020B0604020202020204" pitchFamily="34" charset="0"/>
              </a:rPr>
              <a:t>Maybe what would change for you is your independence. You, like me, just have to acknowledge your weakness to worship God and you need help from a friend.</a:t>
            </a:r>
          </a:p>
          <a:p>
            <a:r>
              <a:rPr lang="en-US" b="1" baseline="0" dirty="0">
                <a:latin typeface="Arial" panose="020B0604020202020204" pitchFamily="34" charset="0"/>
                <a:cs typeface="Arial" panose="020B0604020202020204" pitchFamily="34" charset="0"/>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see your body as the new temple of the Spirit so you would take care of his temple better? </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163</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To do some rebuilding in the priority of worship,</a:t>
            </a:r>
            <a:r>
              <a:rPr lang="en-US" b="1" baseline="0" dirty="0">
                <a:latin typeface="Arial" panose="020B0604020202020204" pitchFamily="34" charset="0"/>
                <a:ea typeface="ＭＳ Ｐゴシック" charset="0"/>
                <a:cs typeface="Arial" panose="020B0604020202020204" pitchFamily="34" charset="0"/>
              </a:rPr>
              <a:t> what kind of action is God calling you to take?</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135B6-6F8E-1E46-80A0-6CB56A057FF4}" type="slidenum">
              <a:rPr lang="en-US">
                <a:solidFill>
                  <a:prstClr val="black"/>
                </a:solidFill>
                <a:latin typeface="Calibri"/>
              </a:rPr>
              <a:pPr>
                <a:defRPr/>
              </a:pPr>
              <a:t>166</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AEF10D-FA39-6D46-AABF-23E5C1064CF8}" type="slidenum">
              <a:rPr lang="en-US">
                <a:solidFill>
                  <a:prstClr val="black"/>
                </a:solidFill>
                <a:latin typeface="Calibri"/>
              </a:rPr>
              <a:pPr>
                <a:defRPr/>
              </a:pPr>
              <a:t>167</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168</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169</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170</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171</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172</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173</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174</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175</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The LORD</a:t>
            </a:r>
            <a:r>
              <a:rPr lang="en-US" b="1" baseline="0" dirty="0">
                <a:latin typeface="Arial" panose="020B0604020202020204" pitchFamily="34" charset="0"/>
                <a:cs typeface="Arial" panose="020B0604020202020204" pitchFamily="34" charset="0"/>
              </a:rPr>
              <a:t> has brought you from your slavery to sin into the freedom to adore him!</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The LORD takes us in our slavery to sin and restores us to honor him. </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How would your priorities</a:t>
            </a:r>
            <a:r>
              <a:rPr lang="en-US" b="1" baseline="0" dirty="0">
                <a:latin typeface="Arial" panose="020B0604020202020204" pitchFamily="34" charset="0"/>
                <a:cs typeface="Arial" panose="020B0604020202020204" pitchFamily="34" charset="0"/>
              </a:rPr>
              <a:t> change?</a:t>
            </a:r>
          </a:p>
          <a:p>
            <a:r>
              <a:rPr lang="en-US" b="1" baseline="0" dirty="0">
                <a:latin typeface="Arial" panose="020B0604020202020204" pitchFamily="34" charset="0"/>
                <a:cs typeface="Arial" panose="020B0604020202020204" pitchFamily="34" charset="0"/>
              </a:rPr>
              <a:t>What would you have to give up to make God first place in your morning?</a:t>
            </a:r>
          </a:p>
          <a:p>
            <a:r>
              <a:rPr lang="en-US" b="1" baseline="0" dirty="0">
                <a:latin typeface="Arial" panose="020B0604020202020204" pitchFamily="34" charset="0"/>
                <a:cs typeface="Arial" panose="020B0604020202020204" pitchFamily="34" charset="0"/>
              </a:rPr>
              <a:t>One friend taught me a great principle. He found that he always made time for breakfast, so he established a new personal rule: No Bible, no breakfast.</a:t>
            </a:r>
          </a:p>
          <a:p>
            <a:r>
              <a:rPr lang="en-US" b="1" baseline="0" dirty="0">
                <a:latin typeface="Arial" panose="020B0604020202020204" pitchFamily="34" charset="0"/>
                <a:cs typeface="Arial" panose="020B0604020202020204" pitchFamily="34" charset="0"/>
              </a:rPr>
              <a:t>Maybe what would change for you is your independence. You, like me, just have to acknowledge your weakness to worship God and you need help from a friend.</a:t>
            </a:r>
          </a:p>
          <a:p>
            <a:r>
              <a:rPr lang="en-US" b="1" baseline="0" dirty="0">
                <a:latin typeface="Arial" panose="020B0604020202020204" pitchFamily="34" charset="0"/>
                <a:cs typeface="Arial" panose="020B0604020202020204" pitchFamily="34" charset="0"/>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Would you see your body as the new temple of the Spirit so you would take care of his temple better?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19</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To do some rebuilding in the priority of worship,</a:t>
            </a:r>
            <a:r>
              <a:rPr lang="en-US" b="1" baseline="0" dirty="0">
                <a:latin typeface="Arial" panose="020B0604020202020204" pitchFamily="34" charset="0"/>
                <a:ea typeface="ＭＳ Ｐゴシック" charset="0"/>
                <a:cs typeface="Arial" panose="020B0604020202020204" pitchFamily="34" charset="0"/>
              </a:rPr>
              <a:t> what kind of action is God calling you to take?</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We’re talking about the Second Temple Period beginning with Ezra’s book.</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7DEFC5-FB74-9647-92AD-F6A07685526C}" type="slidenum">
              <a:rPr lang="en-US" sz="1200"/>
              <a:pPr eaLnBrk="1" hangingPunct="1"/>
              <a:t>21</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646019-309C-2C42-814D-DCEDBA761A8D}" type="slidenum">
              <a:rPr lang="en-US" sz="1200"/>
              <a:pPr eaLnBrk="1" hangingPunct="1"/>
              <a:t>22</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5ACECB-0FA1-6944-B9F6-079FF0DB5F04}" type="slidenum">
              <a:rPr lang="en-US" sz="1200"/>
              <a:pPr eaLnBrk="1" hangingPunct="1"/>
              <a:t>23</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42EEA40-4461-4F59-9122-0FEAE05FA00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34531" name="Rectangle 1026"/>
          <p:cNvSpPr>
            <a:spLocks noGrp="1" noRot="1" noChangeAspect="1" noChangeArrowheads="1" noTextEdit="1"/>
          </p:cNvSpPr>
          <p:nvPr>
            <p:ph type="sldImg"/>
          </p:nvPr>
        </p:nvSpPr>
        <p:spPr>
          <a:solidFill>
            <a:srgbClr val="FFFFFF"/>
          </a:solidFill>
          <a:ln/>
        </p:spPr>
      </p:sp>
      <p:sp>
        <p:nvSpPr>
          <p:cNvPr id="534532"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848116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1"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1" dirty="0" err="1">
                <a:latin typeface="Arial" panose="020B0604020202020204" pitchFamily="34" charset="0"/>
                <a:ea typeface="ＭＳ Ｐゴシック" charset="0"/>
                <a:cs typeface="Arial" panose="020B0604020202020204" pitchFamily="34" charset="0"/>
              </a:rPr>
              <a:t>Ugbaru</a:t>
            </a:r>
            <a:r>
              <a:rPr lang="en-US" altLang="ja-JP" b="1" dirty="0">
                <a:latin typeface="Arial" panose="020B0604020202020204" pitchFamily="34" charset="0"/>
                <a:ea typeface="ＭＳ Ｐゴシック" charset="0"/>
                <a:cs typeface="Arial" panose="020B0604020202020204" pitchFamily="34" charset="0"/>
              </a:rPr>
              <a:t>, governor of </a:t>
            </a:r>
            <a:r>
              <a:rPr lang="en-US" altLang="ja-JP" b="1" dirty="0" err="1">
                <a:latin typeface="Arial" panose="020B0604020202020204" pitchFamily="34" charset="0"/>
                <a:ea typeface="ＭＳ Ｐゴシック" charset="0"/>
                <a:cs typeface="Arial" panose="020B0604020202020204" pitchFamily="34" charset="0"/>
              </a:rPr>
              <a:t>Gutium</a:t>
            </a:r>
            <a:r>
              <a:rPr lang="en-US" altLang="ja-JP" b="1"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name means "Bel (another name for the god Marduk) has protected the king." Perhaps the banquet was given to show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1"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The Bible Knowledge Commentary : An Exposition of the Scriptures (Wheaton, IL: Victor Books, 1983-1985), 1:1344.</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Common-405</a:t>
            </a:r>
          </a:p>
          <a:p>
            <a:pPr eaLnBrk="1" hangingPunct="1"/>
            <a:r>
              <a:rPr lang="en-US" b="1" dirty="0">
                <a:latin typeface="Arial" panose="020B0604020202020204" pitchFamily="34" charset="0"/>
                <a:ea typeface="ＭＳ Ｐゴシック" charset="0"/>
                <a:cs typeface="Arial" panose="020B0604020202020204" pitchFamily="34" charset="0"/>
              </a:rPr>
              <a:t>OS-27-Daniel-125</a:t>
            </a:r>
          </a:p>
          <a:p>
            <a:pPr eaLnBrk="1" hangingPunct="1"/>
            <a:r>
              <a:rPr lang="en-US" b="1" dirty="0">
                <a:latin typeface="Arial" panose="020B0604020202020204" pitchFamily="34" charset="0"/>
                <a:ea typeface="ＭＳ Ｐゴシック" charset="0"/>
                <a:cs typeface="Arial" panose="020B0604020202020204" pitchFamily="34" charset="0"/>
              </a:rPr>
              <a:t>OS-35-Habakkuk-169</a:t>
            </a:r>
          </a:p>
        </p:txBody>
      </p:sp>
    </p:spTree>
    <p:extLst>
      <p:ext uri="{BB962C8B-B14F-4D97-AF65-F5344CB8AC3E}">
        <p14:creationId xmlns:p14="http://schemas.microsoft.com/office/powerpoint/2010/main" val="3375830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OS-27-Daniel-126</a:t>
            </a:r>
          </a:p>
          <a:p>
            <a:pPr eaLnBrk="1" hangingPunct="1"/>
            <a:r>
              <a:rPr lang="en-US" b="1" dirty="0">
                <a:latin typeface="Arial" panose="020B0604020202020204" pitchFamily="34" charset="0"/>
                <a:ea typeface="ＭＳ Ｐゴシック" charset="0"/>
                <a:cs typeface="Arial" panose="020B0604020202020204" pitchFamily="34" charset="0"/>
              </a:rPr>
              <a:t>OS-35-Habakkuk-170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Greek historian Herodotus describes the fall of Babylon in the same manner as does Daniel 5 with a surprise attack while the Babylonians had a party or festival.</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OS-27-Daniel-127</a:t>
            </a:r>
          </a:p>
          <a:p>
            <a:pPr eaLnBrk="1" hangingPunct="1"/>
            <a:r>
              <a:rPr lang="en-US" b="1" dirty="0">
                <a:latin typeface="Arial" panose="020B0604020202020204" pitchFamily="34" charset="0"/>
                <a:ea typeface="ＭＳ Ｐゴシック" charset="0"/>
                <a:cs typeface="Arial" panose="020B0604020202020204" pitchFamily="34" charset="0"/>
              </a:rPr>
              <a:t>OS-35-Habakkuk-171</a:t>
            </a:r>
          </a:p>
          <a:p>
            <a:pPr eaLnBrk="1" hangingPunct="1"/>
            <a:endParaRPr lang="en-US" dirty="0">
              <a:latin typeface="Times New Roman"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44719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Stephen Anderson argues </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Darius the Mede as </a:t>
            </a:r>
            <a:r>
              <a:rPr lang="en-US" sz="1200" b="0" kern="1200" dirty="0" err="1">
                <a:solidFill>
                  <a:schemeClr val="tx1"/>
                </a:solidFill>
                <a:effectLst/>
                <a:latin typeface="Times New Roman" pitchFamily="-112" charset="0"/>
                <a:ea typeface="ＭＳ Ｐゴシック" pitchFamily="-112" charset="-128"/>
                <a:cs typeface="ＭＳ Ｐゴシック" pitchFamily="-112" charset="-128"/>
              </a:rPr>
              <a:t>Cyaxares</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 II and some evangelical scholars, such as Kirk MacGregor and Paul Tanner, have subsequently followed his arguments.  See his article on this webpage.</a:t>
            </a:r>
          </a:p>
        </p:txBody>
      </p:sp>
    </p:spTree>
    <p:extLst>
      <p:ext uri="{BB962C8B-B14F-4D97-AF65-F5344CB8AC3E}">
        <p14:creationId xmlns:p14="http://schemas.microsoft.com/office/powerpoint/2010/main" val="951292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Ezra we see the center of Israel’s worship rebuilt—that structure that also needed the Jews themselves rebuilt.</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3</a:t>
            </a:fld>
            <a:endParaRPr lang="en-US"/>
          </a:p>
        </p:txBody>
      </p:sp>
    </p:spTree>
    <p:extLst>
      <p:ext uri="{BB962C8B-B14F-4D97-AF65-F5344CB8AC3E}">
        <p14:creationId xmlns:p14="http://schemas.microsoft.com/office/powerpoint/2010/main" val="3743354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14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14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B091B67-D3A0-47AD-A9F8-26CBDA16CD6B}"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1460"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1461" name="Rectangle 2"/>
          <p:cNvSpPr>
            <a:spLocks noGrp="1" noChangeArrowheads="1"/>
          </p:cNvSpPr>
          <p:nvPr>
            <p:ph type="body" idx="1"/>
          </p:nvPr>
        </p:nvSpPr>
        <p:spPr>
          <a:xfrm>
            <a:off x="685800" y="4343400"/>
            <a:ext cx="5486400" cy="4114800"/>
          </a:xfrm>
          <a:noFill/>
          <a:ln/>
        </p:spPr>
        <p:txBody>
          <a:bodyPr wrap="none" anchor="ctr"/>
          <a:lstStyle/>
          <a:p>
            <a:r>
              <a:rPr lang="en-US" b="1" dirty="0">
                <a:latin typeface="Arial" panose="020B0604020202020204" pitchFamily="34" charset="0"/>
                <a:cs typeface="Arial" panose="020B0604020202020204" pitchFamily="34" charset="0"/>
              </a:rPr>
              <a:t>Do you know why you did not hear of this prophecy? Because it never happened!</a:t>
            </a:r>
          </a:p>
          <a:p>
            <a:r>
              <a:rPr lang="en-US" b="1" dirty="0">
                <a:latin typeface="Arial" panose="020B0604020202020204" pitchFamily="34" charset="0"/>
                <a:cs typeface="Arial" panose="020B0604020202020204" pitchFamily="34" charset="0"/>
              </a:rPr>
              <a:t>But what if it did? What if Raffles predicted the actual name of the founder of modern Singapore—and specified that he would rebuild the nation following World War II?</a:t>
            </a:r>
          </a:p>
          <a:p>
            <a:r>
              <a:rPr lang="en-US" b="1" dirty="0">
                <a:latin typeface="Arial" panose="020B0604020202020204" pitchFamily="34" charset="0"/>
                <a:cs typeface="Arial" panose="020B0604020202020204" pitchFamily="34" charset="0"/>
              </a:rPr>
              <a:t>Wouldn’t that be amazing—perhaps even divinely inspired?</a:t>
            </a:r>
          </a:p>
        </p:txBody>
      </p:sp>
    </p:spTree>
    <p:extLst>
      <p:ext uri="{BB962C8B-B14F-4D97-AF65-F5344CB8AC3E}">
        <p14:creationId xmlns:p14="http://schemas.microsoft.com/office/powerpoint/2010/main" val="4168505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8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248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37C35156-CB6F-4F2F-9B53-3A8F1DDC35C7}"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2484"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2485" name="Rectangle 2"/>
          <p:cNvSpPr>
            <a:spLocks noGrp="1" noChangeArrowheads="1"/>
          </p:cNvSpPr>
          <p:nvPr>
            <p:ph type="body" idx="1"/>
          </p:nvPr>
        </p:nvSpPr>
        <p:spPr>
          <a:xfrm>
            <a:off x="685800" y="4343400"/>
            <a:ext cx="5486400" cy="4114800"/>
          </a:xfrm>
          <a:noFill/>
          <a:ln/>
        </p:spPr>
        <p:txBody>
          <a:bodyPr wrap="none" anchor="ctr"/>
          <a:lstStyle/>
          <a:p>
            <a:r>
              <a:rPr lang="en-US" b="1" dirty="0">
                <a:latin typeface="Arial" panose="020B0604020202020204" pitchFamily="34" charset="0"/>
                <a:cs typeface="Arial" panose="020B0604020202020204" pitchFamily="34" charset="0"/>
              </a:rPr>
              <a:t>This is what God did with Isaiah’s prediction some 160 years before Cyrus the Persian sent the Jews back from Babylon and restored Jerusalem. Cyrus not only commanded the restoration of the temple in Ezra 1:2, but he funded the effort! </a:t>
            </a:r>
          </a:p>
          <a:p>
            <a:r>
              <a:rPr lang="en-US" b="1" dirty="0">
                <a:latin typeface="Arial" panose="020B0604020202020204" pitchFamily="34" charset="0"/>
                <a:cs typeface="Arial" panose="020B0604020202020204" pitchFamily="34" charset="0"/>
              </a:rPr>
              <a:t>Isaiah notes the victories of Cyrus but not by name in 41:2, 25, but then specifically gives the name of Cyrus SIX times in his prophecy (NLT). Look these up in your Bible: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44:28  When I say of Cyrus, ‘He is my shepherd,’ </a:t>
            </a:r>
          </a:p>
          <a:p>
            <a:r>
              <a:rPr lang="en-US" b="1" dirty="0">
                <a:latin typeface="Arial" panose="020B0604020202020204" pitchFamily="34" charset="0"/>
                <a:cs typeface="Arial" panose="020B0604020202020204" pitchFamily="34" charset="0"/>
              </a:rPr>
              <a:t>he will certainly do as I say. </a:t>
            </a:r>
          </a:p>
          <a:p>
            <a:r>
              <a:rPr lang="en-US" b="1" dirty="0">
                <a:latin typeface="Arial" panose="020B0604020202020204" pitchFamily="34" charset="0"/>
                <a:cs typeface="Arial" panose="020B0604020202020204" pitchFamily="34" charset="0"/>
              </a:rPr>
              <a:t>He will command, ‘Rebuild Jerusalem’; </a:t>
            </a:r>
          </a:p>
          <a:p>
            <a:r>
              <a:rPr lang="en-US" b="1" dirty="0">
                <a:latin typeface="Arial" panose="020B0604020202020204" pitchFamily="34" charset="0"/>
                <a:cs typeface="Arial" panose="020B0604020202020204" pitchFamily="34" charset="0"/>
              </a:rPr>
              <a:t>he will say, ‘Restore the Temple.’”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45:1     This is what the LORD says to Cyrus, his anointed one, </a:t>
            </a:r>
          </a:p>
          <a:p>
            <a:r>
              <a:rPr lang="en-US" b="1" dirty="0">
                <a:latin typeface="Arial" panose="020B0604020202020204" pitchFamily="34" charset="0"/>
                <a:cs typeface="Arial" panose="020B0604020202020204" pitchFamily="34" charset="0"/>
              </a:rPr>
              <a:t>whose right hand he will empower. </a:t>
            </a:r>
          </a:p>
          <a:p>
            <a:r>
              <a:rPr lang="en-US" b="1" dirty="0">
                <a:latin typeface="Arial" panose="020B0604020202020204" pitchFamily="34" charset="0"/>
                <a:cs typeface="Arial" panose="020B0604020202020204" pitchFamily="34" charset="0"/>
              </a:rPr>
              <a:t>Before him, mighty kings will be paralyzed with fear. </a:t>
            </a:r>
          </a:p>
          <a:p>
            <a:r>
              <a:rPr lang="en-US" b="1" dirty="0">
                <a:latin typeface="Arial" panose="020B0604020202020204" pitchFamily="34" charset="0"/>
                <a:cs typeface="Arial" panose="020B0604020202020204" pitchFamily="34" charset="0"/>
              </a:rPr>
              <a:t>Their fortress gates will be opened, </a:t>
            </a:r>
          </a:p>
          <a:p>
            <a:r>
              <a:rPr lang="en-US" b="1" dirty="0">
                <a:latin typeface="Arial" panose="020B0604020202020204" pitchFamily="34" charset="0"/>
                <a:cs typeface="Arial" panose="020B0604020202020204" pitchFamily="34" charset="0"/>
              </a:rPr>
              <a:t>never to shut again. </a:t>
            </a:r>
          </a:p>
          <a:p>
            <a:r>
              <a:rPr lang="en-US" b="1" dirty="0">
                <a:latin typeface="Arial" panose="020B0604020202020204" pitchFamily="34" charset="0"/>
                <a:cs typeface="Arial" panose="020B0604020202020204" pitchFamily="34" charset="0"/>
              </a:rPr>
              <a:t>2  This is what the LORD says: </a:t>
            </a:r>
          </a:p>
          <a:p>
            <a:r>
              <a:rPr lang="en-US" b="1" dirty="0">
                <a:latin typeface="Arial" panose="020B0604020202020204" pitchFamily="34" charset="0"/>
                <a:cs typeface="Arial" panose="020B0604020202020204" pitchFamily="34" charset="0"/>
              </a:rPr>
              <a:t>“I will go before you, Cyrus, </a:t>
            </a:r>
          </a:p>
          <a:p>
            <a:r>
              <a:rPr lang="en-US" b="1" dirty="0">
                <a:latin typeface="Arial" panose="020B0604020202020204" pitchFamily="34" charset="0"/>
                <a:cs typeface="Arial" panose="020B0604020202020204" pitchFamily="34" charset="0"/>
              </a:rPr>
              <a:t>and level the mountains. </a:t>
            </a:r>
          </a:p>
          <a:p>
            <a:r>
              <a:rPr lang="en-US" b="1" dirty="0">
                <a:latin typeface="Arial" panose="020B0604020202020204" pitchFamily="34" charset="0"/>
                <a:cs typeface="Arial" panose="020B0604020202020204" pitchFamily="34" charset="0"/>
              </a:rPr>
              <a:t>I will smash down gates of bronze </a:t>
            </a:r>
          </a:p>
          <a:p>
            <a:r>
              <a:rPr lang="en-US" b="1" dirty="0">
                <a:latin typeface="Arial" panose="020B0604020202020204" pitchFamily="34" charset="0"/>
                <a:cs typeface="Arial" panose="020B0604020202020204" pitchFamily="34" charset="0"/>
              </a:rPr>
              <a:t>and cut through bars of iron.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45:13  I will raise up Cyrus to fulfill my righteous purpose, </a:t>
            </a:r>
          </a:p>
          <a:p>
            <a:r>
              <a:rPr lang="en-US" b="1" dirty="0">
                <a:latin typeface="Arial" panose="020B0604020202020204" pitchFamily="34" charset="0"/>
                <a:cs typeface="Arial" panose="020B0604020202020204" pitchFamily="34" charset="0"/>
              </a:rPr>
              <a:t>and I will guide his actions. </a:t>
            </a:r>
          </a:p>
          <a:p>
            <a:r>
              <a:rPr lang="en-US" b="1" dirty="0">
                <a:latin typeface="Arial" panose="020B0604020202020204" pitchFamily="34" charset="0"/>
                <a:cs typeface="Arial" panose="020B0604020202020204" pitchFamily="34" charset="0"/>
              </a:rPr>
              <a:t>He will restore my city and free my captive people— </a:t>
            </a:r>
          </a:p>
          <a:p>
            <a:r>
              <a:rPr lang="en-US" b="1" dirty="0">
                <a:latin typeface="Arial" panose="020B0604020202020204" pitchFamily="34" charset="0"/>
                <a:cs typeface="Arial" panose="020B0604020202020204" pitchFamily="34" charset="0"/>
              </a:rPr>
              <a:t>without seeking a reward! </a:t>
            </a:r>
          </a:p>
          <a:p>
            <a:r>
              <a:rPr lang="en-US" b="1" dirty="0">
                <a:latin typeface="Arial" panose="020B0604020202020204" pitchFamily="34" charset="0"/>
                <a:cs typeface="Arial" panose="020B0604020202020204" pitchFamily="34" charset="0"/>
              </a:rPr>
              <a:t>I, the LORD of Heaven’s Armies, have spoken!”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48:14     Have any of your idols ever told you this? </a:t>
            </a:r>
          </a:p>
          <a:p>
            <a:r>
              <a:rPr lang="en-US" b="1" dirty="0">
                <a:latin typeface="Arial" panose="020B0604020202020204" pitchFamily="34" charset="0"/>
                <a:cs typeface="Arial" panose="020B0604020202020204" pitchFamily="34" charset="0"/>
              </a:rPr>
              <a:t>Come, all of you, and listen: </a:t>
            </a:r>
          </a:p>
          <a:p>
            <a:r>
              <a:rPr lang="en-US" b="1" dirty="0">
                <a:latin typeface="Arial" panose="020B0604020202020204" pitchFamily="34" charset="0"/>
                <a:cs typeface="Arial" panose="020B0604020202020204" pitchFamily="34" charset="0"/>
              </a:rPr>
              <a:t>The LORD has chosen Cyrus as his ally. </a:t>
            </a:r>
          </a:p>
          <a:p>
            <a:r>
              <a:rPr lang="en-US" b="1" dirty="0">
                <a:latin typeface="Arial" panose="020B0604020202020204" pitchFamily="34" charset="0"/>
                <a:cs typeface="Arial" panose="020B0604020202020204" pitchFamily="34" charset="0"/>
              </a:rPr>
              <a:t>He will use him to put an end to the empire of Babylon </a:t>
            </a:r>
          </a:p>
          <a:p>
            <a:r>
              <a:rPr lang="en-US" b="1" dirty="0">
                <a:latin typeface="Arial" panose="020B0604020202020204" pitchFamily="34" charset="0"/>
                <a:cs typeface="Arial" panose="020B0604020202020204" pitchFamily="34" charset="0"/>
              </a:rPr>
              <a:t>and to destroy the Babylonian armies.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48:15     “I have said it: I am calling Cyrus! </a:t>
            </a:r>
          </a:p>
          <a:p>
            <a:r>
              <a:rPr lang="en-US" b="1" dirty="0">
                <a:latin typeface="Arial" panose="020B0604020202020204" pitchFamily="34" charset="0"/>
                <a:cs typeface="Arial" panose="020B0604020202020204" pitchFamily="34" charset="0"/>
              </a:rPr>
              <a:t>I will send him on this errand and will help him succeed.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910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902EDCD-A219-418A-9D94-92C5A270C4B7}"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6339" name="Rectangle 1026"/>
          <p:cNvSpPr>
            <a:spLocks noGrp="1" noRot="1" noChangeAspect="1" noChangeArrowheads="1" noTextEdit="1"/>
          </p:cNvSpPr>
          <p:nvPr>
            <p:ph type="sldImg"/>
          </p:nvPr>
        </p:nvSpPr>
        <p:spPr>
          <a:solidFill>
            <a:srgbClr val="FFFFFF"/>
          </a:solidFill>
          <a:ln/>
        </p:spPr>
      </p:sp>
      <p:sp>
        <p:nvSpPr>
          <p:cNvPr id="526340"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872537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cylinder details the priorities of Cyrus the Great.</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2967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OS-15-Ezra-44</a:t>
            </a:r>
          </a:p>
          <a:p>
            <a:r>
              <a:rPr lang="en-US" dirty="0">
                <a:latin typeface="Arial" panose="020B0604020202020204" pitchFamily="34" charset="0"/>
                <a:ea typeface="ＭＳ Ｐゴシック" charset="0"/>
                <a:cs typeface="Arial" panose="020B0604020202020204" pitchFamily="34" charset="0"/>
              </a:rPr>
              <a:t>OS-23-Isaiah40-42—slide 90</a:t>
            </a:r>
          </a:p>
          <a:p>
            <a:endParaRPr lang="en-US"/>
          </a:p>
          <a:p>
            <a:endParaRPr lang="en-US"/>
          </a:p>
        </p:txBody>
      </p:sp>
      <p:sp>
        <p:nvSpPr>
          <p:cNvPr id="4" name="Slide Number Placeholder 3"/>
          <p:cNvSpPr>
            <a:spLocks noGrp="1"/>
          </p:cNvSpPr>
          <p:nvPr>
            <p:ph type="sldNum" sz="quarter" idx="5"/>
          </p:nvPr>
        </p:nvSpPr>
        <p:spPr/>
        <p:txBody>
          <a:bodyPr/>
          <a:lstStyle/>
          <a:p>
            <a:pPr>
              <a:defRPr/>
            </a:pPr>
            <a:fld id="{92661335-050C-204E-9136-096CE8764424}" type="slidenum">
              <a:rPr lang="en-US"/>
              <a:pPr>
                <a:defRPr/>
              </a:pPr>
              <a:t>44</a:t>
            </a:fld>
            <a:endParaRPr lang="en-US"/>
          </a:p>
        </p:txBody>
      </p:sp>
    </p:spTree>
    <p:extLst>
      <p:ext uri="{BB962C8B-B14F-4D97-AF65-F5344CB8AC3E}">
        <p14:creationId xmlns:p14="http://schemas.microsoft.com/office/powerpoint/2010/main" val="2780709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68942-8B55-592B-D9B9-24D723719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B0F69-FB4A-A93D-9D46-9C091D6AF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121B6-42F6-4199-CEF5-F4F6F85F8A15}"/>
              </a:ext>
            </a:extLst>
          </p:cNvPr>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OS-15-Ezra-44</a:t>
            </a:r>
          </a:p>
          <a:p>
            <a:r>
              <a:rPr lang="en-US" dirty="0">
                <a:latin typeface="Arial" panose="020B0604020202020204" pitchFamily="34" charset="0"/>
                <a:ea typeface="ＭＳ Ｐゴシック" charset="0"/>
                <a:cs typeface="Arial" panose="020B0604020202020204" pitchFamily="34" charset="0"/>
              </a:rPr>
              <a:t>OS-23-Isaiah40-42—slide 90</a:t>
            </a:r>
          </a:p>
          <a:p>
            <a:endParaRPr lang="en-US"/>
          </a:p>
          <a:p>
            <a:endParaRPr lang="en-US"/>
          </a:p>
        </p:txBody>
      </p:sp>
      <p:sp>
        <p:nvSpPr>
          <p:cNvPr id="4" name="Slide Number Placeholder 3">
            <a:extLst>
              <a:ext uri="{FF2B5EF4-FFF2-40B4-BE49-F238E27FC236}">
                <a16:creationId xmlns:a16="http://schemas.microsoft.com/office/drawing/2014/main" id="{0E3D305C-053E-F10E-9F26-834AE326ECC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661335-050C-204E-9136-096CE876442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6247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7E9C6A1-9E6C-BA41-8CE5-5B017F5305CA}"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24211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DB4EE2-C263-4EAF-98B0-F55737B1D2D4}"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7363" name="Rectangle 1026"/>
          <p:cNvSpPr>
            <a:spLocks noGrp="1" noRot="1" noChangeAspect="1" noChangeArrowheads="1" noTextEdit="1"/>
          </p:cNvSpPr>
          <p:nvPr>
            <p:ph type="sldImg"/>
          </p:nvPr>
        </p:nvSpPr>
        <p:spPr>
          <a:solidFill>
            <a:srgbClr val="FFFFFF"/>
          </a:solidFill>
          <a:ln/>
        </p:spPr>
      </p:sp>
      <p:sp>
        <p:nvSpPr>
          <p:cNvPr id="527364"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046342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2080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Once again, this book—like every book in the Bible—focuses on what GOD did. In this case, he looked past the sins of those who returned to Jerusalem because he had big plans.</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When my family moved to Singapore in 1991</a:t>
            </a:r>
            <a:r>
              <a:rPr lang="en-US" b="1" baseline="0" dirty="0">
                <a:latin typeface="Arial" panose="020B0604020202020204" pitchFamily="34" charset="0"/>
                <a:cs typeface="Arial" panose="020B0604020202020204" pitchFamily="34" charset="0"/>
              </a:rPr>
              <a:t> for me to teach at Singapore Bible College, after securing our housing, our first item of business was to find a church.</a:t>
            </a:r>
          </a:p>
          <a:p>
            <a:r>
              <a:rPr lang="en-US" b="1" baseline="0" dirty="0">
                <a:latin typeface="Arial" panose="020B0604020202020204" pitchFamily="34" charset="0"/>
                <a:cs typeface="Arial" panose="020B0604020202020204" pitchFamily="34" charset="0"/>
              </a:rPr>
              <a:t>So I did what many people did back then—"let your fingers do the walking" was the slogan of the Yellow Pages.</a:t>
            </a:r>
          </a:p>
          <a:p>
            <a:r>
              <a:rPr lang="en-US" b="1" baseline="0" dirty="0">
                <a:latin typeface="Arial" panose="020B0604020202020204" pitchFamily="34" charset="0"/>
                <a:cs typeface="Arial" panose="020B0604020202020204" pitchFamily="34" charset="0"/>
              </a:rPr>
              <a:t>For those of us who have no idea what I'm talking about—and that is a lot of us since everyone in this church is younger than me—the Yellow Pages was the "go to" place before the internet.</a:t>
            </a:r>
          </a:p>
          <a:p>
            <a:r>
              <a:rPr lang="en-US" b="1" baseline="0" dirty="0">
                <a:latin typeface="Arial" panose="020B0604020202020204" pitchFamily="34" charset="0"/>
                <a:cs typeface="Arial" panose="020B0604020202020204" pitchFamily="34" charset="0"/>
              </a:rPr>
              <a:t>Every business and individual had their phone number there back in the late 20</a:t>
            </a:r>
            <a:r>
              <a:rPr lang="en-US" b="1" baseline="30000" dirty="0">
                <a:latin typeface="Arial" panose="020B0604020202020204" pitchFamily="34" charset="0"/>
                <a:cs typeface="Arial" panose="020B0604020202020204" pitchFamily="34" charset="0"/>
              </a:rPr>
              <a:t>th</a:t>
            </a:r>
            <a:r>
              <a:rPr lang="en-US" b="1" baseline="0" dirty="0">
                <a:latin typeface="Arial" panose="020B0604020202020204" pitchFamily="34" charset="0"/>
                <a:cs typeface="Arial" panose="020B0604020202020204" pitchFamily="34" charset="0"/>
              </a:rPr>
              <a:t> century.</a:t>
            </a:r>
          </a:p>
          <a:p>
            <a:r>
              <a:rPr lang="en-US" b="1" baseline="0" dirty="0">
                <a:latin typeface="Arial" panose="020B0604020202020204" pitchFamily="34" charset="0"/>
                <a:cs typeface="Arial" panose="020B0604020202020204" pitchFamily="34" charset="0"/>
              </a:rPr>
              <a:t>• So I looked under "Churches." But I found no entries!</a:t>
            </a:r>
          </a:p>
          <a:p>
            <a:r>
              <a:rPr lang="en-US" b="1" baseline="0" dirty="0">
                <a:latin typeface="Arial" panose="020B0604020202020204" pitchFamily="34" charset="0"/>
                <a:cs typeface="Arial" panose="020B0604020202020204" pitchFamily="34" charset="0"/>
              </a:rPr>
              <a:t>"Really?" I thought. "Sure the churches are in here. There are hundreds of churches in Singapore!"</a:t>
            </a:r>
          </a:p>
          <a:p>
            <a:r>
              <a:rPr lang="en-US" b="1" baseline="0" dirty="0">
                <a:latin typeface="Arial" panose="020B0604020202020204" pitchFamily="34" charset="0"/>
                <a:cs typeface="Arial" panose="020B0604020202020204" pitchFamily="34" charset="0"/>
              </a:rPr>
              <a:t>So I looked up "Christian," but there was no entry there either. Then I tried "Baptist"—no go. </a:t>
            </a:r>
          </a:p>
          <a:p>
            <a:r>
              <a:rPr lang="en-US" b="1" baseline="0" dirty="0">
                <a:latin typeface="Arial" panose="020B0604020202020204" pitchFamily="34" charset="0"/>
                <a:cs typeface="Arial" panose="020B0604020202020204" pitchFamily="34" charset="0"/>
              </a:rPr>
              <a:t>You are laughing, but where would you look?!</a:t>
            </a:r>
          </a:p>
          <a:p>
            <a:r>
              <a:rPr lang="en-US" b="1" baseline="0" dirty="0">
                <a:latin typeface="Arial" panose="020B0604020202020204" pitchFamily="34" charset="0"/>
                <a:cs typeface="Arial" panose="020B0604020202020204" pitchFamily="34" charset="0"/>
              </a:rPr>
              <a:t>Finally, somehow, I found them under "P" alphabetically. Sure enough, the churches were all listed there in the "P" section, under "Places</a:t>
            </a:r>
            <a:r>
              <a:rPr lang="mr-IN" b="1" baseline="0" dirty="0">
                <a:latin typeface="Arial" panose="020B0604020202020204" pitchFamily="34" charset="0"/>
                <a:cs typeface="Arial"/>
              </a:rPr>
              <a:t>…</a:t>
            </a:r>
            <a:r>
              <a:rPr lang="en-US" b="1" baseline="0" dirty="0">
                <a:latin typeface="Arial" panose="020B0604020202020204" pitchFamily="34" charset="0"/>
                <a:cs typeface="Arial" panose="020B0604020202020204" pitchFamily="34" charset="0"/>
              </a:rPr>
              <a:t>of Worship"!</a:t>
            </a:r>
          </a:p>
          <a:p>
            <a:r>
              <a:rPr lang="en-US" b="1" baseline="0" dirty="0">
                <a:latin typeface="Arial" panose="020B0604020202020204" pitchFamily="34" charset="0"/>
                <a:cs typeface="Arial" panose="020B0604020202020204" pitchFamily="34" charset="0"/>
              </a:rPr>
              <a:t>At that spot were listed, by religion, the Buddhist, Hindu, Muslim and Christian places of worship.</a:t>
            </a:r>
          </a:p>
          <a:p>
            <a:r>
              <a:rPr lang="en-US" b="1" baseline="0" dirty="0">
                <a:latin typeface="Arial" panose="020B0604020202020204" pitchFamily="34" charset="0"/>
                <a:cs typeface="Arial" panose="020B0604020202020204" pitchFamily="34" charset="0"/>
              </a:rPr>
              <a:t>I guess what hit me most as I saw this was that these were all deemed places of worship—not places of teaching, not places of ministry, not places of gathering, not places evangelizing.</a:t>
            </a:r>
          </a:p>
          <a:p>
            <a:r>
              <a:rPr lang="en-US" b="1" baseline="0" dirty="0">
                <a:latin typeface="Arial" panose="020B0604020202020204" pitchFamily="34" charset="0"/>
                <a:cs typeface="Arial" panose="020B0604020202020204" pitchFamily="34" charset="0"/>
              </a:rPr>
              <a:t>There, right there through my Yellow Pages, God spoke to me. What each religion is doing, more than anything else, is worshipping!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a:t>•</a:t>
            </a:r>
            <a:r>
              <a:rPr lang="en-US" baseline="0"/>
              <a:t> </a:t>
            </a:r>
            <a:r>
              <a:rPr lang="en-US"/>
              <a:t>Is it to learn and teach?</a:t>
            </a:r>
          </a:p>
          <a:p>
            <a:r>
              <a:rPr lang="en-US"/>
              <a:t>• Do we gather mostly to sing?</a:t>
            </a:r>
          </a:p>
          <a:p>
            <a:r>
              <a:rPr lang="en-US"/>
              <a:t>• Is fellowship our chief reason to come together?</a:t>
            </a:r>
          </a:p>
          <a:p>
            <a:r>
              <a:rPr lang="en-US"/>
              <a:t>• Is our chief reason to gather to serve?</a:t>
            </a:r>
          </a:p>
          <a:p>
            <a:r>
              <a:rPr lang="en-US"/>
              <a:t>• Oops. That is the wrong kind of serve. I mean do</a:t>
            </a:r>
            <a:r>
              <a:rPr lang="en-US" baseline="0"/>
              <a:t> we gather mainly to serve God?</a:t>
            </a:r>
            <a:endParaRPr lang="en-US"/>
          </a:p>
          <a:p>
            <a:r>
              <a:rPr lang="en-US"/>
              <a:t>What</a:t>
            </a:r>
            <a:r>
              <a:rPr lang="en-US" baseline="0"/>
              <a:t> kind of service is this? It is a WORSHIP service!</a:t>
            </a:r>
            <a:endParaRPr lang="en-US"/>
          </a:p>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In 2013 during a time of great loneliness after two dogs died, my brothers bought a new Shitzhu for my 82-year-old mother. Mom named the new puppy the Chinese name Mei</a:t>
            </a:r>
            <a:r>
              <a:rPr lang="en-US" baseline="0"/>
              <a:t> Ling. She was really easy to care for, never messed on the carpet, and provided a lot of companionship for her.</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55</a:t>
            </a:fld>
            <a:endParaRPr lang="en-US"/>
          </a:p>
        </p:txBody>
      </p:sp>
    </p:spTree>
    <p:extLst>
      <p:ext uri="{BB962C8B-B14F-4D97-AF65-F5344CB8AC3E}">
        <p14:creationId xmlns:p14="http://schemas.microsoft.com/office/powerpoint/2010/main" val="2027129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"Everyone loves Mei Ling,"was the refrain as Mom brought her to the elderly home where her</a:t>
            </a:r>
            <a:r>
              <a:rPr lang="en-US" baseline="0"/>
              <a:t> husband lives. My son and daughter-in-law were among those who visited.</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56</a:t>
            </a:fld>
            <a:endParaRPr lang="en-US"/>
          </a:p>
        </p:txBody>
      </p:sp>
    </p:spTree>
    <p:extLst>
      <p:ext uri="{BB962C8B-B14F-4D97-AF65-F5344CB8AC3E}">
        <p14:creationId xmlns:p14="http://schemas.microsoft.com/office/powerpoint/2010/main" val="463166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But in a routine</a:t>
            </a:r>
            <a:r>
              <a:rPr lang="en-US" baseline="0"/>
              <a:t> operation to fix Mei Ling’s ear, the vet got Mei Ling mixed up with another dog and put down Mei Ling instead.</a:t>
            </a:r>
          </a:p>
          <a:p>
            <a:r>
              <a:rPr lang="en-US" baseline="0"/>
              <a:t>Mom was devasted. </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57</a:t>
            </a:fld>
            <a:endParaRPr lang="en-US"/>
          </a:p>
        </p:txBody>
      </p:sp>
    </p:spTree>
    <p:extLst>
      <p:ext uri="{BB962C8B-B14F-4D97-AF65-F5344CB8AC3E}">
        <p14:creationId xmlns:p14="http://schemas.microsoft.com/office/powerpoint/2010/main" val="31175202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Gone was her companion of three years.</a:t>
            </a:r>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58</a:t>
            </a:fld>
            <a:endParaRPr lang="en-US"/>
          </a:p>
        </p:txBody>
      </p:sp>
    </p:spTree>
    <p:extLst>
      <p:ext uri="{BB962C8B-B14F-4D97-AF65-F5344CB8AC3E}">
        <p14:creationId xmlns:p14="http://schemas.microsoft.com/office/powerpoint/2010/main" val="3887496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How have you messed up?</a:t>
            </a:r>
          </a:p>
          <a:p>
            <a:r>
              <a:rPr lang="en-US"/>
              <a:t>We have all made bad decisions that cost us money, a job, a relationship, or some other loss.</a:t>
            </a:r>
          </a:p>
          <a:p>
            <a:r>
              <a:rPr lang="en-US"/>
              <a:t>Most</a:t>
            </a:r>
            <a:r>
              <a:rPr lang="en-US" baseline="0"/>
              <a:t> of all, we have messed up with God. We haven't truly followed him.</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59</a:t>
            </a:fld>
            <a:endParaRPr lang="en-US"/>
          </a:p>
        </p:txBody>
      </p:sp>
    </p:spTree>
    <p:extLst>
      <p:ext uri="{BB962C8B-B14F-4D97-AF65-F5344CB8AC3E}">
        <p14:creationId xmlns:p14="http://schemas.microsoft.com/office/powerpoint/2010/main" val="4126749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Why are we essentially delivered from our old way of life?</a:t>
            </a: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Lord frees us from</a:t>
            </a:r>
            <a:r>
              <a:rPr lang="en-US" b="1" baseline="0" dirty="0">
                <a:latin typeface="Arial" panose="020B0604020202020204" pitchFamily="34" charset="0"/>
                <a:cs typeface="Arial" panose="020B0604020202020204" pitchFamily="34" charset="0"/>
              </a:rPr>
              <a:t> our slavery</a:t>
            </a:r>
            <a:r>
              <a:rPr lang="en-US" b="1" dirty="0">
                <a:latin typeface="Arial" panose="020B0604020202020204" pitchFamily="34" charset="0"/>
                <a:cs typeface="Arial" panose="020B0604020202020204" pitchFamily="34" charset="0"/>
              </a:rPr>
              <a:t> for us to</a:t>
            </a:r>
            <a:r>
              <a:rPr lang="en-US" b="1" baseline="0" dirty="0">
                <a:latin typeface="Arial" panose="020B0604020202020204" pitchFamily="34" charset="0"/>
                <a:cs typeface="Arial" panose="020B0604020202020204" pitchFamily="34" charset="0"/>
              </a:rPr>
              <a:t> give him the honor that we lacked that got us into trouble in the first place.</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shame of the temple destruction cast shame on the rule of the God of the temple—but God was working to restore the honor and authority due him as King.</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5</a:t>
            </a:fld>
            <a:endParaRPr lang="en-US"/>
          </a:p>
        </p:txBody>
      </p:sp>
    </p:spTree>
    <p:extLst>
      <p:ext uri="{BB962C8B-B14F-4D97-AF65-F5344CB8AC3E}">
        <p14:creationId xmlns:p14="http://schemas.microsoft.com/office/powerpoint/2010/main" val="1717105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Today we pick up the account in Scripture</a:t>
            </a:r>
            <a:r>
              <a:rPr lang="en-US" baseline="0"/>
              <a:t> about 400 years before Jesus. God had disciplined the nation</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62</a:t>
            </a:fld>
            <a:endParaRPr lang="en-US"/>
          </a:p>
        </p:txBody>
      </p:sp>
    </p:spTree>
    <p:extLst>
      <p:ext uri="{BB962C8B-B14F-4D97-AF65-F5344CB8AC3E}">
        <p14:creationId xmlns:p14="http://schemas.microsoft.com/office/powerpoint/2010/main" val="4170725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OS-Esther</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had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3162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Summing up this time of ROYALTY…</a:t>
            </a:r>
          </a:p>
          <a:p>
            <a:r>
              <a:rPr lang="en-US" b="1" dirty="0">
                <a:latin typeface="Arial" panose="020B0604020202020204" pitchFamily="34" charset="0"/>
                <a:ea typeface="ＭＳ Ｐゴシック" charset="0"/>
                <a:cs typeface="Arial" panose="020B0604020202020204" pitchFamily="34" charset="0"/>
              </a:rPr>
              <a:t>Remember again that crucial difference when the NORTHERN and the SOUTHERN Kingdoms fell. Recall that </a:t>
            </a:r>
          </a:p>
          <a:p>
            <a:r>
              <a:rPr lang="en-US" b="1" dirty="0">
                <a:latin typeface="Arial" panose="020B0604020202020204" pitchFamily="34" charset="0"/>
                <a:ea typeface="ＭＳ Ｐゴシック" charset="0"/>
                <a:cs typeface="Arial" panose="020B0604020202020204" pitchFamily="34" charset="0"/>
              </a:rPr>
              <a:t>////	the NORTHERN Kingdom, Israel, is attacked by Assyria, </a:t>
            </a:r>
          </a:p>
          <a:p>
            <a:r>
              <a:rPr lang="en-US" b="1" dirty="0">
                <a:latin typeface="Arial" panose="020B0604020202020204" pitchFamily="34" charset="0"/>
                <a:ea typeface="ＭＳ Ｐゴシック" charset="0"/>
                <a:cs typeface="Arial" panose="020B0604020202020204" pitchFamily="34" charset="0"/>
              </a:rPr>
              <a:t>////	taken away into captivity and , through time,</a:t>
            </a:r>
          </a:p>
          <a:p>
            <a:r>
              <a:rPr lang="en-US" b="1" dirty="0">
                <a:latin typeface="Arial" panose="020B0604020202020204" pitchFamily="34" charset="0"/>
                <a:ea typeface="ＭＳ Ｐゴシック" charset="0"/>
                <a:cs typeface="Arial" panose="020B0604020202020204" pitchFamily="34" charset="0"/>
              </a:rPr>
              <a:t>////	absorbed into other societies. </a:t>
            </a:r>
          </a:p>
          <a:p>
            <a:r>
              <a:rPr lang="en-US" b="1" dirty="0">
                <a:latin typeface="Arial" panose="020B0604020202020204" pitchFamily="34" charset="0"/>
                <a:ea typeface="ＭＳ Ｐゴシック" charset="0"/>
                <a:cs typeface="Arial" panose="020B0604020202020204" pitchFamily="34" charset="0"/>
              </a:rPr>
              <a:t>But JUDAH, the SOUTHERN KINGDOM and its people…</a:t>
            </a:r>
          </a:p>
          <a:p>
            <a:r>
              <a:rPr lang="en-US" b="1" dirty="0">
                <a:latin typeface="Arial" panose="020B0604020202020204" pitchFamily="34" charset="0"/>
                <a:ea typeface="ＭＳ Ｐゴシック" charset="0"/>
                <a:cs typeface="Arial" panose="020B0604020202020204" pitchFamily="34" charset="0"/>
              </a:rPr>
              <a:t>////	conquered by Babylon under Nebuchadnezzar…</a:t>
            </a:r>
          </a:p>
          <a:p>
            <a:r>
              <a:rPr lang="en-US" b="1" dirty="0">
                <a:latin typeface="Arial" panose="020B0604020202020204" pitchFamily="34" charset="0"/>
                <a:ea typeface="ＭＳ Ｐゴシック" charset="0"/>
                <a:cs typeface="Arial" panose="020B0604020202020204" pitchFamily="34" charset="0"/>
              </a:rPr>
              <a:t>////	is taken over to Babylon for a TEMPORARY captivity.  But Judah is destined to continue to play center stage in the long future history of THE LAND. </a:t>
            </a:r>
          </a:p>
          <a:p>
            <a:r>
              <a:rPr lang="en-US" b="1" dirty="0">
                <a:latin typeface="Arial" panose="020B0604020202020204" pitchFamily="34" charset="0"/>
                <a:ea typeface="ＭＳ Ｐゴシック" charset="0"/>
                <a:cs typeface="Arial" panose="020B0604020202020204" pitchFamily="34" charset="0"/>
              </a:rPr>
              <a:t>////	JUDAH IS PRESERVED and eventually returned to The Land.</a:t>
            </a:r>
          </a:p>
          <a:p>
            <a:r>
              <a:rPr lang="en-US" b="1" dirty="0">
                <a:latin typeface="Arial" panose="020B0604020202020204" pitchFamily="34" charset="0"/>
                <a:ea typeface="ＭＳ Ｐゴシック" charset="0"/>
                <a:cs typeface="Arial" panose="020B0604020202020204" pitchFamily="34" charset="0"/>
              </a:rPr>
              <a:t>////`	Why? </a:t>
            </a:r>
          </a:p>
          <a:p>
            <a:r>
              <a:rPr lang="en-US" b="1" dirty="0">
                <a:latin typeface="Arial" panose="020B0604020202020204" pitchFamily="34" charset="0"/>
                <a:ea typeface="ＭＳ Ｐゴシック" charset="0"/>
                <a:cs typeface="Arial" panose="020B0604020202020204" pitchFamily="34" charset="0"/>
              </a:rPr>
              <a:t>////	Because the expected Messiah...long prophesied...was destined by the Old Testament prophets to appear through the tribal line of JUDAH.</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And here is CAPTIVITY</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file folder from the Bible File sequence ready for the four items important to this period in the life of ancient Judah.</a:t>
            </a: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Babylon -- that enormous Oriental metropolis next to the Euphrates River -- is the site of JUDAH</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Remember, also, that Babylon -- located on your map many miles upstream from the Persian Gulf – was very near the heart of today</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s troubled Persian Gulf region in the Middle East.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After the 70 years of Judah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exile, the Babylonian rulers allowed the captives from the SOUTHERN KINGDOM OF JUDAH to return to Jerusalem, and to rebuild their city, its walls and their Temple. </a:t>
            </a:r>
          </a:p>
          <a:p>
            <a:r>
              <a:rPr lang="en-US" b="1" dirty="0">
                <a:latin typeface="Arial" panose="020B0604020202020204" pitchFamily="34" charset="0"/>
                <a:ea typeface="ＭＳ Ｐゴシック" charset="0"/>
                <a:cs typeface="Arial" panose="020B0604020202020204" pitchFamily="34" charset="0"/>
              </a:rPr>
              <a:t>//// 	And it was during this time of the Babylonian Exile that the people of JUDAH came to be called Jews -- from the tribal name of JUDAH. </a:t>
            </a:r>
          </a:p>
          <a:p>
            <a:r>
              <a:rPr lang="en-US" b="1" dirty="0">
                <a:latin typeface="Arial" panose="020B0604020202020204" pitchFamily="34" charset="0"/>
                <a:ea typeface="ＭＳ Ｐゴシック" charset="0"/>
                <a:cs typeface="Arial" panose="020B0604020202020204" pitchFamily="34" charset="0"/>
              </a:rPr>
              <a:t>////	The worldwide Jewish tradition of the synagogue was also born in Babylon during Judah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Captivity or Exile.</a:t>
            </a:r>
          </a:p>
          <a:p>
            <a:r>
              <a:rPr lang="en-US" b="1" dirty="0">
                <a:latin typeface="Arial" panose="020B0604020202020204" pitchFamily="34" charset="0"/>
                <a:ea typeface="ＭＳ Ｐゴシック" charset="0"/>
                <a:cs typeface="Arial" panose="020B0604020202020204" pitchFamily="34" charset="0"/>
              </a:rPr>
              <a:t>////	The Return to The Land took place in 3 massive treks. These were difficult trips on foot from Babylon back to the Land.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We are in a study through the whole Bible right now, book by book. The goal is to give us a basic understanding of each book of the Bible.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r>
              <a:rPr lang="en-US" sz="1200" b="1" kern="1200" dirty="0">
                <a:solidFill>
                  <a:schemeClr val="tx1"/>
                </a:solidFill>
                <a:effectLst/>
                <a:latin typeface="Arial" panose="020B0604020202020204" pitchFamily="34" charset="0"/>
                <a:ea typeface="+mn-ea"/>
                <a:cs typeface="Arial" panose="020B0604020202020204" pitchFamily="34" charset="0"/>
              </a:rPr>
              <a:t>• Today we’ll first see why God restored the Jews—</a:t>
            </a:r>
          </a:p>
          <a:p>
            <a:r>
              <a:rPr lang="en-US" sz="1200" b="1" kern="1200" dirty="0">
                <a:solidFill>
                  <a:schemeClr val="tx1"/>
                </a:solidFill>
                <a:effectLst/>
                <a:latin typeface="Arial" panose="020B0604020202020204" pitchFamily="34" charset="0"/>
                <a:ea typeface="+mn-ea"/>
                <a:cs typeface="Arial" panose="020B0604020202020204" pitchFamily="34" charset="0"/>
              </a:rPr>
              <a:t>• and then we’ll see why he delivers 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Jeremiah 25:11-12 promised restoration after 70 years of exile. Now, in Ezra, we begin to see how this happened. The purpose of the narrative was to strengthen those who returned so they would obey the Lord.</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6</a:t>
            </a:fld>
            <a:endParaRPr lang="en-US"/>
          </a:p>
        </p:txBody>
      </p:sp>
    </p:spTree>
    <p:extLst>
      <p:ext uri="{BB962C8B-B14F-4D97-AF65-F5344CB8AC3E}">
        <p14:creationId xmlns:p14="http://schemas.microsoft.com/office/powerpoint/2010/main" val="4265585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used Zerubbabel to return 50,000 exiles to rebuild the temple to worship him (Ezra 1–6; 538 BC).</a:t>
            </a:r>
            <a:r>
              <a:rPr lang="en-SG">
                <a:effectLst/>
              </a:rPr>
              <a:t> </a:t>
            </a:r>
          </a:p>
          <a:p>
            <a:r>
              <a:rPr lang="en-US" sz="1200" kern="1200">
                <a:solidFill>
                  <a:schemeClr val="tx1"/>
                </a:solidFill>
                <a:effectLst/>
                <a:latin typeface="+mn-lt"/>
                <a:ea typeface="+mn-ea"/>
                <a:cs typeface="+mn-cs"/>
              </a:rPr>
              <a:t>Cyrus of Persia supported all Jews in Babylon to return to Jerusalem to rebuild the temple as proof of God fulfilling his promise of restoration even through a pagan king (Ezra 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23120866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The returning Jews moved up along the Fertile Crescent route probably near the Euphrates River....then finally turning away southward toward the Land of Israel.  That route was absolutely necessary.  Otherwise the returnees would be unable to survive the harsh desert conditions that lay directly westward between Babylon and Jerusalem.</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The THREE TREKS back to the land lasted about 100 years.  During that time some 50,000 people returned.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Even though some 50,000 Jews left Babylon to return to the Land of their Promise…</a:t>
            </a:r>
          </a:p>
          <a:p>
            <a:r>
              <a:rPr lang="en-US" b="1" dirty="0">
                <a:latin typeface="Arial" panose="020B0604020202020204" pitchFamily="34" charset="0"/>
                <a:ea typeface="ＭＳ Ｐゴシック" charset="0"/>
                <a:cs typeface="Arial" panose="020B0604020202020204" pitchFamily="34" charset="0"/>
              </a:rPr>
              <a:t>////	…many Jews back in Babylon had been successful in business, living in their own houses. Those Jews were largely responsible for financing the trips back, and for the work of reconstruction by the returnees.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During those difficult journeys back to Israel from Babylon, three famous names move into national leadership. </a:t>
            </a:r>
          </a:p>
          <a:p>
            <a:r>
              <a:rPr lang="en-US" b="1" dirty="0">
                <a:latin typeface="Arial" panose="020B0604020202020204" pitchFamily="34" charset="0"/>
                <a:ea typeface="ＭＳ Ｐゴシック" charset="0"/>
                <a:cs typeface="Arial" panose="020B0604020202020204" pitchFamily="34" charset="0"/>
              </a:rPr>
              <a:t>////	Remember those names by recalling the word Z-E-N...these three great men, sometimes called diplomat-priests, in order, were  </a:t>
            </a:r>
          </a:p>
          <a:p>
            <a:r>
              <a:rPr lang="en-US" b="1" dirty="0">
                <a:latin typeface="Arial" panose="020B0604020202020204" pitchFamily="34" charset="0"/>
                <a:ea typeface="ＭＳ Ｐゴシック" charset="0"/>
                <a:cs typeface="Arial" panose="020B0604020202020204" pitchFamily="34" charset="0"/>
              </a:rPr>
              <a:t>//// ZERUBBABEL... </a:t>
            </a:r>
          </a:p>
          <a:p>
            <a:r>
              <a:rPr lang="en-US" b="1" dirty="0">
                <a:latin typeface="Arial" panose="020B0604020202020204" pitchFamily="34" charset="0"/>
                <a:ea typeface="ＭＳ Ｐゴシック" charset="0"/>
                <a:cs typeface="Arial" panose="020B0604020202020204" pitchFamily="34" charset="0"/>
              </a:rPr>
              <a:t>//// EZRA...  and </a:t>
            </a:r>
          </a:p>
          <a:p>
            <a:r>
              <a:rPr lang="en-US" b="1" dirty="0">
                <a:latin typeface="Arial" panose="020B0604020202020204" pitchFamily="34" charset="0"/>
                <a:ea typeface="ＭＳ Ｐゴシック" charset="0"/>
                <a:cs typeface="Arial" panose="020B0604020202020204" pitchFamily="34" charset="0"/>
              </a:rPr>
              <a:t>//// NEHEMIAH.</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ZERUBBABEL is remembered because of his crucial role in beginning the rebuilding of the actual Temple structure, small though it was…</a:t>
            </a:r>
          </a:p>
          <a:p>
            <a:r>
              <a:rPr lang="en-US" b="1" dirty="0">
                <a:latin typeface="Arial" panose="020B0604020202020204" pitchFamily="34" charset="0"/>
                <a:ea typeface="ＭＳ Ｐゴシック" charset="0"/>
                <a:cs typeface="Arial" panose="020B0604020202020204" pitchFamily="34" charset="0"/>
              </a:rPr>
              <a:t>////	EZRA...the great priest who went to Jerusalem to teach the law of the Lord to the returned people...</a:t>
            </a:r>
          </a:p>
          <a:p>
            <a:r>
              <a:rPr lang="en-US" b="1" dirty="0">
                <a:latin typeface="Arial" panose="020B0604020202020204" pitchFamily="34" charset="0"/>
                <a:ea typeface="ＭＳ Ｐゴシック" charset="0"/>
                <a:cs typeface="Arial" panose="020B0604020202020204" pitchFamily="34" charset="0"/>
              </a:rPr>
              <a:t>////	While NEHEMIAH, that famed Old Testament administrator and leader, returned to rebuild the city</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gates and walls.  In an astonishingly short time, he and his men rebuilt Jerusalem</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crucial defenses. </a:t>
            </a:r>
          </a:p>
          <a:p>
            <a:r>
              <a:rPr lang="en-US" b="1" dirty="0">
                <a:latin typeface="Arial" panose="020B0604020202020204" pitchFamily="34" charset="0"/>
                <a:ea typeface="ＭＳ Ｐゴシック" charset="0"/>
                <a:cs typeface="Arial" panose="020B0604020202020204" pitchFamily="34" charset="0"/>
              </a:rPr>
              <a:t>////	These three great men…Z-E-N….Zerubbabel, Ezra and Nehemiah…the diplomat-priests…were at the center of Judah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return, carefully guiding the development of an exiled nation now back in its homeland.</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“﻿And the same applies (both religiously and politically) in the case of Darius I, who confirmed the temple-building project, with appropriate provision for the cult (Ezra 5; 6:1-12), precisely as we saw happen later at Xanthus and as is implied in what remains of the Magnesian rescript of Darius I. Likewise, in Egypt Cambyses had the temple of </a:t>
            </a:r>
            <a:r>
              <a:rPr lang="en-US" dirty="0" err="1"/>
              <a:t>Neith</a:t>
            </a:r>
            <a:r>
              <a:rPr lang="en-US" dirty="0"/>
              <a:t> restored and renewed its revenues and festival provision; the Hibis temple of Darius I would also have had to be granted endowments to maintain its cult.”</a:t>
            </a:r>
          </a:p>
          <a:p>
            <a:endParaRPr lang="en-US" dirty="0"/>
          </a:p>
          <a:p>
            <a:r>
              <a:rPr lang="en-US" dirty="0"/>
              <a:t>K. A. Kitchen, </a:t>
            </a:r>
            <a:r>
              <a:rPr lang="en-US" i="1" dirty="0"/>
              <a:t>On the Reliability of the Old Testament, </a:t>
            </a:r>
            <a:r>
              <a:rPr lang="en-US" dirty="0"/>
              <a:t>Eerdmans Kindle Edition.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God had not forgotten the unconditional Abrahamic covenant promise of a land for his people. But those who returned had to do their part by rejecting intermarriage and living as his unique people.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7</a:t>
            </a:fld>
            <a:endParaRPr lang="en-US"/>
          </a:p>
        </p:txBody>
      </p:sp>
    </p:spTree>
    <p:extLst>
      <p:ext uri="{BB962C8B-B14F-4D97-AF65-F5344CB8AC3E}">
        <p14:creationId xmlns:p14="http://schemas.microsoft.com/office/powerpoint/2010/main" val="40875474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82367B-37D8-554D-9631-304EE55CDE22}" type="slidenum">
              <a:rPr lang="en-US" sz="1200"/>
              <a:pPr eaLnBrk="1" hangingPunct="1"/>
              <a:t>82</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a:t>
            </a:r>
            <a:r>
              <a:rPr lang="en-US" altLang="zh-CN" b="1" dirty="0" err="1">
                <a:latin typeface="Arial" panose="020B0604020202020204" pitchFamily="34" charset="0"/>
                <a:ea typeface="ＭＳ Ｐゴシック" charset="0"/>
                <a:cs typeface="Arial" panose="020B0604020202020204" pitchFamily="34" charset="0"/>
              </a:rPr>
              <a:t>northeard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99079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C79E7ECD-18EB-6843-847D-F1E99DC1389D}" type="slidenum">
              <a:rPr lang="en-US" sz="1200" baseline="0">
                <a:solidFill>
                  <a:srgbClr val="000000"/>
                </a:solidFill>
                <a:latin typeface="Calibri" charset="0"/>
              </a:rPr>
              <a:pPr algn="r"/>
              <a:t>86</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dirty="0">
                <a:latin typeface="Arial" panose="020B0604020202020204" pitchFamily="34" charset="0"/>
                <a:ea typeface="ＭＳ Ｐゴシック" charset="0"/>
                <a:cs typeface="Arial" panose="020B0604020202020204" pitchFamily="34" charset="0"/>
              </a:rPr>
              <a:t>Bethlehem in the Old Testament</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the home of Micah</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Levite priest (Jud 17:1-13).</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Ruth harvested in the fields of Boaz in Bethlehem. </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Three generations after Ruth, David was born in Bethlehem (Ruth was David</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great-grandmother).</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David was anointed king in Bethlehem (1 Sam 16:1-13), but he chose not to make this city his capital.</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the home of Joab, Abishai, and Asahel.  Asahel was buried here (2 Sam 2:32).</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also the home of Elhanan, one of David</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mighty men (2 Sam 23:24; 1 Chr 11:26).</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Rehoboam fortified Bethlehem (2 Chr 11:6).</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Many Jews fled to Bethlehem after Gedaliah was killed (Jer 41:17).</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The city was rebuilt after the return from Babylonian exile (Ezra 2:21; Neh 7:25).</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named as the place of the Messiah</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birth (Micah 5:2; John 7:42).</a:t>
            </a:r>
          </a:p>
          <a:p>
            <a:pPr marL="228600" indent="-228600" defTabSz="457200">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list of returning exiles had 50,000 Jews who returned and gave freewill offerings for the temple reconstruction to show God fulfilling his promise of restoration (Ezra 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87</a:t>
            </a:fld>
            <a:endParaRPr lang="en-US">
              <a:solidFill>
                <a:prstClr val="black"/>
              </a:solidFill>
              <a:latin typeface="Calibri"/>
            </a:endParaRPr>
          </a:p>
        </p:txBody>
      </p:sp>
    </p:spTree>
    <p:extLst>
      <p:ext uri="{BB962C8B-B14F-4D97-AF65-F5344CB8AC3E}">
        <p14:creationId xmlns:p14="http://schemas.microsoft.com/office/powerpoint/2010/main" val="3565069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CAA8D-398F-EC40-8E46-162D3F20B5CA}" type="slidenum">
              <a:rPr lang="en-US" sz="1200"/>
              <a:pPr eaLnBrk="1" hangingPunct="1"/>
              <a:t>88</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E0226-81C8-C040-8BFA-967F78C6B998}" type="slidenum">
              <a:rPr lang="en-US" sz="1200"/>
              <a:pPr eaLnBrk="1" hangingPunct="1"/>
              <a:t>89</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459F90-908C-8946-892A-EB751914E15D}" type="slidenum">
              <a:rPr lang="en-US" sz="1200"/>
              <a:pPr eaLnBrk="1" hangingPunct="1"/>
              <a:t>90</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6D96CA-2C35-5848-B2E3-8B14A0E1AC91}" type="slidenum">
              <a:rPr lang="en-US" sz="1200">
                <a:solidFill>
                  <a:prstClr val="black"/>
                </a:solidFill>
              </a:rPr>
              <a:pPr eaLnBrk="1" hangingPunct="1"/>
              <a:t>91</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King Cyrus of Persia allowed the exiles to return to the land and, in this sense, was a redeemer figure to restore the nation to the land so the Redeemer would later be born in Bethlehem.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36:22</a:t>
            </a:r>
            <a:r>
              <a:rPr lang="en-US" dirty="0">
                <a:effectLst/>
                <a:latin typeface="Lucida Grande" panose="020B0600040502020204" pitchFamily="34" charset="0"/>
              </a:rPr>
              <a:t>    In the first year of King Cyrus of Persia, the LORD fulfilled the prophecy he had given through Jeremiah. He stirred the heart of Cyrus to put this proclamation in writing and to send it throughout his kingdom: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36:23</a:t>
            </a:r>
            <a:r>
              <a:rPr lang="en-US" dirty="0">
                <a:effectLst/>
                <a:latin typeface="Lucida Grande" panose="020B0600040502020204" pitchFamily="34" charset="0"/>
              </a:rPr>
              <a:t>    “This is what King Cyrus of Persia says: </a:t>
            </a:r>
          </a:p>
          <a:p>
            <a:r>
              <a:rPr lang="en-US" dirty="0">
                <a:effectLst/>
                <a:latin typeface="Lucida Grande" panose="020B0600040502020204" pitchFamily="34" charset="0"/>
              </a:rPr>
              <a:t>  “The LORD, the God of heaven, has given me all the kingdoms of the earth. He has appointed me to build him a Temple at Jerusalem, which is in Judah. Any of you who are his people may go there for this task. And may the LORD your God be with you!”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8</a:t>
            </a:fld>
            <a:endParaRPr lang="en-US"/>
          </a:p>
        </p:txBody>
      </p:sp>
    </p:spTree>
    <p:extLst>
      <p:ext uri="{BB962C8B-B14F-4D97-AF65-F5344CB8AC3E}">
        <p14:creationId xmlns:p14="http://schemas.microsoft.com/office/powerpoint/2010/main" val="30421715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789C5-1B1F-A14B-8BB6-88F55B1C0523}" type="slidenum">
              <a:rPr lang="en-US" sz="1200">
                <a:solidFill>
                  <a:prstClr val="black"/>
                </a:solidFill>
              </a:rPr>
              <a:pPr eaLnBrk="1" hangingPunct="1"/>
              <a:t>92</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5D3682-9EAF-C744-B85C-07B1ECB7B20D}" type="slidenum">
              <a:rPr lang="en-US" sz="1200">
                <a:solidFill>
                  <a:prstClr val="black"/>
                </a:solidFill>
              </a:rPr>
              <a:pPr eaLnBrk="1" hangingPunct="1"/>
              <a:t>93</a:t>
            </a:fld>
            <a:endParaRPr lang="en-US" sz="1200">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94</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B3F525-22A5-1F4F-BE25-CE1D0A59B57C}" type="slidenum">
              <a:rPr lang="en-US" sz="1200"/>
              <a:pPr eaLnBrk="1" hangingPunct="1"/>
              <a:t>95</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pPr eaLnBrk="1" hangingPunct="1"/>
              <a:t>96</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6B1503-9058-5046-95DF-287FBBF9DAC1}" type="slidenum">
              <a:rPr lang="en-US" sz="1200"/>
              <a:pPr eaLnBrk="1" hangingPunct="1"/>
              <a:t>97</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7E2D5A-1BA9-414B-8516-B5FA6C7336D9}" type="slidenum">
              <a:rPr lang="en-US" sz="1200"/>
              <a:pPr eaLnBrk="1" hangingPunct="1"/>
              <a:t>98</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2CA83B-FD22-3249-8914-0E259B4BF290}" type="slidenum">
              <a:rPr lang="en-US" sz="1200"/>
              <a:pPr eaLnBrk="1" hangingPunct="1"/>
              <a:t>99</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DBD74-FC26-9C4F-8D0A-D686FB76B1CD}" type="slidenum">
              <a:rPr lang="en-US" sz="1200"/>
              <a:pPr eaLnBrk="1" hangingPunct="1"/>
              <a:t>100</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E92F7-6614-0041-94B8-CEBD4E62AAC7}" type="slidenum">
              <a:rPr lang="en-US" sz="1200"/>
              <a:pPr eaLnBrk="1" hangingPunct="1"/>
              <a:t>101</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Zerubbabel was in the line of David and thus became an ancestor to Jesus four centuries later. As a type of Christ, God used Zerubbabel to deliver the people from bondage. Jesus did the same to rescue us from the bondage of sin. </a:t>
            </a: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9</a:t>
            </a:fld>
            <a:endParaRPr lang="en-US"/>
          </a:p>
        </p:txBody>
      </p:sp>
    </p:spTree>
    <p:extLst>
      <p:ext uri="{BB962C8B-B14F-4D97-AF65-F5344CB8AC3E}">
        <p14:creationId xmlns:p14="http://schemas.microsoft.com/office/powerpoint/2010/main" val="23715312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B44960-A3F9-C54D-B134-11BCF45F8C86}" type="slidenum">
              <a:rPr lang="en-US" sz="1200"/>
              <a:pPr eaLnBrk="1" hangingPunct="1"/>
              <a:t>102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E2B472-42B1-F147-AE07-EEBF7960F379}" type="slidenum">
              <a:rPr lang="en-US" sz="1200"/>
              <a:pPr eaLnBrk="1" hangingPunct="1"/>
              <a:t>103</a:t>
            </a:fld>
            <a:endParaRPr 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60EB5A-52BA-DB47-BC75-88F664F75BC3}" type="slidenum">
              <a:rPr lang="en-US" sz="1200"/>
              <a:pPr eaLnBrk="1" hangingPunct="1"/>
              <a:t>104</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BD70F0-CFE4-E44A-B6AB-0D1D40C417C6}" type="slidenum">
              <a:rPr lang="en-US" sz="1200"/>
              <a:pPr eaLnBrk="1" hangingPunct="1"/>
              <a:t>105</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4AE128-B896-0A40-8DE9-E0C601A3FCCF}" type="slidenum">
              <a:rPr lang="en-US" sz="1200"/>
              <a:pPr eaLnBrk="1" hangingPunct="1"/>
              <a:t>106</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043AA-A199-3F49-8DD4-02C1673BE27D}" type="slidenum">
              <a:rPr lang="en-US" sz="1200"/>
              <a:pPr eaLnBrk="1" hangingPunct="1"/>
              <a:t>107</a:t>
            </a:fld>
            <a:endParaRPr lang="en-US"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D52593-BC71-294D-9496-6E2A1EBAA085}" type="slidenum">
              <a:rPr lang="en-US" sz="1200">
                <a:solidFill>
                  <a:srgbClr val="000000"/>
                </a:solidFill>
                <a:latin typeface="Times" charset="0"/>
              </a:rPr>
              <a:pPr eaLnBrk="1" hangingPunct="1"/>
              <a:t>108</a:t>
            </a:fld>
            <a:endParaRPr lang="en-US" sz="1200">
              <a:solidFill>
                <a:srgbClr val="000000"/>
              </a:solidFill>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109</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180AEB-23FD-3E4A-973F-E7E73635F391}" type="slidenum">
              <a:rPr lang="en-US" sz="1200">
                <a:solidFill>
                  <a:srgbClr val="000000"/>
                </a:solidFill>
                <a:latin typeface="Times" charset="0"/>
              </a:rPr>
              <a:pPr eaLnBrk="1" hangingPunct="1"/>
              <a:t>110</a:t>
            </a:fld>
            <a:endParaRPr lang="en-US" sz="1200">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restored temple worship despite opposition and the idolatry that caused the exile (Ezra 3–6).</a:t>
            </a:r>
            <a:r>
              <a:rPr lang="en-SG">
                <a:effectLst/>
              </a:rPr>
              <a:t> </a:t>
            </a:r>
          </a:p>
          <a:p>
            <a:r>
              <a:rPr lang="en-US" sz="1200" kern="1200">
                <a:solidFill>
                  <a:schemeClr val="tx1"/>
                </a:solidFill>
                <a:effectLst/>
                <a:latin typeface="+mn-lt"/>
                <a:ea typeface="+mn-ea"/>
                <a:cs typeface="+mn-cs"/>
              </a:rPr>
              <a:t>Temple rebuilding began by rebuilding the altar and foundation and resuming sacrifices as God's help to worship at the temple—not the high places (Ezra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111</a:t>
            </a:fld>
            <a:endParaRPr lang="en-US">
              <a:solidFill>
                <a:prstClr val="black"/>
              </a:solidFill>
              <a:latin typeface="Calibri"/>
            </a:endParaRPr>
          </a:p>
        </p:txBody>
      </p:sp>
    </p:spTree>
    <p:extLst>
      <p:ext uri="{BB962C8B-B14F-4D97-AF65-F5344CB8AC3E}">
        <p14:creationId xmlns:p14="http://schemas.microsoft.com/office/powerpoint/2010/main" val="2535003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pPr>
                <a:defRPr/>
              </a:pPr>
              <a:t>‹#›</a:t>
            </a:fld>
            <a:endParaRPr lang="en-US"/>
          </a:p>
        </p:txBody>
      </p:sp>
    </p:spTree>
    <p:extLst>
      <p:ext uri="{BB962C8B-B14F-4D97-AF65-F5344CB8AC3E}">
        <p14:creationId xmlns:p14="http://schemas.microsoft.com/office/powerpoint/2010/main" val="357513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pPr>
                <a:defRPr/>
              </a:pPr>
              <a:t>‹#›</a:t>
            </a:fld>
            <a:endParaRPr lang="en-US"/>
          </a:p>
        </p:txBody>
      </p:sp>
    </p:spTree>
    <p:extLst>
      <p:ext uri="{BB962C8B-B14F-4D97-AF65-F5344CB8AC3E}">
        <p14:creationId xmlns:p14="http://schemas.microsoft.com/office/powerpoint/2010/main" val="3694221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AF3B9AE0-5D8C-E64E-A26D-33C1EBCE4421}" type="slidenum">
              <a:rPr lang="en-US" smtClean="0"/>
              <a:pPr>
                <a:defRPr/>
              </a:pPr>
              <a:t>‹#›</a:t>
            </a:fld>
            <a:endParaRPr lang="en-US" dirty="0"/>
          </a:p>
        </p:txBody>
      </p:sp>
    </p:spTree>
    <p:extLst>
      <p:ext uri="{BB962C8B-B14F-4D97-AF65-F5344CB8AC3E}">
        <p14:creationId xmlns:p14="http://schemas.microsoft.com/office/powerpoint/2010/main" val="35844710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0CD1D94A-8212-F144-904A-F98E75C05AC5}" type="slidenum">
              <a:rPr lang="en-US" smtClean="0"/>
              <a:pPr>
                <a:defRPr/>
              </a:pPr>
              <a:t>‹#›</a:t>
            </a:fld>
            <a:endParaRPr lang="en-US" dirty="0"/>
          </a:p>
        </p:txBody>
      </p:sp>
    </p:spTree>
    <p:extLst>
      <p:ext uri="{BB962C8B-B14F-4D97-AF65-F5344CB8AC3E}">
        <p14:creationId xmlns:p14="http://schemas.microsoft.com/office/powerpoint/2010/main" val="222860676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DB2A2703-D7CC-3E47-99FB-5A663ADB9105}" type="slidenum">
              <a:rPr lang="en-US" smtClean="0"/>
              <a:pPr>
                <a:defRPr/>
              </a:pPr>
              <a:t>‹#›</a:t>
            </a:fld>
            <a:endParaRPr lang="en-US" dirty="0"/>
          </a:p>
        </p:txBody>
      </p:sp>
    </p:spTree>
    <p:extLst>
      <p:ext uri="{BB962C8B-B14F-4D97-AF65-F5344CB8AC3E}">
        <p14:creationId xmlns:p14="http://schemas.microsoft.com/office/powerpoint/2010/main" val="223982871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88DE1FA-3A6D-9E41-A57F-55CB283547DB}" type="slidenum">
              <a:rPr lang="en-US" smtClean="0"/>
              <a:pPr>
                <a:defRPr/>
              </a:pPr>
              <a:t>‹#›</a:t>
            </a:fld>
            <a:endParaRPr lang="en-US" dirty="0"/>
          </a:p>
        </p:txBody>
      </p:sp>
    </p:spTree>
    <p:extLst>
      <p:ext uri="{BB962C8B-B14F-4D97-AF65-F5344CB8AC3E}">
        <p14:creationId xmlns:p14="http://schemas.microsoft.com/office/powerpoint/2010/main" val="16631457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12/4/24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068090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12/4/24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333341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12/4/24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438930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12/4/24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138714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12/4/24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35461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12/4/24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9956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pPr>
                <a:defRPr/>
              </a:pPr>
              <a:t>‹#›</a:t>
            </a:fld>
            <a:endParaRPr lang="en-US"/>
          </a:p>
        </p:txBody>
      </p:sp>
    </p:spTree>
    <p:extLst>
      <p:ext uri="{BB962C8B-B14F-4D97-AF65-F5344CB8AC3E}">
        <p14:creationId xmlns:p14="http://schemas.microsoft.com/office/powerpoint/2010/main" val="20983109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12/4/24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98081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12/4/24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47826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12/4/24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620715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12/4/24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605460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12/4/24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604983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87331270"/>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268087"/>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38538661"/>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697870"/>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10702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86869"/>
      </p:ext>
    </p:extLst>
  </p:cSld>
  <p:clrMapOvr>
    <a:masterClrMapping/>
  </p:clrMapOvr>
  <p:transition spd="med">
    <p:zoom dir="in"/>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91970054"/>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336295"/>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3115932"/>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1979813"/>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721756"/>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085619"/>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548375081"/>
      </p:ext>
    </p:extLst>
  </p:cSld>
  <p:clrMapOvr>
    <a:masterClrMapping/>
  </p:clrMapOvr>
  <p:transition spd="med">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04/12/2024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54369860"/>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1594515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04/12/2024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0975836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8917123"/>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04/12/2024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930537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04/12/2024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983551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04/12/2024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5264173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04/12/2024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0856872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04/12/2024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5543576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04/12/2024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41103227"/>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04/12/2024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2025698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04/12/2024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896136494"/>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161171918"/>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4849792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15833075"/>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37721770"/>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24479436"/>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95903580"/>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117812040"/>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085630"/>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04344525"/>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864863227"/>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04047049"/>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12100386"/>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65153687"/>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78790278"/>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747161"/>
      </p:ext>
    </p:extLst>
  </p:cSld>
  <p:clrMapOvr>
    <a:masterClrMapping/>
  </p:clrMapOvr>
  <p:transition>
    <p:cu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26435208"/>
      </p:ext>
    </p:extLst>
  </p:cSld>
  <p:clrMapOvr>
    <a:masterClrMapping/>
  </p:clrMapOvr>
  <p:transition>
    <p:cu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7384109"/>
      </p:ext>
    </p:extLst>
  </p:cSld>
  <p:clrMapOvr>
    <a:masterClrMapping/>
  </p:clrMapOvr>
  <p:transition>
    <p:cu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976386"/>
      </p:ext>
    </p:extLst>
  </p:cSld>
  <p:clrMapOvr>
    <a:masterClrMapping/>
  </p:clrMapOvr>
  <p:transition>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7539037"/>
      </p:ext>
    </p:extLst>
  </p:cSld>
  <p:clrMapOvr>
    <a:masterClrMapping/>
  </p:clrMapOvr>
  <p:transition>
    <p:cu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65403"/>
      </p:ext>
    </p:extLst>
  </p:cSld>
  <p:clrMapOvr>
    <a:masterClrMapping/>
  </p:clrMapOvr>
  <p:transition>
    <p:cu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2087633"/>
      </p:ext>
    </p:extLst>
  </p:cSld>
  <p:clrMapOvr>
    <a:masterClrMapping/>
  </p:clrMapOvr>
  <p:transition>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60725926"/>
      </p:ext>
    </p:extLst>
  </p:cSld>
  <p:clrMapOvr>
    <a:masterClrMapping/>
  </p:clrMapOvr>
  <p:transition>
    <p:cu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926651"/>
      </p:ext>
    </p:extLst>
  </p:cSld>
  <p:clrMapOvr>
    <a:masterClrMapping/>
  </p:clrMapOvr>
  <p:transition>
    <p:cu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743598"/>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8403930"/>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485442523"/>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1652871954"/>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162337317"/>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1884296738"/>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3987306320"/>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325848303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3872076351"/>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4035803207"/>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3815519483"/>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199241601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51882018"/>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417454074"/>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1341154110"/>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pPr/>
              <a:t>‹#›</a:t>
            </a:fld>
            <a:endParaRPr lang="en-US"/>
          </a:p>
        </p:txBody>
      </p:sp>
    </p:spTree>
    <p:extLst>
      <p:ext uri="{BB962C8B-B14F-4D97-AF65-F5344CB8AC3E}">
        <p14:creationId xmlns:p14="http://schemas.microsoft.com/office/powerpoint/2010/main" val="36152004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pPr/>
              <a:t>‹#›</a:t>
            </a:fld>
            <a:endParaRPr lang="en-US"/>
          </a:p>
        </p:txBody>
      </p:sp>
    </p:spTree>
    <p:extLst>
      <p:ext uri="{BB962C8B-B14F-4D97-AF65-F5344CB8AC3E}">
        <p14:creationId xmlns:p14="http://schemas.microsoft.com/office/powerpoint/2010/main" val="38562707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pPr/>
              <a:t>‹#›</a:t>
            </a:fld>
            <a:endParaRPr lang="en-US"/>
          </a:p>
        </p:txBody>
      </p:sp>
    </p:spTree>
    <p:extLst>
      <p:ext uri="{BB962C8B-B14F-4D97-AF65-F5344CB8AC3E}">
        <p14:creationId xmlns:p14="http://schemas.microsoft.com/office/powerpoint/2010/main" val="11064193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pPr/>
              <a:t>‹#›</a:t>
            </a:fld>
            <a:endParaRPr lang="en-US"/>
          </a:p>
        </p:txBody>
      </p:sp>
    </p:spTree>
    <p:extLst>
      <p:ext uri="{BB962C8B-B14F-4D97-AF65-F5344CB8AC3E}">
        <p14:creationId xmlns:p14="http://schemas.microsoft.com/office/powerpoint/2010/main" val="9178621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pPr/>
              <a:t>‹#›</a:t>
            </a:fld>
            <a:endParaRPr lang="en-US"/>
          </a:p>
        </p:txBody>
      </p:sp>
    </p:spTree>
    <p:extLst>
      <p:ext uri="{BB962C8B-B14F-4D97-AF65-F5344CB8AC3E}">
        <p14:creationId xmlns:p14="http://schemas.microsoft.com/office/powerpoint/2010/main" val="16336539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pPr/>
              <a:t>‹#›</a:t>
            </a:fld>
            <a:endParaRPr lang="en-US"/>
          </a:p>
        </p:txBody>
      </p:sp>
    </p:spTree>
    <p:extLst>
      <p:ext uri="{BB962C8B-B14F-4D97-AF65-F5344CB8AC3E}">
        <p14:creationId xmlns:p14="http://schemas.microsoft.com/office/powerpoint/2010/main" val="24205549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pPr/>
              <a:t>‹#›</a:t>
            </a:fld>
            <a:endParaRPr lang="en-US"/>
          </a:p>
        </p:txBody>
      </p:sp>
    </p:spTree>
    <p:extLst>
      <p:ext uri="{BB962C8B-B14F-4D97-AF65-F5344CB8AC3E}">
        <p14:creationId xmlns:p14="http://schemas.microsoft.com/office/powerpoint/2010/main" val="28158717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pPr/>
              <a:t>‹#›</a:t>
            </a:fld>
            <a:endParaRPr lang="en-US"/>
          </a:p>
        </p:txBody>
      </p:sp>
    </p:spTree>
    <p:extLst>
      <p:ext uri="{BB962C8B-B14F-4D97-AF65-F5344CB8AC3E}">
        <p14:creationId xmlns:p14="http://schemas.microsoft.com/office/powerpoint/2010/main" val="2647904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00949599"/>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pPr/>
              <a:t>‹#›</a:t>
            </a:fld>
            <a:endParaRPr lang="en-US"/>
          </a:p>
        </p:txBody>
      </p:sp>
    </p:spTree>
    <p:extLst>
      <p:ext uri="{BB962C8B-B14F-4D97-AF65-F5344CB8AC3E}">
        <p14:creationId xmlns:p14="http://schemas.microsoft.com/office/powerpoint/2010/main" val="6228551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pPr/>
              <a:t>‹#›</a:t>
            </a:fld>
            <a:endParaRPr lang="en-US"/>
          </a:p>
        </p:txBody>
      </p:sp>
    </p:spTree>
    <p:extLst>
      <p:ext uri="{BB962C8B-B14F-4D97-AF65-F5344CB8AC3E}">
        <p14:creationId xmlns:p14="http://schemas.microsoft.com/office/powerpoint/2010/main" val="5819592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pPr/>
              <a:t>‹#›</a:t>
            </a:fld>
            <a:endParaRPr lang="en-US"/>
          </a:p>
        </p:txBody>
      </p:sp>
    </p:spTree>
    <p:extLst>
      <p:ext uri="{BB962C8B-B14F-4D97-AF65-F5344CB8AC3E}">
        <p14:creationId xmlns:p14="http://schemas.microsoft.com/office/powerpoint/2010/main" val="29315014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144509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140937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40785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471450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072879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265945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00853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21526324"/>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838290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646818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601616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99755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870564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47347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33693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303030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89338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91803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pPr>
                <a:defRPr/>
              </a:pPr>
              <a:t>‹#›</a:t>
            </a:fld>
            <a:endParaRPr lang="en-US"/>
          </a:p>
        </p:txBody>
      </p:sp>
    </p:spTree>
    <p:extLst>
      <p:ext uri="{BB962C8B-B14F-4D97-AF65-F5344CB8AC3E}">
        <p14:creationId xmlns:p14="http://schemas.microsoft.com/office/powerpoint/2010/main" val="4192991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51659145"/>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17364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67320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35120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42887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08560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741937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271486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237342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189034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3062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83558988"/>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928903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8011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02999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783305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976763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14125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34851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6844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pPr>
                <a:defRPr/>
              </a:pPr>
              <a:t>‹#›</a:t>
            </a:fld>
            <a:endParaRPr lang="en-US"/>
          </a:p>
        </p:txBody>
      </p:sp>
    </p:spTree>
    <p:extLst>
      <p:ext uri="{BB962C8B-B14F-4D97-AF65-F5344CB8AC3E}">
        <p14:creationId xmlns:p14="http://schemas.microsoft.com/office/powerpoint/2010/main" val="3756384156"/>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pPr>
                <a:defRPr/>
              </a:pPr>
              <a:t>‹#›</a:t>
            </a:fld>
            <a:endParaRPr lang="en-US"/>
          </a:p>
        </p:txBody>
      </p:sp>
    </p:spTree>
    <p:extLst>
      <p:ext uri="{BB962C8B-B14F-4D97-AF65-F5344CB8AC3E}">
        <p14:creationId xmlns:p14="http://schemas.microsoft.com/office/powerpoint/2010/main" val="127190886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66641428"/>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pPr>
                <a:defRPr/>
              </a:pPr>
              <a:t>‹#›</a:t>
            </a:fld>
            <a:endParaRPr lang="en-US"/>
          </a:p>
        </p:txBody>
      </p:sp>
    </p:spTree>
    <p:extLst>
      <p:ext uri="{BB962C8B-B14F-4D97-AF65-F5344CB8AC3E}">
        <p14:creationId xmlns:p14="http://schemas.microsoft.com/office/powerpoint/2010/main" val="3127640103"/>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pPr>
                <a:defRPr/>
              </a:pPr>
              <a:t>‹#›</a:t>
            </a:fld>
            <a:endParaRPr lang="en-US"/>
          </a:p>
        </p:txBody>
      </p:sp>
    </p:spTree>
    <p:extLst>
      <p:ext uri="{BB962C8B-B14F-4D97-AF65-F5344CB8AC3E}">
        <p14:creationId xmlns:p14="http://schemas.microsoft.com/office/powerpoint/2010/main" val="941176368"/>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pPr>
                <a:defRPr/>
              </a:pPr>
              <a:t>‹#›</a:t>
            </a:fld>
            <a:endParaRPr lang="en-US"/>
          </a:p>
        </p:txBody>
      </p:sp>
    </p:spTree>
    <p:extLst>
      <p:ext uri="{BB962C8B-B14F-4D97-AF65-F5344CB8AC3E}">
        <p14:creationId xmlns:p14="http://schemas.microsoft.com/office/powerpoint/2010/main" val="4100851318"/>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pPr>
                <a:defRPr/>
              </a:pPr>
              <a:t>‹#›</a:t>
            </a:fld>
            <a:endParaRPr lang="en-US"/>
          </a:p>
        </p:txBody>
      </p:sp>
    </p:spTree>
    <p:extLst>
      <p:ext uri="{BB962C8B-B14F-4D97-AF65-F5344CB8AC3E}">
        <p14:creationId xmlns:p14="http://schemas.microsoft.com/office/powerpoint/2010/main" val="2556539587"/>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pPr>
                <a:defRPr/>
              </a:pPr>
              <a:t>‹#›</a:t>
            </a:fld>
            <a:endParaRPr lang="en-US"/>
          </a:p>
        </p:txBody>
      </p:sp>
    </p:spTree>
    <p:extLst>
      <p:ext uri="{BB962C8B-B14F-4D97-AF65-F5344CB8AC3E}">
        <p14:creationId xmlns:p14="http://schemas.microsoft.com/office/powerpoint/2010/main" val="416871209"/>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pPr>
                <a:defRPr/>
              </a:pPr>
              <a:t>‹#›</a:t>
            </a:fld>
            <a:endParaRPr lang="en-US"/>
          </a:p>
        </p:txBody>
      </p:sp>
    </p:spTree>
    <p:extLst>
      <p:ext uri="{BB962C8B-B14F-4D97-AF65-F5344CB8AC3E}">
        <p14:creationId xmlns:p14="http://schemas.microsoft.com/office/powerpoint/2010/main" val="1850883064"/>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pPr>
                <a:defRPr/>
              </a:pPr>
              <a:t>‹#›</a:t>
            </a:fld>
            <a:endParaRPr lang="en-US"/>
          </a:p>
        </p:txBody>
      </p:sp>
    </p:spTree>
    <p:extLst>
      <p:ext uri="{BB962C8B-B14F-4D97-AF65-F5344CB8AC3E}">
        <p14:creationId xmlns:p14="http://schemas.microsoft.com/office/powerpoint/2010/main" val="318440803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pPr>
                <a:defRPr/>
              </a:pPr>
              <a:t>‹#›</a:t>
            </a:fld>
            <a:endParaRPr lang="en-US"/>
          </a:p>
        </p:txBody>
      </p:sp>
    </p:spTree>
    <p:extLst>
      <p:ext uri="{BB962C8B-B14F-4D97-AF65-F5344CB8AC3E}">
        <p14:creationId xmlns:p14="http://schemas.microsoft.com/office/powerpoint/2010/main" val="1447627503"/>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pPr>
                <a:defRPr/>
              </a:pPr>
              <a:t>‹#›</a:t>
            </a:fld>
            <a:endParaRPr lang="en-US"/>
          </a:p>
        </p:txBody>
      </p:sp>
    </p:spTree>
    <p:extLst>
      <p:ext uri="{BB962C8B-B14F-4D97-AF65-F5344CB8AC3E}">
        <p14:creationId xmlns:p14="http://schemas.microsoft.com/office/powerpoint/2010/main" val="50976606"/>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374869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6B4FFC22-1525-834F-AD78-066892607F64}" type="slidenum">
              <a:rPr lang="en-US" smtClean="0"/>
              <a:pPr>
                <a:defRPr/>
              </a:pPr>
              <a:t>‹#›</a:t>
            </a:fld>
            <a:endParaRPr lang="en-US" dirty="0"/>
          </a:p>
        </p:txBody>
      </p:sp>
    </p:spTree>
    <p:extLst>
      <p:ext uri="{BB962C8B-B14F-4D97-AF65-F5344CB8AC3E}">
        <p14:creationId xmlns:p14="http://schemas.microsoft.com/office/powerpoint/2010/main" val="407926359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11315265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630655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19311769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8542593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12410654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8741645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647358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24897525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9333316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4219696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41ED1A27-9226-C44C-8614-40E4865D8079}" type="slidenum">
              <a:rPr lang="en-US" smtClean="0"/>
              <a:pPr>
                <a:defRPr/>
              </a:pPr>
              <a:t>‹#›</a:t>
            </a:fld>
            <a:endParaRPr lang="en-US" dirty="0"/>
          </a:p>
        </p:txBody>
      </p:sp>
    </p:spTree>
    <p:extLst>
      <p:ext uri="{BB962C8B-B14F-4D97-AF65-F5344CB8AC3E}">
        <p14:creationId xmlns:p14="http://schemas.microsoft.com/office/powerpoint/2010/main" val="4150081401"/>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12/4/24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14540838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12/4/24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35986753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12/4/24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344336989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12/4/24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13923613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12/4/24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13933752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12/4/24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25600165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12/4/24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381877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12/4/24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29418530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12/4/24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35898519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12/4/24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3413272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7ECD946C-4790-6844-9451-074906634162}" type="slidenum">
              <a:rPr lang="en-US" smtClean="0"/>
              <a:pPr>
                <a:defRPr/>
              </a:pPr>
              <a:t>‹#›</a:t>
            </a:fld>
            <a:endParaRPr lang="en-US" dirty="0"/>
          </a:p>
        </p:txBody>
      </p:sp>
    </p:spTree>
    <p:extLst>
      <p:ext uri="{BB962C8B-B14F-4D97-AF65-F5344CB8AC3E}">
        <p14:creationId xmlns:p14="http://schemas.microsoft.com/office/powerpoint/2010/main" val="77286422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12/4/24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137734257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A00CDD9-A490-4C54-B172-877499CB5049}" type="slidenum">
              <a:rPr lang="en-US"/>
              <a:pPr>
                <a:defRPr/>
              </a:pPr>
              <a:t>‹#›</a:t>
            </a:fld>
            <a:endParaRPr lang="en-US"/>
          </a:p>
        </p:txBody>
      </p:sp>
    </p:spTree>
    <p:extLst>
      <p:ext uri="{BB962C8B-B14F-4D97-AF65-F5344CB8AC3E}">
        <p14:creationId xmlns:p14="http://schemas.microsoft.com/office/powerpoint/2010/main" val="41540106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2AB15AD-1323-4F1E-95BC-94177DB86BF2}" type="slidenum">
              <a:rPr lang="en-US"/>
              <a:pPr>
                <a:defRPr/>
              </a:pPr>
              <a:t>‹#›</a:t>
            </a:fld>
            <a:endParaRPr lang="en-US"/>
          </a:p>
        </p:txBody>
      </p:sp>
    </p:spTree>
    <p:extLst>
      <p:ext uri="{BB962C8B-B14F-4D97-AF65-F5344CB8AC3E}">
        <p14:creationId xmlns:p14="http://schemas.microsoft.com/office/powerpoint/2010/main" val="39369737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A3BFF2B-8E1C-45BA-97FF-4ACAFD1CA557}" type="slidenum">
              <a:rPr lang="en-US"/>
              <a:pPr>
                <a:defRPr/>
              </a:pPr>
              <a:t>‹#›</a:t>
            </a:fld>
            <a:endParaRPr lang="en-US"/>
          </a:p>
        </p:txBody>
      </p:sp>
    </p:spTree>
    <p:extLst>
      <p:ext uri="{BB962C8B-B14F-4D97-AF65-F5344CB8AC3E}">
        <p14:creationId xmlns:p14="http://schemas.microsoft.com/office/powerpoint/2010/main" val="35349883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95BE251-F4BC-4602-BEB1-DCFA0A9F68F3}" type="slidenum">
              <a:rPr lang="en-US"/>
              <a:pPr>
                <a:defRPr/>
              </a:pPr>
              <a:t>‹#›</a:t>
            </a:fld>
            <a:endParaRPr lang="en-US"/>
          </a:p>
        </p:txBody>
      </p:sp>
    </p:spTree>
    <p:extLst>
      <p:ext uri="{BB962C8B-B14F-4D97-AF65-F5344CB8AC3E}">
        <p14:creationId xmlns:p14="http://schemas.microsoft.com/office/powerpoint/2010/main" val="8779854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D0DCCBE-6389-4BCE-AB6F-AFB754DF1242}" type="slidenum">
              <a:rPr lang="en-US"/>
              <a:pPr>
                <a:defRPr/>
              </a:pPr>
              <a:t>‹#›</a:t>
            </a:fld>
            <a:endParaRPr lang="en-US"/>
          </a:p>
        </p:txBody>
      </p:sp>
    </p:spTree>
    <p:extLst>
      <p:ext uri="{BB962C8B-B14F-4D97-AF65-F5344CB8AC3E}">
        <p14:creationId xmlns:p14="http://schemas.microsoft.com/office/powerpoint/2010/main" val="37911604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313AFF9-90F9-400F-822B-2E78CE918F32}" type="slidenum">
              <a:rPr lang="en-US"/>
              <a:pPr>
                <a:defRPr/>
              </a:pPr>
              <a:t>‹#›</a:t>
            </a:fld>
            <a:endParaRPr lang="en-US"/>
          </a:p>
        </p:txBody>
      </p:sp>
    </p:spTree>
    <p:extLst>
      <p:ext uri="{BB962C8B-B14F-4D97-AF65-F5344CB8AC3E}">
        <p14:creationId xmlns:p14="http://schemas.microsoft.com/office/powerpoint/2010/main" val="17964876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BA06844-6DF2-4C68-A4D2-9FC7CD5AEEE1}" type="slidenum">
              <a:rPr lang="en-US"/>
              <a:pPr>
                <a:defRPr/>
              </a:pPr>
              <a:t>‹#›</a:t>
            </a:fld>
            <a:endParaRPr lang="en-US"/>
          </a:p>
        </p:txBody>
      </p:sp>
    </p:spTree>
    <p:extLst>
      <p:ext uri="{BB962C8B-B14F-4D97-AF65-F5344CB8AC3E}">
        <p14:creationId xmlns:p14="http://schemas.microsoft.com/office/powerpoint/2010/main" val="1081419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C812D60-DCFB-4180-8F71-C38F7822E781}" type="slidenum">
              <a:rPr lang="en-US"/>
              <a:pPr>
                <a:defRPr/>
              </a:pPr>
              <a:t>‹#›</a:t>
            </a:fld>
            <a:endParaRPr lang="en-US"/>
          </a:p>
        </p:txBody>
      </p:sp>
    </p:spTree>
    <p:extLst>
      <p:ext uri="{BB962C8B-B14F-4D97-AF65-F5344CB8AC3E}">
        <p14:creationId xmlns:p14="http://schemas.microsoft.com/office/powerpoint/2010/main" val="18661183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0EC17E66-74B2-4FB6-90EF-4691F96DFC65}" type="slidenum">
              <a:rPr lang="en-US"/>
              <a:pPr>
                <a:defRPr/>
              </a:pPr>
              <a:t>‹#›</a:t>
            </a:fld>
            <a:endParaRPr lang="en-US"/>
          </a:p>
        </p:txBody>
      </p:sp>
    </p:spTree>
    <p:extLst>
      <p:ext uri="{BB962C8B-B14F-4D97-AF65-F5344CB8AC3E}">
        <p14:creationId xmlns:p14="http://schemas.microsoft.com/office/powerpoint/2010/main" val="738811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7324019F-9113-5C43-A249-E6071310063F}" type="slidenum">
              <a:rPr lang="en-US" smtClean="0"/>
              <a:pPr>
                <a:defRPr/>
              </a:pPr>
              <a:t>‹#›</a:t>
            </a:fld>
            <a:endParaRPr lang="en-US" dirty="0"/>
          </a:p>
        </p:txBody>
      </p:sp>
    </p:spTree>
    <p:extLst>
      <p:ext uri="{BB962C8B-B14F-4D97-AF65-F5344CB8AC3E}">
        <p14:creationId xmlns:p14="http://schemas.microsoft.com/office/powerpoint/2010/main" val="404501634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BA93982-ECE0-4C86-87DA-6B80966F505E}" type="slidenum">
              <a:rPr lang="en-US"/>
              <a:pPr>
                <a:defRPr/>
              </a:pPr>
              <a:t>‹#›</a:t>
            </a:fld>
            <a:endParaRPr lang="en-US"/>
          </a:p>
        </p:txBody>
      </p:sp>
    </p:spTree>
    <p:extLst>
      <p:ext uri="{BB962C8B-B14F-4D97-AF65-F5344CB8AC3E}">
        <p14:creationId xmlns:p14="http://schemas.microsoft.com/office/powerpoint/2010/main" val="9615983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8216044-8038-40EA-A8A0-5EAD9942EBDC}" type="slidenum">
              <a:rPr lang="en-US"/>
              <a:pPr>
                <a:defRPr/>
              </a:pPr>
              <a:t>‹#›</a:t>
            </a:fld>
            <a:endParaRPr lang="en-US"/>
          </a:p>
        </p:txBody>
      </p:sp>
    </p:spTree>
    <p:extLst>
      <p:ext uri="{BB962C8B-B14F-4D97-AF65-F5344CB8AC3E}">
        <p14:creationId xmlns:p14="http://schemas.microsoft.com/office/powerpoint/2010/main" val="36327362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4FA9512-F567-45C1-AD97-68BAFEBCA6AE}" type="slidenum">
              <a:rPr lang="en-US"/>
              <a:pPr>
                <a:defRPr/>
              </a:pPr>
              <a:t>‹#›</a:t>
            </a:fld>
            <a:endParaRPr lang="en-US"/>
          </a:p>
        </p:txBody>
      </p:sp>
    </p:spTree>
    <p:extLst>
      <p:ext uri="{BB962C8B-B14F-4D97-AF65-F5344CB8AC3E}">
        <p14:creationId xmlns:p14="http://schemas.microsoft.com/office/powerpoint/2010/main" val="523673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37651F2-840A-4AC7-813A-CE511A648ECB}" type="slidenum">
              <a:rPr lang="en-US"/>
              <a:pPr>
                <a:defRPr/>
              </a:pPr>
              <a:t>‹#›</a:t>
            </a:fld>
            <a:endParaRPr lang="en-US"/>
          </a:p>
        </p:txBody>
      </p:sp>
    </p:spTree>
    <p:extLst>
      <p:ext uri="{BB962C8B-B14F-4D97-AF65-F5344CB8AC3E}">
        <p14:creationId xmlns:p14="http://schemas.microsoft.com/office/powerpoint/2010/main" val="28602255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22872563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219931037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181167307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12599817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36475945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1973154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435D7718-F2BD-2B46-B56F-56BC6E0D3AD6}" type="slidenum">
              <a:rPr lang="en-US" smtClean="0"/>
              <a:pPr>
                <a:defRPr/>
              </a:pPr>
              <a:t>‹#›</a:t>
            </a:fld>
            <a:endParaRPr lang="en-US" dirty="0"/>
          </a:p>
        </p:txBody>
      </p:sp>
    </p:spTree>
    <p:extLst>
      <p:ext uri="{BB962C8B-B14F-4D97-AF65-F5344CB8AC3E}">
        <p14:creationId xmlns:p14="http://schemas.microsoft.com/office/powerpoint/2010/main" val="949867979"/>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13554855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14800234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416911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12194463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5188189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72C427A-DB9B-451E-AE3C-85B3B2CF19B3}" type="slidenum">
              <a:rPr lang="en-GB"/>
              <a:pPr>
                <a:defRPr/>
              </a:pPr>
              <a:t>‹#›</a:t>
            </a:fld>
            <a:endParaRPr lang="en-GB"/>
          </a:p>
        </p:txBody>
      </p:sp>
    </p:spTree>
    <p:extLst>
      <p:ext uri="{BB962C8B-B14F-4D97-AF65-F5344CB8AC3E}">
        <p14:creationId xmlns:p14="http://schemas.microsoft.com/office/powerpoint/2010/main" val="41528642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314DB365-E2C8-49DE-9B28-7405E8F44562}" type="slidenum">
              <a:rPr lang="en-GB"/>
              <a:pPr>
                <a:defRPr/>
              </a:pPr>
              <a:t>‹#›</a:t>
            </a:fld>
            <a:endParaRPr lang="en-GB"/>
          </a:p>
        </p:txBody>
      </p:sp>
    </p:spTree>
    <p:extLst>
      <p:ext uri="{BB962C8B-B14F-4D97-AF65-F5344CB8AC3E}">
        <p14:creationId xmlns:p14="http://schemas.microsoft.com/office/powerpoint/2010/main" val="37034130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B7B4286-82A4-4454-B173-36FCD9489A0D}" type="slidenum">
              <a:rPr lang="en-GB"/>
              <a:pPr>
                <a:defRPr/>
              </a:pPr>
              <a:t>‹#›</a:t>
            </a:fld>
            <a:endParaRPr lang="en-GB"/>
          </a:p>
        </p:txBody>
      </p:sp>
    </p:spTree>
    <p:extLst>
      <p:ext uri="{BB962C8B-B14F-4D97-AF65-F5344CB8AC3E}">
        <p14:creationId xmlns:p14="http://schemas.microsoft.com/office/powerpoint/2010/main" val="525592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EB56DBB5-D8BC-4CD5-994E-DF8E48A002FB}" type="slidenum">
              <a:rPr lang="en-GB"/>
              <a:pPr>
                <a:defRPr/>
              </a:pPr>
              <a:t>‹#›</a:t>
            </a:fld>
            <a:endParaRPr lang="en-GB"/>
          </a:p>
        </p:txBody>
      </p:sp>
    </p:spTree>
    <p:extLst>
      <p:ext uri="{BB962C8B-B14F-4D97-AF65-F5344CB8AC3E}">
        <p14:creationId xmlns:p14="http://schemas.microsoft.com/office/powerpoint/2010/main" val="22583918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C69E78A3-0E41-4406-B3B6-072FD2738A77}" type="slidenum">
              <a:rPr lang="en-GB"/>
              <a:pPr>
                <a:defRPr/>
              </a:pPr>
              <a:t>‹#›</a:t>
            </a:fld>
            <a:endParaRPr lang="en-GB"/>
          </a:p>
        </p:txBody>
      </p:sp>
    </p:spTree>
    <p:extLst>
      <p:ext uri="{BB962C8B-B14F-4D97-AF65-F5344CB8AC3E}">
        <p14:creationId xmlns:p14="http://schemas.microsoft.com/office/powerpoint/2010/main" val="3078146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CA54D366-0B63-9747-AEFB-D7DBF54CCE4C}" type="slidenum">
              <a:rPr lang="en-US" smtClean="0"/>
              <a:pPr>
                <a:defRPr/>
              </a:pPr>
              <a:t>‹#›</a:t>
            </a:fld>
            <a:endParaRPr lang="en-US" dirty="0"/>
          </a:p>
        </p:txBody>
      </p:sp>
    </p:spTree>
    <p:extLst>
      <p:ext uri="{BB962C8B-B14F-4D97-AF65-F5344CB8AC3E}">
        <p14:creationId xmlns:p14="http://schemas.microsoft.com/office/powerpoint/2010/main" val="65472421"/>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FFF7EEE1-C766-4B24-9046-4AB327036664}" type="slidenum">
              <a:rPr lang="en-GB"/>
              <a:pPr>
                <a:defRPr/>
              </a:pPr>
              <a:t>‹#›</a:t>
            </a:fld>
            <a:endParaRPr lang="en-GB"/>
          </a:p>
        </p:txBody>
      </p:sp>
    </p:spTree>
    <p:extLst>
      <p:ext uri="{BB962C8B-B14F-4D97-AF65-F5344CB8AC3E}">
        <p14:creationId xmlns:p14="http://schemas.microsoft.com/office/powerpoint/2010/main" val="15445365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1A0D48E-C249-4832-8375-B00FFB89F0B7}" type="slidenum">
              <a:rPr lang="en-GB"/>
              <a:pPr>
                <a:defRPr/>
              </a:pPr>
              <a:t>‹#›</a:t>
            </a:fld>
            <a:endParaRPr lang="en-GB"/>
          </a:p>
        </p:txBody>
      </p:sp>
    </p:spTree>
    <p:extLst>
      <p:ext uri="{BB962C8B-B14F-4D97-AF65-F5344CB8AC3E}">
        <p14:creationId xmlns:p14="http://schemas.microsoft.com/office/powerpoint/2010/main" val="25505688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FFAD098-8695-44E4-B9CA-DB1E8D3A12D5}" type="slidenum">
              <a:rPr lang="en-GB"/>
              <a:pPr>
                <a:defRPr/>
              </a:pPr>
              <a:t>‹#›</a:t>
            </a:fld>
            <a:endParaRPr lang="en-GB"/>
          </a:p>
        </p:txBody>
      </p:sp>
    </p:spTree>
    <p:extLst>
      <p:ext uri="{BB962C8B-B14F-4D97-AF65-F5344CB8AC3E}">
        <p14:creationId xmlns:p14="http://schemas.microsoft.com/office/powerpoint/2010/main" val="342979400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98C21CB-5608-42DE-B09D-B0A9CBC71C1E}" type="slidenum">
              <a:rPr lang="en-GB"/>
              <a:pPr>
                <a:defRPr/>
              </a:pPr>
              <a:t>‹#›</a:t>
            </a:fld>
            <a:endParaRPr lang="en-GB"/>
          </a:p>
        </p:txBody>
      </p:sp>
    </p:spTree>
    <p:extLst>
      <p:ext uri="{BB962C8B-B14F-4D97-AF65-F5344CB8AC3E}">
        <p14:creationId xmlns:p14="http://schemas.microsoft.com/office/powerpoint/2010/main" val="380214869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DFFE6B4-EA6F-4A92-B99F-0A886090E0E3}" type="slidenum">
              <a:rPr lang="en-GB"/>
              <a:pPr>
                <a:defRPr/>
              </a:pPr>
              <a:t>‹#›</a:t>
            </a:fld>
            <a:endParaRPr lang="en-GB"/>
          </a:p>
        </p:txBody>
      </p:sp>
    </p:spTree>
    <p:extLst>
      <p:ext uri="{BB962C8B-B14F-4D97-AF65-F5344CB8AC3E}">
        <p14:creationId xmlns:p14="http://schemas.microsoft.com/office/powerpoint/2010/main" val="235188894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62B35F43-D9B5-4159-89A8-62C5171C66FE}" type="slidenum">
              <a:rPr lang="en-GB"/>
              <a:pPr>
                <a:defRPr/>
              </a:pPr>
              <a:t>‹#›</a:t>
            </a:fld>
            <a:endParaRPr lang="en-GB"/>
          </a:p>
        </p:txBody>
      </p:sp>
    </p:spTree>
    <p:extLst>
      <p:ext uri="{BB962C8B-B14F-4D97-AF65-F5344CB8AC3E}">
        <p14:creationId xmlns:p14="http://schemas.microsoft.com/office/powerpoint/2010/main" val="33813076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0422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302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905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475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FBAB51C6-CF8B-DE48-9999-068C0B378D5E}" type="slidenum">
              <a:rPr lang="en-US" smtClean="0"/>
              <a:pPr>
                <a:defRPr/>
              </a:pPr>
              <a:t>‹#›</a:t>
            </a:fld>
            <a:endParaRPr lang="en-US" dirty="0"/>
          </a:p>
        </p:txBody>
      </p:sp>
    </p:spTree>
    <p:extLst>
      <p:ext uri="{BB962C8B-B14F-4D97-AF65-F5344CB8AC3E}">
        <p14:creationId xmlns:p14="http://schemas.microsoft.com/office/powerpoint/2010/main" val="1016220293"/>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05311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7713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208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4395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187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6651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02387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99902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99197489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63475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pPr>
                <a:defRPr/>
              </a:pPr>
              <a:t>‹#›</a:t>
            </a:fld>
            <a:endParaRPr lang="en-US"/>
          </a:p>
        </p:txBody>
      </p:sp>
    </p:spTree>
    <p:extLst>
      <p:ext uri="{BB962C8B-B14F-4D97-AF65-F5344CB8AC3E}">
        <p14:creationId xmlns:p14="http://schemas.microsoft.com/office/powerpoint/2010/main" val="415904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9D6FC9A0-01C9-E34F-AA39-063C0FAAF753}" type="slidenum">
              <a:rPr lang="en-US" smtClean="0"/>
              <a:pPr>
                <a:defRPr/>
              </a:pPr>
              <a:t>‹#›</a:t>
            </a:fld>
            <a:endParaRPr lang="en-US" dirty="0"/>
          </a:p>
        </p:txBody>
      </p:sp>
    </p:spTree>
    <p:extLst>
      <p:ext uri="{BB962C8B-B14F-4D97-AF65-F5344CB8AC3E}">
        <p14:creationId xmlns:p14="http://schemas.microsoft.com/office/powerpoint/2010/main" val="1862071900"/>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329568266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0149655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6902088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7763675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4062502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405766538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36607215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151606311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18122188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1268931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5C6C2CBE-1221-B64F-A503-7A8D83036AD5}" type="slidenum">
              <a:rPr lang="en-US" smtClean="0"/>
              <a:pPr>
                <a:defRPr/>
              </a:pPr>
              <a:t>‹#›</a:t>
            </a:fld>
            <a:endParaRPr lang="en-US" dirty="0"/>
          </a:p>
        </p:txBody>
      </p:sp>
    </p:spTree>
    <p:extLst>
      <p:ext uri="{BB962C8B-B14F-4D97-AF65-F5344CB8AC3E}">
        <p14:creationId xmlns:p14="http://schemas.microsoft.com/office/powerpoint/2010/main" val="1419383941"/>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40625569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8145055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71708988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219624581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136705645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77110930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13357976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162657487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20021030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3403938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A7E40AAD-67F5-7B4D-A2E2-5F28103763E5}" type="slidenum">
              <a:rPr lang="en-US" smtClean="0"/>
              <a:pPr>
                <a:defRPr/>
              </a:pPr>
              <a:t>‹#›</a:t>
            </a:fld>
            <a:endParaRPr lang="en-US" dirty="0"/>
          </a:p>
        </p:txBody>
      </p:sp>
    </p:spTree>
    <p:extLst>
      <p:ext uri="{BB962C8B-B14F-4D97-AF65-F5344CB8AC3E}">
        <p14:creationId xmlns:p14="http://schemas.microsoft.com/office/powerpoint/2010/main" val="3839020947"/>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33686306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026988"/>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851760"/>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059747"/>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544360"/>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458721"/>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2533753"/>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506918"/>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908930"/>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354285"/>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1C485E23-D286-D847-93DF-FC8B876DEAE1}" type="slidenum">
              <a:rPr lang="en-US" smtClean="0"/>
              <a:pPr>
                <a:defRPr/>
              </a:pPr>
              <a:t>‹#›</a:t>
            </a:fld>
            <a:endParaRPr lang="en-US" dirty="0"/>
          </a:p>
        </p:txBody>
      </p:sp>
    </p:spTree>
    <p:extLst>
      <p:ext uri="{BB962C8B-B14F-4D97-AF65-F5344CB8AC3E}">
        <p14:creationId xmlns:p14="http://schemas.microsoft.com/office/powerpoint/2010/main" val="4057402840"/>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843987"/>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1054458"/>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34561148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4444171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21454140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5982271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247561507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22224275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16626070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897302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B37EF89B-BA61-AF4B-AC16-8311665B8885}" type="slidenum">
              <a:rPr lang="en-US" smtClean="0"/>
              <a:pPr>
                <a:defRPr/>
              </a:pPr>
              <a:t>‹#›</a:t>
            </a:fld>
            <a:endParaRPr lang="en-US" dirty="0"/>
          </a:p>
        </p:txBody>
      </p:sp>
    </p:spTree>
    <p:extLst>
      <p:ext uri="{BB962C8B-B14F-4D97-AF65-F5344CB8AC3E}">
        <p14:creationId xmlns:p14="http://schemas.microsoft.com/office/powerpoint/2010/main" val="3500457326"/>
      </p:ext>
    </p:extLst>
  </p:cSld>
  <p:clrMapOvr>
    <a:masterClrMapping/>
  </p:clrMapOvr>
  <p:transition spd="med">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250382071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6487964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165996143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351508927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3501291932"/>
      </p:ext>
    </p:extLst>
  </p:cSld>
  <p:clrMapOvr>
    <a:masterClrMapping/>
  </p:clrMapOvr>
  <p:transition>
    <p:blinds/>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1411027512"/>
      </p:ext>
    </p:extLst>
  </p:cSld>
  <p:clrMapOvr>
    <a:masterClrMapping/>
  </p:clrMapOvr>
  <p:transition>
    <p:blinds/>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692190947"/>
      </p:ext>
    </p:extLst>
  </p:cSld>
  <p:clrMapOvr>
    <a:masterClrMapping/>
  </p:clrMapOvr>
  <p:transition>
    <p:blinds/>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1407272216"/>
      </p:ext>
    </p:extLst>
  </p:cSld>
  <p:clrMapOvr>
    <a:masterClrMapping/>
  </p:clrMapOvr>
  <p:transition>
    <p:blinds/>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1804471929"/>
      </p:ext>
    </p:extLst>
  </p:cSld>
  <p:clrMapOvr>
    <a:masterClrMapping/>
  </p:clrMapOvr>
  <p:transition>
    <p:blinds/>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712808583"/>
      </p:ext>
    </p:extLst>
  </p:cSld>
  <p:clrMapOvr>
    <a:masterClrMapping/>
  </p:clrMapOvr>
  <p:transition>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715531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2750067102"/>
      </p:ext>
    </p:extLst>
  </p:cSld>
  <p:clrMapOvr>
    <a:masterClrMapping/>
  </p:clrMapOvr>
  <p:transition>
    <p:blinds/>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385852284"/>
      </p:ext>
    </p:extLst>
  </p:cSld>
  <p:clrMapOvr>
    <a:masterClrMapping/>
  </p:clrMapOvr>
  <p:transition>
    <p:blinds/>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3884192035"/>
      </p:ext>
    </p:extLst>
  </p:cSld>
  <p:clrMapOvr>
    <a:masterClrMapping/>
  </p:clrMapOvr>
  <p:transition>
    <p:blinds/>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518105389"/>
      </p:ext>
    </p:extLst>
  </p:cSld>
  <p:clrMapOvr>
    <a:masterClrMapping/>
  </p:clrMapOvr>
  <p:transition>
    <p:blinds/>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3052585799"/>
      </p:ext>
    </p:extLst>
  </p:cSld>
  <p:clrMapOvr>
    <a:masterClrMapping/>
  </p:clrMapOvr>
  <p:transition>
    <p:blinds/>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8939657"/>
      </p:ext>
    </p:extLst>
  </p:cSld>
  <p:clrMapOvr>
    <a:masterClrMapping/>
  </p:clrMapOvr>
  <p:transition>
    <p:blinds/>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20285134"/>
      </p:ext>
    </p:extLst>
  </p:cSld>
  <p:clrMapOvr>
    <a:masterClrMapping/>
  </p:clrMapOvr>
  <p:transition>
    <p:blinds/>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34346322"/>
      </p:ext>
    </p:extLst>
  </p:cSld>
  <p:clrMapOvr>
    <a:masterClrMapping/>
  </p:clrMapOvr>
  <p:transition>
    <p:blinds/>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901735513"/>
      </p:ext>
    </p:extLst>
  </p:cSld>
  <p:clrMapOvr>
    <a:masterClrMapping/>
  </p:clrMapOvr>
  <p:transition>
    <p:blinds/>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652430437"/>
      </p:ext>
    </p:extLst>
  </p:cSld>
  <p:clrMapOvr>
    <a:masterClrMapping/>
  </p:clrMapOvr>
  <p:transition>
    <p:blinds/>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483536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95690163"/>
      </p:ext>
    </p:extLst>
  </p:cSld>
  <p:clrMapOvr>
    <a:masterClrMapping/>
  </p:clrMapOvr>
  <p:transition>
    <p:blinds/>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64978491"/>
      </p:ext>
    </p:extLst>
  </p:cSld>
  <p:clrMapOvr>
    <a:masterClrMapping/>
  </p:clrMapOvr>
  <p:transition>
    <p:blinds/>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67584450"/>
      </p:ext>
    </p:extLst>
  </p:cSld>
  <p:clrMapOvr>
    <a:masterClrMapping/>
  </p:clrMapOvr>
  <p:transition>
    <p:blinds/>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81132301"/>
      </p:ext>
    </p:extLst>
  </p:cSld>
  <p:clrMapOvr>
    <a:masterClrMapping/>
  </p:clrMapOvr>
  <p:transition>
    <p:blinds/>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59387484"/>
      </p:ext>
    </p:extLst>
  </p:cSld>
  <p:clrMapOvr>
    <a:masterClrMapping/>
  </p:clrMapOvr>
  <p:transition>
    <p:blinds/>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059549385"/>
      </p:ext>
    </p:extLst>
  </p:cSld>
  <p:clrMapOvr>
    <a:masterClrMapping/>
  </p:clrMapOvr>
  <p:transition>
    <p:blinds/>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45039445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9293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64499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7990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9487805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241905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012157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045718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759423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921291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596063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185115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2749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7098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1918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pPr>
                <a:defRPr/>
              </a:pPr>
              <a:t>‹#›</a:t>
            </a:fld>
            <a:endParaRPr lang="en-US"/>
          </a:p>
        </p:txBody>
      </p:sp>
    </p:spTree>
    <p:extLst>
      <p:ext uri="{BB962C8B-B14F-4D97-AF65-F5344CB8AC3E}">
        <p14:creationId xmlns:p14="http://schemas.microsoft.com/office/powerpoint/2010/main" val="424794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64305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11079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73149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133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38294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925856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3612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1753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4470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552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pPr>
                <a:defRPr/>
              </a:pPr>
              <a:t>‹#›</a:t>
            </a:fld>
            <a:endParaRPr lang="en-US"/>
          </a:p>
        </p:txBody>
      </p:sp>
    </p:spTree>
    <p:extLst>
      <p:ext uri="{BB962C8B-B14F-4D97-AF65-F5344CB8AC3E}">
        <p14:creationId xmlns:p14="http://schemas.microsoft.com/office/powerpoint/2010/main" val="2077121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5633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1223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288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712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8233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2756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6223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9181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20187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1274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pPr>
                <a:defRPr/>
              </a:pPr>
              <a:t>‹#›</a:t>
            </a:fld>
            <a:endParaRPr lang="en-US"/>
          </a:p>
        </p:txBody>
      </p:sp>
    </p:spTree>
    <p:extLst>
      <p:ext uri="{BB962C8B-B14F-4D97-AF65-F5344CB8AC3E}">
        <p14:creationId xmlns:p14="http://schemas.microsoft.com/office/powerpoint/2010/main" val="1456282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64514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41547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76940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38528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08016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52214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174113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5131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85996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925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pPr>
                <a:defRPr/>
              </a:pPr>
              <a:t>‹#›</a:t>
            </a:fld>
            <a:endParaRPr lang="en-US"/>
          </a:p>
        </p:txBody>
      </p:sp>
    </p:spTree>
    <p:extLst>
      <p:ext uri="{BB962C8B-B14F-4D97-AF65-F5344CB8AC3E}">
        <p14:creationId xmlns:p14="http://schemas.microsoft.com/office/powerpoint/2010/main" val="2376472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E86C00-4AD0-E94B-8D4A-2B63A942D73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553330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056865-C3D5-A14E-9360-66C506FE6CEB}"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925165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730654-AD54-C047-A4B1-1DBCDE36CAB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632636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5B82E0-6874-1048-A407-701EDB711F7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755554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4F4AE5-10AE-AD41-9E43-9ABE80BFEEF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606571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B6F762-8039-7C4C-88AE-F5AFDBCD4DF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269169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53D4BB-B8B5-CA4F-88BA-EA9972744054}"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695540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93A94-57F6-5F4C-BF7D-31985691EEFE}"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89798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7EF4C7-A9EA-074D-812D-2064055E749C}"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807494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FAE56-EC6E-D34F-BE4C-5FB620851A5E}"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97253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pPr>
                <a:defRPr/>
              </a:pPr>
              <a:t>‹#›</a:t>
            </a:fld>
            <a:endParaRPr lang="en-US"/>
          </a:p>
        </p:txBody>
      </p:sp>
    </p:spTree>
    <p:extLst>
      <p:ext uri="{BB962C8B-B14F-4D97-AF65-F5344CB8AC3E}">
        <p14:creationId xmlns:p14="http://schemas.microsoft.com/office/powerpoint/2010/main" val="3979916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C0303E-AD24-5340-A4F5-9666E835D962}"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250351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AB9D476-CC14-A845-8821-49E08109224B}" type="slidenum">
              <a:rPr lang="en-US" smtClean="0"/>
              <a:pPr>
                <a:defRPr/>
              </a:pPr>
              <a:t>‹#›</a:t>
            </a:fld>
            <a:endParaRPr lang="en-US" dirty="0"/>
          </a:p>
        </p:txBody>
      </p:sp>
    </p:spTree>
    <p:extLst>
      <p:ext uri="{BB962C8B-B14F-4D97-AF65-F5344CB8AC3E}">
        <p14:creationId xmlns:p14="http://schemas.microsoft.com/office/powerpoint/2010/main" val="4735201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65AEB0F6-E9CA-F742-A66D-1C30216600FD}" type="slidenum">
              <a:rPr lang="en-US" smtClean="0"/>
              <a:pPr>
                <a:defRPr/>
              </a:pPr>
              <a:t>‹#›</a:t>
            </a:fld>
            <a:endParaRPr lang="en-US" dirty="0"/>
          </a:p>
        </p:txBody>
      </p:sp>
    </p:spTree>
    <p:extLst>
      <p:ext uri="{BB962C8B-B14F-4D97-AF65-F5344CB8AC3E}">
        <p14:creationId xmlns:p14="http://schemas.microsoft.com/office/powerpoint/2010/main" val="2972035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8FF454E-AF15-A749-BEB7-946BABF0BC5D}" type="slidenum">
              <a:rPr lang="en-US" smtClean="0"/>
              <a:pPr>
                <a:defRPr/>
              </a:pPr>
              <a:t>‹#›</a:t>
            </a:fld>
            <a:endParaRPr lang="en-US" dirty="0"/>
          </a:p>
        </p:txBody>
      </p:sp>
    </p:spTree>
    <p:extLst>
      <p:ext uri="{BB962C8B-B14F-4D97-AF65-F5344CB8AC3E}">
        <p14:creationId xmlns:p14="http://schemas.microsoft.com/office/powerpoint/2010/main" val="1858772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36E323-757E-0D42-9D0B-7A5BC201AD6F}" type="slidenum">
              <a:rPr lang="en-US" smtClean="0"/>
              <a:pPr>
                <a:defRPr/>
              </a:pPr>
              <a:t>‹#›</a:t>
            </a:fld>
            <a:endParaRPr lang="en-US" dirty="0"/>
          </a:p>
        </p:txBody>
      </p:sp>
    </p:spTree>
    <p:extLst>
      <p:ext uri="{BB962C8B-B14F-4D97-AF65-F5344CB8AC3E}">
        <p14:creationId xmlns:p14="http://schemas.microsoft.com/office/powerpoint/2010/main" val="16246636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5418E4F-AFEB-234E-82B5-0F0A07B26B47}" type="slidenum">
              <a:rPr lang="en-US" smtClean="0"/>
              <a:pPr>
                <a:defRPr/>
              </a:pPr>
              <a:t>‹#›</a:t>
            </a:fld>
            <a:endParaRPr lang="en-US" dirty="0"/>
          </a:p>
        </p:txBody>
      </p:sp>
    </p:spTree>
    <p:extLst>
      <p:ext uri="{BB962C8B-B14F-4D97-AF65-F5344CB8AC3E}">
        <p14:creationId xmlns:p14="http://schemas.microsoft.com/office/powerpoint/2010/main" val="26869283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470E7CC-A839-8046-9C00-95F693893FA1}" type="slidenum">
              <a:rPr lang="en-US" smtClean="0"/>
              <a:pPr>
                <a:defRPr/>
              </a:pPr>
              <a:t>‹#›</a:t>
            </a:fld>
            <a:endParaRPr lang="en-US" dirty="0"/>
          </a:p>
        </p:txBody>
      </p:sp>
    </p:spTree>
    <p:extLst>
      <p:ext uri="{BB962C8B-B14F-4D97-AF65-F5344CB8AC3E}">
        <p14:creationId xmlns:p14="http://schemas.microsoft.com/office/powerpoint/2010/main" val="31230106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E23C163F-0C71-4047-9098-DCC30AC87AD2}" type="slidenum">
              <a:rPr lang="en-US" smtClean="0"/>
              <a:pPr>
                <a:defRPr/>
              </a:pPr>
              <a:t>‹#›</a:t>
            </a:fld>
            <a:endParaRPr lang="en-US" dirty="0"/>
          </a:p>
        </p:txBody>
      </p:sp>
    </p:spTree>
    <p:extLst>
      <p:ext uri="{BB962C8B-B14F-4D97-AF65-F5344CB8AC3E}">
        <p14:creationId xmlns:p14="http://schemas.microsoft.com/office/powerpoint/2010/main" val="1891003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40E9E28-87C9-F240-8B75-82389E8EDFA8}" type="slidenum">
              <a:rPr lang="en-US" smtClean="0"/>
              <a:pPr>
                <a:defRPr/>
              </a:pPr>
              <a:t>‹#›</a:t>
            </a:fld>
            <a:endParaRPr lang="en-US" dirty="0"/>
          </a:p>
        </p:txBody>
      </p:sp>
    </p:spTree>
    <p:extLst>
      <p:ext uri="{BB962C8B-B14F-4D97-AF65-F5344CB8AC3E}">
        <p14:creationId xmlns:p14="http://schemas.microsoft.com/office/powerpoint/2010/main" val="37603335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9CC6E901-A445-DB4D-AB95-D818F8B4BCBA}" type="slidenum">
              <a:rPr lang="en-US" smtClean="0"/>
              <a:pPr>
                <a:defRPr/>
              </a:pPr>
              <a:t>‹#›</a:t>
            </a:fld>
            <a:endParaRPr lang="en-US" dirty="0"/>
          </a:p>
        </p:txBody>
      </p:sp>
    </p:spTree>
    <p:extLst>
      <p:ext uri="{BB962C8B-B14F-4D97-AF65-F5344CB8AC3E}">
        <p14:creationId xmlns:p14="http://schemas.microsoft.com/office/powerpoint/2010/main" val="156531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pPr>
                <a:defRPr/>
              </a:pPr>
              <a:t>‹#›</a:t>
            </a:fld>
            <a:endParaRPr lang="en-US"/>
          </a:p>
        </p:txBody>
      </p:sp>
    </p:spTree>
    <p:extLst>
      <p:ext uri="{BB962C8B-B14F-4D97-AF65-F5344CB8AC3E}">
        <p14:creationId xmlns:p14="http://schemas.microsoft.com/office/powerpoint/2010/main" val="1988821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3E658F4-4386-0C45-8F6E-A34CABA7C67E}" type="slidenum">
              <a:rPr lang="en-US" smtClean="0"/>
              <a:pPr>
                <a:defRPr/>
              </a:pPr>
              <a:t>‹#›</a:t>
            </a:fld>
            <a:endParaRPr lang="en-US" dirty="0"/>
          </a:p>
        </p:txBody>
      </p:sp>
    </p:spTree>
    <p:extLst>
      <p:ext uri="{BB962C8B-B14F-4D97-AF65-F5344CB8AC3E}">
        <p14:creationId xmlns:p14="http://schemas.microsoft.com/office/powerpoint/2010/main" val="1313374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4C5E16DB-E7C5-E543-A962-FAC217EB9B65}" type="slidenum">
              <a:rPr lang="en-US" smtClean="0"/>
              <a:pPr>
                <a:defRPr/>
              </a:pPr>
              <a:t>‹#›</a:t>
            </a:fld>
            <a:endParaRPr lang="en-US" dirty="0"/>
          </a:p>
        </p:txBody>
      </p:sp>
    </p:spTree>
    <p:extLst>
      <p:ext uri="{BB962C8B-B14F-4D97-AF65-F5344CB8AC3E}">
        <p14:creationId xmlns:p14="http://schemas.microsoft.com/office/powerpoint/2010/main" val="34886801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8BD6B67C-C688-DD4E-99B7-76DA7847771C}" type="slidenum">
              <a:rPr lang="en-US" smtClean="0"/>
              <a:pPr>
                <a:defRPr/>
              </a:pPr>
              <a:t>‹#›</a:t>
            </a:fld>
            <a:endParaRPr lang="en-US" dirty="0"/>
          </a:p>
        </p:txBody>
      </p:sp>
    </p:spTree>
    <p:extLst>
      <p:ext uri="{BB962C8B-B14F-4D97-AF65-F5344CB8AC3E}">
        <p14:creationId xmlns:p14="http://schemas.microsoft.com/office/powerpoint/2010/main" val="2215687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A7CCE543-A64F-9143-A3BA-3B9B2EF34E15}" type="slidenum">
              <a:rPr lang="en-US" smtClean="0"/>
              <a:pPr>
                <a:defRPr/>
              </a:pPr>
              <a:t>‹#›</a:t>
            </a:fld>
            <a:endParaRPr lang="en-US" dirty="0"/>
          </a:p>
        </p:txBody>
      </p:sp>
    </p:spTree>
    <p:extLst>
      <p:ext uri="{BB962C8B-B14F-4D97-AF65-F5344CB8AC3E}">
        <p14:creationId xmlns:p14="http://schemas.microsoft.com/office/powerpoint/2010/main" val="95840029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165E972-F051-8349-A484-71A95ABCEDC6}" type="slidenum">
              <a:rPr lang="en-US" smtClean="0"/>
              <a:pPr>
                <a:defRPr/>
              </a:pPr>
              <a:t>‹#›</a:t>
            </a:fld>
            <a:endParaRPr lang="en-US" dirty="0"/>
          </a:p>
        </p:txBody>
      </p:sp>
    </p:spTree>
    <p:extLst>
      <p:ext uri="{BB962C8B-B14F-4D97-AF65-F5344CB8AC3E}">
        <p14:creationId xmlns:p14="http://schemas.microsoft.com/office/powerpoint/2010/main" val="44501892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3A09D15-0419-4949-869A-4F24C5075CAF}" type="slidenum">
              <a:rPr lang="en-US" smtClean="0"/>
              <a:pPr>
                <a:defRPr/>
              </a:pPr>
              <a:t>‹#›</a:t>
            </a:fld>
            <a:endParaRPr lang="en-US" dirty="0"/>
          </a:p>
        </p:txBody>
      </p:sp>
    </p:spTree>
    <p:extLst>
      <p:ext uri="{BB962C8B-B14F-4D97-AF65-F5344CB8AC3E}">
        <p14:creationId xmlns:p14="http://schemas.microsoft.com/office/powerpoint/2010/main" val="231495961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0B32724E-AD61-6146-A80C-4B5E6A5E4D79}" type="slidenum">
              <a:rPr lang="en-US" smtClean="0"/>
              <a:pPr>
                <a:defRPr/>
              </a:pPr>
              <a:t>‹#›</a:t>
            </a:fld>
            <a:endParaRPr lang="en-US" dirty="0"/>
          </a:p>
        </p:txBody>
      </p:sp>
    </p:spTree>
    <p:extLst>
      <p:ext uri="{BB962C8B-B14F-4D97-AF65-F5344CB8AC3E}">
        <p14:creationId xmlns:p14="http://schemas.microsoft.com/office/powerpoint/2010/main" val="386287106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220DC3-4A8B-6041-9311-52C8C208EA96}" type="slidenum">
              <a:rPr lang="en-US" smtClean="0"/>
              <a:pPr>
                <a:defRPr/>
              </a:pPr>
              <a:t>‹#›</a:t>
            </a:fld>
            <a:endParaRPr lang="en-US" dirty="0"/>
          </a:p>
        </p:txBody>
      </p:sp>
    </p:spTree>
    <p:extLst>
      <p:ext uri="{BB962C8B-B14F-4D97-AF65-F5344CB8AC3E}">
        <p14:creationId xmlns:p14="http://schemas.microsoft.com/office/powerpoint/2010/main" val="212969127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FF44F92-05B8-AC4F-AA20-3D16D4D0BDE0}" type="slidenum">
              <a:rPr lang="en-US" smtClean="0"/>
              <a:pPr>
                <a:defRPr/>
              </a:pPr>
              <a:t>‹#›</a:t>
            </a:fld>
            <a:endParaRPr lang="en-US" dirty="0"/>
          </a:p>
        </p:txBody>
      </p:sp>
    </p:spTree>
    <p:extLst>
      <p:ext uri="{BB962C8B-B14F-4D97-AF65-F5344CB8AC3E}">
        <p14:creationId xmlns:p14="http://schemas.microsoft.com/office/powerpoint/2010/main" val="427295000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9E654C1-56AC-894A-AFB0-CE202469EBD8}" type="slidenum">
              <a:rPr lang="en-US" smtClean="0"/>
              <a:pPr>
                <a:defRPr/>
              </a:pPr>
              <a:t>‹#›</a:t>
            </a:fld>
            <a:endParaRPr lang="en-US" dirty="0"/>
          </a:p>
        </p:txBody>
      </p:sp>
    </p:spTree>
    <p:extLst>
      <p:ext uri="{BB962C8B-B14F-4D97-AF65-F5344CB8AC3E}">
        <p14:creationId xmlns:p14="http://schemas.microsoft.com/office/powerpoint/2010/main" val="8259711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5.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6.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1.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8.emf"/><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9.jpe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5.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theme" Target="../theme/theme26.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7.xml"/><Relationship Id="rId1"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theme" Target="../theme/theme31.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3.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theme" Target="../theme/theme34.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82"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12/4/24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1510214733"/>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2186959994"/>
      </p:ext>
    </p:extLst>
  </p:cSld>
  <p:clrMap bg1="dk2" tx1="lt1" bg2="dk1" tx2="lt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04/12/2024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090373081"/>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171665996"/>
      </p:ext>
    </p:extLst>
  </p:cSld>
  <p:clrMap bg1="dk2" tx1="lt1" bg2="dk1" tx2="lt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2572025751"/>
      </p:ext>
    </p:extLst>
  </p:cSld>
  <p:clrMap bg1="dk2" tx1="lt1" bg2="dk1" tx2="lt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18860784"/>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pPr/>
              <a:t>‹#›</a:t>
            </a:fld>
            <a:endParaRPr lang="en-US"/>
          </a:p>
        </p:txBody>
      </p:sp>
    </p:spTree>
    <p:extLst>
      <p:ext uri="{BB962C8B-B14F-4D97-AF65-F5344CB8AC3E}">
        <p14:creationId xmlns:p14="http://schemas.microsoft.com/office/powerpoint/2010/main" val="1191147885"/>
      </p:ext>
    </p:extLst>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defTabSz="914400" fontAlgn="base">
              <a:spcBef>
                <a:spcPct val="0"/>
              </a:spcBef>
              <a:spcAft>
                <a:spcPct val="0"/>
              </a:spcAft>
              <a:defRPr/>
            </a:pPr>
            <a:fld id="{3664AE4A-75DE-2044-8C99-40ACEC0F60DA}"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102035928"/>
      </p:ext>
    </p:extLst>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4919199"/>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76203926"/>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 id="214748459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pPr>
                <a:defRPr/>
              </a:pPr>
              <a:t>‹#›</a:t>
            </a:fld>
            <a:endParaRPr lang="en-US"/>
          </a:p>
        </p:txBody>
      </p:sp>
    </p:spTree>
    <p:extLst>
      <p:ext uri="{BB962C8B-B14F-4D97-AF65-F5344CB8AC3E}">
        <p14:creationId xmlns:p14="http://schemas.microsoft.com/office/powerpoint/2010/main" val="1867861172"/>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4518112"/>
      </p:ext>
    </p:extLst>
  </p:cSld>
  <p:clrMap bg1="dk2" tx1="lt1" bg2="dk1" tx2="lt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12/4/24</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3474628257"/>
      </p:ext>
    </p:extLst>
  </p:cSld>
  <p:clrMap bg1="dk2" tx1="lt1" bg2="dk1"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4A48B521-1189-48E4-A4DF-57E7F00C00BF}" type="slidenum">
              <a:rPr lang="en-US"/>
              <a:pPr/>
              <a:t>‹#›</a:t>
            </a:fld>
            <a:endParaRPr lang="en-US"/>
          </a:p>
        </p:txBody>
      </p:sp>
    </p:spTree>
    <p:extLst>
      <p:ext uri="{BB962C8B-B14F-4D97-AF65-F5344CB8AC3E}">
        <p14:creationId xmlns:p14="http://schemas.microsoft.com/office/powerpoint/2010/main" val="991050325"/>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extLst>
      <p:ext uri="{BB962C8B-B14F-4D97-AF65-F5344CB8AC3E}">
        <p14:creationId xmlns:p14="http://schemas.microsoft.com/office/powerpoint/2010/main" val="121535172"/>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1267"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A629C211-098D-42CC-9180-35F3E0FA9050}" type="slidenum">
              <a:rPr lang="en-GB"/>
              <a:pPr>
                <a:defRPr/>
              </a:pPr>
              <a:t>‹#›</a:t>
            </a:fld>
            <a:endParaRPr lang="en-GB"/>
          </a:p>
        </p:txBody>
      </p:sp>
    </p:spTree>
    <p:extLst>
      <p:ext uri="{BB962C8B-B14F-4D97-AF65-F5344CB8AC3E}">
        <p14:creationId xmlns:p14="http://schemas.microsoft.com/office/powerpoint/2010/main" val="3796811539"/>
      </p:ext>
    </p:extLst>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FFFF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5354430"/>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8"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542056975"/>
      </p:ext>
    </p:extLst>
  </p:cSld>
  <p:clrMap bg1="lt1" tx1="dk1" bg2="lt2" tx2="dk2" accent1="accent1" accent2="accent2" accent3="accent3" accent4="accent4" accent5="accent5" accent6="accent6" hlink="hlink" folHlink="folHlink"/>
  <p:sldLayoutIdLst>
    <p:sldLayoutId id="21474846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3285359965"/>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525039059"/>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963"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5919514"/>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610507"/>
      </p:ext>
    </p:extLst>
  </p:cSld>
  <p:clrMap bg1="dk2" tx1="lt1" bg2="dk1" tx2="lt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 id="2147484729"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21512457"/>
      </p:ext>
    </p:extLst>
  </p:cSld>
  <p:clrMap bg1="dk2" tx1="lt1" bg2="dk1" tx2="lt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08441341"/>
      </p:ext>
    </p:extLst>
  </p:cSld>
  <p:clrMap bg1="dk2" tx1="lt1" bg2="dk1" tx2="lt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solidFill>
                  <a:srgbClr val="FFFFFF"/>
                </a:solidFill>
              </a:rPr>
              <a:pPr>
                <a:defRPr/>
              </a:pPr>
              <a:t>‹#›</a:t>
            </a:fld>
            <a:endParaRPr lang="en-US">
              <a:solidFill>
                <a:srgbClr val="FFFFFF"/>
              </a:solidFill>
            </a:endParaRPr>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988444"/>
      </p:ext>
    </p:extLst>
  </p:cSld>
  <p:clrMap bg1="dk2" tx1="lt1" bg2="dk1" tx2="lt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6"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20574268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0693695"/>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2511954"/>
      </p:ext>
    </p:extLst>
  </p:cSld>
  <p:clrMap bg1="dk2" tx1="lt1" bg2="dk1"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smtClean="0">
                <a:latin typeface="Arial" panose="020B0604020202020204" pitchFamily="34" charset="0"/>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smtClean="0">
                <a:latin typeface="Arial" panose="020B0604020202020204" pitchFamily="34" charset="0"/>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smtClean="0">
                <a:latin typeface="Arial" panose="020B0604020202020204" pitchFamily="34" charset="0"/>
                <a:cs typeface="+mn-cs"/>
              </a:defRPr>
            </a:lvl1pPr>
          </a:lstStyle>
          <a:p>
            <a:pPr>
              <a:defRPr/>
            </a:pPr>
            <a:fld id="{169A0D8A-ADFD-D74A-9706-C954DEC1148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5727677"/>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07DC1DE-A652-A040-A259-E72961084CA2}" type="slidenum">
              <a:rPr lang="en-US" smtClean="0"/>
              <a:pPr>
                <a:defRPr/>
              </a:pPr>
              <a:t>‹#›</a:t>
            </a:fld>
            <a:endParaRPr lang="en-US" dirty="0"/>
          </a:p>
        </p:txBody>
      </p:sp>
    </p:spTree>
    <p:extLst>
      <p:ext uri="{BB962C8B-B14F-4D97-AF65-F5344CB8AC3E}">
        <p14:creationId xmlns:p14="http://schemas.microsoft.com/office/powerpoint/2010/main" val="3547423356"/>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 id="2147484419"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CD8C44E-637C-F244-8A1D-DAE9E9067923}" type="slidenum">
              <a:rPr lang="en-US" smtClean="0"/>
              <a:pPr>
                <a:defRPr/>
              </a:pPr>
              <a:t>‹#›</a:t>
            </a:fld>
            <a:endParaRPr lang="en-US" dirty="0"/>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457200"/>
            <a:endParaRPr lang="en-US" sz="1800" b="1" i="0" dirty="0">
              <a:solidFill>
                <a:srgbClr val="000000"/>
              </a:solidFill>
              <a:latin typeface="Arial" panose="020B0604020202020204" pitchFamily="34" charset="0"/>
            </a:endParaRPr>
          </a:p>
        </p:txBody>
      </p:sp>
    </p:spTree>
    <p:extLst>
      <p:ext uri="{BB962C8B-B14F-4D97-AF65-F5344CB8AC3E}">
        <p14:creationId xmlns:p14="http://schemas.microsoft.com/office/powerpoint/2010/main" val="3500871589"/>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ransition/>
  <p:txStyles>
    <p:titleStyle>
      <a:lvl1pPr algn="ctr" rtl="0" eaLnBrk="0" fontAlgn="base" hangingPunct="0">
        <a:spcBef>
          <a:spcPct val="0"/>
        </a:spcBef>
        <a:spcAft>
          <a:spcPct val="0"/>
        </a:spcAft>
        <a:defRPr sz="4000" b="1" i="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8.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4.xml"/></Relationships>
</file>

<file path=ppt/slides/_rels/slide11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1.xml"/><Relationship Id="rId1" Type="http://schemas.openxmlformats.org/officeDocument/2006/relationships/slideLayout" Target="../slideLayouts/slideLayout33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50.xml"/></Relationships>
</file>

<file path=ppt/slides/_rels/slide1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3.xml"/><Relationship Id="rId1" Type="http://schemas.openxmlformats.org/officeDocument/2006/relationships/slideLayout" Target="../slideLayouts/slideLayout33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7.jpeg"/><Relationship Id="rId1" Type="http://schemas.openxmlformats.org/officeDocument/2006/relationships/slideLayout" Target="../slideLayouts/slideLayout361.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6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48.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5.xml"/><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4.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8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00.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11.xml"/><Relationship Id="rId1" Type="http://schemas.openxmlformats.org/officeDocument/2006/relationships/themeOverride" Target="../theme/themeOverride7.xml"/><Relationship Id="rId5" Type="http://schemas.openxmlformats.org/officeDocument/2006/relationships/image" Target="../media/image107.png"/><Relationship Id="rId4" Type="http://schemas.openxmlformats.org/officeDocument/2006/relationships/image" Target="../media/image106.png"/></Relationships>
</file>

<file path=ppt/slides/_rels/slide1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3.xml"/><Relationship Id="rId1" Type="http://schemas.openxmlformats.org/officeDocument/2006/relationships/slideLayout" Target="../slideLayouts/slideLayout211.xml"/><Relationship Id="rId4" Type="http://schemas.openxmlformats.org/officeDocument/2006/relationships/image" Target="../media/image109.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11.xml"/><Relationship Id="rId1" Type="http://schemas.openxmlformats.org/officeDocument/2006/relationships/themeOverride" Target="../theme/themeOverride8.xml"/><Relationship Id="rId5" Type="http://schemas.openxmlformats.org/officeDocument/2006/relationships/image" Target="../media/image111.png"/><Relationship Id="rId4" Type="http://schemas.openxmlformats.org/officeDocument/2006/relationships/image" Target="../media/image110.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8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6.xml"/><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4.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4.xml"/><Relationship Id="rId1" Type="http://schemas.openxmlformats.org/officeDocument/2006/relationships/themeOverride" Target="../theme/themeOverride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29.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0.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1.xml"/><Relationship Id="rId1" Type="http://schemas.openxmlformats.org/officeDocument/2006/relationships/slideLayout" Target="../slideLayouts/slideLayout4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54.xml"/></Relationships>
</file>

<file path=ppt/slides/_rels/slide1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3.xml"/><Relationship Id="rId1" Type="http://schemas.openxmlformats.org/officeDocument/2006/relationships/slideLayout" Target="../slideLayouts/slideLayout40.xml"/><Relationship Id="rId4" Type="http://schemas.openxmlformats.org/officeDocument/2006/relationships/image" Target="../media/image118.png"/></Relationships>
</file>

<file path=ppt/slides/_rels/slide1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4.xml"/><Relationship Id="rId1" Type="http://schemas.openxmlformats.org/officeDocument/2006/relationships/slideLayout" Target="../slideLayouts/slideLayout62.xml"/><Relationship Id="rId4" Type="http://schemas.openxmlformats.org/officeDocument/2006/relationships/image" Target="../media/image2.png"/></Relationships>
</file>

<file path=ppt/slides/_rels/slide1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4.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7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8.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29.xml"/><Relationship Id="rId1" Type="http://schemas.openxmlformats.org/officeDocument/2006/relationships/slideLayout" Target="../slideLayouts/slideLayout224.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0.xml"/><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1.xml"/><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2.xml"/><Relationship Id="rId1" Type="http://schemas.openxmlformats.org/officeDocument/2006/relationships/slideLayout" Target="../slideLayouts/slideLayout35.xml"/><Relationship Id="rId4" Type="http://schemas.openxmlformats.org/officeDocument/2006/relationships/image" Target="../media/image125.png"/></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3.xml"/><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4.xml"/><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5.xml"/><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6.xml"/><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8.xml"/><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9.xml"/><Relationship Id="rId1" Type="http://schemas.openxmlformats.org/officeDocument/2006/relationships/slideLayout" Target="../slideLayouts/slideLayout35.xml"/></Relationships>
</file>

<file path=ppt/slides/_rels/slide1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0.xml"/><Relationship Id="rId1" Type="http://schemas.openxmlformats.org/officeDocument/2006/relationships/slideLayout" Target="../slideLayouts/slideLayout35.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36.xml"/><Relationship Id="rId1" Type="http://schemas.openxmlformats.org/officeDocument/2006/relationships/themeOverride" Target="../theme/themeOverride10.xml"/><Relationship Id="rId4" Type="http://schemas.openxmlformats.org/officeDocument/2006/relationships/image" Target="../media/image2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2.xml"/><Relationship Id="rId1" Type="http://schemas.openxmlformats.org/officeDocument/2006/relationships/slideLayout" Target="../slideLayouts/slideLayout35.xml"/><Relationship Id="rId4" Type="http://schemas.openxmlformats.org/officeDocument/2006/relationships/image" Target="../media/image129.png"/></Relationships>
</file>

<file path=ppt/slides/_rels/slide16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3.xml"/><Relationship Id="rId1" Type="http://schemas.openxmlformats.org/officeDocument/2006/relationships/slideLayout" Target="../slideLayouts/slideLayout71.xml"/></Relationships>
</file>

<file path=ppt/slides/_rels/slide1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4.xml"/><Relationship Id="rId1" Type="http://schemas.openxmlformats.org/officeDocument/2006/relationships/slideLayout" Target="../slideLayouts/slideLayout71.xml"/></Relationships>
</file>

<file path=ppt/slides/_rels/slide16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5.xml"/><Relationship Id="rId1" Type="http://schemas.openxmlformats.org/officeDocument/2006/relationships/slideLayout" Target="../slideLayouts/slideLayout71.xml"/></Relationships>
</file>

<file path=ppt/slides/_rels/slide1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7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7.xml"/><Relationship Id="rId1" Type="http://schemas.openxmlformats.org/officeDocument/2006/relationships/slideLayout" Target="../slideLayouts/slideLayout71.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8.xml"/><Relationship Id="rId1" Type="http://schemas.openxmlformats.org/officeDocument/2006/relationships/slideLayout" Target="../slideLayouts/slideLayout71.xml"/></Relationships>
</file>

<file path=ppt/slides/_rels/slide1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9.xml"/><Relationship Id="rId1" Type="http://schemas.openxmlformats.org/officeDocument/2006/relationships/slideLayout" Target="../slideLayouts/slideLayout71.xml"/></Relationships>
</file>

<file path=ppt/slides/_rels/slide1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0.xml"/><Relationship Id="rId1" Type="http://schemas.openxmlformats.org/officeDocument/2006/relationships/slideLayout" Target="../slideLayouts/slideLayout71.xml"/></Relationships>
</file>

<file path=ppt/slides/_rels/slide1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1.xml"/><Relationship Id="rId1" Type="http://schemas.openxmlformats.org/officeDocument/2006/relationships/slideLayout" Target="../slideLayouts/slideLayout71.xml"/></Relationships>
</file>

<file path=ppt/slides/_rels/slide1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2.xml"/><Relationship Id="rId1" Type="http://schemas.openxmlformats.org/officeDocument/2006/relationships/slideLayout" Target="../slideLayouts/slideLayout7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3.xml"/><Relationship Id="rId1" Type="http://schemas.openxmlformats.org/officeDocument/2006/relationships/slideLayout" Target="../slideLayouts/slideLayout23.xml"/><Relationship Id="rId4" Type="http://schemas.openxmlformats.org/officeDocument/2006/relationships/image" Target="../media/image12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6.xml"/><Relationship Id="rId1" Type="http://schemas.openxmlformats.org/officeDocument/2006/relationships/themeOverride" Target="../theme/themeOverride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28.xml"/><Relationship Id="rId1" Type="http://schemas.openxmlformats.org/officeDocument/2006/relationships/themeOverride" Target="../theme/themeOverride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51.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9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31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32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22.xml"/></Relationships>
</file>

<file path=ppt/slides/_rels/slide3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20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6.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6.xml"/></Relationships>
</file>

<file path=ppt/slides/_rels/slide3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06.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81.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81.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6.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206.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06.xml"/><Relationship Id="rId5" Type="http://schemas.openxmlformats.org/officeDocument/2006/relationships/image" Target="../media/image53.png"/><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06.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06.xm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6.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6.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06.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5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70.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57.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3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40.xml"/><Relationship Id="rId5" Type="http://schemas.openxmlformats.org/officeDocument/2006/relationships/image" Target="../media/image74.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229.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240.xml"/><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4.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144.xml"/></Relationships>
</file>

<file path=ppt/slides/_rels/slide6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6.xml"/><Relationship Id="rId1" Type="http://schemas.openxmlformats.org/officeDocument/2006/relationships/slideLayout" Target="../slideLayouts/slideLayout14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04.xml"/><Relationship Id="rId5" Type="http://schemas.microsoft.com/office/2007/relationships/hdphoto" Target="../media/hdphoto1.wdp"/><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62.xml"/><Relationship Id="rId1" Type="http://schemas.openxmlformats.org/officeDocument/2006/relationships/slideLayout" Target="../slideLayouts/slideLayout14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4.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4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4.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04.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205.xml"/><Relationship Id="rId4" Type="http://schemas.openxmlformats.org/officeDocument/2006/relationships/image" Target="../media/image84.jpeg"/></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8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160.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99.xml"/><Relationship Id="rId1" Type="http://schemas.openxmlformats.org/officeDocument/2006/relationships/tags" Target="../tags/tag1.xml"/><Relationship Id="rId4" Type="http://schemas.openxmlformats.org/officeDocument/2006/relationships/image" Target="../media/image86.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4.xml"/><Relationship Id="rId1" Type="http://schemas.openxmlformats.org/officeDocument/2006/relationships/themeOverride" Target="../theme/themeOverride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1.xml"/><Relationship Id="rId1" Type="http://schemas.openxmlformats.org/officeDocument/2006/relationships/themeOverride" Target="../theme/themeOverride6.xml"/><Relationship Id="rId4" Type="http://schemas.openxmlformats.org/officeDocument/2006/relationships/image" Target="../media/image87.jpeg"/></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8199" name="Picture 7" descr="1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p:nvPr>
        </p:nvSpPr>
        <p:spPr>
          <a:xfrm>
            <a:off x="899592" y="1556792"/>
            <a:ext cx="3078163" cy="641350"/>
          </a:xfrm>
          <a:gradFill rotWithShape="0">
            <a:gsLst>
              <a:gs pos="0">
                <a:schemeClr val="bg2"/>
              </a:gs>
              <a:gs pos="100000">
                <a:schemeClr val="bg2">
                  <a:gamma/>
                  <a:shade val="46275"/>
                  <a:invGamma/>
                </a:schemeClr>
              </a:gs>
            </a:gsLst>
            <a:path path="rect">
              <a:fillToRect r="100000" b="100000"/>
            </a:path>
          </a:gradFill>
          <a:effectLst/>
        </p:spPr>
        <p:txBody>
          <a:bodyPr anchor="t">
            <a:spAutoFit/>
          </a:bodyPr>
          <a:lstStyle/>
          <a:p>
            <a:pPr algn="ctr">
              <a:spcBef>
                <a:spcPct val="50000"/>
              </a:spcBef>
              <a:defRPr/>
            </a:pPr>
            <a:r>
              <a:rPr lang="ar-JO" sz="3600" b="1" dirty="0">
                <a:solidFill>
                  <a:srgbClr val="FFFFFF"/>
                </a:solidFill>
                <a:latin typeface="Arial" panose="020B0604020202020204" pitchFamily="34" charset="0"/>
                <a:ea typeface="Times New Roman" pitchFamily="-111" charset="0"/>
                <a:cs typeface="Arial" panose="020B0604020202020204" pitchFamily="34" charset="0"/>
              </a:rPr>
              <a:t>عزرا</a:t>
            </a:r>
            <a:endParaRPr lang="en-US" sz="3600" b="1" dirty="0">
              <a:solidFill>
                <a:srgbClr val="FFFFFF"/>
              </a:solidFill>
              <a:latin typeface="Arial" panose="020B0604020202020204" pitchFamily="34" charset="0"/>
              <a:ea typeface="Times New Roman" pitchFamily="-111" charset="0"/>
              <a:cs typeface="Arial" panose="020B0604020202020204" pitchFamily="34" charset="0"/>
            </a:endParaRPr>
          </a:p>
        </p:txBody>
      </p:sp>
      <p:sp>
        <p:nvSpPr>
          <p:cNvPr id="8197" name="Text Box 5"/>
          <p:cNvSpPr txBox="1">
            <a:spLocks noChangeArrowheads="1"/>
          </p:cNvSpPr>
          <p:nvPr/>
        </p:nvSpPr>
        <p:spPr bwMode="auto">
          <a:xfrm>
            <a:off x="5715000" y="5105400"/>
            <a:ext cx="3429000" cy="1754326"/>
          </a:xfrm>
          <a:prstGeom prst="rect">
            <a:avLst/>
          </a:prstGeom>
          <a:gradFill rotWithShape="0">
            <a:gsLst>
              <a:gs pos="0">
                <a:schemeClr val="bg2"/>
              </a:gs>
              <a:gs pos="100000">
                <a:schemeClr val="bg2">
                  <a:gamma/>
                  <a:shade val="46275"/>
                  <a:invGamma/>
                </a:schemeClr>
              </a:gs>
            </a:gsLst>
            <a:path path="rect">
              <a:fillToRect r="100000" b="100000"/>
            </a:path>
          </a:gra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altLang="zh-CN" sz="3600" b="1" dirty="0">
                <a:solidFill>
                  <a:srgbClr val="FFFFFF"/>
                </a:solidFill>
                <a:latin typeface="Arial" panose="020B0604020202020204" pitchFamily="34" charset="0"/>
                <a:cs typeface="Arial" panose="020B0604020202020204" pitchFamily="34" charset="0"/>
              </a:rPr>
              <a:t>استرداد            الهيكل                   والشعب</a:t>
            </a:r>
            <a:endParaRPr lang="en-US" sz="3600" b="1" dirty="0">
              <a:solidFill>
                <a:srgbClr val="FFFFFF"/>
              </a:solidFill>
              <a:latin typeface="Arial" panose="020B0604020202020204" pitchFamily="34" charset="0"/>
              <a:ea typeface="Times New Roman" charset="0"/>
              <a:cs typeface="Arial" panose="020B0604020202020204" pitchFamily="34" charset="0"/>
            </a:endParaRPr>
          </a:p>
        </p:txBody>
      </p:sp>
      <p:sp>
        <p:nvSpPr>
          <p:cNvPr id="6" name="Text Box 5"/>
          <p:cNvSpPr txBox="1">
            <a:spLocks noChangeArrowheads="1"/>
          </p:cNvSpPr>
          <p:nvPr/>
        </p:nvSpPr>
        <p:spPr bwMode="auto">
          <a:xfrm>
            <a:off x="-13320" y="6139725"/>
            <a:ext cx="53054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13557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علاقة عزرا بأستير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458-457 ق.م ( سنة واحدة )</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العودة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العودة</a:t>
                </a:r>
                <a:endParaRPr lang="en-US" altLang="zh-CN" b="1" dirty="0">
                  <a:solidFill>
                    <a:srgbClr val="000000"/>
                  </a:solidFill>
                  <a:latin typeface="Arial" panose="020B0604020202020204" pitchFamily="34" charset="0"/>
                  <a:cs typeface="Arial" panose="020B0604020202020204" pitchFamily="34" charset="0"/>
                </a:endParaRPr>
              </a:p>
              <a:p>
                <a:pPr algn="ctr" eaLnBrk="0" hangingPunct="0">
                  <a:lnSpc>
                    <a:spcPct val="80000"/>
                  </a:lnSpc>
                </a:pPr>
                <a:r>
                  <a:rPr lang="ar-JO" altLang="zh-CN" b="1" dirty="0">
                    <a:solidFill>
                      <a:srgbClr val="000000"/>
                    </a:solidFill>
                    <a:latin typeface="Arial" panose="020B0604020202020204" pitchFamily="34" charset="0"/>
                    <a:cs typeface="Arial" panose="020B0604020202020204" pitchFamily="34" charset="0"/>
                  </a:rPr>
                  <a:t>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a:t>
                </a:r>
              </a:p>
              <a:p>
                <a:pPr algn="ctr">
                  <a:lnSpc>
                    <a:spcPct val="80000"/>
                  </a:lnSpc>
                </a:pPr>
                <a:r>
                  <a:rPr lang="ar-JO" altLang="zh-CN" b="1" dirty="0">
                    <a:solidFill>
                      <a:srgbClr val="000000"/>
                    </a:solidFill>
                    <a:latin typeface="Arial" panose="020B0604020202020204" pitchFamily="34" charset="0"/>
                    <a:ea typeface="宋体" charset="0"/>
                    <a:cs typeface="Arial" panose="020B0604020202020204" pitchFamily="34" charset="0"/>
                  </a:rPr>
                  <a:t>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المقاومة</a:t>
                </a:r>
                <a:endParaRPr lang="en-US" altLang="zh-CN" sz="1400" b="1" dirty="0">
                  <a:solidFill>
                    <a:srgbClr val="000000"/>
                  </a:solidFill>
                  <a:latin typeface="Arial" panose="020B0604020202020204" pitchFamily="34" charset="0"/>
                  <a:cs typeface="Arial" panose="020B0604020202020204" pitchFamily="34" charset="0"/>
                </a:endParaRPr>
              </a:p>
              <a:p>
                <a:pPr algn="ctr" eaLnBrk="0" hangingPunct="0"/>
                <a:r>
                  <a:rPr lang="ar-JO" altLang="zh-CN" sz="1400" b="1" dirty="0">
                    <a:solidFill>
                      <a:srgbClr val="000000"/>
                    </a:solidFill>
                    <a:latin typeface="Arial" panose="020B0604020202020204" pitchFamily="34" charset="0"/>
                    <a:cs typeface="Arial" panose="020B0604020202020204" pitchFamily="34" charset="0"/>
                  </a:rPr>
                  <a:t>4: 1-6: 12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a:t>
                </a:r>
                <a:endParaRPr lang="en-US" altLang="zh-CN" sz="1400" b="1" dirty="0">
                  <a:solidFill>
                    <a:srgbClr val="000000"/>
                  </a:solidFill>
                  <a:latin typeface="Arial" panose="020B0604020202020204" pitchFamily="34" charset="0"/>
                  <a:cs typeface="Arial" panose="020B0604020202020204" pitchFamily="34" charset="0"/>
                </a:endParaRPr>
              </a:p>
              <a:p>
                <a:pPr algn="ctr" eaLnBrk="0" hangingPunct="0"/>
                <a:r>
                  <a:rPr lang="ar-JO" altLang="zh-CN" sz="1400" b="1" dirty="0">
                    <a:solidFill>
                      <a:srgbClr val="000000"/>
                    </a:solidFill>
                    <a:latin typeface="Arial" panose="020B0604020202020204" pitchFamily="34" charset="0"/>
                    <a:cs typeface="Arial" panose="020B0604020202020204" pitchFamily="34" charset="0"/>
                  </a:rPr>
                  <a:t>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 </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والحزن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أستير ( فجوة 58 سنة )</a:t>
              </a:r>
              <a:endParaRPr lang="en-US"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3568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87398" name="Rectangle 6"/>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الظروف</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87402" name="Text Box 10"/>
          <p:cNvSpPr txBox="1">
            <a:spLocks noChangeArrowheads="1"/>
          </p:cNvSpPr>
          <p:nvPr/>
        </p:nvSpPr>
        <p:spPr bwMode="auto">
          <a:xfrm rot="600000">
            <a:off x="139381" y="1201596"/>
            <a:ext cx="6298434" cy="421653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altLang="zh-CN" sz="2800" b="1" u="sng" dirty="0">
                <a:solidFill>
                  <a:srgbClr val="FFFFFF"/>
                </a:solidFill>
                <a:latin typeface="Arial" panose="020B0604020202020204" pitchFamily="34" charset="0"/>
                <a:cs typeface="Arial" panose="020B0604020202020204" pitchFamily="34" charset="0"/>
              </a:rPr>
              <a:t>المناسبة</a:t>
            </a:r>
            <a:endParaRPr lang="en-US" altLang="zh-CN" sz="2800"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أكمل عزرا قصة التاريخ اليهودي المسجلة في أخبار الأيام الثاني</a:t>
            </a:r>
            <a:r>
              <a:rPr lang="en-US" altLang="zh-CN" b="1" dirty="0">
                <a:solidFill>
                  <a:srgbClr val="FFFFFF"/>
                </a:solidFill>
                <a:latin typeface="Arial" panose="020B0604020202020204" pitchFamily="34" charset="0"/>
                <a:cs typeface="Arial" panose="020B0604020202020204" pitchFamily="34" charset="0"/>
              </a:rPr>
              <a:t>  </a:t>
            </a: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أخبار الأيام كيف كان الله أميناً في تتميم وعوده بدينونة شر يهوذا</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عزرا كيف كان الله أميناً لوعده في الإسترداد بعد 70 سنة كما تنبأ إرميا (إر 25: 11-12، 29: 10) </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b="1" dirty="0">
                <a:solidFill>
                  <a:srgbClr val="FFFFFF"/>
                </a:solidFill>
                <a:latin typeface="Arial" panose="020B0604020202020204" pitchFamily="34" charset="0"/>
                <a:cs typeface="Arial" panose="020B0604020202020204" pitchFamily="34" charset="0"/>
              </a:rPr>
              <a:t>قصة عزرا عن الإسترداد تقوم على مساعدة العائدين لاتباع الرب بشكل شمولي</a:t>
            </a:r>
            <a:endParaRPr lang="en-US" b="1" dirty="0">
              <a:solidFill>
                <a:srgbClr val="FFFFFF"/>
              </a:solidFill>
              <a:latin typeface="Arial" panose="020B0604020202020204" pitchFamily="34" charset="0"/>
              <a:cs typeface="Arial" panose="020B0604020202020204" pitchFamily="34" charset="0"/>
            </a:endParaRPr>
          </a:p>
        </p:txBody>
      </p:sp>
      <p:sp>
        <p:nvSpPr>
          <p:cNvPr id="187403" name="Rectangle 11"/>
          <p:cNvSpPr>
            <a:spLocks noChangeArrowheads="1"/>
          </p:cNvSpPr>
          <p:nvPr/>
        </p:nvSpPr>
        <p:spPr bwMode="auto">
          <a:xfrm rot="-600000">
            <a:off x="4126343" y="1696572"/>
            <a:ext cx="5259453" cy="4450175"/>
          </a:xfrm>
          <a:prstGeom prst="rect">
            <a:avLst/>
          </a:prstGeom>
          <a:solidFill>
            <a:schemeClr val="bg2"/>
          </a:solidFill>
          <a:ln w="9525">
            <a:solidFill>
              <a:srgbClr val="FFFFFF"/>
            </a:solidFill>
            <a:miter lim="800000"/>
            <a:headEnd/>
            <a:tailEnd/>
          </a:ln>
        </p:spPr>
        <p:txBody>
          <a:bodyPr/>
          <a:lstStyle/>
          <a:p>
            <a:pPr marL="342900" indent="-342900" algn="ctr">
              <a:lnSpc>
                <a:spcPct val="90000"/>
              </a:lnSpc>
              <a:spcBef>
                <a:spcPct val="20000"/>
              </a:spcBef>
              <a:buClr>
                <a:schemeClr val="accent1"/>
              </a:buClr>
              <a:buSzPct val="80000"/>
              <a:buFont typeface="Wingdings" charset="0"/>
              <a:buNone/>
            </a:pPr>
            <a:r>
              <a:rPr lang="ar-JO" altLang="zh-CN" sz="2800" b="1" u="sng" dirty="0">
                <a:solidFill>
                  <a:srgbClr val="FFFFFF"/>
                </a:solidFill>
                <a:latin typeface="Arial" panose="020B0604020202020204" pitchFamily="34" charset="0"/>
                <a:cs typeface="Arial" panose="020B0604020202020204" pitchFamily="34" charset="0"/>
              </a:rPr>
              <a:t>المستلمين</a:t>
            </a:r>
            <a:endParaRPr lang="en-US" altLang="zh-CN" sz="2800" b="1" u="sng"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r>
              <a:rPr lang="ar-JO" altLang="zh-CN" sz="2800" b="1" dirty="0">
                <a:solidFill>
                  <a:srgbClr val="FFFFFF"/>
                </a:solidFill>
                <a:latin typeface="Arial" panose="020B0604020202020204" pitchFamily="34" charset="0"/>
                <a:cs typeface="Arial" panose="020B0604020202020204" pitchFamily="34" charset="0"/>
              </a:rPr>
              <a:t>يتألف قراء عزرا الأولون من اليهود الذين عادوا مؤخراً من فارس وأحفاد وأولاد أحفاد الذين عادوا من بابل قبل قرن من الزمان</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11879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30363" y="115888"/>
            <a:ext cx="5913437" cy="798512"/>
          </a:xfrm>
          <a:solidFill>
            <a:srgbClr val="660066"/>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الخصائص</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20834" name="Text Box 4"/>
          <p:cNvSpPr txBox="1">
            <a:spLocks noChangeArrowheads="1"/>
          </p:cNvSpPr>
          <p:nvPr/>
        </p:nvSpPr>
        <p:spPr bwMode="auto">
          <a:xfrm>
            <a:off x="7696200" y="0"/>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
        <p:nvSpPr>
          <p:cNvPr id="24581" name="Rectangle 5"/>
          <p:cNvSpPr>
            <a:spLocks noChangeArrowheads="1"/>
          </p:cNvSpPr>
          <p:nvPr/>
        </p:nvSpPr>
        <p:spPr bwMode="auto">
          <a:xfrm>
            <a:off x="76200" y="1295400"/>
            <a:ext cx="8915400" cy="5257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533400" indent="-533400" algn="r">
              <a:spcBef>
                <a:spcPct val="20000"/>
              </a:spcBef>
              <a:buClr>
                <a:schemeClr val="accent1"/>
              </a:buClr>
            </a:pPr>
            <a:r>
              <a:rPr lang="ar-JO" altLang="zh-CN" sz="3200" b="1" dirty="0">
                <a:solidFill>
                  <a:srgbClr val="FFFFFF"/>
                </a:solidFill>
                <a:latin typeface="Arial" panose="020B0604020202020204" pitchFamily="34" charset="0"/>
                <a:cs typeface="Arial" panose="020B0604020202020204" pitchFamily="34" charset="0"/>
              </a:rPr>
              <a:t>أ. سجل عزرا الأحداث الأولى التي تبعت السبي البابلي لكن من منظور انتقائي كما في فجوة تتكون من 58 سنة تفصل الإصحاحات 1-6 و   7-10 والتي حدثت فيها أحداث سفر أستير .</a:t>
            </a:r>
            <a:endParaRPr lang="en-US" altLang="zh-CN" sz="3200" b="1" dirty="0">
              <a:solidFill>
                <a:srgbClr val="FFFFFF"/>
              </a:solidFill>
              <a:latin typeface="Arial" panose="020B0604020202020204" pitchFamily="34" charset="0"/>
              <a:cs typeface="Arial" panose="020B0604020202020204" pitchFamily="34" charset="0"/>
            </a:endParaRPr>
          </a:p>
          <a:p>
            <a:pPr marL="533400" indent="-533400" algn="r">
              <a:spcBef>
                <a:spcPct val="20000"/>
              </a:spcBef>
              <a:buClr>
                <a:schemeClr val="accent1"/>
              </a:buClr>
            </a:pPr>
            <a:r>
              <a:rPr lang="ar-JO" sz="3200" b="1" dirty="0">
                <a:solidFill>
                  <a:srgbClr val="FFFFFF"/>
                </a:solidFill>
                <a:latin typeface="Arial" panose="020B0604020202020204" pitchFamily="34" charset="0"/>
                <a:cs typeface="Arial" panose="020B0604020202020204" pitchFamily="34" charset="0"/>
              </a:rPr>
              <a:t>ب. يعتبر عزرا من الأسفار الكتابية القليلة والذي كتب بلغتين، حوالي ربع السفر ( 67 من 280 آية) مكتوبة باللغة الآرامية مع أغلبة عبرية من الآيات . هذا الجزء (4: 8-6: 18، 7: 12-26) آرامية لأنها تشمل المراسلات الرسمية والتي كانت الارامية لغتها الرسمية لذلك الزمن .</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additive="base">
                                        <p:cTn id="7" dur="500" fill="hold"/>
                                        <p:tgtEl>
                                          <p:spTgt spid="245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1">
                                            <p:txEl>
                                              <p:pRg st="1" end="1"/>
                                            </p:txEl>
                                          </p:spTgt>
                                        </p:tgtEl>
                                        <p:attrNameLst>
                                          <p:attrName>style.visibility</p:attrName>
                                        </p:attrNameLst>
                                      </p:cBhvr>
                                      <p:to>
                                        <p:strVal val="visible"/>
                                      </p:to>
                                    </p:set>
                                    <p:anim calcmode="lin" valueType="num">
                                      <p:cBhvr additive="base">
                                        <p:cTn id="13" dur="500" fill="hold"/>
                                        <p:tgtEl>
                                          <p:spTgt spid="2458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b="1" dirty="0">
              <a:latin typeface="Arial" panose="020B0604020202020204" pitchFamily="34" charset="0"/>
              <a:cs typeface="Arial" panose="020B0604020202020204" pitchFamily="34" charset="0"/>
            </a:endParaRPr>
          </a:p>
        </p:txBody>
      </p:sp>
      <p:sp>
        <p:nvSpPr>
          <p:cNvPr id="25602" name="Rectangle 2"/>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الخصائص</a:t>
            </a:r>
            <a:endParaRPr lang="en-US" b="1" dirty="0">
              <a:latin typeface="Arial" panose="020B0604020202020204" pitchFamily="34" charset="0"/>
              <a:ea typeface="+mj-ea"/>
              <a:cs typeface="Arial" panose="020B0604020202020204" pitchFamily="34" charset="0"/>
            </a:endParaRPr>
          </a:p>
        </p:txBody>
      </p:sp>
      <p:sp>
        <p:nvSpPr>
          <p:cNvPr id="122884"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
        <p:nvSpPr>
          <p:cNvPr id="122885" name="Text Box 10"/>
          <p:cNvSpPr txBox="1">
            <a:spLocks noChangeArrowheads="1"/>
          </p:cNvSpPr>
          <p:nvPr/>
        </p:nvSpPr>
        <p:spPr bwMode="auto">
          <a:xfrm>
            <a:off x="1143000" y="3124200"/>
            <a:ext cx="7543800" cy="24560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lnSpc>
                <a:spcPct val="80000"/>
              </a:lnSpc>
            </a:pPr>
            <a:r>
              <a:rPr lang="ar-JO" altLang="zh-CN" b="1" dirty="0">
                <a:solidFill>
                  <a:srgbClr val="000000"/>
                </a:solidFill>
                <a:latin typeface="Arial" panose="020B0604020202020204" pitchFamily="34" charset="0"/>
                <a:cs typeface="Arial" panose="020B0604020202020204" pitchFamily="34" charset="0"/>
              </a:rPr>
              <a:t>أ) الرجوع الأول بقيادة زربابل (538 ق.م) يشمل 50000 يهودي رجعوا إلى الأرض لإعادة بناء الهيكل كنتيجة لمرسوم كورش (عز 1-6)</a:t>
            </a:r>
            <a:r>
              <a:rPr lang="en-US" altLang="zh-CN" b="1" dirty="0">
                <a:solidFill>
                  <a:srgbClr val="000000"/>
                </a:solidFill>
                <a:latin typeface="Arial" panose="020B0604020202020204" pitchFamily="34" charset="0"/>
                <a:cs typeface="Arial" panose="020B0604020202020204" pitchFamily="34" charset="0"/>
              </a:rPr>
              <a:t> </a:t>
            </a:r>
          </a:p>
          <a:p>
            <a:pPr>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a:lnSpc>
                <a:spcPct val="80000"/>
              </a:lnSpc>
            </a:pPr>
            <a:r>
              <a:rPr lang="ar-JO" altLang="zh-CN" b="1" dirty="0">
                <a:solidFill>
                  <a:srgbClr val="000000"/>
                </a:solidFill>
                <a:latin typeface="Arial" panose="020B0604020202020204" pitchFamily="34" charset="0"/>
                <a:cs typeface="Arial" panose="020B0604020202020204" pitchFamily="34" charset="0"/>
              </a:rPr>
              <a:t>ب) الرجوع الثاني بقيادة عزرا (458 ق.م) أحضر 5000 يهودي خلال حكم أحشويروس (عز 7-8)</a:t>
            </a:r>
            <a:r>
              <a:rPr lang="en-US" altLang="zh-CN" b="1" dirty="0">
                <a:solidFill>
                  <a:srgbClr val="000000"/>
                </a:solidFill>
                <a:latin typeface="Arial" panose="020B0604020202020204" pitchFamily="34" charset="0"/>
                <a:cs typeface="Arial" panose="020B0604020202020204" pitchFamily="34" charset="0"/>
              </a:rPr>
              <a:t> </a:t>
            </a:r>
          </a:p>
          <a:p>
            <a:pPr>
              <a:lnSpc>
                <a:spcPct val="80000"/>
              </a:lnSpc>
              <a:buFont typeface="Arial" charset="0"/>
              <a:buAutoNum type="alphaLcParenR" startAt="2"/>
            </a:pPr>
            <a:endParaRPr lang="en-US" altLang="zh-CN" b="1" dirty="0">
              <a:solidFill>
                <a:srgbClr val="000000"/>
              </a:solidFill>
              <a:latin typeface="Arial" panose="020B0604020202020204" pitchFamily="34" charset="0"/>
              <a:cs typeface="Arial" panose="020B0604020202020204" pitchFamily="34" charset="0"/>
            </a:endParaRPr>
          </a:p>
          <a:p>
            <a:pPr algn="r">
              <a:lnSpc>
                <a:spcPct val="80000"/>
              </a:lnSpc>
            </a:pPr>
            <a:r>
              <a:rPr lang="ar-JO" b="1" dirty="0">
                <a:solidFill>
                  <a:srgbClr val="000000"/>
                </a:solidFill>
                <a:latin typeface="Arial" panose="020B0604020202020204" pitchFamily="34" charset="0"/>
                <a:cs typeface="Arial" panose="020B0604020202020204" pitchFamily="34" charset="0"/>
              </a:rPr>
              <a:t>ت) الرجوع الثالث بقيادة نحميا (444 ق.م) لإعادة بناء أسوار أورشليم الذي يدور حول نحميا نفسه وعدد الراجعين اليهود غير مذكور </a:t>
            </a:r>
            <a:endParaRPr lang="en-US" b="1" dirty="0">
              <a:solidFill>
                <a:srgbClr val="000000"/>
              </a:solidFill>
              <a:latin typeface="Arial" panose="020B0604020202020204" pitchFamily="34" charset="0"/>
              <a:cs typeface="Arial" panose="020B0604020202020204" pitchFamily="34" charset="0"/>
            </a:endParaRPr>
          </a:p>
        </p:txBody>
      </p:sp>
      <p:sp>
        <p:nvSpPr>
          <p:cNvPr id="25612" name="Rectangle 12"/>
          <p:cNvSpPr>
            <a:spLocks noChangeArrowheads="1"/>
          </p:cNvSpPr>
          <p:nvPr/>
        </p:nvSpPr>
        <p:spPr bwMode="auto">
          <a:xfrm>
            <a:off x="609600" y="2133600"/>
            <a:ext cx="8077200" cy="781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pPr marL="533400" indent="-533400" algn="r" eaLnBrk="0" hangingPunct="0">
              <a:lnSpc>
                <a:spcPct val="80000"/>
              </a:lnSpc>
            </a:pPr>
            <a:r>
              <a:rPr lang="ar-JO" sz="2800" b="1" dirty="0">
                <a:solidFill>
                  <a:srgbClr val="000000"/>
                </a:solidFill>
                <a:latin typeface="Arial" panose="020B0604020202020204" pitchFamily="34" charset="0"/>
                <a:cs typeface="Arial" panose="020B0604020202020204" pitchFamily="34" charset="0"/>
              </a:rPr>
              <a:t>1) </a:t>
            </a:r>
            <a:r>
              <a:rPr lang="ar-JO" sz="2800" b="1" u="sng" dirty="0">
                <a:solidFill>
                  <a:srgbClr val="000000"/>
                </a:solidFill>
                <a:latin typeface="Arial" panose="020B0604020202020204" pitchFamily="34" charset="0"/>
                <a:cs typeface="Arial" panose="020B0604020202020204" pitchFamily="34" charset="0"/>
              </a:rPr>
              <a:t>الأحداث</a:t>
            </a:r>
            <a:r>
              <a:rPr lang="ar-JO" sz="2800" b="1" dirty="0">
                <a:solidFill>
                  <a:srgbClr val="000000"/>
                </a:solidFill>
                <a:latin typeface="Arial" panose="020B0604020202020204" pitchFamily="34" charset="0"/>
                <a:cs typeface="Arial" panose="020B0604020202020204" pitchFamily="34" charset="0"/>
              </a:rPr>
              <a:t> : أحداث الإسترداد تدور حول </a:t>
            </a:r>
            <a:r>
              <a:rPr lang="ar-JO" sz="2800" b="1" u="sng" dirty="0">
                <a:solidFill>
                  <a:srgbClr val="000000"/>
                </a:solidFill>
                <a:latin typeface="Arial" panose="020B0604020202020204" pitchFamily="34" charset="0"/>
                <a:cs typeface="Arial" panose="020B0604020202020204" pitchFamily="34" charset="0"/>
              </a:rPr>
              <a:t>رحلات الرجوع الثلاثة </a:t>
            </a:r>
            <a:r>
              <a:rPr lang="ar-JO" sz="2800" b="1" dirty="0">
                <a:solidFill>
                  <a:srgbClr val="000000"/>
                </a:solidFill>
                <a:latin typeface="Arial" panose="020B0604020202020204" pitchFamily="34" charset="0"/>
                <a:cs typeface="Arial" panose="020B0604020202020204" pitchFamily="34" charset="0"/>
              </a:rPr>
              <a:t>للأرض من بابل </a:t>
            </a:r>
            <a:endParaRPr lang="en-US" sz="2800" b="1" dirty="0">
              <a:solidFill>
                <a:srgbClr val="000000"/>
              </a:solidFill>
              <a:latin typeface="Arial" panose="020B0604020202020204" pitchFamily="34" charset="0"/>
              <a:cs typeface="Arial" panose="020B0604020202020204" pitchFamily="34" charset="0"/>
            </a:endParaRPr>
          </a:p>
        </p:txBody>
      </p:sp>
      <p:sp>
        <p:nvSpPr>
          <p:cNvPr id="122887" name="Rectangle 14"/>
          <p:cNvSpPr>
            <a:spLocks noChangeArrowheads="1"/>
          </p:cNvSpPr>
          <p:nvPr/>
        </p:nvSpPr>
        <p:spPr bwMode="auto">
          <a:xfrm>
            <a:off x="152400" y="838200"/>
            <a:ext cx="8839200" cy="1219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514350" indent="-514350" algn="r">
              <a:lnSpc>
                <a:spcPct val="90000"/>
              </a:lnSpc>
              <a:spcBef>
                <a:spcPct val="20000"/>
              </a:spcBef>
              <a:buClr>
                <a:schemeClr val="accent1"/>
              </a:buClr>
              <a:buSzPct val="80000"/>
            </a:pPr>
            <a:r>
              <a:rPr lang="ar-JO" sz="2600" b="1" dirty="0">
                <a:latin typeface="Arial" panose="020B0604020202020204" pitchFamily="34" charset="0"/>
                <a:cs typeface="Arial" panose="020B0604020202020204" pitchFamily="34" charset="0"/>
              </a:rPr>
              <a:t>ت. إن استعادة الأرض تحت حكم عزرا ونحميا تتعلق مباشرة بأغراض الله لإسرائيل كما هومذكور في الوعد لإبراهيم (تكوين 12: 1-3)</a:t>
            </a:r>
            <a:endParaRPr lang="en-US" altLang="zh-CN" sz="2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12">
                                            <p:txEl>
                                              <p:pRg st="0" end="0"/>
                                            </p:txEl>
                                          </p:spTgt>
                                        </p:tgtEl>
                                        <p:attrNameLst>
                                          <p:attrName>style.visibility</p:attrName>
                                        </p:attrNameLst>
                                      </p:cBhvr>
                                      <p:to>
                                        <p:strVal val="visible"/>
                                      </p:to>
                                    </p:set>
                                    <p:anim calcmode="lin" valueType="num">
                                      <p:cBhvr additive="base">
                                        <p:cTn id="7" dur="500" fill="hold"/>
                                        <p:tgtEl>
                                          <p:spTgt spid="256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12">
                                            <p:txEl>
                                              <p:pRg st="0" end="0"/>
                                            </p:txEl>
                                          </p:spTgt>
                                        </p:tgtEl>
                                        <p:attrNameLst>
                                          <p:attrName>ppt_y</p:attrName>
                                        </p:attrNameLst>
                                      </p:cBhvr>
                                      <p:tavLst>
                                        <p:tav tm="0">
                                          <p:val>
                                            <p:strVal val="#ppt_y"/>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5611"/>
                                        </p:tgtEl>
                                        <p:attrNameLst>
                                          <p:attrName>style.visibility</p:attrName>
                                        </p:attrNameLst>
                                      </p:cBhvr>
                                      <p:to>
                                        <p:strVal val="visible"/>
                                      </p:to>
                                    </p:set>
                                    <p:animEffect transition="in" filter="checkerboard(across)">
                                      <p:cBhvr>
                                        <p:cTn id="11" dur="5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b="1" dirty="0">
              <a:latin typeface="Arial" panose="020B0604020202020204" pitchFamily="34" charset="0"/>
              <a:cs typeface="Arial" panose="020B0604020202020204" pitchFamily="34" charset="0"/>
            </a:endParaRPr>
          </a:p>
        </p:txBody>
      </p:sp>
      <p:sp>
        <p:nvSpPr>
          <p:cNvPr id="274436" name="Rectangle 4"/>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الخصائص</a:t>
            </a:r>
            <a:endParaRPr lang="en-US" b="1" dirty="0">
              <a:latin typeface="Arial" panose="020B0604020202020204" pitchFamily="34" charset="0"/>
              <a:ea typeface="+mj-ea"/>
              <a:cs typeface="Arial" panose="020B0604020202020204" pitchFamily="34" charset="0"/>
            </a:endParaRPr>
          </a:p>
        </p:txBody>
      </p:sp>
      <p:sp>
        <p:nvSpPr>
          <p:cNvPr id="274439" name="Text Box 7"/>
          <p:cNvSpPr txBox="1">
            <a:spLocks noChangeArrowheads="1"/>
          </p:cNvSpPr>
          <p:nvPr/>
        </p:nvSpPr>
        <p:spPr bwMode="auto">
          <a:xfrm>
            <a:off x="533400" y="2362200"/>
            <a:ext cx="8229600" cy="437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r">
              <a:lnSpc>
                <a:spcPct val="80000"/>
              </a:lnSpc>
            </a:pPr>
            <a:r>
              <a:rPr lang="ar-JO" sz="2800" b="1" u="sng" dirty="0">
                <a:solidFill>
                  <a:srgbClr val="000000"/>
                </a:solidFill>
                <a:latin typeface="Arial" panose="020B0604020202020204" pitchFamily="34" charset="0"/>
                <a:cs typeface="Arial" panose="020B0604020202020204" pitchFamily="34" charset="0"/>
              </a:rPr>
              <a:t>2. العلاقة مع العهد الإبراهيمي</a:t>
            </a:r>
            <a:endParaRPr lang="en-US" sz="2800" b="1" dirty="0">
              <a:solidFill>
                <a:srgbClr val="000000"/>
              </a:solidFill>
              <a:latin typeface="Arial" panose="020B0604020202020204" pitchFamily="34" charset="0"/>
              <a:cs typeface="Arial" panose="020B0604020202020204" pitchFamily="34" charset="0"/>
            </a:endParaRPr>
          </a:p>
        </p:txBody>
      </p:sp>
      <p:sp>
        <p:nvSpPr>
          <p:cNvPr id="124933" name="Text Box 10"/>
          <p:cNvSpPr txBox="1">
            <a:spLocks noChangeArrowheads="1"/>
          </p:cNvSpPr>
          <p:nvPr/>
        </p:nvSpPr>
        <p:spPr bwMode="auto">
          <a:xfrm>
            <a:off x="914400" y="2895600"/>
            <a:ext cx="7772400" cy="2751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a:lnSpc>
                <a:spcPct val="80000"/>
              </a:lnSpc>
            </a:pPr>
            <a:r>
              <a:rPr lang="ar-JO" altLang="zh-CN" b="1" dirty="0">
                <a:solidFill>
                  <a:srgbClr val="000000"/>
                </a:solidFill>
                <a:latin typeface="Arial" panose="020B0604020202020204" pitchFamily="34" charset="0"/>
                <a:cs typeface="Arial" panose="020B0604020202020204" pitchFamily="34" charset="0"/>
              </a:rPr>
              <a:t>أ) وعد الله إبراهيم أن نسله سوف </a:t>
            </a:r>
            <a:r>
              <a:rPr lang="ar-JO" altLang="zh-CN" b="1" u="sng" dirty="0">
                <a:solidFill>
                  <a:srgbClr val="000000"/>
                </a:solidFill>
                <a:latin typeface="Arial" panose="020B0604020202020204" pitchFamily="34" charset="0"/>
                <a:cs typeface="Arial" panose="020B0604020202020204" pitchFamily="34" charset="0"/>
              </a:rPr>
              <a:t>يمتلك الأرض </a:t>
            </a:r>
            <a:r>
              <a:rPr lang="ar-JO" altLang="zh-CN" b="1" dirty="0">
                <a:solidFill>
                  <a:srgbClr val="000000"/>
                </a:solidFill>
                <a:latin typeface="Arial" panose="020B0604020202020204" pitchFamily="34" charset="0"/>
                <a:cs typeface="Arial" panose="020B0604020202020204" pitchFamily="34" charset="0"/>
              </a:rPr>
              <a:t>من نهر مصر إلى الفرات    (تك 15 : 18) ومع أن إسرائيل في بابل كان يعيش خارج هذه الحدود فقد كان يجب على الأمة أن تعود إلى الأرض</a:t>
            </a:r>
            <a:endParaRPr lang="en-US" altLang="zh-CN" b="1" dirty="0">
              <a:solidFill>
                <a:srgbClr val="000000"/>
              </a:solidFill>
              <a:latin typeface="Arial" panose="020B0604020202020204" pitchFamily="34" charset="0"/>
              <a:cs typeface="Arial" panose="020B0604020202020204" pitchFamily="34" charset="0"/>
            </a:endParaRPr>
          </a:p>
          <a:p>
            <a:pPr>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a:lnSpc>
                <a:spcPct val="80000"/>
              </a:lnSpc>
            </a:pPr>
            <a:r>
              <a:rPr lang="ar-JO" altLang="zh-CN" b="1" dirty="0">
                <a:solidFill>
                  <a:srgbClr val="000000"/>
                </a:solidFill>
                <a:latin typeface="Arial" panose="020B0604020202020204" pitchFamily="34" charset="0"/>
                <a:cs typeface="Arial" panose="020B0604020202020204" pitchFamily="34" charset="0"/>
              </a:rPr>
              <a:t>ب) تم التنبؤ عن </a:t>
            </a:r>
            <a:r>
              <a:rPr lang="ar-JO" altLang="zh-CN" b="1" u="sng" dirty="0">
                <a:solidFill>
                  <a:srgbClr val="000000"/>
                </a:solidFill>
                <a:latin typeface="Arial" panose="020B0604020202020204" pitchFamily="34" charset="0"/>
                <a:cs typeface="Arial" panose="020B0604020202020204" pitchFamily="34" charset="0"/>
              </a:rPr>
              <a:t>المسيا</a:t>
            </a:r>
            <a:r>
              <a:rPr lang="ar-JO" altLang="zh-CN" b="1" dirty="0">
                <a:solidFill>
                  <a:srgbClr val="000000"/>
                </a:solidFill>
                <a:latin typeface="Arial" panose="020B0604020202020204" pitchFamily="34" charset="0"/>
                <a:cs typeface="Arial" panose="020B0604020202020204" pitchFamily="34" charset="0"/>
              </a:rPr>
              <a:t> أنه سيولد في بيت لحم (مي 5: 2)</a:t>
            </a:r>
            <a:endParaRPr lang="en-US" altLang="zh-CN" b="1" dirty="0">
              <a:solidFill>
                <a:srgbClr val="000000"/>
              </a:solidFill>
              <a:latin typeface="Arial" panose="020B0604020202020204" pitchFamily="34" charset="0"/>
              <a:cs typeface="Arial" panose="020B0604020202020204" pitchFamily="34" charset="0"/>
            </a:endParaRPr>
          </a:p>
          <a:p>
            <a:pPr>
              <a:lnSpc>
                <a:spcPct val="80000"/>
              </a:lnSpc>
            </a:pPr>
            <a:r>
              <a:rPr lang="en-US" altLang="zh-CN" b="1" dirty="0">
                <a:solidFill>
                  <a:srgbClr val="000000"/>
                </a:solidFill>
                <a:latin typeface="Arial" panose="020B0604020202020204" pitchFamily="34" charset="0"/>
                <a:cs typeface="Arial" panose="020B0604020202020204" pitchFamily="34" charset="0"/>
              </a:rPr>
              <a:t> </a:t>
            </a:r>
          </a:p>
          <a:p>
            <a:pPr algn="r">
              <a:lnSpc>
                <a:spcPct val="80000"/>
              </a:lnSpc>
            </a:pPr>
            <a:r>
              <a:rPr lang="ar-JO" b="1" dirty="0">
                <a:solidFill>
                  <a:srgbClr val="000000"/>
                </a:solidFill>
                <a:latin typeface="Arial" panose="020B0604020202020204" pitchFamily="34" charset="0"/>
                <a:cs typeface="Arial" panose="020B0604020202020204" pitchFamily="34" charset="0"/>
              </a:rPr>
              <a:t>ت) هدد الزواج المتبادل </a:t>
            </a:r>
            <a:r>
              <a:rPr lang="ar-JO" b="1" u="sng" dirty="0">
                <a:solidFill>
                  <a:srgbClr val="000000"/>
                </a:solidFill>
                <a:latin typeface="Arial" panose="020B0604020202020204" pitchFamily="34" charset="0"/>
                <a:cs typeface="Arial" panose="020B0604020202020204" pitchFamily="34" charset="0"/>
              </a:rPr>
              <a:t>نقاء النسل الداوودي </a:t>
            </a:r>
            <a:r>
              <a:rPr lang="ar-JO" b="1" dirty="0">
                <a:solidFill>
                  <a:srgbClr val="000000"/>
                </a:solidFill>
                <a:latin typeface="Arial" panose="020B0604020202020204" pitchFamily="34" charset="0"/>
                <a:cs typeface="Arial" panose="020B0604020202020204" pitchFamily="34" charset="0"/>
              </a:rPr>
              <a:t>الذي سيتمم النسل الموعود المعطى لإبراهيم في الأصل</a:t>
            </a:r>
            <a:endParaRPr lang="en-US" b="1" dirty="0">
              <a:solidFill>
                <a:srgbClr val="000000"/>
              </a:solidFill>
              <a:latin typeface="Arial" panose="020B0604020202020204" pitchFamily="34" charset="0"/>
              <a:cs typeface="Arial" panose="020B0604020202020204" pitchFamily="34" charset="0"/>
            </a:endParaRPr>
          </a:p>
        </p:txBody>
      </p:sp>
      <p:sp>
        <p:nvSpPr>
          <p:cNvPr id="124934" name="Rectangle 11"/>
          <p:cNvSpPr>
            <a:spLocks noChangeArrowheads="1"/>
          </p:cNvSpPr>
          <p:nvPr/>
        </p:nvSpPr>
        <p:spPr bwMode="auto">
          <a:xfrm>
            <a:off x="76200" y="838200"/>
            <a:ext cx="8839200" cy="1219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514350" indent="-514350" algn="r">
              <a:lnSpc>
                <a:spcPct val="90000"/>
              </a:lnSpc>
              <a:spcBef>
                <a:spcPct val="20000"/>
              </a:spcBef>
              <a:buClr>
                <a:schemeClr val="accent1"/>
              </a:buClr>
              <a:buSzPct val="80000"/>
            </a:pPr>
            <a:r>
              <a:rPr lang="ar-JO" sz="2600" b="1" dirty="0">
                <a:latin typeface="Arial" panose="020B0604020202020204" pitchFamily="34" charset="0"/>
                <a:cs typeface="Arial" panose="020B0604020202020204" pitchFamily="34" charset="0"/>
              </a:rPr>
              <a:t>ت. إن استعادة الأرض تحت حكم عزرا ونحميا تتعلق مباشرة بأغراض الله لإسرائيل كما هومذكور في الوعد لإبراهيم (تكوين 12: 1-3)</a:t>
            </a:r>
            <a:endParaRPr lang="en-US" altLang="zh-CN" sz="2600" b="1" dirty="0">
              <a:solidFill>
                <a:srgbClr val="FFFFFF"/>
              </a:solidFill>
              <a:latin typeface="Arial" panose="020B0604020202020204" pitchFamily="34" charset="0"/>
              <a:cs typeface="Arial" panose="020B0604020202020204" pitchFamily="34" charset="0"/>
            </a:endParaRPr>
          </a:p>
        </p:txBody>
      </p:sp>
      <p:sp>
        <p:nvSpPr>
          <p:cNvPr id="124935"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4439">
                                            <p:txEl>
                                              <p:pRg st="0" end="0"/>
                                            </p:txEl>
                                          </p:spTgt>
                                        </p:tgtEl>
                                        <p:attrNameLst>
                                          <p:attrName>style.visibility</p:attrName>
                                        </p:attrNameLst>
                                      </p:cBhvr>
                                      <p:to>
                                        <p:strVal val="visible"/>
                                      </p:to>
                                    </p:set>
                                    <p:anim calcmode="lin" valueType="num">
                                      <p:cBhvr additive="base">
                                        <p:cTn id="7" dur="500" fill="hold"/>
                                        <p:tgtEl>
                                          <p:spTgt spid="2744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4439">
                                            <p:txEl>
                                              <p:pRg st="0" end="0"/>
                                            </p:txEl>
                                          </p:spTgt>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checkerboard(across)">
                                      <p:cBhvr>
                                        <p:cTn id="11"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95600" y="762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الحجة</a:t>
            </a:r>
            <a:endParaRPr lang="en-US" b="1" dirty="0">
              <a:latin typeface="Arial" panose="020B0604020202020204" pitchFamily="34" charset="0"/>
              <a:ea typeface="+mj-ea"/>
              <a:cs typeface="Arial" panose="020B0604020202020204" pitchFamily="34" charset="0"/>
            </a:endParaRPr>
          </a:p>
        </p:txBody>
      </p:sp>
      <p:sp>
        <p:nvSpPr>
          <p:cNvPr id="126978" name="Text Box 5"/>
          <p:cNvSpPr txBox="1">
            <a:spLocks noChangeArrowheads="1"/>
          </p:cNvSpPr>
          <p:nvPr/>
        </p:nvSpPr>
        <p:spPr bwMode="auto">
          <a:xfrm>
            <a:off x="8412163" y="0"/>
            <a:ext cx="731837" cy="4572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292</a:t>
            </a:r>
            <a:endParaRPr lang="en-US" b="1" dirty="0">
              <a:solidFill>
                <a:srgbClr val="FFFFFF"/>
              </a:solidFill>
              <a:latin typeface="Arial" panose="020B0604020202020204" pitchFamily="34" charset="0"/>
              <a:cs typeface="Arial" panose="020B0604020202020204" pitchFamily="34" charset="0"/>
            </a:endParaRPr>
          </a:p>
        </p:txBody>
      </p:sp>
      <p:sp>
        <p:nvSpPr>
          <p:cNvPr id="27654" name="Rectangle 6"/>
          <p:cNvSpPr>
            <a:spLocks noChangeArrowheads="1"/>
          </p:cNvSpPr>
          <p:nvPr/>
        </p:nvSpPr>
        <p:spPr bwMode="auto">
          <a:xfrm>
            <a:off x="0" y="762000"/>
            <a:ext cx="9144000" cy="56911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533400" indent="-533400" algn="r">
              <a:spcBef>
                <a:spcPct val="20000"/>
              </a:spcBef>
              <a:buClr>
                <a:schemeClr val="accent1"/>
              </a:buClr>
            </a:pPr>
            <a:r>
              <a:rPr lang="ar-JO" altLang="zh-CN" sz="2800" b="1" dirty="0">
                <a:solidFill>
                  <a:srgbClr val="FFFFFF"/>
                </a:solidFill>
                <a:latin typeface="Arial" panose="020B0604020202020204" pitchFamily="34" charset="0"/>
                <a:cs typeface="Arial" panose="020B0604020202020204" pitchFamily="34" charset="0"/>
              </a:rPr>
              <a:t>أ) سفر عزرا يهتم بالهيكل ويستمر من حيث انتهى سفر أخبار الأيام الثاني .</a:t>
            </a: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spcBef>
                <a:spcPct val="20000"/>
              </a:spcBef>
              <a:buClr>
                <a:schemeClr val="accent1"/>
              </a:buClr>
              <a:buFont typeface="Arial" charset="0"/>
              <a:buAutoNum type="alphaUcPeriod"/>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spcBef>
                <a:spcPct val="20000"/>
              </a:spcBef>
              <a:buClr>
                <a:schemeClr val="accent1"/>
              </a:buClr>
            </a:pPr>
            <a:r>
              <a:rPr lang="en-US" altLang="zh-CN" sz="2800" b="1" dirty="0">
                <a:solidFill>
                  <a:srgbClr val="FFFFFF"/>
                </a:solidFill>
                <a:latin typeface="Arial" panose="020B0604020202020204" pitchFamily="34" charset="0"/>
                <a:cs typeface="Arial" panose="020B0604020202020204" pitchFamily="34" charset="0"/>
              </a:rPr>
              <a:t>  </a:t>
            </a:r>
          </a:p>
          <a:p>
            <a:pPr marL="533400" indent="-533400" algn="r">
              <a:spcBef>
                <a:spcPct val="20000"/>
              </a:spcBef>
              <a:buClr>
                <a:schemeClr val="accent1"/>
              </a:buClr>
            </a:pPr>
            <a:r>
              <a:rPr lang="ar-JO" altLang="zh-CN" sz="2800" b="1" dirty="0">
                <a:solidFill>
                  <a:srgbClr val="FFFFFF"/>
                </a:solidFill>
                <a:latin typeface="Arial" panose="020B0604020202020204" pitchFamily="34" charset="0"/>
                <a:cs typeface="Arial" panose="020B0604020202020204" pitchFamily="34" charset="0"/>
              </a:rPr>
              <a:t>ب) للأسف فإن البقية الذين عادوا لم يكونوا ملتزمين بقوة نحوالعهد والهيكل كما يتوقع البعض .</a:t>
            </a: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spcBef>
                <a:spcPct val="20000"/>
              </a:spcBef>
              <a:buClr>
                <a:schemeClr val="accent1"/>
              </a:buClr>
              <a:buFont typeface="Arial" charset="0"/>
              <a:buAutoNum type="alphaUcPeriod"/>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spcBef>
                <a:spcPct val="20000"/>
              </a:spcBef>
              <a:buClr>
                <a:schemeClr val="accent1"/>
              </a:buClr>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a:spcBef>
                <a:spcPct val="20000"/>
              </a:spcBef>
              <a:buClr>
                <a:schemeClr val="accent1"/>
              </a:buClr>
            </a:pPr>
            <a:r>
              <a:rPr lang="ar-JO" sz="2800" b="1" dirty="0">
                <a:solidFill>
                  <a:srgbClr val="FFFFFF"/>
                </a:solidFill>
                <a:latin typeface="Arial" panose="020B0604020202020204" pitchFamily="34" charset="0"/>
                <a:cs typeface="Arial" panose="020B0604020202020204" pitchFamily="34" charset="0"/>
              </a:rPr>
              <a:t>ت) لهذا يسجل عزرا استرداد الهيكل بقيادة زربابل (1-6) واسترداد الشعب إلى التزامات العهد بقيادة عزرا (7-10) لتشجيع البقية على العبادة الصحيحة في الهيكل وطاعة العهد .</a:t>
            </a:r>
            <a:endParaRPr lang="en-US"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 calcmode="lin" valueType="num">
                                      <p:cBhvr additive="base">
                                        <p:cTn id="7" dur="500" fill="hold"/>
                                        <p:tgtEl>
                                          <p:spTgt spid="276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654">
                                            <p:txEl>
                                              <p:pRg st="2" end="2"/>
                                            </p:txEl>
                                          </p:spTgt>
                                        </p:tgtEl>
                                        <p:attrNameLst>
                                          <p:attrName>style.visibility</p:attrName>
                                        </p:attrNameLst>
                                      </p:cBhvr>
                                      <p:to>
                                        <p:strVal val="visible"/>
                                      </p:to>
                                    </p:set>
                                    <p:anim calcmode="lin" valueType="num">
                                      <p:cBhvr additive="base">
                                        <p:cTn id="13" dur="500" fill="hold"/>
                                        <p:tgtEl>
                                          <p:spTgt spid="2765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7654">
                                            <p:txEl>
                                              <p:pRg st="3" end="3"/>
                                            </p:txEl>
                                          </p:spTgt>
                                        </p:tgtEl>
                                        <p:attrNameLst>
                                          <p:attrName>style.visibility</p:attrName>
                                        </p:attrNameLst>
                                      </p:cBhvr>
                                      <p:to>
                                        <p:strVal val="visible"/>
                                      </p:to>
                                    </p:set>
                                    <p:anim calcmode="lin" valueType="num">
                                      <p:cBhvr additive="base">
                                        <p:cTn id="19" dur="500" fill="hold"/>
                                        <p:tgtEl>
                                          <p:spTgt spid="2765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7654">
                                            <p:txEl>
                                              <p:pRg st="6" end="6"/>
                                            </p:txEl>
                                          </p:spTgt>
                                        </p:tgtEl>
                                        <p:attrNameLst>
                                          <p:attrName>style.visibility</p:attrName>
                                        </p:attrNameLst>
                                      </p:cBhvr>
                                      <p:to>
                                        <p:strVal val="visible"/>
                                      </p:to>
                                    </p:set>
                                    <p:anim calcmode="lin" valueType="num">
                                      <p:cBhvr additive="base">
                                        <p:cTn id="25" dur="500" fill="hold"/>
                                        <p:tgtEl>
                                          <p:spTgt spid="2765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solidFill>
                  <a:srgbClr val="000000"/>
                </a:solidFill>
                <a:latin typeface="Arial" panose="020B0604020202020204" pitchFamily="34" charset="0"/>
                <a:ea typeface="+mj-ea"/>
                <a:cs typeface="Arial" panose="020B0604020202020204" pitchFamily="34" charset="0"/>
              </a:rPr>
              <a:t>الفرضية</a:t>
            </a:r>
            <a:endParaRPr lang="en-US" b="1" dirty="0">
              <a:solidFill>
                <a:srgbClr val="000000"/>
              </a:solidFill>
              <a:latin typeface="Arial" panose="020B0604020202020204" pitchFamily="34" charset="0"/>
              <a:ea typeface="+mj-ea"/>
              <a:cs typeface="Arial" panose="020B0604020202020204" pitchFamily="34" charset="0"/>
            </a:endParaRPr>
          </a:p>
        </p:txBody>
      </p:sp>
      <p:sp>
        <p:nvSpPr>
          <p:cNvPr id="129027"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292</a:t>
            </a:r>
            <a:endParaRPr lang="en-US" b="1" dirty="0">
              <a:solidFill>
                <a:srgbClr val="000000"/>
              </a:solidFill>
              <a:latin typeface="Arial" panose="020B0604020202020204" pitchFamily="34" charset="0"/>
              <a:cs typeface="Arial" panose="020B0604020202020204" pitchFamily="34" charset="0"/>
            </a:endParaRPr>
          </a:p>
        </p:txBody>
      </p:sp>
      <p:sp>
        <p:nvSpPr>
          <p:cNvPr id="28678" name="Text Box 6"/>
          <p:cNvSpPr txBox="1">
            <a:spLocks noChangeArrowheads="1"/>
          </p:cNvSpPr>
          <p:nvPr/>
        </p:nvSpPr>
        <p:spPr bwMode="auto">
          <a:xfrm>
            <a:off x="609600" y="3144838"/>
            <a:ext cx="68580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1-6 الهيكل - زربابل</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129029" name="Text Box 7"/>
          <p:cNvSpPr txBox="1">
            <a:spLocks noChangeArrowheads="1"/>
          </p:cNvSpPr>
          <p:nvPr/>
        </p:nvSpPr>
        <p:spPr bwMode="auto">
          <a:xfrm>
            <a:off x="228600" y="1011238"/>
            <a:ext cx="7543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cs typeface="Arial" panose="020B0604020202020204" pitchFamily="34" charset="0"/>
              </a:rPr>
              <a:t>استرداد الهيكل والشعب</a:t>
            </a:r>
            <a:endParaRPr lang="en-US" altLang="zh-CN" sz="3200" b="1" dirty="0">
              <a:solidFill>
                <a:srgbClr val="000000"/>
              </a:solidFill>
              <a:latin typeface="Arial" panose="020B0604020202020204" pitchFamily="34" charset="0"/>
              <a:cs typeface="Arial" panose="020B0604020202020204" pitchFamily="34" charset="0"/>
            </a:endParaRPr>
          </a:p>
        </p:txBody>
      </p:sp>
      <p:sp>
        <p:nvSpPr>
          <p:cNvPr id="129030" name="Text Box 9"/>
          <p:cNvSpPr txBox="1">
            <a:spLocks noChangeArrowheads="1"/>
          </p:cNvSpPr>
          <p:nvPr/>
        </p:nvSpPr>
        <p:spPr bwMode="auto">
          <a:xfrm>
            <a:off x="990600" y="1773238"/>
            <a:ext cx="7924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cs typeface="Arial" panose="020B0604020202020204" pitchFamily="34" charset="0"/>
              </a:rPr>
              <a:t>تتميم جزئي لوعد الأرض</a:t>
            </a:r>
            <a:endParaRPr lang="en-US" altLang="zh-CN" sz="3200" b="1" dirty="0">
              <a:solidFill>
                <a:srgbClr val="000000"/>
              </a:solidFill>
              <a:latin typeface="Arial" panose="020B0604020202020204" pitchFamily="34" charset="0"/>
              <a:cs typeface="Arial" panose="020B0604020202020204" pitchFamily="34" charset="0"/>
            </a:endParaRPr>
          </a:p>
        </p:txBody>
      </p:sp>
      <p:pic>
        <p:nvPicPr>
          <p:cNvPr id="129031" name="Picture 8" descr="ezr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975100"/>
            <a:ext cx="5080000"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Text Box 8"/>
          <p:cNvSpPr txBox="1">
            <a:spLocks noChangeArrowheads="1"/>
          </p:cNvSpPr>
          <p:nvPr/>
        </p:nvSpPr>
        <p:spPr bwMode="auto">
          <a:xfrm>
            <a:off x="3505200" y="5486400"/>
            <a:ext cx="5334000"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7-10 الشعب - عزرا</a:t>
            </a:r>
            <a:endParaRPr lang="en-US" altLang="zh-CN"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0-#ppt_w/2"/>
                                          </p:val>
                                        </p:tav>
                                        <p:tav tm="100000">
                                          <p:val>
                                            <p:strVal val="#ppt_x"/>
                                          </p:val>
                                        </p:tav>
                                      </p:tavLst>
                                    </p:anim>
                                    <p:anim calcmode="lin" valueType="num">
                                      <p:cBhvr additive="base">
                                        <p:cTn id="14"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292-294</a:t>
            </a:r>
          </a:p>
        </p:txBody>
      </p:sp>
      <p:sp>
        <p:nvSpPr>
          <p:cNvPr id="29704" name="Text Box 8"/>
          <p:cNvSpPr txBox="1">
            <a:spLocks noChangeArrowheads="1"/>
          </p:cNvSpPr>
          <p:nvPr/>
        </p:nvSpPr>
        <p:spPr bwMode="auto">
          <a:xfrm>
            <a:off x="342900" y="963613"/>
            <a:ext cx="8458200" cy="206210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eaLnBrk="1" hangingPunct="1"/>
            <a:r>
              <a:rPr lang="ar-JO" altLang="zh-CN" sz="3200" b="1" dirty="0">
                <a:solidFill>
                  <a:srgbClr val="000000"/>
                </a:solidFill>
                <a:latin typeface="Arial" panose="020B0604020202020204" pitchFamily="34" charset="0"/>
                <a:cs typeface="Arial" panose="020B0604020202020204" pitchFamily="34" charset="0"/>
              </a:rPr>
              <a:t>1. (الإصحاحات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32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000" b="1" dirty="0">
              <a:latin typeface="Arial" panose="020B0604020202020204" pitchFamily="34" charset="0"/>
              <a:cs typeface="Arial" panose="020B0604020202020204" pitchFamily="34" charset="0"/>
            </a:endParaRPr>
          </a:p>
        </p:txBody>
      </p:sp>
      <p:sp>
        <p:nvSpPr>
          <p:cNvPr id="31" name="Text Box 5"/>
          <p:cNvSpPr txBox="1">
            <a:spLocks noChangeArrowheads="1"/>
          </p:cNvSpPr>
          <p:nvPr/>
        </p:nvSpPr>
        <p:spPr bwMode="auto">
          <a:xfrm>
            <a:off x="5076825" y="620603"/>
            <a:ext cx="3598863" cy="646331"/>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ar-JO" sz="3600" b="1" kern="0" dirty="0">
                <a:solidFill>
                  <a:srgbClr val="FFFFFF"/>
                </a:solidFill>
                <a:latin typeface="Arial" panose="020B0604020202020204" pitchFamily="34" charset="0"/>
                <a:ea typeface="+mn-ea"/>
                <a:cs typeface="Arial" panose="020B0604020202020204" pitchFamily="34" charset="0"/>
              </a:rPr>
              <a:t>نحميا</a:t>
            </a:r>
            <a:endParaRPr lang="en-US" sz="3600" b="1" kern="0" dirty="0">
              <a:solidFill>
                <a:srgbClr val="FFFFFF"/>
              </a:solidFill>
              <a:latin typeface="Arial" panose="020B0604020202020204" pitchFamily="34" charset="0"/>
              <a:ea typeface="+mn-ea"/>
              <a:cs typeface="Arial" panose="020B0604020202020204" pitchFamily="34" charset="0"/>
            </a:endParaRPr>
          </a:p>
        </p:txBody>
      </p:sp>
      <p:sp>
        <p:nvSpPr>
          <p:cNvPr id="32" name="Text Box 5"/>
          <p:cNvSpPr txBox="1">
            <a:spLocks noChangeArrowheads="1"/>
          </p:cNvSpPr>
          <p:nvPr/>
        </p:nvSpPr>
        <p:spPr bwMode="auto">
          <a:xfrm>
            <a:off x="1619250" y="602347"/>
            <a:ext cx="3457575" cy="646331"/>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ar-JO" sz="3600" b="1" kern="0" dirty="0">
                <a:solidFill>
                  <a:srgbClr val="FFFFFF"/>
                </a:solidFill>
                <a:latin typeface="Arial" panose="020B0604020202020204" pitchFamily="34" charset="0"/>
                <a:ea typeface="+mn-ea"/>
                <a:cs typeface="Arial" panose="020B0604020202020204" pitchFamily="34" charset="0"/>
              </a:rPr>
              <a:t>عزرا</a:t>
            </a:r>
            <a:endParaRPr lang="en-US" sz="3600" b="1" kern="0" dirty="0">
              <a:solidFill>
                <a:srgbClr val="FFFFFF"/>
              </a:solidFill>
              <a:latin typeface="Arial" panose="020B0604020202020204" pitchFamily="34" charset="0"/>
              <a:ea typeface="+mn-ea"/>
              <a:cs typeface="Arial" panose="020B0604020202020204" pitchFamily="34" charset="0"/>
            </a:endParaRPr>
          </a:p>
        </p:txBody>
      </p:sp>
      <p:sp>
        <p:nvSpPr>
          <p:cNvPr id="189443" name="Text Box 3"/>
          <p:cNvSpPr txBox="1">
            <a:spLocks noChangeArrowheads="1"/>
          </p:cNvSpPr>
          <p:nvPr/>
        </p:nvSpPr>
        <p:spPr bwMode="auto">
          <a:xfrm>
            <a:off x="304800" y="4648200"/>
            <a:ext cx="2286000" cy="86177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البناء</a:t>
            </a:r>
          </a:p>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 1-6</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89445"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6"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7"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8"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9"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0"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1"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2"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3"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4"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5"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6" name="Text Box 16"/>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1-2</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89457" name="Text Box 17"/>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3-6</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89458" name="Line 18"/>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9" name="Text Box 19"/>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زربابل</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89460" name="Line 20"/>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1" name="Line 21"/>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2" name="Line 22"/>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3" name="Rectangle 23"/>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4" name="Rectangle 24"/>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5" name="Line 25"/>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6" name="Text Box 26"/>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537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27" name="Title 26"/>
          <p:cNvSpPr>
            <a:spLocks noGrp="1"/>
          </p:cNvSpPr>
          <p:nvPr>
            <p:ph type="title" idx="4294967295"/>
          </p:nvPr>
        </p:nvSpPr>
        <p:spPr>
          <a:xfrm>
            <a:off x="304800" y="304800"/>
            <a:ext cx="1171575" cy="1066800"/>
          </a:xfrm>
        </p:spPr>
        <p:txBody>
          <a:bodyPr/>
          <a:lstStyle/>
          <a:p>
            <a:pPr algn="ctr">
              <a:defRPr/>
            </a:pPr>
            <a:r>
              <a:rPr lang="ar-JO" sz="2800" b="1" dirty="0">
                <a:latin typeface="Arial" panose="020B0604020202020204" pitchFamily="34" charset="0"/>
                <a:ea typeface="ＭＳ Ｐゴシック" charset="0"/>
                <a:cs typeface="Arial" panose="020B0604020202020204" pitchFamily="34" charset="0"/>
              </a:rPr>
              <a:t>عزرا 1-6</a:t>
            </a:r>
            <a:endParaRPr lang="en-US" sz="2800" b="1" dirty="0">
              <a:latin typeface="Arial" panose="020B0604020202020204" pitchFamily="34" charset="0"/>
              <a:ea typeface="ＭＳ Ｐゴシック" charset="0"/>
              <a:cs typeface="Arial" panose="020B0604020202020204" pitchFamily="34" charset="0"/>
            </a:endParaRPr>
          </a:p>
        </p:txBody>
      </p:sp>
      <p:pic>
        <p:nvPicPr>
          <p:cNvPr id="133148" name="Picture 27" descr="temple3c-300x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38600" y="1676400"/>
            <a:ext cx="4648200"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9466"/>
                                        </p:tgtEl>
                                        <p:attrNameLst>
                                          <p:attrName>style.visibility</p:attrName>
                                        </p:attrNameLst>
                                      </p:cBhvr>
                                      <p:to>
                                        <p:strVal val="visible"/>
                                      </p:to>
                                    </p:set>
                                    <p:animEffect transition="in" filter="dissolve">
                                      <p:cBhvr>
                                        <p:cTn id="7" dur="500"/>
                                        <p:tgtEl>
                                          <p:spTgt spid="18946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89459"/>
                                        </p:tgtEl>
                                        <p:attrNameLst>
                                          <p:attrName>style.visibility</p:attrName>
                                        </p:attrNameLst>
                                      </p:cBhvr>
                                      <p:to>
                                        <p:strVal val="visible"/>
                                      </p:to>
                                    </p:set>
                                    <p:animEffect transition="in" filter="dissolve">
                                      <p:cBhvr>
                                        <p:cTn id="11" dur="500"/>
                                        <p:tgtEl>
                                          <p:spTgt spid="189459"/>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89443"/>
                                        </p:tgtEl>
                                        <p:attrNameLst>
                                          <p:attrName>style.visibility</p:attrName>
                                        </p:attrNameLst>
                                      </p:cBhvr>
                                      <p:to>
                                        <p:strVal val="visible"/>
                                      </p:to>
                                    </p:set>
                                    <p:animEffect transition="in" filter="dissolve">
                                      <p:cBhvr>
                                        <p:cTn id="15" dur="500"/>
                                        <p:tgtEl>
                                          <p:spTgt spid="189443"/>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89456"/>
                                        </p:tgtEl>
                                        <p:attrNameLst>
                                          <p:attrName>style.visibility</p:attrName>
                                        </p:attrNameLst>
                                      </p:cBhvr>
                                      <p:to>
                                        <p:strVal val="visible"/>
                                      </p:to>
                                    </p:set>
                                    <p:animEffect transition="in" filter="dissolve">
                                      <p:cBhvr>
                                        <p:cTn id="19" dur="500"/>
                                        <p:tgtEl>
                                          <p:spTgt spid="189456"/>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89457"/>
                                        </p:tgtEl>
                                        <p:attrNameLst>
                                          <p:attrName>style.visibility</p:attrName>
                                        </p:attrNameLst>
                                      </p:cBhvr>
                                      <p:to>
                                        <p:strVal val="visible"/>
                                      </p:to>
                                    </p:set>
                                    <p:animEffect transition="in" filter="dissolve">
                                      <p:cBhvr>
                                        <p:cTn id="23" dur="500"/>
                                        <p:tgtEl>
                                          <p:spTgt spid="18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56" grpId="0" autoUpdateAnimBg="0"/>
      <p:bldP spid="189457" grpId="0" autoUpdateAnimBg="0"/>
      <p:bldP spid="189459" grpId="0" autoUpdateAnimBg="0"/>
      <p:bldP spid="189466"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8229600" cy="685800"/>
          </a:xfrm>
          <a:effectLst>
            <a:outerShdw blurRad="63500" dist="35921" dir="2700000" algn="ctr" rotWithShape="0">
              <a:srgbClr val="000000">
                <a:alpha val="74998"/>
              </a:srgbClr>
            </a:outerShdw>
          </a:effectLst>
        </p:spPr>
        <p:txBody>
          <a:bodyPr/>
          <a:lstStyle/>
          <a:p>
            <a:pPr>
              <a:defRPr/>
            </a:pPr>
            <a:r>
              <a:rPr kumimoji="0" lang="ar-JO" sz="3200" b="1" dirty="0">
                <a:solidFill>
                  <a:schemeClr val="tx1"/>
                </a:solidFill>
                <a:effectLst/>
                <a:latin typeface="Arial" panose="020B0604020202020204" pitchFamily="34" charset="0"/>
                <a:cs typeface="Arial" panose="020B0604020202020204" pitchFamily="34" charset="0"/>
              </a:rPr>
              <a:t>قائمة أنبياء ما قبل السبي في العهد القديم</a:t>
            </a:r>
            <a:endParaRPr kumimoji="0" lang="en-US" sz="3200" b="1" dirty="0">
              <a:solidFill>
                <a:schemeClr val="tx1"/>
              </a:solidFill>
              <a:effectLst/>
              <a:latin typeface="Arial" panose="020B0604020202020204" pitchFamily="34" charset="0"/>
              <a:cs typeface="Arial" panose="020B0604020202020204" pitchFamily="34" charset="0"/>
            </a:endParaRPr>
          </a:p>
        </p:txBody>
      </p:sp>
      <p:sp>
        <p:nvSpPr>
          <p:cNvPr id="5124" name="Text Box 4"/>
          <p:cNvSpPr txBox="1">
            <a:spLocks noChangeArrowheads="1"/>
          </p:cNvSpPr>
          <p:nvPr/>
        </p:nvSpPr>
        <p:spPr bwMode="auto">
          <a:xfrm>
            <a:off x="7391400" y="76200"/>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5125" name="Text Box 5"/>
          <p:cNvSpPr txBox="1">
            <a:spLocks noChangeArrowheads="1"/>
          </p:cNvSpPr>
          <p:nvPr/>
        </p:nvSpPr>
        <p:spPr bwMode="auto">
          <a:xfrm>
            <a:off x="7672388" y="1584325"/>
            <a:ext cx="726481"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عوبديا</a:t>
            </a:r>
            <a:endParaRPr lang="en-US" sz="2000" b="1" dirty="0">
              <a:solidFill>
                <a:srgbClr val="0066CC"/>
              </a:solidFill>
              <a:latin typeface="Arial" panose="020B0604020202020204" pitchFamily="34" charset="0"/>
              <a:cs typeface="Arial" panose="020B0604020202020204" pitchFamily="34" charset="0"/>
            </a:endParaRPr>
          </a:p>
        </p:txBody>
      </p:sp>
      <p:sp>
        <p:nvSpPr>
          <p:cNvPr id="5126" name="Text Box 6"/>
          <p:cNvSpPr txBox="1">
            <a:spLocks noChangeArrowheads="1"/>
          </p:cNvSpPr>
          <p:nvPr/>
        </p:nvSpPr>
        <p:spPr bwMode="auto">
          <a:xfrm>
            <a:off x="1258888" y="3581400"/>
            <a:ext cx="638316"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يونان</a:t>
            </a:r>
            <a:endParaRPr lang="en-US" sz="2000" b="1" dirty="0">
              <a:solidFill>
                <a:srgbClr val="0066CC"/>
              </a:solidFill>
              <a:latin typeface="Arial" panose="020B0604020202020204" pitchFamily="34" charset="0"/>
              <a:cs typeface="Arial" panose="020B0604020202020204" pitchFamily="34" charset="0"/>
            </a:endParaRPr>
          </a:p>
        </p:txBody>
      </p:sp>
      <p:sp>
        <p:nvSpPr>
          <p:cNvPr id="5127" name="Text Box 7"/>
          <p:cNvSpPr txBox="1">
            <a:spLocks noChangeArrowheads="1"/>
          </p:cNvSpPr>
          <p:nvPr/>
        </p:nvSpPr>
        <p:spPr bwMode="auto">
          <a:xfrm>
            <a:off x="2097088" y="3581400"/>
            <a:ext cx="837089"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عاموس</a:t>
            </a:r>
            <a:endParaRPr lang="en-US" sz="2000" b="1" dirty="0">
              <a:solidFill>
                <a:srgbClr val="0066CC"/>
              </a:solidFill>
              <a:latin typeface="Arial" panose="020B0604020202020204" pitchFamily="34" charset="0"/>
              <a:cs typeface="Arial" panose="020B0604020202020204" pitchFamily="34" charset="0"/>
            </a:endParaRPr>
          </a:p>
        </p:txBody>
      </p:sp>
      <p:sp>
        <p:nvSpPr>
          <p:cNvPr id="5128" name="Text Box 8"/>
          <p:cNvSpPr txBox="1">
            <a:spLocks noChangeArrowheads="1"/>
          </p:cNvSpPr>
          <p:nvPr/>
        </p:nvSpPr>
        <p:spPr bwMode="auto">
          <a:xfrm>
            <a:off x="2916238" y="3581400"/>
            <a:ext cx="696024"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هوشع</a:t>
            </a:r>
            <a:endParaRPr lang="en-US" sz="2000" b="1" dirty="0">
              <a:solidFill>
                <a:srgbClr val="0066CC"/>
              </a:solidFill>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3744913" y="3581400"/>
            <a:ext cx="739305"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أشعياء</a:t>
            </a:r>
            <a:endParaRPr lang="en-US" sz="2000" b="1" dirty="0">
              <a:solidFill>
                <a:srgbClr val="0066CC"/>
              </a:solidFill>
              <a:latin typeface="Arial" panose="020B0604020202020204" pitchFamily="34" charset="0"/>
              <a:cs typeface="Arial" panose="020B0604020202020204" pitchFamily="34" charset="0"/>
            </a:endParaRPr>
          </a:p>
        </p:txBody>
      </p:sp>
      <p:sp>
        <p:nvSpPr>
          <p:cNvPr id="5130" name="Text Box 10"/>
          <p:cNvSpPr txBox="1">
            <a:spLocks noChangeArrowheads="1"/>
          </p:cNvSpPr>
          <p:nvPr/>
        </p:nvSpPr>
        <p:spPr bwMode="auto">
          <a:xfrm>
            <a:off x="4567238" y="3581400"/>
            <a:ext cx="554960"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ميخا</a:t>
            </a:r>
            <a:endParaRPr lang="en-US" sz="2000" b="1" dirty="0">
              <a:solidFill>
                <a:srgbClr val="0066CC"/>
              </a:solidFill>
              <a:latin typeface="Arial" panose="020B0604020202020204" pitchFamily="34" charset="0"/>
              <a:cs typeface="Arial" panose="020B0604020202020204" pitchFamily="34" charset="0"/>
            </a:endParaRPr>
          </a:p>
        </p:txBody>
      </p:sp>
      <p:sp>
        <p:nvSpPr>
          <p:cNvPr id="5131" name="Text Box 11"/>
          <p:cNvSpPr txBox="1">
            <a:spLocks noChangeArrowheads="1"/>
          </p:cNvSpPr>
          <p:nvPr/>
        </p:nvSpPr>
        <p:spPr bwMode="auto">
          <a:xfrm>
            <a:off x="6781800" y="3581400"/>
            <a:ext cx="657552"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ناحوم</a:t>
            </a:r>
            <a:endParaRPr lang="en-US" sz="2000" b="1" dirty="0">
              <a:solidFill>
                <a:srgbClr val="0066CC"/>
              </a:solidFill>
              <a:latin typeface="Arial" panose="020B0604020202020204" pitchFamily="34" charset="0"/>
              <a:cs typeface="Arial" panose="020B0604020202020204" pitchFamily="34" charset="0"/>
            </a:endParaRPr>
          </a:p>
        </p:txBody>
      </p:sp>
      <p:sp>
        <p:nvSpPr>
          <p:cNvPr id="5132" name="Text Box 12"/>
          <p:cNvSpPr txBox="1">
            <a:spLocks noChangeArrowheads="1"/>
          </p:cNvSpPr>
          <p:nvPr/>
        </p:nvSpPr>
        <p:spPr bwMode="auto">
          <a:xfrm>
            <a:off x="228600" y="5410200"/>
            <a:ext cx="744114"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حبقوق</a:t>
            </a:r>
            <a:endParaRPr lang="en-US" sz="2000" b="1" dirty="0">
              <a:solidFill>
                <a:srgbClr val="0066CC"/>
              </a:solidFill>
              <a:latin typeface="Arial" panose="020B0604020202020204" pitchFamily="34" charset="0"/>
              <a:cs typeface="Arial" panose="020B0604020202020204" pitchFamily="34" charset="0"/>
            </a:endParaRPr>
          </a:p>
        </p:txBody>
      </p:sp>
      <p:sp>
        <p:nvSpPr>
          <p:cNvPr id="5133" name="Text Box 13"/>
          <p:cNvSpPr txBox="1">
            <a:spLocks noChangeArrowheads="1"/>
          </p:cNvSpPr>
          <p:nvPr/>
        </p:nvSpPr>
        <p:spPr bwMode="auto">
          <a:xfrm>
            <a:off x="7742238" y="3200400"/>
            <a:ext cx="604653"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إرميا</a:t>
            </a:r>
            <a:endParaRPr lang="en-US" sz="2000" b="1" dirty="0">
              <a:solidFill>
                <a:srgbClr val="0066CC"/>
              </a:solidFill>
              <a:latin typeface="Arial" panose="020B0604020202020204" pitchFamily="34" charset="0"/>
              <a:cs typeface="Arial" panose="020B0604020202020204" pitchFamily="34" charset="0"/>
            </a:endParaRPr>
          </a:p>
        </p:txBody>
      </p:sp>
      <p:sp>
        <p:nvSpPr>
          <p:cNvPr id="5134" name="Text Box 14"/>
          <p:cNvSpPr txBox="1">
            <a:spLocks noChangeArrowheads="1"/>
          </p:cNvSpPr>
          <p:nvPr/>
        </p:nvSpPr>
        <p:spPr bwMode="auto">
          <a:xfrm>
            <a:off x="228600" y="4953000"/>
            <a:ext cx="622286"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يوئيل</a:t>
            </a:r>
            <a:endParaRPr lang="en-US" sz="2000" b="1" dirty="0">
              <a:solidFill>
                <a:srgbClr val="0066CC"/>
              </a:solidFill>
              <a:latin typeface="Arial" panose="020B0604020202020204" pitchFamily="34" charset="0"/>
              <a:cs typeface="Arial" panose="020B0604020202020204" pitchFamily="34" charset="0"/>
            </a:endParaRPr>
          </a:p>
        </p:txBody>
      </p:sp>
      <p:sp>
        <p:nvSpPr>
          <p:cNvPr id="5135" name="Text Box 15"/>
          <p:cNvSpPr txBox="1">
            <a:spLocks noChangeArrowheads="1"/>
          </p:cNvSpPr>
          <p:nvPr/>
        </p:nvSpPr>
        <p:spPr bwMode="auto">
          <a:xfrm>
            <a:off x="7924800" y="3581400"/>
            <a:ext cx="681597"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صفنيا</a:t>
            </a:r>
            <a:endParaRPr lang="en-US" sz="2000" b="1" dirty="0">
              <a:solidFill>
                <a:srgbClr val="0066CC"/>
              </a:solidFill>
              <a:latin typeface="Arial" panose="020B0604020202020204" pitchFamily="34" charset="0"/>
              <a:cs typeface="Arial" panose="020B0604020202020204" pitchFamily="34" charset="0"/>
            </a:endParaRPr>
          </a:p>
        </p:txBody>
      </p:sp>
      <p:sp>
        <p:nvSpPr>
          <p:cNvPr id="135183" name="Rectangle 73"/>
          <p:cNvSpPr>
            <a:spLocks noChangeArrowheads="1"/>
          </p:cNvSpPr>
          <p:nvPr/>
        </p:nvSpPr>
        <p:spPr bwMode="auto">
          <a:xfrm rot="-9556">
            <a:off x="4495800" y="6508750"/>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17" name="Text Box 69"/>
          <p:cNvSpPr txBox="1">
            <a:spLocks noChangeArrowheads="1"/>
          </p:cNvSpPr>
          <p:nvPr/>
        </p:nvSpPr>
        <p:spPr bwMode="auto">
          <a:xfrm rot="21591923">
            <a:off x="4568825" y="6503988"/>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ar-JO" sz="1000" b="1" dirty="0">
                <a:solidFill>
                  <a:srgbClr val="000090"/>
                </a:solidFill>
                <a:latin typeface="Arial" panose="020B0604020202020204" pitchFamily="34" charset="0"/>
                <a:cs typeface="Arial" panose="020B0604020202020204" pitchFamily="34" charset="0"/>
              </a:rPr>
              <a:t>قائمة ملوك وأنبياء العهد القديم</a:t>
            </a:r>
            <a:endParaRPr lang="en-US" sz="1000" b="1" dirty="0">
              <a:solidFill>
                <a:srgbClr val="000090"/>
              </a:solidFill>
              <a:latin typeface="Arial" panose="020B0604020202020204" pitchFamily="34" charset="0"/>
              <a:cs typeface="Arial" panose="020B0604020202020204" pitchFamily="34" charset="0"/>
            </a:endParaRPr>
          </a:p>
        </p:txBody>
      </p:sp>
      <p:sp>
        <p:nvSpPr>
          <p:cNvPr id="18" name="Text Box 72"/>
          <p:cNvSpPr txBox="1">
            <a:spLocks noChangeArrowheads="1"/>
          </p:cNvSpPr>
          <p:nvPr/>
        </p:nvSpPr>
        <p:spPr bwMode="auto">
          <a:xfrm rot="21591923">
            <a:off x="4568825" y="6670675"/>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 p. 2</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500"/>
                                        <p:tgtEl>
                                          <p:spTgt spid="51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9"/>
                                        </p:tgtEl>
                                        <p:attrNameLst>
                                          <p:attrName>style.visibility</p:attrName>
                                        </p:attrNameLst>
                                      </p:cBhvr>
                                      <p:to>
                                        <p:strVal val="visible"/>
                                      </p:to>
                                    </p:set>
                                    <p:animEffect transition="in" filter="fade">
                                      <p:cBhvr>
                                        <p:cTn id="27" dur="500"/>
                                        <p:tgtEl>
                                          <p:spTgt spid="51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500"/>
                                        <p:tgtEl>
                                          <p:spTgt spid="51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31"/>
                                        </p:tgtEl>
                                        <p:attrNameLst>
                                          <p:attrName>style.visibility</p:attrName>
                                        </p:attrNameLst>
                                      </p:cBhvr>
                                      <p:to>
                                        <p:strVal val="visible"/>
                                      </p:to>
                                    </p:set>
                                    <p:animEffect transition="in" filter="fade">
                                      <p:cBhvr>
                                        <p:cTn id="37" dur="500"/>
                                        <p:tgtEl>
                                          <p:spTgt spid="51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fade">
                                      <p:cBhvr>
                                        <p:cTn id="42" dur="500"/>
                                        <p:tgtEl>
                                          <p:spTgt spid="51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33"/>
                                        </p:tgtEl>
                                        <p:attrNameLst>
                                          <p:attrName>style.visibility</p:attrName>
                                        </p:attrNameLst>
                                      </p:cBhvr>
                                      <p:to>
                                        <p:strVal val="visible"/>
                                      </p:to>
                                    </p:set>
                                    <p:animEffect transition="in" filter="fade">
                                      <p:cBhvr>
                                        <p:cTn id="47" dur="500"/>
                                        <p:tgtEl>
                                          <p:spTgt spid="51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35"/>
                                        </p:tgtEl>
                                        <p:attrNameLst>
                                          <p:attrName>style.visibility</p:attrName>
                                        </p:attrNameLst>
                                      </p:cBhvr>
                                      <p:to>
                                        <p:strVal val="visible"/>
                                      </p:to>
                                    </p:set>
                                    <p:animEffect transition="in" filter="fade">
                                      <p:cBhvr>
                                        <p:cTn id="52" dur="500"/>
                                        <p:tgtEl>
                                          <p:spTgt spid="51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34"/>
                                        </p:tgtEl>
                                        <p:attrNameLst>
                                          <p:attrName>style.visibility</p:attrName>
                                        </p:attrNameLst>
                                      </p:cBhvr>
                                      <p:to>
                                        <p:strVal val="visible"/>
                                      </p:to>
                                    </p:set>
                                    <p:animEffect transition="in" filter="fade">
                                      <p:cBhvr>
                                        <p:cTn id="5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P spid="5126" grpId="0" animBg="1" autoUpdateAnimBg="0"/>
      <p:bldP spid="5127" grpId="0" animBg="1" autoUpdateAnimBg="0"/>
      <p:bldP spid="5128" grpId="0" animBg="1" autoUpdateAnimBg="0"/>
      <p:bldP spid="5129" grpId="0" animBg="1" autoUpdateAnimBg="0"/>
      <p:bldP spid="5130" grpId="0" animBg="1" autoUpdateAnimBg="0"/>
      <p:bldP spid="5131" grpId="0" animBg="1" autoUpdateAnimBg="0"/>
      <p:bldP spid="5132" grpId="0" animBg="1" autoUpdateAnimBg="0"/>
      <p:bldP spid="5133" grpId="0" animBg="1" autoUpdateAnimBg="0"/>
      <p:bldP spid="5134" grpId="0" animBg="1" autoUpdateAnimBg="0"/>
      <p:bldP spid="5135"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قائمة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13722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dirty="0">
                <a:solidFill>
                  <a:srgbClr val="000090"/>
                </a:solidFill>
                <a:latin typeface="Arial" panose="020B0604020202020204" pitchFamily="34"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p:transition spd="med">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1658" r="8860" b="17296"/>
          <a:stretch/>
        </p:blipFill>
        <p:spPr>
          <a:xfrm rot="5400000">
            <a:off x="-757205" y="504669"/>
            <a:ext cx="6353354" cy="534401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هدلستون</a:t>
            </a:r>
            <a:r>
              <a:rPr lang="en-US" sz="1800" b="1" dirty="0">
                <a:solidFill>
                  <a:schemeClr val="bg1"/>
                </a:solidFill>
                <a:latin typeface="Arial" panose="020B0604020202020204" pitchFamily="34" charset="0"/>
                <a:cs typeface="Arial" panose="020B0604020202020204" pitchFamily="34" charset="0"/>
              </a:rPr>
              <a:t>, </a:t>
            </a:r>
            <a:r>
              <a:rPr lang="ar-JO" sz="1800" b="1" dirty="0">
                <a:solidFill>
                  <a:schemeClr val="bg1"/>
                </a:solidFill>
                <a:latin typeface="Arial" panose="020B0604020202020204" pitchFamily="34" charset="0"/>
                <a:cs typeface="Arial" panose="020B0604020202020204" pitchFamily="34" charset="0"/>
              </a:rPr>
              <a:t>الكتاب المقدس التلخيصي</a:t>
            </a:r>
            <a:r>
              <a:rPr lang="en-US" sz="1800" b="1" dirty="0">
                <a:solidFill>
                  <a:schemeClr val="bg1"/>
                </a:solidFill>
                <a:latin typeface="Arial" panose="020B0604020202020204" pitchFamily="34" charset="0"/>
                <a:cs typeface="Arial" panose="020B0604020202020204" pitchFamily="34" charset="0"/>
              </a:rPr>
              <a:t> (Grand Rapids: Baker, 1992)</a:t>
            </a:r>
          </a:p>
        </p:txBody>
      </p:sp>
      <p:sp>
        <p:nvSpPr>
          <p:cNvPr id="7" name="TextBox 3"/>
          <p:cNvSpPr txBox="1">
            <a:spLocks noChangeArrowheads="1"/>
          </p:cNvSpPr>
          <p:nvPr/>
        </p:nvSpPr>
        <p:spPr bwMode="auto">
          <a:xfrm>
            <a:off x="3959427" y="1340768"/>
            <a:ext cx="5184574" cy="415498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 إعلان عن الهيكل من قبل كورش</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2. عودة المسبيين بقيادة زربابل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3. وضع أساس الهيكل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4. تأجيل العمل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5. كتابة رسالة إلى داريوس</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6. المسبيون ينهون عمل الهيكل</a:t>
            </a:r>
            <a:endParaRPr lang="en-US" b="1" dirty="0">
              <a:solidFill>
                <a:prstClr val="black"/>
              </a:solidFill>
              <a:latin typeface="Arial" panose="020B0604020202020204" pitchFamily="34" charset="0"/>
              <a:cs typeface="Arial" panose="020B0604020202020204" pitchFamily="34" charset="0"/>
            </a:endParaRPr>
          </a:p>
          <a:p>
            <a:pPr defTabSz="457200" fontAlgn="auto">
              <a:spcBef>
                <a:spcPts val="0"/>
              </a:spcBef>
              <a:spcAft>
                <a:spcPts val="0"/>
              </a:spcAft>
            </a:pP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latin typeface="Arial" panose="020B0604020202020204" pitchFamily="34" charset="0"/>
                <a:cs typeface="Arial" panose="020B0604020202020204" pitchFamily="34" charset="0"/>
              </a:rPr>
              <a:t>7. أمر يأذن بعودة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8. ملخص عودة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9. صلاة توبة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10. إدانة النساء الأجنبيات</a:t>
            </a:r>
            <a:endParaRPr lang="en-US" b="1"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defTabSz="457200" fontAlgn="auto">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 </a:t>
            </a:r>
            <a:endParaRPr lang="en-US" sz="1800" b="1" dirty="0">
              <a:solidFill>
                <a:prstClr val="black"/>
              </a:solidFill>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3448308" y="229682"/>
            <a:ext cx="25527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panose="020B0604020202020204" pitchFamily="34" charset="0"/>
                <a:cs typeface="Arial" panose="020B0604020202020204" pitchFamily="34" charset="0"/>
              </a:rPr>
              <a:t>عزرا</a:t>
            </a:r>
            <a:endParaRPr lang="en-US" sz="4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68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0075" y="-1035050"/>
            <a:ext cx="16857663" cy="928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252413" y="439738"/>
            <a:ext cx="7543801" cy="685800"/>
          </a:xfrm>
          <a:solidFill>
            <a:schemeClr val="bg2"/>
          </a:solidFill>
          <a:effectLst>
            <a:outerShdw blurRad="63500" dist="35921" dir="2700000" algn="ctr" rotWithShape="0">
              <a:srgbClr val="000000">
                <a:alpha val="74998"/>
              </a:srgbClr>
            </a:outerShdw>
          </a:effectLst>
        </p:spPr>
        <p:txBody>
          <a:bodyPr/>
          <a:lstStyle/>
          <a:p>
            <a:pPr algn="ctr">
              <a:defRPr/>
            </a:pPr>
            <a:r>
              <a:rPr kumimoji="0" lang="ar-JO" sz="4800" b="1" dirty="0">
                <a:solidFill>
                  <a:srgbClr val="FFFFFF"/>
                </a:solidFill>
                <a:effectLst/>
                <a:latin typeface="Arial" panose="020B0604020202020204" pitchFamily="34" charset="0"/>
                <a:cs typeface="Arial" panose="020B0604020202020204" pitchFamily="34" charset="0"/>
              </a:rPr>
              <a:t>قائمة السبي</a:t>
            </a:r>
            <a:endParaRPr kumimoji="0" lang="en-US" sz="4800" b="1" dirty="0">
              <a:solidFill>
                <a:srgbClr val="FFFFFF"/>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000000"/>
                </a:solidFill>
                <a:latin typeface="Arial" panose="020B0604020202020204" pitchFamily="34" charset="0"/>
                <a:cs typeface="Arial" panose="020B0604020202020204" pitchFamily="34" charset="0"/>
              </a:rPr>
              <a:t>232 و342</a:t>
            </a:r>
            <a:endParaRPr lang="en-US" b="1" dirty="0">
              <a:solidFill>
                <a:srgbClr val="000000"/>
              </a:solidFill>
              <a:latin typeface="Arial" panose="020B0604020202020204" pitchFamily="34" charset="0"/>
              <a:cs typeface="Arial" panose="020B0604020202020204" pitchFamily="34" charset="0"/>
            </a:endParaRPr>
          </a:p>
        </p:txBody>
      </p:sp>
      <p:sp>
        <p:nvSpPr>
          <p:cNvPr id="139268" name="Rectangle 73"/>
          <p:cNvSpPr>
            <a:spLocks noChangeArrowheads="1"/>
          </p:cNvSpPr>
          <p:nvPr/>
        </p:nvSpPr>
        <p:spPr bwMode="auto">
          <a:xfrm rot="-9556">
            <a:off x="4495800" y="6315075"/>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6354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dirty="0">
                <a:solidFill>
                  <a:srgbClr val="000090"/>
                </a:solidFill>
                <a:latin typeface="Arial" panose="020B0604020202020204" pitchFamily="34"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6521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p:transition spd="med">
    <p:zoom dir="in"/>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761060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648246"/>
          </a:xfrm>
        </p:spPr>
        <p:txBody>
          <a:bodyPr/>
          <a:lstStyle/>
          <a:p>
            <a:r>
              <a:rPr lang="ar-JO" sz="4000" dirty="0">
                <a:effectLst>
                  <a:glow rad="228600">
                    <a:schemeClr val="tx1"/>
                  </a:glow>
                </a:effectLst>
              </a:rPr>
              <a:t>إعادة بناء المذبح أولاً (عزرا 3: 1-6)</a:t>
            </a:r>
            <a:endParaRPr lang="en-US" sz="4000"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36512" y="787400"/>
            <a:ext cx="9144000" cy="6070600"/>
          </a:xfrm>
          <a:prstGeom prst="rect">
            <a:avLst/>
          </a:prstGeom>
        </p:spPr>
      </p:pic>
    </p:spTree>
    <p:extLst>
      <p:ext uri="{BB962C8B-B14F-4D97-AF65-F5344CB8AC3E}">
        <p14:creationId xmlns:p14="http://schemas.microsoft.com/office/powerpoint/2010/main" val="17384936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552976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60474"/>
            <a:ext cx="9225353" cy="648246"/>
          </a:xfrm>
        </p:spPr>
        <p:txBody>
          <a:bodyPr/>
          <a:lstStyle/>
          <a:p>
            <a:r>
              <a:rPr lang="ar-JO" dirty="0">
                <a:effectLst>
                  <a:glow rad="228600">
                    <a:schemeClr val="tx1"/>
                  </a:glow>
                </a:effectLst>
              </a:rPr>
              <a:t>مقاومة عمل الله (4: 1-2)</a:t>
            </a:r>
            <a:endParaRPr lang="en-US" dirty="0">
              <a:effectLst>
                <a:glow rad="228600">
                  <a:schemeClr val="tx1"/>
                </a:glow>
              </a:effectLst>
            </a:endParaRPr>
          </a:p>
        </p:txBody>
      </p:sp>
    </p:spTree>
    <p:extLst>
      <p:ext uri="{BB962C8B-B14F-4D97-AF65-F5344CB8AC3E}">
        <p14:creationId xmlns:p14="http://schemas.microsoft.com/office/powerpoint/2010/main" val="18342974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rPr>
              <a:t>مقاومة إعادة البناء</a:t>
            </a:r>
            <a:endParaRPr lang="en-US"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641</a:t>
            </a: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ar-JO" sz="5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Times New Roman" charset="0"/>
              </a:rPr>
              <a:t>من الخارج</a:t>
            </a:r>
            <a:endParaRPr kumimoji="0" lang="en-GB" sz="5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2059723213"/>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 4: 23-24</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2" name="Text Box 4"/>
          <p:cNvSpPr txBox="1">
            <a:spLocks noChangeArrowheads="1"/>
          </p:cNvSpPr>
          <p:nvPr/>
        </p:nvSpPr>
        <p:spPr bwMode="auto">
          <a:xfrm>
            <a:off x="762000" y="1954575"/>
            <a:ext cx="8001000" cy="255454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536 ق.م : حينئذ لما قرأت رسالة أرتحشستا الملك أمام رحوم وشمشاي الكاتب ورفقائهما ذهبوا بسرعة إلى أورشليم إلى اليهود وأوقفوهم بذراع وقوة حينئذ توقف عمل بيت الله الذي في أورشليم وكان متوقفاً إلى السنة الثانية من ملك دارسوس ملك فارس (520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0"/>
            <a:ext cx="9144000" cy="1143000"/>
          </a:xfrm>
        </p:spPr>
        <p:txBody>
          <a:bodyPr/>
          <a:lstStyle/>
          <a:p>
            <a:pPr>
              <a:defRPr/>
            </a:pPr>
            <a:r>
              <a:rPr lang="ar-JO" sz="4000" dirty="0">
                <a:ea typeface="ＭＳ Ｐゴシック" charset="0"/>
                <a:cs typeface="Arial" panose="020B0604020202020204" pitchFamily="34" charset="0"/>
              </a:rPr>
              <a:t>السياق</a:t>
            </a:r>
            <a:br>
              <a:rPr lang="en-US"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مقاومة إعادة بناء الهيكل</a:t>
            </a:r>
            <a:endParaRPr lang="en-US" sz="4000" dirty="0">
              <a:ea typeface="ＭＳ Ｐゴシック" charset="0"/>
              <a:cs typeface="Arial" panose="020B0604020202020204" pitchFamily="34" charset="0"/>
            </a:endParaRPr>
          </a:p>
        </p:txBody>
      </p:sp>
    </p:spTree>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rPr>
              <a:t>مقاومة إعادة البناء</a:t>
            </a:r>
            <a:endParaRPr lang="en-US"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641</a:t>
            </a: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ar-JO" sz="5400" b="1" u="none" strike="noStrike" kern="1200" cap="none" spc="0" normalizeH="0" baseline="0" noProof="0" dirty="0">
                <a:ln>
                  <a:noFill/>
                </a:ln>
                <a:solidFill>
                  <a:srgbClr val="FFFFFF"/>
                </a:solidFill>
                <a:effectLst>
                  <a:glow rad="863600">
                    <a:srgbClr val="000000"/>
                  </a:glow>
                </a:effectLst>
                <a:uLnTx/>
                <a:uFillTx/>
                <a:latin typeface="Arial" panose="020B0604020202020204" pitchFamily="34" charset="0"/>
                <a:ea typeface="ＭＳ Ｐゴシック" charset="0"/>
                <a:cs typeface="Times New Roman" charset="0"/>
              </a:rPr>
              <a:t>من الداخل</a:t>
            </a:r>
            <a:endParaRPr kumimoji="0" lang="en-GB" sz="5400" b="1" u="none" strike="noStrike" kern="1200" cap="none" spc="0" normalizeH="0" baseline="0" noProof="0" dirty="0">
              <a:ln>
                <a:noFill/>
              </a:ln>
              <a:solidFill>
                <a:srgbClr val="FFFFFF"/>
              </a:solidFill>
              <a:effectLst>
                <a:glow rad="863600">
                  <a:srgbClr val="000000"/>
                </a:glow>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958441254"/>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139267" name="Text Box 1027"/>
          <p:cNvSpPr txBox="1">
            <a:spLocks noChangeArrowheads="1"/>
          </p:cNvSpPr>
          <p:nvPr/>
        </p:nvSpPr>
        <p:spPr bwMode="auto">
          <a:xfrm>
            <a:off x="4419600" y="6400800"/>
            <a:ext cx="48768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Walk Through The Bible </a:t>
            </a:r>
            <a:r>
              <a:rPr kumimoji="0" lang="en-US" sz="2400" b="1" i="0" u="none" strike="noStrike" kern="1200" cap="none" spc="0" normalizeH="0" baseline="0" noProof="0">
                <a:ln>
                  <a:noFill/>
                </a:ln>
                <a:solidFill>
                  <a:srgbClr val="FFFFFF"/>
                </a:solidFill>
                <a:effectLst/>
                <a:uLnTx/>
                <a:uFillTx/>
                <a:latin typeface="Arail"/>
                <a:ea typeface="Times New Roman" pitchFamily="-107" charset="0"/>
                <a:cs typeface="Arail"/>
              </a:rPr>
              <a:t>©</a:t>
            </a: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1989</a:t>
            </a:r>
          </a:p>
        </p:txBody>
      </p:sp>
      <p:sp>
        <p:nvSpPr>
          <p:cNvPr id="139268" name="Text Box 1028"/>
          <p:cNvSpPr txBox="1">
            <a:spLocks noChangeArrowheads="1"/>
          </p:cNvSpPr>
          <p:nvPr/>
        </p:nvSpPr>
        <p:spPr bwMode="auto">
          <a:xfrm>
            <a:off x="381000" y="84138"/>
            <a:ext cx="50292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r>
              <a:rPr kumimoji="0" lang="ar-SA"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الهيكل</a:t>
            </a: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endParaRPr kumimoji="0" lang="en-US"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sp>
        <p:nvSpPr>
          <p:cNvPr id="139269" name="Text Box 1029"/>
          <p:cNvSpPr txBox="1">
            <a:spLocks noChangeArrowheads="1"/>
          </p:cNvSpPr>
          <p:nvPr/>
        </p:nvSpPr>
        <p:spPr bwMode="auto">
          <a:xfrm>
            <a:off x="3429000" y="84138"/>
            <a:ext cx="53340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SA" sz="4800" b="1" i="1" u="none" strike="noStrike" kern="1200" cap="none" spc="0" normalizeH="0" baseline="0" noProof="0" dirty="0">
                <a:ln>
                  <a:noFill/>
                </a:ln>
                <a:solidFill>
                  <a:srgbClr val="FFFFFF"/>
                </a:solidFill>
                <a:effectLst/>
                <a:uLnTx/>
                <a:uFillTx/>
                <a:latin typeface="Arail"/>
                <a:ea typeface="ＭＳ Ｐゴシック" charset="0"/>
                <a:cs typeface="Arail"/>
              </a:rPr>
              <a:t>حجّي</a:t>
            </a:r>
            <a:endParaRPr kumimoji="0" lang="en-US" sz="4800" b="1" i="1" u="none" strike="noStrike" kern="1200" cap="none" spc="0" normalizeH="0" baseline="0" noProof="0" dirty="0">
              <a:ln>
                <a:noFill/>
              </a:ln>
              <a:solidFill>
                <a:srgbClr val="FFFFFF"/>
              </a:solidFill>
              <a:effectLst/>
              <a:uLnTx/>
              <a:uFillTx/>
              <a:latin typeface="Arail"/>
              <a:ea typeface="ＭＳ Ｐゴシック" charset="0"/>
              <a:cs typeface="Arail"/>
            </a:endParaRPr>
          </a:p>
        </p:txBody>
      </p:sp>
      <p:pic>
        <p:nvPicPr>
          <p:cNvPr id="124933" name="Picture 1030" descr="Hagg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143000"/>
            <a:ext cx="6324600" cy="478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685800" y="838200"/>
            <a:ext cx="7772400" cy="1143000"/>
          </a:xfrm>
        </p:spPr>
        <p:txBody>
          <a:bodyPr/>
          <a:lstStyle/>
          <a:p>
            <a:pPr>
              <a:defRPr/>
            </a:pPr>
            <a:r>
              <a:rPr lang="en-US" dirty="0">
                <a:solidFill>
                  <a:schemeClr val="bg2"/>
                </a:solidFill>
                <a:effectLst>
                  <a:outerShdw blurRad="38100" dist="38100" dir="2700000" algn="tl">
                    <a:srgbClr val="FFFFFF"/>
                  </a:outerShdw>
                </a:effectLst>
                <a:latin typeface="Arail" charset="0"/>
                <a:ea typeface="ＭＳ Ｐゴシック" charset="0"/>
                <a:cs typeface="Arail" charset="0"/>
              </a:rPr>
              <a:t>Hug-I</a:t>
            </a:r>
          </a:p>
        </p:txBody>
      </p:sp>
    </p:spTree>
    <p:extLst>
      <p:ext uri="{BB962C8B-B14F-4D97-AF65-F5344CB8AC3E}">
        <p14:creationId xmlns:p14="http://schemas.microsoft.com/office/powerpoint/2010/main" val="3233366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time ey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4" name="Rectangle 1026"/>
          <p:cNvSpPr>
            <a:spLocks noGrp="1" noChangeArrowheads="1"/>
          </p:cNvSpPr>
          <p:nvPr>
            <p:ph type="title"/>
          </p:nvPr>
        </p:nvSpPr>
        <p:spPr>
          <a:xfrm>
            <a:off x="304800" y="609600"/>
            <a:ext cx="8458200" cy="1219200"/>
          </a:xfrm>
        </p:spPr>
        <p:txBody>
          <a:bodyPr/>
          <a:lstStyle/>
          <a:p>
            <a:pPr algn="ctr" eaLnBrk="1" hangingPunct="1"/>
            <a:r>
              <a:rPr lang="ar-SA" sz="4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التاريخ</a:t>
            </a:r>
            <a:endParaRPr lang="en-US" sz="2800" b="1" dirty="0">
              <a:latin typeface="Arial" panose="020B0604020202020204" pitchFamily="34" charset="0"/>
              <a:ea typeface="ＭＳ Ｐゴシック" charset="0"/>
              <a:cs typeface="Arial" panose="020B0604020202020204" pitchFamily="34" charset="0"/>
            </a:endParaRPr>
          </a:p>
        </p:txBody>
      </p:sp>
      <p:sp>
        <p:nvSpPr>
          <p:cNvPr id="125955" name="Text Box 102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5" name="Rectangle 1027"/>
          <p:cNvSpPr txBox="1">
            <a:spLocks noChangeArrowheads="1"/>
          </p:cNvSpPr>
          <p:nvPr/>
        </p:nvSpPr>
        <p:spPr bwMode="auto">
          <a:xfrm>
            <a:off x="1214438" y="2060575"/>
            <a:ext cx="6309890" cy="38163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00FFFF"/>
              </a:buClr>
              <a:buSzPct val="75000"/>
              <a:buFont typeface="Wingdings" charset="0"/>
              <a:buChar char="n"/>
              <a:defRPr/>
            </a:pPr>
            <a:r>
              <a:rPr kumimoji="0" lang="ar-SA"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حجي </a:t>
            </a:r>
            <a:r>
              <a:rPr kumimoji="0" lang="ar-SA" sz="40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هوأكثر</a:t>
            </a:r>
            <a:r>
              <a:rPr kumimoji="0" lang="ar-SA"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أسفار الكتاب المقدس تأريخًا ، حيث يسجل الرسائل المعطاة بين آب وكانون أول عام 520 قبل الميلاد</a:t>
            </a:r>
            <a:endParaRPr kumimoji="0" lang="en-GB"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2644586263"/>
      </p:ext>
    </p:extLst>
  </p:cSld>
  <p:clrMapOvr>
    <a:masterClrMapping/>
  </p:clrMapOvr>
  <p:transition>
    <p:blinds/>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عابداً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63963272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59746" name="Group 4"/>
          <p:cNvGrpSpPr>
            <a:grpSpLocks/>
          </p:cNvGrpSpPr>
          <p:nvPr/>
        </p:nvGrpSpPr>
        <p:grpSpPr bwMode="auto">
          <a:xfrm>
            <a:off x="609600" y="4235450"/>
            <a:ext cx="8153400" cy="1484313"/>
            <a:chOff x="432" y="1948"/>
            <a:chExt cx="5136" cy="935"/>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8" name="Text Box 6"/>
            <p:cNvSpPr txBox="1">
              <a:spLocks noChangeArrowheads="1"/>
            </p:cNvSpPr>
            <p:nvPr/>
          </p:nvSpPr>
          <p:spPr bwMode="auto">
            <a:xfrm>
              <a:off x="4464" y="2476"/>
              <a:ext cx="894"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كانون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أيلول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2" name="Text Box 10"/>
            <p:cNvSpPr txBox="1">
              <a:spLocks noChangeArrowheads="1"/>
            </p:cNvSpPr>
            <p:nvPr/>
          </p:nvSpPr>
          <p:spPr bwMode="auto">
            <a:xfrm>
              <a:off x="2523" y="2476"/>
              <a:ext cx="981"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4" name="Text Box 12"/>
            <p:cNvSpPr txBox="1">
              <a:spLocks noChangeArrowheads="1"/>
            </p:cNvSpPr>
            <p:nvPr/>
          </p:nvSpPr>
          <p:spPr bwMode="auto">
            <a:xfrm>
              <a:off x="3468" y="2476"/>
              <a:ext cx="1035"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0"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 / 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2"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 / 10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3"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 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6" name="Text Box 24"/>
          <p:cNvSpPr txBox="1">
            <a:spLocks noChangeArrowheads="1"/>
          </p:cNvSpPr>
          <p:nvPr/>
        </p:nvSpPr>
        <p:spPr bwMode="auto">
          <a:xfrm>
            <a:off x="5943600" y="1981200"/>
            <a:ext cx="3276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10، 18، 20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7" name="Text Box 25"/>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itle 25"/>
          <p:cNvSpPr>
            <a:spLocks noGrp="1"/>
          </p:cNvSpPr>
          <p:nvPr>
            <p:ph type="title" idx="4294967295"/>
          </p:nvPr>
        </p:nvSpPr>
        <p:spPr>
          <a:xfrm>
            <a:off x="0" y="76200"/>
            <a:ext cx="9525000" cy="1143000"/>
          </a:xfrm>
        </p:spPr>
        <p:txBody>
          <a:bodyPr/>
          <a:lstStyle/>
          <a:p>
            <a:pPr>
              <a:defRPr/>
            </a:pPr>
            <a:r>
              <a:rPr lang="ar-JO" sz="4800" dirty="0">
                <a:solidFill>
                  <a:schemeClr val="tx1"/>
                </a:solidFill>
                <a:ea typeface="ＭＳ Ｐゴシック" charset="0"/>
                <a:cs typeface="Arial" panose="020B0604020202020204" pitchFamily="34" charset="0"/>
              </a:rPr>
              <a:t>التواريخ في حجي (2: 10، 18، 20)</a:t>
            </a:r>
            <a:endParaRPr lang="en-US" dirty="0">
              <a:ea typeface="ＭＳ Ｐゴシック" charset="0"/>
              <a:cs typeface="Arial" panose="020B0604020202020204" pitchFamily="34" charset="0"/>
            </a:endParaRPr>
          </a:p>
        </p:txBody>
      </p:sp>
    </p:spTree>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cs typeface="ＭＳ Ｐゴシック" charset="0"/>
              </a:rPr>
              <a:t>في السنة الثانية لداريوس الملك في الشهر السادس في أول يوم من الشهر كانت كلمة الرب عن يد حجي النبي إلى زربابل بن شألتئيل والي يهوذا وإلى يهوشع بن يهوصادق الكاهن العظيم قائلاً</a:t>
            </a:r>
            <a:br>
              <a:rPr lang="ar-JO" sz="3200" dirty="0">
                <a:effectLst>
                  <a:glow rad="127000">
                    <a:schemeClr val="tx1"/>
                  </a:glow>
                </a:effectLst>
                <a:ea typeface="ＭＳ Ｐゴシック" charset="0"/>
                <a:cs typeface="ＭＳ Ｐゴシック" charset="0"/>
              </a:rPr>
            </a:br>
            <a:r>
              <a:rPr lang="en-US" sz="3200" dirty="0">
                <a:effectLst>
                  <a:glow rad="127000">
                    <a:schemeClr val="tx1"/>
                  </a:glow>
                </a:effectLst>
                <a:ea typeface="ＭＳ Ｐゴシック" charset="0"/>
                <a:cs typeface="ＭＳ Ｐゴシック" charset="0"/>
              </a:rPr>
              <a:t>(</a:t>
            </a:r>
            <a:r>
              <a:rPr lang="ar-JO" sz="3200" dirty="0">
                <a:effectLst>
                  <a:glow rad="127000">
                    <a:schemeClr val="tx1"/>
                  </a:glow>
                </a:effectLst>
                <a:ea typeface="ＭＳ Ｐゴシック" charset="0"/>
                <a:cs typeface="ＭＳ Ｐゴシック" charset="0"/>
              </a:rPr>
              <a:t>1: 1</a:t>
            </a:r>
            <a:r>
              <a:rPr lang="en-US" sz="3200" dirty="0">
                <a:effectLst>
                  <a:glow rad="127000">
                    <a:schemeClr val="tx1"/>
                  </a:glow>
                </a:effectLst>
                <a:ea typeface="ＭＳ Ｐゴシック" charset="0"/>
                <a:cs typeface="ＭＳ Ｐゴシック" charset="0"/>
              </a:rPr>
              <a:t>)</a:t>
            </a:r>
          </a:p>
        </p:txBody>
      </p:sp>
    </p:spTree>
    <p:extLst>
      <p:ext uri="{BB962C8B-B14F-4D97-AF65-F5344CB8AC3E}">
        <p14:creationId xmlns:p14="http://schemas.microsoft.com/office/powerpoint/2010/main" val="28212903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27384"/>
            <a:ext cx="7543800" cy="685800"/>
          </a:xfrm>
          <a:solidFill>
            <a:schemeClr val="bg2"/>
          </a:solidFill>
          <a:effectLst/>
        </p:spPr>
        <p:txBody>
          <a:bodyPr/>
          <a:lstStyle/>
          <a:p>
            <a:pPr algn="ctr">
              <a:defRPr/>
            </a:pPr>
            <a:r>
              <a:rPr kumimoji="0" lang="ar-JO" sz="3600" b="1" dirty="0">
                <a:solidFill>
                  <a:schemeClr val="tx1"/>
                </a:solidFill>
                <a:effectLst/>
                <a:latin typeface="Arial" panose="020B0604020202020204" pitchFamily="34" charset="0"/>
                <a:cs typeface="Arial" panose="020B0604020202020204" pitchFamily="34" charset="0"/>
              </a:rPr>
              <a:t>خط زمن المقاومة (عزرا 4)</a:t>
            </a:r>
            <a:endParaRPr kumimoji="0" lang="en-US" sz="36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504112" y="-27384"/>
            <a:ext cx="1676400" cy="461665"/>
          </a:xfrm>
          <a:prstGeom prst="rect">
            <a:avLst/>
          </a:prstGeom>
          <a:solidFill>
            <a:schemeClr val="bg2"/>
          </a:solidFill>
          <a:ln w="9525">
            <a:noFill/>
            <a:miter lim="800000"/>
            <a:headEnd/>
            <a:tailEnd/>
          </a:ln>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12" name="Rectangle 73"/>
          <p:cNvSpPr>
            <a:spLocks noChangeArrowheads="1"/>
          </p:cNvSpPr>
          <p:nvPr/>
        </p:nvSpPr>
        <p:spPr bwMode="auto">
          <a:xfrm rot="21590444">
            <a:off x="4495800" y="6390297"/>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13" name="Text Box 69"/>
          <p:cNvSpPr txBox="1">
            <a:spLocks noChangeArrowheads="1"/>
          </p:cNvSpPr>
          <p:nvPr/>
        </p:nvSpPr>
        <p:spPr bwMode="auto">
          <a:xfrm rot="21591923">
            <a:off x="4568825" y="6385535"/>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0" hangingPunct="0">
              <a:defRPr/>
            </a:pPr>
            <a:r>
              <a:rPr lang="ar-JO" sz="1000" b="1" dirty="0">
                <a:solidFill>
                  <a:srgbClr val="000090"/>
                </a:solidFill>
                <a:latin typeface="Arial" panose="020B0604020202020204" pitchFamily="34" charset="0"/>
                <a:cs typeface="Arial" panose="020B0604020202020204" pitchFamily="34" charset="0"/>
              </a:rPr>
              <a:t>قائمة ملوك وأنبياء العهد القديم</a:t>
            </a:r>
            <a:endParaRPr lang="en-US" sz="1000" b="1" dirty="0">
              <a:solidFill>
                <a:srgbClr val="000090"/>
              </a:solidFill>
              <a:latin typeface="Arial" panose="020B0604020202020204" pitchFamily="34" charset="0"/>
              <a:cs typeface="Arial" panose="020B0604020202020204" pitchFamily="34" charset="0"/>
            </a:endParaRPr>
          </a:p>
        </p:txBody>
      </p:sp>
      <p:sp>
        <p:nvSpPr>
          <p:cNvPr id="14" name="Text Box 72"/>
          <p:cNvSpPr txBox="1">
            <a:spLocks noChangeArrowheads="1"/>
          </p:cNvSpPr>
          <p:nvPr/>
        </p:nvSpPr>
        <p:spPr bwMode="auto">
          <a:xfrm rot="21591923">
            <a:off x="4568825" y="6552222"/>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 p. 2</a:t>
            </a:r>
          </a:p>
        </p:txBody>
      </p:sp>
      <p:grpSp>
        <p:nvGrpSpPr>
          <p:cNvPr id="4" name="Group 3"/>
          <p:cNvGrpSpPr/>
          <p:nvPr/>
        </p:nvGrpSpPr>
        <p:grpSpPr>
          <a:xfrm>
            <a:off x="107504" y="2924944"/>
            <a:ext cx="1656184" cy="1728192"/>
            <a:chOff x="107504" y="2996952"/>
            <a:chExt cx="1656184" cy="1728192"/>
          </a:xfrm>
        </p:grpSpPr>
        <p:sp>
          <p:nvSpPr>
            <p:cNvPr id="2" name="Down Arrow Callout 1"/>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زمن كورش</a:t>
              </a:r>
              <a:br>
                <a:rPr lang="en-US" sz="2000" b="1" dirty="0">
                  <a:solidFill>
                    <a:srgbClr val="FFFFFF"/>
                  </a:solidFill>
                  <a:latin typeface="Arial" panose="020B0604020202020204" pitchFamily="34" charset="0"/>
                  <a:cs typeface="Arial" panose="020B0604020202020204" pitchFamily="34" charset="0"/>
                </a:rPr>
              </a:br>
              <a:r>
                <a:rPr lang="ar-JO" sz="2000" b="1" dirty="0">
                  <a:solidFill>
                    <a:srgbClr val="FFFFFF"/>
                  </a:solidFill>
                  <a:latin typeface="Arial" panose="020B0604020202020204" pitchFamily="34" charset="0"/>
                  <a:cs typeface="Arial" panose="020B0604020202020204" pitchFamily="34" charset="0"/>
                </a:rPr>
                <a:t>536-520 ق.م</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1"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زمن أحشويروش </a:t>
              </a:r>
            </a:p>
            <a:p>
              <a:pPr algn="ctr">
                <a:defRPr/>
              </a:pPr>
              <a:r>
                <a:rPr lang="ar-JO" sz="2000" b="1" dirty="0">
                  <a:solidFill>
                    <a:srgbClr val="FFFFFF"/>
                  </a:solidFill>
                  <a:latin typeface="Arial" panose="020B0604020202020204" pitchFamily="34" charset="0"/>
                  <a:cs typeface="Arial" panose="020B0604020202020204" pitchFamily="34" charset="0"/>
                </a:rPr>
                <a:t>486 ق.م</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4"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تحت ارتحشستا</a:t>
              </a:r>
              <a:br>
                <a:rPr lang="en-US" sz="2000" b="1" dirty="0">
                  <a:solidFill>
                    <a:srgbClr val="FFFFFF"/>
                  </a:solidFill>
                  <a:latin typeface="Arial" panose="020B0604020202020204" pitchFamily="34" charset="0"/>
                  <a:cs typeface="Arial" panose="020B0604020202020204" pitchFamily="34" charset="0"/>
                </a:rPr>
              </a:br>
              <a:r>
                <a:rPr lang="en-US" sz="2000" b="1" dirty="0">
                  <a:solidFill>
                    <a:srgbClr val="FFFFFF"/>
                  </a:solidFill>
                  <a:latin typeface="Arial" panose="020B0604020202020204" pitchFamily="34" charset="0"/>
                  <a:cs typeface="Arial" panose="020B0604020202020204" pitchFamily="34" charset="0"/>
                </a:rPr>
                <a:t>±</a:t>
              </a:r>
              <a:r>
                <a:rPr lang="ar-JO" sz="2000" b="1" dirty="0">
                  <a:solidFill>
                    <a:srgbClr val="FFFFFF"/>
                  </a:solidFill>
                  <a:latin typeface="Arial" panose="020B0604020202020204" pitchFamily="34" charset="0"/>
                  <a:cs typeface="Arial" panose="020B0604020202020204" pitchFamily="34" charset="0"/>
                </a:rPr>
                <a:t>460 ق.م </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923DC16D-AD75-9999-C212-C381F22E967E}"/>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80C8FF0B-4FF2-80AE-975E-4B71EDDACDEC}"/>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239E1BC4-F73F-557F-6DD5-BF1DD47161D4}"/>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نحميا تحت حكم داريوس (داخلي)            </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76969270"/>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69" t="53569"/>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ar-JO" sz="2800" b="1" dirty="0">
                <a:solidFill>
                  <a:schemeClr val="tx1"/>
                </a:solidFill>
                <a:effectLst/>
                <a:latin typeface="Arial" panose="020B0604020202020204" pitchFamily="34" charset="0"/>
                <a:cs typeface="Arial" panose="020B0604020202020204" pitchFamily="34" charset="0"/>
              </a:rPr>
              <a:t>فترة ما بعد السبي المتأخرة (عزرا 7-10، نحميا 1-13)</a:t>
            </a:r>
            <a:endParaRPr kumimoji="0" lang="en-US" sz="28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232 342</a:t>
            </a:r>
          </a:p>
        </p:txBody>
      </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84C922AF-6190-692E-DD97-851F30E97FD5}"/>
              </a:ext>
            </a:extLst>
          </p:cNvPr>
          <p:cNvSpPr txBox="1"/>
          <p:nvPr/>
        </p:nvSpPr>
        <p:spPr>
          <a:xfrm>
            <a:off x="-1251694" y="3265714"/>
            <a:ext cx="18473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024508"/>
      </p:ext>
    </p:extLst>
  </p:cSld>
  <p:clrMapOvr>
    <a:masterClrMapping/>
  </p:clrMapOvr>
  <p:transition spd="med">
    <p:zoom dir="in"/>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912970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864270"/>
          </a:xfrm>
        </p:spPr>
        <p:txBody>
          <a:bodyPr/>
          <a:lstStyle/>
          <a:p>
            <a:r>
              <a:rPr lang="ar-JO" dirty="0">
                <a:effectLst>
                  <a:glow rad="228600">
                    <a:schemeClr val="tx1"/>
                  </a:glow>
                </a:effectLst>
              </a:rPr>
              <a:t>مقاومة عمل الله دائماً</a:t>
            </a:r>
            <a:endParaRPr lang="en-US" dirty="0">
              <a:effectLst>
                <a:glow rad="228600">
                  <a:schemeClr val="tx1"/>
                </a:glow>
              </a:effectLst>
            </a:endParaRPr>
          </a:p>
        </p:txBody>
      </p:sp>
    </p:spTree>
    <p:extLst>
      <p:ext uri="{BB962C8B-B14F-4D97-AF65-F5344CB8AC3E}">
        <p14:creationId xmlns:p14="http://schemas.microsoft.com/office/powerpoint/2010/main" val="8254327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 name="Explosion 2 1"/>
          <p:cNvSpPr/>
          <p:nvPr/>
        </p:nvSpPr>
        <p:spPr bwMode="auto">
          <a:xfrm>
            <a:off x="2123728" y="5589240"/>
            <a:ext cx="1656184" cy="1584176"/>
          </a:xfrm>
          <a:prstGeom prst="irregularSeal2">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EAE8E2"/>
              </a:solidFill>
              <a:latin typeface="Arial" panose="020B0604020202020204" pitchFamily="34" charset="0"/>
              <a:cs typeface="Arial" panose="020B0604020202020204" pitchFamily="34" charset="0"/>
            </a:endParaRPr>
          </a:p>
        </p:txBody>
      </p:sp>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علاقة عزرا مع 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458-457 ق.م (سنة واحدة)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الرجوع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الرجوع              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         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no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no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FFFFFF"/>
                    </a:solidFill>
                    <a:latin typeface="Arial" panose="020B0604020202020204" pitchFamily="34" charset="0"/>
                    <a:cs typeface="Arial" panose="020B0604020202020204" pitchFamily="34" charset="0"/>
                  </a:rPr>
                  <a:t>المقاومة      4: 1-6:12</a:t>
                </a:r>
                <a:endParaRPr lang="en-US" altLang="zh-CN" sz="1400" b="1" dirty="0">
                  <a:solidFill>
                    <a:srgbClr val="FFFFFF"/>
                  </a:solidFill>
                  <a:latin typeface="Arial" panose="020B0604020202020204" pitchFamily="34" charset="0"/>
                  <a:ea typeface="宋体"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       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no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والرثاء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استير (فجوة 58 سنة)</a:t>
              </a:r>
              <a:endParaRPr lang="en-US"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775363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7753415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800-Ezra 12 Temple is Buil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5485184"/>
            <a:ext cx="9144000" cy="1328192"/>
          </a:xfrm>
        </p:spPr>
        <p:txBody>
          <a:bodyPr/>
          <a:lstStyle/>
          <a:p>
            <a:pPr algn="ctr">
              <a:defRPr/>
            </a:pPr>
            <a: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إكمال الهيكل في 516 ق.م</a:t>
            </a:r>
            <a:b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br>
            <a:r>
              <a:rPr lang="en-US"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a:t>
            </a:r>
            <a: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عزرا 6 : 15</a:t>
            </a:r>
            <a:r>
              <a:rPr lang="en-US"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9345395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292-294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704" name="Text Box 8"/>
          <p:cNvSpPr txBox="1">
            <a:spLocks noChangeArrowheads="1"/>
          </p:cNvSpPr>
          <p:nvPr/>
        </p:nvSpPr>
        <p:spPr bwMode="auto">
          <a:xfrm>
            <a:off x="342900" y="963613"/>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eaLnBrk="1" hangingPunct="1"/>
            <a:r>
              <a:rPr lang="ar-JO" altLang="zh-CN" sz="2800" b="1" dirty="0">
                <a:solidFill>
                  <a:srgbClr val="000000"/>
                </a:solidFill>
                <a:latin typeface="Arial" panose="020B0604020202020204" pitchFamily="34" charset="0"/>
                <a:cs typeface="Arial" panose="020B0604020202020204" pitchFamily="34" charset="0"/>
              </a:rPr>
              <a:t>1. (الإصحاحات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526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36511261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6733127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المعدات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noProof="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(Hardware) ?</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البرمجيات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(Software) ?</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383371" y="2659927"/>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3723337" y="1916832"/>
            <a:ext cx="5420663" cy="4217020"/>
          </a:xfrm>
          <a:prstGeom prst="rect">
            <a:avLst/>
          </a:prstGeom>
        </p:spPr>
      </p:pic>
      <p:pic>
        <p:nvPicPr>
          <p:cNvPr id="9" name="Picture 8"/>
          <p:cNvPicPr>
            <a:picLocks noChangeAspect="1"/>
          </p:cNvPicPr>
          <p:nvPr/>
        </p:nvPicPr>
        <p:blipFill>
          <a:blip r:embed="rId5"/>
          <a:stretch>
            <a:fillRect/>
          </a:stretch>
        </p:blipFill>
        <p:spPr>
          <a:xfrm>
            <a:off x="267522" y="1916832"/>
            <a:ext cx="4088454" cy="4032448"/>
          </a:xfrm>
          <a:prstGeom prst="rect">
            <a:avLst/>
          </a:prstGeom>
        </p:spPr>
      </p:pic>
    </p:spTree>
    <p:extLst>
      <p:ext uri="{BB962C8B-B14F-4D97-AF65-F5344CB8AC3E}">
        <p14:creationId xmlns:p14="http://schemas.microsoft.com/office/powerpoint/2010/main" val="4792373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137" fill="hold">
                                          <p:stCondLst>
                                            <p:cond delay="0"/>
                                          </p:stCondLst>
                                        </p:cTn>
                                        <p:tgtEl>
                                          <p:spTgt spid="5"/>
                                        </p:tgtEl>
                                        <p:attrNameLst>
                                          <p:attrName>style.rotation</p:attrName>
                                        </p:attrNameLst>
                                      </p:cBhvr>
                                      <p:to>
                                        <p:strVal val="-45.0"/>
                                      </p:to>
                                    </p:set>
                                    <p:anim calcmode="lin" valueType="num">
                                      <p:cBhvr>
                                        <p:cTn id="22"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5496" y="937220"/>
            <a:ext cx="9144000" cy="5372100"/>
          </a:xfrm>
          <a:prstGeom prst="rect">
            <a:avLst/>
          </a:prstGeom>
        </p:spPr>
      </p:pic>
      <p:pic>
        <p:nvPicPr>
          <p:cNvPr id="9" name="Picture 8"/>
          <p:cNvPicPr>
            <a:picLocks noChangeAspect="1"/>
          </p:cNvPicPr>
          <p:nvPr/>
        </p:nvPicPr>
        <p:blipFill>
          <a:blip r:embed="rId4"/>
          <a:stretch>
            <a:fillRect/>
          </a:stretch>
        </p:blipFill>
        <p:spPr>
          <a:xfrm>
            <a:off x="4572000" y="2815580"/>
            <a:ext cx="4422671" cy="3853780"/>
          </a:xfrm>
          <a:prstGeom prst="rect">
            <a:avLst/>
          </a:prstGeom>
          <a:ln w="57150" cmpd="sng">
            <a:solidFill>
              <a:srgbClr val="FFFFFF"/>
            </a:solidFill>
          </a:ln>
        </p:spPr>
      </p:pic>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المعدات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8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(Hardware) ?</a:t>
            </a:r>
            <a:endParaRPr kumimoji="0" lang="en-US"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البرمجيات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8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(Software) ?</a:t>
            </a:r>
            <a:endParaRPr kumimoji="0" lang="en-US"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itle 2"/>
          <p:cNvSpPr txBox="1">
            <a:spLocks/>
          </p:cNvSpPr>
          <p:nvPr/>
        </p:nvSpPr>
        <p:spPr bwMode="auto">
          <a:xfrm>
            <a:off x="0"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إعادة بناء الهيكل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itle 2"/>
          <p:cNvSpPr txBox="1">
            <a:spLocks/>
          </p:cNvSpPr>
          <p:nvPr/>
        </p:nvSpPr>
        <p:spPr bwMode="auto">
          <a:xfrm>
            <a:off x="4679504"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إعادة بناء الشعب</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7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285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37" fill="hold">
                                          <p:stCondLst>
                                            <p:cond delay="0"/>
                                          </p:stCondLst>
                                        </p:cTn>
                                        <p:tgtEl>
                                          <p:spTgt spid="6"/>
                                        </p:tgtEl>
                                        <p:attrNameLst>
                                          <p:attrName>style.rotation</p:attrName>
                                        </p:attrNameLst>
                                      </p:cBhvr>
                                      <p:to>
                                        <p:strVal val="-45.0"/>
                                      </p:to>
                                    </p:set>
                                    <p:anim calcmode="lin" valueType="num">
                                      <p:cBhvr>
                                        <p:cTn id="18" dur="137" fill="hold">
                                          <p:stCondLst>
                                            <p:cond delay="13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3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47" decel="50000" autoRev="1" fill="hold">
                                          <p:stCondLst>
                                            <p:cond delay="13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41" fill="hold">
                                          <p:stCondLst>
                                            <p:cond delay="25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set>
                                      <p:cBhvr>
                                        <p:cTn id="26" dur="137" fill="hold">
                                          <p:stCondLst>
                                            <p:cond delay="0"/>
                                          </p:stCondLst>
                                        </p:cTn>
                                        <p:tgtEl>
                                          <p:spTgt spid="5"/>
                                        </p:tgtEl>
                                        <p:attrNameLst>
                                          <p:attrName>style.rotation</p:attrName>
                                        </p:attrNameLst>
                                      </p:cBhvr>
                                      <p:to>
                                        <p:strVal val="-45.0"/>
                                      </p:to>
                                    </p:set>
                                    <p:anim calcmode="lin" valueType="num">
                                      <p:cBhvr>
                                        <p:cTn id="27"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315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7"/>
                                        </p:tgtEl>
                                        <p:attrNameLst>
                                          <p:attrName>style.visibility</p:attrName>
                                        </p:attrNameLst>
                                      </p:cBhvr>
                                      <p:to>
                                        <p:strVal val="visible"/>
                                      </p:to>
                                    </p:set>
                                    <p:set>
                                      <p:cBhvr>
                                        <p:cTn id="36" dur="137" fill="hold">
                                          <p:stCondLst>
                                            <p:cond delay="0"/>
                                          </p:stCondLst>
                                        </p:cTn>
                                        <p:tgtEl>
                                          <p:spTgt spid="7"/>
                                        </p:tgtEl>
                                        <p:attrNameLst>
                                          <p:attrName>style.rotation</p:attrName>
                                        </p:attrNameLst>
                                      </p:cBhvr>
                                      <p:to>
                                        <p:strVal val="-45.0"/>
                                      </p:to>
                                    </p:set>
                                    <p:anim calcmode="lin" valueType="num">
                                      <p:cBhvr>
                                        <p:cTn id="37" dur="137" fill="hold">
                                          <p:stCondLst>
                                            <p:cond delay="13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3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47" decel="50000" autoRev="1" fill="hold">
                                          <p:stCondLst>
                                            <p:cond delay="13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41" fill="hold">
                                          <p:stCondLst>
                                            <p:cond delay="259"/>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248188" cy="1311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حضور الروح؟</a:t>
            </a:r>
            <a:endParaRPr kumimoji="0" lang="en-US"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116859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الخضوع للروح؟</a:t>
            </a:r>
            <a:endParaRPr kumimoji="0" lang="en-US"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4540391" y="2730838"/>
            <a:ext cx="4497638" cy="3271009"/>
          </a:xfrm>
          <a:prstGeom prst="rect">
            <a:avLst/>
          </a:prstGeom>
        </p:spPr>
      </p:pic>
      <p:pic>
        <p:nvPicPr>
          <p:cNvPr id="10" name="Picture 9"/>
          <p:cNvPicPr>
            <a:picLocks noChangeAspect="1"/>
          </p:cNvPicPr>
          <p:nvPr/>
        </p:nvPicPr>
        <p:blipFill>
          <a:blip r:embed="rId5"/>
          <a:stretch>
            <a:fillRect/>
          </a:stretch>
        </p:blipFill>
        <p:spPr>
          <a:xfrm>
            <a:off x="336588" y="2730838"/>
            <a:ext cx="3911600" cy="2603500"/>
          </a:xfrm>
          <a:prstGeom prst="rect">
            <a:avLst/>
          </a:prstGeom>
        </p:spPr>
      </p:pic>
    </p:spTree>
    <p:extLst>
      <p:ext uri="{BB962C8B-B14F-4D97-AF65-F5344CB8AC3E}">
        <p14:creationId xmlns:p14="http://schemas.microsoft.com/office/powerpoint/2010/main" val="25482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292-294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704" name="Text Box 8"/>
          <p:cNvSpPr txBox="1">
            <a:spLocks noChangeArrowheads="1"/>
          </p:cNvSpPr>
          <p:nvPr/>
        </p:nvSpPr>
        <p:spPr bwMode="auto">
          <a:xfrm>
            <a:off x="342900" y="963613"/>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eaLnBrk="1" hangingPunct="1"/>
            <a:r>
              <a:rPr lang="ar-JO" altLang="zh-CN" sz="2800" b="1" dirty="0">
                <a:solidFill>
                  <a:srgbClr val="000000"/>
                </a:solidFill>
                <a:latin typeface="Arial" panose="020B0604020202020204" pitchFamily="34" charset="0"/>
                <a:cs typeface="Arial" panose="020B0604020202020204" pitchFamily="34" charset="0"/>
              </a:rPr>
              <a:t>1. (الإصحاحات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2800" b="1" dirty="0">
              <a:solidFill>
                <a:srgbClr val="000000"/>
              </a:solidFill>
              <a:latin typeface="Arial" panose="020B0604020202020204" pitchFamily="34" charset="0"/>
              <a:cs typeface="Arial" panose="020B0604020202020204" pitchFamily="34" charset="0"/>
            </a:endParaRPr>
          </a:p>
        </p:txBody>
      </p:sp>
      <p:sp>
        <p:nvSpPr>
          <p:cNvPr id="29705" name="Text Box 9"/>
          <p:cNvSpPr txBox="1">
            <a:spLocks noChangeArrowheads="1"/>
          </p:cNvSpPr>
          <p:nvPr/>
        </p:nvSpPr>
        <p:spPr bwMode="auto">
          <a:xfrm>
            <a:off x="304800" y="4286250"/>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000000"/>
                </a:solidFill>
                <a:latin typeface="Arial" panose="020B0604020202020204" pitchFamily="34" charset="0"/>
                <a:cs typeface="Arial" panose="020B0604020202020204" pitchFamily="34" charset="0"/>
              </a:rPr>
              <a:t>2. عزرا 7-10 : إصلاح الشعب في الرجوع الثاني بقيادة عزرا مع 5000 يهودي قد تم تسجيله لتشجيع البقية على الإلتزام بمتطلبات العهد على اساس رحمة الله (458 ق.م)</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2888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31" y="698500"/>
            <a:ext cx="5715000" cy="6159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347864" y="368300"/>
            <a:ext cx="5796135" cy="4068812"/>
          </a:xfrm>
          <a:effectLst/>
        </p:spPr>
        <p:txBody>
          <a:bodyPr/>
          <a:lstStyle/>
          <a:p>
            <a:pPr>
              <a:defRPr/>
            </a:pPr>
            <a:r>
              <a:rPr lang="ar-JO" sz="4000" dirty="0">
                <a:solidFill>
                  <a:schemeClr val="tx2"/>
                </a:solidFill>
                <a:effectLst>
                  <a:glow rad="127000">
                    <a:schemeClr val="bg1"/>
                  </a:glow>
                </a:effectLst>
                <a:ea typeface="ＭＳ Ｐゴシック" charset="0"/>
              </a:rPr>
              <a:t>لأن عزرا هيأ قلبه ل</a:t>
            </a:r>
            <a:r>
              <a:rPr lang="ar-JO" sz="4000" dirty="0">
                <a:solidFill>
                  <a:srgbClr val="0070C0"/>
                </a:solidFill>
                <a:effectLst>
                  <a:glow rad="127000">
                    <a:schemeClr val="bg1"/>
                  </a:glow>
                </a:effectLst>
                <a:ea typeface="ＭＳ Ｐゴシック" charset="0"/>
              </a:rPr>
              <a:t>طلب</a:t>
            </a:r>
            <a:r>
              <a:rPr lang="ar-JO" sz="4000" dirty="0">
                <a:solidFill>
                  <a:schemeClr val="tx2"/>
                </a:solidFill>
                <a:effectLst>
                  <a:glow rad="127000">
                    <a:schemeClr val="bg1"/>
                  </a:glow>
                </a:effectLst>
                <a:ea typeface="ＭＳ Ｐゴシック" charset="0"/>
              </a:rPr>
              <a:t> شريعة الرب و</a:t>
            </a:r>
            <a:r>
              <a:rPr lang="ar-JO" sz="4000" dirty="0">
                <a:solidFill>
                  <a:srgbClr val="0070C0"/>
                </a:solidFill>
                <a:effectLst>
                  <a:glow rad="127000">
                    <a:schemeClr val="bg1"/>
                  </a:glow>
                </a:effectLst>
                <a:ea typeface="ＭＳ Ｐゴシック" charset="0"/>
              </a:rPr>
              <a:t>العمل</a:t>
            </a:r>
            <a:r>
              <a:rPr lang="ar-JO" sz="4000" dirty="0">
                <a:solidFill>
                  <a:schemeClr val="tx2"/>
                </a:solidFill>
                <a:effectLst>
                  <a:glow rad="127000">
                    <a:schemeClr val="bg1"/>
                  </a:glow>
                </a:effectLst>
                <a:ea typeface="ＭＳ Ｐゴシック" charset="0"/>
              </a:rPr>
              <a:t> بها ول</a:t>
            </a:r>
            <a:r>
              <a:rPr lang="ar-JO" sz="4000" dirty="0">
                <a:solidFill>
                  <a:srgbClr val="0070C0"/>
                </a:solidFill>
                <a:effectLst>
                  <a:glow rad="127000">
                    <a:schemeClr val="bg1"/>
                  </a:glow>
                </a:effectLst>
                <a:ea typeface="ＭＳ Ｐゴシック" charset="0"/>
              </a:rPr>
              <a:t>يعلم</a:t>
            </a:r>
            <a:r>
              <a:rPr lang="ar-JO" sz="4000" dirty="0">
                <a:solidFill>
                  <a:schemeClr val="tx2"/>
                </a:solidFill>
                <a:effectLst>
                  <a:glow rad="127000">
                    <a:schemeClr val="bg1"/>
                  </a:glow>
                </a:effectLst>
                <a:ea typeface="ＭＳ Ｐゴシック" charset="0"/>
              </a:rPr>
              <a:t> إسرائيل فريضة وقضاء (عز 7: 10)</a:t>
            </a:r>
            <a:endParaRPr lang="en-US" sz="4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87678258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noFill/>
            <a:miter lim="800000"/>
            <a:headEnd/>
            <a:tailEnd/>
          </a:ln>
          <a:effectLst>
            <a:outerShdw blurRad="63500" dist="38099" dir="2700000" algn="ctr" rotWithShape="0">
              <a:srgbClr val="000000">
                <a:alpha val="74998"/>
              </a:srgbClr>
            </a:outerShdw>
          </a:effectLst>
        </p:spPr>
        <p:txBody>
          <a:bodyPr wrap="none" anchor="ctr"/>
          <a:lstStyle/>
          <a:p>
            <a:pPr algn="ctr">
              <a:defRPr/>
            </a:pP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34" name="Text Box 5"/>
          <p:cNvSpPr txBox="1">
            <a:spLocks noChangeArrowheads="1"/>
          </p:cNvSpPr>
          <p:nvPr/>
        </p:nvSpPr>
        <p:spPr bwMode="auto">
          <a:xfrm>
            <a:off x="5076825" y="620603"/>
            <a:ext cx="3598863" cy="646331"/>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ar-JO" sz="3600" b="1" dirty="0">
                <a:solidFill>
                  <a:srgbClr val="FFFFFF"/>
                </a:solidFill>
                <a:latin typeface="Arial" panose="020B0604020202020204" pitchFamily="34" charset="0"/>
                <a:ea typeface="+mn-ea"/>
                <a:cs typeface="Arial" panose="020B0604020202020204" pitchFamily="34" charset="0"/>
              </a:rPr>
              <a:t>نحميا</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35" name="Text Box 5"/>
          <p:cNvSpPr txBox="1">
            <a:spLocks noChangeArrowheads="1"/>
          </p:cNvSpPr>
          <p:nvPr/>
        </p:nvSpPr>
        <p:spPr bwMode="auto">
          <a:xfrm>
            <a:off x="1619250" y="602347"/>
            <a:ext cx="3457575" cy="646331"/>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ar-JO" sz="3600" b="1" dirty="0">
                <a:solidFill>
                  <a:srgbClr val="FFFFFF"/>
                </a:solidFill>
                <a:latin typeface="Arial" panose="020B0604020202020204" pitchFamily="34" charset="0"/>
                <a:ea typeface="+mn-ea"/>
                <a:cs typeface="Arial" panose="020B0604020202020204" pitchFamily="34" charset="0"/>
              </a:rPr>
              <a:t>عزرا</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190467" name="Text Box 3"/>
          <p:cNvSpPr txBox="1">
            <a:spLocks noChangeArrowheads="1"/>
          </p:cNvSpPr>
          <p:nvPr/>
        </p:nvSpPr>
        <p:spPr bwMode="auto">
          <a:xfrm>
            <a:off x="304800" y="4648200"/>
            <a:ext cx="2286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البناء              1-6</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69"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0"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1"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2"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3"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4"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5"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6"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7"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8"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9"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0" name="Text Box 16"/>
          <p:cNvSpPr txBox="1">
            <a:spLocks noChangeArrowheads="1"/>
          </p:cNvSpPr>
          <p:nvPr/>
        </p:nvSpPr>
        <p:spPr bwMode="auto">
          <a:xfrm rot="17335976">
            <a:off x="1293812"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7-8</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1" name="Text Box 17"/>
          <p:cNvSpPr txBox="1">
            <a:spLocks noChangeArrowheads="1"/>
          </p:cNvSpPr>
          <p:nvPr/>
        </p:nvSpPr>
        <p:spPr bwMode="auto">
          <a:xfrm rot="17370197">
            <a:off x="2138362" y="2782888"/>
            <a:ext cx="392112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9-10</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2" name="Text Box 18"/>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1-2</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3" name="Text Box 19"/>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3-6</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4" name="Text Box 20"/>
          <p:cNvSpPr txBox="1">
            <a:spLocks noChangeArrowheads="1"/>
          </p:cNvSpPr>
          <p:nvPr/>
        </p:nvSpPr>
        <p:spPr bwMode="auto">
          <a:xfrm>
            <a:off x="1981200" y="4648200"/>
            <a:ext cx="2286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التوجيه             7-10</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5" name="Line 21"/>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6" name="Text Box 22"/>
          <p:cNvSpPr txBox="1">
            <a:spLocks noChangeArrowheads="1"/>
          </p:cNvSpPr>
          <p:nvPr/>
        </p:nvSpPr>
        <p:spPr bwMode="auto">
          <a:xfrm>
            <a:off x="2667000" y="5426075"/>
            <a:ext cx="9144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عزرا</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7" name="Text Box 23"/>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زربابل</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8" name="Line 24"/>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9" name="Line 25"/>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0" name="Line 26"/>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1" name="Rectangle 27"/>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2" name="Rectangle 28"/>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3" name="Line 29"/>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4" name="Text Box 30"/>
          <p:cNvSpPr txBox="1">
            <a:spLocks noChangeArrowheads="1"/>
          </p:cNvSpPr>
          <p:nvPr/>
        </p:nvSpPr>
        <p:spPr bwMode="auto">
          <a:xfrm>
            <a:off x="22860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457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190495" name="Text Box 31"/>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537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32" name="Title 31"/>
          <p:cNvSpPr>
            <a:spLocks noGrp="1"/>
          </p:cNvSpPr>
          <p:nvPr>
            <p:ph type="title" idx="4294967295"/>
          </p:nvPr>
        </p:nvSpPr>
        <p:spPr>
          <a:xfrm>
            <a:off x="71438" y="0"/>
            <a:ext cx="1331912" cy="1341438"/>
          </a:xfrm>
        </p:spPr>
        <p:txBody>
          <a:bodyPr/>
          <a:lstStyle/>
          <a:p>
            <a:pPr algn="ctr">
              <a:defRPr/>
            </a:pPr>
            <a:r>
              <a:rPr lang="ar-JO" sz="3200" b="1" dirty="0">
                <a:latin typeface="Arial" panose="020B0604020202020204" pitchFamily="34" charset="0"/>
                <a:ea typeface="ＭＳ Ｐゴシック" charset="0"/>
                <a:cs typeface="Arial" panose="020B0604020202020204" pitchFamily="34" charset="0"/>
              </a:rPr>
              <a:t>عزرا  7-10</a:t>
            </a:r>
            <a:endParaRPr lang="en-US" sz="3200" b="1" dirty="0">
              <a:latin typeface="Arial" panose="020B0604020202020204" pitchFamily="34" charset="0"/>
              <a:ea typeface="ＭＳ Ｐゴシック" charset="0"/>
              <a:cs typeface="Arial" panose="020B0604020202020204" pitchFamily="34" charset="0"/>
            </a:endParaRPr>
          </a:p>
        </p:txBody>
      </p:sp>
      <p:pic>
        <p:nvPicPr>
          <p:cNvPr id="142370" name="Picture 33" descr="ezra125071954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53000" y="1066800"/>
            <a:ext cx="380365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0494"/>
                                        </p:tgtEl>
                                        <p:attrNameLst>
                                          <p:attrName>style.visibility</p:attrName>
                                        </p:attrNameLst>
                                      </p:cBhvr>
                                      <p:to>
                                        <p:strVal val="visible"/>
                                      </p:to>
                                    </p:set>
                                    <p:animEffect transition="in" filter="dissolve">
                                      <p:cBhvr>
                                        <p:cTn id="7" dur="500"/>
                                        <p:tgtEl>
                                          <p:spTgt spid="190494"/>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90486"/>
                                        </p:tgtEl>
                                        <p:attrNameLst>
                                          <p:attrName>style.visibility</p:attrName>
                                        </p:attrNameLst>
                                      </p:cBhvr>
                                      <p:to>
                                        <p:strVal val="visible"/>
                                      </p:to>
                                    </p:set>
                                    <p:animEffect transition="in" filter="dissolve">
                                      <p:cBhvr>
                                        <p:cTn id="11" dur="500"/>
                                        <p:tgtEl>
                                          <p:spTgt spid="190486"/>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90484"/>
                                        </p:tgtEl>
                                        <p:attrNameLst>
                                          <p:attrName>style.visibility</p:attrName>
                                        </p:attrNameLst>
                                      </p:cBhvr>
                                      <p:to>
                                        <p:strVal val="visible"/>
                                      </p:to>
                                    </p:set>
                                    <p:animEffect transition="in" filter="dissolve">
                                      <p:cBhvr>
                                        <p:cTn id="15" dur="500"/>
                                        <p:tgtEl>
                                          <p:spTgt spid="190484"/>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90480"/>
                                        </p:tgtEl>
                                        <p:attrNameLst>
                                          <p:attrName>style.visibility</p:attrName>
                                        </p:attrNameLst>
                                      </p:cBhvr>
                                      <p:to>
                                        <p:strVal val="visible"/>
                                      </p:to>
                                    </p:set>
                                    <p:animEffect transition="in" filter="dissolve">
                                      <p:cBhvr>
                                        <p:cTn id="19" dur="500"/>
                                        <p:tgtEl>
                                          <p:spTgt spid="190480"/>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90481"/>
                                        </p:tgtEl>
                                        <p:attrNameLst>
                                          <p:attrName>style.visibility</p:attrName>
                                        </p:attrNameLst>
                                      </p:cBhvr>
                                      <p:to>
                                        <p:strVal val="visible"/>
                                      </p:to>
                                    </p:set>
                                    <p:animEffect transition="in" filter="dissolve">
                                      <p:cBhvr>
                                        <p:cTn id="23" dur="500"/>
                                        <p:tgtEl>
                                          <p:spTgt spid="19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utoUpdateAnimBg="0"/>
      <p:bldP spid="190481" grpId="0" autoUpdateAnimBg="0"/>
      <p:bldP spid="190484" grpId="0" autoUpdateAnimBg="0"/>
      <p:bldP spid="190486" grpId="0" autoUpdateAnimBg="0"/>
      <p:bldP spid="190494"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145145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40962" name="Rectangle 2"/>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ar-JO" altLang="zh-CN" sz="3600" b="1" dirty="0">
                <a:solidFill>
                  <a:srgbClr val="000000"/>
                </a:solidFill>
                <a:latin typeface="Arial" panose="020B0604020202020204" pitchFamily="34" charset="0"/>
                <a:ea typeface="ＭＳ Ｐゴシック" charset="0"/>
                <a:cs typeface="Arial" panose="020B0604020202020204" pitchFamily="34" charset="0"/>
              </a:rPr>
              <a:t>الرجوع من السبي</a:t>
            </a:r>
            <a:br>
              <a:rPr lang="en-US" altLang="zh-CN" sz="3600" b="1" dirty="0">
                <a:solidFill>
                  <a:srgbClr val="000000"/>
                </a:solidFill>
                <a:latin typeface="Arial" panose="020B0604020202020204" pitchFamily="34" charset="0"/>
                <a:ea typeface="ＭＳ Ｐゴシック" charset="0"/>
                <a:cs typeface="Arial" panose="020B0604020202020204" pitchFamily="34" charset="0"/>
              </a:rPr>
            </a:br>
            <a:r>
              <a:rPr lang="ar-JO" sz="1800" b="1" dirty="0">
                <a:latin typeface="Arial" panose="020B0604020202020204" pitchFamily="34" charset="0"/>
                <a:cs typeface="Arial" panose="020B0604020202020204" pitchFamily="34" charset="0"/>
              </a:rPr>
              <a:t> </a:t>
            </a:r>
            <a:r>
              <a:rPr lang="ar-JO" sz="1800" b="1" dirty="0">
                <a:solidFill>
                  <a:schemeClr val="bg2"/>
                </a:solidFill>
                <a:latin typeface="Arial" panose="020B0604020202020204" pitchFamily="34" charset="0"/>
                <a:cs typeface="Arial" panose="020B0604020202020204" pitchFamily="34" charset="0"/>
              </a:rPr>
              <a:t>جون إتش والتون ، مخططات زمنية وخلفية للعهد القديم ، 35 </a:t>
            </a:r>
            <a:br>
              <a:rPr lang="ar-JO" sz="1800" b="1" dirty="0">
                <a:solidFill>
                  <a:schemeClr val="bg2"/>
                </a:solidFill>
                <a:latin typeface="Arial" panose="020B0604020202020204" pitchFamily="34" charset="0"/>
                <a:cs typeface="Arial" panose="020B0604020202020204" pitchFamily="34" charset="0"/>
              </a:rPr>
            </a:br>
            <a:r>
              <a:rPr lang="ar-JO" sz="1800" b="1" dirty="0">
                <a:solidFill>
                  <a:schemeClr val="bg2"/>
                </a:solidFill>
                <a:latin typeface="Arial" panose="020B0604020202020204" pitchFamily="34" charset="0"/>
                <a:cs typeface="Arial" panose="020B0604020202020204" pitchFamily="34" charset="0"/>
              </a:rPr>
              <a:t>جون أ.مارتن ، "عزرا ،" في تعليق معرفة الكتاب المقدس ، 1: 652 ، مقتبس</a:t>
            </a:r>
            <a:endParaRPr lang="en-US" sz="1800" b="1" dirty="0">
              <a:solidFill>
                <a:schemeClr val="bg2"/>
              </a:solidFill>
              <a:latin typeface="Arial" panose="020B0604020202020204" pitchFamily="34" charset="0"/>
              <a:ea typeface="ＭＳ Ｐゴシック" charset="0"/>
              <a:cs typeface="Arial" panose="020B0604020202020204" pitchFamily="34" charset="0"/>
            </a:endParaRPr>
          </a:p>
        </p:txBody>
      </p:sp>
      <p:grpSp>
        <p:nvGrpSpPr>
          <p:cNvPr id="92164" name="Group 4"/>
          <p:cNvGrpSpPr>
            <a:grpSpLocks/>
          </p:cNvGrpSpPr>
          <p:nvPr/>
        </p:nvGrpSpPr>
        <p:grpSpPr bwMode="auto">
          <a:xfrm>
            <a:off x="609600" y="1143000"/>
            <a:ext cx="8534400" cy="5715000"/>
            <a:chOff x="0" y="0"/>
            <a:chExt cx="3612" cy="3645"/>
          </a:xfrm>
        </p:grpSpPr>
        <p:grpSp>
          <p:nvGrpSpPr>
            <p:cNvPr id="92166" name="Group 5"/>
            <p:cNvGrpSpPr>
              <a:grpSpLocks/>
            </p:cNvGrpSpPr>
            <p:nvPr/>
          </p:nvGrpSpPr>
          <p:grpSpPr bwMode="auto">
            <a:xfrm>
              <a:off x="0" y="0"/>
              <a:ext cx="903" cy="384"/>
              <a:chOff x="0" y="0"/>
              <a:chExt cx="903" cy="384"/>
            </a:xfrm>
          </p:grpSpPr>
          <p:sp>
            <p:nvSpPr>
              <p:cNvPr id="92236"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الرجوع</a:t>
                </a:r>
                <a:endParaRPr lang="en-US" b="1" dirty="0">
                  <a:solidFill>
                    <a:srgbClr val="FFFFFF"/>
                  </a:solidFill>
                  <a:latin typeface="Arial" panose="020B0604020202020204" pitchFamily="34" charset="0"/>
                  <a:cs typeface="Arial" panose="020B0604020202020204" pitchFamily="34" charset="0"/>
                </a:endParaRPr>
              </a:p>
            </p:txBody>
          </p:sp>
          <p:sp>
            <p:nvSpPr>
              <p:cNvPr id="92237"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7" name="Group 8"/>
            <p:cNvGrpSpPr>
              <a:grpSpLocks/>
            </p:cNvGrpSpPr>
            <p:nvPr/>
          </p:nvGrpSpPr>
          <p:grpSpPr bwMode="auto">
            <a:xfrm>
              <a:off x="903" y="0"/>
              <a:ext cx="903" cy="384"/>
              <a:chOff x="903" y="0"/>
              <a:chExt cx="903" cy="384"/>
            </a:xfrm>
          </p:grpSpPr>
          <p:sp>
            <p:nvSpPr>
              <p:cNvPr id="92234"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الأول</a:t>
                </a:r>
                <a:endParaRPr lang="en-US" b="1" dirty="0">
                  <a:solidFill>
                    <a:srgbClr val="FFFFFF"/>
                  </a:solidFill>
                  <a:latin typeface="Arial" panose="020B0604020202020204" pitchFamily="34" charset="0"/>
                  <a:cs typeface="Arial" panose="020B0604020202020204" pitchFamily="34" charset="0"/>
                </a:endParaRPr>
              </a:p>
            </p:txBody>
          </p:sp>
          <p:sp>
            <p:nvSpPr>
              <p:cNvPr id="92235"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8" name="Group 11"/>
            <p:cNvGrpSpPr>
              <a:grpSpLocks/>
            </p:cNvGrpSpPr>
            <p:nvPr/>
          </p:nvGrpSpPr>
          <p:grpSpPr bwMode="auto">
            <a:xfrm>
              <a:off x="1806" y="0"/>
              <a:ext cx="903" cy="384"/>
              <a:chOff x="1806" y="0"/>
              <a:chExt cx="903" cy="384"/>
            </a:xfrm>
          </p:grpSpPr>
          <p:sp>
            <p:nvSpPr>
              <p:cNvPr id="92232"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الثاني</a:t>
                </a:r>
                <a:endParaRPr lang="en-US" b="1" dirty="0">
                  <a:solidFill>
                    <a:srgbClr val="FFFFFF"/>
                  </a:solidFill>
                  <a:latin typeface="Arial" panose="020B0604020202020204" pitchFamily="34" charset="0"/>
                  <a:cs typeface="Arial" panose="020B0604020202020204" pitchFamily="34" charset="0"/>
                </a:endParaRPr>
              </a:p>
            </p:txBody>
          </p:sp>
          <p:sp>
            <p:nvSpPr>
              <p:cNvPr id="92233"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9" name="Group 14"/>
            <p:cNvGrpSpPr>
              <a:grpSpLocks/>
            </p:cNvGrpSpPr>
            <p:nvPr/>
          </p:nvGrpSpPr>
          <p:grpSpPr bwMode="auto">
            <a:xfrm>
              <a:off x="2709" y="0"/>
              <a:ext cx="903" cy="384"/>
              <a:chOff x="2709" y="0"/>
              <a:chExt cx="903" cy="384"/>
            </a:xfrm>
          </p:grpSpPr>
          <p:sp>
            <p:nvSpPr>
              <p:cNvPr id="92230"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الثالث</a:t>
                </a:r>
                <a:endParaRPr lang="en-US" b="1" dirty="0">
                  <a:solidFill>
                    <a:srgbClr val="FFFFFF"/>
                  </a:solidFill>
                  <a:latin typeface="Arial" panose="020B0604020202020204" pitchFamily="34" charset="0"/>
                  <a:cs typeface="Arial" panose="020B0604020202020204" pitchFamily="34" charset="0"/>
                </a:endParaRPr>
              </a:p>
            </p:txBody>
          </p:sp>
          <p:sp>
            <p:nvSpPr>
              <p:cNvPr id="92231"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0" name="Group 17"/>
            <p:cNvGrpSpPr>
              <a:grpSpLocks/>
            </p:cNvGrpSpPr>
            <p:nvPr/>
          </p:nvGrpSpPr>
          <p:grpSpPr bwMode="auto">
            <a:xfrm>
              <a:off x="0" y="384"/>
              <a:ext cx="903" cy="614"/>
              <a:chOff x="0" y="384"/>
              <a:chExt cx="903" cy="614"/>
            </a:xfrm>
          </p:grpSpPr>
          <p:sp>
            <p:nvSpPr>
              <p:cNvPr id="92228" name="Rectangle 18"/>
              <p:cNvSpPr>
                <a:spLocks noChangeArrowheads="1"/>
              </p:cNvSpPr>
              <p:nvPr/>
            </p:nvSpPr>
            <p:spPr bwMode="auto">
              <a:xfrm>
                <a:off x="0" y="384"/>
                <a:ext cx="903" cy="61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المرجع</a:t>
                </a:r>
                <a:endParaRPr lang="en-US" b="1" dirty="0">
                  <a:solidFill>
                    <a:srgbClr val="FFFFFF"/>
                  </a:solidFill>
                  <a:latin typeface="Arial" panose="020B0604020202020204" pitchFamily="34" charset="0"/>
                  <a:cs typeface="Arial" panose="020B0604020202020204" pitchFamily="34" charset="0"/>
                </a:endParaRPr>
              </a:p>
            </p:txBody>
          </p:sp>
          <p:sp>
            <p:nvSpPr>
              <p:cNvPr id="92229" name="Rectangle 19"/>
              <p:cNvSpPr>
                <a:spLocks noChangeArrowheads="1"/>
              </p:cNvSpPr>
              <p:nvPr/>
            </p:nvSpPr>
            <p:spPr bwMode="auto">
              <a:xfrm>
                <a:off x="0" y="384"/>
                <a:ext cx="903" cy="61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1" name="Group 20"/>
            <p:cNvGrpSpPr>
              <a:grpSpLocks/>
            </p:cNvGrpSpPr>
            <p:nvPr/>
          </p:nvGrpSpPr>
          <p:grpSpPr bwMode="auto">
            <a:xfrm>
              <a:off x="903" y="384"/>
              <a:ext cx="903" cy="614"/>
              <a:chOff x="903" y="384"/>
              <a:chExt cx="903" cy="614"/>
            </a:xfrm>
          </p:grpSpPr>
          <p:sp>
            <p:nvSpPr>
              <p:cNvPr id="92226" name="Rectangle 21"/>
              <p:cNvSpPr>
                <a:spLocks noChangeArrowheads="1"/>
              </p:cNvSpPr>
              <p:nvPr/>
            </p:nvSpPr>
            <p:spPr bwMode="auto">
              <a:xfrm>
                <a:off x="903" y="384"/>
                <a:ext cx="903" cy="61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 1-6</a:t>
                </a:r>
                <a:endParaRPr lang="en-US" b="1" dirty="0">
                  <a:solidFill>
                    <a:srgbClr val="FFFFFF"/>
                  </a:solidFill>
                  <a:latin typeface="Arial" panose="020B0604020202020204" pitchFamily="34" charset="0"/>
                  <a:cs typeface="Arial" panose="020B0604020202020204" pitchFamily="34" charset="0"/>
                </a:endParaRPr>
              </a:p>
            </p:txBody>
          </p:sp>
          <p:sp>
            <p:nvSpPr>
              <p:cNvPr id="92227" name="Rectangle 22"/>
              <p:cNvSpPr>
                <a:spLocks noChangeArrowheads="1"/>
              </p:cNvSpPr>
              <p:nvPr/>
            </p:nvSpPr>
            <p:spPr bwMode="auto">
              <a:xfrm>
                <a:off x="903" y="384"/>
                <a:ext cx="903" cy="61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2" name="Group 23"/>
            <p:cNvGrpSpPr>
              <a:grpSpLocks/>
            </p:cNvGrpSpPr>
            <p:nvPr/>
          </p:nvGrpSpPr>
          <p:grpSpPr bwMode="auto">
            <a:xfrm>
              <a:off x="1806" y="384"/>
              <a:ext cx="903" cy="614"/>
              <a:chOff x="1806" y="384"/>
              <a:chExt cx="903" cy="614"/>
            </a:xfrm>
          </p:grpSpPr>
          <p:sp>
            <p:nvSpPr>
              <p:cNvPr id="92224" name="Rectangle 24"/>
              <p:cNvSpPr>
                <a:spLocks noChangeArrowheads="1"/>
              </p:cNvSpPr>
              <p:nvPr/>
            </p:nvSpPr>
            <p:spPr bwMode="auto">
              <a:xfrm>
                <a:off x="1806" y="384"/>
                <a:ext cx="903" cy="61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 7-10</a:t>
                </a:r>
                <a:endParaRPr lang="en-US" b="1" dirty="0">
                  <a:solidFill>
                    <a:srgbClr val="FFFFFF"/>
                  </a:solidFill>
                  <a:latin typeface="Arial" panose="020B0604020202020204" pitchFamily="34" charset="0"/>
                  <a:cs typeface="Arial" panose="020B0604020202020204" pitchFamily="34" charset="0"/>
                </a:endParaRPr>
              </a:p>
            </p:txBody>
          </p:sp>
          <p:sp>
            <p:nvSpPr>
              <p:cNvPr id="92225" name="Rectangle 25"/>
              <p:cNvSpPr>
                <a:spLocks noChangeArrowheads="1"/>
              </p:cNvSpPr>
              <p:nvPr/>
            </p:nvSpPr>
            <p:spPr bwMode="auto">
              <a:xfrm>
                <a:off x="1806" y="384"/>
                <a:ext cx="903" cy="61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3" name="Group 26"/>
            <p:cNvGrpSpPr>
              <a:grpSpLocks/>
            </p:cNvGrpSpPr>
            <p:nvPr/>
          </p:nvGrpSpPr>
          <p:grpSpPr bwMode="auto">
            <a:xfrm>
              <a:off x="2709" y="384"/>
              <a:ext cx="903" cy="614"/>
              <a:chOff x="2709" y="384"/>
              <a:chExt cx="903" cy="614"/>
            </a:xfrm>
          </p:grpSpPr>
          <p:sp>
            <p:nvSpPr>
              <p:cNvPr id="92222" name="Rectangle 27"/>
              <p:cNvSpPr>
                <a:spLocks noChangeArrowheads="1"/>
              </p:cNvSpPr>
              <p:nvPr/>
            </p:nvSpPr>
            <p:spPr bwMode="auto">
              <a:xfrm>
                <a:off x="2709" y="384"/>
                <a:ext cx="903" cy="61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نحميا 1-13</a:t>
                </a:r>
                <a:endParaRPr lang="en-US" b="1" dirty="0">
                  <a:solidFill>
                    <a:srgbClr val="FFFFFF"/>
                  </a:solidFill>
                  <a:latin typeface="Arial" panose="020B0604020202020204" pitchFamily="34" charset="0"/>
                  <a:cs typeface="Arial" panose="020B0604020202020204" pitchFamily="34" charset="0"/>
                </a:endParaRPr>
              </a:p>
            </p:txBody>
          </p:sp>
          <p:sp>
            <p:nvSpPr>
              <p:cNvPr id="92223" name="Rectangle 28"/>
              <p:cNvSpPr>
                <a:spLocks noChangeArrowheads="1"/>
              </p:cNvSpPr>
              <p:nvPr/>
            </p:nvSpPr>
            <p:spPr bwMode="auto">
              <a:xfrm>
                <a:off x="2709" y="384"/>
                <a:ext cx="903" cy="61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4" name="Group 29"/>
            <p:cNvGrpSpPr>
              <a:grpSpLocks/>
            </p:cNvGrpSpPr>
            <p:nvPr/>
          </p:nvGrpSpPr>
          <p:grpSpPr bwMode="auto">
            <a:xfrm>
              <a:off x="0" y="998"/>
              <a:ext cx="903" cy="403"/>
              <a:chOff x="0" y="998"/>
              <a:chExt cx="903" cy="403"/>
            </a:xfrm>
          </p:grpSpPr>
          <p:sp>
            <p:nvSpPr>
              <p:cNvPr id="92220" name="Rectangle 30"/>
              <p:cNvSpPr>
                <a:spLocks noChangeArrowheads="1"/>
              </p:cNvSpPr>
              <p:nvPr/>
            </p:nvSpPr>
            <p:spPr bwMode="auto">
              <a:xfrm>
                <a:off x="0" y="998"/>
                <a:ext cx="903"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التاريخ</a:t>
                </a:r>
                <a:endParaRPr lang="en-US" b="1" dirty="0">
                  <a:solidFill>
                    <a:srgbClr val="FFFFFF"/>
                  </a:solidFill>
                  <a:latin typeface="Arial" panose="020B0604020202020204" pitchFamily="34" charset="0"/>
                  <a:cs typeface="Arial" panose="020B0604020202020204" pitchFamily="34" charset="0"/>
                </a:endParaRPr>
              </a:p>
            </p:txBody>
          </p:sp>
          <p:sp>
            <p:nvSpPr>
              <p:cNvPr id="92221" name="Rectangle 31"/>
              <p:cNvSpPr>
                <a:spLocks noChangeArrowheads="1"/>
              </p:cNvSpPr>
              <p:nvPr/>
            </p:nvSpPr>
            <p:spPr bwMode="auto">
              <a:xfrm>
                <a:off x="0" y="998"/>
                <a:ext cx="903"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5" name="Group 32"/>
            <p:cNvGrpSpPr>
              <a:grpSpLocks/>
            </p:cNvGrpSpPr>
            <p:nvPr/>
          </p:nvGrpSpPr>
          <p:grpSpPr bwMode="auto">
            <a:xfrm>
              <a:off x="903" y="998"/>
              <a:ext cx="903" cy="403"/>
              <a:chOff x="903" y="998"/>
              <a:chExt cx="903" cy="403"/>
            </a:xfrm>
          </p:grpSpPr>
          <p:sp>
            <p:nvSpPr>
              <p:cNvPr id="92218" name="Rectangle 33"/>
              <p:cNvSpPr>
                <a:spLocks noChangeArrowheads="1"/>
              </p:cNvSpPr>
              <p:nvPr/>
            </p:nvSpPr>
            <p:spPr bwMode="auto">
              <a:xfrm>
                <a:off x="903" y="998"/>
                <a:ext cx="903"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538 ق.م</a:t>
                </a:r>
                <a:endParaRPr lang="en-US" b="1" dirty="0">
                  <a:solidFill>
                    <a:srgbClr val="FFFFFF"/>
                  </a:solidFill>
                  <a:latin typeface="Arial" panose="020B0604020202020204" pitchFamily="34" charset="0"/>
                  <a:cs typeface="Arial" panose="020B0604020202020204" pitchFamily="34" charset="0"/>
                </a:endParaRPr>
              </a:p>
            </p:txBody>
          </p:sp>
          <p:sp>
            <p:nvSpPr>
              <p:cNvPr id="92219" name="Rectangle 34"/>
              <p:cNvSpPr>
                <a:spLocks noChangeArrowheads="1"/>
              </p:cNvSpPr>
              <p:nvPr/>
            </p:nvSpPr>
            <p:spPr bwMode="auto">
              <a:xfrm>
                <a:off x="903" y="998"/>
                <a:ext cx="903"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6" name="Group 35"/>
            <p:cNvGrpSpPr>
              <a:grpSpLocks/>
            </p:cNvGrpSpPr>
            <p:nvPr/>
          </p:nvGrpSpPr>
          <p:grpSpPr bwMode="auto">
            <a:xfrm>
              <a:off x="1806" y="998"/>
              <a:ext cx="903" cy="403"/>
              <a:chOff x="1806" y="998"/>
              <a:chExt cx="903" cy="403"/>
            </a:xfrm>
          </p:grpSpPr>
          <p:sp>
            <p:nvSpPr>
              <p:cNvPr id="92216" name="Rectangle 36"/>
              <p:cNvSpPr>
                <a:spLocks noChangeArrowheads="1"/>
              </p:cNvSpPr>
              <p:nvPr/>
            </p:nvSpPr>
            <p:spPr bwMode="auto">
              <a:xfrm>
                <a:off x="1806" y="998"/>
                <a:ext cx="903"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458 ق.م</a:t>
                </a:r>
                <a:endParaRPr lang="en-US" b="1" dirty="0">
                  <a:solidFill>
                    <a:srgbClr val="FFFFFF"/>
                  </a:solidFill>
                  <a:latin typeface="Arial" panose="020B0604020202020204" pitchFamily="34" charset="0"/>
                  <a:cs typeface="Arial" panose="020B0604020202020204" pitchFamily="34" charset="0"/>
                </a:endParaRPr>
              </a:p>
            </p:txBody>
          </p:sp>
          <p:sp>
            <p:nvSpPr>
              <p:cNvPr id="92217" name="Rectangle 37"/>
              <p:cNvSpPr>
                <a:spLocks noChangeArrowheads="1"/>
              </p:cNvSpPr>
              <p:nvPr/>
            </p:nvSpPr>
            <p:spPr bwMode="auto">
              <a:xfrm>
                <a:off x="1806" y="998"/>
                <a:ext cx="903"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7" name="Group 38"/>
            <p:cNvGrpSpPr>
              <a:grpSpLocks/>
            </p:cNvGrpSpPr>
            <p:nvPr/>
          </p:nvGrpSpPr>
          <p:grpSpPr bwMode="auto">
            <a:xfrm>
              <a:off x="2709" y="998"/>
              <a:ext cx="903" cy="403"/>
              <a:chOff x="2709" y="998"/>
              <a:chExt cx="903" cy="403"/>
            </a:xfrm>
          </p:grpSpPr>
          <p:sp>
            <p:nvSpPr>
              <p:cNvPr id="92214" name="Rectangle 39"/>
              <p:cNvSpPr>
                <a:spLocks noChangeArrowheads="1"/>
              </p:cNvSpPr>
              <p:nvPr/>
            </p:nvSpPr>
            <p:spPr bwMode="auto">
              <a:xfrm>
                <a:off x="2709" y="998"/>
                <a:ext cx="903"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tabLst>
                    <a:tab pos="2559050" algn="l"/>
                  </a:tabLst>
                </a:pPr>
                <a:r>
                  <a:rPr lang="ar-JO" b="1" dirty="0">
                    <a:solidFill>
                      <a:srgbClr val="FFFFFF"/>
                    </a:solidFill>
                    <a:latin typeface="Arial" panose="020B0604020202020204" pitchFamily="34" charset="0"/>
                    <a:cs typeface="Arial" panose="020B0604020202020204" pitchFamily="34" charset="0"/>
                  </a:rPr>
                  <a:t>444 ق.م</a:t>
                </a:r>
                <a:endParaRPr lang="en-US" b="1" dirty="0">
                  <a:solidFill>
                    <a:srgbClr val="FFFFFF"/>
                  </a:solidFill>
                  <a:latin typeface="Arial" panose="020B0604020202020204" pitchFamily="34" charset="0"/>
                  <a:cs typeface="Arial" panose="020B0604020202020204" pitchFamily="34" charset="0"/>
                </a:endParaRPr>
              </a:p>
            </p:txBody>
          </p:sp>
          <p:sp>
            <p:nvSpPr>
              <p:cNvPr id="92215" name="Rectangle 40"/>
              <p:cNvSpPr>
                <a:spLocks noChangeArrowheads="1"/>
              </p:cNvSpPr>
              <p:nvPr/>
            </p:nvSpPr>
            <p:spPr bwMode="auto">
              <a:xfrm>
                <a:off x="2709" y="998"/>
                <a:ext cx="903"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8" name="Group 41"/>
            <p:cNvGrpSpPr>
              <a:grpSpLocks/>
            </p:cNvGrpSpPr>
            <p:nvPr/>
          </p:nvGrpSpPr>
          <p:grpSpPr bwMode="auto">
            <a:xfrm>
              <a:off x="0" y="1401"/>
              <a:ext cx="903" cy="633"/>
              <a:chOff x="0" y="1401"/>
              <a:chExt cx="903" cy="633"/>
            </a:xfrm>
          </p:grpSpPr>
          <p:sp>
            <p:nvSpPr>
              <p:cNvPr id="92212" name="Rectangle 42"/>
              <p:cNvSpPr>
                <a:spLocks noChangeArrowheads="1"/>
              </p:cNvSpPr>
              <p:nvPr/>
            </p:nvSpPr>
            <p:spPr bwMode="auto">
              <a:xfrm>
                <a:off x="0" y="1401"/>
                <a:ext cx="903"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القادة</a:t>
                </a:r>
                <a:endParaRPr lang="en-US" b="1" dirty="0">
                  <a:solidFill>
                    <a:srgbClr val="FFFFFF"/>
                  </a:solidFill>
                  <a:latin typeface="Arial" panose="020B0604020202020204" pitchFamily="34" charset="0"/>
                  <a:cs typeface="Arial" panose="020B0604020202020204" pitchFamily="34" charset="0"/>
                </a:endParaRPr>
              </a:p>
            </p:txBody>
          </p:sp>
          <p:sp>
            <p:nvSpPr>
              <p:cNvPr id="92213" name="Rectangle 43"/>
              <p:cNvSpPr>
                <a:spLocks noChangeArrowheads="1"/>
              </p:cNvSpPr>
              <p:nvPr/>
            </p:nvSpPr>
            <p:spPr bwMode="auto">
              <a:xfrm>
                <a:off x="0" y="1401"/>
                <a:ext cx="903"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9" name="Group 44"/>
            <p:cNvGrpSpPr>
              <a:grpSpLocks/>
            </p:cNvGrpSpPr>
            <p:nvPr/>
          </p:nvGrpSpPr>
          <p:grpSpPr bwMode="auto">
            <a:xfrm>
              <a:off x="903" y="1401"/>
              <a:ext cx="903" cy="633"/>
              <a:chOff x="903" y="1401"/>
              <a:chExt cx="903" cy="633"/>
            </a:xfrm>
          </p:grpSpPr>
          <p:sp>
            <p:nvSpPr>
              <p:cNvPr id="92210" name="Rectangle 45"/>
              <p:cNvSpPr>
                <a:spLocks noChangeArrowheads="1"/>
              </p:cNvSpPr>
              <p:nvPr/>
            </p:nvSpPr>
            <p:spPr bwMode="auto">
              <a:xfrm>
                <a:off x="903" y="1401"/>
                <a:ext cx="903"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80000"/>
                  </a:lnSpc>
                </a:pPr>
                <a:r>
                  <a:rPr lang="ar-JO" b="1" dirty="0">
                    <a:solidFill>
                      <a:srgbClr val="FFFFFF"/>
                    </a:solidFill>
                    <a:latin typeface="Arial" panose="020B0604020202020204" pitchFamily="34" charset="0"/>
                    <a:cs typeface="Arial" panose="020B0604020202020204" pitchFamily="34" charset="0"/>
                  </a:rPr>
                  <a:t>شيشبصر        زربابل           يشوع</a:t>
                </a:r>
                <a:endParaRPr lang="en-US" b="1" dirty="0">
                  <a:solidFill>
                    <a:srgbClr val="FFFFFF"/>
                  </a:solidFill>
                  <a:latin typeface="Arial" panose="020B0604020202020204" pitchFamily="34" charset="0"/>
                  <a:cs typeface="Arial" panose="020B0604020202020204" pitchFamily="34" charset="0"/>
                </a:endParaRPr>
              </a:p>
            </p:txBody>
          </p:sp>
          <p:sp>
            <p:nvSpPr>
              <p:cNvPr id="92211" name="Rectangle 46"/>
              <p:cNvSpPr>
                <a:spLocks noChangeArrowheads="1"/>
              </p:cNvSpPr>
              <p:nvPr/>
            </p:nvSpPr>
            <p:spPr bwMode="auto">
              <a:xfrm>
                <a:off x="903" y="1401"/>
                <a:ext cx="903"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0" name="Group 47"/>
            <p:cNvGrpSpPr>
              <a:grpSpLocks/>
            </p:cNvGrpSpPr>
            <p:nvPr/>
          </p:nvGrpSpPr>
          <p:grpSpPr bwMode="auto">
            <a:xfrm>
              <a:off x="1806" y="1401"/>
              <a:ext cx="903" cy="633"/>
              <a:chOff x="1806" y="1401"/>
              <a:chExt cx="903" cy="633"/>
            </a:xfrm>
          </p:grpSpPr>
          <p:sp>
            <p:nvSpPr>
              <p:cNvPr id="92208" name="Rectangle 48"/>
              <p:cNvSpPr>
                <a:spLocks noChangeArrowheads="1"/>
              </p:cNvSpPr>
              <p:nvPr/>
            </p:nvSpPr>
            <p:spPr bwMode="auto">
              <a:xfrm>
                <a:off x="1806" y="1401"/>
                <a:ext cx="903"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a:t>
                </a:r>
                <a:endParaRPr lang="en-US" b="1" dirty="0">
                  <a:solidFill>
                    <a:srgbClr val="FFFFFF"/>
                  </a:solidFill>
                  <a:latin typeface="Arial" panose="020B0604020202020204" pitchFamily="34" charset="0"/>
                  <a:cs typeface="Arial" panose="020B0604020202020204" pitchFamily="34" charset="0"/>
                </a:endParaRPr>
              </a:p>
            </p:txBody>
          </p:sp>
          <p:sp>
            <p:nvSpPr>
              <p:cNvPr id="92209" name="Rectangle 49"/>
              <p:cNvSpPr>
                <a:spLocks noChangeArrowheads="1"/>
              </p:cNvSpPr>
              <p:nvPr/>
            </p:nvSpPr>
            <p:spPr bwMode="auto">
              <a:xfrm>
                <a:off x="1806" y="1401"/>
                <a:ext cx="903"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1" name="Group 50"/>
            <p:cNvGrpSpPr>
              <a:grpSpLocks/>
            </p:cNvGrpSpPr>
            <p:nvPr/>
          </p:nvGrpSpPr>
          <p:grpSpPr bwMode="auto">
            <a:xfrm>
              <a:off x="2709" y="1401"/>
              <a:ext cx="903" cy="633"/>
              <a:chOff x="2709" y="1401"/>
              <a:chExt cx="903" cy="633"/>
            </a:xfrm>
          </p:grpSpPr>
          <p:sp>
            <p:nvSpPr>
              <p:cNvPr id="92206" name="Rectangle 51"/>
              <p:cNvSpPr>
                <a:spLocks noChangeArrowheads="1"/>
              </p:cNvSpPr>
              <p:nvPr/>
            </p:nvSpPr>
            <p:spPr bwMode="auto">
              <a:xfrm>
                <a:off x="2709" y="1401"/>
                <a:ext cx="903"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نحميا</a:t>
                </a:r>
                <a:endParaRPr lang="en-US" b="1" dirty="0">
                  <a:solidFill>
                    <a:srgbClr val="FFFFFF"/>
                  </a:solidFill>
                  <a:latin typeface="Arial" panose="020B0604020202020204" pitchFamily="34" charset="0"/>
                  <a:cs typeface="Arial" panose="020B0604020202020204" pitchFamily="34" charset="0"/>
                </a:endParaRPr>
              </a:p>
            </p:txBody>
          </p:sp>
          <p:sp>
            <p:nvSpPr>
              <p:cNvPr id="92207" name="Rectangle 52"/>
              <p:cNvSpPr>
                <a:spLocks noChangeArrowheads="1"/>
              </p:cNvSpPr>
              <p:nvPr/>
            </p:nvSpPr>
            <p:spPr bwMode="auto">
              <a:xfrm>
                <a:off x="2709" y="1401"/>
                <a:ext cx="903"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2" name="Group 53"/>
            <p:cNvGrpSpPr>
              <a:grpSpLocks/>
            </p:cNvGrpSpPr>
            <p:nvPr/>
          </p:nvGrpSpPr>
          <p:grpSpPr bwMode="auto">
            <a:xfrm>
              <a:off x="0" y="2034"/>
              <a:ext cx="903" cy="518"/>
              <a:chOff x="0" y="2034"/>
              <a:chExt cx="903" cy="518"/>
            </a:xfrm>
          </p:grpSpPr>
          <p:sp>
            <p:nvSpPr>
              <p:cNvPr id="92204" name="Rectangle 54"/>
              <p:cNvSpPr>
                <a:spLocks noChangeArrowheads="1"/>
              </p:cNvSpPr>
              <p:nvPr/>
            </p:nvSpPr>
            <p:spPr bwMode="auto">
              <a:xfrm>
                <a:off x="0" y="2034"/>
                <a:ext cx="903"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الملك الفارسي</a:t>
                </a:r>
                <a:endParaRPr lang="en-US" b="1" dirty="0">
                  <a:solidFill>
                    <a:srgbClr val="FFFFFF"/>
                  </a:solidFill>
                  <a:latin typeface="Arial" panose="020B0604020202020204" pitchFamily="34" charset="0"/>
                  <a:cs typeface="Arial" panose="020B0604020202020204" pitchFamily="34" charset="0"/>
                </a:endParaRPr>
              </a:p>
            </p:txBody>
          </p:sp>
          <p:sp>
            <p:nvSpPr>
              <p:cNvPr id="92205" name="Rectangle 55"/>
              <p:cNvSpPr>
                <a:spLocks noChangeArrowheads="1"/>
              </p:cNvSpPr>
              <p:nvPr/>
            </p:nvSpPr>
            <p:spPr bwMode="auto">
              <a:xfrm>
                <a:off x="0" y="2034"/>
                <a:ext cx="903"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3" name="Group 56"/>
            <p:cNvGrpSpPr>
              <a:grpSpLocks/>
            </p:cNvGrpSpPr>
            <p:nvPr/>
          </p:nvGrpSpPr>
          <p:grpSpPr bwMode="auto">
            <a:xfrm>
              <a:off x="903" y="2034"/>
              <a:ext cx="903" cy="518"/>
              <a:chOff x="903" y="2034"/>
              <a:chExt cx="903" cy="518"/>
            </a:xfrm>
          </p:grpSpPr>
          <p:sp>
            <p:nvSpPr>
              <p:cNvPr id="92202" name="Rectangle 57"/>
              <p:cNvSpPr>
                <a:spLocks noChangeArrowheads="1"/>
              </p:cNvSpPr>
              <p:nvPr/>
            </p:nvSpPr>
            <p:spPr bwMode="auto">
              <a:xfrm>
                <a:off x="903" y="2034"/>
                <a:ext cx="903"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كورش</a:t>
                </a:r>
                <a:endParaRPr lang="en-US" b="1" dirty="0">
                  <a:solidFill>
                    <a:srgbClr val="FFFFFF"/>
                  </a:solidFill>
                  <a:latin typeface="Arial" panose="020B0604020202020204" pitchFamily="34" charset="0"/>
                  <a:cs typeface="Arial" panose="020B0604020202020204" pitchFamily="34" charset="0"/>
                </a:endParaRPr>
              </a:p>
            </p:txBody>
          </p:sp>
          <p:sp>
            <p:nvSpPr>
              <p:cNvPr id="92203" name="Rectangle 58"/>
              <p:cNvSpPr>
                <a:spLocks noChangeArrowheads="1"/>
              </p:cNvSpPr>
              <p:nvPr/>
            </p:nvSpPr>
            <p:spPr bwMode="auto">
              <a:xfrm>
                <a:off x="903" y="2034"/>
                <a:ext cx="903"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4" name="Group 59"/>
            <p:cNvGrpSpPr>
              <a:grpSpLocks/>
            </p:cNvGrpSpPr>
            <p:nvPr/>
          </p:nvGrpSpPr>
          <p:grpSpPr bwMode="auto">
            <a:xfrm>
              <a:off x="1806" y="2034"/>
              <a:ext cx="903" cy="518"/>
              <a:chOff x="1806" y="2034"/>
              <a:chExt cx="903" cy="518"/>
            </a:xfrm>
          </p:grpSpPr>
          <p:sp>
            <p:nvSpPr>
              <p:cNvPr id="92200" name="Rectangle 60"/>
              <p:cNvSpPr>
                <a:spLocks noChangeArrowheads="1"/>
              </p:cNvSpPr>
              <p:nvPr/>
            </p:nvSpPr>
            <p:spPr bwMode="auto">
              <a:xfrm>
                <a:off x="1806" y="2034"/>
                <a:ext cx="903"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أرتحشستا     لونغيمانيوس</a:t>
                </a:r>
                <a:endParaRPr lang="en-US" b="1" dirty="0">
                  <a:solidFill>
                    <a:srgbClr val="FFFFFF"/>
                  </a:solidFill>
                  <a:latin typeface="Arial" panose="020B0604020202020204" pitchFamily="34" charset="0"/>
                  <a:cs typeface="Arial" panose="020B0604020202020204" pitchFamily="34" charset="0"/>
                </a:endParaRPr>
              </a:p>
            </p:txBody>
          </p:sp>
          <p:sp>
            <p:nvSpPr>
              <p:cNvPr id="92201" name="Rectangle 61"/>
              <p:cNvSpPr>
                <a:spLocks noChangeArrowheads="1"/>
              </p:cNvSpPr>
              <p:nvPr/>
            </p:nvSpPr>
            <p:spPr bwMode="auto">
              <a:xfrm>
                <a:off x="1806" y="2034"/>
                <a:ext cx="903"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5" name="Group 62"/>
            <p:cNvGrpSpPr>
              <a:grpSpLocks/>
            </p:cNvGrpSpPr>
            <p:nvPr/>
          </p:nvGrpSpPr>
          <p:grpSpPr bwMode="auto">
            <a:xfrm>
              <a:off x="2709" y="2034"/>
              <a:ext cx="903" cy="518"/>
              <a:chOff x="2709" y="2034"/>
              <a:chExt cx="903" cy="518"/>
            </a:xfrm>
          </p:grpSpPr>
          <p:sp>
            <p:nvSpPr>
              <p:cNvPr id="92198" name="Rectangle 63"/>
              <p:cNvSpPr>
                <a:spLocks noChangeArrowheads="1"/>
              </p:cNvSpPr>
              <p:nvPr/>
            </p:nvSpPr>
            <p:spPr bwMode="auto">
              <a:xfrm>
                <a:off x="2709" y="2034"/>
                <a:ext cx="903"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أرتحشستا     لونغيمانيوس</a:t>
                </a:r>
                <a:endParaRPr lang="en-US" b="1" dirty="0">
                  <a:solidFill>
                    <a:srgbClr val="FFFFFF"/>
                  </a:solidFill>
                  <a:latin typeface="Arial" panose="020B0604020202020204" pitchFamily="34" charset="0"/>
                  <a:cs typeface="Arial" panose="020B0604020202020204" pitchFamily="34" charset="0"/>
                </a:endParaRPr>
              </a:p>
            </p:txBody>
          </p:sp>
          <p:sp>
            <p:nvSpPr>
              <p:cNvPr id="92199" name="Rectangle 64"/>
              <p:cNvSpPr>
                <a:spLocks noChangeArrowheads="1"/>
              </p:cNvSpPr>
              <p:nvPr/>
            </p:nvSpPr>
            <p:spPr bwMode="auto">
              <a:xfrm>
                <a:off x="2709" y="2034"/>
                <a:ext cx="903"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6" name="Group 65"/>
            <p:cNvGrpSpPr>
              <a:grpSpLocks/>
            </p:cNvGrpSpPr>
            <p:nvPr/>
          </p:nvGrpSpPr>
          <p:grpSpPr bwMode="auto">
            <a:xfrm>
              <a:off x="0" y="2552"/>
              <a:ext cx="903" cy="1093"/>
              <a:chOff x="0" y="2552"/>
              <a:chExt cx="903" cy="1093"/>
            </a:xfrm>
          </p:grpSpPr>
          <p:sp>
            <p:nvSpPr>
              <p:cNvPr id="92196" name="Rectangle 66"/>
              <p:cNvSpPr>
                <a:spLocks noChangeArrowheads="1"/>
              </p:cNvSpPr>
              <p:nvPr/>
            </p:nvSpPr>
            <p:spPr bwMode="auto">
              <a:xfrm>
                <a:off x="0" y="2552"/>
                <a:ext cx="903" cy="109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عناصر المرسوم</a:t>
                </a:r>
                <a:endParaRPr lang="en-US" b="1" dirty="0">
                  <a:solidFill>
                    <a:srgbClr val="FFFFFF"/>
                  </a:solidFill>
                  <a:latin typeface="Arial" panose="020B0604020202020204" pitchFamily="34" charset="0"/>
                  <a:cs typeface="Arial" panose="020B0604020202020204" pitchFamily="34" charset="0"/>
                </a:endParaRPr>
              </a:p>
            </p:txBody>
          </p:sp>
          <p:sp>
            <p:nvSpPr>
              <p:cNvPr id="92197" name="Rectangle 67"/>
              <p:cNvSpPr>
                <a:spLocks noChangeArrowheads="1"/>
              </p:cNvSpPr>
              <p:nvPr/>
            </p:nvSpPr>
            <p:spPr bwMode="auto">
              <a:xfrm>
                <a:off x="0" y="2552"/>
                <a:ext cx="903" cy="109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7" name="Group 68"/>
            <p:cNvGrpSpPr>
              <a:grpSpLocks/>
            </p:cNvGrpSpPr>
            <p:nvPr/>
          </p:nvGrpSpPr>
          <p:grpSpPr bwMode="auto">
            <a:xfrm>
              <a:off x="903" y="2552"/>
              <a:ext cx="903" cy="1093"/>
              <a:chOff x="903" y="2552"/>
              <a:chExt cx="903" cy="1093"/>
            </a:xfrm>
          </p:grpSpPr>
          <p:sp>
            <p:nvSpPr>
              <p:cNvPr id="92194" name="Rectangle 69"/>
              <p:cNvSpPr>
                <a:spLocks noChangeArrowheads="1"/>
              </p:cNvSpPr>
              <p:nvPr/>
            </p:nvSpPr>
            <p:spPr bwMode="auto">
              <a:xfrm>
                <a:off x="903" y="2552"/>
                <a:ext cx="903" cy="109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80000"/>
                  </a:lnSpc>
                </a:pPr>
                <a:r>
                  <a:rPr lang="ar-JO" sz="2000" b="1" dirty="0">
                    <a:latin typeface="Arial" panose="020B0604020202020204" pitchFamily="34" charset="0"/>
                    <a:cs typeface="Arial" panose="020B0604020202020204" pitchFamily="34" charset="0"/>
                  </a:rPr>
                  <a:t>كل ما يرغب في العودة يمكنه ذلك.             يمكن إعادة بناء المعبد بتمويل جزئي من الخزانة الملكية.                عادت السفن</a:t>
                </a:r>
                <a:endParaRPr lang="en-US" sz="2000" b="1" dirty="0">
                  <a:solidFill>
                    <a:srgbClr val="FFFFFF"/>
                  </a:solidFill>
                  <a:latin typeface="Arial" panose="020B0604020202020204" pitchFamily="34" charset="0"/>
                  <a:cs typeface="Arial" panose="020B0604020202020204" pitchFamily="34" charset="0"/>
                </a:endParaRPr>
              </a:p>
            </p:txBody>
          </p:sp>
          <p:sp>
            <p:nvSpPr>
              <p:cNvPr id="92195" name="Rectangle 70"/>
              <p:cNvSpPr>
                <a:spLocks noChangeArrowheads="1"/>
              </p:cNvSpPr>
              <p:nvPr/>
            </p:nvSpPr>
            <p:spPr bwMode="auto">
              <a:xfrm>
                <a:off x="903" y="2552"/>
                <a:ext cx="903" cy="109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8" name="Group 71"/>
            <p:cNvGrpSpPr>
              <a:grpSpLocks/>
            </p:cNvGrpSpPr>
            <p:nvPr/>
          </p:nvGrpSpPr>
          <p:grpSpPr bwMode="auto">
            <a:xfrm>
              <a:off x="1806" y="2552"/>
              <a:ext cx="903" cy="1093"/>
              <a:chOff x="1806" y="2552"/>
              <a:chExt cx="903" cy="1093"/>
            </a:xfrm>
          </p:grpSpPr>
          <p:sp>
            <p:nvSpPr>
              <p:cNvPr id="92192" name="Rectangle 72"/>
              <p:cNvSpPr>
                <a:spLocks noChangeArrowheads="1"/>
              </p:cNvSpPr>
              <p:nvPr/>
            </p:nvSpPr>
            <p:spPr bwMode="auto">
              <a:xfrm>
                <a:off x="1806" y="2552"/>
                <a:ext cx="903" cy="109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80000"/>
                  </a:lnSpc>
                </a:pPr>
                <a:r>
                  <a:rPr lang="ar-JO" sz="2000" b="1" dirty="0">
                    <a:latin typeface="Arial" panose="020B0604020202020204" pitchFamily="34" charset="0"/>
                    <a:cs typeface="Arial" panose="020B0604020202020204" pitchFamily="34" charset="0"/>
                  </a:rPr>
                  <a:t>كل ما رغب في العودة يمكنه ذلك.          التمويل المقدم من الخزانة الملكية.                 يسمح بوجود قضاة مدنيين خاص بهم.</a:t>
                </a:r>
                <a:endParaRPr lang="en-US" sz="2000" b="1" dirty="0">
                  <a:solidFill>
                    <a:srgbClr val="FFFFFF"/>
                  </a:solidFill>
                  <a:latin typeface="Arial" panose="020B0604020202020204" pitchFamily="34" charset="0"/>
                  <a:cs typeface="Arial" panose="020B0604020202020204" pitchFamily="34" charset="0"/>
                </a:endParaRPr>
              </a:p>
            </p:txBody>
          </p:sp>
          <p:sp>
            <p:nvSpPr>
              <p:cNvPr id="92193" name="Rectangle 73"/>
              <p:cNvSpPr>
                <a:spLocks noChangeArrowheads="1"/>
              </p:cNvSpPr>
              <p:nvPr/>
            </p:nvSpPr>
            <p:spPr bwMode="auto">
              <a:xfrm>
                <a:off x="1806" y="2552"/>
                <a:ext cx="903" cy="109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9" name="Group 74"/>
            <p:cNvGrpSpPr>
              <a:grpSpLocks/>
            </p:cNvGrpSpPr>
            <p:nvPr/>
          </p:nvGrpSpPr>
          <p:grpSpPr bwMode="auto">
            <a:xfrm>
              <a:off x="2709" y="2552"/>
              <a:ext cx="903" cy="1093"/>
              <a:chOff x="2709" y="2552"/>
              <a:chExt cx="903" cy="1093"/>
            </a:xfrm>
          </p:grpSpPr>
          <p:sp>
            <p:nvSpPr>
              <p:cNvPr id="92190" name="Rectangle 75"/>
              <p:cNvSpPr>
                <a:spLocks noChangeArrowheads="1"/>
              </p:cNvSpPr>
              <p:nvPr/>
            </p:nvSpPr>
            <p:spPr bwMode="auto">
              <a:xfrm>
                <a:off x="2709" y="2552"/>
                <a:ext cx="903" cy="109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السماح            ببناء الأسوار</a:t>
                </a:r>
                <a:endParaRPr lang="en-US" b="1" dirty="0">
                  <a:solidFill>
                    <a:srgbClr val="FFFFFF"/>
                  </a:solidFill>
                  <a:latin typeface="Arial" panose="020B0604020202020204" pitchFamily="34" charset="0"/>
                  <a:cs typeface="Arial" panose="020B0604020202020204" pitchFamily="34" charset="0"/>
                </a:endParaRPr>
              </a:p>
            </p:txBody>
          </p:sp>
          <p:sp>
            <p:nvSpPr>
              <p:cNvPr id="92191" name="Rectangle 76"/>
              <p:cNvSpPr>
                <a:spLocks noChangeArrowheads="1"/>
              </p:cNvSpPr>
              <p:nvPr/>
            </p:nvSpPr>
            <p:spPr bwMode="auto">
              <a:xfrm>
                <a:off x="2709" y="2552"/>
                <a:ext cx="903" cy="109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9216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Rectangle 42"/>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42029" name="Rectangle 45"/>
          <p:cNvSpPr>
            <a:spLocks noGrp="1" noChangeArrowheads="1"/>
          </p:cNvSpPr>
          <p:nvPr>
            <p:ph type="title"/>
          </p:nvPr>
        </p:nvSpPr>
        <p:spPr>
          <a:xfrm>
            <a:off x="685800" y="457200"/>
            <a:ext cx="7772400" cy="533400"/>
          </a:xfrm>
        </p:spPr>
        <p:txBody>
          <a:bodyPr/>
          <a:lstStyle/>
          <a:p>
            <a:pPr eaLnBrk="1" hangingPunct="1">
              <a:defRPr/>
            </a:pPr>
            <a:r>
              <a:rPr lang="en-US" altLang="zh-CN" sz="3600" b="1" dirty="0">
                <a:solidFill>
                  <a:schemeClr val="bg1"/>
                </a:solidFill>
                <a:latin typeface="Arial" panose="020B0604020202020204" pitchFamily="34" charset="0"/>
                <a:ea typeface="ＭＳ Ｐゴシック" charset="0"/>
                <a:cs typeface="Arial" panose="020B0604020202020204" pitchFamily="34" charset="0"/>
              </a:rPr>
              <a:t>Returns from Exile</a:t>
            </a:r>
            <a:endParaRPr lang="en-US" b="1" dirty="0">
              <a:latin typeface="Arial" panose="020B0604020202020204" pitchFamily="34" charset="0"/>
              <a:ea typeface="ＭＳ Ｐゴシック" charset="0"/>
              <a:cs typeface="Arial" panose="020B0604020202020204" pitchFamily="34" charset="0"/>
            </a:endParaRPr>
          </a:p>
        </p:txBody>
      </p:sp>
      <p:grpSp>
        <p:nvGrpSpPr>
          <p:cNvPr id="94212" name="Group 4"/>
          <p:cNvGrpSpPr>
            <a:grpSpLocks/>
          </p:cNvGrpSpPr>
          <p:nvPr/>
        </p:nvGrpSpPr>
        <p:grpSpPr bwMode="auto">
          <a:xfrm>
            <a:off x="533400" y="1295400"/>
            <a:ext cx="8505825" cy="5486400"/>
            <a:chOff x="0" y="0"/>
            <a:chExt cx="3612" cy="3474"/>
          </a:xfrm>
        </p:grpSpPr>
        <p:grpSp>
          <p:nvGrpSpPr>
            <p:cNvPr id="94215" name="Group 5"/>
            <p:cNvGrpSpPr>
              <a:grpSpLocks/>
            </p:cNvGrpSpPr>
            <p:nvPr/>
          </p:nvGrpSpPr>
          <p:grpSpPr bwMode="auto">
            <a:xfrm>
              <a:off x="0" y="0"/>
              <a:ext cx="903" cy="384"/>
              <a:chOff x="0" y="0"/>
              <a:chExt cx="903" cy="384"/>
            </a:xfrm>
          </p:grpSpPr>
          <p:sp>
            <p:nvSpPr>
              <p:cNvPr id="94249"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الرجوع</a:t>
                </a:r>
                <a:endParaRPr lang="en-US" b="1" dirty="0">
                  <a:solidFill>
                    <a:srgbClr val="FFFFFF"/>
                  </a:solidFill>
                  <a:latin typeface="Arial" panose="020B0604020202020204" pitchFamily="34" charset="0"/>
                  <a:cs typeface="Arial" panose="020B0604020202020204" pitchFamily="34" charset="0"/>
                </a:endParaRPr>
              </a:p>
            </p:txBody>
          </p:sp>
          <p:sp>
            <p:nvSpPr>
              <p:cNvPr id="94250"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6" name="Group 8"/>
            <p:cNvGrpSpPr>
              <a:grpSpLocks/>
            </p:cNvGrpSpPr>
            <p:nvPr/>
          </p:nvGrpSpPr>
          <p:grpSpPr bwMode="auto">
            <a:xfrm>
              <a:off x="903" y="0"/>
              <a:ext cx="903" cy="384"/>
              <a:chOff x="903" y="0"/>
              <a:chExt cx="903" cy="384"/>
            </a:xfrm>
          </p:grpSpPr>
          <p:sp>
            <p:nvSpPr>
              <p:cNvPr id="94247"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الأول</a:t>
                </a:r>
                <a:endParaRPr lang="en-US" b="1" dirty="0">
                  <a:solidFill>
                    <a:srgbClr val="FFFFFF"/>
                  </a:solidFill>
                  <a:latin typeface="Arial" panose="020B0604020202020204" pitchFamily="34" charset="0"/>
                  <a:cs typeface="Arial" panose="020B0604020202020204" pitchFamily="34" charset="0"/>
                </a:endParaRPr>
              </a:p>
            </p:txBody>
          </p:sp>
          <p:sp>
            <p:nvSpPr>
              <p:cNvPr id="94248"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7" name="Group 11"/>
            <p:cNvGrpSpPr>
              <a:grpSpLocks/>
            </p:cNvGrpSpPr>
            <p:nvPr/>
          </p:nvGrpSpPr>
          <p:grpSpPr bwMode="auto">
            <a:xfrm>
              <a:off x="1806" y="0"/>
              <a:ext cx="903" cy="384"/>
              <a:chOff x="1806" y="0"/>
              <a:chExt cx="903" cy="384"/>
            </a:xfrm>
          </p:grpSpPr>
          <p:sp>
            <p:nvSpPr>
              <p:cNvPr id="94245"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الثاني</a:t>
                </a:r>
                <a:endParaRPr lang="en-US" b="1" dirty="0">
                  <a:solidFill>
                    <a:srgbClr val="FFFFFF"/>
                  </a:solidFill>
                  <a:latin typeface="Arial" panose="020B0604020202020204" pitchFamily="34" charset="0"/>
                  <a:cs typeface="Arial" panose="020B0604020202020204" pitchFamily="34" charset="0"/>
                </a:endParaRPr>
              </a:p>
            </p:txBody>
          </p:sp>
          <p:sp>
            <p:nvSpPr>
              <p:cNvPr id="94246"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8" name="Group 14"/>
            <p:cNvGrpSpPr>
              <a:grpSpLocks/>
            </p:cNvGrpSpPr>
            <p:nvPr/>
          </p:nvGrpSpPr>
          <p:grpSpPr bwMode="auto">
            <a:xfrm>
              <a:off x="2709" y="0"/>
              <a:ext cx="903" cy="384"/>
              <a:chOff x="2709" y="0"/>
              <a:chExt cx="903" cy="384"/>
            </a:xfrm>
          </p:grpSpPr>
          <p:sp>
            <p:nvSpPr>
              <p:cNvPr id="94243"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الثالث</a:t>
                </a:r>
                <a:endParaRPr lang="en-US" b="1" dirty="0">
                  <a:solidFill>
                    <a:srgbClr val="FFFFFF"/>
                  </a:solidFill>
                  <a:latin typeface="Arial" panose="020B0604020202020204" pitchFamily="34" charset="0"/>
                  <a:cs typeface="Arial" panose="020B0604020202020204" pitchFamily="34" charset="0"/>
                </a:endParaRPr>
              </a:p>
            </p:txBody>
          </p:sp>
          <p:sp>
            <p:nvSpPr>
              <p:cNvPr id="94244"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9" name="Group 17"/>
            <p:cNvGrpSpPr>
              <a:grpSpLocks/>
            </p:cNvGrpSpPr>
            <p:nvPr/>
          </p:nvGrpSpPr>
          <p:grpSpPr bwMode="auto">
            <a:xfrm>
              <a:off x="0" y="384"/>
              <a:ext cx="903" cy="748"/>
              <a:chOff x="0" y="384"/>
              <a:chExt cx="903" cy="748"/>
            </a:xfrm>
          </p:grpSpPr>
          <p:sp>
            <p:nvSpPr>
              <p:cNvPr id="94241" name="Rectangle 18"/>
              <p:cNvSpPr>
                <a:spLocks noChangeArrowheads="1"/>
              </p:cNvSpPr>
              <p:nvPr/>
            </p:nvSpPr>
            <p:spPr bwMode="auto">
              <a:xfrm>
                <a:off x="0" y="384"/>
                <a:ext cx="903" cy="74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عدد العائدين</a:t>
                </a:r>
                <a:endParaRPr lang="en-US" b="1" dirty="0">
                  <a:solidFill>
                    <a:srgbClr val="FFFFFF"/>
                  </a:solidFill>
                  <a:latin typeface="Arial" panose="020B0604020202020204" pitchFamily="34" charset="0"/>
                  <a:cs typeface="Arial" panose="020B0604020202020204" pitchFamily="34" charset="0"/>
                </a:endParaRPr>
              </a:p>
            </p:txBody>
          </p:sp>
          <p:sp>
            <p:nvSpPr>
              <p:cNvPr id="94242" name="Rectangle 19"/>
              <p:cNvSpPr>
                <a:spLocks noChangeArrowheads="1"/>
              </p:cNvSpPr>
              <p:nvPr/>
            </p:nvSpPr>
            <p:spPr bwMode="auto">
              <a:xfrm>
                <a:off x="0" y="384"/>
                <a:ext cx="903" cy="74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0" name="Group 20"/>
            <p:cNvGrpSpPr>
              <a:grpSpLocks/>
            </p:cNvGrpSpPr>
            <p:nvPr/>
          </p:nvGrpSpPr>
          <p:grpSpPr bwMode="auto">
            <a:xfrm>
              <a:off x="903" y="384"/>
              <a:ext cx="903" cy="748"/>
              <a:chOff x="903" y="384"/>
              <a:chExt cx="903" cy="748"/>
            </a:xfrm>
          </p:grpSpPr>
          <p:sp>
            <p:nvSpPr>
              <p:cNvPr id="94239" name="Rectangle 21"/>
              <p:cNvSpPr>
                <a:spLocks noChangeArrowheads="1"/>
              </p:cNvSpPr>
              <p:nvPr/>
            </p:nvSpPr>
            <p:spPr bwMode="auto">
              <a:xfrm>
                <a:off x="903" y="384"/>
                <a:ext cx="903" cy="74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nSpc>
                    <a:spcPct val="80000"/>
                  </a:lnSpc>
                </a:pPr>
                <a:r>
                  <a:rPr lang="ar-JO" b="1" dirty="0">
                    <a:solidFill>
                      <a:srgbClr val="FFFFFF"/>
                    </a:solidFill>
                    <a:latin typeface="Arial" panose="020B0604020202020204" pitchFamily="34" charset="0"/>
                    <a:cs typeface="Arial" panose="020B0604020202020204" pitchFamily="34" charset="0"/>
                  </a:rPr>
                  <a:t>42360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80000"/>
                  </a:lnSpc>
                </a:pPr>
                <a:r>
                  <a:rPr lang="ar-JO" b="1" u="sng" dirty="0">
                    <a:solidFill>
                      <a:srgbClr val="FFFFFF"/>
                    </a:solidFill>
                    <a:latin typeface="Arial" panose="020B0604020202020204" pitchFamily="34" charset="0"/>
                    <a:cs typeface="Arial" panose="020B0604020202020204" pitchFamily="34" charset="0"/>
                  </a:rPr>
                  <a:t>7337</a:t>
                </a:r>
                <a:r>
                  <a:rPr lang="en-US" b="1" u="sng" dirty="0">
                    <a:solidFill>
                      <a:srgbClr val="FFFFFF"/>
                    </a:solidFill>
                    <a:latin typeface="Arial" panose="020B0604020202020204" pitchFamily="34" charset="0"/>
                    <a:cs typeface="Arial" panose="020B0604020202020204" pitchFamily="34" charset="0"/>
                  </a:rPr>
                  <a:t> </a:t>
                </a:r>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عبيد</a:t>
                </a:r>
                <a:r>
                  <a:rPr lang="en-US" b="1" dirty="0">
                    <a:solidFill>
                      <a:srgbClr val="FFFFFF"/>
                    </a:solidFill>
                    <a:latin typeface="Arial" panose="020B0604020202020204" pitchFamily="34" charset="0"/>
                    <a:cs typeface="Arial" panose="020B0604020202020204" pitchFamily="34" charset="0"/>
                  </a:rPr>
                  <a:t>)</a:t>
                </a:r>
              </a:p>
              <a:p>
                <a:pPr eaLnBrk="0" hangingPunct="0">
                  <a:lnSpc>
                    <a:spcPct val="80000"/>
                  </a:lnSpc>
                </a:pPr>
                <a:r>
                  <a:rPr lang="ar-JO" b="1" dirty="0">
                    <a:solidFill>
                      <a:srgbClr val="FFFFFF"/>
                    </a:solidFill>
                    <a:latin typeface="Arial" panose="020B0604020202020204" pitchFamily="34" charset="0"/>
                    <a:cs typeface="Arial" panose="020B0604020202020204" pitchFamily="34" charset="0"/>
                  </a:rPr>
                  <a:t>49697</a:t>
                </a:r>
                <a:endParaRPr lang="en-US" b="1" dirty="0">
                  <a:solidFill>
                    <a:srgbClr val="FFFFFF"/>
                  </a:solidFill>
                  <a:latin typeface="Arial" panose="020B0604020202020204" pitchFamily="34" charset="0"/>
                  <a:cs typeface="Arial" panose="020B0604020202020204" pitchFamily="34" charset="0"/>
                </a:endParaRPr>
              </a:p>
            </p:txBody>
          </p:sp>
          <p:sp>
            <p:nvSpPr>
              <p:cNvPr id="94240" name="Rectangle 22"/>
              <p:cNvSpPr>
                <a:spLocks noChangeArrowheads="1"/>
              </p:cNvSpPr>
              <p:nvPr/>
            </p:nvSpPr>
            <p:spPr bwMode="auto">
              <a:xfrm>
                <a:off x="903" y="384"/>
                <a:ext cx="903" cy="74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1" name="Group 23"/>
            <p:cNvGrpSpPr>
              <a:grpSpLocks/>
            </p:cNvGrpSpPr>
            <p:nvPr/>
          </p:nvGrpSpPr>
          <p:grpSpPr bwMode="auto">
            <a:xfrm>
              <a:off x="1806" y="384"/>
              <a:ext cx="903" cy="748"/>
              <a:chOff x="1806" y="384"/>
              <a:chExt cx="903" cy="748"/>
            </a:xfrm>
          </p:grpSpPr>
          <p:sp>
            <p:nvSpPr>
              <p:cNvPr id="94237" name="Rectangle 24"/>
              <p:cNvSpPr>
                <a:spLocks noChangeArrowheads="1"/>
              </p:cNvSpPr>
              <p:nvPr/>
            </p:nvSpPr>
            <p:spPr bwMode="auto">
              <a:xfrm>
                <a:off x="1806" y="384"/>
                <a:ext cx="903" cy="74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nSpc>
                    <a:spcPct val="70000"/>
                  </a:lnSpc>
                </a:pPr>
                <a:r>
                  <a:rPr lang="ar-JO" b="1" dirty="0">
                    <a:solidFill>
                      <a:srgbClr val="FFFFFF"/>
                    </a:solidFill>
                    <a:latin typeface="Arial" panose="020B0604020202020204" pitchFamily="34" charset="0"/>
                    <a:cs typeface="Arial" panose="020B0604020202020204" pitchFamily="34" charset="0"/>
                  </a:rPr>
                  <a:t>رجال 1500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لاويين 38</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en-US" b="1" u="sng" dirty="0">
                    <a:solidFill>
                      <a:srgbClr val="FFFFFF"/>
                    </a:solidFill>
                    <a:latin typeface="Arial" panose="020B0604020202020204" pitchFamily="34" charset="0"/>
                    <a:cs typeface="Arial" panose="020B0604020202020204" pitchFamily="34" charset="0"/>
                  </a:rPr>
                  <a:t>   </a:t>
                </a:r>
                <a:r>
                  <a:rPr lang="ar-JO" b="1" u="sng" dirty="0">
                    <a:solidFill>
                      <a:srgbClr val="FFFFFF"/>
                    </a:solidFill>
                    <a:latin typeface="Arial" panose="020B0604020202020204" pitchFamily="34" charset="0"/>
                    <a:cs typeface="Arial" panose="020B0604020202020204" pitchFamily="34" charset="0"/>
                  </a:rPr>
                  <a:t>مساعدين 220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ar-JO" b="1" dirty="0">
                    <a:solidFill>
                      <a:srgbClr val="FFFFFF"/>
                    </a:solidFill>
                    <a:latin typeface="Arial" panose="020B0604020202020204" pitchFamily="34" charset="0"/>
                    <a:cs typeface="Arial" panose="020B0604020202020204" pitchFamily="34" charset="0"/>
                  </a:rPr>
                  <a:t>1758</a:t>
                </a:r>
                <a:r>
                  <a:rPr lang="en-US" b="1" dirty="0">
                    <a:solidFill>
                      <a:srgbClr val="FFFFFF"/>
                    </a:solidFill>
                    <a:latin typeface="Arial" panose="020B0604020202020204" pitchFamily="34" charset="0"/>
                    <a:cs typeface="Arial" panose="020B0604020202020204" pitchFamily="34" charset="0"/>
                  </a:rPr>
                  <a:t> + </a:t>
                </a:r>
                <a:r>
                  <a:rPr lang="ar-JO" b="1" dirty="0">
                    <a:solidFill>
                      <a:srgbClr val="FFFFFF"/>
                    </a:solidFill>
                    <a:latin typeface="Arial" panose="020B0604020202020204" pitchFamily="34" charset="0"/>
                    <a:cs typeface="Arial" panose="020B0604020202020204" pitchFamily="34" charset="0"/>
                  </a:rPr>
                  <a:t>5000</a:t>
                </a:r>
                <a:r>
                  <a:rPr lang="en-US" b="1" dirty="0">
                    <a:solidFill>
                      <a:srgbClr val="FFFFFF"/>
                    </a:solidFill>
                    <a:latin typeface="Arial" panose="020B0604020202020204" pitchFamily="34" charset="0"/>
                    <a:cs typeface="Arial" panose="020B0604020202020204" pitchFamily="34" charset="0"/>
                  </a:rPr>
                  <a:t>?</a:t>
                </a:r>
              </a:p>
            </p:txBody>
          </p:sp>
          <p:sp>
            <p:nvSpPr>
              <p:cNvPr id="94238" name="Rectangle 25"/>
              <p:cNvSpPr>
                <a:spLocks noChangeArrowheads="1"/>
              </p:cNvSpPr>
              <p:nvPr/>
            </p:nvSpPr>
            <p:spPr bwMode="auto">
              <a:xfrm>
                <a:off x="1806" y="384"/>
                <a:ext cx="903" cy="74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2" name="Group 26"/>
            <p:cNvGrpSpPr>
              <a:grpSpLocks/>
            </p:cNvGrpSpPr>
            <p:nvPr/>
          </p:nvGrpSpPr>
          <p:grpSpPr bwMode="auto">
            <a:xfrm>
              <a:off x="2709" y="384"/>
              <a:ext cx="903" cy="748"/>
              <a:chOff x="2709" y="384"/>
              <a:chExt cx="903" cy="748"/>
            </a:xfrm>
          </p:grpSpPr>
          <p:sp>
            <p:nvSpPr>
              <p:cNvPr id="94235" name="Rectangle 27"/>
              <p:cNvSpPr>
                <a:spLocks noChangeArrowheads="1"/>
              </p:cNvSpPr>
              <p:nvPr/>
            </p:nvSpPr>
            <p:spPr bwMode="auto">
              <a:xfrm>
                <a:off x="2709" y="384"/>
                <a:ext cx="903" cy="74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غير معروف </a:t>
                </a:r>
                <a:endParaRPr lang="en-US" b="1" dirty="0">
                  <a:solidFill>
                    <a:srgbClr val="FFFFFF"/>
                  </a:solidFill>
                  <a:latin typeface="Arial" panose="020B0604020202020204" pitchFamily="34" charset="0"/>
                  <a:cs typeface="Arial" panose="020B0604020202020204" pitchFamily="34" charset="0"/>
                </a:endParaRPr>
              </a:p>
            </p:txBody>
          </p:sp>
          <p:sp>
            <p:nvSpPr>
              <p:cNvPr id="94236" name="Rectangle 28"/>
              <p:cNvSpPr>
                <a:spLocks noChangeArrowheads="1"/>
              </p:cNvSpPr>
              <p:nvPr/>
            </p:nvSpPr>
            <p:spPr bwMode="auto">
              <a:xfrm>
                <a:off x="2709" y="384"/>
                <a:ext cx="903" cy="74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3" name="Group 29"/>
            <p:cNvGrpSpPr>
              <a:grpSpLocks/>
            </p:cNvGrpSpPr>
            <p:nvPr/>
          </p:nvGrpSpPr>
          <p:grpSpPr bwMode="auto">
            <a:xfrm>
              <a:off x="0" y="1132"/>
              <a:ext cx="903" cy="2342"/>
              <a:chOff x="0" y="1132"/>
              <a:chExt cx="903" cy="2342"/>
            </a:xfrm>
          </p:grpSpPr>
          <p:sp>
            <p:nvSpPr>
              <p:cNvPr id="94233" name="Rectangle 30"/>
              <p:cNvSpPr>
                <a:spLocks noChangeArrowheads="1"/>
              </p:cNvSpPr>
              <p:nvPr/>
            </p:nvSpPr>
            <p:spPr bwMode="auto">
              <a:xfrm>
                <a:off x="0" y="1132"/>
                <a:ext cx="903" cy="2342"/>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الأحداث والمشاكل</a:t>
                </a:r>
                <a:endParaRPr lang="en-US" b="1" dirty="0">
                  <a:solidFill>
                    <a:srgbClr val="FFFFFF"/>
                  </a:solidFill>
                  <a:latin typeface="Arial" panose="020B0604020202020204" pitchFamily="34" charset="0"/>
                  <a:cs typeface="Arial" panose="020B0604020202020204" pitchFamily="34" charset="0"/>
                </a:endParaRPr>
              </a:p>
            </p:txBody>
          </p:sp>
          <p:sp>
            <p:nvSpPr>
              <p:cNvPr id="94234" name="Rectangle 31"/>
              <p:cNvSpPr>
                <a:spLocks noChangeArrowheads="1"/>
              </p:cNvSpPr>
              <p:nvPr/>
            </p:nvSpPr>
            <p:spPr bwMode="auto">
              <a:xfrm>
                <a:off x="0" y="1132"/>
                <a:ext cx="903" cy="2342"/>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4" name="Group 32"/>
            <p:cNvGrpSpPr>
              <a:grpSpLocks/>
            </p:cNvGrpSpPr>
            <p:nvPr/>
          </p:nvGrpSpPr>
          <p:grpSpPr bwMode="auto">
            <a:xfrm>
              <a:off x="903" y="1132"/>
              <a:ext cx="903" cy="2342"/>
              <a:chOff x="903" y="1132"/>
              <a:chExt cx="903" cy="2342"/>
            </a:xfrm>
          </p:grpSpPr>
          <p:sp>
            <p:nvSpPr>
              <p:cNvPr id="94231" name="Rectangle 33"/>
              <p:cNvSpPr>
                <a:spLocks noChangeArrowheads="1"/>
              </p:cNvSpPr>
              <p:nvPr/>
            </p:nvSpPr>
            <p:spPr bwMode="auto">
              <a:xfrm>
                <a:off x="903" y="1132"/>
                <a:ext cx="903" cy="2342"/>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lnSpc>
                    <a:spcPct val="80000"/>
                  </a:lnSpc>
                </a:pPr>
                <a:r>
                  <a:rPr lang="ar-JO" b="1" dirty="0">
                    <a:latin typeface="Arial" panose="020B0604020202020204" pitchFamily="34" charset="0"/>
                    <a:cs typeface="Arial" panose="020B0604020202020204" pitchFamily="34" charset="0"/>
                  </a:rPr>
                  <a:t>بدأ الهيكل و التضحيات والإحتفال بعيد المظال.     تسبب السامريون في مشاكل             توقف العمل حتى 520             اكتمل الهيكل عام 516</a:t>
                </a:r>
                <a:endParaRPr lang="en-US" b="1" dirty="0">
                  <a:solidFill>
                    <a:srgbClr val="FFFFFF"/>
                  </a:solidFill>
                  <a:latin typeface="Arial" panose="020B0604020202020204" pitchFamily="34" charset="0"/>
                  <a:cs typeface="Arial" panose="020B0604020202020204" pitchFamily="34" charset="0"/>
                </a:endParaRPr>
              </a:p>
            </p:txBody>
          </p:sp>
          <p:sp>
            <p:nvSpPr>
              <p:cNvPr id="94232" name="Rectangle 34"/>
              <p:cNvSpPr>
                <a:spLocks noChangeArrowheads="1"/>
              </p:cNvSpPr>
              <p:nvPr/>
            </p:nvSpPr>
            <p:spPr bwMode="auto">
              <a:xfrm>
                <a:off x="903" y="1132"/>
                <a:ext cx="903" cy="2342"/>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5" name="Group 35"/>
            <p:cNvGrpSpPr>
              <a:grpSpLocks/>
            </p:cNvGrpSpPr>
            <p:nvPr/>
          </p:nvGrpSpPr>
          <p:grpSpPr bwMode="auto">
            <a:xfrm>
              <a:off x="1806" y="1132"/>
              <a:ext cx="903" cy="2342"/>
              <a:chOff x="1806" y="1132"/>
              <a:chExt cx="903" cy="2342"/>
            </a:xfrm>
          </p:grpSpPr>
          <p:sp>
            <p:nvSpPr>
              <p:cNvPr id="94229" name="Rectangle 36"/>
              <p:cNvSpPr>
                <a:spLocks noChangeArrowheads="1"/>
              </p:cNvSpPr>
              <p:nvPr/>
            </p:nvSpPr>
            <p:spPr bwMode="auto">
              <a:xfrm>
                <a:off x="1806" y="1132"/>
                <a:ext cx="903" cy="2342"/>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مشاكل الزواج المتبادل</a:t>
                </a:r>
                <a:endParaRPr lang="en-US" b="1" dirty="0">
                  <a:solidFill>
                    <a:srgbClr val="FFFFFF"/>
                  </a:solidFill>
                  <a:latin typeface="Arial" panose="020B0604020202020204" pitchFamily="34" charset="0"/>
                  <a:cs typeface="Arial" panose="020B0604020202020204" pitchFamily="34" charset="0"/>
                </a:endParaRPr>
              </a:p>
            </p:txBody>
          </p:sp>
          <p:sp>
            <p:nvSpPr>
              <p:cNvPr id="94230" name="Rectangle 37"/>
              <p:cNvSpPr>
                <a:spLocks noChangeArrowheads="1"/>
              </p:cNvSpPr>
              <p:nvPr/>
            </p:nvSpPr>
            <p:spPr bwMode="auto">
              <a:xfrm>
                <a:off x="1806" y="1132"/>
                <a:ext cx="903" cy="2342"/>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6" name="Group 38"/>
            <p:cNvGrpSpPr>
              <a:grpSpLocks/>
            </p:cNvGrpSpPr>
            <p:nvPr/>
          </p:nvGrpSpPr>
          <p:grpSpPr bwMode="auto">
            <a:xfrm>
              <a:off x="2709" y="1132"/>
              <a:ext cx="903" cy="2342"/>
              <a:chOff x="2709" y="1132"/>
              <a:chExt cx="903" cy="2342"/>
            </a:xfrm>
          </p:grpSpPr>
          <p:sp>
            <p:nvSpPr>
              <p:cNvPr id="94227" name="Rectangle 39"/>
              <p:cNvSpPr>
                <a:spLocks noChangeArrowheads="1"/>
              </p:cNvSpPr>
              <p:nvPr/>
            </p:nvSpPr>
            <p:spPr bwMode="auto">
              <a:xfrm>
                <a:off x="2709" y="1132"/>
                <a:ext cx="903" cy="2342"/>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b="1" dirty="0">
                    <a:latin typeface="Arial" panose="020B0604020202020204" pitchFamily="34" charset="0"/>
                    <a:cs typeface="Arial" panose="020B0604020202020204" pitchFamily="34" charset="0"/>
                  </a:rPr>
                  <a:t>أعيد بناء السور في 52 يومًا ، على الرغم من معارضة سنبلط وطوبيا وجشم. تكريس الأسوار وقراءة الناموس</a:t>
                </a:r>
                <a:endParaRPr lang="en-US" b="1" dirty="0">
                  <a:solidFill>
                    <a:srgbClr val="FFFFFF"/>
                  </a:solidFill>
                  <a:latin typeface="Arial" panose="020B0604020202020204" pitchFamily="34" charset="0"/>
                  <a:cs typeface="Arial" panose="020B0604020202020204" pitchFamily="34" charset="0"/>
                </a:endParaRPr>
              </a:p>
            </p:txBody>
          </p:sp>
          <p:sp>
            <p:nvSpPr>
              <p:cNvPr id="94228" name="Rectangle 40"/>
              <p:cNvSpPr>
                <a:spLocks noChangeArrowheads="1"/>
              </p:cNvSpPr>
              <p:nvPr/>
            </p:nvSpPr>
            <p:spPr bwMode="auto">
              <a:xfrm>
                <a:off x="2709" y="1132"/>
                <a:ext cx="903" cy="2342"/>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42027" name="Rectangle 43"/>
          <p:cNvSpPr>
            <a:spLocks noGrp="1" noChangeArrowheads="1"/>
          </p:cNvSpPr>
          <p:nvPr>
            <p:ph type="title"/>
          </p:nvPr>
        </p:nvSpPr>
        <p:spPr>
          <a:xfrm>
            <a:off x="0" y="0"/>
            <a:ext cx="9144000" cy="1214422"/>
          </a:xfrm>
          <a:solidFill>
            <a:srgbClr val="FFFFFF"/>
          </a:solidFill>
          <a:ln>
            <a:solidFill>
              <a:srgbClr val="000000"/>
            </a:solidFill>
          </a:ln>
        </p:spPr>
        <p:txBody>
          <a:bodyPr anchor="ctr" anchorCtr="1"/>
          <a:lstStyle/>
          <a:p>
            <a:pPr algn="ctr" eaLnBrk="1" hangingPunct="1">
              <a:defRPr/>
            </a:pPr>
            <a:r>
              <a:rPr lang="ar-JO" altLang="zh-CN" sz="3600" b="1" dirty="0">
                <a:solidFill>
                  <a:srgbClr val="000000"/>
                </a:solidFill>
                <a:latin typeface="Arial" panose="020B0604020202020204" pitchFamily="34" charset="0"/>
                <a:ea typeface="ＭＳ Ｐゴシック" charset="0"/>
                <a:cs typeface="Arial" panose="020B0604020202020204" pitchFamily="34" charset="0"/>
              </a:rPr>
              <a:t>الرجوع من السبي</a:t>
            </a:r>
            <a:br>
              <a:rPr lang="en-US" altLang="zh-CN" sz="6000" b="1" dirty="0">
                <a:solidFill>
                  <a:srgbClr val="000000"/>
                </a:solidFill>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cs typeface="Arial" panose="020B0604020202020204" pitchFamily="34" charset="0"/>
              </a:rPr>
              <a:t> </a:t>
            </a:r>
            <a:r>
              <a:rPr lang="ar-JO" sz="1800" b="1" dirty="0">
                <a:solidFill>
                  <a:schemeClr val="bg2"/>
                </a:solidFill>
                <a:latin typeface="Arial" panose="020B0604020202020204" pitchFamily="34" charset="0"/>
                <a:cs typeface="Arial" panose="020B0604020202020204" pitchFamily="34" charset="0"/>
              </a:rPr>
              <a:t>جون إتش والتون ، مخططات زمنية وخلفية للعهد القديم ، 35 وجون أ.مارتن ، "عزرا ،" في تعليق معرفة الكتاب المقدس ، 1: 652 ، مقتبس</a:t>
            </a:r>
            <a:endParaRPr lang="en-US" sz="1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4214"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extLst>
      <p:ext uri="{BB962C8B-B14F-4D97-AF65-F5344CB8AC3E}">
        <p14:creationId xmlns:p14="http://schemas.microsoft.com/office/powerpoint/2010/main" val="42013897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4935" y="2300960"/>
            <a:ext cx="8043947" cy="4536504"/>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ar-JO" sz="4000" dirty="0">
                <a:effectLst>
                  <a:glow rad="228600">
                    <a:schemeClr val="tx1"/>
                  </a:glow>
                </a:effectLst>
              </a:rPr>
              <a:t>قيادة النهضة (عزرا 8: 15-20)</a:t>
            </a:r>
            <a:endParaRPr lang="en-US" sz="4000" dirty="0">
              <a:effectLst>
                <a:glow rad="228600">
                  <a:schemeClr val="tx1"/>
                </a:glow>
              </a:effectLst>
            </a:endParaRPr>
          </a:p>
        </p:txBody>
      </p:sp>
      <p:pic>
        <p:nvPicPr>
          <p:cNvPr id="3" name="Picture 2"/>
          <p:cNvPicPr>
            <a:picLocks noChangeAspect="1"/>
          </p:cNvPicPr>
          <p:nvPr/>
        </p:nvPicPr>
        <p:blipFill>
          <a:blip r:embed="rId3"/>
          <a:stretch>
            <a:fillRect/>
          </a:stretch>
        </p:blipFill>
        <p:spPr>
          <a:xfrm>
            <a:off x="0" y="908721"/>
            <a:ext cx="4355976" cy="2895392"/>
          </a:xfrm>
          <a:prstGeom prst="rect">
            <a:avLst/>
          </a:prstGeom>
        </p:spPr>
      </p:pic>
    </p:spTree>
    <p:extLst>
      <p:ext uri="{BB962C8B-B14F-4D97-AF65-F5344CB8AC3E}">
        <p14:creationId xmlns:p14="http://schemas.microsoft.com/office/powerpoint/2010/main" val="41379911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8306" name="Title 2"/>
          <p:cNvSpPr>
            <a:spLocks noGrp="1"/>
          </p:cNvSpPr>
          <p:nvPr>
            <p:ph type="title" idx="4294967295"/>
          </p:nvPr>
        </p:nvSpPr>
        <p:spPr>
          <a:xfrm>
            <a:off x="5724128" y="685800"/>
            <a:ext cx="3419872" cy="4191000"/>
          </a:xfrm>
        </p:spPr>
        <p:txBody>
          <a:bodyPr/>
          <a:lstStyle/>
          <a:p>
            <a:pPr eaLnBrk="1" hangingPunct="1"/>
            <a:r>
              <a:rPr lang="ar-JO" sz="4000" dirty="0">
                <a:ea typeface="Osaka" charset="0"/>
              </a:rPr>
              <a:t>عزرا يعلن الصوم</a:t>
            </a:r>
            <a:br>
              <a:rPr lang="en-US" sz="4000" dirty="0">
                <a:ea typeface="Osaka" charset="0"/>
              </a:rPr>
            </a:br>
            <a:r>
              <a:rPr lang="en-US" sz="4000" dirty="0">
                <a:ea typeface="Osaka" charset="0"/>
              </a:rPr>
              <a:t>(</a:t>
            </a:r>
            <a:r>
              <a:rPr lang="ar-JO" sz="4000" dirty="0">
                <a:ea typeface="Osaka" charset="0"/>
              </a:rPr>
              <a:t>عزرا 8: 21</a:t>
            </a:r>
            <a:r>
              <a:rPr lang="en-US" sz="4000" dirty="0">
                <a:ea typeface="Osaka" charset="0"/>
              </a:rPr>
              <a:t>)</a:t>
            </a:r>
          </a:p>
        </p:txBody>
      </p:sp>
    </p:spTree>
    <p:extLst>
      <p:ext uri="{BB962C8B-B14F-4D97-AF65-F5344CB8AC3E}">
        <p14:creationId xmlns:p14="http://schemas.microsoft.com/office/powerpoint/2010/main" val="15097636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8204234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512" y="-1"/>
            <a:ext cx="9180512" cy="6992968"/>
          </a:xfrm>
          <a:prstGeom prst="rect">
            <a:avLst/>
          </a:prstGeom>
        </p:spPr>
      </p:pic>
      <p:sp>
        <p:nvSpPr>
          <p:cNvPr id="2" name="Title 1"/>
          <p:cNvSpPr>
            <a:spLocks noGrp="1"/>
          </p:cNvSpPr>
          <p:nvPr>
            <p:ph type="title"/>
          </p:nvPr>
        </p:nvSpPr>
        <p:spPr>
          <a:xfrm>
            <a:off x="-36512" y="-27558"/>
            <a:ext cx="9225353" cy="792262"/>
          </a:xfrm>
          <a:solidFill>
            <a:srgbClr val="800000"/>
          </a:solidFill>
        </p:spPr>
        <p:txBody>
          <a:bodyPr/>
          <a:lstStyle/>
          <a:p>
            <a:r>
              <a:rPr lang="ar-JO" dirty="0">
                <a:effectLst>
                  <a:glow rad="228600">
                    <a:schemeClr val="tx1"/>
                  </a:glow>
                </a:effectLst>
              </a:rPr>
              <a:t>مقاومة داخلية (عزرا 9)</a:t>
            </a:r>
            <a:endParaRPr lang="en-US" dirty="0">
              <a:effectLst>
                <a:glow rad="228600">
                  <a:schemeClr val="tx1"/>
                </a:glow>
              </a:effectLst>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2559242"/>
            <a:ext cx="5328592" cy="3966102"/>
          </a:xfrm>
          <a:prstGeom prst="rect">
            <a:avLst/>
          </a:prstGeom>
          <a:ln w="76200" cmpd="sng">
            <a:solidFill>
              <a:schemeClr val="tx2"/>
            </a:solidFill>
          </a:ln>
        </p:spPr>
      </p:pic>
    </p:spTree>
    <p:extLst>
      <p:ext uri="{BB962C8B-B14F-4D97-AF65-F5344CB8AC3E}">
        <p14:creationId xmlns:p14="http://schemas.microsoft.com/office/powerpoint/2010/main" val="33742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ar-JO" altLang="zh-CN" b="1" dirty="0">
                <a:solidFill>
                  <a:srgbClr val="000000"/>
                </a:solidFill>
                <a:latin typeface="Arial" panose="020B0604020202020204" pitchFamily="34" charset="0"/>
                <a:ea typeface="ＭＳ Ｐゴシック" charset="0"/>
                <a:cs typeface="Arial" panose="020B0604020202020204" pitchFamily="34" charset="0"/>
              </a:rPr>
              <a:t>هيكل زربابل</a:t>
            </a:r>
            <a:br>
              <a:rPr lang="en-US" altLang="zh-CN" sz="2000" b="1" dirty="0">
                <a:solidFill>
                  <a:srgbClr val="000000"/>
                </a:solidFill>
                <a:latin typeface="Arial" panose="020B0604020202020204" pitchFamily="34" charset="0"/>
                <a:ea typeface="ＭＳ Ｐゴシック" charset="0"/>
                <a:cs typeface="Arial" panose="020B0604020202020204" pitchFamily="34" charset="0"/>
              </a:rPr>
            </a:br>
            <a:r>
              <a:rPr lang="ar-JO" sz="2000" b="1" dirty="0">
                <a:solidFill>
                  <a:schemeClr val="bg1"/>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298</a:t>
            </a:r>
            <a:endParaRPr lang="en-US" b="1" dirty="0">
              <a:solidFill>
                <a:srgbClr val="FFFFFF"/>
              </a:solidFill>
              <a:latin typeface="Arial" panose="020B0604020202020204" pitchFamily="34" charset="0"/>
              <a:cs typeface="Arial" panose="020B0604020202020204" pitchFamily="34" charset="0"/>
            </a:endParaRP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ar-JO" sz="3200" b="1" u="sng" dirty="0">
                <a:solidFill>
                  <a:srgbClr val="000000"/>
                </a:solidFill>
                <a:latin typeface="Arial" panose="020B0604020202020204" pitchFamily="34" charset="0"/>
                <a:ea typeface="+mn-ea"/>
                <a:cs typeface="Arial" panose="020B0604020202020204" pitchFamily="34" charset="0"/>
              </a:rPr>
              <a:t>الكلمة المفتاحية</a:t>
            </a:r>
            <a:endParaRPr lang="en-US" sz="3200" b="1" u="sng" dirty="0">
              <a:solidFill>
                <a:srgbClr val="000000"/>
              </a:solidFill>
              <a:latin typeface="Arial" panose="020B0604020202020204" pitchFamily="34" charset="0"/>
              <a:ea typeface="+mn-ea"/>
              <a:cs typeface="Arial" panose="020B0604020202020204" pitchFamily="34" charset="0"/>
            </a:endParaRP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ar-JO"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الهيكل</a:t>
            </a:r>
            <a:endParaRPr lang="en-US"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endParaRP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Clr>
                <a:srgbClr val="A7C1CB"/>
              </a:buClr>
              <a:buFont typeface="Wingdings" pitchFamily="-111" charset="2"/>
              <a:buNone/>
              <a:defRPr/>
            </a:pPr>
            <a:r>
              <a:rPr lang="ar-JO" altLang="zh-CN" sz="3200" b="1" u="sng" dirty="0">
                <a:solidFill>
                  <a:srgbClr val="FFFFFF"/>
                </a:solidFill>
                <a:latin typeface="Arial" panose="020B0604020202020204" pitchFamily="34" charset="0"/>
                <a:ea typeface="Times New Roman" pitchFamily="-111" charset="0"/>
                <a:cs typeface="Arial" panose="020B0604020202020204" pitchFamily="34" charset="0"/>
              </a:rPr>
              <a:t>الآية المفتاحية</a:t>
            </a:r>
            <a:endParaRPr lang="en-US" altLang="zh-CN" sz="3200" b="1" dirty="0">
              <a:solidFill>
                <a:srgbClr val="FFFFFF"/>
              </a:solidFill>
              <a:latin typeface="Arial" panose="020B0604020202020204" pitchFamily="34" charset="0"/>
              <a:ea typeface="Times New Roman" pitchFamily="-111" charset="0"/>
              <a:cs typeface="Arial" panose="020B0604020202020204" pitchFamily="34" charset="0"/>
            </a:endParaRPr>
          </a:p>
          <a:p>
            <a:pPr marL="0" indent="0" algn="ctr" eaLnBrk="1" hangingPunct="1">
              <a:lnSpc>
                <a:spcPct val="90000"/>
              </a:lnSpc>
              <a:buClr>
                <a:srgbClr val="A7C1CB"/>
              </a:buClr>
              <a:buFont typeface="Wingdings" pitchFamily="-111" charset="2"/>
              <a:buNone/>
              <a:defRPr/>
            </a:pPr>
            <a:r>
              <a:rPr lang="ar-JO" altLang="zh-CN" b="1" dirty="0">
                <a:solidFill>
                  <a:srgbClr val="FFFFFF"/>
                </a:solidFill>
                <a:latin typeface="Arial" panose="020B0604020202020204" pitchFamily="34" charset="0"/>
                <a:ea typeface="Times New Roman" pitchFamily="-111" charset="0"/>
                <a:cs typeface="Arial" panose="020B0604020202020204" pitchFamily="34" charset="0"/>
              </a:rPr>
              <a:t>والآن كلحيظة كانت رأفة من لدن الرب إلهنا ليبقي لنا نجاة ويعطينا وتداً في مكان قدسه لينير إلهنا أعيننا ويعيطينا حياة قليلة في عبوديتنا          (عزرا 9: 8)</a:t>
            </a:r>
            <a:endParaRPr lang="en-US" altLang="zh-CN" b="1" dirty="0">
              <a:solidFill>
                <a:srgbClr val="FFFFFF"/>
              </a:solidFill>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1492665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483768" y="692696"/>
            <a:ext cx="6660232" cy="2448272"/>
          </a:xfrm>
        </p:spPr>
        <p:txBody>
          <a:bodyPr/>
          <a:lstStyle/>
          <a:p>
            <a:pPr algn="ctr" eaLnBrk="1" hangingPunct="1">
              <a:buFont typeface="Wingdings" charset="0"/>
              <a:buNone/>
            </a:pPr>
            <a:r>
              <a:rPr lang="ar-JO" altLang="zh-CN" sz="3600" b="1" dirty="0">
                <a:solidFill>
                  <a:srgbClr val="FFFFFF"/>
                </a:solidFill>
                <a:latin typeface="Arial" panose="020B0604020202020204" pitchFamily="34" charset="0"/>
                <a:ea typeface="ＭＳ Ｐゴシック" charset="0"/>
                <a:cs typeface="Arial" panose="020B0604020202020204" pitchFamily="34" charset="0"/>
              </a:rPr>
              <a:t>هل يعلمنا كل من عزرا ونحميا        أسلوب قيادة مناسب؟</a:t>
            </a:r>
            <a:endParaRPr lang="en-US" altLang="zh-CN" sz="3600" b="1" dirty="0">
              <a:solidFill>
                <a:srgbClr val="FFFFFF"/>
              </a:solidFill>
              <a:latin typeface="Arial" panose="020B0604020202020204" pitchFamily="34" charset="0"/>
              <a:ea typeface="ＭＳ Ｐゴシック" charset="0"/>
              <a:cs typeface="Arial" panose="020B0604020202020204" pitchFamily="34" charset="0"/>
            </a:endParaRPr>
          </a:p>
          <a:p>
            <a:pPr algn="ctr" eaLnBrk="1" hangingPunct="1">
              <a:buFont typeface="Wingdings" charset="0"/>
              <a:buNone/>
            </a:pPr>
            <a:r>
              <a:rPr lang="ar-JO" altLang="zh-CN" sz="3600" b="1" dirty="0">
                <a:solidFill>
                  <a:srgbClr val="FFFFFF"/>
                </a:solidFill>
                <a:latin typeface="Arial" panose="020B0604020202020204" pitchFamily="34" charset="0"/>
                <a:ea typeface="ＭＳ Ｐゴシック" charset="0"/>
                <a:cs typeface="Arial" panose="020B0604020202020204" pitchFamily="34" charset="0"/>
              </a:rPr>
              <a:t>إذا كان كذلك فمن يجب عليك أن تتبع؟</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49507"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294</a:t>
            </a:r>
            <a:endParaRPr lang="en-US" b="1" dirty="0">
              <a:solidFill>
                <a:srgbClr val="FFFFFF"/>
              </a:solidFill>
              <a:latin typeface="Arial" panose="020B0604020202020204" pitchFamily="34" charset="0"/>
              <a:cs typeface="Arial" panose="020B0604020202020204" pitchFamily="34" charset="0"/>
            </a:endParaRPr>
          </a:p>
        </p:txBody>
      </p:sp>
      <p:sp>
        <p:nvSpPr>
          <p:cNvPr id="30727" name="Text Box 7"/>
          <p:cNvSpPr txBox="1">
            <a:spLocks noChangeArrowheads="1"/>
          </p:cNvSpPr>
          <p:nvPr/>
        </p:nvSpPr>
        <p:spPr bwMode="auto">
          <a:xfrm>
            <a:off x="228600" y="4511327"/>
            <a:ext cx="8915400" cy="584775"/>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1" eaLnBrk="1" hangingPunct="1">
              <a:spcBef>
                <a:spcPct val="20000"/>
              </a:spcBef>
              <a:buClr>
                <a:schemeClr val="accent1"/>
              </a:buClr>
              <a:buSzPct val="80000"/>
              <a:buFont typeface="Wingdings" charset="0"/>
              <a:buChar char="Ü"/>
            </a:pPr>
            <a:r>
              <a:rPr lang="ar-JO" sz="3200" b="1" dirty="0">
                <a:solidFill>
                  <a:srgbClr val="FFFFFF"/>
                </a:solidFill>
                <a:latin typeface="Arial" panose="020B0604020202020204" pitchFamily="34" charset="0"/>
                <a:cs typeface="Arial" panose="020B0604020202020204" pitchFamily="34" charset="0"/>
              </a:rPr>
              <a:t>الزواج المتبادل قاد نحميا لنتف شعر </a:t>
            </a:r>
            <a:r>
              <a:rPr lang="ar-JO" sz="3200" b="1" u="sng" dirty="0">
                <a:solidFill>
                  <a:srgbClr val="FFFFFF"/>
                </a:solidFill>
                <a:latin typeface="Arial" panose="020B0604020202020204" pitchFamily="34" charset="0"/>
                <a:cs typeface="Arial" panose="020B0604020202020204" pitchFamily="34" charset="0"/>
              </a:rPr>
              <a:t>الآخرين</a:t>
            </a:r>
            <a:r>
              <a:rPr lang="ar-JO" sz="3200" b="1" dirty="0">
                <a:solidFill>
                  <a:srgbClr val="FFFFFF"/>
                </a:solidFill>
                <a:latin typeface="Arial" panose="020B0604020202020204" pitchFamily="34" charset="0"/>
                <a:cs typeface="Arial" panose="020B0604020202020204" pitchFamily="34" charset="0"/>
              </a:rPr>
              <a:t> (نحنيا 13: 25)</a:t>
            </a:r>
            <a:endParaRPr lang="en-US" b="1" dirty="0">
              <a:latin typeface="Arial" panose="020B0604020202020204" pitchFamily="34" charset="0"/>
              <a:cs typeface="Arial" panose="020B0604020202020204" pitchFamily="34" charset="0"/>
            </a:endParaRPr>
          </a:p>
        </p:txBody>
      </p:sp>
      <p:sp>
        <p:nvSpPr>
          <p:cNvPr id="30728" name="Text Box 8"/>
          <p:cNvSpPr txBox="1">
            <a:spLocks noChangeArrowheads="1"/>
          </p:cNvSpPr>
          <p:nvPr/>
        </p:nvSpPr>
        <p:spPr bwMode="auto">
          <a:xfrm>
            <a:off x="228600" y="3215183"/>
            <a:ext cx="8701118" cy="584775"/>
          </a:xfrm>
          <a:prstGeom prst="rect">
            <a:avLst/>
          </a:prstGeom>
          <a:noFill/>
          <a:ln>
            <a:noFill/>
          </a:ln>
        </p:spPr>
        <p:txBody>
          <a:bodyPr wrap="square">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accent1"/>
              </a:buClr>
              <a:buSzPct val="80000"/>
              <a:buFont typeface="Wingdings" charset="0"/>
              <a:buChar char="Ü"/>
            </a:pPr>
            <a:r>
              <a:rPr lang="ar-JO" sz="3200" b="1" dirty="0">
                <a:solidFill>
                  <a:srgbClr val="FFFFFF"/>
                </a:solidFill>
                <a:latin typeface="Arial" panose="020B0604020202020204" pitchFamily="34" charset="0"/>
                <a:cs typeface="Arial" panose="020B0604020202020204" pitchFamily="34" charset="0"/>
              </a:rPr>
              <a:t>الزواج المتبادل قاد عزرا لنتف </a:t>
            </a:r>
            <a:r>
              <a:rPr lang="ar-JO" sz="3200" b="1" u="sng" dirty="0">
                <a:solidFill>
                  <a:srgbClr val="FFFFFF"/>
                </a:solidFill>
                <a:latin typeface="Arial" panose="020B0604020202020204" pitchFamily="34" charset="0"/>
                <a:cs typeface="Arial" panose="020B0604020202020204" pitchFamily="34" charset="0"/>
              </a:rPr>
              <a:t>شعره</a:t>
            </a:r>
            <a:r>
              <a:rPr lang="ar-JO" sz="3200" b="1" dirty="0">
                <a:solidFill>
                  <a:srgbClr val="FFFFFF"/>
                </a:solidFill>
                <a:latin typeface="Arial" panose="020B0604020202020204" pitchFamily="34" charset="0"/>
                <a:cs typeface="Arial" panose="020B0604020202020204" pitchFamily="34" charset="0"/>
              </a:rPr>
              <a:t> (عزرا 9: 13)</a:t>
            </a:r>
            <a:endParaRPr lang="en-US" b="1"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1676400" y="5410200"/>
            <a:ext cx="6553200" cy="1143000"/>
          </a:xfrm>
        </p:spPr>
        <p:txBody>
          <a:bodyPr/>
          <a:lstStyle/>
          <a:p>
            <a:pPr algn="ctr">
              <a:defRPr/>
            </a:pPr>
            <a:r>
              <a:rPr lang="ar-JO" sz="6000" b="1" dirty="0">
                <a:latin typeface="Arial" panose="020B0604020202020204" pitchFamily="34" charset="0"/>
                <a:ea typeface="ＭＳ Ｐゴシック" charset="0"/>
                <a:cs typeface="Arial" panose="020B0604020202020204" pitchFamily="34" charset="0"/>
              </a:rPr>
              <a:t>قيادة؟</a:t>
            </a:r>
            <a:endParaRPr lang="en-US" sz="6000" b="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9512" y="692696"/>
            <a:ext cx="2422184" cy="1937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0-#ppt_w/2"/>
                                          </p:val>
                                        </p:tav>
                                        <p:tav tm="100000">
                                          <p:val>
                                            <p:strVal val="#ppt_x"/>
                                          </p:val>
                                        </p:tav>
                                      </p:tavLst>
                                    </p:anim>
                                    <p:anim calcmode="lin" valueType="num">
                                      <p:cBhvr additive="base">
                                        <p:cTn id="20"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additive="base">
                                        <p:cTn id="25" dur="500" fill="hold"/>
                                        <p:tgtEl>
                                          <p:spTgt spid="30727"/>
                                        </p:tgtEl>
                                        <p:attrNameLst>
                                          <p:attrName>ppt_x</p:attrName>
                                        </p:attrNameLst>
                                      </p:cBhvr>
                                      <p:tavLst>
                                        <p:tav tm="0">
                                          <p:val>
                                            <p:strVal val="0-#ppt_w/2"/>
                                          </p:val>
                                        </p:tav>
                                        <p:tav tm="100000">
                                          <p:val>
                                            <p:strVal val="#ppt_x"/>
                                          </p:val>
                                        </p:tav>
                                      </p:tavLst>
                                    </p:anim>
                                    <p:anim calcmode="lin" valueType="num">
                                      <p:cBhvr additive="base">
                                        <p:cTn id="2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p:bldP spid="3072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10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163756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cs typeface="Arial" panose="020B0604020202020204" pitchFamily="34" charset="0"/>
            </a:endParaRPr>
          </a:p>
        </p:txBody>
      </p:sp>
      <p:pic>
        <p:nvPicPr>
          <p:cNvPr id="121859" name="Picture 1" descr="ezra_reads_galle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r>
              <a:rPr lang="ar-JO" sz="2800" b="1" dirty="0">
                <a:solidFill>
                  <a:srgbClr val="FFFFFF"/>
                </a:solidFill>
                <a:latin typeface="Arial" panose="020B0604020202020204" pitchFamily="34" charset="0"/>
                <a:ea typeface="ＭＳ Ｐゴシック" charset="0"/>
                <a:cs typeface="Arial" panose="020B0604020202020204" pitchFamily="34" charset="0"/>
              </a:rPr>
              <a:t>اعتراف علني بالخطية (عزرا 10)</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6217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a:solidFill>
            <a:srgbClr val="FFFFFF"/>
          </a:solidFill>
          <a:ln>
            <a:solidFill>
              <a:srgbClr val="000000"/>
            </a:solidFill>
          </a:ln>
        </p:spPr>
        <p:txBody>
          <a:bodyPr anchor="ctr" anchorCtr="1"/>
          <a:lstStyle/>
          <a:p>
            <a:pPr algn="ctr" eaLnBrk="1" hangingPunct="1">
              <a:defRPr/>
            </a:pPr>
            <a:r>
              <a:rPr lang="ar-JO" altLang="zh-CN" sz="3600" b="1" dirty="0">
                <a:solidFill>
                  <a:schemeClr val="bg2"/>
                </a:solidFill>
                <a:latin typeface="Arial" panose="020B0604020202020204" pitchFamily="34" charset="0"/>
                <a:ea typeface="ＭＳ Ｐゴシック" charset="0"/>
                <a:cs typeface="Arial" panose="020B0604020202020204" pitchFamily="34" charset="0"/>
              </a:rPr>
              <a:t>وافق الله على الطلاق بقيادة عزرا</a:t>
            </a:r>
            <a:endParaRPr lang="en-US" sz="36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45411"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294</a:t>
            </a:r>
            <a:endParaRPr lang="en-US" b="1" dirty="0">
              <a:solidFill>
                <a:schemeClr val="bg2"/>
              </a:solidFill>
              <a:latin typeface="Arial" panose="020B0604020202020204" pitchFamily="34" charset="0"/>
              <a:cs typeface="Arial" panose="020B0604020202020204" pitchFamily="34" charset="0"/>
            </a:endParaRPr>
          </a:p>
        </p:txBody>
      </p:sp>
      <p:sp>
        <p:nvSpPr>
          <p:cNvPr id="31750" name="Rectangle 6"/>
          <p:cNvSpPr>
            <a:spLocks noChangeArrowheads="1"/>
          </p:cNvSpPr>
          <p:nvPr/>
        </p:nvSpPr>
        <p:spPr bwMode="auto">
          <a:xfrm>
            <a:off x="381000" y="2133600"/>
            <a:ext cx="819626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lgn="r" rtl="1">
              <a:lnSpc>
                <a:spcPct val="90000"/>
              </a:lnSpc>
              <a:spcBef>
                <a:spcPct val="20000"/>
              </a:spcBef>
              <a:buClr>
                <a:srgbClr val="000000"/>
              </a:buClr>
              <a:buFont typeface="Arial" charset="0"/>
              <a:buChar char="•"/>
            </a:pPr>
            <a:r>
              <a:rPr lang="ar-JO" b="1" dirty="0">
                <a:solidFill>
                  <a:schemeClr val="bg2"/>
                </a:solidFill>
                <a:latin typeface="Arial" panose="020B0604020202020204" pitchFamily="34" charset="0"/>
                <a:cs typeface="Arial" panose="020B0604020202020204" pitchFamily="34" charset="0"/>
              </a:rPr>
              <a:t>لا يذكر النص بالتحديد أن الله وافق على الطلاق فقد كان من الممكن أن يكون أحد الحلول هوأن يترك 113 رجلاً المجتمع مع عائلاتهم ومع ذلك من أجل الجدل ، يتم تقديم الأسباب الأخرى أدناه</a:t>
            </a:r>
          </a:p>
          <a:p>
            <a:pPr marL="457200" indent="-457200" algn="r" rtl="1">
              <a:lnSpc>
                <a:spcPct val="90000"/>
              </a:lnSpc>
              <a:spcBef>
                <a:spcPct val="20000"/>
              </a:spcBef>
              <a:buClr>
                <a:srgbClr val="000000"/>
              </a:buClr>
              <a:buFont typeface="Arial" charset="0"/>
              <a:buChar char="•"/>
            </a:pPr>
            <a:r>
              <a:rPr lang="ar-JO" b="1" dirty="0">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توضح الرواية أن الحفاظ على نقاء شعب العهد كان أكثر أهمية من الحفاظ على سلامة بعض العائلات الفردية</a:t>
            </a:r>
            <a:endParaRPr lang="en-US" altLang="zh-CN" b="1" dirty="0">
              <a:solidFill>
                <a:schemeClr val="bg2"/>
              </a:solidFill>
              <a:latin typeface="Arial" panose="020B0604020202020204" pitchFamily="34" charset="0"/>
              <a:cs typeface="Arial" panose="020B0604020202020204" pitchFamily="34" charset="0"/>
            </a:endParaRPr>
          </a:p>
          <a:p>
            <a:pPr marL="457200" indent="-457200" algn="r" rtl="1">
              <a:lnSpc>
                <a:spcPct val="90000"/>
              </a:lnSpc>
              <a:spcBef>
                <a:spcPct val="20000"/>
              </a:spcBef>
              <a:buClr>
                <a:srgbClr val="000000"/>
              </a:buClr>
              <a:buFont typeface="Arial" charset="0"/>
              <a:buChar char="•"/>
            </a:pPr>
            <a:r>
              <a:rPr lang="ar-JO" b="1" dirty="0">
                <a:solidFill>
                  <a:schemeClr val="bg2"/>
                </a:solidFill>
                <a:latin typeface="Arial" panose="020B0604020202020204" pitchFamily="34" charset="0"/>
                <a:cs typeface="Arial" panose="020B0604020202020204" pitchFamily="34" charset="0"/>
              </a:rPr>
              <a:t>على الرغم من أن 113 رجلاً قد يبدوعددًا صغيرًا ، نظرًا لأن هذا يشمل قادة الشعب ، فمن المؤكد أن الزواج المختلط سينتشر بشكل أكبر ليشمل جميع الناس العاديين كما حدث في المجتمع اليهودي في مصر ومملكة إسرائيل في الشمال</a:t>
            </a:r>
            <a:endParaRPr lang="en-US" b="1" dirty="0">
              <a:solidFill>
                <a:schemeClr val="bg2"/>
              </a:solidFill>
              <a:latin typeface="Arial" panose="020B0604020202020204" pitchFamily="34" charset="0"/>
              <a:cs typeface="Arial" panose="020B0604020202020204" pitchFamily="34" charset="0"/>
            </a:endParaRPr>
          </a:p>
        </p:txBody>
      </p:sp>
      <p:sp>
        <p:nvSpPr>
          <p:cNvPr id="145413" name="Rectangle 8"/>
          <p:cNvSpPr>
            <a:spLocks noChangeArrowheads="1"/>
          </p:cNvSpPr>
          <p:nvPr/>
        </p:nvSpPr>
        <p:spPr bwMode="auto">
          <a:xfrm>
            <a:off x="381000" y="914400"/>
            <a:ext cx="8294688" cy="1066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buClr>
                <a:schemeClr val="accent1"/>
              </a:buClr>
              <a:buSzPct val="80000"/>
              <a:buFont typeface="Wingdings" charset="0"/>
              <a:buNone/>
            </a:pPr>
            <a:r>
              <a:rPr lang="ar-JO" b="1" dirty="0">
                <a:solidFill>
                  <a:srgbClr val="FFFFFF"/>
                </a:solidFill>
                <a:latin typeface="Arial" panose="020B0604020202020204" pitchFamily="34" charset="0"/>
                <a:cs typeface="Arial" panose="020B0604020202020204" pitchFamily="34" charset="0"/>
              </a:rPr>
              <a:t>المسألة : كيف يمكن لله أن يوافق على الطلاق هنا في حين أنه في مكان آخر لا يوافق عليه بل ويقول بوضوح: أنا أكره الطلاق (مل 2:16 ؛ مت 19: 8)؟</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4960"/>
            <a:ext cx="9144000" cy="6543040"/>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ar-JO" sz="4000" dirty="0">
                <a:effectLst>
                  <a:glow rad="228600">
                    <a:schemeClr val="tx1"/>
                  </a:glow>
                </a:effectLst>
              </a:rPr>
              <a:t>اعتراف علني بالخطية (عزرا 10)</a:t>
            </a:r>
            <a:endParaRPr lang="en-US" sz="4000" dirty="0">
              <a:effectLst>
                <a:glow rad="228600">
                  <a:schemeClr val="tx1"/>
                </a:glow>
              </a:effectLst>
            </a:endParaRPr>
          </a:p>
        </p:txBody>
      </p:sp>
    </p:spTree>
    <p:extLst>
      <p:ext uri="{BB962C8B-B14F-4D97-AF65-F5344CB8AC3E}">
        <p14:creationId xmlns:p14="http://schemas.microsoft.com/office/powerpoint/2010/main" val="2912051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حرر الله المسبيين اليهود ل</a:t>
            </a:r>
            <a:r>
              <a:rPr lang="ar-JO" sz="4800" dirty="0">
                <a:solidFill>
                  <a:srgbClr val="FFFF00"/>
                </a:solidFill>
                <a:effectLst>
                  <a:glow rad="127000">
                    <a:schemeClr val="tx1"/>
                  </a:glow>
                </a:effectLst>
                <a:ea typeface="ＭＳ Ｐゴシック" charset="0"/>
              </a:rPr>
              <a:t>يعبد</a:t>
            </a:r>
            <a:r>
              <a:rPr lang="ar-JO" sz="4800" dirty="0">
                <a:effectLst>
                  <a:glow rad="127000">
                    <a:schemeClr val="tx1"/>
                  </a:glow>
                </a:effectLst>
                <a:ea typeface="ＭＳ Ｐゴシック" charset="0"/>
              </a:rPr>
              <a:t>وه</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50605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70385"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3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0"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5178" name="Group 11"/>
          <p:cNvGrpSpPr>
            <a:grpSpLocks/>
          </p:cNvGrpSpPr>
          <p:nvPr/>
        </p:nvGrpSpPr>
        <p:grpSpPr bwMode="auto">
          <a:xfrm>
            <a:off x="66675" y="3044825"/>
            <a:ext cx="9534525" cy="844550"/>
            <a:chOff x="42" y="1918"/>
            <a:chExt cx="6006" cy="532"/>
          </a:xfrm>
        </p:grpSpPr>
        <p:grpSp>
          <p:nvGrpSpPr>
            <p:cNvPr id="135204" name="Group 12"/>
            <p:cNvGrpSpPr>
              <a:grpSpLocks/>
            </p:cNvGrpSpPr>
            <p:nvPr/>
          </p:nvGrpSpPr>
          <p:grpSpPr bwMode="auto">
            <a:xfrm>
              <a:off x="96" y="1918"/>
              <a:ext cx="1296" cy="530"/>
              <a:chOff x="96" y="1918"/>
              <a:chExt cx="1296" cy="530"/>
            </a:xfrm>
          </p:grpSpPr>
          <p:sp>
            <p:nvSpPr>
              <p:cNvPr id="27034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5205" name="Group 17"/>
            <p:cNvGrpSpPr>
              <a:grpSpLocks/>
            </p:cNvGrpSpPr>
            <p:nvPr/>
          </p:nvGrpSpPr>
          <p:grpSpPr bwMode="auto">
            <a:xfrm>
              <a:off x="1824" y="1920"/>
              <a:ext cx="1296" cy="530"/>
              <a:chOff x="96" y="1918"/>
              <a:chExt cx="1296" cy="530"/>
            </a:xfrm>
          </p:grpSpPr>
          <p:sp>
            <p:nvSpPr>
              <p:cNvPr id="27035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5206" name="Group 22"/>
            <p:cNvGrpSpPr>
              <a:grpSpLocks/>
            </p:cNvGrpSpPr>
            <p:nvPr/>
          </p:nvGrpSpPr>
          <p:grpSpPr bwMode="auto">
            <a:xfrm>
              <a:off x="3552" y="1920"/>
              <a:ext cx="1296" cy="530"/>
              <a:chOff x="96" y="1918"/>
              <a:chExt cx="1296" cy="530"/>
            </a:xfrm>
          </p:grpSpPr>
          <p:sp>
            <p:nvSpPr>
              <p:cNvPr id="27035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036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0366" name="Text Box 30"/>
          <p:cNvSpPr txBox="1">
            <a:spLocks noChangeArrowheads="1"/>
          </p:cNvSpPr>
          <p:nvPr/>
        </p:nvSpPr>
        <p:spPr bwMode="auto">
          <a:xfrm>
            <a:off x="4724400" y="4067175"/>
            <a:ext cx="41910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7" name="Text Box 31"/>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8" name="Text Box 32"/>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9" name="Text Box 33"/>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70" name="Text Box 34"/>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71" name="Text Box 35"/>
          <p:cNvSpPr txBox="1">
            <a:spLocks noChangeArrowheads="1"/>
          </p:cNvSpPr>
          <p:nvPr/>
        </p:nvSpPr>
        <p:spPr bwMode="auto">
          <a:xfrm>
            <a:off x="0" y="2133600"/>
            <a:ext cx="221454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زربابل</a:t>
            </a:r>
            <a:br>
              <a:rPr kumimoji="0" lang="en-US"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537-516</a:t>
            </a:r>
            <a:endParaRPr kumimoji="0" lang="en-US"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270373"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4" name="Text Box 38"/>
          <p:cNvSpPr txBox="1">
            <a:spLocks noChangeArrowheads="1"/>
          </p:cNvSpPr>
          <p:nvPr/>
        </p:nvSpPr>
        <p:spPr bwMode="auto">
          <a:xfrm>
            <a:off x="6229350" y="2133600"/>
            <a:ext cx="291465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t>نحميا </a:t>
            </a:r>
            <a:br>
              <a:rPr kumimoji="0" lang="en-US"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t>444-430</a:t>
            </a:r>
            <a:endParaRPr kumimoji="0" lang="en-US"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endParaRPr>
          </a:p>
        </p:txBody>
      </p:sp>
      <p:sp>
        <p:nvSpPr>
          <p:cNvPr id="135187"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6"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270377"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8"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endParaRPr>
          </a:p>
        </p:txBody>
      </p:sp>
      <p:sp>
        <p:nvSpPr>
          <p:cNvPr id="270379" name="Text Box 43"/>
          <p:cNvSpPr txBox="1">
            <a:spLocks noChangeArrowheads="1"/>
          </p:cNvSpPr>
          <p:nvPr/>
        </p:nvSpPr>
        <p:spPr bwMode="auto">
          <a:xfrm>
            <a:off x="5943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ملاخي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80" name="Rectangle 44"/>
          <p:cNvSpPr>
            <a:spLocks noChangeArrowheads="1"/>
          </p:cNvSpPr>
          <p:nvPr/>
        </p:nvSpPr>
        <p:spPr bwMode="auto">
          <a:xfrm>
            <a:off x="1524000" y="3403600"/>
            <a:ext cx="2743200" cy="330200"/>
          </a:xfrm>
          <a:prstGeom prst="rect">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1" name="Text Box 45"/>
          <p:cNvSpPr txBox="1">
            <a:spLocks noChangeArrowheads="1"/>
          </p:cNvSpPr>
          <p:nvPr/>
        </p:nvSpPr>
        <p:spPr bwMode="auto">
          <a:xfrm>
            <a:off x="7496175"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2" name="Text Box 46"/>
          <p:cNvSpPr txBox="1">
            <a:spLocks noChangeArrowheads="1"/>
          </p:cNvSpPr>
          <p:nvPr/>
        </p:nvSpPr>
        <p:spPr bwMode="auto">
          <a:xfrm>
            <a:off x="5105400" y="2133600"/>
            <a:ext cx="17526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عزرا         457-444</a:t>
            </a:r>
            <a:endParaRPr kumimoji="0" lang="en-US" sz="2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270383" name="Text Box 47"/>
          <p:cNvSpPr txBox="1">
            <a:spLocks noChangeArrowheads="1"/>
          </p:cNvSpPr>
          <p:nvPr/>
        </p:nvSpPr>
        <p:spPr bwMode="auto">
          <a:xfrm>
            <a:off x="1905000" y="2133600"/>
            <a:ext cx="180974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زكريا         520-480</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70386" name="Text Box 50"/>
          <p:cNvSpPr txBox="1">
            <a:spLocks noChangeArrowheads="1"/>
          </p:cNvSpPr>
          <p:nvPr/>
        </p:nvSpPr>
        <p:spPr bwMode="auto">
          <a:xfrm>
            <a:off x="-228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حجي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4" name="Text Box 8"/>
          <p:cNvSpPr txBox="1">
            <a:spLocks noChangeArrowheads="1"/>
          </p:cNvSpPr>
          <p:nvPr/>
        </p:nvSpPr>
        <p:spPr bwMode="auto">
          <a:xfrm>
            <a:off x="1328738"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8" name="Text Box 52"/>
          <p:cNvSpPr txBox="1">
            <a:spLocks noChangeArrowheads="1"/>
          </p:cNvSpPr>
          <p:nvPr/>
        </p:nvSpPr>
        <p:spPr bwMode="auto">
          <a:xfrm>
            <a:off x="10668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 ز ز</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89" name="Text Box 53"/>
          <p:cNvSpPr txBox="1">
            <a:spLocks noChangeArrowheads="1"/>
          </p:cNvSpPr>
          <p:nvPr/>
        </p:nvSpPr>
        <p:spPr bwMode="auto">
          <a:xfrm>
            <a:off x="61722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 ع 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70391" name="Picture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5575" y="838200"/>
            <a:ext cx="1909593" cy="1804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23875"/>
          </a:xfrm>
          <a:prstGeom prst="rect">
            <a:avLst/>
          </a:prstGeom>
          <a:solidFill>
            <a:schemeClr val="tx2"/>
          </a:solid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E</a:t>
            </a:r>
          </a:p>
        </p:txBody>
      </p:sp>
      <p:sp>
        <p:nvSpPr>
          <p:cNvPr id="270384" name="Text Box 48"/>
          <p:cNvSpPr txBox="1">
            <a:spLocks noChangeArrowheads="1"/>
          </p:cNvSpPr>
          <p:nvPr/>
        </p:nvSpPr>
        <p:spPr bwMode="auto">
          <a:xfrm>
            <a:off x="3275030" y="2133600"/>
            <a:ext cx="272572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أستير</a:t>
            </a:r>
            <a:br>
              <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 479-473</a:t>
            </a:r>
            <a:endPar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135203" name="Rectangle 56"/>
          <p:cNvSpPr>
            <a:spLocks noGrp="1" noChangeArrowheads="1"/>
          </p:cNvSpPr>
          <p:nvPr>
            <p:ph type="title" idx="4294967295"/>
          </p:nvPr>
        </p:nvSpPr>
        <p:spPr>
          <a:xfrm>
            <a:off x="685800" y="152400"/>
            <a:ext cx="7772400" cy="6858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التسلسل الزمني لعزرا - نحميا</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endParaRPr lang="en-US" b="1" dirty="0">
              <a:solidFill>
                <a:srgbClr val="EAE8E2"/>
              </a:solidFill>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44624"/>
            <a:ext cx="9144000" cy="669732"/>
          </a:xfrm>
        </p:spPr>
        <p:txBody>
          <a:bodyPr/>
          <a:lstStyle/>
          <a:p>
            <a:pPr algn="ct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البداية الصغيرة قادت إلى استرداد أورشليم في القرن الميلادي الأول</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0" y="908720"/>
            <a:ext cx="9144000" cy="5204772"/>
          </a:xfrm>
          <a:prstGeom prst="rect">
            <a:avLst/>
          </a:prstGeom>
        </p:spPr>
      </p:pic>
    </p:spTree>
    <p:extLst>
      <p:ext uri="{BB962C8B-B14F-4D97-AF65-F5344CB8AC3E}">
        <p14:creationId xmlns:p14="http://schemas.microsoft.com/office/powerpoint/2010/main" val="21562404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8" y="1735114"/>
            <a:ext cx="6867027" cy="5150270"/>
            <a:chOff x="9228" y="1735114"/>
            <a:chExt cx="6867027" cy="5150270"/>
          </a:xfrm>
        </p:grpSpPr>
        <p:pic>
          <p:nvPicPr>
            <p:cNvPr id="2" name="Picture 1"/>
            <p:cNvPicPr>
              <a:picLocks noChangeAspect="1"/>
            </p:cNvPicPr>
            <p:nvPr/>
          </p:nvPicPr>
          <p:blipFill>
            <a:blip r:embed="rId3"/>
            <a:stretch>
              <a:fillRect/>
            </a:stretch>
          </p:blipFill>
          <p:spPr>
            <a:xfrm>
              <a:off x="9228" y="1735114"/>
              <a:ext cx="6867027" cy="51502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1760" y="3140968"/>
              <a:ext cx="4410339" cy="1391807"/>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t>يعلم الله مدى فظاعة العبودية للآلهة الباطلة بالنسبة لنا</a:t>
            </a:r>
            <a:r>
              <a:rPr lang="en-US" sz="4800" dirty="0"/>
              <a:t>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331640" y="3068960"/>
            <a:ext cx="5544616" cy="19390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000000"/>
                </a:solidFill>
                <a:latin typeface="Arial" panose="020B0604020202020204" pitchFamily="34" charset="0"/>
                <a:ea typeface="ＭＳ Ｐゴシック" charset="0"/>
                <a:cs typeface="Arial" panose="020B0604020202020204" pitchFamily="34" charset="0"/>
              </a:rPr>
              <a:t>كسر الحرية</a:t>
            </a:r>
            <a:endParaRPr lang="en-US" sz="48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5811612"/>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9DD08E7-8A03-A243-AECA-FC4ED7AF6EE2}"/>
              </a:ext>
            </a:extLst>
          </p:cNvPr>
          <p:cNvGrpSpPr/>
          <p:nvPr/>
        </p:nvGrpSpPr>
        <p:grpSpPr>
          <a:xfrm>
            <a:off x="-36512" y="1988840"/>
            <a:ext cx="9180512" cy="4948808"/>
            <a:chOff x="-36512" y="1988840"/>
            <a:chExt cx="9180512" cy="4948808"/>
          </a:xfrm>
        </p:grpSpPr>
        <p:pic>
          <p:nvPicPr>
            <p:cNvPr id="4" name="Picture 3"/>
            <p:cNvPicPr>
              <a:picLocks noChangeAspect="1"/>
            </p:cNvPicPr>
            <p:nvPr/>
          </p:nvPicPr>
          <p:blipFill>
            <a:blip r:embed="rId3"/>
            <a:stretch>
              <a:fillRect/>
            </a:stretch>
          </p:blipFill>
          <p:spPr>
            <a:xfrm>
              <a:off x="0" y="2060848"/>
              <a:ext cx="9144000" cy="4876800"/>
            </a:xfrm>
            <a:prstGeom prst="rect">
              <a:avLst/>
            </a:prstGeom>
          </p:spPr>
        </p:pic>
        <p:sp>
          <p:nvSpPr>
            <p:cNvPr id="6" name="Rectangle 5">
              <a:extLst>
                <a:ext uri="{FF2B5EF4-FFF2-40B4-BE49-F238E27FC236}">
                  <a16:creationId xmlns:a16="http://schemas.microsoft.com/office/drawing/2014/main" id="{D2988676-E768-7B4B-B098-E8DC9442016D}"/>
                </a:ext>
              </a:extLst>
            </p:cNvPr>
            <p:cNvSpPr/>
            <p:nvPr/>
          </p:nvSpPr>
          <p:spPr bwMode="auto">
            <a:xfrm>
              <a:off x="-36512" y="5409312"/>
              <a:ext cx="9180512" cy="109728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9AF2D04-CC50-EF45-89C5-034FC85DE36E}"/>
                </a:ext>
              </a:extLst>
            </p:cNvPr>
            <p:cNvSpPr/>
            <p:nvPr/>
          </p:nvSpPr>
          <p:spPr bwMode="auto">
            <a:xfrm>
              <a:off x="0" y="1988840"/>
              <a:ext cx="9144000" cy="1097280"/>
            </a:xfrm>
            <a:prstGeom prst="rect">
              <a:avLst/>
            </a:prstGeom>
            <a:solidFill>
              <a:srgbClr val="00206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Rectangle 2">
            <a:extLst>
              <a:ext uri="{FF2B5EF4-FFF2-40B4-BE49-F238E27FC236}">
                <a16:creationId xmlns:a16="http://schemas.microsoft.com/office/drawing/2014/main" id="{0893FD64-D92D-A442-BAE1-D0AB626AE214}"/>
              </a:ext>
            </a:extLst>
          </p:cNvPr>
          <p:cNvSpPr txBox="1">
            <a:spLocks noChangeArrowheads="1"/>
          </p:cNvSpPr>
          <p:nvPr/>
        </p:nvSpPr>
        <p:spPr bwMode="auto">
          <a:xfrm>
            <a:off x="-8827" y="1955438"/>
            <a:ext cx="9144000" cy="78408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3200" b="1" kern="0" dirty="0">
                <a:solidFill>
                  <a:srgbClr val="FFFFFF"/>
                </a:solidFill>
                <a:latin typeface="Arial" panose="020B0604020202020204" pitchFamily="34" charset="0"/>
                <a:ea typeface="ＭＳ Ｐゴシック" charset="0"/>
                <a:cs typeface="Arial" panose="020B0604020202020204" pitchFamily="34" charset="0"/>
              </a:rPr>
              <a:t>تطور العبادة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900098" name="Rectangle 2"/>
          <p:cNvSpPr>
            <a:spLocks noGrp="1" noChangeArrowheads="1"/>
          </p:cNvSpPr>
          <p:nvPr>
            <p:ph type="ctrTitle"/>
          </p:nvPr>
        </p:nvSpPr>
        <p:spPr>
          <a:xfrm>
            <a:off x="13056" y="188640"/>
            <a:ext cx="9144000" cy="1804016"/>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هل تحتاج أن تسترد من عبوديتك للخطية؟</a:t>
            </a:r>
            <a:endParaRPr lang="en-US" sz="4800" dirty="0">
              <a:effectLst>
                <a:glow rad="127000">
                  <a:schemeClr val="tx1"/>
                </a:glow>
              </a:effectLst>
              <a:ea typeface="ＭＳ Ｐゴシック" charset="0"/>
            </a:endParaRPr>
          </a:p>
        </p:txBody>
      </p:sp>
      <p:sp>
        <p:nvSpPr>
          <p:cNvPr id="7" name="Rectangle 2">
            <a:extLst>
              <a:ext uri="{FF2B5EF4-FFF2-40B4-BE49-F238E27FC236}">
                <a16:creationId xmlns:a16="http://schemas.microsoft.com/office/drawing/2014/main" id="{B2BE6249-9B2F-DE48-AC67-6D545743DD90}"/>
              </a:ext>
            </a:extLst>
          </p:cNvPr>
          <p:cNvSpPr txBox="1">
            <a:spLocks noChangeArrowheads="1"/>
          </p:cNvSpPr>
          <p:nvPr/>
        </p:nvSpPr>
        <p:spPr bwMode="auto">
          <a:xfrm>
            <a:off x="-21125" y="2670804"/>
            <a:ext cx="9144000" cy="27981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إدجار وينتر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D90D07E9-1B37-A947-A4CB-C252E0B4278F}"/>
              </a:ext>
            </a:extLst>
          </p:cNvPr>
          <p:cNvSpPr txBox="1">
            <a:spLocks noChangeArrowheads="1"/>
          </p:cNvSpPr>
          <p:nvPr/>
        </p:nvSpPr>
        <p:spPr bwMode="auto">
          <a:xfrm>
            <a:off x="251519" y="5477200"/>
            <a:ext cx="172819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1 </a:t>
            </a:r>
          </a:p>
          <a:p>
            <a:pPr lvl="0">
              <a:defRPr/>
            </a:pPr>
            <a:r>
              <a:rPr lang="ar-JO" sz="1050" b="1" dirty="0">
                <a:latin typeface="Arial" panose="020B0604020202020204" pitchFamily="34" charset="0"/>
                <a:cs typeface="Arial" panose="020B0604020202020204" pitchFamily="34" charset="0"/>
              </a:rPr>
              <a:t>العبادة الحقة </a:t>
            </a:r>
          </a:p>
          <a:p>
            <a:pPr lvl="0">
              <a:defRPr/>
            </a:pPr>
            <a:r>
              <a:rPr lang="ar-JO" sz="1050" b="1" dirty="0">
                <a:latin typeface="Arial" panose="020B0604020202020204" pitchFamily="34" charset="0"/>
                <a:cs typeface="Arial" panose="020B0604020202020204" pitchFamily="34" charset="0"/>
              </a:rPr>
              <a:t>والنقاء والشفافية </a:t>
            </a:r>
          </a:p>
          <a:p>
            <a:pPr lvl="0">
              <a:defRPr/>
            </a:pPr>
            <a:r>
              <a:rPr lang="ar-JO" sz="1050" b="1" dirty="0">
                <a:latin typeface="Arial" panose="020B0604020202020204" pitchFamily="34" charset="0"/>
                <a:cs typeface="Arial" panose="020B0604020202020204" pitchFamily="34" charset="0"/>
              </a:rPr>
              <a:t>الحكمة والكرامة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687C171A-1408-E247-BEE0-3BF57070AE5E}"/>
              </a:ext>
            </a:extLst>
          </p:cNvPr>
          <p:cNvSpPr txBox="1">
            <a:spLocks noChangeArrowheads="1"/>
          </p:cNvSpPr>
          <p:nvPr/>
        </p:nvSpPr>
        <p:spPr bwMode="auto">
          <a:xfrm>
            <a:off x="1938548" y="5477200"/>
            <a:ext cx="149203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2 </a:t>
            </a:r>
          </a:p>
          <a:p>
            <a:pPr lvl="0">
              <a:defRPr/>
            </a:pPr>
            <a:r>
              <a:rPr lang="ar-JO" sz="1050" b="1" dirty="0">
                <a:latin typeface="Arial" panose="020B0604020202020204" pitchFamily="34" charset="0"/>
                <a:cs typeface="Arial" panose="020B0604020202020204" pitchFamily="34" charset="0"/>
              </a:rPr>
              <a:t>الإعتماد على الله</a:t>
            </a:r>
          </a:p>
          <a:p>
            <a:pPr lvl="0">
              <a:defRPr/>
            </a:pPr>
            <a:r>
              <a:rPr lang="ar-JO" sz="1050" b="1" dirty="0">
                <a:latin typeface="Arial" panose="020B0604020202020204" pitchFamily="34" charset="0"/>
                <a:cs typeface="Arial" panose="020B0604020202020204" pitchFamily="34" charset="0"/>
              </a:rPr>
              <a:t> وصلاحه </a:t>
            </a:r>
          </a:p>
          <a:p>
            <a:pPr lvl="0">
              <a:defRPr/>
            </a:pPr>
            <a:r>
              <a:rPr lang="ar-JO" sz="1050" b="1" dirty="0">
                <a:latin typeface="Arial" panose="020B0604020202020204" pitchFamily="34" charset="0"/>
                <a:cs typeface="Arial" panose="020B0604020202020204" pitchFamily="34" charset="0"/>
              </a:rPr>
              <a:t>بقلب ممتن</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BFA7B781-303A-2A41-A7A4-A1A689A89840}"/>
              </a:ext>
            </a:extLst>
          </p:cNvPr>
          <p:cNvSpPr txBox="1">
            <a:spLocks noChangeArrowheads="1"/>
          </p:cNvSpPr>
          <p:nvPr/>
        </p:nvSpPr>
        <p:spPr bwMode="auto">
          <a:xfrm>
            <a:off x="3389416"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المرحلة 3</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050" b="1" kern="0" dirty="0">
                <a:solidFill>
                  <a:srgbClr val="FFFFFF"/>
                </a:solidFill>
                <a:latin typeface="Arial" panose="020B0604020202020204" pitchFamily="34" charset="0"/>
                <a:ea typeface="ＭＳ Ｐゴシック" charset="0"/>
                <a:cs typeface="Arial" panose="020B0604020202020204" pitchFamily="34" charset="0"/>
              </a:rPr>
              <a:t>التغيير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والخدمة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6F954B8E-E0A3-674C-BBB0-8C28BAEE127A}"/>
              </a:ext>
            </a:extLst>
          </p:cNvPr>
          <p:cNvSpPr txBox="1">
            <a:spLocks noChangeArrowheads="1"/>
          </p:cNvSpPr>
          <p:nvPr/>
        </p:nvSpPr>
        <p:spPr bwMode="auto">
          <a:xfrm>
            <a:off x="4703444" y="5477200"/>
            <a:ext cx="140400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4 </a:t>
            </a:r>
          </a:p>
          <a:p>
            <a:pPr lvl="0">
              <a:defRPr/>
            </a:pPr>
            <a:r>
              <a:rPr lang="ar-JO" sz="1050" b="1" dirty="0">
                <a:latin typeface="Arial" panose="020B0604020202020204" pitchFamily="34" charset="0"/>
                <a:cs typeface="Arial" panose="020B0604020202020204" pitchFamily="34" charset="0"/>
              </a:rPr>
              <a:t>الإستقلالية</a:t>
            </a:r>
          </a:p>
          <a:p>
            <a:pPr lvl="0">
              <a:defRPr/>
            </a:pPr>
            <a:r>
              <a:rPr lang="ar-JO" sz="1050" b="1" dirty="0">
                <a:latin typeface="Arial" panose="020B0604020202020204" pitchFamily="34" charset="0"/>
                <a:cs typeface="Arial" panose="020B0604020202020204" pitchFamily="34" charset="0"/>
              </a:rPr>
              <a:t> اهتمامات شخصية، والتغيير في الرؤية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A5E006C3-8EDF-1B4F-8C04-5193D009C0D3}"/>
              </a:ext>
            </a:extLst>
          </p:cNvPr>
          <p:cNvSpPr txBox="1">
            <a:spLocks noChangeArrowheads="1"/>
          </p:cNvSpPr>
          <p:nvPr/>
        </p:nvSpPr>
        <p:spPr bwMode="auto">
          <a:xfrm>
            <a:off x="6066283"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5 </a:t>
            </a:r>
          </a:p>
          <a:p>
            <a:pPr lvl="0">
              <a:defRPr/>
            </a:pPr>
            <a:r>
              <a:rPr lang="ar-JO" sz="1050" b="1" dirty="0">
                <a:latin typeface="Arial" panose="020B0604020202020204" pitchFamily="34" charset="0"/>
                <a:cs typeface="Arial" panose="020B0604020202020204" pitchFamily="34" charset="0"/>
              </a:rPr>
              <a:t>النفور </a:t>
            </a:r>
          </a:p>
          <a:p>
            <a:pPr lvl="0">
              <a:defRPr/>
            </a:pPr>
            <a:r>
              <a:rPr lang="ar-JO" sz="1050" b="1" dirty="0">
                <a:latin typeface="Arial" panose="020B0604020202020204" pitchFamily="34" charset="0"/>
                <a:cs typeface="Arial" panose="020B0604020202020204" pitchFamily="34" charset="0"/>
              </a:rPr>
              <a:t>الخدمة الذاتية            الرضا الذاتي</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907441A4-1E62-C14F-8995-10A24740F2D6}"/>
              </a:ext>
            </a:extLst>
          </p:cNvPr>
          <p:cNvSpPr txBox="1">
            <a:spLocks noChangeArrowheads="1"/>
          </p:cNvSpPr>
          <p:nvPr/>
        </p:nvSpPr>
        <p:spPr bwMode="auto">
          <a:xfrm>
            <a:off x="7380312" y="5477200"/>
            <a:ext cx="136815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6 </a:t>
            </a:r>
          </a:p>
          <a:p>
            <a:pPr lvl="0">
              <a:defRPr/>
            </a:pPr>
            <a:r>
              <a:rPr lang="ar-JO" sz="1050" b="1" dirty="0">
                <a:latin typeface="Arial" panose="020B0604020202020204" pitchFamily="34" charset="0"/>
                <a:cs typeface="Arial" panose="020B0604020202020204" pitchFamily="34" charset="0"/>
              </a:rPr>
              <a:t>الوثنية                   العبادة الذاتية     </a:t>
            </a:r>
          </a:p>
          <a:p>
            <a:pPr lvl="0">
              <a:defRPr/>
            </a:pPr>
            <a:r>
              <a:rPr lang="ar-JO" sz="1050" b="1" kern="0" dirty="0">
                <a:solidFill>
                  <a:srgbClr val="FFFFFF"/>
                </a:solidFill>
                <a:latin typeface="Arial" panose="020B0604020202020204" pitchFamily="34" charset="0"/>
                <a:ea typeface="ＭＳ Ｐゴシック" charset="0"/>
                <a:cs typeface="Arial" panose="020B0604020202020204" pitchFamily="34" charset="0"/>
              </a:rPr>
              <a:t>القلب الجاحد</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086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عزرا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يحول الله</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00"/>
                </a:solidFill>
                <a:latin typeface="Arial" panose="020B0604020202020204" pitchFamily="34" charset="0"/>
                <a:ea typeface="ＭＳ Ｐゴシック" charset="0"/>
                <a:cs typeface="Arial" panose="020B0604020202020204" pitchFamily="34" charset="0"/>
              </a:rPr>
              <a:t>المسبيين</a:t>
            </a:r>
            <a:endParaRPr lang="en-US" sz="4000" b="1"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90"/>
                </a:solidFill>
                <a:latin typeface="Arial" panose="020B0604020202020204" pitchFamily="34" charset="0"/>
                <a:ea typeface="ＭＳ Ｐゴシック" charset="0"/>
                <a:cs typeface="Arial" panose="020B0604020202020204" pitchFamily="34" charset="0"/>
              </a:rPr>
              <a:t>عابدين</a:t>
            </a:r>
            <a:endParaRPr lang="en-US" sz="4000" b="1"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ar-JO" sz="5400" b="1" spc="-100" dirty="0">
                <a:solidFill>
                  <a:srgbClr val="000000"/>
                </a:solidFill>
                <a:latin typeface="Arial" panose="020B0604020202020204" pitchFamily="34" charset="0"/>
                <a:cs typeface="Arial" panose="020B0604020202020204" pitchFamily="34" charset="0"/>
              </a:rPr>
              <a:t>إلى</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7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حرر الله المسبيين اليهود </a:t>
            </a:r>
            <a:r>
              <a:rPr lang="ar-JO" sz="4800" dirty="0">
                <a:solidFill>
                  <a:srgbClr val="FFFF00"/>
                </a:solidFill>
                <a:effectLst>
                  <a:glow rad="127000">
                    <a:schemeClr val="tx1"/>
                  </a:glow>
                </a:effectLst>
                <a:ea typeface="ＭＳ Ｐゴシック" charset="0"/>
              </a:rPr>
              <a:t>ليعبدوه</a:t>
            </a:r>
            <a:endParaRPr lang="en-US" sz="4800" dirty="0">
              <a:solidFill>
                <a:srgbClr val="FFFF00"/>
              </a:solidFill>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50605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71500" y="533400"/>
            <a:ext cx="7772400" cy="1143000"/>
          </a:xfrm>
          <a:solidFill>
            <a:srgbClr val="000000"/>
          </a:solidFill>
          <a:effectLst/>
        </p:spPr>
        <p:txBody>
          <a:bodyPr anchor="ctr"/>
          <a:lstStyle/>
          <a:p>
            <a:pPr algn="ctr" eaLnBrk="1" hangingPunct="1">
              <a:defRPr/>
            </a:pPr>
            <a:r>
              <a:rPr lang="ar-JO" b="1" dirty="0">
                <a:solidFill>
                  <a:schemeClr val="tx1"/>
                </a:solidFill>
                <a:latin typeface="Arial" panose="020B0604020202020204" pitchFamily="34" charset="0"/>
                <a:ea typeface="+mj-ea"/>
                <a:cs typeface="Arial" panose="020B0604020202020204" pitchFamily="34" charset="0"/>
              </a:rPr>
              <a:t>البيان الموجز</a:t>
            </a:r>
            <a:endParaRPr lang="en-US" b="1" dirty="0">
              <a:solidFill>
                <a:schemeClr val="tx1"/>
              </a:solidFill>
              <a:latin typeface="Arial" panose="020B0604020202020204" pitchFamily="34" charset="0"/>
              <a:ea typeface="+mj-ea"/>
              <a:cs typeface="Arial" panose="020B0604020202020204" pitchFamily="34" charset="0"/>
            </a:endParaRPr>
          </a:p>
        </p:txBody>
      </p:sp>
      <p:sp>
        <p:nvSpPr>
          <p:cNvPr id="147458" name="Text Box 4"/>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
        <p:nvSpPr>
          <p:cNvPr id="147459" name="Rectangle 5"/>
          <p:cNvSpPr>
            <a:spLocks noChangeArrowheads="1"/>
          </p:cNvSpPr>
          <p:nvPr/>
        </p:nvSpPr>
        <p:spPr bwMode="auto">
          <a:xfrm>
            <a:off x="533400" y="1828800"/>
            <a:ext cx="7848600" cy="43434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342900" indent="-342900" algn="ctr">
              <a:spcBef>
                <a:spcPct val="20000"/>
              </a:spcBef>
              <a:buClr>
                <a:srgbClr val="A7C1CB"/>
              </a:buClr>
              <a:buSzPct val="80000"/>
            </a:pPr>
            <a:r>
              <a:rPr lang="ar-JO" sz="3200" b="1" kern="0" dirty="0">
                <a:solidFill>
                  <a:srgbClr val="FFFF00"/>
                </a:solidFill>
                <a:effectLst>
                  <a:glow rad="127000">
                    <a:srgbClr val="000000"/>
                  </a:glow>
                </a:effectLst>
                <a:latin typeface="Arial" panose="020B0604020202020204" pitchFamily="34" charset="0"/>
                <a:cs typeface="Arial" panose="020B0604020202020204" pitchFamily="34" charset="0"/>
              </a:rPr>
              <a:t>استرداد الهيكل والشعب </a:t>
            </a:r>
            <a:r>
              <a:rPr lang="ar-JO" sz="3200" b="1" kern="0" dirty="0">
                <a:solidFill>
                  <a:srgbClr val="FFFFFF"/>
                </a:solidFill>
                <a:effectLst>
                  <a:glow rad="127000">
                    <a:srgbClr val="000000"/>
                  </a:glow>
                </a:effectLst>
                <a:latin typeface="Arial" panose="020B0604020202020204" pitchFamily="34" charset="0"/>
                <a:cs typeface="Arial" panose="020B0604020202020204" pitchFamily="34" charset="0"/>
              </a:rPr>
              <a:t>إلى الأرض تحت قيادة زربابل وعزرا يسجل أمانة ورحمة الله في تتميم وعوده عن الإسترداد </a:t>
            </a:r>
            <a:r>
              <a:rPr lang="ar-JO" sz="3200" b="1" kern="0" dirty="0">
                <a:solidFill>
                  <a:srgbClr val="FFFF00"/>
                </a:solidFill>
                <a:effectLst>
                  <a:glow rad="127000">
                    <a:srgbClr val="000000"/>
                  </a:glow>
                </a:effectLst>
                <a:latin typeface="Arial" panose="020B0604020202020204" pitchFamily="34" charset="0"/>
                <a:cs typeface="Arial" panose="020B0604020202020204" pitchFamily="34" charset="0"/>
              </a:rPr>
              <a:t>ليشجع البقية على العبادة الصحيحة في الهيكل </a:t>
            </a:r>
            <a:r>
              <a:rPr lang="ar-JO" sz="3200" b="1" kern="0" dirty="0">
                <a:solidFill>
                  <a:srgbClr val="FFFFFF"/>
                </a:solidFill>
                <a:effectLst>
                  <a:glow rad="127000">
                    <a:srgbClr val="000000"/>
                  </a:glow>
                </a:effectLst>
                <a:latin typeface="Arial" panose="020B0604020202020204" pitchFamily="34" charset="0"/>
                <a:cs typeface="Arial" panose="020B0604020202020204" pitchFamily="34" charset="0"/>
              </a:rPr>
              <a:t>وطاعة العهد </a:t>
            </a:r>
            <a:r>
              <a:rPr lang="en-US" sz="3200" b="1" kern="0" dirty="0">
                <a:solidFill>
                  <a:srgbClr val="FFFFFF"/>
                </a:solidFill>
                <a:effectLst>
                  <a:glow rad="127000">
                    <a:srgbClr val="000000"/>
                  </a:glow>
                </a:effectLst>
                <a:latin typeface="Arial" panose="020B0604020202020204" pitchFamily="34" charset="0"/>
                <a:cs typeface="Arial" panose="020B0604020202020204" pitchFamily="34" charset="0"/>
              </a:rPr>
              <a:t> </a:t>
            </a:r>
          </a:p>
          <a:p>
            <a:pPr marL="342900" indent="-342900" algn="ctr">
              <a:spcBef>
                <a:spcPct val="20000"/>
              </a:spcBef>
              <a:buClr>
                <a:srgbClr val="A7C1CB"/>
              </a:buClr>
              <a:buSzPct val="80000"/>
              <a:buFont typeface="Wingdings" charset="0"/>
              <a:buNone/>
            </a:pPr>
            <a:endParaRPr lang="en-US" altLang="zh-CN" sz="3200" b="1" dirty="0">
              <a:solidFill>
                <a:srgbClr val="FFFFFF"/>
              </a:solidFill>
              <a:latin typeface="Arial" panose="020B0604020202020204" pitchFamily="34" charset="0"/>
              <a:cs typeface="Arial" panose="020B0604020202020204" pitchFamily="34" charset="0"/>
            </a:endParaRPr>
          </a:p>
          <a:p>
            <a:pPr marL="342900" indent="-342900">
              <a:spcBef>
                <a:spcPct val="20000"/>
              </a:spcBef>
              <a:buClr>
                <a:srgbClr val="A7C1CB"/>
              </a:buClr>
              <a:buSzPct val="80000"/>
              <a:buFont typeface="Wingdings" charset="0"/>
              <a:buChar char="Ü"/>
            </a:pP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4567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 </a:t>
            </a:r>
            <a:r>
              <a:rPr lang="en-US" sz="4800" dirty="0">
                <a:effectLst>
                  <a:glow rad="127000">
                    <a:schemeClr val="tx1"/>
                  </a:glow>
                </a:effectLst>
                <a:ea typeface="ＭＳ Ｐゴシック" charset="0"/>
              </a:rPr>
              <a:t> </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رحلتي في العبادة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38856408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ما الذي سيتغير في حياتك لوكان هدفك الرئيسي أن تحيا لتعبده؟</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67360147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ar-JO" dirty="0">
                <a:solidFill>
                  <a:srgbClr val="FFFFFF"/>
                </a:solidFill>
                <a:effectLst>
                  <a:glow rad="228600">
                    <a:schemeClr val="tx1"/>
                  </a:glow>
                </a:effectLst>
                <a:ea typeface="+mj-ea"/>
              </a:rPr>
              <a:t>التطبيق</a:t>
            </a:r>
            <a:endParaRPr lang="en-US" dirty="0">
              <a:solidFill>
                <a:srgbClr val="FFFFFF"/>
              </a:solidFill>
              <a:effectLst>
                <a:glow rad="228600">
                  <a:schemeClr val="tx1"/>
                </a:glow>
              </a:effectLst>
              <a:ea typeface="+mj-ea"/>
            </a:endParaRP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ar-JO" altLang="zh-CN" sz="4400" dirty="0">
                <a:solidFill>
                  <a:srgbClr val="FFFFFF"/>
                </a:solidFill>
                <a:effectLst>
                  <a:glow rad="228600">
                    <a:schemeClr val="tx1"/>
                  </a:glow>
                </a:effectLst>
                <a:ea typeface="ＭＳ Ｐゴシック" charset="0"/>
              </a:rPr>
              <a:t>استرداد الله للمؤمن التائب يتطلب </a:t>
            </a:r>
            <a:r>
              <a:rPr lang="ar-JO" altLang="zh-CN" sz="4400" dirty="0">
                <a:solidFill>
                  <a:srgbClr val="FFFF00"/>
                </a:solidFill>
                <a:effectLst>
                  <a:glow rad="228600">
                    <a:schemeClr val="tx1"/>
                  </a:glow>
                </a:effectLst>
                <a:ea typeface="ＭＳ Ｐゴシック" charset="0"/>
              </a:rPr>
              <a:t>عملاً</a:t>
            </a:r>
            <a:endParaRPr lang="en-US" altLang="zh-CN" sz="4400" dirty="0">
              <a:solidFill>
                <a:srgbClr val="FFFF00"/>
              </a:solidFill>
              <a:effectLst>
                <a:glow rad="228600">
                  <a:schemeClr val="tx1"/>
                </a:glow>
              </a:effectLst>
              <a:ea typeface="ＭＳ Ｐゴシック" charset="0"/>
            </a:endParaRP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2715344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وعظ العهد القديم</a:t>
            </a:r>
            <a:r>
              <a:rPr lang="en-US" sz="2800" dirty="0">
                <a:solidFill>
                  <a:srgbClr val="FFFFFF"/>
                </a:solidFill>
                <a:ea typeface="ＭＳ Ｐゴシック" charset="0"/>
              </a:rPr>
              <a:t>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ar-JO" sz="3200" b="1" dirty="0">
                <a:solidFill>
                  <a:srgbClr val="FFFFFF"/>
                </a:solidFill>
                <a:latin typeface="Arial" panose="020B0604020202020204" pitchFamily="34" charset="0"/>
                <a:cs typeface="Arial" panose="020B0604020202020204" pitchFamily="34" charset="0"/>
              </a:rPr>
              <a:t>أحصل على العرض التقديمي والمخطوطة مجاناً</a:t>
            </a:r>
            <a:endParaRPr lang="en-US" sz="11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493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0" y="492960"/>
            <a:ext cx="9144000" cy="6248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400" b="1" dirty="0">
                <a:solidFill>
                  <a:srgbClr val="FFFFFF"/>
                </a:solidFill>
                <a:latin typeface="Arial" panose="020B0604020202020204" pitchFamily="34" charset="0"/>
                <a:cs typeface="Arial" panose="020B0604020202020204" pitchFamily="34" charset="0"/>
              </a:rPr>
              <a:t>طهر قلبي</a:t>
            </a:r>
            <a:endParaRPr lang="en-US" sz="4400" b="1" dirty="0">
              <a:solidFill>
                <a:srgbClr val="FFFFFF"/>
              </a:solidFill>
              <a:latin typeface="Arial" panose="020B0604020202020204" pitchFamily="34" charset="0"/>
              <a:cs typeface="Arial" panose="020B0604020202020204" pitchFamily="34" charset="0"/>
            </a:endParaRPr>
          </a:p>
          <a:p>
            <a:pPr algn="ctr" eaLnBrk="0" hangingPunct="0">
              <a:defRPr/>
            </a:pPr>
            <a:r>
              <a:rPr lang="ar-JO" sz="3600" b="1" dirty="0">
                <a:solidFill>
                  <a:srgbClr val="FFFFFF"/>
                </a:solidFill>
                <a:latin typeface="Arial" panose="020B0604020202020204" pitchFamily="34" charset="0"/>
                <a:cs typeface="Arial" panose="020B0604020202020204" pitchFamily="34" charset="0"/>
              </a:rPr>
              <a:t>براين دوركسون</a:t>
            </a:r>
            <a:endParaRPr lang="en-US" sz="3600" b="1" dirty="0">
              <a:solidFill>
                <a:srgbClr val="FFFFFF"/>
              </a:solidFill>
              <a:latin typeface="Arial" panose="020B0604020202020204" pitchFamily="34" charset="0"/>
              <a:cs typeface="Arial" panose="020B0604020202020204" pitchFamily="34" charset="0"/>
            </a:endParaRPr>
          </a:p>
          <a:p>
            <a:pPr algn="ctr" eaLnBrk="0" hangingPunct="0">
              <a:defRPr/>
            </a:pPr>
            <a:endParaRPr lang="en-US" sz="8000" b="1" dirty="0">
              <a:solidFill>
                <a:srgbClr val="FFFFFF"/>
              </a:solidFill>
              <a:latin typeface="Arial" panose="020B0604020202020204" pitchFamily="34" charset="0"/>
              <a:cs typeface="Arial" panose="020B0604020202020204" pitchFamily="34" charset="0"/>
            </a:endParaRPr>
          </a:p>
          <a:p>
            <a:pPr algn="ctr" eaLnBrk="0" hangingPunct="0">
              <a:defRPr/>
            </a:pPr>
            <a:endParaRPr lang="en-US" sz="8000" b="1" dirty="0">
              <a:solidFill>
                <a:srgbClr val="FFFFFF"/>
              </a:solidFill>
              <a:latin typeface="Arial" panose="020B0604020202020204" pitchFamily="34" charset="0"/>
              <a:cs typeface="Arial" panose="020B0604020202020204" pitchFamily="34" charset="0"/>
            </a:endParaRPr>
          </a:p>
        </p:txBody>
      </p:sp>
      <p:sp>
        <p:nvSpPr>
          <p:cNvPr id="3" name="Rectangle 2"/>
          <p:cNvSpPr/>
          <p:nvPr/>
        </p:nvSpPr>
        <p:spPr>
          <a:xfrm>
            <a:off x="228600" y="5450080"/>
            <a:ext cx="5715000" cy="1015663"/>
          </a:xfrm>
          <a:prstGeom prst="rect">
            <a:avLst/>
          </a:prstGeom>
        </p:spPr>
        <p:txBody>
          <a:bodyPr wrap="square">
            <a:spAutoFit/>
          </a:bodyPr>
          <a:lstStyle/>
          <a:p>
            <a:r>
              <a:rPr lang="en-US" sz="2000" b="1" dirty="0">
                <a:solidFill>
                  <a:srgbClr val="FFFFFF"/>
                </a:solidFill>
                <a:latin typeface="Arial" panose="020B0604020202020204" pitchFamily="34" charset="0"/>
                <a:cs typeface="Arial" panose="020B0604020202020204" pitchFamily="34" charset="0"/>
              </a:rPr>
              <a:t>CCLI Song # 426298</a:t>
            </a:r>
          </a:p>
          <a:p>
            <a:r>
              <a:rPr lang="en-US" sz="2000" b="1" dirty="0">
                <a:solidFill>
                  <a:srgbClr val="FFFFFF"/>
                </a:solidFill>
                <a:latin typeface="Arial" panose="020B0604020202020204" pitchFamily="34" charset="0"/>
                <a:cs typeface="Arial" panose="020B0604020202020204" pitchFamily="34" charset="0"/>
              </a:rPr>
              <a:t>© 1990 Mercy / Vineyard Publishing</a:t>
            </a:r>
          </a:p>
          <a:p>
            <a:r>
              <a:rPr lang="en-US" sz="2000" b="1" dirty="0">
                <a:solidFill>
                  <a:srgbClr val="FFFFFF"/>
                </a:solidFill>
                <a:latin typeface="Arial" panose="020B0604020202020204" pitchFamily="34" charset="0"/>
                <a:cs typeface="Arial" panose="020B0604020202020204" pitchFamily="34" charset="0"/>
              </a:rPr>
              <a:t>CIC CCLI Licence # 277507</a:t>
            </a:r>
          </a:p>
        </p:txBody>
      </p:sp>
    </p:spTree>
    <p:extLst>
      <p:ext uri="{BB962C8B-B14F-4D97-AF65-F5344CB8AC3E}">
        <p14:creationId xmlns:p14="http://schemas.microsoft.com/office/powerpoint/2010/main" val="33533787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512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دعني أكون كالذهب</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والفضة الثمينة</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دعني أكون كالذهب</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الذهب النقي</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9667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Arial" panose="020B0604020202020204" pitchFamily="34" charset="0"/>
              </a:rPr>
              <a:t>Refiner</a:t>
            </a:r>
            <a:r>
              <a:rPr lang="uk-UA" sz="4000" b="1" dirty="0">
                <a:solidFill>
                  <a:srgbClr val="FFFFFF"/>
                </a:solidFill>
                <a:latin typeface="Arial" panose="020B0604020202020204" pitchFamily="34" charset="0"/>
                <a:ea typeface="ＭＳ Ｐゴシック"/>
                <a:cs typeface="Arial" panose="020B0604020202020204" pitchFamily="34" charset="0"/>
              </a:rPr>
              <a:t>'</a:t>
            </a:r>
            <a:r>
              <a:rPr lang="en-US" sz="4000" b="1" dirty="0">
                <a:solidFill>
                  <a:srgbClr val="FFFFFF"/>
                </a:solidFill>
                <a:latin typeface="Arial" panose="020B0604020202020204" pitchFamily="34" charset="0"/>
                <a:ea typeface="ＭＳ Ｐゴシック"/>
                <a:cs typeface="Arial" panose="020B0604020202020204" pitchFamily="34" charset="0"/>
              </a:rPr>
              <a:t>s fire My heart</a:t>
            </a:r>
            <a:r>
              <a:rPr lang="uk-UA" sz="4000" b="1" dirty="0">
                <a:solidFill>
                  <a:srgbClr val="FFFFFF"/>
                </a:solidFill>
                <a:latin typeface="Arial" panose="020B0604020202020204" pitchFamily="34" charset="0"/>
                <a:ea typeface="ＭＳ Ｐゴシック"/>
                <a:cs typeface="Arial" panose="020B0604020202020204" pitchFamily="34" charset="0"/>
              </a:rPr>
              <a:t>'</a:t>
            </a:r>
            <a:r>
              <a:rPr lang="en-US" sz="4000" b="1" dirty="0">
                <a:solidFill>
                  <a:srgbClr val="FFFFFF"/>
                </a:solidFill>
                <a:latin typeface="Arial" panose="020B0604020202020204" pitchFamily="34" charset="0"/>
                <a:ea typeface="ＭＳ Ｐゴシック"/>
                <a:cs typeface="Arial" panose="020B0604020202020204" pitchFamily="34" charset="0"/>
              </a:rPr>
              <a:t>s one desire Is to be holy Set apart for You Lord </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1717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138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عزرا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يحول الله</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00"/>
                </a:solidFill>
                <a:latin typeface="Arial" panose="020B0604020202020204" pitchFamily="34" charset="0"/>
                <a:ea typeface="ＭＳ Ｐゴシック" charset="0"/>
                <a:cs typeface="Arial" panose="020B0604020202020204" pitchFamily="34" charset="0"/>
              </a:rPr>
              <a:t>المسبيين</a:t>
            </a:r>
            <a:endParaRPr lang="en-US" sz="4000" b="1"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90"/>
                </a:solidFill>
                <a:latin typeface="Arial" panose="020B0604020202020204" pitchFamily="34" charset="0"/>
                <a:ea typeface="ＭＳ Ｐゴシック" charset="0"/>
                <a:cs typeface="Arial" panose="020B0604020202020204" pitchFamily="34" charset="0"/>
              </a:rPr>
              <a:t>عابدين</a:t>
            </a:r>
            <a:endParaRPr lang="en-US" sz="4000" b="1"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ar-JO" sz="5400" b="1" spc="-100" dirty="0">
                <a:solidFill>
                  <a:srgbClr val="000000"/>
                </a:solidFill>
                <a:latin typeface="Arial" panose="020B0604020202020204" pitchFamily="34" charset="0"/>
                <a:cs typeface="Arial" panose="020B0604020202020204" pitchFamily="34" charset="0"/>
              </a:rPr>
              <a:t>إلى</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0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نقني من الداخل</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واجعلني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نقني من الخطية</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في أعماقي</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2663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mj-cs"/>
              </a:rPr>
              <a:t>Purify My Heart 1/1</a:t>
            </a:r>
            <a:endParaRPr lang="en-US" dirty="0">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mn-cs"/>
              </a:rPr>
              <a:t>Refiner</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fire My heart</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one desire Is to be holy Set apart for You Lord </a:t>
            </a:r>
            <a:endParaRPr lang="en-US" sz="4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41328833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541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mj-cs"/>
              </a:rPr>
              <a:t>Purify My Heart 1/1</a:t>
            </a:r>
            <a:endParaRPr lang="en-US" dirty="0">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mn-cs"/>
              </a:rPr>
              <a:t>Refiner</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fire My heart</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one desire Is to be holy Set apart for You Lord </a:t>
            </a:r>
            <a:endParaRPr lang="en-US" sz="4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154395984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9279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549870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rPr>
              <a:t>      مسح العهد القديم</a:t>
            </a:r>
            <a:r>
              <a:rPr lang="en-US" sz="3200" dirty="0">
                <a:solidFill>
                  <a:srgbClr val="FFFFFF"/>
                </a:solidFill>
                <a:ea typeface="ＭＳ Ｐゴシック" charset="0"/>
              </a:rPr>
              <a:t>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7082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ما الذي سيتغير في حياتك إذا كان هدفك الرئيسي في الحياة هوالعبادة؟</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673601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ar-JO" dirty="0">
                <a:solidFill>
                  <a:srgbClr val="FFFFFF"/>
                </a:solidFill>
                <a:effectLst>
                  <a:glow rad="228600">
                    <a:schemeClr val="tx1"/>
                  </a:glow>
                </a:effectLst>
                <a:ea typeface="+mj-ea"/>
              </a:rPr>
              <a:t>التطبيق</a:t>
            </a:r>
            <a:endParaRPr lang="en-US" dirty="0">
              <a:solidFill>
                <a:srgbClr val="FFFFFF"/>
              </a:solidFill>
              <a:effectLst>
                <a:glow rad="228600">
                  <a:schemeClr val="tx1"/>
                </a:glow>
              </a:effectLst>
              <a:ea typeface="+mj-ea"/>
            </a:endParaRP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ar-JO" altLang="zh-CN" sz="4400" dirty="0">
                <a:solidFill>
                  <a:srgbClr val="FFFFFF"/>
                </a:solidFill>
                <a:effectLst>
                  <a:glow rad="228600">
                    <a:schemeClr val="tx1"/>
                  </a:glow>
                </a:effectLst>
                <a:ea typeface="ＭＳ Ｐゴシック" charset="0"/>
              </a:rPr>
              <a:t>استرداد المؤمن التائب لله يتطلب </a:t>
            </a:r>
            <a:r>
              <a:rPr lang="ar-JO" altLang="zh-CN" sz="4400" dirty="0">
                <a:solidFill>
                  <a:srgbClr val="FFFF00"/>
                </a:solidFill>
                <a:effectLst>
                  <a:glow rad="228600">
                    <a:schemeClr val="tx1"/>
                  </a:glow>
                </a:effectLst>
                <a:ea typeface="ＭＳ Ｐゴシック" charset="0"/>
              </a:rPr>
              <a:t>عملاً </a:t>
            </a:r>
            <a:endParaRPr lang="en-US" altLang="zh-CN" sz="4400" dirty="0">
              <a:solidFill>
                <a:srgbClr val="FFFF00"/>
              </a:solidFill>
              <a:effectLst>
                <a:glow rad="228600">
                  <a:schemeClr val="tx1"/>
                </a:glow>
              </a:effectLst>
              <a:ea typeface="ＭＳ Ｐゴシック" charset="0"/>
            </a:endParaRP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2488" y="269758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الهيكل</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289</a:t>
            </a: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049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12023"/>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48131" name="AutoShape 3"/>
          <p:cNvSpPr>
            <a:spLocks noChangeArrowheads="1"/>
          </p:cNvSpPr>
          <p:nvPr/>
        </p:nvSpPr>
        <p:spPr bwMode="auto">
          <a:xfrm>
            <a:off x="4876800" y="1143000"/>
            <a:ext cx="762000" cy="2105025"/>
          </a:xfrm>
          <a:prstGeom prst="downArrow">
            <a:avLst>
              <a:gd name="adj1" fmla="val 50000"/>
              <a:gd name="adj2" fmla="val 69063"/>
            </a:avLst>
          </a:prstGeom>
          <a:solidFill>
            <a:srgbClr val="FF66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57356"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7376"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grpSp>
      <p:grpSp>
        <p:nvGrpSpPr>
          <p:cNvPr id="57357" name="Group 16"/>
          <p:cNvGrpSpPr>
            <a:grpSpLocks/>
          </p:cNvGrpSpPr>
          <p:nvPr/>
        </p:nvGrpSpPr>
        <p:grpSpPr bwMode="auto">
          <a:xfrm>
            <a:off x="2286000" y="4435475"/>
            <a:ext cx="5581650" cy="1570038"/>
            <a:chOff x="1440" y="2794"/>
            <a:chExt cx="3516" cy="989"/>
          </a:xfrm>
        </p:grpSpPr>
        <p:sp>
          <p:nvSpPr>
            <p:cNvPr id="48145" name="Text Box 17"/>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1000</a:t>
              </a:r>
              <a:endParaRPr lang="en-US" b="1" dirty="0">
                <a:latin typeface="Arial" panose="020B0604020202020204" pitchFamily="34" charset="0"/>
                <a:ea typeface="+mn-ea"/>
                <a:cs typeface="Arial" panose="020B0604020202020204" pitchFamily="34" charset="0"/>
              </a:endParaRPr>
            </a:p>
          </p:txBody>
        </p:sp>
        <p:sp>
          <p:nvSpPr>
            <p:cNvPr id="48146" name="Text Box 18"/>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2000</a:t>
              </a:r>
              <a:endParaRPr lang="en-US" b="1" dirty="0">
                <a:latin typeface="Arial" panose="020B0604020202020204" pitchFamily="34" charset="0"/>
                <a:ea typeface="+mn-ea"/>
                <a:cs typeface="Arial" panose="020B0604020202020204" pitchFamily="34" charset="0"/>
              </a:endParaRPr>
            </a:p>
          </p:txBody>
        </p:sp>
        <p:sp>
          <p:nvSpPr>
            <p:cNvPr id="48147" name="Text Box 19"/>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0</a:t>
              </a:r>
              <a:endParaRPr lang="en-US" b="1" dirty="0">
                <a:latin typeface="Arial" panose="020B0604020202020204" pitchFamily="34" charset="0"/>
                <a:ea typeface="+mn-ea"/>
                <a:cs typeface="Arial" panose="020B0604020202020204" pitchFamily="34" charset="0"/>
              </a:endParaRPr>
            </a:p>
          </p:txBody>
        </p:sp>
        <p:sp>
          <p:nvSpPr>
            <p:cNvPr id="48148" name="Text Box 20"/>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1000</a:t>
              </a:r>
              <a:endParaRPr lang="en-US" b="1" dirty="0">
                <a:latin typeface="Arial" panose="020B0604020202020204" pitchFamily="34" charset="0"/>
                <a:ea typeface="+mn-ea"/>
                <a:cs typeface="Arial" panose="020B0604020202020204" pitchFamily="34" charset="0"/>
              </a:endParaRPr>
            </a:p>
          </p:txBody>
        </p:sp>
        <p:sp>
          <p:nvSpPr>
            <p:cNvPr id="48149" name="Text Box 21"/>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2000</a:t>
              </a:r>
              <a:endParaRPr lang="en-US" b="1" dirty="0">
                <a:latin typeface="Arial" panose="020B0604020202020204" pitchFamily="34" charset="0"/>
                <a:ea typeface="+mn-ea"/>
                <a:cs typeface="Arial" panose="020B0604020202020204" pitchFamily="34" charset="0"/>
              </a:endParaRPr>
            </a:p>
          </p:txBody>
        </p:sp>
        <p:sp>
          <p:nvSpPr>
            <p:cNvPr id="48150" name="Text Box 22"/>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3000</a:t>
              </a:r>
              <a:endParaRPr lang="en-US" b="1" dirty="0">
                <a:latin typeface="Arial" panose="020B0604020202020204" pitchFamily="34" charset="0"/>
                <a:ea typeface="+mn-ea"/>
                <a:cs typeface="Arial" panose="020B0604020202020204" pitchFamily="34" charset="0"/>
              </a:endParaRPr>
            </a:p>
          </p:txBody>
        </p:sp>
      </p:grpSp>
      <p:sp>
        <p:nvSpPr>
          <p:cNvPr id="48151" name="Text Box 23"/>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الطوفان</a:t>
            </a:r>
            <a:endParaRPr lang="en-US" sz="3200" b="1" dirty="0">
              <a:latin typeface="Arial" panose="020B0604020202020204" pitchFamily="34" charset="0"/>
              <a:ea typeface="+mn-ea"/>
              <a:cs typeface="Arial" panose="020B0604020202020204" pitchFamily="34" charset="0"/>
            </a:endParaRPr>
          </a:p>
        </p:txBody>
      </p:sp>
      <p:sp>
        <p:nvSpPr>
          <p:cNvPr id="48152" name="Text Box 24"/>
          <p:cNvSpPr txBox="1">
            <a:spLocks noChangeArrowheads="1"/>
          </p:cNvSpPr>
          <p:nvPr/>
        </p:nvSpPr>
        <p:spPr bwMode="auto">
          <a:xfrm>
            <a:off x="-609600" y="5591175"/>
            <a:ext cx="3276600" cy="584200"/>
          </a:xfrm>
          <a:prstGeom prst="rect">
            <a:avLst/>
          </a:prstGeom>
          <a:noFill/>
          <a:ln w="9525">
            <a:noFill/>
            <a:miter lim="800000"/>
            <a:headEnd/>
            <a:tailEnd/>
          </a:ln>
          <a:effectLst/>
        </p:spPr>
        <p:txBody>
          <a:bodyPr>
            <a:spAutoFit/>
          </a:bodyPr>
          <a:lstStyle/>
          <a:p>
            <a:pPr algn="ctr">
              <a:spcBef>
                <a:spcPct val="50000"/>
              </a:spcBef>
              <a:defRPr/>
            </a:pPr>
            <a:r>
              <a:rPr lang="ar-JO" sz="3200" b="1" dirty="0">
                <a:solidFill>
                  <a:srgbClr val="FF9933"/>
                </a:solidFill>
                <a:latin typeface="Arial" panose="020B0604020202020204" pitchFamily="34" charset="0"/>
                <a:ea typeface="+mn-ea"/>
                <a:cs typeface="Arial" panose="020B0604020202020204" pitchFamily="34" charset="0"/>
              </a:rPr>
              <a:t>الخليقة</a:t>
            </a:r>
            <a:endParaRPr lang="en-US" sz="3200" b="1" dirty="0">
              <a:solidFill>
                <a:srgbClr val="FF9933"/>
              </a:solidFill>
              <a:latin typeface="Arial" panose="020B0604020202020204" pitchFamily="34" charset="0"/>
              <a:ea typeface="+mn-ea"/>
              <a:cs typeface="Arial" panose="020B0604020202020204" pitchFamily="34" charset="0"/>
            </a:endParaRPr>
          </a:p>
        </p:txBody>
      </p:sp>
      <p:sp>
        <p:nvSpPr>
          <p:cNvPr id="48153" name="Text Box 25"/>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إبراهيم</a:t>
            </a:r>
            <a:endParaRPr lang="en-US" sz="3200" b="1" dirty="0">
              <a:latin typeface="Arial" panose="020B0604020202020204" pitchFamily="34" charset="0"/>
              <a:ea typeface="+mn-ea"/>
              <a:cs typeface="Arial" panose="020B0604020202020204" pitchFamily="34" charset="0"/>
            </a:endParaRPr>
          </a:p>
        </p:txBody>
      </p:sp>
      <p:sp>
        <p:nvSpPr>
          <p:cNvPr id="48154"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يسوع</a:t>
            </a:r>
            <a:endParaRPr lang="en-US" sz="3200" b="1" dirty="0">
              <a:latin typeface="Arial" panose="020B0604020202020204" pitchFamily="34" charset="0"/>
              <a:ea typeface="+mn-ea"/>
              <a:cs typeface="Arial" panose="020B0604020202020204" pitchFamily="34" charset="0"/>
            </a:endParaRPr>
          </a:p>
        </p:txBody>
      </p:sp>
      <p:sp>
        <p:nvSpPr>
          <p:cNvPr id="48155"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اليوم</a:t>
            </a:r>
            <a:endParaRPr lang="en-US" sz="3200" b="1" dirty="0">
              <a:latin typeface="Arial" panose="020B0604020202020204" pitchFamily="34" charset="0"/>
              <a:ea typeface="+mn-ea"/>
              <a:cs typeface="Arial" panose="020B0604020202020204" pitchFamily="34" charset="0"/>
            </a:endParaRPr>
          </a:p>
        </p:txBody>
      </p:sp>
      <p:sp>
        <p:nvSpPr>
          <p:cNvPr id="48156" name="Text Box 28"/>
          <p:cNvSpPr txBox="1">
            <a:spLocks noChangeArrowheads="1"/>
          </p:cNvSpPr>
          <p:nvPr/>
        </p:nvSpPr>
        <p:spPr bwMode="auto">
          <a:xfrm>
            <a:off x="6705600" y="5591175"/>
            <a:ext cx="2438400" cy="1077218"/>
          </a:xfrm>
          <a:prstGeom prst="rect">
            <a:avLst/>
          </a:prstGeom>
          <a:noFill/>
          <a:ln w="9525">
            <a:noFill/>
            <a:miter lim="800000"/>
            <a:headEnd/>
            <a:tailEnd/>
          </a:ln>
          <a:effectLst/>
        </p:spPr>
        <p:txBody>
          <a:bodyPr>
            <a:spAutoFit/>
          </a:bodyPr>
          <a:lstStyle/>
          <a:p>
            <a:pPr algn="r">
              <a:spcBef>
                <a:spcPct val="50000"/>
              </a:spcBef>
              <a:defRPr/>
            </a:pPr>
            <a:r>
              <a:rPr lang="ar-JO" sz="3200" b="1" dirty="0">
                <a:solidFill>
                  <a:srgbClr val="FF9933"/>
                </a:solidFill>
                <a:latin typeface="Arial" panose="020B0604020202020204" pitchFamily="34" charset="0"/>
                <a:ea typeface="+mn-ea"/>
                <a:cs typeface="Arial" panose="020B0604020202020204" pitchFamily="34" charset="0"/>
              </a:rPr>
              <a:t>الخليقة    الجديدة</a:t>
            </a:r>
            <a:endParaRPr lang="en-US" sz="3200" b="1" dirty="0">
              <a:solidFill>
                <a:srgbClr val="FF9933"/>
              </a:solidFill>
              <a:latin typeface="Arial" panose="020B0604020202020204" pitchFamily="34" charset="0"/>
              <a:ea typeface="+mn-ea"/>
              <a:cs typeface="Arial" panose="020B0604020202020204" pitchFamily="34" charset="0"/>
            </a:endParaRPr>
          </a:p>
        </p:txBody>
      </p:sp>
      <p:grpSp>
        <p:nvGrpSpPr>
          <p:cNvPr id="30741" name="Group 29"/>
          <p:cNvGrpSpPr>
            <a:grpSpLocks/>
          </p:cNvGrpSpPr>
          <p:nvPr/>
        </p:nvGrpSpPr>
        <p:grpSpPr bwMode="auto">
          <a:xfrm>
            <a:off x="5715000" y="3429000"/>
            <a:ext cx="1828800" cy="762000"/>
            <a:chOff x="3648" y="1824"/>
            <a:chExt cx="1152" cy="480"/>
          </a:xfrm>
          <a:solidFill>
            <a:srgbClr val="0000FF"/>
          </a:solidFill>
        </p:grpSpPr>
        <p:sp>
          <p:nvSpPr>
            <p:cNvPr id="4815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5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b="1" dirty="0">
                  <a:latin typeface="Arial" panose="020B0604020202020204" pitchFamily="34" charset="0"/>
                  <a:ea typeface="+mn-ea"/>
                  <a:cs typeface="Arial" panose="020B0604020202020204" pitchFamily="34" charset="0"/>
                </a:rPr>
                <a:t>الكنيسة</a:t>
              </a:r>
              <a:endParaRPr lang="en-US" sz="2800" b="1" dirty="0">
                <a:latin typeface="Arial" panose="020B0604020202020204" pitchFamily="34" charset="0"/>
                <a:ea typeface="+mn-ea"/>
                <a:cs typeface="Arial" panose="020B0604020202020204" pitchFamily="34" charset="0"/>
              </a:endParaRPr>
            </a:p>
          </p:txBody>
        </p:sp>
      </p:grpSp>
      <p:grpSp>
        <p:nvGrpSpPr>
          <p:cNvPr id="30742" name="Group 32"/>
          <p:cNvGrpSpPr>
            <a:grpSpLocks/>
          </p:cNvGrpSpPr>
          <p:nvPr/>
        </p:nvGrpSpPr>
        <p:grpSpPr bwMode="auto">
          <a:xfrm>
            <a:off x="4491038" y="3200400"/>
            <a:ext cx="1219200" cy="609600"/>
            <a:chOff x="2829" y="2016"/>
            <a:chExt cx="768" cy="384"/>
          </a:xfrm>
          <a:solidFill>
            <a:srgbClr val="0000FF"/>
          </a:solidFill>
        </p:grpSpPr>
        <p:sp>
          <p:nvSpPr>
            <p:cNvPr id="4816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6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الملوك</a:t>
              </a:r>
              <a:endParaRPr lang="en-US" sz="2800" b="1" dirty="0">
                <a:latin typeface="Arial" panose="020B0604020202020204" pitchFamily="34" charset="0"/>
                <a:ea typeface="+mn-ea"/>
                <a:cs typeface="Arial" panose="020B0604020202020204" pitchFamily="34" charset="0"/>
              </a:endParaRPr>
            </a:p>
          </p:txBody>
        </p:sp>
      </p:grpSp>
      <p:grpSp>
        <p:nvGrpSpPr>
          <p:cNvPr id="30743" name="Group 35"/>
          <p:cNvGrpSpPr>
            <a:grpSpLocks/>
          </p:cNvGrpSpPr>
          <p:nvPr/>
        </p:nvGrpSpPr>
        <p:grpSpPr bwMode="auto">
          <a:xfrm>
            <a:off x="3352800" y="3763963"/>
            <a:ext cx="1371600" cy="655637"/>
            <a:chOff x="2112" y="2371"/>
            <a:chExt cx="864" cy="413"/>
          </a:xfrm>
          <a:solidFill>
            <a:srgbClr val="0000FF"/>
          </a:solidFill>
        </p:grpSpPr>
        <p:sp>
          <p:nvSpPr>
            <p:cNvPr id="4816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6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الأسباط</a:t>
              </a:r>
              <a:endParaRPr lang="en-US" sz="2800" b="1" dirty="0">
                <a:latin typeface="Arial" panose="020B0604020202020204" pitchFamily="34" charset="0"/>
                <a:ea typeface="+mn-ea"/>
                <a:cs typeface="Arial" panose="020B0604020202020204" pitchFamily="34" charset="0"/>
              </a:endParaRPr>
            </a:p>
          </p:txBody>
        </p:sp>
      </p:grpSp>
      <p:sp>
        <p:nvSpPr>
          <p:cNvPr id="48167" name="Text Box 39"/>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داود</a:t>
            </a:r>
            <a:endParaRPr lang="en-US" sz="3200" b="1" dirty="0">
              <a:latin typeface="Arial" panose="020B0604020202020204" pitchFamily="34" charset="0"/>
              <a:ea typeface="+mn-ea"/>
              <a:cs typeface="Arial" panose="020B0604020202020204" pitchFamily="34" charset="0"/>
            </a:endParaRPr>
          </a:p>
        </p:txBody>
      </p:sp>
      <p:sp>
        <p:nvSpPr>
          <p:cNvPr id="48168" name="Rectangle 40"/>
          <p:cNvSpPr>
            <a:spLocks noGrp="1" noChangeArrowheads="1"/>
          </p:cNvSpPr>
          <p:nvPr>
            <p:ph type="title" idx="4294967295"/>
          </p:nvPr>
        </p:nvSpPr>
        <p:spPr>
          <a:xfrm>
            <a:off x="2411413" y="381000"/>
            <a:ext cx="6046787" cy="685800"/>
          </a:xfrm>
        </p:spPr>
        <p:txBody>
          <a:bodyPr/>
          <a:lstStyle/>
          <a:p>
            <a:pPr algn="ctr" eaLnBrk="1" hangingPunct="1">
              <a:defRPr/>
            </a:pPr>
            <a:r>
              <a:rPr lang="ar-JO" sz="4000" b="1" dirty="0">
                <a:latin typeface="Arial" panose="020B0604020202020204" pitchFamily="34" charset="0"/>
                <a:ea typeface="+mj-ea"/>
                <a:cs typeface="Arial" panose="020B0604020202020204" pitchFamily="34" charset="0"/>
              </a:rPr>
              <a:t>عزرا - نحميا</a:t>
            </a:r>
            <a:endParaRPr lang="en-US" sz="4000" b="1" dirty="0">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descr="Green marble"/>
          <p:cNvSpPr>
            <a:spLocks noChangeArrowheads="1"/>
          </p:cNvSpPr>
          <p:nvPr/>
        </p:nvSpPr>
        <p:spPr bwMode="auto">
          <a:xfrm>
            <a:off x="0" y="0"/>
            <a:ext cx="9144000" cy="6858000"/>
          </a:xfrm>
          <a:prstGeom prst="rect">
            <a:avLst/>
          </a:prstGeom>
          <a:blipFill dpi="0" rotWithShape="0">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155" name="Text Box 3"/>
          <p:cNvSpPr txBox="1">
            <a:spLocks noChangeArrowheads="1"/>
          </p:cNvSpPr>
          <p:nvPr/>
        </p:nvSpPr>
        <p:spPr bwMode="auto">
          <a:xfrm>
            <a:off x="6172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650</a:t>
            </a:r>
            <a:endParaRPr lang="en-US" sz="2800" b="1" dirty="0">
              <a:latin typeface="Arial" panose="020B0604020202020204" pitchFamily="34" charset="0"/>
              <a:ea typeface="+mn-ea"/>
              <a:cs typeface="Arial" panose="020B0604020202020204" pitchFamily="34" charset="0"/>
            </a:endParaRPr>
          </a:p>
        </p:txBody>
      </p:sp>
      <p:sp>
        <p:nvSpPr>
          <p:cNvPr id="49156" name="Text Box 4"/>
          <p:cNvSpPr txBox="1">
            <a:spLocks noChangeArrowheads="1"/>
          </p:cNvSpPr>
          <p:nvPr/>
        </p:nvSpPr>
        <p:spPr bwMode="auto">
          <a:xfrm>
            <a:off x="5343525" y="4067175"/>
            <a:ext cx="514359"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700</a:t>
            </a:r>
            <a:r>
              <a:rPr lang="en-US" sz="2800" b="1" dirty="0">
                <a:latin typeface="Arial" panose="020B0604020202020204" pitchFamily="34" charset="0"/>
                <a:ea typeface="+mn-ea"/>
                <a:cs typeface="Arial" panose="020B0604020202020204" pitchFamily="34" charset="0"/>
              </a:rPr>
              <a:t> </a:t>
            </a:r>
          </a:p>
        </p:txBody>
      </p:sp>
      <p:sp>
        <p:nvSpPr>
          <p:cNvPr id="49157" name="Text Box 5"/>
          <p:cNvSpPr txBox="1">
            <a:spLocks noChangeArrowheads="1"/>
          </p:cNvSpPr>
          <p:nvPr/>
        </p:nvSpPr>
        <p:spPr bwMode="auto">
          <a:xfrm>
            <a:off x="4114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800</a:t>
            </a:r>
            <a:endParaRPr lang="en-US" sz="2800" b="1" dirty="0">
              <a:latin typeface="Arial" panose="020B0604020202020204" pitchFamily="34" charset="0"/>
              <a:ea typeface="+mn-ea"/>
              <a:cs typeface="Arial" panose="020B0604020202020204" pitchFamily="34" charset="0"/>
            </a:endParaRPr>
          </a:p>
        </p:txBody>
      </p:sp>
      <p:sp>
        <p:nvSpPr>
          <p:cNvPr id="49158" name="Text Box 6"/>
          <p:cNvSpPr txBox="1">
            <a:spLocks noChangeArrowheads="1"/>
          </p:cNvSpPr>
          <p:nvPr/>
        </p:nvSpPr>
        <p:spPr bwMode="auto">
          <a:xfrm>
            <a:off x="2743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900</a:t>
            </a:r>
            <a:endParaRPr lang="en-US" sz="2800" b="1" dirty="0">
              <a:latin typeface="Arial" panose="020B0604020202020204" pitchFamily="34" charset="0"/>
              <a:ea typeface="+mn-ea"/>
              <a:cs typeface="Arial" panose="020B0604020202020204" pitchFamily="34" charset="0"/>
            </a:endParaRPr>
          </a:p>
        </p:txBody>
      </p:sp>
      <p:sp>
        <p:nvSpPr>
          <p:cNvPr id="49159" name="Text Box 7"/>
          <p:cNvSpPr txBox="1">
            <a:spLocks noChangeArrowheads="1"/>
          </p:cNvSpPr>
          <p:nvPr/>
        </p:nvSpPr>
        <p:spPr bwMode="auto">
          <a:xfrm>
            <a:off x="2057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950</a:t>
            </a:r>
            <a:endParaRPr lang="en-US" sz="2800" b="1" dirty="0">
              <a:latin typeface="Arial" panose="020B0604020202020204" pitchFamily="34" charset="0"/>
              <a:ea typeface="+mn-ea"/>
              <a:cs typeface="Arial" panose="020B0604020202020204" pitchFamily="34" charset="0"/>
            </a:endParaRPr>
          </a:p>
        </p:txBody>
      </p:sp>
      <p:sp>
        <p:nvSpPr>
          <p:cNvPr id="49160" name="Text Box 8"/>
          <p:cNvSpPr txBox="1">
            <a:spLocks noChangeArrowheads="1"/>
          </p:cNvSpPr>
          <p:nvPr/>
        </p:nvSpPr>
        <p:spPr bwMode="auto">
          <a:xfrm>
            <a:off x="13716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1000</a:t>
            </a:r>
            <a:endParaRPr lang="en-US" sz="2800" b="1" dirty="0">
              <a:latin typeface="Arial" panose="020B0604020202020204" pitchFamily="34" charset="0"/>
              <a:ea typeface="+mn-ea"/>
              <a:cs typeface="Arial" panose="020B0604020202020204" pitchFamily="34" charset="0"/>
            </a:endParaRPr>
          </a:p>
        </p:txBody>
      </p:sp>
      <p:sp>
        <p:nvSpPr>
          <p:cNvPr id="49161" name="Text Box 9"/>
          <p:cNvSpPr txBox="1">
            <a:spLocks noChangeArrowheads="1"/>
          </p:cNvSpPr>
          <p:nvPr/>
        </p:nvSpPr>
        <p:spPr bwMode="auto">
          <a:xfrm>
            <a:off x="6858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600</a:t>
            </a:r>
            <a:endParaRPr lang="en-US" sz="2800" b="1" dirty="0">
              <a:latin typeface="Arial" panose="020B0604020202020204" pitchFamily="34" charset="0"/>
              <a:ea typeface="+mn-ea"/>
              <a:cs typeface="Arial" panose="020B0604020202020204" pitchFamily="34" charset="0"/>
            </a:endParaRPr>
          </a:p>
        </p:txBody>
      </p:sp>
      <p:sp>
        <p:nvSpPr>
          <p:cNvPr id="49162" name="Text Box 10"/>
          <p:cNvSpPr txBox="1">
            <a:spLocks noChangeArrowheads="1"/>
          </p:cNvSpPr>
          <p:nvPr/>
        </p:nvSpPr>
        <p:spPr bwMode="auto">
          <a:xfrm>
            <a:off x="8153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500</a:t>
            </a:r>
            <a:endParaRPr lang="en-US" sz="2800" b="1" dirty="0">
              <a:latin typeface="Arial" panose="020B0604020202020204" pitchFamily="34" charset="0"/>
              <a:ea typeface="+mn-ea"/>
              <a:cs typeface="Arial" panose="020B0604020202020204" pitchFamily="34" charset="0"/>
            </a:endParaRPr>
          </a:p>
        </p:txBody>
      </p:sp>
      <p:grpSp>
        <p:nvGrpSpPr>
          <p:cNvPr id="59402" name="Group 11"/>
          <p:cNvGrpSpPr>
            <a:grpSpLocks/>
          </p:cNvGrpSpPr>
          <p:nvPr/>
        </p:nvGrpSpPr>
        <p:grpSpPr bwMode="auto">
          <a:xfrm>
            <a:off x="66675" y="3044825"/>
            <a:ext cx="9534525" cy="844550"/>
            <a:chOff x="42" y="1918"/>
            <a:chExt cx="6006" cy="532"/>
          </a:xfrm>
        </p:grpSpPr>
        <p:grpSp>
          <p:nvGrpSpPr>
            <p:cNvPr id="59422" name="Group 12"/>
            <p:cNvGrpSpPr>
              <a:grpSpLocks/>
            </p:cNvGrpSpPr>
            <p:nvPr/>
          </p:nvGrpSpPr>
          <p:grpSpPr bwMode="auto">
            <a:xfrm>
              <a:off x="96" y="1918"/>
              <a:ext cx="1296" cy="530"/>
              <a:chOff x="96" y="1918"/>
              <a:chExt cx="1296" cy="530"/>
            </a:xfrm>
          </p:grpSpPr>
          <p:sp>
            <p:nvSpPr>
              <p:cNvPr id="4916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9423" name="Group 17"/>
            <p:cNvGrpSpPr>
              <a:grpSpLocks/>
            </p:cNvGrpSpPr>
            <p:nvPr/>
          </p:nvGrpSpPr>
          <p:grpSpPr bwMode="auto">
            <a:xfrm>
              <a:off x="1824" y="1920"/>
              <a:ext cx="1296" cy="530"/>
              <a:chOff x="96" y="1918"/>
              <a:chExt cx="1296" cy="530"/>
            </a:xfrm>
          </p:grpSpPr>
          <p:sp>
            <p:nvSpPr>
              <p:cNvPr id="4917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9424" name="Group 22"/>
            <p:cNvGrpSpPr>
              <a:grpSpLocks/>
            </p:cNvGrpSpPr>
            <p:nvPr/>
          </p:nvGrpSpPr>
          <p:grpSpPr bwMode="auto">
            <a:xfrm>
              <a:off x="3552" y="1920"/>
              <a:ext cx="1296" cy="530"/>
              <a:chOff x="96" y="1918"/>
              <a:chExt cx="1296" cy="530"/>
            </a:xfrm>
          </p:grpSpPr>
          <p:sp>
            <p:nvSpPr>
              <p:cNvPr id="4917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917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8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8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9182" name="Text Box 30"/>
          <p:cNvSpPr txBox="1">
            <a:spLocks noChangeArrowheads="1"/>
          </p:cNvSpPr>
          <p:nvPr/>
        </p:nvSpPr>
        <p:spPr bwMode="auto">
          <a:xfrm>
            <a:off x="7543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550</a:t>
            </a:r>
            <a:endParaRPr lang="en-US" sz="2800" b="1" dirty="0">
              <a:latin typeface="Arial" panose="020B0604020202020204" pitchFamily="34" charset="0"/>
              <a:ea typeface="+mn-ea"/>
              <a:cs typeface="Arial" panose="020B0604020202020204" pitchFamily="34" charset="0"/>
            </a:endParaRPr>
          </a:p>
        </p:txBody>
      </p:sp>
      <p:sp>
        <p:nvSpPr>
          <p:cNvPr id="49183" name="Text Box 31"/>
          <p:cNvSpPr txBox="1">
            <a:spLocks noChangeArrowheads="1"/>
          </p:cNvSpPr>
          <p:nvPr/>
        </p:nvSpPr>
        <p:spPr bwMode="auto">
          <a:xfrm>
            <a:off x="4724401" y="4067175"/>
            <a:ext cx="490542"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750</a:t>
            </a:r>
            <a:r>
              <a:rPr lang="en-US" sz="2800" b="1" dirty="0">
                <a:latin typeface="Arial" panose="020B0604020202020204" pitchFamily="34" charset="0"/>
                <a:ea typeface="+mn-ea"/>
                <a:cs typeface="Arial" panose="020B0604020202020204" pitchFamily="34" charset="0"/>
              </a:rPr>
              <a:t> </a:t>
            </a:r>
          </a:p>
        </p:txBody>
      </p:sp>
      <p:sp>
        <p:nvSpPr>
          <p:cNvPr id="49184" name="Text Box 32"/>
          <p:cNvSpPr txBox="1">
            <a:spLocks noChangeArrowheads="1"/>
          </p:cNvSpPr>
          <p:nvPr/>
        </p:nvSpPr>
        <p:spPr bwMode="auto">
          <a:xfrm>
            <a:off x="3429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850</a:t>
            </a:r>
            <a:endParaRPr lang="en-US" sz="2800" b="1" dirty="0">
              <a:latin typeface="Arial" panose="020B0604020202020204" pitchFamily="34" charset="0"/>
              <a:ea typeface="+mn-ea"/>
              <a:cs typeface="Arial" panose="020B0604020202020204" pitchFamily="34" charset="0"/>
            </a:endParaRPr>
          </a:p>
        </p:txBody>
      </p:sp>
      <p:sp>
        <p:nvSpPr>
          <p:cNvPr id="49185" name="Text Box 33"/>
          <p:cNvSpPr txBox="1">
            <a:spLocks noChangeArrowheads="1"/>
          </p:cNvSpPr>
          <p:nvPr/>
        </p:nvSpPr>
        <p:spPr bwMode="auto">
          <a:xfrm>
            <a:off x="685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1050</a:t>
            </a:r>
            <a:endParaRPr lang="en-US" sz="2800" b="1" dirty="0">
              <a:latin typeface="Arial" panose="020B0604020202020204" pitchFamily="34" charset="0"/>
              <a:ea typeface="+mn-ea"/>
              <a:cs typeface="Arial" panose="020B0604020202020204" pitchFamily="34" charset="0"/>
            </a:endParaRPr>
          </a:p>
        </p:txBody>
      </p:sp>
      <p:sp>
        <p:nvSpPr>
          <p:cNvPr id="49186" name="Text Box 34"/>
          <p:cNvSpPr txBox="1">
            <a:spLocks noChangeArrowheads="1"/>
          </p:cNvSpPr>
          <p:nvPr/>
        </p:nvSpPr>
        <p:spPr bwMode="auto">
          <a:xfrm>
            <a:off x="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1100</a:t>
            </a:r>
            <a:endParaRPr lang="en-US" sz="2800" b="1" dirty="0">
              <a:latin typeface="Arial" panose="020B0604020202020204" pitchFamily="34" charset="0"/>
              <a:ea typeface="+mn-ea"/>
              <a:cs typeface="Arial" panose="020B0604020202020204" pitchFamily="34" charset="0"/>
            </a:endParaRPr>
          </a:p>
        </p:txBody>
      </p:sp>
      <p:sp>
        <p:nvSpPr>
          <p:cNvPr id="49187" name="Text Box 35"/>
          <p:cNvSpPr txBox="1">
            <a:spLocks noChangeArrowheads="1"/>
          </p:cNvSpPr>
          <p:nvPr/>
        </p:nvSpPr>
        <p:spPr bwMode="auto">
          <a:xfrm>
            <a:off x="8763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450</a:t>
            </a:r>
            <a:endParaRPr lang="en-US" sz="2800" b="1" dirty="0">
              <a:latin typeface="Arial" panose="020B0604020202020204" pitchFamily="34" charset="0"/>
              <a:ea typeface="+mn-ea"/>
              <a:cs typeface="Arial" panose="020B0604020202020204" pitchFamily="34" charset="0"/>
            </a:endParaRPr>
          </a:p>
        </p:txBody>
      </p:sp>
      <p:sp>
        <p:nvSpPr>
          <p:cNvPr id="49188" name="Text Box 36"/>
          <p:cNvSpPr txBox="1">
            <a:spLocks noChangeArrowheads="1"/>
          </p:cNvSpPr>
          <p:nvPr/>
        </p:nvSpPr>
        <p:spPr bwMode="auto">
          <a:xfrm>
            <a:off x="3048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00FFFF"/>
                </a:solidFill>
                <a:latin typeface="Arial" panose="020B0604020202020204" pitchFamily="34" charset="0"/>
                <a:ea typeface="+mn-ea"/>
                <a:cs typeface="Arial" panose="020B0604020202020204" pitchFamily="34" charset="0"/>
              </a:rPr>
              <a:t>المملكة  المتحدة</a:t>
            </a:r>
            <a:endParaRPr lang="en-US" sz="3600" b="1" dirty="0">
              <a:solidFill>
                <a:srgbClr val="00FFFF"/>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00FFFF"/>
                </a:solidFill>
                <a:latin typeface="Arial" panose="020B0604020202020204" pitchFamily="34" charset="0"/>
                <a:ea typeface="+mn-ea"/>
                <a:cs typeface="Arial" panose="020B0604020202020204" pitchFamily="34" charset="0"/>
              </a:rPr>
              <a:t>1050 - 930</a:t>
            </a:r>
            <a:endParaRPr lang="en-US" sz="3200" b="1" dirty="0">
              <a:solidFill>
                <a:srgbClr val="00FFFF"/>
              </a:solidFill>
              <a:latin typeface="Arial" panose="020B0604020202020204" pitchFamily="34" charset="0"/>
              <a:ea typeface="+mn-ea"/>
              <a:cs typeface="Arial" panose="020B0604020202020204" pitchFamily="34" charset="0"/>
            </a:endParaRPr>
          </a:p>
        </p:txBody>
      </p:sp>
      <p:sp>
        <p:nvSpPr>
          <p:cNvPr id="49189" name="Text Box 37"/>
          <p:cNvSpPr txBox="1">
            <a:spLocks noChangeArrowheads="1"/>
          </p:cNvSpPr>
          <p:nvPr/>
        </p:nvSpPr>
        <p:spPr bwMode="auto">
          <a:xfrm>
            <a:off x="25908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FFFF00"/>
                </a:solidFill>
                <a:latin typeface="Arial" panose="020B0604020202020204" pitchFamily="34" charset="0"/>
                <a:ea typeface="+mn-ea"/>
                <a:cs typeface="Arial" panose="020B0604020202020204" pitchFamily="34" charset="0"/>
              </a:rPr>
              <a:t>المملكة المنقسمة</a:t>
            </a:r>
            <a:endParaRPr lang="en-US" sz="3600" b="1" dirty="0">
              <a:solidFill>
                <a:srgbClr val="FFFF00"/>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930 - 722</a:t>
            </a:r>
            <a:endParaRPr lang="en-US" sz="3200" b="1" dirty="0">
              <a:solidFill>
                <a:srgbClr val="FFFF00"/>
              </a:solidFill>
              <a:latin typeface="Arial" panose="020B0604020202020204" pitchFamily="34" charset="0"/>
              <a:ea typeface="+mn-ea"/>
              <a:cs typeface="Arial" panose="020B0604020202020204" pitchFamily="34" charset="0"/>
            </a:endParaRPr>
          </a:p>
        </p:txBody>
      </p:sp>
      <p:sp>
        <p:nvSpPr>
          <p:cNvPr id="49190" name="Text Box 38"/>
          <p:cNvSpPr txBox="1">
            <a:spLocks noChangeArrowheads="1"/>
          </p:cNvSpPr>
          <p:nvPr/>
        </p:nvSpPr>
        <p:spPr bwMode="auto">
          <a:xfrm>
            <a:off x="50292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FF99FF"/>
                </a:solidFill>
                <a:latin typeface="Arial" panose="020B0604020202020204" pitchFamily="34" charset="0"/>
                <a:ea typeface="+mn-ea"/>
                <a:cs typeface="Arial" panose="020B0604020202020204" pitchFamily="34" charset="0"/>
              </a:rPr>
              <a:t>المملكة المنعزلة</a:t>
            </a:r>
            <a:endParaRPr lang="en-US" sz="3600" b="1" dirty="0">
              <a:solidFill>
                <a:srgbClr val="FF99FF"/>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FF99FF"/>
                </a:solidFill>
                <a:latin typeface="Arial" panose="020B0604020202020204" pitchFamily="34" charset="0"/>
                <a:ea typeface="+mn-ea"/>
                <a:cs typeface="Arial" panose="020B0604020202020204" pitchFamily="34" charset="0"/>
              </a:rPr>
              <a:t>722 - 586</a:t>
            </a:r>
            <a:endParaRPr lang="en-US" sz="3200" b="1" dirty="0">
              <a:solidFill>
                <a:srgbClr val="FF99FF"/>
              </a:solidFill>
              <a:latin typeface="Arial" panose="020B0604020202020204" pitchFamily="34" charset="0"/>
              <a:ea typeface="+mn-ea"/>
              <a:cs typeface="Arial" panose="020B0604020202020204" pitchFamily="34" charset="0"/>
            </a:endParaRPr>
          </a:p>
        </p:txBody>
      </p:sp>
      <p:sp>
        <p:nvSpPr>
          <p:cNvPr id="49191" name="Text Box 39"/>
          <p:cNvSpPr txBox="1">
            <a:spLocks noChangeArrowheads="1"/>
          </p:cNvSpPr>
          <p:nvPr/>
        </p:nvSpPr>
        <p:spPr bwMode="auto">
          <a:xfrm>
            <a:off x="5643570" y="6172200"/>
            <a:ext cx="3271830"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solidFill>
                  <a:srgbClr val="66FF66"/>
                </a:solidFill>
                <a:latin typeface="Arial" panose="020B0604020202020204" pitchFamily="34" charset="0"/>
                <a:ea typeface="+mn-ea"/>
                <a:cs typeface="Arial" panose="020B0604020202020204" pitchFamily="34" charset="0"/>
              </a:rPr>
              <a:t>السبي 605 - 536</a:t>
            </a:r>
            <a:endParaRPr lang="en-US" sz="3200" b="1" dirty="0">
              <a:solidFill>
                <a:srgbClr val="66FF66"/>
              </a:solidFill>
              <a:latin typeface="Arial" panose="020B0604020202020204" pitchFamily="34" charset="0"/>
              <a:ea typeface="+mn-ea"/>
              <a:cs typeface="Arial" panose="020B0604020202020204" pitchFamily="34" charset="0"/>
            </a:endParaRPr>
          </a:p>
        </p:txBody>
      </p:sp>
      <p:sp>
        <p:nvSpPr>
          <p:cNvPr id="59413"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3" name="Text Box 41"/>
          <p:cNvSpPr txBox="1">
            <a:spLocks noChangeArrowheads="1"/>
          </p:cNvSpPr>
          <p:nvPr/>
        </p:nvSpPr>
        <p:spPr bwMode="auto">
          <a:xfrm>
            <a:off x="7010400" y="838200"/>
            <a:ext cx="2514600" cy="267765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600" b="1" dirty="0">
                <a:solidFill>
                  <a:srgbClr val="FFCC00"/>
                </a:solidFill>
                <a:latin typeface="Arial" panose="020B0604020202020204" pitchFamily="34" charset="0"/>
                <a:cs typeface="Arial" panose="020B0604020202020204" pitchFamily="34" charset="0"/>
              </a:rPr>
              <a:t>ما بعد</a:t>
            </a:r>
            <a:br>
              <a:rPr lang="en-US" sz="3600" b="1" dirty="0">
                <a:solidFill>
                  <a:srgbClr val="FFCC00"/>
                </a:solidFill>
                <a:latin typeface="Arial" panose="020B0604020202020204" pitchFamily="34" charset="0"/>
                <a:cs typeface="Arial" panose="020B0604020202020204" pitchFamily="34" charset="0"/>
              </a:rPr>
            </a:br>
            <a:r>
              <a:rPr lang="ar-JO" sz="3600" b="1" dirty="0">
                <a:solidFill>
                  <a:srgbClr val="FFCC00"/>
                </a:solidFill>
                <a:latin typeface="Arial" panose="020B0604020202020204" pitchFamily="34" charset="0"/>
                <a:cs typeface="Arial" panose="020B0604020202020204" pitchFamily="34" charset="0"/>
              </a:rPr>
              <a:t>السبي</a:t>
            </a:r>
            <a:endParaRPr lang="en-US" sz="36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536 - 425</a:t>
            </a:r>
            <a:endParaRPr lang="en-US" sz="32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endParaRPr lang="en-US" sz="3200" b="1" dirty="0">
              <a:solidFill>
                <a:srgbClr val="FFCC00"/>
              </a:solidFill>
              <a:latin typeface="Arial" panose="020B0604020202020204" pitchFamily="34" charset="0"/>
              <a:cs typeface="Arial" panose="020B0604020202020204" pitchFamily="34" charset="0"/>
            </a:endParaRPr>
          </a:p>
        </p:txBody>
      </p:sp>
      <p:sp>
        <p:nvSpPr>
          <p:cNvPr id="49194"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5"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6"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7" name="AutoShape 45"/>
          <p:cNvSpPr>
            <a:spLocks noChangeArrowheads="1"/>
          </p:cNvSpPr>
          <p:nvPr/>
        </p:nvSpPr>
        <p:spPr bwMode="auto">
          <a:xfrm>
            <a:off x="7740352"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8" name="Text Box 46"/>
          <p:cNvSpPr txBox="1">
            <a:spLocks noChangeArrowheads="1"/>
          </p:cNvSpPr>
          <p:nvPr/>
        </p:nvSpPr>
        <p:spPr bwMode="auto">
          <a:xfrm>
            <a:off x="4427984" y="44624"/>
            <a:ext cx="4724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ar-JO" sz="3600" b="1" dirty="0">
                <a:solidFill>
                  <a:srgbClr val="FFCC00"/>
                </a:solidFill>
                <a:latin typeface="Arial" panose="020B0604020202020204" pitchFamily="34" charset="0"/>
                <a:ea typeface="+mn-ea"/>
                <a:cs typeface="Arial" panose="020B0604020202020204" pitchFamily="34" charset="0"/>
              </a:rPr>
              <a:t>عزرا - نحميا</a:t>
            </a:r>
            <a:endParaRPr lang="en-US" sz="3600" b="1" dirty="0">
              <a:solidFill>
                <a:srgbClr val="FFCC00"/>
              </a:solidFill>
              <a:latin typeface="Arial" panose="020B0604020202020204" pitchFamily="34" charset="0"/>
              <a:ea typeface="+mn-ea"/>
              <a:cs typeface="Arial" panose="020B0604020202020204" pitchFamily="34" charset="0"/>
            </a:endParaRPr>
          </a:p>
        </p:txBody>
      </p:sp>
      <p:sp>
        <p:nvSpPr>
          <p:cNvPr id="49199"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200" name="Rectangle 48"/>
          <p:cNvSpPr>
            <a:spLocks noGrp="1" noChangeArrowheads="1"/>
          </p:cNvSpPr>
          <p:nvPr>
            <p:ph type="title" idx="4294967295"/>
          </p:nvPr>
        </p:nvSpPr>
        <p:spPr>
          <a:xfrm>
            <a:off x="0" y="0"/>
            <a:ext cx="2819400" cy="609600"/>
          </a:xfrm>
        </p:spPr>
        <p:txBody>
          <a:bodyPr/>
          <a:lstStyle/>
          <a:p>
            <a:pPr eaLnBrk="1" hangingPunct="1">
              <a:defRPr/>
            </a:pPr>
            <a:r>
              <a:rPr lang="ar-JO" sz="4000" b="1" dirty="0">
                <a:latin typeface="Arial" panose="020B0604020202020204" pitchFamily="34" charset="0"/>
                <a:ea typeface="+mj-ea"/>
                <a:cs typeface="Arial" panose="020B0604020202020204" pitchFamily="34" charset="0"/>
              </a:rPr>
              <a:t>الخط الزمني</a:t>
            </a:r>
            <a:endParaRPr lang="en-US" sz="4000" b="1" dirty="0">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9198"/>
                                        </p:tgtEl>
                                        <p:attrNameLst>
                                          <p:attrName>style.visibility</p:attrName>
                                        </p:attrNameLst>
                                      </p:cBhvr>
                                      <p:to>
                                        <p:strVal val="visible"/>
                                      </p:to>
                                    </p:set>
                                    <p:animEffect transition="in" filter="dissolve">
                                      <p:cBhvr>
                                        <p:cTn id="7" dur="500"/>
                                        <p:tgtEl>
                                          <p:spTgt spid="49198"/>
                                        </p:tgtEl>
                                      </p:cBhvr>
                                    </p:animEffect>
                                  </p:childTnLst>
                                </p:cTn>
                              </p:par>
                            </p:childTnLst>
                          </p:cTn>
                        </p:par>
                        <p:par>
                          <p:cTn id="8" fill="hold" nodeType="afterGroup">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49199"/>
                                        </p:tgtEl>
                                        <p:attrNameLst>
                                          <p:attrName>style.visibility</p:attrName>
                                        </p:attrNameLst>
                                      </p:cBhvr>
                                      <p:to>
                                        <p:strVal val="visible"/>
                                      </p:to>
                                    </p:set>
                                    <p:animEffect transition="in" filter="wipe(left)">
                                      <p:cBhvr>
                                        <p:cTn id="11" dur="500"/>
                                        <p:tgtEl>
                                          <p:spTgt spid="49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53251"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450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2" name="Text Box 4"/>
          <p:cNvSpPr txBox="1">
            <a:spLocks noChangeArrowheads="1"/>
          </p:cNvSpPr>
          <p:nvPr/>
        </p:nvSpPr>
        <p:spPr bwMode="auto">
          <a:xfrm>
            <a:off x="5343525" y="4067175"/>
            <a:ext cx="523875"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460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3"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480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4"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500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5"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510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6" name="Text Box 8"/>
          <p:cNvSpPr txBox="1">
            <a:spLocks noChangeArrowheads="1"/>
          </p:cNvSpPr>
          <p:nvPr/>
        </p:nvSpPr>
        <p:spPr bwMode="auto">
          <a:xfrm>
            <a:off x="13716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520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7"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440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8"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420</a:t>
            </a:r>
            <a:endParaRPr lang="en-US" b="1" dirty="0">
              <a:solidFill>
                <a:srgbClr val="FFFFFF"/>
              </a:solidFill>
              <a:latin typeface="Arial" panose="020B0604020202020204" pitchFamily="34" charset="0"/>
              <a:ea typeface="+mn-ea"/>
              <a:cs typeface="Arial" panose="020B0604020202020204" pitchFamily="34" charset="0"/>
            </a:endParaRPr>
          </a:p>
        </p:txBody>
      </p:sp>
      <p:grpSp>
        <p:nvGrpSpPr>
          <p:cNvPr id="61450" name="Group 11"/>
          <p:cNvGrpSpPr>
            <a:grpSpLocks/>
          </p:cNvGrpSpPr>
          <p:nvPr/>
        </p:nvGrpSpPr>
        <p:grpSpPr bwMode="auto">
          <a:xfrm>
            <a:off x="66675" y="3044825"/>
            <a:ext cx="9534525" cy="844550"/>
            <a:chOff x="42" y="1918"/>
            <a:chExt cx="6006" cy="532"/>
          </a:xfrm>
        </p:grpSpPr>
        <p:grpSp>
          <p:nvGrpSpPr>
            <p:cNvPr id="61470" name="Group 12"/>
            <p:cNvGrpSpPr>
              <a:grpSpLocks/>
            </p:cNvGrpSpPr>
            <p:nvPr/>
          </p:nvGrpSpPr>
          <p:grpSpPr bwMode="auto">
            <a:xfrm>
              <a:off x="96" y="1918"/>
              <a:ext cx="1296" cy="530"/>
              <a:chOff x="96" y="1918"/>
              <a:chExt cx="1296" cy="530"/>
            </a:xfrm>
          </p:grpSpPr>
          <p:sp>
            <p:nvSpPr>
              <p:cNvPr id="5326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1471" name="Group 17"/>
            <p:cNvGrpSpPr>
              <a:grpSpLocks/>
            </p:cNvGrpSpPr>
            <p:nvPr/>
          </p:nvGrpSpPr>
          <p:grpSpPr bwMode="auto">
            <a:xfrm>
              <a:off x="1824" y="1920"/>
              <a:ext cx="1296" cy="530"/>
              <a:chOff x="96" y="1918"/>
              <a:chExt cx="1296" cy="530"/>
            </a:xfrm>
          </p:grpSpPr>
          <p:sp>
            <p:nvSpPr>
              <p:cNvPr id="5326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1472" name="Group 22"/>
            <p:cNvGrpSpPr>
              <a:grpSpLocks/>
            </p:cNvGrpSpPr>
            <p:nvPr/>
          </p:nvGrpSpPr>
          <p:grpSpPr bwMode="auto">
            <a:xfrm>
              <a:off x="3552" y="1920"/>
              <a:ext cx="1296" cy="530"/>
              <a:chOff x="96" y="1918"/>
              <a:chExt cx="1296" cy="530"/>
            </a:xfrm>
          </p:grpSpPr>
          <p:sp>
            <p:nvSpPr>
              <p:cNvPr id="5327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5327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53278" name="Text Box 30"/>
          <p:cNvSpPr txBox="1">
            <a:spLocks noChangeArrowheads="1"/>
          </p:cNvSpPr>
          <p:nvPr/>
        </p:nvSpPr>
        <p:spPr bwMode="auto">
          <a:xfrm>
            <a:off x="7543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430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79" name="Text Box 31"/>
          <p:cNvSpPr txBox="1">
            <a:spLocks noChangeArrowheads="1"/>
          </p:cNvSpPr>
          <p:nvPr/>
        </p:nvSpPr>
        <p:spPr bwMode="auto">
          <a:xfrm>
            <a:off x="4724400" y="4067175"/>
            <a:ext cx="49054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470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0" name="Text Box 32"/>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490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1" name="Text Box 33"/>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530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2" name="Text Box 34"/>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540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3" name="Text Box 35"/>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410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4" name="Text Box 36"/>
          <p:cNvSpPr txBox="1">
            <a:spLocks noChangeArrowheads="1"/>
          </p:cNvSpPr>
          <p:nvPr/>
        </p:nvSpPr>
        <p:spPr bwMode="auto">
          <a:xfrm>
            <a:off x="285720" y="1263650"/>
            <a:ext cx="2571768"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زربابل              </a:t>
            </a:r>
            <a:r>
              <a:rPr lang="en-US" sz="3200" b="1" dirty="0">
                <a:solidFill>
                  <a:srgbClr val="00FF00"/>
                </a:solidFill>
                <a:latin typeface="Arial" panose="020B0604020202020204" pitchFamily="34" charset="0"/>
                <a:cs typeface="Arial" panose="020B0604020202020204" pitchFamily="34" charset="0"/>
              </a:rPr>
              <a:t> (</a:t>
            </a:r>
            <a:r>
              <a:rPr lang="ar-JO" sz="3200" b="1" dirty="0">
                <a:solidFill>
                  <a:srgbClr val="00FF00"/>
                </a:solidFill>
                <a:latin typeface="Arial" panose="020B0604020202020204" pitchFamily="34" charset="0"/>
                <a:cs typeface="Arial" panose="020B0604020202020204" pitchFamily="34" charset="0"/>
              </a:rPr>
              <a:t>537-516</a:t>
            </a:r>
            <a:r>
              <a:rPr lang="en-US" sz="3200" b="1" dirty="0">
                <a:solidFill>
                  <a:srgbClr val="00FF00"/>
                </a:solidFill>
                <a:latin typeface="Arial" panose="020B0604020202020204" pitchFamily="34" charset="0"/>
                <a:cs typeface="Arial" panose="020B0604020202020204" pitchFamily="34" charset="0"/>
              </a:rPr>
              <a:t>)</a:t>
            </a:r>
            <a:endParaRPr lang="en-US" sz="2800" b="1" dirty="0">
              <a:solidFill>
                <a:srgbClr val="00FF00"/>
              </a:solidFill>
              <a:latin typeface="Arial" panose="020B0604020202020204" pitchFamily="34" charset="0"/>
              <a:cs typeface="Arial" panose="020B0604020202020204" pitchFamily="34" charset="0"/>
            </a:endParaRPr>
          </a:p>
        </p:txBody>
      </p:sp>
      <p:sp>
        <p:nvSpPr>
          <p:cNvPr id="53285" name="Text Box 37"/>
          <p:cNvSpPr txBox="1">
            <a:spLocks noChangeArrowheads="1"/>
          </p:cNvSpPr>
          <p:nvPr/>
        </p:nvSpPr>
        <p:spPr bwMode="auto">
          <a:xfrm>
            <a:off x="5181600" y="1905000"/>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عزرا  </a:t>
            </a:r>
            <a:r>
              <a:rPr lang="en-US" sz="3200" b="1" dirty="0">
                <a:solidFill>
                  <a:srgbClr val="FFCC00"/>
                </a:solidFill>
                <a:latin typeface="Arial" panose="020B0604020202020204" pitchFamily="34" charset="0"/>
                <a:cs typeface="Arial" panose="020B0604020202020204" pitchFamily="34" charset="0"/>
              </a:rPr>
              <a:t>  (</a:t>
            </a:r>
            <a:r>
              <a:rPr lang="ar-JO" sz="3200" b="1" dirty="0">
                <a:solidFill>
                  <a:srgbClr val="FFCC00"/>
                </a:solidFill>
                <a:latin typeface="Arial" panose="020B0604020202020204" pitchFamily="34" charset="0"/>
                <a:cs typeface="Arial" panose="020B0604020202020204" pitchFamily="34" charset="0"/>
              </a:rPr>
              <a:t>457-444</a:t>
            </a:r>
            <a:r>
              <a:rPr lang="en-US" sz="3200" b="1" dirty="0">
                <a:solidFill>
                  <a:srgbClr val="FFCC00"/>
                </a:solidFill>
                <a:latin typeface="Arial" panose="020B0604020202020204" pitchFamily="34" charset="0"/>
                <a:cs typeface="Arial" panose="020B0604020202020204" pitchFamily="34" charset="0"/>
              </a:rPr>
              <a:t>)</a:t>
            </a:r>
            <a:endParaRPr lang="en-US" sz="2800" b="1" dirty="0">
              <a:solidFill>
                <a:srgbClr val="FFCC00"/>
              </a:solidFill>
              <a:latin typeface="Arial" panose="020B0604020202020204" pitchFamily="34" charset="0"/>
              <a:cs typeface="Arial" panose="020B0604020202020204" pitchFamily="34" charset="0"/>
            </a:endParaRPr>
          </a:p>
        </p:txBody>
      </p:sp>
      <p:sp>
        <p:nvSpPr>
          <p:cNvPr id="53287" name="Text Box 39"/>
          <p:cNvSpPr txBox="1">
            <a:spLocks noChangeArrowheads="1"/>
          </p:cNvSpPr>
          <p:nvPr/>
        </p:nvSpPr>
        <p:spPr bwMode="auto">
          <a:xfrm>
            <a:off x="5848350" y="838200"/>
            <a:ext cx="291465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نحميا           (444-430)</a:t>
            </a:r>
            <a:endParaRPr lang="en-US" sz="2800" b="1" dirty="0">
              <a:solidFill>
                <a:srgbClr val="FFFF00"/>
              </a:solidFill>
              <a:latin typeface="Arial" panose="020B0604020202020204" pitchFamily="34" charset="0"/>
              <a:cs typeface="Arial" panose="020B0604020202020204" pitchFamily="34" charset="0"/>
            </a:endParaRPr>
          </a:p>
        </p:txBody>
      </p:sp>
      <p:sp>
        <p:nvSpPr>
          <p:cNvPr id="53288" name="Text Box 40"/>
          <p:cNvSpPr txBox="1">
            <a:spLocks noChangeArrowheads="1"/>
          </p:cNvSpPr>
          <p:nvPr/>
        </p:nvSpPr>
        <p:spPr bwMode="auto">
          <a:xfrm>
            <a:off x="3571868" y="5703838"/>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FF"/>
                </a:solidFill>
                <a:latin typeface="Arial" panose="020B0604020202020204" pitchFamily="34" charset="0"/>
                <a:cs typeface="Arial" panose="020B0604020202020204" pitchFamily="34" charset="0"/>
              </a:rPr>
              <a:t>أستير        479-473</a:t>
            </a:r>
            <a:endParaRPr lang="en-US" sz="2800" b="1" dirty="0">
              <a:solidFill>
                <a:srgbClr val="00FFFF"/>
              </a:solidFill>
              <a:latin typeface="Arial" panose="020B0604020202020204" pitchFamily="34" charset="0"/>
              <a:cs typeface="Arial" panose="020B0604020202020204" pitchFamily="34" charset="0"/>
            </a:endParaRPr>
          </a:p>
        </p:txBody>
      </p:sp>
      <p:sp>
        <p:nvSpPr>
          <p:cNvPr id="61461" name="Rectangle 41"/>
          <p:cNvSpPr>
            <a:spLocks noChangeArrowheads="1"/>
          </p:cNvSpPr>
          <p:nvPr/>
        </p:nvSpPr>
        <p:spPr bwMode="auto">
          <a:xfrm>
            <a:off x="0" y="3429000"/>
            <a:ext cx="1752600" cy="381000"/>
          </a:xfrm>
          <a:prstGeom prst="rect">
            <a:avLst/>
          </a:prstGeom>
          <a:solidFill>
            <a:srgbClr val="66FF33"/>
          </a:solidFill>
          <a:ln w="9525">
            <a:solidFill>
              <a:schemeClr val="bg2"/>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53290" name="Rectangle 42"/>
          <p:cNvSpPr>
            <a:spLocks noChangeArrowheads="1"/>
          </p:cNvSpPr>
          <p:nvPr/>
        </p:nvSpPr>
        <p:spPr bwMode="auto">
          <a:xfrm>
            <a:off x="4343400" y="3429000"/>
            <a:ext cx="533400" cy="381000"/>
          </a:xfrm>
          <a:prstGeom prst="rect">
            <a:avLst/>
          </a:prstGeom>
          <a:solidFill>
            <a:srgbClr val="00FFFF"/>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1" name="Rectangle 43"/>
          <p:cNvSpPr>
            <a:spLocks noChangeArrowheads="1"/>
          </p:cNvSpPr>
          <p:nvPr/>
        </p:nvSpPr>
        <p:spPr bwMode="auto">
          <a:xfrm>
            <a:off x="5791200" y="3429000"/>
            <a:ext cx="1047750" cy="381000"/>
          </a:xfrm>
          <a:prstGeom prst="rect">
            <a:avLst/>
          </a:prstGeom>
          <a:solidFill>
            <a:srgbClr val="FFCC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2" name="Rectangle 44"/>
          <p:cNvSpPr>
            <a:spLocks noChangeArrowheads="1"/>
          </p:cNvSpPr>
          <p:nvPr/>
        </p:nvSpPr>
        <p:spPr bwMode="auto">
          <a:xfrm>
            <a:off x="6648450" y="3429000"/>
            <a:ext cx="1047750" cy="381000"/>
          </a:xfrm>
          <a:prstGeom prst="rect">
            <a:avLst/>
          </a:prstGeom>
          <a:solidFill>
            <a:srgbClr val="FFFF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3" name="Text Box 45"/>
          <p:cNvSpPr txBox="1">
            <a:spLocks noChangeArrowheads="1"/>
          </p:cNvSpPr>
          <p:nvPr/>
        </p:nvSpPr>
        <p:spPr bwMode="auto">
          <a:xfrm>
            <a:off x="4648200" y="52117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سقراط 470-399</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4" name="Text Box 46"/>
          <p:cNvSpPr txBox="1">
            <a:spLocks noChangeArrowheads="1"/>
          </p:cNvSpPr>
          <p:nvPr/>
        </p:nvSpPr>
        <p:spPr bwMode="auto">
          <a:xfrm>
            <a:off x="6248400" y="58213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أفلاطون 427-347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5" name="Text Box 47"/>
          <p:cNvSpPr txBox="1">
            <a:spLocks noChangeArrowheads="1"/>
          </p:cNvSpPr>
          <p:nvPr/>
        </p:nvSpPr>
        <p:spPr bwMode="auto">
          <a:xfrm>
            <a:off x="228600" y="59737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كونفوشيوس 551-479</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6" name="Text Box 48"/>
          <p:cNvSpPr txBox="1">
            <a:spLocks noChangeArrowheads="1"/>
          </p:cNvSpPr>
          <p:nvPr/>
        </p:nvSpPr>
        <p:spPr bwMode="auto">
          <a:xfrm>
            <a:off x="0" y="5410200"/>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بوذا 560 -477 </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7" name="Rectangle 49"/>
          <p:cNvSpPr>
            <a:spLocks noGrp="1" noChangeArrowheads="1"/>
          </p:cNvSpPr>
          <p:nvPr>
            <p:ph type="title" idx="4294967295"/>
          </p:nvPr>
        </p:nvSpPr>
        <p:spPr>
          <a:xfrm>
            <a:off x="685800" y="228600"/>
            <a:ext cx="7772400" cy="646113"/>
          </a:xfrm>
          <a:effectLst>
            <a:outerShdw blurRad="63500" dist="38099" dir="2700000" algn="ctr" rotWithShape="0">
              <a:srgbClr val="000000">
                <a:alpha val="74998"/>
              </a:srgbClr>
            </a:outerShdw>
          </a:effectLst>
        </p:spPr>
        <p:txBody>
          <a:bodyPr anchor="t">
            <a:spAutoFit/>
          </a:bodyPr>
          <a:lstStyle/>
          <a:p>
            <a:pPr algn="ctr" eaLnBrk="1" hangingPunct="1">
              <a:spcBef>
                <a:spcPct val="50000"/>
              </a:spcBef>
              <a:defRPr/>
            </a:pPr>
            <a:r>
              <a:rPr lang="ar-JO" sz="3600" b="1" dirty="0">
                <a:solidFill>
                  <a:srgbClr val="FFFFFF"/>
                </a:solidFill>
                <a:latin typeface="Arial" panose="020B0604020202020204" pitchFamily="34" charset="0"/>
                <a:ea typeface="+mj-ea"/>
                <a:cs typeface="Arial" panose="020B0604020202020204" pitchFamily="34" charset="0"/>
              </a:rPr>
              <a:t>التسلسل الزمني في عزرا - نحميا</a:t>
            </a:r>
            <a:endParaRPr lang="en-US" sz="3600" b="1" dirty="0">
              <a:solidFill>
                <a:srgbClr val="FFFFFF"/>
              </a:solidFill>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2000"/>
                                  </p:stCondLst>
                                  <p:childTnLst>
                                    <p:set>
                                      <p:cBhvr>
                                        <p:cTn id="6" dur="1" fill="hold">
                                          <p:stCondLst>
                                            <p:cond delay="0"/>
                                          </p:stCondLst>
                                        </p:cTn>
                                        <p:tgtEl>
                                          <p:spTgt spid="53296"/>
                                        </p:tgtEl>
                                        <p:attrNameLst>
                                          <p:attrName>style.visibility</p:attrName>
                                        </p:attrNameLst>
                                      </p:cBhvr>
                                      <p:to>
                                        <p:strVal val="visible"/>
                                      </p:to>
                                    </p:set>
                                    <p:animEffect transition="in" filter="box(out)">
                                      <p:cBhvr>
                                        <p:cTn id="7" dur="500"/>
                                        <p:tgtEl>
                                          <p:spTgt spid="53296"/>
                                        </p:tgtEl>
                                      </p:cBhvr>
                                    </p:animEffect>
                                  </p:childTnLst>
                                </p:cTn>
                              </p:par>
                            </p:childTnLst>
                          </p:cTn>
                        </p:par>
                        <p:par>
                          <p:cTn id="8" fill="hold" nodeType="afterGroup">
                            <p:stCondLst>
                              <p:cond delay="2500"/>
                            </p:stCondLst>
                            <p:childTnLst>
                              <p:par>
                                <p:cTn id="9" presetID="4" presetClass="entr" presetSubtype="32" fill="hold" grpId="0" nodeType="afterEffect">
                                  <p:stCondLst>
                                    <p:cond delay="2000"/>
                                  </p:stCondLst>
                                  <p:childTnLst>
                                    <p:set>
                                      <p:cBhvr>
                                        <p:cTn id="10" dur="1" fill="hold">
                                          <p:stCondLst>
                                            <p:cond delay="0"/>
                                          </p:stCondLst>
                                        </p:cTn>
                                        <p:tgtEl>
                                          <p:spTgt spid="53295"/>
                                        </p:tgtEl>
                                        <p:attrNameLst>
                                          <p:attrName>style.visibility</p:attrName>
                                        </p:attrNameLst>
                                      </p:cBhvr>
                                      <p:to>
                                        <p:strVal val="visible"/>
                                      </p:to>
                                    </p:set>
                                    <p:animEffect transition="in" filter="box(out)">
                                      <p:cBhvr>
                                        <p:cTn id="11" dur="500"/>
                                        <p:tgtEl>
                                          <p:spTgt spid="53295"/>
                                        </p:tgtEl>
                                      </p:cBhvr>
                                    </p:animEffect>
                                  </p:childTnLst>
                                </p:cTn>
                              </p:par>
                            </p:childTnLst>
                          </p:cTn>
                        </p:par>
                        <p:par>
                          <p:cTn id="12" fill="hold" nodeType="afterGroup">
                            <p:stCondLst>
                              <p:cond delay="5000"/>
                            </p:stCondLst>
                            <p:childTnLst>
                              <p:par>
                                <p:cTn id="13" presetID="4" presetClass="entr" presetSubtype="32" fill="hold" grpId="0" nodeType="afterEffect">
                                  <p:stCondLst>
                                    <p:cond delay="2000"/>
                                  </p:stCondLst>
                                  <p:childTnLst>
                                    <p:set>
                                      <p:cBhvr>
                                        <p:cTn id="14" dur="1" fill="hold">
                                          <p:stCondLst>
                                            <p:cond delay="0"/>
                                          </p:stCondLst>
                                        </p:cTn>
                                        <p:tgtEl>
                                          <p:spTgt spid="53293"/>
                                        </p:tgtEl>
                                        <p:attrNameLst>
                                          <p:attrName>style.visibility</p:attrName>
                                        </p:attrNameLst>
                                      </p:cBhvr>
                                      <p:to>
                                        <p:strVal val="visible"/>
                                      </p:to>
                                    </p:set>
                                    <p:animEffect transition="in" filter="box(out)">
                                      <p:cBhvr>
                                        <p:cTn id="15" dur="500"/>
                                        <p:tgtEl>
                                          <p:spTgt spid="53293"/>
                                        </p:tgtEl>
                                      </p:cBhvr>
                                    </p:animEffect>
                                  </p:childTnLst>
                                </p:cTn>
                              </p:par>
                            </p:childTnLst>
                          </p:cTn>
                        </p:par>
                        <p:par>
                          <p:cTn id="16" fill="hold" nodeType="afterGroup">
                            <p:stCondLst>
                              <p:cond delay="7500"/>
                            </p:stCondLst>
                            <p:childTnLst>
                              <p:par>
                                <p:cTn id="17" presetID="4" presetClass="entr" presetSubtype="32" fill="hold" grpId="0" nodeType="afterEffect">
                                  <p:stCondLst>
                                    <p:cond delay="2000"/>
                                  </p:stCondLst>
                                  <p:childTnLst>
                                    <p:set>
                                      <p:cBhvr>
                                        <p:cTn id="18" dur="1" fill="hold">
                                          <p:stCondLst>
                                            <p:cond delay="0"/>
                                          </p:stCondLst>
                                        </p:cTn>
                                        <p:tgtEl>
                                          <p:spTgt spid="53294"/>
                                        </p:tgtEl>
                                        <p:attrNameLst>
                                          <p:attrName>style.visibility</p:attrName>
                                        </p:attrNameLst>
                                      </p:cBhvr>
                                      <p:to>
                                        <p:strVal val="visible"/>
                                      </p:to>
                                    </p:set>
                                    <p:animEffect transition="in" filter="box(out)">
                                      <p:cBhvr>
                                        <p:cTn id="19" dur="500"/>
                                        <p:tgtEl>
                                          <p:spTgt spid="53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3" grpId="0" autoUpdateAnimBg="0"/>
      <p:bldP spid="53294" grpId="0" autoUpdateAnimBg="0"/>
      <p:bldP spid="53295" grpId="0" autoUpdateAnimBg="0"/>
      <p:bldP spid="532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3FFA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a:xfrm>
            <a:off x="69850" y="-1035496"/>
            <a:ext cx="9074150" cy="1143000"/>
          </a:xfrm>
        </p:spPr>
        <p:txBody>
          <a:bodyPr/>
          <a:lstStyle/>
          <a:p>
            <a:r>
              <a:rPr lang="en-US" dirty="0">
                <a:solidFill>
                  <a:srgbClr val="FF0000"/>
                </a:solidFill>
              </a:rPr>
              <a:t>The Postexilic Period</a:t>
            </a:r>
          </a:p>
        </p:txBody>
      </p:sp>
      <p:pic>
        <p:nvPicPr>
          <p:cNvPr id="7" name="Picture 6">
            <a:extLst>
              <a:ext uri="{FF2B5EF4-FFF2-40B4-BE49-F238E27FC236}">
                <a16:creationId xmlns:a16="http://schemas.microsoft.com/office/drawing/2014/main" id="{AF206A0E-614A-8BC7-8C1A-798E8B0F2E39}"/>
              </a:ext>
            </a:extLst>
          </p:cNvPr>
          <p:cNvPicPr>
            <a:picLocks noChangeAspect="1"/>
          </p:cNvPicPr>
          <p:nvPr/>
        </p:nvPicPr>
        <p:blipFill>
          <a:blip r:embed="rId3"/>
          <a:stretch>
            <a:fillRect/>
          </a:stretch>
        </p:blipFill>
        <p:spPr>
          <a:xfrm>
            <a:off x="34354" y="14973"/>
            <a:ext cx="9074150" cy="6775893"/>
          </a:xfrm>
          <a:prstGeom prst="rect">
            <a:avLst/>
          </a:prstGeom>
        </p:spPr>
      </p:pic>
    </p:spTree>
    <p:extLst>
      <p:ext uri="{BB962C8B-B14F-4D97-AF65-F5344CB8AC3E}">
        <p14:creationId xmlns:p14="http://schemas.microsoft.com/office/powerpoint/2010/main" val="3306903555"/>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a:xfrm>
            <a:off x="34925" y="-1123032"/>
            <a:ext cx="9074150" cy="1143000"/>
          </a:xfrm>
        </p:spPr>
        <p:txBody>
          <a:bodyPr/>
          <a:lstStyle/>
          <a:p>
            <a:r>
              <a:rPr lang="en-US" dirty="0">
                <a:solidFill>
                  <a:srgbClr val="FF0000"/>
                </a:solidFill>
              </a:rPr>
              <a:t>Ezra Chart (Tanner)</a:t>
            </a:r>
          </a:p>
        </p:txBody>
      </p:sp>
      <p:pic>
        <p:nvPicPr>
          <p:cNvPr id="7" name="Picture 6">
            <a:extLst>
              <a:ext uri="{FF2B5EF4-FFF2-40B4-BE49-F238E27FC236}">
                <a16:creationId xmlns:a16="http://schemas.microsoft.com/office/drawing/2014/main" id="{1F1AC6A1-B41D-CF67-91A1-121E67D6585B}"/>
              </a:ext>
            </a:extLst>
          </p:cNvPr>
          <p:cNvPicPr>
            <a:picLocks noChangeAspect="1"/>
          </p:cNvPicPr>
          <p:nvPr/>
        </p:nvPicPr>
        <p:blipFill>
          <a:blip r:embed="rId2"/>
          <a:stretch>
            <a:fillRect/>
          </a:stretch>
        </p:blipFill>
        <p:spPr>
          <a:xfrm>
            <a:off x="0" y="14974"/>
            <a:ext cx="9007862" cy="6726394"/>
          </a:xfrm>
          <a:prstGeom prst="rect">
            <a:avLst/>
          </a:prstGeom>
        </p:spPr>
      </p:pic>
    </p:spTree>
    <p:extLst>
      <p:ext uri="{BB962C8B-B14F-4D97-AF65-F5344CB8AC3E}">
        <p14:creationId xmlns:p14="http://schemas.microsoft.com/office/powerpoint/2010/main" val="144086254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6251104"/>
            <a:ext cx="9144000" cy="41825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احتفال </a:t>
            </a:r>
            <a:r>
              <a:rPr kumimoji="0" lang="ar-JO" sz="2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بيلشاصر</a:t>
            </a: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2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a:t>
            </a: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5 )</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03107" name="Picture 2"/>
          <p:cNvPicPr>
            <a:picLocks noChangeAspect="1" noChangeArrowheads="1"/>
          </p:cNvPicPr>
          <p:nvPr/>
        </p:nvPicPr>
        <p:blipFill>
          <a:blip r:embed="rId3" cstate="print"/>
          <a:srcRect/>
          <a:stretch>
            <a:fillRect/>
          </a:stretch>
        </p:blipFill>
        <p:spPr bwMode="auto">
          <a:xfrm>
            <a:off x="0" y="765175"/>
            <a:ext cx="9144000" cy="5486400"/>
          </a:xfrm>
          <a:prstGeom prst="rect">
            <a:avLst/>
          </a:prstGeom>
          <a:noFill/>
          <a:ln w="9525">
            <a:noFill/>
            <a:miter lim="800000"/>
            <a:headEnd/>
            <a:tailEnd/>
          </a:ln>
        </p:spPr>
      </p:pic>
      <p:pic>
        <p:nvPicPr>
          <p:cNvPr id="303108" name="Picture 4"/>
          <p:cNvPicPr>
            <a:picLocks noChangeAspect="1" noChangeArrowheads="1"/>
          </p:cNvPicPr>
          <p:nvPr/>
        </p:nvPicPr>
        <p:blipFill>
          <a:blip r:embed="rId4" cstate="print"/>
          <a:srcRect/>
          <a:stretch>
            <a:fillRect/>
          </a:stretch>
        </p:blipFill>
        <p:spPr bwMode="auto">
          <a:xfrm>
            <a:off x="0" y="30163"/>
            <a:ext cx="4284663" cy="2222500"/>
          </a:xfrm>
          <a:prstGeom prst="rect">
            <a:avLst/>
          </a:prstGeom>
          <a:noFill/>
          <a:ln w="9525">
            <a:noFill/>
            <a:miter lim="800000"/>
            <a:headEnd/>
            <a:tailEnd/>
          </a:ln>
        </p:spPr>
      </p:pic>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3600" dirty="0">
                <a:solidFill>
                  <a:schemeClr val="bg1"/>
                </a:solidFill>
                <a:effectLst>
                  <a:glow rad="228600">
                    <a:schemeClr val="tx1"/>
                  </a:glow>
                </a:effectLst>
                <a:ea typeface="ＭＳ Ｐゴシック" charset="0"/>
              </a:rPr>
              <a:t>كورش</a:t>
            </a:r>
            <a:r>
              <a:rPr lang="en-US" sz="3600" dirty="0">
                <a:solidFill>
                  <a:schemeClr val="bg1"/>
                </a:solidFill>
                <a:effectLst>
                  <a:glow rad="228600">
                    <a:schemeClr val="tx1"/>
                  </a:glow>
                </a:effectLst>
                <a:ea typeface="ＭＳ Ｐゴシック" charset="0"/>
              </a:rPr>
              <a:t> </a:t>
            </a:r>
            <a:r>
              <a:rPr lang="ar-JO" sz="3600" dirty="0">
                <a:solidFill>
                  <a:schemeClr val="bg1"/>
                </a:solidFill>
                <a:effectLst>
                  <a:glow rad="228600">
                    <a:schemeClr val="tx1"/>
                  </a:glow>
                </a:effectLst>
                <a:ea typeface="ＭＳ Ｐゴシック" charset="0"/>
              </a:rPr>
              <a:t>يحتل</a:t>
            </a:r>
            <a:r>
              <a:rPr lang="en-US" sz="3600" dirty="0">
                <a:solidFill>
                  <a:schemeClr val="bg1"/>
                </a:solidFill>
                <a:effectLst>
                  <a:glow rad="228600">
                    <a:schemeClr val="tx1"/>
                  </a:glow>
                </a:effectLst>
                <a:ea typeface="ＭＳ Ｐゴシック" charset="0"/>
              </a:rPr>
              <a:t> </a:t>
            </a:r>
            <a:r>
              <a:rPr lang="ar-JO" sz="3600" dirty="0">
                <a:solidFill>
                  <a:schemeClr val="bg1"/>
                </a:solidFill>
                <a:effectLst>
                  <a:glow rad="228600">
                    <a:schemeClr val="tx1"/>
                  </a:glow>
                </a:effectLst>
                <a:ea typeface="ＭＳ Ｐゴシック" charset="0"/>
              </a:rPr>
              <a:t>بابل</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920246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دخل الفرس تحت بوابات الماء</a:t>
            </a:r>
            <a:endParaRPr kumimoji="0" lang="en-US" sz="3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دانيال 5</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احتفال بيلشاصر</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ea typeface="ＭＳ Ｐゴシック" charset="0"/>
              </a:rPr>
              <a:t>سقوط بابل</a:t>
            </a:r>
            <a:br>
              <a:rPr lang="ar-JO"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539 ق.م</a:t>
            </a:r>
            <a:endParaRPr lang="en-US" sz="4000" dirty="0">
              <a:effectLst>
                <a:outerShdw blurRad="38100" dist="38100" dir="2700000" algn="tl">
                  <a:srgbClr val="000000"/>
                </a:outerShdw>
              </a:effectLst>
              <a:ea typeface="ＭＳ Ｐゴシック"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378565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وضع كورش جزءًا من جيشه عند النقطة التي يدخل فيها النهر إلى المدينة، وجزءًا آخر في الجزء الخلفي من المكان الذي ينبع منه، مع أوامر بالزحف إلى المدينة عند مجرى النهر، في أقرب وقت لأن المياه أصبحت ضحلة بدرجة كافية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انطلق بنفسه مع الجزء غير الحربي من مضيفه ، وصنع المكان الذي حفرت فيه نيتوكريس حوض النهر ، حيث فعل بالضبط ما فعله سابقًا: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حول نهر الفرات عبر قناة إلى الحوض</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والذي كان ثم مستنقع غرق فيه النهر لدرجة أن السرير الطبيعي للجدول أصبح قابلاً للبقاء</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عندئذٍ ، دخل الفرس الذين تُركوا لهذا الغرض في بابل على ضفة النهر ، المجرى الذي غرق الآن حتى وصلوا في منتصف الطريق تقريبًا فوق فخذ الرجل ، وبالتالي دخلوا المدينة</a:t>
            </a:r>
            <a:endParaRPr kumimoji="0" lang="en-US"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2" name="TextBox 13"/>
          <p:cNvSpPr txBox="1">
            <a:spLocks noChangeArrowheads="1"/>
          </p:cNvSpPr>
          <p:nvPr/>
        </p:nvSpPr>
        <p:spPr bwMode="auto">
          <a:xfrm>
            <a:off x="152400" y="762000"/>
            <a:ext cx="8915400" cy="4401205"/>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لوكان البابليون على علم بما كان يدور لدى كورش ، أولولاحظوا خطرهم ، لما سمحوا للفرس بدخول المدينة ، لكنهم كانوا سيدمرونهم تمامًا ؛ لأنهم كانوا سيغلقون جميع بوابات الشوارع التي على النهر ، ويركبوا على الجدران على جانبي النهر ، مما كان من شأنه أن يوقع العدوفي فخ. ولكن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كما كان ، جاء الفرس عليهم على حين غرة وأخذوا المدينة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بسبب الحجم الهائل للمكان ، فإن سكان الأجزاء المركزية (كما أعلن سكان بابل) بعد فترة طويلة من أخذ الأجزاء الخارجية من المدينة ، لم يعرفوا شيئًا عما حدث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لكنهم كانوا يشاركون في مهرجان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استمروا في الرقص والاستمتاع حتى علموا بالقبض على بابل</a:t>
            </a:r>
            <a:endPar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ea typeface="ＭＳ Ｐゴシック" charset="0"/>
              </a:rPr>
              <a:t>سقوط بابل (هيرودوت)</a:t>
            </a:r>
            <a:endParaRPr lang="en-US" dirty="0">
              <a:effectLst>
                <a:outerShdw blurRad="38100" dist="38100" dir="2700000" algn="tl">
                  <a:srgbClr val="000000"/>
                </a:outerShdw>
              </a:effectLst>
              <a:ea typeface="ＭＳ Ｐゴシック"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500174"/>
            <a:ext cx="9144000" cy="4198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استرداد الهيكل والشعب</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8793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35896" y="188640"/>
            <a:ext cx="5364088" cy="1815882"/>
          </a:xfrm>
          <a:prstGeom prst="rect">
            <a:avLst/>
          </a:prstGeom>
        </p:spPr>
        <p:txBody>
          <a:bodyPr wrap="square">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في تلك الليلة قتل بيلشاصر ملك الكلدانيين فأخذ المملكة داريوس المادي وهوابن اثنتين وستين سنة</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(دا 5: 30-31)</a:t>
            </a:r>
            <a:endPar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34989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rPr>
              <a:t>539 BC</a:t>
            </a:r>
          </a:p>
        </p:txBody>
      </p:sp>
      <p:pic>
        <p:nvPicPr>
          <p:cNvPr id="827394" name="Picture 2" descr="Darius The Great King Of Persia">
            <a:extLst>
              <a:ext uri="{FF2B5EF4-FFF2-40B4-BE49-F238E27FC236}">
                <a16:creationId xmlns:a16="http://schemas.microsoft.com/office/drawing/2014/main" id="{137F9A5D-3FCB-21E9-2B9C-37C7D570D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6" y="548680"/>
            <a:ext cx="9117514" cy="6309320"/>
          </a:xfrm>
          <a:prstGeom prst="rect">
            <a:avLst/>
          </a:prstGeom>
          <a:noFill/>
          <a:extLst>
            <a:ext uri="{909E8E84-426E-40DD-AFC4-6F175D3DCCD1}">
              <a14:hiddenFill xmlns:a14="http://schemas.microsoft.com/office/drawing/2010/main">
                <a:solidFill>
                  <a:srgbClr val="FFFFFF"/>
                </a:solidFill>
              </a14:hiddenFill>
            </a:ext>
          </a:extLst>
        </p:spPr>
      </p:pic>
      <p:sp>
        <p:nvSpPr>
          <p:cNvPr id="210947" name="Rectangle 2"/>
          <p:cNvSpPr>
            <a:spLocks noGrp="1" noChangeArrowheads="1"/>
          </p:cNvSpPr>
          <p:nvPr>
            <p:ph type="title"/>
          </p:nvPr>
        </p:nvSpPr>
        <p:spPr>
          <a:xfrm>
            <a:off x="9168" y="0"/>
            <a:ext cx="9108346" cy="908720"/>
          </a:xfrm>
          <a:solidFill>
            <a:schemeClr val="tx1"/>
          </a:solidFill>
        </p:spPr>
        <p:txBody>
          <a:bodyPr/>
          <a:lstStyle/>
          <a:p>
            <a:pPr eaLnBrk="1" hangingPunct="1">
              <a:defRPr/>
            </a:pPr>
            <a:r>
              <a:rPr lang="ar-SA" sz="5400" dirty="0">
                <a:solidFill>
                  <a:schemeClr val="bg1"/>
                </a:solidFill>
                <a:effectLst>
                  <a:glow rad="228600">
                    <a:schemeClr val="tx1"/>
                  </a:glow>
                </a:effectLst>
                <a:ea typeface="ＭＳ Ｐゴシック" charset="0"/>
              </a:rPr>
              <a:t>تحديد هوية داريوس المادي</a:t>
            </a:r>
          </a:p>
        </p:txBody>
      </p:sp>
      <p:sp>
        <p:nvSpPr>
          <p:cNvPr id="6" name="Rectangle 2">
            <a:extLst>
              <a:ext uri="{FF2B5EF4-FFF2-40B4-BE49-F238E27FC236}">
                <a16:creationId xmlns:a16="http://schemas.microsoft.com/office/drawing/2014/main" id="{4B9900BD-1870-4882-9836-993FA76999FF}"/>
              </a:ext>
            </a:extLst>
          </p:cNvPr>
          <p:cNvSpPr txBox="1">
            <a:spLocks noChangeArrowheads="1"/>
          </p:cNvSpPr>
          <p:nvPr/>
        </p:nvSpPr>
        <p:spPr bwMode="auto">
          <a:xfrm>
            <a:off x="17827" y="792434"/>
            <a:ext cx="9108346" cy="520603"/>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Stephen D. Anderson</a:t>
            </a:r>
          </a:p>
        </p:txBody>
      </p:sp>
    </p:spTree>
    <p:extLst>
      <p:ext uri="{BB962C8B-B14F-4D97-AF65-F5344CB8AC3E}">
        <p14:creationId xmlns:p14="http://schemas.microsoft.com/office/powerpoint/2010/main" val="3385619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rtl="1" eaLnBrk="1" hangingPunct="1">
              <a:defRPr/>
            </a:pPr>
            <a:r>
              <a:rPr lang="ar-JO" dirty="0">
                <a:solidFill>
                  <a:schemeClr val="bg1"/>
                </a:solidFill>
                <a:effectLst>
                  <a:glow rad="228600">
                    <a:schemeClr val="tx1"/>
                  </a:glow>
                </a:effectLst>
                <a:ea typeface="ＭＳ Ｐゴシック" charset="0"/>
              </a:rPr>
              <a:t>كورش</a:t>
            </a:r>
            <a:r>
              <a:rPr lang="en-US" dirty="0">
                <a:solidFill>
                  <a:schemeClr val="bg1"/>
                </a:solidFill>
                <a:effectLst>
                  <a:glow rad="228600">
                    <a:schemeClr val="tx1"/>
                  </a:glow>
                </a:effectLst>
                <a:ea typeface="ＭＳ Ｐゴシック" charset="0"/>
              </a:rPr>
              <a:t> </a:t>
            </a:r>
            <a:r>
              <a:rPr lang="ar-JO" dirty="0">
                <a:solidFill>
                  <a:schemeClr val="bg1"/>
                </a:solidFill>
                <a:effectLst>
                  <a:glow rad="228600">
                    <a:schemeClr val="tx1"/>
                  </a:glow>
                </a:effectLst>
                <a:ea typeface="ＭＳ Ｐゴシック" charset="0"/>
              </a:rPr>
              <a:t>يحتل</a:t>
            </a:r>
            <a:r>
              <a:rPr lang="en-US" dirty="0">
                <a:solidFill>
                  <a:schemeClr val="bg1"/>
                </a:solidFill>
                <a:effectLst>
                  <a:glow rad="228600">
                    <a:schemeClr val="tx1"/>
                  </a:glow>
                </a:effectLst>
                <a:ea typeface="ＭＳ Ｐゴシック" charset="0"/>
              </a:rPr>
              <a:t> </a:t>
            </a:r>
            <a:r>
              <a:rPr lang="ar-JO" dirty="0">
                <a:solidFill>
                  <a:schemeClr val="bg1"/>
                </a:solidFill>
                <a:effectLst>
                  <a:glow rad="228600">
                    <a:schemeClr val="tx1"/>
                  </a:glow>
                </a:effectLst>
                <a:ea typeface="ＭＳ Ｐゴシック" charset="0"/>
              </a:rPr>
              <a:t>بابل</a:t>
            </a:r>
            <a:endParaRPr lang="en-US"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539 ق.م</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638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10F3A-078C-8349-8CFE-E920D32D49C6}"/>
              </a:ext>
            </a:extLst>
          </p:cNvPr>
          <p:cNvPicPr>
            <a:picLocks noChangeAspect="1"/>
          </p:cNvPicPr>
          <p:nvPr/>
        </p:nvPicPr>
        <p:blipFill>
          <a:blip r:embed="rId2"/>
          <a:stretch>
            <a:fillRect/>
          </a:stretch>
        </p:blipFill>
        <p:spPr>
          <a:xfrm>
            <a:off x="4497779" y="22308"/>
            <a:ext cx="4646221" cy="5143500"/>
          </a:xfrm>
          <a:prstGeom prst="rect">
            <a:avLst/>
          </a:prstGeom>
        </p:spPr>
      </p:pic>
      <p:pic>
        <p:nvPicPr>
          <p:cNvPr id="5" name="Picture 4">
            <a:extLst>
              <a:ext uri="{FF2B5EF4-FFF2-40B4-BE49-F238E27FC236}">
                <a16:creationId xmlns:a16="http://schemas.microsoft.com/office/drawing/2014/main" id="{9FF0A805-2B47-CF4B-842E-DF17E74098F5}"/>
              </a:ext>
            </a:extLst>
          </p:cNvPr>
          <p:cNvPicPr>
            <a:picLocks noChangeAspect="1"/>
          </p:cNvPicPr>
          <p:nvPr/>
        </p:nvPicPr>
        <p:blipFill rotWithShape="1">
          <a:blip r:embed="rId3"/>
          <a:srcRect t="1714" b="1589"/>
          <a:stretch/>
        </p:blipFill>
        <p:spPr>
          <a:xfrm>
            <a:off x="-106879" y="15627"/>
            <a:ext cx="4604657" cy="5150181"/>
          </a:xfrm>
          <a:prstGeom prst="rect">
            <a:avLst/>
          </a:prstGeom>
        </p:spPr>
      </p:pic>
      <p:sp>
        <p:nvSpPr>
          <p:cNvPr id="6" name="Rectangle 5">
            <a:extLst>
              <a:ext uri="{FF2B5EF4-FFF2-40B4-BE49-F238E27FC236}">
                <a16:creationId xmlns:a16="http://schemas.microsoft.com/office/drawing/2014/main" id="{613ADA04-0587-7240-B313-2C56010D5A71}"/>
              </a:ext>
            </a:extLst>
          </p:cNvPr>
          <p:cNvSpPr/>
          <p:nvPr/>
        </p:nvSpPr>
        <p:spPr>
          <a:xfrm>
            <a:off x="4435434" y="850570"/>
            <a:ext cx="62345" cy="51434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4459CA9E-EB7C-7348-BEBC-1EE403A708E6}"/>
              </a:ext>
            </a:extLst>
          </p:cNvPr>
          <p:cNvSpPr/>
          <p:nvPr/>
        </p:nvSpPr>
        <p:spPr>
          <a:xfrm>
            <a:off x="207778" y="5499229"/>
            <a:ext cx="8684702" cy="954107"/>
          </a:xfrm>
          <a:prstGeom prst="rect">
            <a:avLst/>
          </a:prstGeom>
        </p:spPr>
        <p:txBody>
          <a:bodyPr wrap="square">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itchFamily="2" charset="-79"/>
                <a:cs typeface="Arial" panose="020B0604020202020204" pitchFamily="34" charset="0"/>
              </a:rPr>
              <a:t>في 12 أكتوبر 539 قبل الميلاد، بعد أن قام مهندسوكورش بتحويل مياه الفرات، دخل الجنود بابل دون قتال.</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itchFamily="2" charset="-79"/>
              <a:cs typeface="Arial" panose="020B0604020202020204" pitchFamily="34" charset="0"/>
            </a:endParaRPr>
          </a:p>
        </p:txBody>
      </p:sp>
    </p:spTree>
    <p:extLst>
      <p:ext uri="{BB962C8B-B14F-4D97-AF65-F5344CB8AC3E}">
        <p14:creationId xmlns:p14="http://schemas.microsoft.com/office/powerpoint/2010/main" val="143622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D49800-B6AB-2641-B918-1E171D38A656}"/>
              </a:ext>
            </a:extLst>
          </p:cNvPr>
          <p:cNvPicPr>
            <a:picLocks noChangeAspect="1"/>
          </p:cNvPicPr>
          <p:nvPr/>
        </p:nvPicPr>
        <p:blipFill>
          <a:blip r:embed="rId2"/>
          <a:stretch>
            <a:fillRect/>
          </a:stretch>
        </p:blipFill>
        <p:spPr>
          <a:xfrm>
            <a:off x="5167993" y="857250"/>
            <a:ext cx="3976007" cy="5143500"/>
          </a:xfrm>
          <a:prstGeom prst="rect">
            <a:avLst/>
          </a:prstGeom>
        </p:spPr>
      </p:pic>
      <p:sp>
        <p:nvSpPr>
          <p:cNvPr id="2" name="Rectangle 1">
            <a:extLst>
              <a:ext uri="{FF2B5EF4-FFF2-40B4-BE49-F238E27FC236}">
                <a16:creationId xmlns:a16="http://schemas.microsoft.com/office/drawing/2014/main" id="{2D948D73-C8A7-BC4B-B248-FD977923D889}"/>
              </a:ext>
            </a:extLst>
          </p:cNvPr>
          <p:cNvSpPr/>
          <p:nvPr/>
        </p:nvSpPr>
        <p:spPr>
          <a:xfrm>
            <a:off x="0" y="116632"/>
            <a:ext cx="5167992" cy="5563831"/>
          </a:xfrm>
          <a:prstGeom prst="rect">
            <a:avLst/>
          </a:prstGeom>
        </p:spPr>
        <p:txBody>
          <a:bodyPr wrap="square">
            <a:spAutoFit/>
          </a:bodyPr>
          <a:lstStyle/>
          <a:p>
            <a:pPr marL="0" marR="0" lvl="0" indent="0" algn="just" defTabSz="449263" rtl="1" eaLnBrk="1" fontAlgn="base" latinLnBrk="0" hangingPunct="1">
              <a:lnSpc>
                <a:spcPct val="15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٢٨ الْقَائِلُ عَنْ كُورَشَ: رَاعِيَّ، فَكُلَّ مَسَرَّتِي يُتَمِّمُ. وَيَقُولُ عَنْ أُورُشَلِيمَ: سَتُبْنَى، وَلِلْهَيْكَلِ: سَتُؤَسَّسُ». ١ هكَذَا يَقُولُ الرَّبُّ لِمَسِيحِهِ، لِكُورَشَ الَّذِي أَمْسَكْتُ بِيَمِينِهِ لأَدُوسَ أَمَامَهُ أُمَمًا، وَأَحْقَاءَ مُلُوكٍ أَحُلُّ، لأَفْتَحَ أَمَامَهُ الْمِصْرَاعَيْنِ، وَالأَبْوَابُ لاَ تُغْلَقُ: ٢ «أَنَا أَسِيرُ قُدَّامَكَ وَالْهِضَابَ أُمَهِّدُ. أُكَسِّرُ مِصْرَاعَيِ النُّحَاسِ، وَمَغَالِيقَ الْحَدِيدِ أَقْصِفُ. ٣ وَأُعْطِيكَ ذَخَائِرَ الظُّلْمَةِ وَكُنُوزَ الْمَخَابِئِ، لِكَيْ تَعْرِفَ أَنِّي أَنَا الرَّبُّ الَّذِي يَدْعُوكَ بِاسْمِكَ، إِلهُ إِسْرَائِيلَ. </a:t>
            </a:r>
          </a:p>
          <a:p>
            <a:pPr marL="0" marR="0" lvl="0" indent="0" algn="just" defTabSz="449263" rtl="1" eaLnBrk="1" fontAlgn="base" latinLnBrk="0" hangingPunct="1">
              <a:lnSpc>
                <a:spcPct val="15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                        (إشعياء 44: 28 – 45: 3)</a:t>
            </a:r>
            <a:endParaRPr kumimoji="0" lang="en-US" sz="2400" b="1" u="none" strike="noStrike" kern="1200" cap="none" spc="0" normalizeH="0" baseline="0" noProof="0" dirty="0">
              <a:ln>
                <a:noFill/>
              </a:ln>
              <a:solidFill>
                <a:srgbClr val="FFFABE"/>
              </a:solidFill>
              <a:effectLst>
                <a:glow>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03A42C5-847E-454D-BC4D-FC0678A08BF5}"/>
              </a:ext>
            </a:extLst>
          </p:cNvPr>
          <p:cNvSpPr/>
          <p:nvPr/>
        </p:nvSpPr>
        <p:spPr>
          <a:xfrm>
            <a:off x="5167992" y="116632"/>
            <a:ext cx="3976008" cy="646331"/>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الله راعي كورش</a:t>
            </a:r>
            <a:endParaRPr kumimoji="0" lang="en-US" sz="3600" b="1" u="none" strike="noStrike" kern="1200" cap="none" spc="0" normalizeH="0" baseline="0" noProof="0" dirty="0">
              <a:ln>
                <a:noFill/>
              </a:ln>
              <a:solidFill>
                <a:srgbClr val="FFFAB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489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84244-2132-934E-9AE1-C497031EF534}"/>
              </a:ext>
            </a:extLst>
          </p:cNvPr>
          <p:cNvPicPr>
            <a:picLocks noChangeAspect="1"/>
          </p:cNvPicPr>
          <p:nvPr/>
        </p:nvPicPr>
        <p:blipFill>
          <a:blip r:embed="rId2"/>
          <a:stretch>
            <a:fillRect/>
          </a:stretch>
        </p:blipFill>
        <p:spPr>
          <a:xfrm>
            <a:off x="981199" y="1494513"/>
            <a:ext cx="8001000" cy="3762375"/>
          </a:xfrm>
          <a:prstGeom prst="rect">
            <a:avLst/>
          </a:prstGeom>
        </p:spPr>
      </p:pic>
      <p:sp>
        <p:nvSpPr>
          <p:cNvPr id="2" name="TextBox 1">
            <a:extLst>
              <a:ext uri="{FF2B5EF4-FFF2-40B4-BE49-F238E27FC236}">
                <a16:creationId xmlns:a16="http://schemas.microsoft.com/office/drawing/2014/main" id="{9589F5EA-4CDA-6240-B940-3528E13FB134}"/>
              </a:ext>
            </a:extLst>
          </p:cNvPr>
          <p:cNvSpPr txBox="1"/>
          <p:nvPr/>
        </p:nvSpPr>
        <p:spPr>
          <a:xfrm>
            <a:off x="5724128" y="248018"/>
            <a:ext cx="3124573" cy="1107996"/>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r>
              <a:rPr kumimoji="0" lang="ar-JO" sz="6600" b="1" u="none" strike="noStrike" kern="1200" cap="none" spc="0" normalizeH="0" baseline="0" noProof="0" dirty="0">
                <a:ln>
                  <a:noFill/>
                </a:ln>
                <a:solidFill>
                  <a:srgbClr val="E7C8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ممسوح</a:t>
            </a:r>
            <a:r>
              <a:rPr kumimoji="0" lang="ar-JO"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endParaRPr kumimoji="0" lang="en-US"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endParaRPr>
          </a:p>
        </p:txBody>
      </p:sp>
      <p:sp>
        <p:nvSpPr>
          <p:cNvPr id="4" name="TextBox 3">
            <a:extLst>
              <a:ext uri="{FF2B5EF4-FFF2-40B4-BE49-F238E27FC236}">
                <a16:creationId xmlns:a16="http://schemas.microsoft.com/office/drawing/2014/main" id="{1B774002-19E8-3545-AA04-5E3A96886595}"/>
              </a:ext>
            </a:extLst>
          </p:cNvPr>
          <p:cNvSpPr txBox="1"/>
          <p:nvPr/>
        </p:nvSpPr>
        <p:spPr>
          <a:xfrm>
            <a:off x="3095285" y="5395387"/>
            <a:ext cx="5723042" cy="1015663"/>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Mashiach</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 (</a:t>
            </a:r>
            <a:r>
              <a:rPr kumimoji="0" lang="ar-JO" sz="6000" b="1" u="none" strike="noStrike" kern="1200" cap="none" spc="0" normalizeH="0" baseline="0" noProof="0" dirty="0">
                <a:ln>
                  <a:noFill/>
                </a:ln>
                <a:solidFill>
                  <a:srgbClr val="E7C8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p>
        </p:txBody>
      </p:sp>
      <p:sp>
        <p:nvSpPr>
          <p:cNvPr id="5" name="TextBox 4">
            <a:extLst>
              <a:ext uri="{FF2B5EF4-FFF2-40B4-BE49-F238E27FC236}">
                <a16:creationId xmlns:a16="http://schemas.microsoft.com/office/drawing/2014/main" id="{966ED779-F771-454A-B20E-832D1FCE69CE}"/>
              </a:ext>
            </a:extLst>
          </p:cNvPr>
          <p:cNvSpPr txBox="1"/>
          <p:nvPr/>
        </p:nvSpPr>
        <p:spPr>
          <a:xfrm>
            <a:off x="6599713" y="1356014"/>
            <a:ext cx="184731" cy="369332"/>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394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F5EFB-FBA3-E64C-96A3-7BFB20FCEDC6}"/>
              </a:ext>
            </a:extLst>
          </p:cNvPr>
          <p:cNvPicPr>
            <a:picLocks noChangeAspect="1"/>
          </p:cNvPicPr>
          <p:nvPr/>
        </p:nvPicPr>
        <p:blipFill>
          <a:blip r:embed="rId2"/>
          <a:stretch>
            <a:fillRect/>
          </a:stretch>
        </p:blipFill>
        <p:spPr>
          <a:xfrm>
            <a:off x="0" y="1737717"/>
            <a:ext cx="9144000" cy="5143500"/>
          </a:xfrm>
          <a:prstGeom prst="rect">
            <a:avLst/>
          </a:prstGeom>
        </p:spPr>
      </p:pic>
      <p:sp>
        <p:nvSpPr>
          <p:cNvPr id="4" name="TextBox 3">
            <a:extLst>
              <a:ext uri="{FF2B5EF4-FFF2-40B4-BE49-F238E27FC236}">
                <a16:creationId xmlns:a16="http://schemas.microsoft.com/office/drawing/2014/main" id="{2944E1F7-8158-2141-9A7B-31F32418FF15}"/>
              </a:ext>
            </a:extLst>
          </p:cNvPr>
          <p:cNvSpPr txBox="1"/>
          <p:nvPr/>
        </p:nvSpPr>
        <p:spPr>
          <a:xfrm>
            <a:off x="52976" y="1"/>
            <a:ext cx="9091024" cy="1938992"/>
          </a:xfrm>
          <a:prstGeom prst="rect">
            <a:avLst/>
          </a:prstGeom>
          <a:solidFill>
            <a:schemeClr val="tx1"/>
          </a:solidFill>
        </p:spPr>
        <p:txBody>
          <a:bodyPr wrap="square" rtlCol="0">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ممسوح الله، سواء كان رئيسًا (مزمور 105: 15)، أوكاهنًا (لاويين 4: 3، 5، 16)، أوملكًا (1 صم 24: 6؛ 2 صم 1: 14، 16)، أونبيًا. (١ مل ١٩: ١٦) كان شخصًا مختارًا ومُفرزًا</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(عملية المسح</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بالزيت) ليقوم بعمل خاص من أجل الله. وفي حالة كورش، فقد تم عزله ليخدم قصد الله بإطلاق سراح اليهود الأسرى وإعادتهم إلى أورشليم لإعادة بناء الهيكل، كما وعد: وحين تتم سبعون سنة أعاقب الملك</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بابل وتلك الأمة، يقول الرب، من أجل إثمهم وأرض الكلدانيين. وأجعله خرابًا أبديًا» (إرميا 25: 12). سيخضع الله الأمم أمام كورش ويعطيه ثروات تلك الأمم حتى يدرك كورش أن إله إسرائيل قد فعل هذا من أجله.</a:t>
            </a:r>
            <a:endPar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2274E101-D31A-EB46-B853-A87D3CDA958E}"/>
              </a:ext>
            </a:extLst>
          </p:cNvPr>
          <p:cNvSpPr txBox="1"/>
          <p:nvPr/>
        </p:nvSpPr>
        <p:spPr>
          <a:xfrm>
            <a:off x="3178067" y="6165304"/>
            <a:ext cx="2840842" cy="646331"/>
          </a:xfrm>
          <a:prstGeom prst="rect">
            <a:avLst/>
          </a:prstGeom>
          <a:noFill/>
        </p:spPr>
        <p:txBody>
          <a:bodyPr wrap="non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معنى "الممسوح"</a:t>
            </a:r>
            <a:endParaRPr kumimoji="0" lang="en-US"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370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rPr>
              <a:t>نبوات مدهشة</a:t>
            </a:r>
            <a:endParaRPr kumimoji="0" lang="en-US" sz="3600" b="1"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Geneva"/>
            </a:endParaRPr>
          </a:p>
        </p:txBody>
      </p:sp>
      <p:sp>
        <p:nvSpPr>
          <p:cNvPr id="34819" name="Text Box 3"/>
          <p:cNvSpPr txBox="1">
            <a:spLocks noChangeArrowheads="1"/>
          </p:cNvSpPr>
          <p:nvPr/>
        </p:nvSpPr>
        <p:spPr bwMode="auto">
          <a:xfrm>
            <a:off x="3962400" y="2819400"/>
            <a:ext cx="588963" cy="581025"/>
          </a:xfrm>
          <a:prstGeom prst="rect">
            <a:avLst/>
          </a:prstGeom>
          <a:noFill/>
          <a:ln w="9525">
            <a:noFill/>
            <a:miter lim="800000"/>
            <a:headEnd/>
            <a:tailEnd/>
          </a:ln>
        </p:spPr>
        <p:txBody>
          <a:bodyPr wrap="none"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00"/>
                </a:solidFill>
                <a:effectLst/>
                <a:uLnTx/>
                <a:uFillTx/>
                <a:latin typeface="Times New Roman" pitchFamily="18" charset="0"/>
                <a:ea typeface="Geneva"/>
              </a:rPr>
              <a:t>??</a:t>
            </a:r>
          </a:p>
        </p:txBody>
      </p:sp>
      <p:pic>
        <p:nvPicPr>
          <p:cNvPr id="299013" name="Picture 4"/>
          <p:cNvPicPr>
            <a:picLocks noChangeAspect="1" noChangeArrowheads="1"/>
          </p:cNvPicPr>
          <p:nvPr/>
        </p:nvPicPr>
        <p:blipFill>
          <a:blip r:embed="rId3" cstate="print"/>
          <a:srcRect/>
          <a:stretch>
            <a:fillRect/>
          </a:stretch>
        </p:blipFill>
        <p:spPr bwMode="auto">
          <a:xfrm>
            <a:off x="533400" y="1295400"/>
            <a:ext cx="2540000" cy="3454400"/>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5783263" y="1219200"/>
            <a:ext cx="2516187" cy="3581400"/>
          </a:xfrm>
          <a:prstGeom prst="rect">
            <a:avLst/>
          </a:prstGeom>
          <a:noFill/>
          <a:ln w="9525">
            <a:noFill/>
            <a:miter lim="800000"/>
            <a:headEnd/>
            <a:tailEnd/>
          </a:ln>
        </p:spPr>
      </p:pic>
      <p:sp>
        <p:nvSpPr>
          <p:cNvPr id="34822" name="Text Box 6"/>
          <p:cNvSpPr txBox="1">
            <a:spLocks noChangeArrowheads="1"/>
          </p:cNvSpPr>
          <p:nvPr/>
        </p:nvSpPr>
        <p:spPr bwMode="auto">
          <a:xfrm>
            <a:off x="0" y="5921375"/>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هل سمعت عن </a:t>
            </a:r>
            <a:r>
              <a:rPr kumimoji="0" lang="ar-JO" sz="2000" b="1"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رافلز</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الذي كتب عن لي قبل وجوده 140 سنة ( انتبهوا رجل يدعى لي سيقوم ليجعل سنغافورة بلداً مهماً </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4823" name="Text Box 7"/>
          <p:cNvSpPr txBox="1">
            <a:spLocks noChangeArrowheads="1"/>
          </p:cNvSpPr>
          <p:nvPr/>
        </p:nvSpPr>
        <p:spPr bwMode="auto">
          <a:xfrm>
            <a:off x="5429250" y="4724400"/>
            <a:ext cx="3095625" cy="525401"/>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لي كوان يو      </a:t>
            </a:r>
            <a:r>
              <a:rPr kumimoji="0" lang="en-GB"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(1959)</a:t>
            </a:r>
          </a:p>
        </p:txBody>
      </p:sp>
      <p:sp>
        <p:nvSpPr>
          <p:cNvPr id="34824" name="Text Box 8"/>
          <p:cNvSpPr txBox="1">
            <a:spLocks noChangeArrowheads="1"/>
          </p:cNvSpPr>
          <p:nvPr/>
        </p:nvSpPr>
        <p:spPr bwMode="auto">
          <a:xfrm>
            <a:off x="533400" y="4724400"/>
            <a:ext cx="2743200" cy="95628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5F5F2"/>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ستامفورد</a:t>
            </a:r>
            <a:r>
              <a:rPr kumimoji="0" lang="ar-JO"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رافلز</a:t>
            </a:r>
            <a:r>
              <a:rPr kumimoji="0" lang="ar-JO"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( 1819 )</a:t>
            </a:r>
            <a:endParaRPr kumimoji="0" lang="en-GB"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99018" name="Text Box 9"/>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460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70663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1"/>
          <p:cNvSpPr txBox="1">
            <a:spLocks noChangeArrowheads="1"/>
          </p:cNvSpPr>
          <p:nvPr/>
        </p:nvSpPr>
        <p:spPr bwMode="auto">
          <a:xfrm>
            <a:off x="6096000" y="603250"/>
            <a:ext cx="1905000" cy="3443288"/>
          </a:xfrm>
          <a:prstGeom prst="rect">
            <a:avLst/>
          </a:prstGeom>
          <a:no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pitchFamily="18" charset="0"/>
                <a:ea typeface="Geneva"/>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كورش (539 ق.م )</a:t>
            </a:r>
            <a:endParaRPr kumimoji="0" lang="en-GB"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5843" name="Picture 3"/>
          <p:cNvPicPr>
            <a:picLocks noChangeAspect="1" noChangeArrowheads="1"/>
          </p:cNvPicPr>
          <p:nvPr/>
        </p:nvPicPr>
        <p:blipFill>
          <a:blip r:embed="rId3" cstate="print"/>
          <a:srcRect/>
          <a:stretch>
            <a:fillRect/>
          </a:stretch>
        </p:blipFill>
        <p:spPr bwMode="auto">
          <a:xfrm>
            <a:off x="5181600" y="1219200"/>
            <a:ext cx="3725863" cy="3810000"/>
          </a:xfrm>
          <a:prstGeom prst="rect">
            <a:avLst/>
          </a:prstGeom>
          <a:noFill/>
          <a:ln w="9525">
            <a:noFill/>
            <a:miter lim="800000"/>
            <a:headEnd/>
            <a:tailEnd/>
          </a:ln>
        </p:spPr>
      </p:pic>
      <p:sp>
        <p:nvSpPr>
          <p:cNvPr id="300037"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rPr>
              <a:t>نبوات مدهشة</a:t>
            </a:r>
            <a:endParaRPr kumimoji="0" lang="en-US"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endParaRPr>
          </a:p>
        </p:txBody>
      </p:sp>
      <p:pic>
        <p:nvPicPr>
          <p:cNvPr id="35845" name="Picture 5"/>
          <p:cNvPicPr>
            <a:picLocks noChangeAspect="1" noChangeArrowheads="1"/>
          </p:cNvPicPr>
          <p:nvPr/>
        </p:nvPicPr>
        <p:blipFill>
          <a:blip r:embed="rId4" cstate="print"/>
          <a:srcRect/>
          <a:stretch>
            <a:fillRect/>
          </a:stretch>
        </p:blipFill>
        <p:spPr bwMode="auto">
          <a:xfrm>
            <a:off x="457200" y="1295400"/>
            <a:ext cx="2767013" cy="3581400"/>
          </a:xfrm>
          <a:prstGeom prst="rect">
            <a:avLst/>
          </a:prstGeom>
          <a:noFill/>
          <a:ln w="9525">
            <a:noFill/>
            <a:miter lim="800000"/>
            <a:headEnd/>
            <a:tailEnd/>
          </a:ln>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إشعياء (700 ق.م)</a:t>
            </a:r>
            <a:endParaRPr kumimoji="0" lang="en-GB" sz="28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7"/>
          <p:cNvGrpSpPr>
            <a:grpSpLocks/>
          </p:cNvGrpSpPr>
          <p:nvPr/>
        </p:nvGrpSpPr>
        <p:grpSpPr bwMode="auto">
          <a:xfrm>
            <a:off x="3286125" y="1828800"/>
            <a:ext cx="2428875" cy="2667000"/>
            <a:chOff x="2070" y="1152"/>
            <a:chExt cx="153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00044" name="Text Box 9"/>
            <p:cNvSpPr txBox="1">
              <a:spLocks noChangeArrowheads="1"/>
            </p:cNvSpPr>
            <p:nvPr/>
          </p:nvSpPr>
          <p:spPr bwMode="auto">
            <a:xfrm>
              <a:off x="2070" y="1354"/>
              <a:ext cx="1035" cy="990"/>
            </a:xfrm>
            <a:prstGeom prst="rect">
              <a:avLst/>
            </a:prstGeom>
            <a:noFill/>
            <a:ln w="9525">
              <a:noFill/>
              <a:miter lim="800000"/>
              <a:headEnd/>
              <a:tailEnd/>
            </a:ln>
          </p:spPr>
          <p:txBody>
            <a:bodyPr wrap="square"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41 : 25 </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44 : 28</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45 : 1-2</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45 : 13-15</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5850" name="Text Box 10"/>
          <p:cNvSpPr txBox="1">
            <a:spLocks noChangeArrowheads="1"/>
          </p:cNvSpPr>
          <p:nvPr/>
        </p:nvSpPr>
        <p:spPr bwMode="auto">
          <a:xfrm>
            <a:off x="0" y="5765800"/>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القائل عن كورش راعيّ فكل مسرتي يتمم ويقول عن أورشليم ستبنى وللهيكل ستؤسس</a:t>
            </a:r>
          </a:p>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إش 44 : 28 </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0042" name="Text Box 11"/>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460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7141107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3600" dirty="0">
                <a:effectLst>
                  <a:glow rad="127000">
                    <a:schemeClr val="tx1"/>
                  </a:glow>
                </a:effectLst>
                <a:ea typeface="ＭＳ Ｐゴシック" charset="0"/>
              </a:rPr>
              <a:t>التنبؤ عن كورش</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563888" y="1124744"/>
            <a:ext cx="5580112" cy="460851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أنهض من المشرق الذي يلاقيه النصر عند رجليه دفع أمامه أمماً وعلى ملوك سلطه جعلهم كالتراب بسيفه وكالقش </a:t>
            </a:r>
            <a:r>
              <a:rPr kumimoji="0" lang="ar-JO" sz="40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المنذري</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بقوسه. </a:t>
            </a:r>
            <a:b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إشعياء41: 2</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pic>
        <p:nvPicPr>
          <p:cNvPr id="288772" name="Picture 2"/>
          <p:cNvPicPr>
            <a:picLocks noChangeAspect="1" noChangeArrowheads="1"/>
          </p:cNvPicPr>
          <p:nvPr/>
        </p:nvPicPr>
        <p:blipFill>
          <a:blip r:embed="rId3" cstate="print"/>
          <a:srcRect/>
          <a:stretch>
            <a:fillRect/>
          </a:stretch>
        </p:blipFill>
        <p:spPr bwMode="auto">
          <a:xfrm>
            <a:off x="323850" y="1125538"/>
            <a:ext cx="3200400" cy="3975100"/>
          </a:xfrm>
          <a:prstGeom prst="rect">
            <a:avLst/>
          </a:prstGeom>
          <a:noFill/>
          <a:ln w="9525">
            <a:noFill/>
            <a:miter lim="800000"/>
            <a:headEnd/>
            <a:tailEnd/>
          </a:ln>
        </p:spPr>
      </p:pic>
    </p:spTree>
    <p:extLst>
      <p:ext uri="{BB962C8B-B14F-4D97-AF65-F5344CB8AC3E}">
        <p14:creationId xmlns:p14="http://schemas.microsoft.com/office/powerpoint/2010/main" val="829727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3973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والآن كلحيظة كانت رأفة من لدن الرب إلهنا ليبقي لنا نجاة ويعطينا وتداً في مكان قدسه لينير إلهنا أعيننا ويعطينا حياة قليلة في عبوديتنا (9: 8)</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289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749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93969-7159-924E-9660-D64A6FC57C6E}"/>
              </a:ext>
            </a:extLst>
          </p:cNvPr>
          <p:cNvPicPr>
            <a:picLocks noChangeAspect="1"/>
          </p:cNvPicPr>
          <p:nvPr/>
        </p:nvPicPr>
        <p:blipFill>
          <a:blip r:embed="rId2"/>
          <a:stretch>
            <a:fillRect/>
          </a:stretch>
        </p:blipFill>
        <p:spPr>
          <a:xfrm>
            <a:off x="-17749" y="0"/>
            <a:ext cx="9144000" cy="6822026"/>
          </a:xfrm>
          <a:prstGeom prst="rect">
            <a:avLst/>
          </a:prstGeom>
        </p:spPr>
      </p:pic>
      <p:sp>
        <p:nvSpPr>
          <p:cNvPr id="2" name="Rectangle 1">
            <a:extLst>
              <a:ext uri="{FF2B5EF4-FFF2-40B4-BE49-F238E27FC236}">
                <a16:creationId xmlns:a16="http://schemas.microsoft.com/office/drawing/2014/main" id="{6492ADAB-8546-CF4A-91CA-BB091A0912E2}"/>
              </a:ext>
            </a:extLst>
          </p:cNvPr>
          <p:cNvSpPr/>
          <p:nvPr/>
        </p:nvSpPr>
        <p:spPr>
          <a:xfrm>
            <a:off x="0" y="260648"/>
            <a:ext cx="9108503" cy="138499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مَنْ أَنْهَضَ مِنَ الْمَشْرِقِ الَّذِي يُلاَقِيهِ النَّصْرُ عِنْدَ رِجْلَيْهِ؟ دَفَعَ أَمَامَهُ أُمَمًا وَعَلَى مُلُوكٍ سَلَّطَهُ. جَعَلَهُمْ كَالتُّرَابِ بِسَيْفِهِ، وَكَالْقَشِّ الْمُنْذَرِي بِقَوْسِهِ. طَرَدَهُمْ. مَرَّ سَالِمًا فِي طَرِيق لَمْ يَسْلُكْهُ بِرِجْلَيْهِ. (إشعياء 41: 2-3)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 name="TextBox 4">
            <a:extLst>
              <a:ext uri="{FF2B5EF4-FFF2-40B4-BE49-F238E27FC236}">
                <a16:creationId xmlns:a16="http://schemas.microsoft.com/office/drawing/2014/main" id="{FAC77A77-83AD-CE4F-82A0-DEC42371457F}"/>
              </a:ext>
            </a:extLst>
          </p:cNvPr>
          <p:cNvSpPr txBox="1"/>
          <p:nvPr/>
        </p:nvSpPr>
        <p:spPr>
          <a:xfrm>
            <a:off x="-15291" y="5006144"/>
            <a:ext cx="9108504" cy="1815882"/>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انتقل كورش من بلد إلى آخر، منتصرًا على كل ملك في طريقه. وفي حوالي عام 550 قبل الميلاد، قام بتوحيد الميديين والفرس لهزيمة مملكة ليديا القوية (آسيا الصغرى) في عام 546 قبل الميلاد. وبالتوجه جنوبًا إلى بابل، غزا جيشه بقيادة داريوس المدينة عام 539 قبل الميلاد. </a:t>
            </a:r>
          </a:p>
        </p:txBody>
      </p:sp>
    </p:spTree>
    <p:extLst>
      <p:ext uri="{BB962C8B-B14F-4D97-AF65-F5344CB8AC3E}">
        <p14:creationId xmlns:p14="http://schemas.microsoft.com/office/powerpoint/2010/main" val="381456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FDD14-4F7B-9C47-AA58-2BFDAA479C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tretch>
            <a:fillRect/>
          </a:stretch>
        </p:blipFill>
        <p:spPr>
          <a:xfrm>
            <a:off x="-6937" y="18349"/>
            <a:ext cx="9143999" cy="5143500"/>
          </a:xfrm>
          <a:prstGeom prst="rect">
            <a:avLst/>
          </a:prstGeom>
        </p:spPr>
      </p:pic>
      <p:sp>
        <p:nvSpPr>
          <p:cNvPr id="6" name="Rectangle 5">
            <a:extLst>
              <a:ext uri="{FF2B5EF4-FFF2-40B4-BE49-F238E27FC236}">
                <a16:creationId xmlns:a16="http://schemas.microsoft.com/office/drawing/2014/main" id="{E56DFC53-6BC8-3745-9B00-44605B386359}"/>
              </a:ext>
            </a:extLst>
          </p:cNvPr>
          <p:cNvSpPr/>
          <p:nvPr/>
        </p:nvSpPr>
        <p:spPr>
          <a:xfrm>
            <a:off x="146303" y="18349"/>
            <a:ext cx="3087547" cy="526297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قُتل الإمبراطور في معركة متأثراً بجراح أصيب بها بسهم سام خلال حملة ضد </a:t>
            </a:r>
            <a:r>
              <a:rPr kumimoji="0" lang="ar-SA" sz="2800" b="1"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المساجيين</a:t>
            </a: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 في آسيا الوسطى. تم إرجاع جثة كورش إلى </a:t>
            </a:r>
            <a:r>
              <a:rPr kumimoji="0" lang="ar-SA" sz="2800" b="1"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باسارجاد</a:t>
            </a: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 في بلاد فارس؛ وتتكون مقبرته، التي لا تزال موجودة، من غرفة واحدة مبنية على مسار أساس من ست درجات. </a:t>
            </a:r>
          </a:p>
        </p:txBody>
      </p:sp>
      <p:sp>
        <p:nvSpPr>
          <p:cNvPr id="7" name="Rectangle 6">
            <a:extLst>
              <a:ext uri="{FF2B5EF4-FFF2-40B4-BE49-F238E27FC236}">
                <a16:creationId xmlns:a16="http://schemas.microsoft.com/office/drawing/2014/main" id="{5772CBD4-8683-A24C-9424-C3F3A43E56BF}"/>
              </a:ext>
            </a:extLst>
          </p:cNvPr>
          <p:cNvSpPr/>
          <p:nvPr/>
        </p:nvSpPr>
        <p:spPr>
          <a:xfrm>
            <a:off x="6474637" y="620688"/>
            <a:ext cx="2659283" cy="3970318"/>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وتم وضع الجثة في تابوت ذهبي، وحمل القبر النقش. ويعتبر أحد أكثر زعماء العالم احتراما حتى الآن. كان يقاتل دائمًا جنبًا إلى جنب مع جنوده ولم يتركهم بمفردهم في ساحة المعركة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1F983771-2A2A-9243-B732-E941773CE743}"/>
              </a:ext>
            </a:extLst>
          </p:cNvPr>
          <p:cNvSpPr txBox="1"/>
          <p:nvPr/>
        </p:nvSpPr>
        <p:spPr>
          <a:xfrm>
            <a:off x="22561" y="5589240"/>
            <a:ext cx="9143998" cy="769441"/>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nalecta" panose="02030706050802020602" pitchFamily="18" charset="0"/>
                <a:cs typeface="Arial" panose="020B0604020202020204" pitchFamily="34" charset="0"/>
              </a:rPr>
              <a:t>قبر كورش العظيم</a:t>
            </a:r>
          </a:p>
        </p:txBody>
      </p:sp>
    </p:spTree>
    <p:extLst>
      <p:ext uri="{BB962C8B-B14F-4D97-AF65-F5344CB8AC3E}">
        <p14:creationId xmlns:p14="http://schemas.microsoft.com/office/powerpoint/2010/main" val="304598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0D8F3-E5E8-6543-8C1D-9D6DD997D1DA}"/>
              </a:ext>
            </a:extLst>
          </p:cNvPr>
          <p:cNvSpPr/>
          <p:nvPr/>
        </p:nvSpPr>
        <p:spPr bwMode="auto">
          <a:xfrm>
            <a:off x="-36512" y="3041949"/>
            <a:ext cx="5948523" cy="38160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5" name="Picture 4">
            <a:extLst>
              <a:ext uri="{FF2B5EF4-FFF2-40B4-BE49-F238E27FC236}">
                <a16:creationId xmlns:a16="http://schemas.microsoft.com/office/drawing/2014/main" id="{6C60C4B5-EC57-6D4A-9494-FE326BB093E1}"/>
              </a:ext>
            </a:extLst>
          </p:cNvPr>
          <p:cNvPicPr>
            <a:picLocks noChangeAspect="1"/>
          </p:cNvPicPr>
          <p:nvPr/>
        </p:nvPicPr>
        <p:blipFill rotWithShape="1">
          <a:blip r:embed="rId2"/>
          <a:srcRect t="1" r="937" b="43910"/>
          <a:stretch/>
        </p:blipFill>
        <p:spPr>
          <a:xfrm>
            <a:off x="-36512" y="1"/>
            <a:ext cx="5948523" cy="3383120"/>
          </a:xfrm>
          <a:prstGeom prst="rect">
            <a:avLst/>
          </a:prstGeom>
          <a:solidFill>
            <a:schemeClr val="bg1"/>
          </a:solidFill>
        </p:spPr>
      </p:pic>
      <p:sp>
        <p:nvSpPr>
          <p:cNvPr id="6" name="TextBox 5">
            <a:extLst>
              <a:ext uri="{FF2B5EF4-FFF2-40B4-BE49-F238E27FC236}">
                <a16:creationId xmlns:a16="http://schemas.microsoft.com/office/drawing/2014/main" id="{1DFF94A4-05EA-7D4A-82DF-60ACCC5BBEDA}"/>
              </a:ext>
            </a:extLst>
          </p:cNvPr>
          <p:cNvSpPr txBox="1"/>
          <p:nvPr/>
        </p:nvSpPr>
        <p:spPr>
          <a:xfrm>
            <a:off x="6012160" y="116632"/>
            <a:ext cx="2994094" cy="6625660"/>
          </a:xfrm>
          <a:prstGeom prst="rect">
            <a:avLst/>
          </a:prstGeom>
          <a:noFill/>
        </p:spPr>
        <p:txBody>
          <a:bodyPr wrap="square" rtlCol="0">
            <a:spAutoFit/>
          </a:bodyPr>
          <a:lstStyle/>
          <a:p>
            <a:pPr marL="0" marR="0" lvl="0" indent="0" algn="ctr" defTabSz="449263" rtl="1" eaLnBrk="1" fontAlgn="base" latinLnBrk="0" hangingPunct="1">
              <a:lnSpc>
                <a:spcPct val="2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العالم، الملك العظيم، الملك الشرعي، ملك بابل، ملك سومر وأكاد، ملك الحواف الأربعة (الأرض)، ابن قمبيز، الملك العظيم، ملك أنشان، سليل تيسبيس، الملك العظيم، ملك آنشان، العائلة (التي) دائمًا (تمارس) الملكية.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7B16C8A1-66A8-0F4D-A0CB-4E34A213AB0E}"/>
              </a:ext>
            </a:extLst>
          </p:cNvPr>
          <p:cNvSpPr txBox="1"/>
          <p:nvPr/>
        </p:nvSpPr>
        <p:spPr>
          <a:xfrm>
            <a:off x="-36512" y="1935"/>
            <a:ext cx="5948523" cy="584775"/>
          </a:xfrm>
          <a:prstGeom prst="rect">
            <a:avLst/>
          </a:prstGeom>
          <a:solidFill>
            <a:srgbClr val="FF0000"/>
          </a:solid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اسطوانة سايروس </a:t>
            </a:r>
          </a:p>
        </p:txBody>
      </p:sp>
      <p:sp>
        <p:nvSpPr>
          <p:cNvPr id="8" name="TextBox 7">
            <a:extLst>
              <a:ext uri="{FF2B5EF4-FFF2-40B4-BE49-F238E27FC236}">
                <a16:creationId xmlns:a16="http://schemas.microsoft.com/office/drawing/2014/main" id="{DFBDB8B5-760B-004E-BE38-4353FB5A7D65}"/>
              </a:ext>
            </a:extLst>
          </p:cNvPr>
          <p:cNvSpPr txBox="1"/>
          <p:nvPr/>
        </p:nvSpPr>
        <p:spPr>
          <a:xfrm>
            <a:off x="1763688" y="3383121"/>
            <a:ext cx="1564035"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العصور القديمة: 539 ق.م. عندما غزا الإمبراطور الفارسي كورش بابل</a:t>
            </a:r>
          </a:p>
        </p:txBody>
      </p:sp>
      <p:sp>
        <p:nvSpPr>
          <p:cNvPr id="9" name="TextBox 8">
            <a:extLst>
              <a:ext uri="{FF2B5EF4-FFF2-40B4-BE49-F238E27FC236}">
                <a16:creationId xmlns:a16="http://schemas.microsoft.com/office/drawing/2014/main" id="{3EA52F73-F979-4749-85A7-5746E46F711C}"/>
              </a:ext>
            </a:extLst>
          </p:cNvPr>
          <p:cNvSpPr txBox="1"/>
          <p:nvPr/>
        </p:nvSpPr>
        <p:spPr>
          <a:xfrm>
            <a:off x="3229772" y="3383121"/>
            <a:ext cx="1486244"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المحتويات: حرية العبادة للجميع، والدعوة إلى إعادة المبعدين إلى وطنهم </a:t>
            </a:r>
          </a:p>
        </p:txBody>
      </p:sp>
      <p:sp>
        <p:nvSpPr>
          <p:cNvPr id="10" name="TextBox 9">
            <a:extLst>
              <a:ext uri="{FF2B5EF4-FFF2-40B4-BE49-F238E27FC236}">
                <a16:creationId xmlns:a16="http://schemas.microsoft.com/office/drawing/2014/main" id="{39E0FF89-84FE-0642-AA13-E555A1DB3DC2}"/>
              </a:ext>
            </a:extLst>
          </p:cNvPr>
          <p:cNvSpPr txBox="1"/>
          <p:nvPr/>
        </p:nvSpPr>
        <p:spPr>
          <a:xfrm>
            <a:off x="4695875" y="3383121"/>
            <a:ext cx="1244277" cy="646331"/>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المكان: متحف لندن</a:t>
            </a:r>
          </a:p>
        </p:txBody>
      </p:sp>
      <p:sp>
        <p:nvSpPr>
          <p:cNvPr id="11" name="TextBox 10">
            <a:extLst>
              <a:ext uri="{FF2B5EF4-FFF2-40B4-BE49-F238E27FC236}">
                <a16:creationId xmlns:a16="http://schemas.microsoft.com/office/drawing/2014/main" id="{8188D65A-8590-6F47-984E-C31AC3E01F4B}"/>
              </a:ext>
            </a:extLst>
          </p:cNvPr>
          <p:cNvSpPr txBox="1"/>
          <p:nvPr/>
        </p:nvSpPr>
        <p:spPr>
          <a:xfrm>
            <a:off x="55637" y="3383121"/>
            <a:ext cx="1708051" cy="203132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ماذا: أسطوانة من الطين، مقاس 22.5 سم × 10 سم، منقوش عليها أول ميثاق معروف لحقوق الإنسان في العالم </a:t>
            </a:r>
          </a:p>
        </p:txBody>
      </p:sp>
    </p:spTree>
    <p:extLst>
      <p:ext uri="{BB962C8B-B14F-4D97-AF65-F5344CB8AC3E}">
        <p14:creationId xmlns:p14="http://schemas.microsoft.com/office/powerpoint/2010/main" val="67734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20BC66-1E1B-A540-9CA6-C705D20428D7}"/>
              </a:ext>
            </a:extLst>
          </p:cNvPr>
          <p:cNvPicPr>
            <a:picLocks noChangeAspect="1"/>
          </p:cNvPicPr>
          <p:nvPr/>
        </p:nvPicPr>
        <p:blipFill>
          <a:blip r:embed="rId3"/>
          <a:stretch>
            <a:fillRect/>
          </a:stretch>
        </p:blipFill>
        <p:spPr>
          <a:xfrm>
            <a:off x="-36512" y="-56024"/>
            <a:ext cx="9252520" cy="5204543"/>
          </a:xfrm>
          <a:prstGeom prst="rect">
            <a:avLst/>
          </a:prstGeom>
        </p:spPr>
      </p:pic>
      <p:pic>
        <p:nvPicPr>
          <p:cNvPr id="9" name="Picture 8">
            <a:extLst>
              <a:ext uri="{FF2B5EF4-FFF2-40B4-BE49-F238E27FC236}">
                <a16:creationId xmlns:a16="http://schemas.microsoft.com/office/drawing/2014/main" id="{5A3F3B4E-A4CD-B511-2EEF-99E661F27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09" y="-27384"/>
            <a:ext cx="8424935" cy="5616624"/>
          </a:xfrm>
          <a:prstGeom prst="rect">
            <a:avLst/>
          </a:prstGeom>
        </p:spPr>
      </p:pic>
      <p:sp>
        <p:nvSpPr>
          <p:cNvPr id="2" name="TextBox 1">
            <a:extLst>
              <a:ext uri="{FF2B5EF4-FFF2-40B4-BE49-F238E27FC236}">
                <a16:creationId xmlns:a16="http://schemas.microsoft.com/office/drawing/2014/main" id="{8C58A279-801E-4F42-B78D-C3B2A1B2F290}"/>
              </a:ext>
            </a:extLst>
          </p:cNvPr>
          <p:cNvSpPr txBox="1"/>
          <p:nvPr/>
        </p:nvSpPr>
        <p:spPr>
          <a:xfrm>
            <a:off x="108520" y="44624"/>
            <a:ext cx="91440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سياسات سايروس اسطوانة</a:t>
            </a:r>
          </a:p>
        </p:txBody>
      </p:sp>
      <p:sp>
        <p:nvSpPr>
          <p:cNvPr id="3" name="Rectangle 2">
            <a:extLst>
              <a:ext uri="{FF2B5EF4-FFF2-40B4-BE49-F238E27FC236}">
                <a16:creationId xmlns:a16="http://schemas.microsoft.com/office/drawing/2014/main" id="{1094BB7B-C974-C2BD-F0C4-4A7D8230DC79}"/>
              </a:ext>
            </a:extLst>
          </p:cNvPr>
          <p:cNvSpPr/>
          <p:nvPr/>
        </p:nvSpPr>
        <p:spPr bwMode="auto">
          <a:xfrm>
            <a:off x="327509" y="4509120"/>
            <a:ext cx="8424935" cy="2300560"/>
          </a:xfrm>
          <a:prstGeom prst="rect">
            <a:avLst/>
          </a:prstGeom>
          <a:solidFill>
            <a:schemeClr val="tx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174625" marR="0" lvl="0" indent="0" algn="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الكون </a:t>
            </a:r>
            <a:r>
              <a:rPr kumimoji="0" lang="ar-SA"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نابونيدوس</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الملك الذي لم يخاف مني. وبما أن آلهة الأراضي الأجنبية أنشأت </a:t>
            </a:r>
            <a:r>
              <a:rPr kumimoji="0" lang="ar-SA"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ملاذات</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دائمة أصبحت الآن متداعية، فقد أعدت الناس إلى أراضيهم وخصصت المؤن لإعادة البناء.</a:t>
            </a:r>
          </a:p>
        </p:txBody>
      </p:sp>
      <p:sp>
        <p:nvSpPr>
          <p:cNvPr id="5" name="Oval 4">
            <a:extLst>
              <a:ext uri="{FF2B5EF4-FFF2-40B4-BE49-F238E27FC236}">
                <a16:creationId xmlns:a16="http://schemas.microsoft.com/office/drawing/2014/main" id="{BBD56014-223B-038D-799D-27347CC00632}"/>
              </a:ext>
            </a:extLst>
          </p:cNvPr>
          <p:cNvSpPr/>
          <p:nvPr/>
        </p:nvSpPr>
        <p:spPr bwMode="auto">
          <a:xfrm>
            <a:off x="669486" y="1120398"/>
            <a:ext cx="7740979" cy="1171606"/>
          </a:xfrm>
          <a:prstGeom prst="ellipse">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C000"/>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كوري العظيمة</a:t>
            </a:r>
            <a:endParaRPr kumimoji="0" lang="en-US" sz="4800" b="1" u="none" strike="noStrike" kern="1200" cap="none" spc="0" normalizeH="0" baseline="0" noProof="0" dirty="0">
              <a:ln>
                <a:noFill/>
              </a:ln>
              <a:solidFill>
                <a:srgbClr val="FFC000"/>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endParaRPr>
          </a:p>
        </p:txBody>
      </p:sp>
      <p:pic>
        <p:nvPicPr>
          <p:cNvPr id="10" name="Picture 9">
            <a:extLst>
              <a:ext uri="{FF2B5EF4-FFF2-40B4-BE49-F238E27FC236}">
                <a16:creationId xmlns:a16="http://schemas.microsoft.com/office/drawing/2014/main" id="{33F40CBD-E700-F26F-951C-76E6E9E0EA33}"/>
              </a:ext>
            </a:extLst>
          </p:cNvPr>
          <p:cNvPicPr>
            <a:picLocks noChangeAspect="1"/>
          </p:cNvPicPr>
          <p:nvPr/>
        </p:nvPicPr>
        <p:blipFill>
          <a:blip r:embed="rId5"/>
          <a:stretch>
            <a:fillRect/>
          </a:stretch>
        </p:blipFill>
        <p:spPr>
          <a:xfrm>
            <a:off x="327509" y="7057725"/>
            <a:ext cx="7957003" cy="4474044"/>
          </a:xfrm>
          <a:prstGeom prst="rect">
            <a:avLst/>
          </a:prstGeom>
          <a:effectLst>
            <a:outerShdw blurRad="266700" dist="50800" dir="5040000" sx="102000" sy="102000" algn="ctr" rotWithShape="0">
              <a:schemeClr val="tx1"/>
            </a:outerShdw>
          </a:effectLst>
        </p:spPr>
      </p:pic>
    </p:spTree>
    <p:extLst>
      <p:ext uri="{BB962C8B-B14F-4D97-AF65-F5344CB8AC3E}">
        <p14:creationId xmlns:p14="http://schemas.microsoft.com/office/powerpoint/2010/main" val="213245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069" r="13234"/>
          <a:stretch/>
        </p:blipFill>
        <p:spPr>
          <a:xfrm>
            <a:off x="0" y="30057"/>
            <a:ext cx="9144000" cy="6827943"/>
          </a:xfrm>
          <a:prstGeom prst="rect">
            <a:avLst/>
          </a:prstGeom>
        </p:spPr>
      </p:pic>
      <p:sp>
        <p:nvSpPr>
          <p:cNvPr id="4" name="Rectangle 3">
            <a:extLst>
              <a:ext uri="{FF2B5EF4-FFF2-40B4-BE49-F238E27FC236}">
                <a16:creationId xmlns:a16="http://schemas.microsoft.com/office/drawing/2014/main" id="{8B1B759A-5026-8542-BCB3-F6642D69D329}"/>
              </a:ext>
            </a:extLst>
          </p:cNvPr>
          <p:cNvSpPr/>
          <p:nvPr/>
        </p:nvSpPr>
        <p:spPr>
          <a:xfrm>
            <a:off x="0" y="404664"/>
            <a:ext cx="8819909" cy="452431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الآن بعد أن وضعت تاج مملكة فارس وبابل وأمم الجهات الأربع على الرأس بعون الله أعلن أنني سأحترم تقاليد وعادات وأديان شعوب إمبراطوريتي ولن أدعها أبدًا جميع حكامي ومرؤوسي ينظرون إليهم بازدراء </a:t>
            </a:r>
            <a:r>
              <a:rPr kumimoji="0" lang="ar-SA" sz="32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أويهينونهم</a:t>
            </a: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حتى أعيش. من الآن فصاعدًا، وإلى أن يمنحني الله نعمة المملكة، لن أفرض مملكتي على أي دولة. ولكل منهم الحرية في قبوله، وإذا رفضه أي منهم، فلن أقرر أبدًا الحرب من أجل الحكم. حتى أصبح ملكًا لفارس وبابل وأمم الجهات الأربعة، لن أسمح لأحد أن يظلم أحدًا، وإذا حدث ذلك، فسوف أستعيد حقه وأعاقب الظالم.</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640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0FBBA-1D18-E0CF-8124-F00E440C0B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C3C2ABA-42E1-4417-7A08-3464837C767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069" r="13234"/>
          <a:stretch/>
        </p:blipFill>
        <p:spPr>
          <a:xfrm>
            <a:off x="0" y="30057"/>
            <a:ext cx="9144000" cy="6827943"/>
          </a:xfrm>
          <a:prstGeom prst="rect">
            <a:avLst/>
          </a:prstGeom>
        </p:spPr>
      </p:pic>
      <p:sp>
        <p:nvSpPr>
          <p:cNvPr id="5" name="Rectangle 4">
            <a:extLst>
              <a:ext uri="{FF2B5EF4-FFF2-40B4-BE49-F238E27FC236}">
                <a16:creationId xmlns:a16="http://schemas.microsoft.com/office/drawing/2014/main" id="{909EE96C-27BC-A2EC-D3DD-171718D62016}"/>
              </a:ext>
            </a:extLst>
          </p:cNvPr>
          <p:cNvSpPr/>
          <p:nvPr/>
        </p:nvSpPr>
        <p:spPr>
          <a:xfrm>
            <a:off x="162044" y="188640"/>
            <a:ext cx="8514412" cy="5509200"/>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"وحتى أصبح الملك، لن أسمح أبدًا لأي شخص بالاستيلاء على ممتلكات الآخرين المنقولة والأرضية بالقوة أودون تعويض. [بينما] أنا على قيد الحياة، سأمنع العمل القسري غير مدفوع الأجر. واليوم أعلن أن كل شخص حر في اختيار دينه. يتمتع الناس بحرية العيش في جميع المناطق وشغل وظيفة بشرط ألا ينتهكوا أبدًا حقوق الآخرين. لا يمكن معاقبة أي شخص على أخطاء أقاربه. أنا أمنع العبودية، والحكام والمرؤوسون ملتزمون بحظر تبادل الرجال والنساء كعبيد داخل مناطق حكمهم. يجب إبادة مثل هذه التقاليد في جميع أنحاء العالم. وأسأل الله أن يوفقني في أداء التزاماتي تجاه أمم فارس وبابل وذوي الجهات الأربعة."</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1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8CD68-ADF1-3B46-8881-A79916DAFDF7}"/>
              </a:ext>
            </a:extLst>
          </p:cNvPr>
          <p:cNvPicPr>
            <a:picLocks noChangeAspect="1"/>
          </p:cNvPicPr>
          <p:nvPr/>
        </p:nvPicPr>
        <p:blipFill>
          <a:blip r:embed="rId2"/>
          <a:stretch>
            <a:fillRect/>
          </a:stretch>
        </p:blipFill>
        <p:spPr>
          <a:xfrm>
            <a:off x="-72008" y="796207"/>
            <a:ext cx="9252520" cy="5204543"/>
          </a:xfrm>
          <a:prstGeom prst="rect">
            <a:avLst/>
          </a:prstGeom>
        </p:spPr>
      </p:pic>
      <p:sp>
        <p:nvSpPr>
          <p:cNvPr id="4" name="Rectangle 3">
            <a:extLst>
              <a:ext uri="{FF2B5EF4-FFF2-40B4-BE49-F238E27FC236}">
                <a16:creationId xmlns:a16="http://schemas.microsoft.com/office/drawing/2014/main" id="{5A2C3732-BB87-F346-AEEA-684641FF7215}"/>
              </a:ext>
            </a:extLst>
          </p:cNvPr>
          <p:cNvSpPr/>
          <p:nvPr/>
        </p:nvSpPr>
        <p:spPr>
          <a:xfrm>
            <a:off x="395780" y="4677311"/>
            <a:ext cx="4149971" cy="2062103"/>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مَنْ فَعَلَ وَصَنَعَ دَاعِيًا الأَجْيَالَ مِنَ الْبَدْءِ؟ أَنَا الرَّبُّ الأَوَّلُ، وَمَعَ الآخِرِينَ أَنَا هُوَ». </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إشعياء 41: 4</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99A53FEC-735E-AC49-97EA-9AF858D1CE5D}"/>
              </a:ext>
            </a:extLst>
          </p:cNvPr>
          <p:cNvSpPr/>
          <p:nvPr/>
        </p:nvSpPr>
        <p:spPr>
          <a:xfrm>
            <a:off x="3707904" y="327243"/>
            <a:ext cx="5112568" cy="52322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من صنع وأكمل داعيا الأجيال من البدء؟ </a:t>
            </a:r>
          </a:p>
        </p:txBody>
      </p:sp>
      <p:sp>
        <p:nvSpPr>
          <p:cNvPr id="9" name="Rectangle 8">
            <a:extLst>
              <a:ext uri="{FF2B5EF4-FFF2-40B4-BE49-F238E27FC236}">
                <a16:creationId xmlns:a16="http://schemas.microsoft.com/office/drawing/2014/main" id="{FE32F16C-CA91-3648-A902-626B2DEB7FFC}"/>
              </a:ext>
            </a:extLst>
          </p:cNvPr>
          <p:cNvSpPr/>
          <p:nvPr/>
        </p:nvSpPr>
        <p:spPr>
          <a:xfrm>
            <a:off x="5599305" y="3429000"/>
            <a:ext cx="2517389" cy="2677656"/>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التركيز على الوقت المحدد. الله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هونفس</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الإله بالنسبة للأجيال الأولى من البشر كما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هوالحال</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بالنسبة للأجيال الأخيرة.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فهوالله</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دائمًا في كل وقت.</a:t>
            </a:r>
          </a:p>
        </p:txBody>
      </p:sp>
    </p:spTree>
    <p:extLst>
      <p:ext uri="{BB962C8B-B14F-4D97-AF65-F5344CB8AC3E}">
        <p14:creationId xmlns:p14="http://schemas.microsoft.com/office/powerpoint/2010/main" val="212504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FAB6C3-A21B-B143-9B22-95901A805B52}"/>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9EA3CEDD-168F-854D-9C4C-AE957DA0F130}"/>
              </a:ext>
            </a:extLst>
          </p:cNvPr>
          <p:cNvSpPr/>
          <p:nvPr/>
        </p:nvSpPr>
        <p:spPr>
          <a:xfrm>
            <a:off x="357187" y="332656"/>
            <a:ext cx="8429625" cy="1754326"/>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فَشَدَّدَ النَّجَّارُ الصَّائِغَ. الصَّاقِلُ بِالْمِطْرَقَةِ الضَّارِبَ عَلَى السَّنْدَانِ، قَائِلًا عَنِ </a:t>
            </a:r>
            <a:r>
              <a:rPr kumimoji="0" lang="ar-SA" sz="3600" b="1" i="0" u="none" strike="noStrike" kern="1200" cap="none" spc="0" normalizeH="0" baseline="0" noProof="0" dirty="0" err="1">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الإِلْحَامِ</a:t>
            </a: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 «هُوَ جَيِّدٌ». فَمَكَّنَهُ بِمَسَامِيرَ حَتَّى لاَ يَتَقَلْقَلَ. إشعياء 41: 7</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endParaRPr>
          </a:p>
        </p:txBody>
      </p:sp>
      <p:sp>
        <p:nvSpPr>
          <p:cNvPr id="7" name="Rectangle 6">
            <a:extLst>
              <a:ext uri="{FF2B5EF4-FFF2-40B4-BE49-F238E27FC236}">
                <a16:creationId xmlns:a16="http://schemas.microsoft.com/office/drawing/2014/main" id="{CA377276-548E-F646-9D08-FAE6C8EF553A}"/>
              </a:ext>
            </a:extLst>
          </p:cNvPr>
          <p:cNvSpPr/>
          <p:nvPr/>
        </p:nvSpPr>
        <p:spPr>
          <a:xfrm>
            <a:off x="755576" y="5373216"/>
            <a:ext cx="7887220" cy="120032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في يأسهم في أعقاب تقدم كورش، صنعت الأمم أصنامًا جديدة في محاولة لحمايتهم.</a:t>
            </a:r>
          </a:p>
        </p:txBody>
      </p:sp>
    </p:spTree>
    <p:extLst>
      <p:ext uri="{BB962C8B-B14F-4D97-AF65-F5344CB8AC3E}">
        <p14:creationId xmlns:p14="http://schemas.microsoft.com/office/powerpoint/2010/main" val="151878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t Never Pays To Disobey God | Renewal Christian Center">
            <a:extLst>
              <a:ext uri="{FF2B5EF4-FFF2-40B4-BE49-F238E27FC236}">
                <a16:creationId xmlns:a16="http://schemas.microsoft.com/office/drawing/2014/main" id="{D54AF264-CD14-39B7-FCCE-68FC9A5F8F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80"/>
          <a:stretch/>
        </p:blipFill>
        <p:spPr bwMode="auto">
          <a:xfrm>
            <a:off x="1452" y="51883"/>
            <a:ext cx="9142548" cy="68367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7FBD096-FECE-9442-8364-208D837A807E}"/>
              </a:ext>
            </a:extLst>
          </p:cNvPr>
          <p:cNvSpPr/>
          <p:nvPr/>
        </p:nvSpPr>
        <p:spPr>
          <a:xfrm>
            <a:off x="0" y="4869160"/>
            <a:ext cx="8964488" cy="1815882"/>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rPr>
              <a:t>«وَأَمَّا أَنْتَ يَا إِسْرَائِيلُ عَبْدِي، يَا يَعْقُوبُ الَّذِي اخْتَرْتُهُ، نَسْلَ إِبْرَاهِيمَ خَلِيلِي،</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rPr>
              <a:t>الَّذِي أَمْسَكْتُهُ مِنْ أَطْرَافِ الأَرْضِ، وَمِنْ أَقْطَارِهَا دَعَوْتُهُ، وَقُلْتُ لَكَ: أَنْتَ عَبْدِيَ. اخْتَرْتُكَ وَلَمْ أَرْفُضْكَ. لاَ تَخَفْ لأَنِّي مَعَكَ. لاَ تَتَلَفَّتْ لأَنِّي إِلهُكَ. قَدْ أَيَّدْتُكَ وَأَعَنْتُكَ وَعَضَدْتُكَ بِيَمِينِ بِرِّي. إشعياء 41: 8-10</a:t>
            </a:r>
            <a:endParaRPr kumimoji="0" lang="en-US"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2F030C3C-F25F-1249-8BFE-14E29EB4AE20}"/>
              </a:ext>
            </a:extLst>
          </p:cNvPr>
          <p:cNvSpPr txBox="1"/>
          <p:nvPr/>
        </p:nvSpPr>
        <p:spPr>
          <a:xfrm>
            <a:off x="-36512" y="51882"/>
            <a:ext cx="9180512" cy="784830"/>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5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خادم الله إسرائيل</a:t>
            </a:r>
          </a:p>
        </p:txBody>
      </p:sp>
    </p:spTree>
    <p:extLst>
      <p:ext uri="{BB962C8B-B14F-4D97-AF65-F5344CB8AC3E}">
        <p14:creationId xmlns:p14="http://schemas.microsoft.com/office/powerpoint/2010/main" val="30700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169" y="-30161"/>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err="1">
                <a:effectLst>
                  <a:glow rad="127000">
                    <a:schemeClr val="tx1"/>
                  </a:glow>
                </a:effectLst>
                <a:ea typeface="ＭＳ Ｐゴシック" charset="0"/>
              </a:rPr>
              <a:t>ترامب</a:t>
            </a:r>
            <a:r>
              <a:rPr lang="ar-JO" sz="4000" dirty="0">
                <a:effectLst>
                  <a:glow rad="127000">
                    <a:schemeClr val="tx1"/>
                  </a:glow>
                </a:effectLst>
                <a:ea typeface="ＭＳ Ｐゴシック" charset="0"/>
              </a:rPr>
              <a:t> أم كورش</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5169" y="777082"/>
            <a:ext cx="9144000" cy="86409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أحد منهما ادعى أنه يهودي أومسيحي لكنهما عملا بجهد لأجل القضايا الكتابية</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pic>
        <p:nvPicPr>
          <p:cNvPr id="289796" name="Picture 2"/>
          <p:cNvPicPr>
            <a:picLocks noChangeAspect="1" noChangeArrowheads="1"/>
          </p:cNvPicPr>
          <p:nvPr/>
        </p:nvPicPr>
        <p:blipFill>
          <a:blip r:embed="rId3" cstate="print"/>
          <a:srcRect/>
          <a:stretch>
            <a:fillRect/>
          </a:stretch>
        </p:blipFill>
        <p:spPr bwMode="auto">
          <a:xfrm>
            <a:off x="1184031" y="1785045"/>
            <a:ext cx="6705600" cy="4343400"/>
          </a:xfrm>
          <a:prstGeom prst="rect">
            <a:avLst/>
          </a:prstGeom>
          <a:noFill/>
          <a:ln w="9525">
            <a:noFill/>
            <a:miter lim="800000"/>
            <a:headEnd/>
            <a:tailEnd/>
          </a:ln>
        </p:spPr>
      </p:pic>
    </p:spTree>
    <p:extLst>
      <p:ext uri="{BB962C8B-B14F-4D97-AF65-F5344CB8AC3E}">
        <p14:creationId xmlns:p14="http://schemas.microsoft.com/office/powerpoint/2010/main" val="4013907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بدأ الله باسترداد حكمه من خلال زربابل (</a:t>
            </a:r>
            <a:r>
              <a:rPr lang="ar-JO"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الهيكل</a:t>
            </a: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 1-6) وعزرا (الشعب : 7-10)</a:t>
            </a:r>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32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2050" name="Picture 2" descr="Cyrus the Shepherd - Bible Matrix">
            <a:extLst>
              <a:ext uri="{FF2B5EF4-FFF2-40B4-BE49-F238E27FC236}">
                <a16:creationId xmlns:a16="http://schemas.microsoft.com/office/drawing/2014/main" id="{0D4C9771-F220-BE4F-99F6-3FB5F9D6EBC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224484"/>
            <a:ext cx="9144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107504" y="6165304"/>
            <a:ext cx="4464496" cy="61649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ملخص إشعياء 41</a:t>
            </a:r>
          </a:p>
        </p:txBody>
      </p:sp>
      <p:sp>
        <p:nvSpPr>
          <p:cNvPr id="1094670" name="Rectangle 13"/>
          <p:cNvSpPr>
            <a:spLocks noChangeArrowheads="1"/>
          </p:cNvSpPr>
          <p:nvPr/>
        </p:nvSpPr>
        <p:spPr bwMode="auto">
          <a:xfrm>
            <a:off x="533400" y="116758"/>
            <a:ext cx="7772400" cy="2061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ينبغي لإسرائيل، الأمة الخادمة، أن تخاف لأن الله </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هوالسيد</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أصنام بابل التافهة لأنه سيعين كورش (41: 25) كالشخص الوحيد الذي يعرف المستقبل.</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460</a:t>
            </a:r>
          </a:p>
        </p:txBody>
      </p:sp>
    </p:spTree>
    <p:extLst>
      <p:ext uri="{BB962C8B-B14F-4D97-AF65-F5344CB8AC3E}">
        <p14:creationId xmlns:p14="http://schemas.microsoft.com/office/powerpoint/2010/main" val="98069166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خارطة الإمبراطورية الفارسية</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7590852"/>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عابداً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402405324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425700"/>
            <a:ext cx="7874000" cy="4432300"/>
          </a:xfrm>
          <a:prstGeom prst="rect">
            <a:avLst/>
          </a:prstGeom>
        </p:spPr>
      </p:pic>
      <p:grpSp>
        <p:nvGrpSpPr>
          <p:cNvPr id="5" name="Group 4"/>
          <p:cNvGrpSpPr/>
          <p:nvPr/>
        </p:nvGrpSpPr>
        <p:grpSpPr>
          <a:xfrm>
            <a:off x="245271" y="146050"/>
            <a:ext cx="4559300" cy="4559300"/>
            <a:chOff x="245271" y="146050"/>
            <a:chExt cx="4559300" cy="4559300"/>
          </a:xfrm>
        </p:grpSpPr>
        <p:pic>
          <p:nvPicPr>
            <p:cNvPr id="2" name="Picture 1"/>
            <p:cNvPicPr>
              <a:picLocks noChangeAspect="1"/>
            </p:cNvPicPr>
            <p:nvPr/>
          </p:nvPicPr>
          <p:blipFill>
            <a:blip r:embed="rId4"/>
            <a:stretch>
              <a:fillRect/>
            </a:stretch>
          </p:blipFill>
          <p:spPr>
            <a:xfrm>
              <a:off x="245271" y="146050"/>
              <a:ext cx="4559300" cy="4559300"/>
            </a:xfrm>
            <a:prstGeom prst="rect">
              <a:avLst/>
            </a:prstGeom>
          </p:spPr>
        </p:pic>
        <p:sp>
          <p:nvSpPr>
            <p:cNvPr id="4" name="Rectangle 3"/>
            <p:cNvSpPr/>
            <p:nvPr/>
          </p:nvSpPr>
          <p:spPr bwMode="auto">
            <a:xfrm>
              <a:off x="984250" y="3785804"/>
              <a:ext cx="3327400" cy="463846"/>
            </a:xfrm>
            <a:prstGeom prst="rect">
              <a:avLst/>
            </a:prstGeom>
            <a:solidFill>
              <a:srgbClr val="FEF44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ea typeface="+mn-ea"/>
                <a:cs typeface="Arial" panose="020B0604020202020204" pitchFamily="34" charset="0"/>
              </a:endParaRPr>
            </a:p>
          </p:txBody>
        </p:sp>
      </p:grpSp>
      <p:sp>
        <p:nvSpPr>
          <p:cNvPr id="900098" name="Rectangle 2"/>
          <p:cNvSpPr>
            <a:spLocks noGrp="1" noChangeArrowheads="1"/>
          </p:cNvSpPr>
          <p:nvPr>
            <p:ph type="ctrTitle"/>
          </p:nvPr>
        </p:nvSpPr>
        <p:spPr>
          <a:xfrm>
            <a:off x="526273" y="3659943"/>
            <a:ext cx="4027136" cy="659262"/>
          </a:xfrm>
          <a:effectLst/>
        </p:spPr>
        <p:txBody>
          <a:bodyPr anchor="t"/>
          <a:lstStyle/>
          <a:p>
            <a:pPr>
              <a:defRPr/>
            </a:pPr>
            <a:r>
              <a:rPr lang="ar-JO" sz="3600" dirty="0">
                <a:solidFill>
                  <a:schemeClr val="tx1"/>
                </a:solidFill>
                <a:effectLst/>
                <a:ea typeface="ＭＳ Ｐゴシック" charset="0"/>
              </a:rPr>
              <a:t>الصفحات الصفراء</a:t>
            </a:r>
            <a:endParaRPr lang="en-US" sz="3600" dirty="0">
              <a:solidFill>
                <a:schemeClr val="tx1"/>
              </a:solidFill>
              <a:effectLst/>
              <a:ea typeface="ＭＳ Ｐゴシック" charset="0"/>
            </a:endParaRPr>
          </a:p>
        </p:txBody>
      </p:sp>
      <p:sp>
        <p:nvSpPr>
          <p:cNvPr id="8" name="Title 1"/>
          <p:cNvSpPr txBox="1">
            <a:spLocks/>
          </p:cNvSpPr>
          <p:nvPr/>
        </p:nvSpPr>
        <p:spPr bwMode="auto">
          <a:xfrm>
            <a:off x="4935476" y="44450"/>
            <a:ext cx="4253365" cy="238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كيف تجد كنيسة؟</a:t>
            </a:r>
            <a:endParaRPr lang="en-US" sz="4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1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b="14730"/>
          <a:stretch/>
        </p:blipFill>
        <p:spPr>
          <a:xfrm>
            <a:off x="5492852" y="4429912"/>
            <a:ext cx="3060700" cy="2274152"/>
          </a:xfrm>
          <a:prstGeom prst="rect">
            <a:avLst/>
          </a:prstGeom>
        </p:spPr>
      </p:pic>
      <p:pic>
        <p:nvPicPr>
          <p:cNvPr id="13" name="Picture 12"/>
          <p:cNvPicPr>
            <a:picLocks noChangeAspect="1"/>
          </p:cNvPicPr>
          <p:nvPr/>
        </p:nvPicPr>
        <p:blipFill rotWithShape="1">
          <a:blip r:embed="rId4"/>
          <a:srcRect l="5892" r="6668"/>
          <a:stretch/>
        </p:blipFill>
        <p:spPr>
          <a:xfrm>
            <a:off x="5238594" y="4607924"/>
            <a:ext cx="3498077" cy="2032000"/>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ar-JO" sz="6600" dirty="0">
                <a:effectLst>
                  <a:glow rad="127000">
                    <a:schemeClr val="tx1"/>
                  </a:glow>
                </a:effectLst>
                <a:ea typeface="ＭＳ Ｐゴシック" charset="0"/>
              </a:rPr>
              <a:t>لماذا الكنيسة؟</a:t>
            </a:r>
            <a:endParaRPr lang="en-US" sz="6600" dirty="0">
              <a:effectLst>
                <a:glow rad="127000">
                  <a:schemeClr val="tx1"/>
                </a:glow>
              </a:effectLst>
              <a:ea typeface="ＭＳ Ｐゴシック" charset="0"/>
            </a:endParaRP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5"/>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تعليم؟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6"/>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ترنيم؟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7"/>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شركة؟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sp>
        <p:nvSpPr>
          <p:cNvPr id="8" name="Rectangle 2"/>
          <p:cNvSpPr txBox="1">
            <a:spLocks noChangeArrowheads="1"/>
          </p:cNvSpPr>
          <p:nvPr/>
        </p:nvSpPr>
        <p:spPr bwMode="auto">
          <a:xfrm>
            <a:off x="5354055" y="4477463"/>
            <a:ext cx="3289300"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خدمة؟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94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nodeType="clickEffect">
                                  <p:stCondLst>
                                    <p:cond delay="0"/>
                                  </p:stCondLst>
                                  <p:childTnLst>
                                    <p:animEffect transition="out" filter="blinds(horizontal)">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52"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animScale>
                                      <p:cBhvr>
                                        <p:cTn id="98"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14"/>
                                        </p:tgtEl>
                                        <p:attrNameLst>
                                          <p:attrName>ppt_x</p:attrName>
                                          <p:attrName>ppt_y</p:attrName>
                                        </p:attrNameLst>
                                      </p:cBhvr>
                                    </p:animMotion>
                                    <p:animEffect transition="in" filter="fade">
                                      <p:cBhvr>
                                        <p:cTn id="10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iling pup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
            <a:ext cx="9144000" cy="68199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535160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iling famil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4662" y="0"/>
            <a:ext cx="6129338" cy="68580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2371123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ar-JO" dirty="0"/>
              <a:t>أخطأ الدكتور راز</a:t>
            </a:r>
            <a:endParaRPr lang="en-US" dirty="0"/>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latin typeface="Arial" panose="020B0604020202020204" pitchFamily="34" charset="0"/>
                <a:cs typeface="Arial" panose="020B0604020202020204" pitchFamily="34" charset="0"/>
              </a:rPr>
              <a:t>تحتاج أمي إلى استرداد</a:t>
            </a:r>
            <a:endParaRPr lang="en-US"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latin typeface="Arial" panose="020B0604020202020204" pitchFamily="34" charset="0"/>
                <a:cs typeface="Arial" panose="020B0604020202020204" pitchFamily="34" charset="0"/>
              </a:rPr>
              <a:t>الله وحده يستطيع أن يستردها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7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iling closep.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442409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ar-JO" sz="4800" dirty="0"/>
              <a:t>كلنا أخطأنا</a:t>
            </a:r>
            <a:endParaRPr lang="en-US" sz="4800" dirty="0"/>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latin typeface="Arial" panose="020B0604020202020204" pitchFamily="34" charset="0"/>
                <a:cs typeface="Arial" panose="020B0604020202020204" pitchFamily="34" charset="0"/>
              </a:rPr>
              <a:t>كلنا نحتاج إلى استرداد</a:t>
            </a:r>
            <a:endParaRPr lang="en-US" sz="48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latin typeface="Arial" panose="020B0604020202020204" pitchFamily="34" charset="0"/>
                <a:cs typeface="Arial" panose="020B0604020202020204" pitchFamily="34" charset="0"/>
              </a:rPr>
              <a:t>الله وحده يستطيع أن يستردنا</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84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استرداد </a:t>
            </a: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الهيكل </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والشعب إلى الأرض تحت قيادة زربابل وعزرا يسجل أمانة ورحمة الله في تتميم وعوده عن الإسترداد ليشجع البقية على العبادة الصحيحة في الهيكل وطاعة العهد </a:t>
            </a: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80"/>
            <a:ext cx="704039"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278</a:t>
            </a:r>
          </a:p>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41</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73614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a:t>
            </a:r>
            <a:r>
              <a:rPr lang="ar-JO" sz="5400" dirty="0">
                <a:effectLst>
                  <a:glow rad="127000">
                    <a:schemeClr val="tx1"/>
                  </a:glow>
                </a:effectLst>
                <a:ea typeface="ＭＳ Ｐゴシック" charset="0"/>
              </a:rPr>
              <a:t>نا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288470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322"/>
          <a:stretch/>
        </p:blipFill>
        <p:spPr>
          <a:xfrm>
            <a:off x="-1" y="19371"/>
            <a:ext cx="9195911" cy="569593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يحررنا الله من عبوديتنا ل</a:t>
            </a:r>
            <a:r>
              <a:rPr lang="ar-JO" sz="5400" dirty="0">
                <a:solidFill>
                  <a:srgbClr val="FFFF00"/>
                </a:solidFill>
                <a:effectLst>
                  <a:glow rad="127000">
                    <a:schemeClr val="tx1"/>
                  </a:glow>
                </a:effectLst>
                <a:ea typeface="ＭＳ Ｐゴシック" charset="0"/>
              </a:rPr>
              <a:t>نعبد</a:t>
            </a:r>
            <a:r>
              <a:rPr lang="ar-JO" sz="5400" dirty="0">
                <a:effectLst>
                  <a:glow rad="127000">
                    <a:schemeClr val="tx1"/>
                  </a:glow>
                </a:effectLst>
                <a:ea typeface="ＭＳ Ｐゴシック" charset="0"/>
              </a:rPr>
              <a:t>ه</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718" y="240385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075" y="5661248"/>
            <a:ext cx="9144000" cy="1196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FF"/>
                </a:solidFill>
                <a:latin typeface="Arial" panose="020B0604020202020204" pitchFamily="34" charset="0"/>
                <a:cs typeface="Arial" panose="020B0604020202020204" pitchFamily="34" charset="0"/>
              </a:rPr>
              <a:t>الفكرة الرئيسية لتطبيق 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44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
            <a:ext cx="9144000" cy="6393562"/>
          </a:xfrm>
          <a:prstGeom prst="rect">
            <a:avLst/>
          </a:prstGeom>
        </p:spPr>
      </p:pic>
      <p:sp>
        <p:nvSpPr>
          <p:cNvPr id="2" name="Title 1"/>
          <p:cNvSpPr>
            <a:spLocks noGrp="1"/>
          </p:cNvSpPr>
          <p:nvPr>
            <p:ph type="title"/>
          </p:nvPr>
        </p:nvSpPr>
        <p:spPr>
          <a:xfrm>
            <a:off x="-36512" y="44450"/>
            <a:ext cx="9225353" cy="1143000"/>
          </a:xfrm>
        </p:spPr>
        <p:txBody>
          <a:bodyPr/>
          <a:lstStyle/>
          <a:p>
            <a:r>
              <a:rPr lang="ar-JO" dirty="0">
                <a:effectLst>
                  <a:glow rad="228600">
                    <a:schemeClr val="tx1"/>
                  </a:glow>
                </a:effectLst>
              </a:rPr>
              <a:t>أخطأت إسرائيل</a:t>
            </a:r>
            <a:endParaRPr lang="en-US" dirty="0">
              <a:effectLst>
                <a:glow rad="228600">
                  <a:schemeClr val="tx1"/>
                </a:glow>
              </a:effectLst>
            </a:endParaRPr>
          </a:p>
        </p:txBody>
      </p:sp>
      <p:sp>
        <p:nvSpPr>
          <p:cNvPr id="3" name="Title 1"/>
          <p:cNvSpPr txBox="1">
            <a:spLocks/>
          </p:cNvSpPr>
          <p:nvPr/>
        </p:nvSpPr>
        <p:spPr bwMode="auto">
          <a:xfrm>
            <a:off x="-36512" y="980728"/>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effectLst>
                  <a:glow rad="228600">
                    <a:schemeClr val="tx1"/>
                  </a:glow>
                </a:effectLst>
                <a:latin typeface="Arial" panose="020B0604020202020204" pitchFamily="34" charset="0"/>
                <a:cs typeface="Arial" panose="020B0604020202020204" pitchFamily="34" charset="0"/>
              </a:rPr>
              <a:t>يحتاج اليهود إلى استرداد</a:t>
            </a:r>
            <a:endParaRPr lang="en-US" b="1" dirty="0">
              <a:effectLst>
                <a:glow rad="228600">
                  <a:schemeClr val="tx1"/>
                </a:glo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4295012" y="3501008"/>
            <a:ext cx="4848988" cy="3356992"/>
          </a:xfrm>
          <a:prstGeom prst="rect">
            <a:avLst/>
          </a:prstGeom>
          <a:ln w="76200" cmpd="sng">
            <a:solidFill>
              <a:schemeClr val="tx1"/>
            </a:solidFill>
          </a:ln>
        </p:spPr>
      </p:pic>
      <p:sp>
        <p:nvSpPr>
          <p:cNvPr id="4" name="Title 1"/>
          <p:cNvSpPr txBox="1">
            <a:spLocks/>
          </p:cNvSpPr>
          <p:nvPr/>
        </p:nvSpPr>
        <p:spPr bwMode="auto">
          <a:xfrm>
            <a:off x="-36512" y="2060848"/>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effectLst>
                  <a:glow rad="228600">
                    <a:schemeClr val="tx1"/>
                  </a:glow>
                </a:effectLst>
                <a:latin typeface="Arial" panose="020B0604020202020204" pitchFamily="34" charset="0"/>
                <a:cs typeface="Arial" panose="020B0604020202020204" pitchFamily="34" charset="0"/>
              </a:rPr>
              <a:t>الله وحده يستطيع أن يستردهم</a:t>
            </a:r>
            <a:endParaRPr lang="en-US" b="1" dirty="0">
              <a:effectLst>
                <a:glow rad="228600">
                  <a:schemeClr val="tx1"/>
                </a:glo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3204067"/>
            <a:ext cx="4100982" cy="3645024"/>
          </a:xfrm>
          <a:prstGeom prst="rect">
            <a:avLst/>
          </a:prstGeom>
          <a:ln w="76200" cmpd="sng">
            <a:solidFill>
              <a:schemeClr val="tx1"/>
            </a:solidFill>
          </a:ln>
        </p:spPr>
      </p:pic>
      <p:sp>
        <p:nvSpPr>
          <p:cNvPr id="10" name="Right Arrow 9"/>
          <p:cNvSpPr/>
          <p:nvPr/>
        </p:nvSpPr>
        <p:spPr bwMode="auto">
          <a:xfrm>
            <a:off x="3635896" y="4437112"/>
            <a:ext cx="1152128" cy="92141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3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extLst>
      <p:ext uri="{BB962C8B-B14F-4D97-AF65-F5344CB8AC3E}">
        <p14:creationId xmlns:p14="http://schemas.microsoft.com/office/powerpoint/2010/main" val="40938913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D0D0D"/>
                </a:solidFill>
                <a:effectLst/>
                <a:uLnTx/>
                <a:uFillTx/>
                <a:latin typeface="Trebuchet MS"/>
                <a:ea typeface="Osaka"/>
                <a:cs typeface="Osaka"/>
              </a:rPr>
              <a:t>72 سنة</a:t>
            </a:r>
            <a:endParaRPr kumimoji="0" lang="en-US" sz="2400" b="1" i="0" u="none" strike="noStrike" kern="1200" cap="none" spc="0" normalizeH="0" baseline="0" noProof="0" dirty="0">
              <a:ln>
                <a:noFill/>
              </a:ln>
              <a:solidFill>
                <a:srgbClr val="0D0D0D"/>
              </a:solidFill>
              <a:effectLst/>
              <a:uLnTx/>
              <a:uFillTx/>
              <a:latin typeface="Trebuchet MS"/>
              <a:ea typeface="Osaka"/>
              <a:cs typeface="Osaka"/>
            </a:endParaRPr>
          </a:p>
        </p:txBody>
      </p:sp>
    </p:spTree>
    <p:extLst>
      <p:ext uri="{BB962C8B-B14F-4D97-AF65-F5344CB8AC3E}">
        <p14:creationId xmlns:p14="http://schemas.microsoft.com/office/powerpoint/2010/main" val="3496081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8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ER</a:t>
            </a: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8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PG</a:t>
            </a: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9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SG</a:t>
            </a:r>
          </a:p>
        </p:txBody>
      </p:sp>
      <p:sp>
        <p:nvSpPr>
          <p:cNvPr id="38299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RS</a:t>
            </a:r>
          </a:p>
        </p:txBody>
      </p:sp>
      <p:sp>
        <p:nvSpPr>
          <p:cNvPr id="382992"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MS</a:t>
            </a: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38299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ar-JO" b="1" dirty="0">
                <a:solidFill>
                  <a:srgbClr val="FFD34A"/>
                </a:solidFill>
                <a:latin typeface="Arial" panose="020B0604020202020204" pitchFamily="34" charset="0"/>
                <a:cs typeface="Arial" panose="020B0604020202020204" pitchFamily="34" charset="0"/>
              </a:rPr>
              <a:t>معالجة</a:t>
            </a:r>
          </a:p>
          <a:p>
            <a:pPr eaLnBrk="0" hangingPunct="0">
              <a:defRPr/>
            </a:pPr>
            <a:r>
              <a:rPr lang="ar-JO" b="1" dirty="0">
                <a:solidFill>
                  <a:srgbClr val="FFD34A"/>
                </a:solidFill>
                <a:latin typeface="Arial" panose="020B0604020202020204" pitchFamily="34" charset="0"/>
                <a:cs typeface="Arial" panose="020B0604020202020204" pitchFamily="34" charset="0"/>
              </a:rPr>
              <a:t>المرحلة</a:t>
            </a:r>
            <a:endParaRPr lang="en-US" b="1" dirty="0">
              <a:solidFill>
                <a:srgbClr val="FFD34A"/>
              </a:solidFill>
              <a:latin typeface="Arial" panose="020B0604020202020204" pitchFamily="34" charset="0"/>
              <a:cs typeface="Arial" panose="020B0604020202020204" pitchFamily="34" charset="0"/>
            </a:endParaRPr>
          </a:p>
        </p:txBody>
      </p:sp>
      <p:sp>
        <p:nvSpPr>
          <p:cNvPr id="38299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0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U</a:t>
            </a:r>
          </a:p>
        </p:txBody>
      </p:sp>
      <p:sp>
        <p:nvSpPr>
          <p:cNvPr id="38300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B</a:t>
            </a: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0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H</a:t>
            </a: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N(A)</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09" name="Rectangle 33"/>
          <p:cNvSpPr>
            <a:spLocks noChangeArrowheads="1"/>
          </p:cNvSpPr>
          <p:nvPr/>
        </p:nvSpPr>
        <p:spPr bwMode="auto">
          <a:xfrm>
            <a:off x="3080965" y="2568575"/>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C</a:t>
            </a: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11" name="Rectangle 35"/>
          <p:cNvSpPr>
            <a:spLocks noChangeArrowheads="1"/>
          </p:cNvSpPr>
          <p:nvPr/>
        </p:nvSpPr>
        <p:spPr bwMode="auto">
          <a:xfrm>
            <a:off x="2716881" y="3078163"/>
            <a:ext cx="35426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J</a:t>
            </a: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14" name="Rectangle 38"/>
          <p:cNvSpPr>
            <a:spLocks noChangeArrowheads="1"/>
          </p:cNvSpPr>
          <p:nvPr/>
        </p:nvSpPr>
        <p:spPr bwMode="auto">
          <a:xfrm>
            <a:off x="3063219" y="4451350"/>
            <a:ext cx="62837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KB</a:t>
            </a: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16"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009900"/>
                </a:solidFill>
                <a:latin typeface="Arial" panose="020B0604020202020204" pitchFamily="34" charset="0"/>
                <a:cs typeface="Arial" panose="020B0604020202020204" pitchFamily="34"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eaLnBrk="0" hangingPunct="0"/>
            <a:endParaRPr lang="en-US" sz="1800" b="1" dirty="0">
              <a:solidFill>
                <a:srgbClr val="FFFFFF"/>
              </a:solidFill>
              <a:latin typeface="Arial" panose="020B0604020202020204" pitchFamily="34" charset="0"/>
              <a:cs typeface="Arial" panose="020B0604020202020204" pitchFamily="34" charset="0"/>
            </a:endParaRPr>
          </a:p>
        </p:txBody>
      </p:sp>
      <p:sp>
        <p:nvSpPr>
          <p:cNvPr id="383018" name="Rectangle 42"/>
          <p:cNvSpPr>
            <a:spLocks noChangeArrowheads="1"/>
          </p:cNvSpPr>
          <p:nvPr/>
        </p:nvSpPr>
        <p:spPr bwMode="auto">
          <a:xfrm>
            <a:off x="1807875" y="4081463"/>
            <a:ext cx="38792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E</a:t>
            </a:r>
          </a:p>
        </p:txBody>
      </p:sp>
      <p:sp>
        <p:nvSpPr>
          <p:cNvPr id="383019" name="Rectangle 43"/>
          <p:cNvSpPr>
            <a:spLocks noChangeArrowheads="1"/>
          </p:cNvSpPr>
          <p:nvPr/>
        </p:nvSpPr>
        <p:spPr bwMode="auto">
          <a:xfrm>
            <a:off x="3764730" y="3078163"/>
            <a:ext cx="66204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spcBef>
                <a:spcPct val="50000"/>
              </a:spcBef>
              <a:defRPr/>
            </a:pPr>
            <a:r>
              <a:rPr lang="en-US" b="1" dirty="0">
                <a:solidFill>
                  <a:srgbClr val="CECECE"/>
                </a:solidFill>
                <a:latin typeface="Arial" panose="020B0604020202020204" pitchFamily="34" charset="0"/>
                <a:cs typeface="Arial" panose="020B0604020202020204" pitchFamily="34" charset="0"/>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83032" name="Text Box 56"/>
          <p:cNvSpPr txBox="1">
            <a:spLocks noChangeArrowheads="1"/>
          </p:cNvSpPr>
          <p:nvPr/>
        </p:nvSpPr>
        <p:spPr bwMode="auto">
          <a:xfrm>
            <a:off x="509588" y="5216525"/>
            <a:ext cx="8596312" cy="584775"/>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eaLnBrk="0" hangingPunct="0">
              <a:spcBef>
                <a:spcPct val="50000"/>
              </a:spcBef>
              <a:defRPr/>
            </a:pPr>
            <a:r>
              <a:rPr lang="ar-JO" sz="3200" b="1" dirty="0">
                <a:solidFill>
                  <a:srgbClr val="FFFF00"/>
                </a:solidFill>
                <a:latin typeface="Arial" panose="020B0604020202020204" pitchFamily="34" charset="0"/>
                <a:cs typeface="Arial" panose="020B0604020202020204" pitchFamily="34" charset="0"/>
              </a:rPr>
              <a:t>لأن المسيا المتنبأ عنه سيأتي من سبط يهوذا</a:t>
            </a:r>
            <a:endParaRPr lang="en-US" sz="2800" b="1" dirty="0">
              <a:solidFill>
                <a:srgbClr val="00DFCA"/>
              </a:solidFill>
              <a:latin typeface="Arial" panose="020B0604020202020204" pitchFamily="34" charset="0"/>
              <a:cs typeface="Arial" panose="020B0604020202020204" pitchFamily="34" charset="0"/>
            </a:endParaRP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ar-JO" sz="1600" b="1" dirty="0">
                <a:solidFill>
                  <a:srgbClr val="FFFFFF"/>
                </a:solidFill>
                <a:latin typeface="Arial" panose="020B0604020202020204" pitchFamily="34" charset="0"/>
                <a:cs typeface="Arial" panose="020B0604020202020204" pitchFamily="34" charset="0"/>
              </a:rPr>
              <a:t>اش 9: 6-7</a:t>
            </a:r>
            <a:endParaRPr lang="en-US" sz="1600" b="1" dirty="0">
              <a:solidFill>
                <a:srgbClr val="FFFFFF"/>
              </a:solidFill>
              <a:latin typeface="Arial" panose="020B0604020202020204" pitchFamily="34" charset="0"/>
              <a:cs typeface="Arial" panose="020B0604020202020204" pitchFamily="34" charset="0"/>
            </a:endParaRP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22932"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800" b="1" dirty="0">
                <a:solidFill>
                  <a:srgbClr val="FFFFFF"/>
                </a:solidFill>
                <a:latin typeface="Arial" panose="020B0604020202020204" pitchFamily="34" charset="0"/>
                <a:cs typeface="Arial" panose="020B0604020202020204" pitchFamily="34" charset="0"/>
              </a:rPr>
              <a:t>8</a:t>
            </a:r>
            <a:endParaRPr lang="en-US" sz="2000" b="1" dirty="0">
              <a:solidFill>
                <a:srgbClr val="FFA27C"/>
              </a:solidFill>
              <a:latin typeface="Arial" panose="020B0604020202020204" pitchFamily="34" charset="0"/>
              <a:cs typeface="Arial" panose="020B0604020202020204" pitchFamily="34"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eaLnBrk="0" hangingPunct="0">
              <a:spcBef>
                <a:spcPct val="50000"/>
              </a:spcBef>
              <a:defRPr/>
            </a:pPr>
            <a:r>
              <a:rPr lang="ar-JO"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لماذا؟</a:t>
            </a:r>
            <a:endParaRPr lang="en-US"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ar-JO"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تلخيص ما سبق</a:t>
            </a:r>
            <a:endParaRPr lang="en-US"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383038" name="Rectangle 62"/>
          <p:cNvSpPr>
            <a:spLocks noChangeArrowheads="1"/>
          </p:cNvSpPr>
          <p:nvPr/>
        </p:nvSpPr>
        <p:spPr bwMode="auto">
          <a:xfrm>
            <a:off x="8088960" y="6541215"/>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57</a:t>
            </a:r>
          </a:p>
        </p:txBody>
      </p:sp>
      <p:sp>
        <p:nvSpPr>
          <p:cNvPr id="122936" name="Text Box 6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eaLnBrk="0" hangingPunct="0">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ar-JO"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rPr>
              <a:t>تم حفظ يهوذا</a:t>
            </a:r>
            <a:endParaRPr lang="en-US"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399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1054101" y="1924050"/>
            <a:ext cx="2049463" cy="4235450"/>
            <a:chOff x="664" y="1212"/>
            <a:chExt cx="1291"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sp>
          <p:nvSpPr>
            <p:cNvPr id="471046" name="Rectangle 6"/>
            <p:cNvSpPr>
              <a:spLocks noChangeArrowheads="1"/>
            </p:cNvSpPr>
            <p:nvPr/>
          </p:nvSpPr>
          <p:spPr bwMode="auto">
            <a:xfrm>
              <a:off x="673" y="1212"/>
              <a:ext cx="938" cy="16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eaLnBrk="0" hangingPunct="0">
                <a:defRPr/>
              </a:pPr>
              <a:r>
                <a:rPr lang="ar-JO" sz="3200" b="1" dirty="0">
                  <a:latin typeface="Arial" panose="020B0604020202020204" pitchFamily="34" charset="0"/>
                  <a:cs typeface="Arial" panose="020B0604020202020204" pitchFamily="34" charset="0"/>
                </a:rPr>
                <a:t>الثالث </a:t>
              </a:r>
            </a:p>
            <a:p>
              <a:pPr algn="ctr" eaLnBrk="0" hangingPunct="0">
                <a:defRPr/>
              </a:pPr>
              <a:r>
                <a:rPr lang="ar-JO" sz="3200" b="1" dirty="0">
                  <a:latin typeface="Arial" panose="020B0604020202020204" pitchFamily="34" charset="0"/>
                  <a:cs typeface="Arial" panose="020B0604020202020204" pitchFamily="34" charset="0"/>
                </a:rPr>
                <a:t>من </a:t>
              </a:r>
            </a:p>
            <a:p>
              <a:pPr algn="ctr" eaLnBrk="0" hangingPunct="0">
                <a:defRPr/>
              </a:pPr>
              <a:r>
                <a:rPr lang="ar-JO" sz="3200" b="1" dirty="0">
                  <a:latin typeface="Arial" panose="020B0604020202020204" pitchFamily="34" charset="0"/>
                  <a:cs typeface="Arial" panose="020B0604020202020204" pitchFamily="34" charset="0"/>
                </a:rPr>
                <a:t>ثلاثة </a:t>
              </a:r>
            </a:p>
            <a:p>
              <a:pPr algn="ctr" eaLnBrk="0" hangingPunct="0">
                <a:defRPr/>
              </a:pPr>
              <a:r>
                <a:rPr lang="ar-JO" sz="3200" b="1" dirty="0">
                  <a:latin typeface="Arial" panose="020B0604020202020204" pitchFamily="34" charset="0"/>
                  <a:cs typeface="Arial" panose="020B0604020202020204" pitchFamily="34" charset="0"/>
                </a:rPr>
                <a:t>مجتمعات </a:t>
              </a:r>
            </a:p>
            <a:p>
              <a:pPr algn="ctr" eaLnBrk="0" hangingPunct="0">
                <a:defRPr/>
              </a:pPr>
              <a:r>
                <a:rPr lang="ar-JO" sz="3200" b="1" dirty="0">
                  <a:latin typeface="Arial" panose="020B0604020202020204" pitchFamily="34" charset="0"/>
                  <a:cs typeface="Arial" panose="020B0604020202020204" pitchFamily="34" charset="0"/>
                </a:rPr>
                <a:t>يكون:</a:t>
              </a:r>
              <a:endParaRPr lang="en-US" sz="3200" b="1" dirty="0">
                <a:solidFill>
                  <a:srgbClr val="FFD34A"/>
                </a:solidFill>
                <a:latin typeface="Arial" panose="020B0604020202020204" pitchFamily="34" charset="0"/>
                <a:cs typeface="Arial" panose="020B0604020202020204" pitchFamily="34" charset="0"/>
              </a:endParaRP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24933" name="Rectangle 10"/>
          <p:cNvSpPr>
            <a:spLocks noChangeArrowheads="1"/>
          </p:cNvSpPr>
          <p:nvPr/>
        </p:nvSpPr>
        <p:spPr bwMode="auto">
          <a:xfrm>
            <a:off x="3084513" y="996950"/>
            <a:ext cx="1524455"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2000" b="1" dirty="0">
                <a:solidFill>
                  <a:srgbClr val="1A0004"/>
                </a:solidFill>
                <a:latin typeface="Arial" panose="020B0604020202020204" pitchFamily="34" charset="0"/>
                <a:cs typeface="Arial" panose="020B0604020202020204" pitchFamily="34" charset="0"/>
              </a:rPr>
              <a:t>CAPTIVITY</a:t>
            </a: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71074" name="Text Box 34"/>
          <p:cNvSpPr txBox="1">
            <a:spLocks noChangeArrowheads="1"/>
          </p:cNvSpPr>
          <p:nvPr/>
        </p:nvSpPr>
        <p:spPr bwMode="auto">
          <a:xfrm>
            <a:off x="1689100" y="-22225"/>
            <a:ext cx="1993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ar-JO" sz="1600" b="1" dirty="0">
                <a:solidFill>
                  <a:srgbClr val="FFFFFF"/>
                </a:solidFill>
                <a:latin typeface="Arial" panose="020B0604020202020204" pitchFamily="34" charset="0"/>
                <a:cs typeface="Arial" panose="020B0604020202020204" pitchFamily="34" charset="0"/>
              </a:rPr>
              <a:t>2 مل 25: 21</a:t>
            </a:r>
            <a:endParaRPr lang="en-US" sz="1600" b="1" dirty="0">
              <a:solidFill>
                <a:srgbClr val="FFFFFF"/>
              </a:solidFill>
              <a:latin typeface="Arial" panose="020B0604020202020204" pitchFamily="34" charset="0"/>
              <a:cs typeface="Arial" panose="020B0604020202020204" pitchFamily="34" charset="0"/>
            </a:endParaRP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5" name="Rectangle 46"/>
            <p:cNvSpPr>
              <a:spLocks noChangeArrowheads="1"/>
            </p:cNvSpPr>
            <p:nvPr/>
          </p:nvSpPr>
          <p:spPr bwMode="auto">
            <a:xfrm>
              <a:off x="3544" y="2589"/>
              <a:ext cx="49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dirty="0">
                  <a:solidFill>
                    <a:srgbClr val="000000"/>
                  </a:solidFill>
                  <a:latin typeface="Arial" panose="020B0604020202020204" pitchFamily="34" charset="0"/>
                  <a:cs typeface="Arial" panose="020B0604020202020204" pitchFamily="34" charset="0"/>
                </a:rPr>
                <a:t>CAPTIVITY</a:t>
              </a: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58" name="Rectangle 49"/>
            <p:cNvSpPr>
              <a:spLocks noChangeArrowheads="1"/>
            </p:cNvSpPr>
            <p:nvPr/>
          </p:nvSpPr>
          <p:spPr bwMode="auto">
            <a:xfrm>
              <a:off x="3665" y="2752"/>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4959" name="Rectangle 50"/>
            <p:cNvSpPr>
              <a:spLocks noChangeArrowheads="1"/>
            </p:cNvSpPr>
            <p:nvPr/>
          </p:nvSpPr>
          <p:spPr bwMode="auto">
            <a:xfrm>
              <a:off x="3695" y="2864"/>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1097" name="Rectangle 57"/>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58</a:t>
            </a:r>
          </a:p>
        </p:txBody>
      </p:sp>
      <p:sp>
        <p:nvSpPr>
          <p:cNvPr id="124945" name="Text Box 58"/>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24946"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13990553"/>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2648161" cy="553998"/>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eaLnBrk="0" hangingPunct="0">
              <a:defRPr/>
            </a:pPr>
            <a:r>
              <a:rPr lang="ar-JO" sz="3600" b="1" dirty="0">
                <a:solidFill>
                  <a:srgbClr val="FFFFFF"/>
                </a:solidFill>
                <a:latin typeface="Arial" panose="020B0604020202020204" pitchFamily="34" charset="0"/>
                <a:cs typeface="Arial" panose="020B0604020202020204" pitchFamily="34" charset="0"/>
              </a:rPr>
              <a:t>مدينة بابل القديمة</a:t>
            </a:r>
            <a:endParaRPr lang="en-US" sz="2800" b="1" dirty="0">
              <a:solidFill>
                <a:srgbClr val="FFFFFF"/>
              </a:solidFill>
              <a:latin typeface="Arial" panose="020B0604020202020204" pitchFamily="34" charset="0"/>
              <a:cs typeface="Arial" panose="020B0604020202020204" pitchFamily="34"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ar-JO" sz="1600" b="1" dirty="0">
                <a:solidFill>
                  <a:srgbClr val="FFFFFF"/>
                </a:solidFill>
                <a:latin typeface="Arial" panose="020B0604020202020204" pitchFamily="34" charset="0"/>
                <a:cs typeface="Arial" panose="020B0604020202020204" pitchFamily="34" charset="0"/>
              </a:rPr>
              <a:t>دانيال 1</a:t>
            </a:r>
            <a:endParaRPr lang="en-US" sz="1600" b="1" dirty="0">
              <a:solidFill>
                <a:srgbClr val="FFFFFF"/>
              </a:solidFill>
              <a:latin typeface="Arial" panose="020B0604020202020204" pitchFamily="34" charset="0"/>
              <a:cs typeface="Arial" panose="020B0604020202020204" pitchFamily="34" charset="0"/>
            </a:endParaRP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5" name="Rectangle 67"/>
            <p:cNvSpPr>
              <a:spLocks noChangeArrowheads="1"/>
            </p:cNvSpPr>
            <p:nvPr/>
          </p:nvSpPr>
          <p:spPr bwMode="auto">
            <a:xfrm>
              <a:off x="3544" y="2589"/>
              <a:ext cx="49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dirty="0">
                  <a:solidFill>
                    <a:srgbClr val="000000"/>
                  </a:solidFill>
                  <a:latin typeface="Arial" panose="020B0604020202020204" pitchFamily="34" charset="0"/>
                  <a:cs typeface="Arial" panose="020B0604020202020204" pitchFamily="34" charset="0"/>
                </a:rPr>
                <a:t>CAPTIVITY</a:t>
              </a: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6998" name="Rectangle 70"/>
            <p:cNvSpPr>
              <a:spLocks noChangeArrowheads="1"/>
            </p:cNvSpPr>
            <p:nvPr/>
          </p:nvSpPr>
          <p:spPr bwMode="auto">
            <a:xfrm>
              <a:off x="3665" y="2752"/>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6999" name="Rectangle 71"/>
            <p:cNvSpPr>
              <a:spLocks noChangeArrowheads="1"/>
            </p:cNvSpPr>
            <p:nvPr/>
          </p:nvSpPr>
          <p:spPr bwMode="auto">
            <a:xfrm>
              <a:off x="3695" y="2864"/>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eaLnBrk="0" hangingPunct="0">
              <a:spcBef>
                <a:spcPct val="50000"/>
              </a:spcBef>
              <a:defRPr/>
            </a:pPr>
            <a:r>
              <a:rPr lang="ar-JO" sz="2800" b="1" dirty="0">
                <a:solidFill>
                  <a:srgbClr val="FFF417"/>
                </a:solidFill>
                <a:latin typeface="Arial" panose="020B0604020202020204" pitchFamily="34" charset="0"/>
                <a:cs typeface="Arial" panose="020B0604020202020204" pitchFamily="34" charset="0"/>
              </a:rPr>
              <a:t>حدائق بابل المعلقة</a:t>
            </a:r>
            <a:endParaRPr lang="en-US" sz="2800" b="1" dirty="0">
              <a:solidFill>
                <a:srgbClr val="FFF417"/>
              </a:solidFill>
              <a:latin typeface="Arial" panose="020B0604020202020204" pitchFamily="34" charset="0"/>
              <a:cs typeface="Arial" panose="020B0604020202020204" pitchFamily="34" charset="0"/>
            </a:endParaRP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eaLnBrk="0" hangingPunct="0">
              <a:spcBef>
                <a:spcPct val="50000"/>
              </a:spcBef>
              <a:defRPr/>
            </a:pPr>
            <a:r>
              <a:rPr lang="ar-JO" b="1" dirty="0">
                <a:solidFill>
                  <a:srgbClr val="FFF417"/>
                </a:solidFill>
                <a:latin typeface="Arial" panose="020B0604020202020204" pitchFamily="34" charset="0"/>
                <a:cs typeface="Arial" panose="020B0604020202020204" pitchFamily="34" charset="0"/>
              </a:rPr>
              <a:t>نهر الفرات</a:t>
            </a:r>
            <a:endParaRPr lang="en-US" b="1" dirty="0">
              <a:solidFill>
                <a:srgbClr val="FFF417"/>
              </a:solidFill>
              <a:latin typeface="Arial" panose="020B0604020202020204" pitchFamily="34" charset="0"/>
              <a:cs typeface="Arial" panose="020B0604020202020204" pitchFamily="34" charset="0"/>
            </a:endParaRPr>
          </a:p>
        </p:txBody>
      </p:sp>
      <p:sp>
        <p:nvSpPr>
          <p:cNvPr id="474192" name="Rectangle 80"/>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59</a:t>
            </a:r>
          </a:p>
        </p:txBody>
      </p:sp>
      <p:sp>
        <p:nvSpPr>
          <p:cNvPr id="126987" name="Text Box 8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207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30" name="Rectangle 7"/>
          <p:cNvSpPr>
            <a:spLocks noChangeArrowheads="1"/>
          </p:cNvSpPr>
          <p:nvPr/>
        </p:nvSpPr>
        <p:spPr bwMode="auto">
          <a:xfrm>
            <a:off x="2881313" y="5502275"/>
            <a:ext cx="461964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r" eaLnBrk="0" hangingPunct="0"/>
            <a:r>
              <a:rPr lang="ar-JO" sz="2800" b="1" dirty="0">
                <a:solidFill>
                  <a:srgbClr val="1A0004"/>
                </a:solidFill>
                <a:latin typeface="Arial" panose="020B0604020202020204" pitchFamily="34" charset="0"/>
                <a:cs typeface="Arial" panose="020B0604020202020204" pitchFamily="34" charset="0"/>
              </a:rPr>
              <a:t>مرحلة العمل</a:t>
            </a:r>
            <a:endParaRPr lang="en-US" sz="2800" b="1" dirty="0">
              <a:solidFill>
                <a:srgbClr val="1A0004"/>
              </a:solidFill>
              <a:latin typeface="Arial" panose="020B0604020202020204" pitchFamily="34" charset="0"/>
              <a:cs typeface="Arial" panose="020B0604020202020204" pitchFamily="34" charset="0"/>
            </a:endParaRP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3188" name="Rectangle 100"/>
          <p:cNvSpPr>
            <a:spLocks noChangeArrowheads="1"/>
          </p:cNvSpPr>
          <p:nvPr/>
        </p:nvSpPr>
        <p:spPr bwMode="auto">
          <a:xfrm>
            <a:off x="8130235" y="6536452"/>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60</a:t>
            </a:r>
          </a:p>
        </p:txBody>
      </p:sp>
      <p:sp>
        <p:nvSpPr>
          <p:cNvPr id="129034" name="Text Box 10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29035"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
        <p:nvSpPr>
          <p:cNvPr id="129036" name="TextBox 1"/>
          <p:cNvSpPr txBox="1">
            <a:spLocks noChangeArrowheads="1"/>
          </p:cNvSpPr>
          <p:nvPr/>
        </p:nvSpPr>
        <p:spPr bwMode="auto">
          <a:xfrm>
            <a:off x="6481763" y="2792413"/>
            <a:ext cx="1509712" cy="3381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r>
              <a:rPr lang="ar-JO" sz="1600" b="1" dirty="0">
                <a:solidFill>
                  <a:srgbClr val="1A0004"/>
                </a:solidFill>
                <a:latin typeface="Arial" panose="020B0604020202020204" pitchFamily="34" charset="0"/>
                <a:cs typeface="Arial" panose="020B0604020202020204" pitchFamily="34" charset="0"/>
              </a:rPr>
              <a:t>بابل</a:t>
            </a:r>
            <a:endParaRPr lang="en-US" sz="1600" b="1" dirty="0">
              <a:solidFill>
                <a:srgbClr val="1A0004"/>
              </a:solidFill>
              <a:latin typeface="Arial" panose="020B0604020202020204" pitchFamily="34" charset="0"/>
              <a:cs typeface="Arial" panose="020B0604020202020204" pitchFamily="34" charset="0"/>
            </a:endParaRPr>
          </a:p>
        </p:txBody>
      </p:sp>
      <p:sp>
        <p:nvSpPr>
          <p:cNvPr id="473112" name="Oval 24"/>
          <p:cNvSpPr>
            <a:spLocks noChangeArrowheads="1"/>
          </p:cNvSpPr>
          <p:nvPr/>
        </p:nvSpPr>
        <p:spPr bwMode="auto">
          <a:xfrm>
            <a:off x="6096000" y="2692400"/>
            <a:ext cx="1690688"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29038" name="TextBox 36"/>
          <p:cNvSpPr txBox="1">
            <a:spLocks noChangeArrowheads="1"/>
          </p:cNvSpPr>
          <p:nvPr/>
        </p:nvSpPr>
        <p:spPr bwMode="auto">
          <a:xfrm>
            <a:off x="7269163" y="3662363"/>
            <a:ext cx="1152525" cy="5847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r>
              <a:rPr lang="ar-JO" sz="1600" b="1" dirty="0">
                <a:solidFill>
                  <a:srgbClr val="1A0004"/>
                </a:solidFill>
                <a:latin typeface="Arial" panose="020B0604020202020204" pitchFamily="34" charset="0"/>
                <a:cs typeface="Arial" panose="020B0604020202020204" pitchFamily="34" charset="0"/>
              </a:rPr>
              <a:t>خليج  </a:t>
            </a:r>
          </a:p>
          <a:p>
            <a:pPr algn="ctr" eaLnBrk="0" hangingPunct="0"/>
            <a:r>
              <a:rPr lang="ar-JO" sz="1600" b="1" dirty="0">
                <a:solidFill>
                  <a:srgbClr val="1A0004"/>
                </a:solidFill>
                <a:latin typeface="Arial" panose="020B0604020202020204" pitchFamily="34" charset="0"/>
                <a:cs typeface="Arial" panose="020B0604020202020204" pitchFamily="34" charset="0"/>
              </a:rPr>
              <a:t>فارس</a:t>
            </a:r>
            <a:endParaRPr lang="en-US" sz="1600" b="1" dirty="0">
              <a:solidFill>
                <a:srgbClr val="1A0004"/>
              </a:solidFill>
              <a:latin typeface="Arial" panose="020B0604020202020204" pitchFamily="34" charset="0"/>
              <a:cs typeface="Arial" panose="020B0604020202020204" pitchFamily="34" charset="0"/>
            </a:endParaRPr>
          </a:p>
        </p:txBody>
      </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7" name="Rectangle 89"/>
            <p:cNvSpPr>
              <a:spLocks noChangeArrowheads="1"/>
            </p:cNvSpPr>
            <p:nvPr/>
          </p:nvSpPr>
          <p:spPr bwMode="auto">
            <a:xfrm>
              <a:off x="3544" y="2589"/>
              <a:ext cx="49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dirty="0">
                  <a:solidFill>
                    <a:srgbClr val="000000"/>
                  </a:solidFill>
                  <a:latin typeface="Arial" panose="020B0604020202020204" pitchFamily="34" charset="0"/>
                  <a:cs typeface="Arial" panose="020B0604020202020204" pitchFamily="34" charset="0"/>
                </a:rPr>
                <a:t>CAPTIVITY</a:t>
              </a: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50" name="Rectangle 92"/>
            <p:cNvSpPr>
              <a:spLocks noChangeArrowheads="1"/>
            </p:cNvSpPr>
            <p:nvPr/>
          </p:nvSpPr>
          <p:spPr bwMode="auto">
            <a:xfrm>
              <a:off x="3665" y="2752"/>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9051" name="Rectangle 93"/>
            <p:cNvSpPr>
              <a:spLocks noChangeArrowheads="1"/>
            </p:cNvSpPr>
            <p:nvPr/>
          </p:nvSpPr>
          <p:spPr bwMode="auto">
            <a:xfrm>
              <a:off x="3695" y="2864"/>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5082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1075" name="Rectangle 4"/>
          <p:cNvSpPr>
            <a:spLocks noChangeArrowheads="1"/>
          </p:cNvSpPr>
          <p:nvPr/>
        </p:nvSpPr>
        <p:spPr bwMode="auto">
          <a:xfrm>
            <a:off x="3084512" y="996950"/>
            <a:ext cx="1701801"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000" b="1" dirty="0">
                <a:solidFill>
                  <a:srgbClr val="790015"/>
                </a:solidFill>
                <a:latin typeface="Arial" panose="020B0604020202020204" pitchFamily="34" charset="0"/>
                <a:cs typeface="Arial" panose="020B0604020202020204" pitchFamily="34" charset="0"/>
              </a:rPr>
              <a:t>السبي</a:t>
            </a:r>
            <a:endParaRPr lang="en-US" sz="2000" b="1" dirty="0">
              <a:solidFill>
                <a:srgbClr val="790015"/>
              </a:solidFill>
              <a:latin typeface="Arial" panose="020B0604020202020204" pitchFamily="34" charset="0"/>
              <a:cs typeface="Arial" panose="020B0604020202020204" pitchFamily="34" charset="0"/>
            </a:endParaRPr>
          </a:p>
        </p:txBody>
      </p:sp>
      <p:sp>
        <p:nvSpPr>
          <p:cNvPr id="475141" name="Rectangle 5"/>
          <p:cNvSpPr>
            <a:spLocks noChangeArrowheads="1"/>
          </p:cNvSpPr>
          <p:nvPr/>
        </p:nvSpPr>
        <p:spPr bwMode="auto">
          <a:xfrm>
            <a:off x="3630613" y="1812925"/>
            <a:ext cx="222727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790015"/>
                </a:solidFill>
                <a:latin typeface="Arial" panose="020B0604020202020204" pitchFamily="34" charset="0"/>
                <a:cs typeface="Arial" panose="020B0604020202020204" pitchFamily="34" charset="0"/>
              </a:rPr>
              <a:t>70 سنة</a:t>
            </a:r>
            <a:endParaRPr lang="en-US" sz="2800" b="1" dirty="0">
              <a:solidFill>
                <a:srgbClr val="790015"/>
              </a:solidFill>
              <a:latin typeface="Arial" panose="020B0604020202020204" pitchFamily="34" charset="0"/>
              <a:cs typeface="Arial" panose="020B0604020202020204" pitchFamily="34" charset="0"/>
            </a:endParaRPr>
          </a:p>
        </p:txBody>
      </p:sp>
      <p:sp>
        <p:nvSpPr>
          <p:cNvPr id="475142" name="Rectangle 6"/>
          <p:cNvSpPr>
            <a:spLocks noChangeArrowheads="1"/>
          </p:cNvSpPr>
          <p:nvPr/>
        </p:nvSpPr>
        <p:spPr bwMode="auto">
          <a:xfrm>
            <a:off x="3706813" y="2270125"/>
            <a:ext cx="207963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790015"/>
                </a:solidFill>
                <a:latin typeface="Arial" panose="020B0604020202020204" pitchFamily="34" charset="0"/>
                <a:cs typeface="Arial" panose="020B0604020202020204" pitchFamily="34" charset="0"/>
              </a:rPr>
              <a:t>3 رحلات</a:t>
            </a:r>
            <a:endParaRPr lang="en-US" sz="2800" b="1" dirty="0">
              <a:solidFill>
                <a:srgbClr val="790015"/>
              </a:solidFill>
              <a:latin typeface="Arial" panose="020B0604020202020204" pitchFamily="34" charset="0"/>
              <a:cs typeface="Arial" panose="020B0604020202020204" pitchFamily="34" charset="0"/>
            </a:endParaRP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75172" name="Text Box 36"/>
          <p:cNvSpPr txBox="1">
            <a:spLocks noChangeArrowheads="1"/>
          </p:cNvSpPr>
          <p:nvPr/>
        </p:nvSpPr>
        <p:spPr bwMode="auto">
          <a:xfrm>
            <a:off x="1739900" y="-34925"/>
            <a:ext cx="5957888"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dirty="0">
                <a:solidFill>
                  <a:srgbClr val="FFFFFF"/>
                </a:solidFill>
                <a:latin typeface="Arial" panose="020B0604020202020204" pitchFamily="34" charset="0"/>
                <a:cs typeface="Arial" panose="020B0604020202020204" pitchFamily="34" charset="0"/>
              </a:rPr>
              <a:t>Jer. 29:10; Ezra 3:8; Neh. 2:5-6</a:t>
            </a:r>
          </a:p>
          <a:p>
            <a:pPr eaLnBrk="0" hangingPunct="0">
              <a:spcBef>
                <a:spcPct val="50000"/>
              </a:spcBef>
              <a:defRPr/>
            </a:pPr>
            <a:r>
              <a:rPr lang="ar-JO" sz="1600" b="1" dirty="0">
                <a:solidFill>
                  <a:srgbClr val="FFFFFF"/>
                </a:solidFill>
                <a:latin typeface="Arial" panose="020B0604020202020204" pitchFamily="34" charset="0"/>
                <a:cs typeface="Arial" panose="020B0604020202020204" pitchFamily="34" charset="0"/>
              </a:rPr>
              <a:t>إر 29: 10، عز 3: 8، نح 2: 5-6</a:t>
            </a:r>
            <a:endParaRPr lang="en-US" sz="1600" b="1" dirty="0">
              <a:solidFill>
                <a:srgbClr val="FFFFFF"/>
              </a:solidFill>
              <a:latin typeface="Arial" panose="020B0604020202020204" pitchFamily="34" charset="0"/>
              <a:cs typeface="Arial" panose="020B0604020202020204" pitchFamily="34" charset="0"/>
            </a:endParaRPr>
          </a:p>
        </p:txBody>
      </p:sp>
      <p:grpSp>
        <p:nvGrpSpPr>
          <p:cNvPr id="131088" name="Group 79"/>
          <p:cNvGrpSpPr>
            <a:grpSpLocks/>
          </p:cNvGrpSpPr>
          <p:nvPr/>
        </p:nvGrpSpPr>
        <p:grpSpPr bwMode="auto">
          <a:xfrm>
            <a:off x="7943850" y="3435350"/>
            <a:ext cx="1195388" cy="1098550"/>
            <a:chOff x="3544" y="2589"/>
            <a:chExt cx="753" cy="692"/>
          </a:xfrm>
        </p:grpSpPr>
        <p:sp>
          <p:nvSpPr>
            <p:cNvPr id="131108"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09"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0"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1"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2"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3"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4" name="Rectangle 86"/>
            <p:cNvSpPr>
              <a:spLocks noChangeArrowheads="1"/>
            </p:cNvSpPr>
            <p:nvPr/>
          </p:nvSpPr>
          <p:spPr bwMode="auto">
            <a:xfrm>
              <a:off x="3544" y="2589"/>
              <a:ext cx="53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31115"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6"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17" name="Rectangle 89"/>
            <p:cNvSpPr>
              <a:spLocks noChangeArrowheads="1"/>
            </p:cNvSpPr>
            <p:nvPr/>
          </p:nvSpPr>
          <p:spPr bwMode="auto">
            <a:xfrm>
              <a:off x="3665" y="2752"/>
              <a:ext cx="45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31118" name="Rectangle 90"/>
            <p:cNvSpPr>
              <a:spLocks noChangeArrowheads="1"/>
            </p:cNvSpPr>
            <p:nvPr/>
          </p:nvSpPr>
          <p:spPr bwMode="auto">
            <a:xfrm>
              <a:off x="3695" y="2864"/>
              <a:ext cx="35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31119" name="Rectangle 9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31120"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21"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1122" name="Rectangle 9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dirty="0">
                <a:solidFill>
                  <a:srgbClr val="FFFFFF"/>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sp>
        <p:nvSpPr>
          <p:cNvPr id="475239" name="Rectangle 103"/>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61</a:t>
            </a:r>
          </a:p>
        </p:txBody>
      </p:sp>
      <p:sp>
        <p:nvSpPr>
          <p:cNvPr id="131092" name="Text Box 104"/>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nvGrpSpPr>
          <p:cNvPr id="131096"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6600" b="1" dirty="0">
                <a:solidFill>
                  <a:srgbClr val="1A0004"/>
                </a:solidFill>
                <a:latin typeface="Arial" panose="020B0604020202020204" pitchFamily="34" charset="0"/>
                <a:cs typeface="Arial" panose="020B0604020202020204" pitchFamily="34"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eaLnBrk="0" hangingPunct="0">
                <a:defRPr/>
              </a:pPr>
              <a:r>
                <a:rPr lang="en-US" altLang="ja-JP" i="0" dirty="0">
                  <a:latin typeface="Arial" panose="020B0604020202020204" pitchFamily="34" charset="0"/>
                  <a:cs typeface="Arial" panose="020B0604020202020204" pitchFamily="34" charset="0"/>
                </a:rPr>
                <a:t>”</a:t>
              </a:r>
              <a:r>
                <a:rPr lang="ar-JO" altLang="ja-JP" i="0" dirty="0">
                  <a:latin typeface="Arial" panose="020B0604020202020204" pitchFamily="34" charset="0"/>
                  <a:cs typeface="Arial" panose="020B0604020202020204" pitchFamily="34" charset="0"/>
                </a:rPr>
                <a:t>المجمع</a:t>
              </a:r>
              <a:r>
                <a:rPr lang="en-US" altLang="ja-JP" i="0" dirty="0">
                  <a:latin typeface="Arial" panose="020B0604020202020204" pitchFamily="34" charset="0"/>
                  <a:cs typeface="Arial" panose="020B0604020202020204" pitchFamily="34" charset="0"/>
                </a:rPr>
                <a:t>"</a:t>
              </a:r>
              <a:endParaRPr lang="en-US" i="0" dirty="0">
                <a:latin typeface="Arial" panose="020B0604020202020204" pitchFamily="34" charset="0"/>
                <a:cs typeface="Arial" panose="020B0604020202020204" pitchFamily="34" charset="0"/>
              </a:endParaRPr>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6600" b="1" dirty="0">
                <a:solidFill>
                  <a:srgbClr val="1A0004"/>
                </a:solidFill>
                <a:latin typeface="Arial" panose="020B0604020202020204" pitchFamily="34" charset="0"/>
                <a:cs typeface="Arial" panose="020B0604020202020204" pitchFamily="34"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altLang="ja-JP"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rPr>
                <a:t>”</a:t>
              </a:r>
              <a:r>
                <a:rPr lang="ar-JO" altLang="ja-JP"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rPr>
                <a:t>اليهود</a:t>
              </a:r>
              <a:r>
                <a:rPr lang="en-US" altLang="ja-JP"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rPr>
                <a:t>"</a:t>
              </a:r>
              <a:endParaRPr lang="en-US"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23933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الولاء للعهد من جهة الله يُرى في استرداد البقية للأرض يجب أن يظهر من خلال البقية العائدة لعبادة الهيكل والقدوس الحي للحفاظ على نسل داود النقي</a:t>
            </a: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42ب</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223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ffectLst/>
                <a:ea typeface="ＭＳ Ｐゴシック" charset="0"/>
              </a:rPr>
              <a:t>دعونا ندرس   النص الكتابي</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الكتاب المقدس </a:t>
            </a:r>
          </a:p>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سفراً سفراً</a:t>
            </a:r>
            <a:endParaRPr lang="en-US" sz="5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9887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a:t>
            </a:r>
            <a:r>
              <a:rPr lang="ar-JO" sz="5400" dirty="0">
                <a:effectLst>
                  <a:glow rad="127000">
                    <a:schemeClr val="tx1"/>
                  </a:glow>
                </a:effectLst>
                <a:ea typeface="ＭＳ Ｐゴシック" charset="0"/>
              </a:rPr>
              <a:t>نا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
        <p:nvSpPr>
          <p:cNvPr id="4" name="Rectangle 2"/>
          <p:cNvSpPr txBox="1">
            <a:spLocks noChangeArrowheads="1"/>
          </p:cNvSpPr>
          <p:nvPr/>
        </p:nvSpPr>
        <p:spPr bwMode="auto">
          <a:xfrm>
            <a:off x="0" y="5334000"/>
            <a:ext cx="4728038"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rtl="1">
              <a:buFont typeface="Arial"/>
              <a:buChar cha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لماذا هم؟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28038" y="5334000"/>
            <a:ext cx="4415962"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rtl="1">
              <a:buFont typeface="Arial"/>
              <a:buChar cha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لماذا نحن؟</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943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617"/>
            <a:ext cx="9322418" cy="63545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حرر الله المسبيين اليهود ل</a:t>
            </a:r>
            <a:r>
              <a:rPr lang="ar-JO" sz="4800" dirty="0">
                <a:solidFill>
                  <a:srgbClr val="FFFF00"/>
                </a:solidFill>
                <a:effectLst>
                  <a:glow rad="127000">
                    <a:schemeClr val="tx1"/>
                  </a:glow>
                </a:effectLst>
                <a:ea typeface="ＭＳ Ｐゴシック" charset="0"/>
              </a:rPr>
              <a:t>يعبدوه</a:t>
            </a:r>
            <a:endParaRPr lang="en-US" sz="4800" dirty="0">
              <a:solidFill>
                <a:srgbClr val="FFFF00"/>
              </a:solidFill>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3974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319467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3159"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grpSp>
      <p:sp>
        <p:nvSpPr>
          <p:cNvPr id="133122" name="Rectangle 2"/>
          <p:cNvSpPr>
            <a:spLocks noChangeArrowheads="1"/>
          </p:cNvSpPr>
          <p:nvPr/>
        </p:nvSpPr>
        <p:spPr bwMode="auto">
          <a:xfrm>
            <a:off x="1892300" y="685800"/>
            <a:ext cx="6324600" cy="5410200"/>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pic>
        <p:nvPicPr>
          <p:cNvPr id="133123"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1944688" y="709613"/>
            <a:ext cx="6191250"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13312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2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26"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27" name="Rectangle 7"/>
          <p:cNvSpPr>
            <a:spLocks noChangeArrowheads="1"/>
          </p:cNvSpPr>
          <p:nvPr/>
        </p:nvSpPr>
        <p:spPr bwMode="auto">
          <a:xfrm>
            <a:off x="2436812" y="5502275"/>
            <a:ext cx="527845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r" eaLnBrk="0" hangingPunct="0"/>
            <a:r>
              <a:rPr lang="ar-JO" sz="2800" b="1" dirty="0">
                <a:solidFill>
                  <a:srgbClr val="1A0004"/>
                </a:solidFill>
                <a:latin typeface="Arial" panose="020B0604020202020204" pitchFamily="34" charset="0"/>
                <a:cs typeface="Arial" panose="020B0604020202020204" pitchFamily="34" charset="0"/>
              </a:rPr>
              <a:t>مرحلة العمل</a:t>
            </a:r>
            <a:endParaRPr lang="en-US" sz="2800" b="1" dirty="0">
              <a:solidFill>
                <a:srgbClr val="1A0004"/>
              </a:solidFill>
              <a:latin typeface="Arial" panose="020B0604020202020204" pitchFamily="34" charset="0"/>
              <a:cs typeface="Arial" panose="020B0604020202020204" pitchFamily="34" charset="0"/>
            </a:endParaRP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313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dirty="0">
              <a:solidFill>
                <a:srgbClr val="FFFFFF"/>
              </a:solidFill>
              <a:latin typeface="Arial" panose="020B0604020202020204" pitchFamily="34" charset="0"/>
              <a:cs typeface="Arial" panose="020B0604020202020204" pitchFamily="34"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nvGrpSpPr>
          <p:cNvPr id="133133" name="Group 98"/>
          <p:cNvGrpSpPr>
            <a:grpSpLocks/>
          </p:cNvGrpSpPr>
          <p:nvPr/>
        </p:nvGrpSpPr>
        <p:grpSpPr bwMode="auto">
          <a:xfrm>
            <a:off x="7943850" y="3435350"/>
            <a:ext cx="1195388" cy="1098550"/>
            <a:chOff x="3544" y="2589"/>
            <a:chExt cx="753" cy="692"/>
          </a:xfrm>
        </p:grpSpPr>
        <p:sp>
          <p:nvSpPr>
            <p:cNvPr id="133141"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2"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3"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4"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5"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6"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7" name="Rectangle 105"/>
            <p:cNvSpPr>
              <a:spLocks noChangeArrowheads="1"/>
            </p:cNvSpPr>
            <p:nvPr/>
          </p:nvSpPr>
          <p:spPr bwMode="auto">
            <a:xfrm>
              <a:off x="3544" y="2589"/>
              <a:ext cx="49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dirty="0">
                  <a:solidFill>
                    <a:srgbClr val="000000"/>
                  </a:solidFill>
                  <a:latin typeface="Arial" panose="020B0604020202020204" pitchFamily="34" charset="0"/>
                  <a:cs typeface="Arial" panose="020B0604020202020204" pitchFamily="34" charset="0"/>
                </a:rPr>
                <a:t>CAPTIVITY</a:t>
              </a:r>
            </a:p>
          </p:txBody>
        </p:sp>
        <p:sp>
          <p:nvSpPr>
            <p:cNvPr id="133148"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49"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50" name="Rectangle 108"/>
            <p:cNvSpPr>
              <a:spLocks noChangeArrowheads="1"/>
            </p:cNvSpPr>
            <p:nvPr/>
          </p:nvSpPr>
          <p:spPr bwMode="auto">
            <a:xfrm>
              <a:off x="3665" y="2752"/>
              <a:ext cx="44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dirty="0">
                  <a:solidFill>
                    <a:srgbClr val="000000"/>
                  </a:solidFill>
                  <a:latin typeface="Arial" panose="020B0604020202020204" pitchFamily="34" charset="0"/>
                  <a:cs typeface="Arial" panose="020B0604020202020204" pitchFamily="34" charset="0"/>
                </a:rPr>
                <a:t>70 Years</a:t>
              </a:r>
            </a:p>
          </p:txBody>
        </p:sp>
        <p:sp>
          <p:nvSpPr>
            <p:cNvPr id="133151" name="Rectangle 109"/>
            <p:cNvSpPr>
              <a:spLocks noChangeArrowheads="1"/>
            </p:cNvSpPr>
            <p:nvPr/>
          </p:nvSpPr>
          <p:spPr bwMode="auto">
            <a:xfrm>
              <a:off x="3695" y="2864"/>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1000" b="1" dirty="0">
                  <a:solidFill>
                    <a:srgbClr val="000000"/>
                  </a:solidFill>
                  <a:latin typeface="Arial" panose="020B0604020202020204" pitchFamily="34" charset="0"/>
                  <a:cs typeface="Arial" panose="020B0604020202020204" pitchFamily="34" charset="0"/>
                </a:rPr>
                <a:t>3 Treks</a:t>
              </a:r>
            </a:p>
          </p:txBody>
        </p:sp>
        <p:sp>
          <p:nvSpPr>
            <p:cNvPr id="133152" name="Rectangle 110"/>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33153"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54"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3155" name="Rectangle 113"/>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800" b="1" dirty="0">
                <a:solidFill>
                  <a:srgbClr val="000000"/>
                </a:solidFill>
                <a:latin typeface="Arial" panose="020B0604020202020204" pitchFamily="34" charset="0"/>
                <a:cs typeface="Arial" panose="020B0604020202020204" pitchFamily="34" charset="0"/>
              </a:endParaRPr>
            </a:p>
          </p:txBody>
        </p:sp>
      </p:grpSp>
      <p:sp>
        <p:nvSpPr>
          <p:cNvPr id="13313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6276" name="Rectangle 116"/>
          <p:cNvSpPr>
            <a:spLocks noChangeArrowheads="1"/>
          </p:cNvSpPr>
          <p:nvPr/>
        </p:nvSpPr>
        <p:spPr bwMode="auto">
          <a:xfrm>
            <a:off x="2270125" y="1252538"/>
            <a:ext cx="312906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eaLnBrk="0" hangingPunct="0">
              <a:defRPr/>
            </a:pPr>
            <a:r>
              <a:rPr lang="ar-JO" sz="4400" b="1" dirty="0">
                <a:solidFill>
                  <a:srgbClr val="F8131B"/>
                </a:solidFill>
                <a:latin typeface="Arial" panose="020B0604020202020204" pitchFamily="34" charset="0"/>
                <a:cs typeface="Arial" panose="020B0604020202020204" pitchFamily="34" charset="0"/>
              </a:rPr>
              <a:t>3 رحلات رجوع</a:t>
            </a:r>
            <a:endParaRPr lang="en-US" sz="4400" b="1" dirty="0">
              <a:solidFill>
                <a:srgbClr val="F8131B"/>
              </a:solidFill>
              <a:latin typeface="Arial" panose="020B0604020202020204" pitchFamily="34" charset="0"/>
              <a:cs typeface="Arial" panose="020B0604020202020204" pitchFamily="34" charset="0"/>
            </a:endParaRPr>
          </a:p>
        </p:txBody>
      </p:sp>
      <p:sp>
        <p:nvSpPr>
          <p:cNvPr id="476277" name="Rectangle 11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62</a:t>
            </a:r>
          </a:p>
        </p:txBody>
      </p:sp>
      <p:sp>
        <p:nvSpPr>
          <p:cNvPr id="133137" name="Text Box 118"/>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33138"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1966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5171" name="Rectangle 4"/>
          <p:cNvSpPr>
            <a:spLocks noChangeArrowheads="1"/>
          </p:cNvSpPr>
          <p:nvPr/>
        </p:nvSpPr>
        <p:spPr bwMode="auto">
          <a:xfrm>
            <a:off x="3084512" y="996950"/>
            <a:ext cx="1630363"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000" b="1" dirty="0">
                <a:solidFill>
                  <a:srgbClr val="790015"/>
                </a:solidFill>
                <a:latin typeface="Arial" panose="020B0604020202020204" pitchFamily="34" charset="0"/>
                <a:cs typeface="Arial" panose="020B0604020202020204" pitchFamily="34" charset="0"/>
              </a:rPr>
              <a:t>السبي</a:t>
            </a:r>
            <a:endParaRPr lang="en-US" sz="2000" b="1" dirty="0">
              <a:solidFill>
                <a:srgbClr val="790015"/>
              </a:solidFill>
              <a:latin typeface="Arial" panose="020B0604020202020204" pitchFamily="34" charset="0"/>
              <a:cs typeface="Arial" panose="020B0604020202020204" pitchFamily="34" charset="0"/>
            </a:endParaRPr>
          </a:p>
        </p:txBody>
      </p:sp>
      <p:sp>
        <p:nvSpPr>
          <p:cNvPr id="135172" name="Rectangle 5"/>
          <p:cNvSpPr>
            <a:spLocks noChangeArrowheads="1"/>
          </p:cNvSpPr>
          <p:nvPr/>
        </p:nvSpPr>
        <p:spPr bwMode="auto">
          <a:xfrm>
            <a:off x="3630613" y="1828800"/>
            <a:ext cx="201295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Arial" panose="020B0604020202020204" pitchFamily="34" charset="0"/>
                <a:cs typeface="Arial" panose="020B0604020202020204" pitchFamily="34" charset="0"/>
              </a:rPr>
              <a:t>70 سنة</a:t>
            </a:r>
            <a:endParaRPr lang="en-US" sz="2800" b="1" dirty="0">
              <a:solidFill>
                <a:srgbClr val="1A0004"/>
              </a:solidFill>
              <a:latin typeface="Arial" panose="020B0604020202020204" pitchFamily="34" charset="0"/>
              <a:cs typeface="Arial" panose="020B0604020202020204" pitchFamily="34" charset="0"/>
            </a:endParaRPr>
          </a:p>
        </p:txBody>
      </p:sp>
      <p:sp>
        <p:nvSpPr>
          <p:cNvPr id="135173" name="Rectangle 6"/>
          <p:cNvSpPr>
            <a:spLocks noChangeArrowheads="1"/>
          </p:cNvSpPr>
          <p:nvPr/>
        </p:nvSpPr>
        <p:spPr bwMode="auto">
          <a:xfrm>
            <a:off x="3706813" y="2270125"/>
            <a:ext cx="193675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Arial" panose="020B0604020202020204" pitchFamily="34" charset="0"/>
                <a:cs typeface="Arial" panose="020B0604020202020204" pitchFamily="34" charset="0"/>
              </a:rPr>
              <a:t>3 رحلات</a:t>
            </a:r>
            <a:endParaRPr lang="en-US" sz="2800" b="1" dirty="0">
              <a:solidFill>
                <a:srgbClr val="1A0004"/>
              </a:solidFill>
              <a:latin typeface="Arial" panose="020B0604020202020204" pitchFamily="34" charset="0"/>
              <a:cs typeface="Arial" panose="020B0604020202020204" pitchFamily="34" charset="0"/>
            </a:endParaRPr>
          </a:p>
        </p:txBody>
      </p:sp>
      <p:sp>
        <p:nvSpPr>
          <p:cNvPr id="477191" name="Rectangle 7"/>
          <p:cNvSpPr>
            <a:spLocks noChangeArrowheads="1"/>
          </p:cNvSpPr>
          <p:nvPr/>
        </p:nvSpPr>
        <p:spPr bwMode="auto">
          <a:xfrm>
            <a:off x="3221038" y="2768600"/>
            <a:ext cx="2293897"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ar-JO" b="1" dirty="0">
                <a:solidFill>
                  <a:srgbClr val="790015"/>
                </a:solidFill>
                <a:latin typeface="Arial" panose="020B0604020202020204" pitchFamily="34" charset="0"/>
                <a:cs typeface="Arial" panose="020B0604020202020204" pitchFamily="34" charset="0"/>
              </a:rPr>
              <a:t>100 سنة / 50000</a:t>
            </a:r>
            <a:endParaRPr lang="en-US" b="1" dirty="0">
              <a:solidFill>
                <a:srgbClr val="790015"/>
              </a:solidFill>
              <a:latin typeface="Arial" panose="020B0604020202020204" pitchFamily="34" charset="0"/>
              <a:cs typeface="Arial" panose="020B0604020202020204" pitchFamily="34" charset="0"/>
            </a:endParaRPr>
          </a:p>
        </p:txBody>
      </p:sp>
      <p:sp>
        <p:nvSpPr>
          <p:cNvPr id="13517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7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7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7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7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8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8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82"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5184"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ar-JO" sz="1600" b="1" dirty="0">
                <a:solidFill>
                  <a:srgbClr val="FFFFFF"/>
                </a:solidFill>
                <a:latin typeface="Arial" panose="020B0604020202020204" pitchFamily="34" charset="0"/>
                <a:cs typeface="Arial" panose="020B0604020202020204" pitchFamily="34" charset="0"/>
              </a:rPr>
              <a:t>عزرا 1 إلى 2 </a:t>
            </a:r>
            <a:endParaRPr lang="en-US" sz="1600" b="1" dirty="0">
              <a:solidFill>
                <a:srgbClr val="FFFFFF"/>
              </a:solidFill>
              <a:latin typeface="Arial" panose="020B0604020202020204" pitchFamily="34" charset="0"/>
              <a:cs typeface="Arial" panose="020B0604020202020204" pitchFamily="34" charset="0"/>
            </a:endParaRPr>
          </a:p>
        </p:txBody>
      </p:sp>
      <p:grpSp>
        <p:nvGrpSpPr>
          <p:cNvPr id="135185" name="Group 113"/>
          <p:cNvGrpSpPr>
            <a:grpSpLocks/>
          </p:cNvGrpSpPr>
          <p:nvPr/>
        </p:nvGrpSpPr>
        <p:grpSpPr bwMode="auto">
          <a:xfrm>
            <a:off x="7943850" y="3435350"/>
            <a:ext cx="1195388" cy="1098550"/>
            <a:chOff x="3544" y="2589"/>
            <a:chExt cx="753" cy="692"/>
          </a:xfrm>
        </p:grpSpPr>
        <p:sp>
          <p:nvSpPr>
            <p:cNvPr id="135197"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98"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199"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0"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1"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2"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3" name="Rectangle 120"/>
            <p:cNvSpPr>
              <a:spLocks noChangeArrowheads="1"/>
            </p:cNvSpPr>
            <p:nvPr/>
          </p:nvSpPr>
          <p:spPr bwMode="auto">
            <a:xfrm>
              <a:off x="3544" y="2589"/>
              <a:ext cx="62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35204"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5"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06" name="Rectangle 123"/>
            <p:cNvSpPr>
              <a:spLocks noChangeArrowheads="1"/>
            </p:cNvSpPr>
            <p:nvPr/>
          </p:nvSpPr>
          <p:spPr bwMode="auto">
            <a:xfrm>
              <a:off x="3665" y="2752"/>
              <a:ext cx="500"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35207" name="Rectangle 124"/>
            <p:cNvSpPr>
              <a:spLocks noChangeArrowheads="1"/>
            </p:cNvSpPr>
            <p:nvPr/>
          </p:nvSpPr>
          <p:spPr bwMode="auto">
            <a:xfrm>
              <a:off x="3695" y="2864"/>
              <a:ext cx="5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35208" name="Rectangle 125"/>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endParaRPr lang="en-US" sz="1000" b="1" dirty="0">
                <a:solidFill>
                  <a:srgbClr val="000000"/>
                </a:solidFill>
                <a:latin typeface="Arial" panose="020B0604020202020204" pitchFamily="34" charset="0"/>
                <a:cs typeface="Arial" panose="020B0604020202020204" pitchFamily="34" charset="0"/>
              </a:endParaRPr>
            </a:p>
          </p:txBody>
        </p:sp>
        <p:sp>
          <p:nvSpPr>
            <p:cNvPr id="135209"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10"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5211" name="Rectangle 128"/>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eaLnBrk="0" hangingPunct="0"/>
              <a:r>
                <a:rPr lang="ar-JO" sz="800" b="1" dirty="0">
                  <a:solidFill>
                    <a:srgbClr val="000000"/>
                  </a:solidFill>
                  <a:latin typeface="Arial" panose="020B0604020202020204" pitchFamily="34" charset="0"/>
                  <a:cs typeface="Arial" panose="020B0604020202020204" pitchFamily="34" charset="0"/>
                </a:rPr>
                <a:t>100 سنة/50000</a:t>
              </a:r>
              <a:endParaRPr lang="en-US" sz="800" b="1" dirty="0">
                <a:solidFill>
                  <a:srgbClr val="000000"/>
                </a:solidFill>
                <a:latin typeface="Arial" panose="020B0604020202020204" pitchFamily="34" charset="0"/>
                <a:cs typeface="Arial" panose="020B0604020202020204" pitchFamily="34" charset="0"/>
              </a:endParaRPr>
            </a:p>
          </p:txBody>
        </p:sp>
      </p:grpSp>
      <p:sp>
        <p:nvSpPr>
          <p:cNvPr id="135186"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7331" name="Rectangle 14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63</a:t>
            </a:r>
          </a:p>
        </p:txBody>
      </p:sp>
      <p:sp>
        <p:nvSpPr>
          <p:cNvPr id="135188" name="Text Box 148"/>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135189"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5195"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grpSp>
      <p:grpSp>
        <p:nvGrpSpPr>
          <p:cNvPr id="135190" name="Group 157"/>
          <p:cNvGrpSpPr>
            <a:grpSpLocks/>
          </p:cNvGrpSpPr>
          <p:nvPr/>
        </p:nvGrpSpPr>
        <p:grpSpPr bwMode="auto">
          <a:xfrm>
            <a:off x="519113" y="312738"/>
            <a:ext cx="939800" cy="1720850"/>
            <a:chOff x="327" y="161"/>
            <a:chExt cx="592" cy="1084"/>
          </a:xfrm>
        </p:grpSpPr>
        <p:sp>
          <p:nvSpPr>
            <p:cNvPr id="477342" name="Rectangle 158"/>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6787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pic>
        <p:nvPicPr>
          <p:cNvPr id="13721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37219"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2000" b="1" dirty="0">
              <a:solidFill>
                <a:srgbClr val="00DFCA"/>
              </a:solidFill>
              <a:latin typeface="Arial" panose="020B0604020202020204" pitchFamily="34" charset="0"/>
              <a:cs typeface="Arial" panose="020B0604020202020204" pitchFamily="34"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defRPr/>
            </a:pPr>
            <a:r>
              <a:rPr lang="ar-JO" sz="5400" b="1" dirty="0">
                <a:solidFill>
                  <a:srgbClr val="25F7FA"/>
                </a:solidFill>
                <a:latin typeface="Arial" panose="020B0604020202020204" pitchFamily="34" charset="0"/>
                <a:cs typeface="Arial" panose="020B0604020202020204" pitchFamily="34" charset="0"/>
              </a:rPr>
              <a:t>50000 عائد</a:t>
            </a:r>
            <a:endParaRPr lang="en-US" sz="5400" b="1" dirty="0">
              <a:solidFill>
                <a:srgbClr val="25F7FA"/>
              </a:solidFill>
              <a:latin typeface="Arial" panose="020B0604020202020204" pitchFamily="34" charset="0"/>
              <a:cs typeface="Arial" panose="020B0604020202020204" pitchFamily="34" charset="0"/>
            </a:endParaRPr>
          </a:p>
        </p:txBody>
      </p:sp>
      <p:sp>
        <p:nvSpPr>
          <p:cNvPr id="546834" name="Text Box 18"/>
          <p:cNvSpPr txBox="1">
            <a:spLocks noChangeArrowheads="1"/>
          </p:cNvSpPr>
          <p:nvPr/>
        </p:nvSpPr>
        <p:spPr bwMode="auto">
          <a:xfrm>
            <a:off x="1333500" y="2235200"/>
            <a:ext cx="6477000" cy="258532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defRPr/>
            </a:pPr>
            <a:r>
              <a:rPr lang="ar-JO" sz="5400" b="1" dirty="0">
                <a:solidFill>
                  <a:srgbClr val="FFFF00"/>
                </a:solidFill>
                <a:latin typeface="Arial" panose="020B0604020202020204" pitchFamily="34" charset="0"/>
                <a:cs typeface="Arial" panose="020B0604020202020204" pitchFamily="34" charset="0"/>
              </a:rPr>
              <a:t>لكن الكثيرين               ظلوا هناك               ل</a:t>
            </a:r>
            <a:r>
              <a:rPr lang="ar-JO" sz="5400" b="1" dirty="0">
                <a:solidFill>
                  <a:srgbClr val="92D050"/>
                </a:solidFill>
                <a:latin typeface="Arial" panose="020B0604020202020204" pitchFamily="34" charset="0"/>
                <a:cs typeface="Arial" panose="020B0604020202020204" pitchFamily="34" charset="0"/>
              </a:rPr>
              <a:t>تمويل</a:t>
            </a:r>
            <a:r>
              <a:rPr lang="ar-JO" sz="5400" b="1" dirty="0">
                <a:solidFill>
                  <a:srgbClr val="FFFF00"/>
                </a:solidFill>
                <a:latin typeface="Arial" panose="020B0604020202020204" pitchFamily="34" charset="0"/>
                <a:cs typeface="Arial" panose="020B0604020202020204" pitchFamily="34" charset="0"/>
              </a:rPr>
              <a:t> العودة</a:t>
            </a: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7223"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dirty="0">
              <a:solidFill>
                <a:srgbClr val="FFFFFF"/>
              </a:solidFill>
              <a:latin typeface="Arial" panose="020B0604020202020204" pitchFamily="34" charset="0"/>
              <a:cs typeface="Arial" panose="020B0604020202020204" pitchFamily="34" charset="0"/>
            </a:endParaRPr>
          </a:p>
        </p:txBody>
      </p:sp>
      <p:sp>
        <p:nvSpPr>
          <p:cNvPr id="137224" name="Freeform 83"/>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5" name="Freeform 84"/>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6"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7"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8"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29"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0" name="Rectangle 89"/>
          <p:cNvSpPr>
            <a:spLocks noChangeArrowheads="1"/>
          </p:cNvSpPr>
          <p:nvPr/>
        </p:nvSpPr>
        <p:spPr bwMode="auto">
          <a:xfrm>
            <a:off x="7943850" y="3435350"/>
            <a:ext cx="77155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37231"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2"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3" name="Rectangle 92"/>
          <p:cNvSpPr>
            <a:spLocks noChangeArrowheads="1"/>
          </p:cNvSpPr>
          <p:nvPr/>
        </p:nvSpPr>
        <p:spPr bwMode="auto">
          <a:xfrm>
            <a:off x="8135938" y="3694113"/>
            <a:ext cx="79378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37234" name="Rectangle 93"/>
          <p:cNvSpPr>
            <a:spLocks noChangeArrowheads="1"/>
          </p:cNvSpPr>
          <p:nvPr/>
        </p:nvSpPr>
        <p:spPr bwMode="auto">
          <a:xfrm>
            <a:off x="8183563" y="3871913"/>
            <a:ext cx="56586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37235"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6"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7237"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eaLnBrk="0" hangingPunct="0"/>
            <a:r>
              <a:rPr lang="ar-JO" sz="800" b="1" dirty="0">
                <a:solidFill>
                  <a:srgbClr val="000000"/>
                </a:solidFill>
                <a:latin typeface="Arial" panose="020B0604020202020204" pitchFamily="34" charset="0"/>
                <a:cs typeface="Arial" panose="020B0604020202020204" pitchFamily="34" charset="0"/>
              </a:rPr>
              <a:t>100 سنة/50000</a:t>
            </a:r>
            <a:endParaRPr lang="en-US" sz="800" b="1" dirty="0">
              <a:solidFill>
                <a:srgbClr val="000000"/>
              </a:solidFill>
              <a:latin typeface="Arial" panose="020B0604020202020204" pitchFamily="34" charset="0"/>
              <a:cs typeface="Arial" panose="020B0604020202020204" pitchFamily="34" charset="0"/>
            </a:endParaRPr>
          </a:p>
        </p:txBody>
      </p:sp>
      <p:sp>
        <p:nvSpPr>
          <p:cNvPr id="137238"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46916" name="Rectangle 100"/>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64</a:t>
            </a:r>
          </a:p>
        </p:txBody>
      </p:sp>
      <p:sp>
        <p:nvSpPr>
          <p:cNvPr id="137240"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ar-JO" sz="1600" b="1" dirty="0">
                <a:solidFill>
                  <a:srgbClr val="FFFFFF"/>
                </a:solidFill>
                <a:latin typeface="Arial" panose="020B0604020202020204" pitchFamily="34" charset="0"/>
                <a:cs typeface="Arial" panose="020B0604020202020204" pitchFamily="34" charset="0"/>
              </a:rPr>
              <a:t>عزرا 1: 4</a:t>
            </a:r>
            <a:endParaRPr lang="en-US" sz="1600" b="1" dirty="0">
              <a:solidFill>
                <a:srgbClr val="FFFFFF"/>
              </a:solidFill>
              <a:latin typeface="Arial" panose="020B0604020202020204" pitchFamily="34" charset="0"/>
              <a:cs typeface="Arial" panose="020B0604020202020204" pitchFamily="34" charset="0"/>
            </a:endParaRPr>
          </a:p>
        </p:txBody>
      </p:sp>
      <p:sp>
        <p:nvSpPr>
          <p:cNvPr id="137241" name="Text Box 102"/>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137242"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dirty="0">
                <a:solidFill>
                  <a:srgbClr val="FFFFFF"/>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4750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9267" name="Rectangle 4"/>
          <p:cNvSpPr>
            <a:spLocks noChangeArrowheads="1"/>
          </p:cNvSpPr>
          <p:nvPr/>
        </p:nvSpPr>
        <p:spPr bwMode="auto">
          <a:xfrm>
            <a:off x="3084512" y="996950"/>
            <a:ext cx="1630363"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eaLnBrk="0" hangingPunct="0"/>
            <a:r>
              <a:rPr lang="ar-JO" sz="2000" b="1" dirty="0">
                <a:solidFill>
                  <a:srgbClr val="790015"/>
                </a:solidFill>
                <a:latin typeface="Arial" panose="020B0604020202020204" pitchFamily="34" charset="0"/>
                <a:cs typeface="Arial" panose="020B0604020202020204" pitchFamily="34" charset="0"/>
              </a:rPr>
              <a:t>السبي</a:t>
            </a:r>
            <a:endParaRPr lang="en-US" sz="2000" b="1" dirty="0">
              <a:solidFill>
                <a:srgbClr val="790015"/>
              </a:solidFill>
              <a:latin typeface="Arial" panose="020B0604020202020204" pitchFamily="34" charset="0"/>
              <a:cs typeface="Arial" panose="020B0604020202020204" pitchFamily="34" charset="0"/>
            </a:endParaRPr>
          </a:p>
        </p:txBody>
      </p:sp>
      <p:sp>
        <p:nvSpPr>
          <p:cNvPr id="139268" name="Rectangle 5"/>
          <p:cNvSpPr>
            <a:spLocks noChangeArrowheads="1"/>
          </p:cNvSpPr>
          <p:nvPr/>
        </p:nvSpPr>
        <p:spPr bwMode="auto">
          <a:xfrm>
            <a:off x="3630613" y="1812925"/>
            <a:ext cx="194151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Arial" panose="020B0604020202020204" pitchFamily="34" charset="0"/>
                <a:cs typeface="Arial" panose="020B0604020202020204" pitchFamily="34" charset="0"/>
              </a:rPr>
              <a:t>70 سنة</a:t>
            </a:r>
            <a:endParaRPr lang="en-US" sz="2800" b="1" dirty="0">
              <a:solidFill>
                <a:srgbClr val="1A0004"/>
              </a:solidFill>
              <a:latin typeface="Arial" panose="020B0604020202020204" pitchFamily="34" charset="0"/>
              <a:cs typeface="Arial" panose="020B0604020202020204" pitchFamily="34" charset="0"/>
            </a:endParaRPr>
          </a:p>
        </p:txBody>
      </p:sp>
      <p:sp>
        <p:nvSpPr>
          <p:cNvPr id="139269" name="Rectangle 6"/>
          <p:cNvSpPr>
            <a:spLocks noChangeArrowheads="1"/>
          </p:cNvSpPr>
          <p:nvPr/>
        </p:nvSpPr>
        <p:spPr bwMode="auto">
          <a:xfrm>
            <a:off x="3706813" y="2270125"/>
            <a:ext cx="179388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A0004"/>
                </a:solidFill>
                <a:latin typeface="Arial" panose="020B0604020202020204" pitchFamily="34" charset="0"/>
                <a:cs typeface="Arial" panose="020B0604020202020204" pitchFamily="34" charset="0"/>
              </a:rPr>
              <a:t>3 رحلات</a:t>
            </a:r>
            <a:endParaRPr lang="en-US" sz="2800" b="1" dirty="0">
              <a:solidFill>
                <a:srgbClr val="1A0004"/>
              </a:solidFill>
              <a:latin typeface="Arial" panose="020B0604020202020204" pitchFamily="34" charset="0"/>
              <a:cs typeface="Arial" panose="020B0604020202020204" pitchFamily="34" charset="0"/>
            </a:endParaRPr>
          </a:p>
        </p:txBody>
      </p:sp>
      <p:sp>
        <p:nvSpPr>
          <p:cNvPr id="139270" name="Rectangle 7"/>
          <p:cNvSpPr>
            <a:spLocks noChangeArrowheads="1"/>
          </p:cNvSpPr>
          <p:nvPr/>
        </p:nvSpPr>
        <p:spPr bwMode="auto">
          <a:xfrm>
            <a:off x="3221038" y="2768600"/>
            <a:ext cx="270828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b="1" dirty="0">
                <a:solidFill>
                  <a:srgbClr val="1A0004"/>
                </a:solidFill>
                <a:latin typeface="Arial" panose="020B0604020202020204" pitchFamily="34" charset="0"/>
                <a:cs typeface="Arial" panose="020B0604020202020204" pitchFamily="34" charset="0"/>
              </a:rPr>
              <a:t>100 سنة/50000</a:t>
            </a:r>
            <a:endParaRPr lang="en-US" b="1" dirty="0">
              <a:solidFill>
                <a:srgbClr val="1A0004"/>
              </a:solidFill>
              <a:latin typeface="Arial" panose="020B0604020202020204" pitchFamily="34" charset="0"/>
              <a:cs typeface="Arial" panose="020B0604020202020204" pitchFamily="34" charset="0"/>
            </a:endParaRPr>
          </a:p>
        </p:txBody>
      </p:sp>
      <p:sp>
        <p:nvSpPr>
          <p:cNvPr id="545800" name="Rectangle 8"/>
          <p:cNvSpPr>
            <a:spLocks noChangeArrowheads="1"/>
          </p:cNvSpPr>
          <p:nvPr/>
        </p:nvSpPr>
        <p:spPr bwMode="auto">
          <a:xfrm>
            <a:off x="3000365" y="3200400"/>
            <a:ext cx="3310584"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790015"/>
                </a:solidFill>
                <a:latin typeface="Arial" panose="020B0604020202020204" pitchFamily="34" charset="0"/>
                <a:cs typeface="Arial" panose="020B0604020202020204" pitchFamily="34" charset="0"/>
              </a:rPr>
              <a:t>زربابل-عزرا-نحميا</a:t>
            </a:r>
            <a:endParaRPr lang="en-US" sz="2800" b="1" dirty="0">
              <a:solidFill>
                <a:srgbClr val="790015"/>
              </a:solidFill>
              <a:latin typeface="Arial" panose="020B0604020202020204" pitchFamily="34" charset="0"/>
              <a:cs typeface="Arial" panose="020B0604020202020204" pitchFamily="34" charset="0"/>
            </a:endParaRP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dirty="0">
              <a:solidFill>
                <a:srgbClr val="FFFFFF"/>
              </a:solidFill>
              <a:latin typeface="Arial" panose="020B0604020202020204" pitchFamily="34" charset="0"/>
              <a:cs typeface="Arial" panose="020B0604020202020204" pitchFamily="34" charset="0"/>
            </a:endParaRPr>
          </a:p>
        </p:txBody>
      </p:sp>
      <p:sp>
        <p:nvSpPr>
          <p:cNvPr id="545829" name="Text Box 37"/>
          <p:cNvSpPr txBox="1">
            <a:spLocks noChangeArrowheads="1"/>
          </p:cNvSpPr>
          <p:nvPr/>
        </p:nvSpPr>
        <p:spPr bwMode="auto">
          <a:xfrm>
            <a:off x="1754188" y="-34925"/>
            <a:ext cx="5957887"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ar-JO" sz="1600" b="1" dirty="0">
                <a:solidFill>
                  <a:srgbClr val="FFFFFF"/>
                </a:solidFill>
                <a:latin typeface="Arial" panose="020B0604020202020204" pitchFamily="34" charset="0"/>
                <a:cs typeface="Arial" panose="020B0604020202020204" pitchFamily="34" charset="0"/>
              </a:rPr>
              <a:t>إر 29، عز 3/ نح 2</a:t>
            </a:r>
            <a:endParaRPr lang="en-US" sz="1600" b="1" dirty="0">
              <a:solidFill>
                <a:srgbClr val="FFFFFF"/>
              </a:solidFill>
              <a:latin typeface="Arial" panose="020B0604020202020204" pitchFamily="34" charset="0"/>
              <a:cs typeface="Arial" panose="020B0604020202020204" pitchFamily="34" charset="0"/>
            </a:endParaRP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spcBef>
                <a:spcPct val="50000"/>
              </a:spcBef>
              <a:defRPr/>
            </a:pPr>
            <a:r>
              <a:rPr lang="ar-JO" sz="3200" b="1" dirty="0">
                <a:solidFill>
                  <a:srgbClr val="FFFFFF"/>
                </a:solidFill>
                <a:latin typeface="Arial" panose="020B0604020202020204" pitchFamily="34" charset="0"/>
                <a:cs typeface="Arial" panose="020B0604020202020204" pitchFamily="34" charset="0"/>
              </a:rPr>
              <a:t>عزرا</a:t>
            </a:r>
            <a:endParaRPr lang="en-US" sz="3200" b="1" dirty="0">
              <a:solidFill>
                <a:srgbClr val="FFFFFF"/>
              </a:solidFill>
              <a:latin typeface="Arial" panose="020B0604020202020204" pitchFamily="34" charset="0"/>
              <a:cs typeface="Arial" panose="020B0604020202020204" pitchFamily="34" charset="0"/>
            </a:endParaRPr>
          </a:p>
        </p:txBody>
      </p:sp>
      <p:sp>
        <p:nvSpPr>
          <p:cNvPr id="545834" name="Text Box 42"/>
          <p:cNvSpPr txBox="1">
            <a:spLocks noChangeArrowheads="1"/>
          </p:cNvSpPr>
          <p:nvPr/>
        </p:nvSpPr>
        <p:spPr bwMode="auto">
          <a:xfrm>
            <a:off x="1428728" y="3787775"/>
            <a:ext cx="331789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eaLnBrk="0" hangingPunct="0">
              <a:spcBef>
                <a:spcPct val="50000"/>
              </a:spcBef>
              <a:defRPr/>
            </a:pPr>
            <a:r>
              <a:rPr lang="ar-JO" sz="3200" b="1" dirty="0">
                <a:solidFill>
                  <a:srgbClr val="FFFFFF"/>
                </a:solidFill>
                <a:latin typeface="Arial" panose="020B0604020202020204" pitchFamily="34" charset="0"/>
                <a:cs typeface="Arial" panose="020B0604020202020204" pitchFamily="34" charset="0"/>
              </a:rPr>
              <a:t>نحميا</a:t>
            </a:r>
            <a:endParaRPr lang="en-US" sz="3200" b="1" dirty="0">
              <a:solidFill>
                <a:srgbClr val="FFFFFF"/>
              </a:solidFill>
              <a:latin typeface="Arial" panose="020B0604020202020204" pitchFamily="34" charset="0"/>
              <a:cs typeface="Arial" panose="020B0604020202020204" pitchFamily="34" charset="0"/>
            </a:endParaRP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grpSp>
        <p:nvGrpSpPr>
          <p:cNvPr id="139285" name="Group 93"/>
          <p:cNvGrpSpPr>
            <a:grpSpLocks/>
          </p:cNvGrpSpPr>
          <p:nvPr/>
        </p:nvGrpSpPr>
        <p:grpSpPr bwMode="auto">
          <a:xfrm>
            <a:off x="7929567" y="3435350"/>
            <a:ext cx="1214439" cy="1098550"/>
            <a:chOff x="3535" y="2589"/>
            <a:chExt cx="765" cy="692"/>
          </a:xfrm>
        </p:grpSpPr>
        <p:sp>
          <p:nvSpPr>
            <p:cNvPr id="139299"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0"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1"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2"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3"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4"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5" name="Rectangle 100"/>
            <p:cNvSpPr>
              <a:spLocks noChangeArrowheads="1"/>
            </p:cNvSpPr>
            <p:nvPr/>
          </p:nvSpPr>
          <p:spPr bwMode="auto">
            <a:xfrm>
              <a:off x="3544" y="2589"/>
              <a:ext cx="48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39306"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7"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08" name="Rectangle 103"/>
            <p:cNvSpPr>
              <a:spLocks noChangeArrowheads="1"/>
            </p:cNvSpPr>
            <p:nvPr/>
          </p:nvSpPr>
          <p:spPr bwMode="auto">
            <a:xfrm>
              <a:off x="3665" y="2752"/>
              <a:ext cx="500"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39309" name="Rectangle 104"/>
            <p:cNvSpPr>
              <a:spLocks noChangeArrowheads="1"/>
            </p:cNvSpPr>
            <p:nvPr/>
          </p:nvSpPr>
          <p:spPr bwMode="auto">
            <a:xfrm>
              <a:off x="3695" y="2864"/>
              <a:ext cx="35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39310" name="Rectangle 105"/>
            <p:cNvSpPr>
              <a:spLocks noChangeArrowheads="1"/>
            </p:cNvSpPr>
            <p:nvPr/>
          </p:nvSpPr>
          <p:spPr bwMode="auto">
            <a:xfrm>
              <a:off x="3535" y="3115"/>
              <a:ext cx="76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1000" b="1" dirty="0">
                  <a:solidFill>
                    <a:srgbClr val="000000"/>
                  </a:solidFill>
                  <a:latin typeface="Arial" panose="020B0604020202020204" pitchFamily="34" charset="0"/>
                  <a:cs typeface="Arial" panose="020B0604020202020204" pitchFamily="34" charset="0"/>
                </a:rPr>
                <a:t>زربابل-عزرا-نحميا</a:t>
              </a:r>
              <a:endParaRPr lang="en-US" sz="1000" b="1" dirty="0">
                <a:solidFill>
                  <a:srgbClr val="000000"/>
                </a:solidFill>
                <a:latin typeface="Arial" panose="020B0604020202020204" pitchFamily="34" charset="0"/>
                <a:cs typeface="Arial" panose="020B0604020202020204" pitchFamily="34" charset="0"/>
              </a:endParaRPr>
            </a:p>
          </p:txBody>
        </p:sp>
        <p:sp>
          <p:nvSpPr>
            <p:cNvPr id="139311"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12"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39313" name="Rectangle 108"/>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eaLnBrk="0" hangingPunct="0"/>
              <a:r>
                <a:rPr lang="ar-JO" sz="800" b="1" dirty="0">
                  <a:solidFill>
                    <a:srgbClr val="000000"/>
                  </a:solidFill>
                  <a:latin typeface="Arial" panose="020B0604020202020204" pitchFamily="34" charset="0"/>
                  <a:cs typeface="Arial" panose="020B0604020202020204" pitchFamily="34" charset="0"/>
                </a:rPr>
                <a:t>100 سنة/50000</a:t>
              </a:r>
              <a:endParaRPr lang="en-US" sz="800" b="1" dirty="0">
                <a:solidFill>
                  <a:srgbClr val="000000"/>
                </a:solidFill>
                <a:latin typeface="Arial" panose="020B0604020202020204" pitchFamily="34" charset="0"/>
                <a:cs typeface="Arial" panose="020B0604020202020204" pitchFamily="34" charset="0"/>
              </a:endParaRPr>
            </a:p>
          </p:txBody>
        </p:sp>
      </p:gr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dirty="0">
                <a:solidFill>
                  <a:srgbClr val="FFFFFF"/>
                </a:solidFill>
                <a:latin typeface="Arial" panose="020B0604020202020204" pitchFamily="34" charset="0"/>
                <a:cs typeface="Arial" panose="020B0604020202020204" pitchFamily="34" charset="0"/>
              </a:rPr>
              <a:t>4</a:t>
            </a:r>
            <a:endParaRPr lang="en-US" sz="1600" b="1" dirty="0">
              <a:solidFill>
                <a:srgbClr val="FFA27C"/>
              </a:solidFill>
              <a:latin typeface="Arial" panose="020B0604020202020204" pitchFamily="34" charset="0"/>
              <a:cs typeface="Arial" panose="020B0604020202020204" pitchFamily="34" charset="0"/>
            </a:endParaRPr>
          </a:p>
        </p:txBody>
      </p:sp>
      <p:sp>
        <p:nvSpPr>
          <p:cNvPr id="545904" name="Rectangle 112"/>
          <p:cNvSpPr>
            <a:spLocks noChangeArrowheads="1"/>
          </p:cNvSpPr>
          <p:nvPr/>
        </p:nvSpPr>
        <p:spPr bwMode="auto">
          <a:xfrm>
            <a:off x="8123885" y="6536452"/>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65</a:t>
            </a:r>
          </a:p>
        </p:txBody>
      </p:sp>
      <p:sp>
        <p:nvSpPr>
          <p:cNvPr id="139289" name="Text Box 11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dirty="0">
                  <a:solidFill>
                    <a:srgbClr val="FFD34A"/>
                  </a:solidFill>
                  <a:latin typeface="Arial" panose="020B0604020202020204" pitchFamily="34" charset="0"/>
                  <a:cs typeface="Arial" panose="020B0604020202020204" pitchFamily="34" charset="0"/>
                </a:rPr>
                <a:t>A R </a:t>
              </a:r>
              <a:r>
                <a:rPr lang="en-US" sz="6000" b="1" dirty="0">
                  <a:solidFill>
                    <a:srgbClr val="51DC00"/>
                  </a:solidFill>
                  <a:latin typeface="Arial" panose="020B0604020202020204" pitchFamily="34" charset="0"/>
                  <a:cs typeface="Arial" panose="020B0604020202020204" pitchFamily="34" charset="0"/>
                </a:rPr>
                <a:t>C</a:t>
              </a:r>
            </a:p>
          </p:txBody>
        </p:sp>
      </p:grpSp>
      <p:sp>
        <p:nvSpPr>
          <p:cNvPr id="545916" name="Oval 124"/>
          <p:cNvSpPr>
            <a:spLocks noChangeArrowheads="1"/>
          </p:cNvSpPr>
          <p:nvPr/>
        </p:nvSpPr>
        <p:spPr bwMode="auto">
          <a:xfrm>
            <a:off x="3238500" y="3154363"/>
            <a:ext cx="283369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defRPr/>
            </a:pPr>
            <a:r>
              <a:rPr lang="ar-JO" sz="3200" b="1" dirty="0">
                <a:solidFill>
                  <a:srgbClr val="FFFFFF"/>
                </a:solidFill>
                <a:latin typeface="Arial" panose="020B0604020202020204" pitchFamily="34" charset="0"/>
                <a:cs typeface="Arial" panose="020B0604020202020204" pitchFamily="34" charset="0"/>
              </a:rPr>
              <a:t>زربابل</a:t>
            </a:r>
            <a:endParaRPr lang="en-US" sz="3200" b="1" dirty="0">
              <a:solidFill>
                <a:srgbClr val="FFFFFF"/>
              </a:solidFill>
              <a:latin typeface="Arial" panose="020B0604020202020204" pitchFamily="34" charset="0"/>
              <a:cs typeface="Arial" panose="020B0604020202020204" pitchFamily="34" charset="0"/>
            </a:endParaRPr>
          </a:p>
        </p:txBody>
      </p:sp>
      <p:grpSp>
        <p:nvGrpSpPr>
          <p:cNvPr id="139293"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10054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eaLnBrk="0" hangingPunct="0">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1600" b="1" dirty="0">
              <a:solidFill>
                <a:srgbClr val="FFFFFF"/>
              </a:solidFill>
              <a:latin typeface="Arial" panose="020B0604020202020204" pitchFamily="34" charset="0"/>
              <a:cs typeface="Arial" panose="020B0604020202020204" pitchFamily="34" charset="0"/>
            </a:endParaRP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141322" name="Rectangle 11"/>
          <p:cNvSpPr>
            <a:spLocks noChangeArrowheads="1"/>
          </p:cNvSpPr>
          <p:nvPr/>
        </p:nvSpPr>
        <p:spPr bwMode="auto">
          <a:xfrm>
            <a:off x="3084512" y="996950"/>
            <a:ext cx="1558925"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000" b="1" dirty="0">
                <a:solidFill>
                  <a:srgbClr val="114FFB"/>
                </a:solidFill>
                <a:latin typeface="Arial" panose="020B0604020202020204" pitchFamily="34" charset="0"/>
                <a:cs typeface="Arial" panose="020B0604020202020204" pitchFamily="34" charset="0"/>
              </a:rPr>
              <a:t>السبي</a:t>
            </a:r>
            <a:endParaRPr lang="en-US" sz="2000" b="1" dirty="0">
              <a:solidFill>
                <a:srgbClr val="114FFB"/>
              </a:solidFill>
              <a:latin typeface="Arial" panose="020B0604020202020204" pitchFamily="34" charset="0"/>
              <a:cs typeface="Arial" panose="020B0604020202020204" pitchFamily="34" charset="0"/>
            </a:endParaRPr>
          </a:p>
        </p:txBody>
      </p:sp>
      <p:sp>
        <p:nvSpPr>
          <p:cNvPr id="141323" name="Rectangle 12"/>
          <p:cNvSpPr>
            <a:spLocks noChangeArrowheads="1"/>
          </p:cNvSpPr>
          <p:nvPr/>
        </p:nvSpPr>
        <p:spPr bwMode="auto">
          <a:xfrm>
            <a:off x="3630613" y="1844675"/>
            <a:ext cx="194151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14FFB"/>
                </a:solidFill>
                <a:latin typeface="Arial" panose="020B0604020202020204" pitchFamily="34" charset="0"/>
                <a:cs typeface="Arial" panose="020B0604020202020204" pitchFamily="34" charset="0"/>
              </a:rPr>
              <a:t>70 سنة</a:t>
            </a:r>
            <a:endParaRPr lang="en-US" sz="2800" b="1" dirty="0">
              <a:solidFill>
                <a:srgbClr val="114FFB"/>
              </a:solidFill>
              <a:latin typeface="Arial" panose="020B0604020202020204" pitchFamily="34" charset="0"/>
              <a:cs typeface="Arial" panose="020B0604020202020204" pitchFamily="34" charset="0"/>
            </a:endParaRPr>
          </a:p>
        </p:txBody>
      </p:sp>
      <p:sp>
        <p:nvSpPr>
          <p:cNvPr id="141324" name="Rectangle 13"/>
          <p:cNvSpPr>
            <a:spLocks noChangeArrowheads="1"/>
          </p:cNvSpPr>
          <p:nvPr/>
        </p:nvSpPr>
        <p:spPr bwMode="auto">
          <a:xfrm>
            <a:off x="3706813" y="2301875"/>
            <a:ext cx="186531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2800" b="1" dirty="0">
                <a:solidFill>
                  <a:srgbClr val="114FFB"/>
                </a:solidFill>
                <a:latin typeface="Arial" panose="020B0604020202020204" pitchFamily="34" charset="0"/>
                <a:cs typeface="Arial" panose="020B0604020202020204" pitchFamily="34" charset="0"/>
              </a:rPr>
              <a:t>3 رحلات</a:t>
            </a:r>
            <a:endParaRPr lang="en-US" sz="2800" b="1" dirty="0">
              <a:solidFill>
                <a:srgbClr val="114FFB"/>
              </a:solidFill>
              <a:latin typeface="Arial" panose="020B0604020202020204" pitchFamily="34" charset="0"/>
              <a:cs typeface="Arial" panose="020B0604020202020204" pitchFamily="34" charset="0"/>
            </a:endParaRPr>
          </a:p>
        </p:txBody>
      </p:sp>
      <p:sp>
        <p:nvSpPr>
          <p:cNvPr id="141325" name="Rectangle 14"/>
          <p:cNvSpPr>
            <a:spLocks noChangeArrowheads="1"/>
          </p:cNvSpPr>
          <p:nvPr/>
        </p:nvSpPr>
        <p:spPr bwMode="auto">
          <a:xfrm>
            <a:off x="3221038" y="2736850"/>
            <a:ext cx="2303515"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eaLnBrk="0" hangingPunct="0"/>
            <a:r>
              <a:rPr lang="ar-JO" b="1" dirty="0">
                <a:solidFill>
                  <a:srgbClr val="114FFB"/>
                </a:solidFill>
                <a:latin typeface="Arial" panose="020B0604020202020204" pitchFamily="34" charset="0"/>
                <a:cs typeface="Arial" panose="020B0604020202020204" pitchFamily="34" charset="0"/>
              </a:rPr>
              <a:t>100 سنة/50000 </a:t>
            </a:r>
            <a:endParaRPr lang="en-US" b="1" dirty="0">
              <a:solidFill>
                <a:srgbClr val="114FFB"/>
              </a:solidFill>
              <a:latin typeface="Arial" panose="020B0604020202020204" pitchFamily="34" charset="0"/>
              <a:cs typeface="Arial" panose="020B0604020202020204" pitchFamily="34" charset="0"/>
            </a:endParaRPr>
          </a:p>
        </p:txBody>
      </p:sp>
      <p:sp>
        <p:nvSpPr>
          <p:cNvPr id="141326" name="Rectangle 15"/>
          <p:cNvSpPr>
            <a:spLocks noChangeArrowheads="1"/>
          </p:cNvSpPr>
          <p:nvPr/>
        </p:nvSpPr>
        <p:spPr bwMode="auto">
          <a:xfrm>
            <a:off x="3071803" y="3216275"/>
            <a:ext cx="323914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eaLnBrk="0" hangingPunct="0"/>
            <a:r>
              <a:rPr lang="ar-JO" sz="2800" b="1" dirty="0">
                <a:solidFill>
                  <a:srgbClr val="FFFF00"/>
                </a:solidFill>
                <a:latin typeface="Arial" panose="020B0604020202020204" pitchFamily="34" charset="0"/>
                <a:cs typeface="Arial" panose="020B0604020202020204" pitchFamily="34" charset="0"/>
              </a:rPr>
              <a:t>زربابل-عزرا-نحميا</a:t>
            </a:r>
            <a:endParaRPr lang="en-US" sz="2800" b="1" dirty="0">
              <a:solidFill>
                <a:srgbClr val="FFFF00"/>
              </a:solidFill>
              <a:latin typeface="Arial" panose="020B0604020202020204" pitchFamily="34" charset="0"/>
              <a:cs typeface="Arial" panose="020B0604020202020204" pitchFamily="34" charset="0"/>
            </a:endParaRP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642069" name="Rectangle 21"/>
          <p:cNvSpPr>
            <a:spLocks noChangeArrowheads="1"/>
          </p:cNvSpPr>
          <p:nvPr/>
        </p:nvSpPr>
        <p:spPr bwMode="auto">
          <a:xfrm>
            <a:off x="6572264" y="1214422"/>
            <a:ext cx="2571736"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ctr" eaLnBrk="0" hangingPunct="0">
              <a:defRPr/>
            </a:pPr>
            <a:r>
              <a:rPr lang="ar-JO" sz="3200" b="1" dirty="0">
                <a:solidFill>
                  <a:srgbClr val="33CCCC"/>
                </a:solidFill>
                <a:latin typeface="Arial" panose="020B0604020202020204" pitchFamily="34" charset="0"/>
                <a:cs typeface="Arial" panose="020B0604020202020204" pitchFamily="34" charset="0"/>
              </a:rPr>
              <a:t>عزرا .. </a:t>
            </a:r>
            <a:r>
              <a:rPr lang="ar-JO" sz="3200" b="1" dirty="0">
                <a:latin typeface="Arial" panose="020B0604020202020204" pitchFamily="34" charset="0"/>
                <a:cs typeface="Arial" panose="020B0604020202020204" pitchFamily="34" charset="0"/>
              </a:rPr>
              <a:t>عاد ليعلم شريعة الرب</a:t>
            </a:r>
            <a:endParaRPr lang="en-US" sz="3200" b="1" dirty="0">
              <a:latin typeface="Arial" panose="020B0604020202020204" pitchFamily="34" charset="0"/>
              <a:cs typeface="Arial" panose="020B0604020202020204" pitchFamily="34" charset="0"/>
            </a:endParaRPr>
          </a:p>
        </p:txBody>
      </p:sp>
      <p:sp>
        <p:nvSpPr>
          <p:cNvPr id="642070" name="Rectangle 22"/>
          <p:cNvSpPr>
            <a:spLocks noChangeArrowheads="1"/>
          </p:cNvSpPr>
          <p:nvPr/>
        </p:nvSpPr>
        <p:spPr bwMode="auto">
          <a:xfrm>
            <a:off x="676275" y="3787775"/>
            <a:ext cx="52911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defRPr/>
            </a:pPr>
            <a:endParaRPr lang="en-US" sz="3200" b="1" dirty="0">
              <a:solidFill>
                <a:srgbClr val="6FBBD6"/>
              </a:solidFill>
              <a:latin typeface="Arial" panose="020B0604020202020204" pitchFamily="34" charset="0"/>
              <a:ea typeface="ＭＳ Ｐゴシック" charset="-128"/>
              <a:cs typeface="Arial" panose="020B0604020202020204" pitchFamily="34" charset="0"/>
            </a:endParaRPr>
          </a:p>
          <a:p>
            <a:pPr eaLnBrk="0" hangingPunct="0">
              <a:defRPr/>
            </a:pPr>
            <a:r>
              <a:rPr lang="ar-JO" sz="3200" b="1" dirty="0">
                <a:solidFill>
                  <a:srgbClr val="6FBBD6"/>
                </a:solidFill>
                <a:latin typeface="Arial" panose="020B0604020202020204" pitchFamily="34" charset="0"/>
                <a:ea typeface="ＭＳ Ｐゴシック" charset="-128"/>
                <a:cs typeface="Arial" panose="020B0604020202020204" pitchFamily="34" charset="0"/>
              </a:rPr>
              <a:t>نحميا</a:t>
            </a:r>
            <a:r>
              <a:rPr lang="ar-JO" sz="3200" b="1" dirty="0">
                <a:solidFill>
                  <a:srgbClr val="FFFF00"/>
                </a:solidFill>
                <a:latin typeface="Arial" panose="020B0604020202020204" pitchFamily="34" charset="0"/>
                <a:ea typeface="ＭＳ Ｐゴシック" charset="-128"/>
                <a:cs typeface="Arial" panose="020B0604020202020204" pitchFamily="34" charset="0"/>
              </a:rPr>
              <a:t> ... عائد بصفته قائد العهد القديم العظيم ومن أعاد بناء بوابات المدينة وأسوارها</a:t>
            </a:r>
            <a:endParaRPr lang="en-US" sz="3200" b="1" dirty="0">
              <a:solidFill>
                <a:srgbClr val="FFFF00"/>
              </a:solidFill>
              <a:latin typeface="Arial" panose="020B0604020202020204" pitchFamily="34" charset="0"/>
              <a:ea typeface="ＭＳ Ｐゴシック" charset="-128"/>
              <a:cs typeface="Arial" panose="020B0604020202020204" pitchFamily="34" charset="0"/>
            </a:endParaRP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600" b="1" dirty="0">
                <a:solidFill>
                  <a:srgbClr val="FFFFFF"/>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sp>
        <p:nvSpPr>
          <p:cNvPr id="642095" name="Rectangle 47"/>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66</a:t>
            </a:r>
          </a:p>
        </p:txBody>
      </p:sp>
      <p:sp>
        <p:nvSpPr>
          <p:cNvPr id="141337" name="Text Box 49"/>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642072" name="Rectangle 24"/>
          <p:cNvSpPr>
            <a:spLocks noChangeArrowheads="1"/>
          </p:cNvSpPr>
          <p:nvPr/>
        </p:nvSpPr>
        <p:spPr bwMode="auto">
          <a:xfrm>
            <a:off x="2344738" y="466725"/>
            <a:ext cx="656272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defRPr/>
            </a:pPr>
            <a:r>
              <a:rPr lang="ar-JO" sz="3200" b="1" dirty="0">
                <a:solidFill>
                  <a:srgbClr val="00B050"/>
                </a:solidFill>
                <a:latin typeface="Arial" panose="020B0604020202020204" pitchFamily="34" charset="0"/>
                <a:cs typeface="Arial" panose="020B0604020202020204" pitchFamily="34" charset="0"/>
              </a:rPr>
              <a:t>زربابل</a:t>
            </a:r>
            <a:r>
              <a:rPr lang="ar-JO" sz="3200" b="1" dirty="0">
                <a:solidFill>
                  <a:srgbClr val="FFFF00"/>
                </a:solidFill>
                <a:latin typeface="Arial" panose="020B0604020202020204" pitchFamily="34" charset="0"/>
                <a:cs typeface="Arial" panose="020B0604020202020204" pitchFamily="34" charset="0"/>
              </a:rPr>
              <a:t> ... يعود ليبدأ إعادة بناء الهيكل</a:t>
            </a:r>
            <a:endParaRPr lang="en-US" sz="3200" b="1" dirty="0">
              <a:solidFill>
                <a:srgbClr val="FFFF00"/>
              </a:solidFill>
              <a:latin typeface="Arial" panose="020B0604020202020204" pitchFamily="34" charset="0"/>
              <a:cs typeface="Arial" panose="020B0604020202020204" pitchFamily="34" charset="0"/>
            </a:endParaRPr>
          </a:p>
        </p:txBody>
      </p:sp>
      <p:sp>
        <p:nvSpPr>
          <p:cNvPr id="642105" name="Rectangle 57"/>
          <p:cNvSpPr>
            <a:spLocks noChangeArrowheads="1"/>
          </p:cNvSpPr>
          <p:nvPr/>
        </p:nvSpPr>
        <p:spPr bwMode="auto">
          <a:xfrm>
            <a:off x="531813" y="2357430"/>
            <a:ext cx="6754831" cy="4000528"/>
          </a:xfrm>
          <a:prstGeom prst="rect">
            <a:avLst/>
          </a:prstGeom>
          <a:solidFill>
            <a:srgbClr val="000514">
              <a:alpha val="67058"/>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grpSp>
        <p:nvGrpSpPr>
          <p:cNvPr id="2" name="Group 53"/>
          <p:cNvGrpSpPr>
            <a:grpSpLocks/>
          </p:cNvGrpSpPr>
          <p:nvPr/>
        </p:nvGrpSpPr>
        <p:grpSpPr bwMode="auto">
          <a:xfrm>
            <a:off x="2063750" y="1928635"/>
            <a:ext cx="5794376" cy="2357621"/>
            <a:chOff x="1247" y="-2883"/>
            <a:chExt cx="3650" cy="6906"/>
          </a:xfrm>
        </p:grpSpPr>
        <p:sp>
          <p:nvSpPr>
            <p:cNvPr id="642102" name="AutoShape 54"/>
            <p:cNvSpPr>
              <a:spLocks noChangeArrowheads="1"/>
            </p:cNvSpPr>
            <p:nvPr/>
          </p:nvSpPr>
          <p:spPr bwMode="auto">
            <a:xfrm>
              <a:off x="1467" y="633"/>
              <a:ext cx="2848" cy="3390"/>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642103" name="Text Box 55"/>
            <p:cNvSpPr txBox="1">
              <a:spLocks noChangeArrowheads="1"/>
            </p:cNvSpPr>
            <p:nvPr/>
          </p:nvSpPr>
          <p:spPr bwMode="auto">
            <a:xfrm rot="10800000" flipV="1">
              <a:off x="1252" y="656"/>
              <a:ext cx="3645" cy="324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ar-JO" sz="6600" b="1" dirty="0">
                  <a:solidFill>
                    <a:srgbClr val="FFD34A"/>
                  </a:solidFill>
                  <a:latin typeface="Arial" panose="020B0604020202020204" pitchFamily="34" charset="0"/>
                  <a:cs typeface="Arial" panose="020B0604020202020204" pitchFamily="34" charset="0"/>
                </a:rPr>
                <a:t>زربابل-عزرا-نحميا</a:t>
              </a:r>
              <a:endParaRPr lang="en-US" sz="4800" b="1" dirty="0">
                <a:solidFill>
                  <a:srgbClr val="FFD34A"/>
                </a:solidFill>
                <a:latin typeface="Arial" panose="020B0604020202020204" pitchFamily="34" charset="0"/>
                <a:cs typeface="Arial" panose="020B0604020202020204" pitchFamily="34" charset="0"/>
              </a:endParaRPr>
            </a:p>
          </p:txBody>
        </p:sp>
        <p:sp>
          <p:nvSpPr>
            <p:cNvPr id="642104" name="Text Box 56"/>
            <p:cNvSpPr txBox="1">
              <a:spLocks noChangeArrowheads="1"/>
            </p:cNvSpPr>
            <p:nvPr/>
          </p:nvSpPr>
          <p:spPr bwMode="auto">
            <a:xfrm>
              <a:off x="1247" y="-2883"/>
              <a:ext cx="3312" cy="17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eaLnBrk="0" hangingPunct="0">
                <a:spcBef>
                  <a:spcPct val="50000"/>
                </a:spcBef>
                <a:defRPr/>
              </a:pPr>
              <a:r>
                <a:rPr lang="ar-JO" sz="3200" b="1" dirty="0">
                  <a:solidFill>
                    <a:srgbClr val="00B050"/>
                  </a:solidFill>
                  <a:latin typeface="Arial" panose="020B0604020202020204" pitchFamily="34" charset="0"/>
                  <a:cs typeface="Arial" panose="020B0604020202020204" pitchFamily="34" charset="0"/>
                </a:rPr>
                <a:t>عزرا</a:t>
              </a:r>
              <a:r>
                <a:rPr lang="ar-JO" sz="3200" b="1" dirty="0">
                  <a:solidFill>
                    <a:srgbClr val="FFD34A"/>
                  </a:solidFill>
                  <a:latin typeface="Arial" panose="020B0604020202020204" pitchFamily="34" charset="0"/>
                  <a:cs typeface="Arial" panose="020B0604020202020204" pitchFamily="34" charset="0"/>
                </a:rPr>
                <a:t> ... ثلاث كهنة دبلوماسيين</a:t>
              </a:r>
              <a:endParaRPr lang="en-US" sz="3200" b="1" dirty="0">
                <a:solidFill>
                  <a:srgbClr val="FFD34A"/>
                </a:solidFill>
                <a:latin typeface="Arial" panose="020B0604020202020204" pitchFamily="34" charset="0"/>
                <a:cs typeface="Arial" panose="020B0604020202020204" pitchFamily="34" charset="0"/>
              </a:endParaRPr>
            </a:p>
          </p:txBody>
        </p:sp>
      </p:grpSp>
      <p:grpSp>
        <p:nvGrpSpPr>
          <p:cNvPr id="141342" name="Group 25"/>
          <p:cNvGrpSpPr>
            <a:grpSpLocks/>
          </p:cNvGrpSpPr>
          <p:nvPr/>
        </p:nvGrpSpPr>
        <p:grpSpPr bwMode="auto">
          <a:xfrm>
            <a:off x="7929565" y="3435350"/>
            <a:ext cx="1209676" cy="1098550"/>
            <a:chOff x="3535" y="2589"/>
            <a:chExt cx="762"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3" name="Rectangle 32"/>
            <p:cNvSpPr>
              <a:spLocks noChangeArrowheads="1"/>
            </p:cNvSpPr>
            <p:nvPr/>
          </p:nvSpPr>
          <p:spPr bwMode="auto">
            <a:xfrm>
              <a:off x="3544" y="2589"/>
              <a:ext cx="62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eaLnBrk="0" hangingPunct="0"/>
              <a:r>
                <a:rPr lang="ar-JO" sz="900" b="1" dirty="0">
                  <a:solidFill>
                    <a:srgbClr val="000000"/>
                  </a:solidFill>
                  <a:latin typeface="Arial" panose="020B0604020202020204" pitchFamily="34" charset="0"/>
                  <a:cs typeface="Arial" panose="020B0604020202020204" pitchFamily="34" charset="0"/>
                </a:rPr>
                <a:t>السبي</a:t>
              </a:r>
              <a:endParaRPr lang="en-US" sz="900" b="1" dirty="0">
                <a:solidFill>
                  <a:srgbClr val="000000"/>
                </a:solidFill>
                <a:latin typeface="Arial" panose="020B0604020202020204" pitchFamily="34" charset="0"/>
                <a:cs typeface="Arial" panose="020B0604020202020204" pitchFamily="34" charset="0"/>
              </a:endParaRP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56" name="Rectangle 35"/>
            <p:cNvSpPr>
              <a:spLocks noChangeArrowheads="1"/>
            </p:cNvSpPr>
            <p:nvPr/>
          </p:nvSpPr>
          <p:spPr bwMode="auto">
            <a:xfrm>
              <a:off x="3665" y="2752"/>
              <a:ext cx="33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70 سنة</a:t>
              </a:r>
              <a:endParaRPr lang="en-US" sz="1000" b="1" dirty="0">
                <a:solidFill>
                  <a:srgbClr val="000000"/>
                </a:solidFill>
                <a:latin typeface="Arial" panose="020B0604020202020204" pitchFamily="34" charset="0"/>
                <a:cs typeface="Arial" panose="020B0604020202020204" pitchFamily="34" charset="0"/>
              </a:endParaRPr>
            </a:p>
          </p:txBody>
        </p:sp>
        <p:sp>
          <p:nvSpPr>
            <p:cNvPr id="141357" name="Rectangle 36"/>
            <p:cNvSpPr>
              <a:spLocks noChangeArrowheads="1"/>
            </p:cNvSpPr>
            <p:nvPr/>
          </p:nvSpPr>
          <p:spPr bwMode="auto">
            <a:xfrm>
              <a:off x="3695" y="2864"/>
              <a:ext cx="35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3 رحلات</a:t>
              </a:r>
              <a:endParaRPr lang="en-US" sz="1000" b="1" dirty="0">
                <a:solidFill>
                  <a:srgbClr val="000000"/>
                </a:solidFill>
                <a:latin typeface="Arial" panose="020B0604020202020204" pitchFamily="34" charset="0"/>
                <a:cs typeface="Arial" panose="020B0604020202020204" pitchFamily="34" charset="0"/>
              </a:endParaRPr>
            </a:p>
          </p:txBody>
        </p:sp>
        <p:sp>
          <p:nvSpPr>
            <p:cNvPr id="141358" name="Rectangle 37"/>
            <p:cNvSpPr>
              <a:spLocks noChangeArrowheads="1"/>
            </p:cNvSpPr>
            <p:nvPr/>
          </p:nvSpPr>
          <p:spPr bwMode="auto">
            <a:xfrm>
              <a:off x="3535" y="3115"/>
              <a:ext cx="66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eaLnBrk="0" hangingPunct="0"/>
              <a:r>
                <a:rPr lang="ar-JO" sz="1000" b="1" dirty="0">
                  <a:solidFill>
                    <a:srgbClr val="000000"/>
                  </a:solidFill>
                  <a:latin typeface="Arial" panose="020B0604020202020204" pitchFamily="34" charset="0"/>
                  <a:cs typeface="Arial" panose="020B0604020202020204" pitchFamily="34" charset="0"/>
                </a:rPr>
                <a:t>زربابل-عزرا-نحميا</a:t>
              </a:r>
              <a:endParaRPr lang="en-US" sz="1000" b="1" dirty="0">
                <a:solidFill>
                  <a:srgbClr val="000000"/>
                </a:solidFill>
                <a:latin typeface="Arial" panose="020B0604020202020204" pitchFamily="34" charset="0"/>
                <a:cs typeface="Arial" panose="020B0604020202020204" pitchFamily="34" charset="0"/>
              </a:endParaRP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800" b="1" dirty="0">
                <a:solidFill>
                  <a:srgbClr val="00DFCA"/>
                </a:solidFill>
                <a:latin typeface="Arial" panose="020B0604020202020204" pitchFamily="34" charset="0"/>
                <a:cs typeface="Arial" panose="020B0604020202020204" pitchFamily="34"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eaLnBrk="0" hangingPunct="0"/>
              <a:r>
                <a:rPr lang="ar-JO" sz="800" b="1" dirty="0">
                  <a:solidFill>
                    <a:srgbClr val="000000"/>
                  </a:solidFill>
                  <a:latin typeface="Arial" panose="020B0604020202020204" pitchFamily="34" charset="0"/>
                  <a:cs typeface="Arial" panose="020B0604020202020204" pitchFamily="34" charset="0"/>
                </a:rPr>
                <a:t>100 سنة/50000</a:t>
              </a:r>
              <a:endParaRPr lang="en-US" sz="800" b="1" dirty="0">
                <a:solidFill>
                  <a:srgbClr val="000000"/>
                </a:solidFill>
                <a:latin typeface="Arial" panose="020B0604020202020204" pitchFamily="34" charset="0"/>
                <a:cs typeface="Arial" panose="020B0604020202020204" pitchFamily="34" charset="0"/>
              </a:endParaRP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600" b="1" dirty="0">
                <a:solidFill>
                  <a:srgbClr val="FFFFFF"/>
                </a:solidFill>
                <a:latin typeface="Arial" panose="020B0604020202020204" pitchFamily="34" charset="0"/>
                <a:cs typeface="Arial" panose="020B0604020202020204" pitchFamily="34" charset="0"/>
              </a:rPr>
              <a:t>Neh. 3</a:t>
            </a: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10600" b="1" dirty="0">
                  <a:solidFill>
                    <a:srgbClr val="FFFF00"/>
                  </a:solidFill>
                  <a:latin typeface="Arial" panose="020B0604020202020204" pitchFamily="34" charset="0"/>
                  <a:cs typeface="Arial" panose="020B0604020202020204" pitchFamily="34" charset="0"/>
                </a:rPr>
                <a:t>7</a:t>
              </a:r>
              <a:endParaRPr lang="en-US" sz="2800" b="1" dirty="0">
                <a:solidFill>
                  <a:srgbClr val="00DFCA"/>
                </a:solidFill>
                <a:latin typeface="Arial" panose="020B0604020202020204" pitchFamily="34" charset="0"/>
                <a:cs typeface="Arial" panose="020B0604020202020204" pitchFamily="34"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11854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P spid="64210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كورش العظيم يحتل بابل</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20"/>
            <a:ext cx="9110874" cy="6048672"/>
          </a:xfrm>
          <a:prstGeom prst="rect">
            <a:avLst/>
          </a:prstGeom>
        </p:spPr>
      </p:pic>
      <p:sp>
        <p:nvSpPr>
          <p:cNvPr id="5" name="Rectangle 2"/>
          <p:cNvSpPr txBox="1">
            <a:spLocks noChangeArrowheads="1"/>
          </p:cNvSpPr>
          <p:nvPr/>
        </p:nvSpPr>
        <p:spPr bwMode="auto">
          <a:xfrm>
            <a:off x="0" y="3356992"/>
            <a:ext cx="9144000" cy="35246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وفي السنة الأولى لكورش ملك فارس عند تمام كلام الرب بفم إرميا نبه الرب روح كورش ملك فارس فأطلق نداء في كل مملكته وبالكتابة أيضاً قائلاً (عزرا 1: 1)</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4699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كونه أميناً لوعده باسترداد الأمة (2 أخ 36: 22-23) فقد أرجع الله المسبيين للأرض حتى تتم ولادة فادي هناك</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42ب</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677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29469"/>
            <a:ext cx="2232248" cy="152732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مرسوم     كورش</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412776" y="-27384"/>
            <a:ext cx="6767736" cy="6912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هكذا قال كورش ملك فارس : جميع ممالك الأرض دفعها لي الرب إله السماء وهوأوصاني أن أبني له بيتاً في أورشليم التي في يهوذا من منكم من كل شعبه ليكن إلهه معه ويصعد إلى أورشليم التي في يهوذا فيبني بيت الرب إله إسرائيل هوالإله الذي في أورشليم وكل من بقي في أحد الأماكن حيث هومتغرب فلينجده أهل مكانه بفضة وبذهب وبأمتعة وببهائم مع التبرع لبيت الرب الذي في أورشليم (عزرا 1: 2-4)</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0693" y="1412776"/>
            <a:ext cx="2438400" cy="3048000"/>
          </a:xfrm>
          <a:prstGeom prst="rect">
            <a:avLst/>
          </a:prstGeom>
        </p:spPr>
      </p:pic>
    </p:spTree>
    <p:extLst>
      <p:ext uri="{BB962C8B-B14F-4D97-AF65-F5344CB8AC3E}">
        <p14:creationId xmlns:p14="http://schemas.microsoft.com/office/powerpoint/2010/main" val="1158863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5-07-22 at 7.57.00 am.png">
            <a:extLst>
              <a:ext uri="{FF2B5EF4-FFF2-40B4-BE49-F238E27FC236}">
                <a16:creationId xmlns:a16="http://schemas.microsoft.com/office/drawing/2014/main" id="{2F3B56D6-C529-424E-B70D-306942C5C386}"/>
              </a:ext>
            </a:extLst>
          </p:cNvPr>
          <p:cNvPicPr>
            <a:picLocks noChangeAspect="1"/>
          </p:cNvPicPr>
          <p:nvPr/>
        </p:nvPicPr>
        <p:blipFill rotWithShape="1">
          <a:blip r:embed="rId3">
            <a:extLst>
              <a:ext uri="{28A0092B-C50C-407E-A947-70E740481C1C}">
                <a14:useLocalDpi xmlns:a14="http://schemas.microsoft.com/office/drawing/2010/main" val="0"/>
              </a:ext>
            </a:extLst>
          </a:blip>
          <a:srcRect r="10599"/>
          <a:stretch/>
        </p:blipFill>
        <p:spPr>
          <a:xfrm>
            <a:off x="-1" y="1"/>
            <a:ext cx="9144001" cy="6858000"/>
          </a:xfrm>
          <a:prstGeom prst="rect">
            <a:avLst/>
          </a:prstGeom>
        </p:spPr>
      </p:pic>
      <p:sp>
        <p:nvSpPr>
          <p:cNvPr id="900098" name="Rectangle 2"/>
          <p:cNvSpPr>
            <a:spLocks noGrp="1" noChangeArrowheads="1"/>
          </p:cNvSpPr>
          <p:nvPr>
            <p:ph type="ctrTitle"/>
          </p:nvPr>
        </p:nvSpPr>
        <p:spPr>
          <a:xfrm>
            <a:off x="29905" y="5832785"/>
            <a:ext cx="2512206" cy="633710"/>
          </a:xfrm>
          <a:effectLst>
            <a:outerShdw blurRad="63500" dist="35921" dir="2700000" algn="ctr" rotWithShape="0">
              <a:schemeClr val="tx2">
                <a:alpha val="74998"/>
              </a:schemeClr>
            </a:outerShdw>
          </a:effectLst>
        </p:spPr>
        <p:txBody>
          <a:bodyPr anchor="t"/>
          <a:lstStyle/>
          <a:p>
            <a:pPr>
              <a:defRPr/>
            </a:pPr>
            <a:r>
              <a:rPr lang="ar-JO" sz="3200" dirty="0">
                <a:solidFill>
                  <a:srgbClr val="FFFFFF"/>
                </a:solidFill>
                <a:effectLst>
                  <a:glow rad="127000">
                    <a:srgbClr val="000000"/>
                  </a:glow>
                </a:effectLst>
                <a:ea typeface="ＭＳ Ｐゴシック" charset="0"/>
              </a:rPr>
              <a:t>الخارجة</a:t>
            </a:r>
            <a:endParaRPr lang="en-US" sz="3200" dirty="0">
              <a:effectLst>
                <a:glow rad="127000">
                  <a:schemeClr val="tx1"/>
                </a:glow>
              </a:effectLst>
              <a:ea typeface="ＭＳ Ｐゴシック" charset="0"/>
            </a:endParaRPr>
          </a:p>
        </p:txBody>
      </p:sp>
      <p:sp>
        <p:nvSpPr>
          <p:cNvPr id="23" name="Rounded Rectangular Callout 22"/>
          <p:cNvSpPr/>
          <p:nvPr/>
        </p:nvSpPr>
        <p:spPr>
          <a:xfrm>
            <a:off x="4021861" y="-1644"/>
            <a:ext cx="5124421" cy="6858000"/>
          </a:xfrm>
          <a:prstGeom prst="wedgeRoundRectCallout">
            <a:avLst>
              <a:gd name="adj1" fmla="val -21217"/>
              <a:gd name="adj2" fmla="val -49405"/>
              <a:gd name="adj3" fmla="val 16667"/>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TextBox 2"/>
          <p:cNvSpPr txBox="1">
            <a:spLocks noChangeArrowheads="1"/>
          </p:cNvSpPr>
          <p:nvPr/>
        </p:nvSpPr>
        <p:spPr bwMode="auto">
          <a:xfrm>
            <a:off x="4118154" y="213275"/>
            <a:ext cx="4981021" cy="5816977"/>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مصر في عهد قمبيز ولا سيما داريوس الأول، سعى الملوك الفارسيون إلى رعاية الطوائف المحلية.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بالنسبة إلى قمبيز، عمل الشخص الرفيع المستوى كمستشار مصري ، وجند اهتمامه بمعبد الإلهة نيث من سايس.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وقد خدم داريوس الأول بدوره من قبل نفس الشخصية المرموقة، وأعمال البناء المرخصة في المعابد المصرية، وتسبب في بناء معبد جديد بالكامل في هيبيس في الواحة الكبرى (الخارجة). "</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SG"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lang="ar-JO" sz="1800" dirty="0">
                <a:solidFill>
                  <a:srgbClr val="FFFFFF"/>
                </a:solidFill>
                <a:latin typeface="Arial" panose="020B0604020202020204" pitchFamily="34" charset="0"/>
                <a:cs typeface="Arial" panose="020B0604020202020204" pitchFamily="34" charset="0"/>
              </a:rPr>
              <a:t>ك. أ. كيتشن، مصداقية العهد القديم (جراند رابيدز: إيردمانز)، طبعة كندل . 1859 خب 14459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9" name="Group 28"/>
          <p:cNvGrpSpPr/>
          <p:nvPr/>
        </p:nvGrpSpPr>
        <p:grpSpPr>
          <a:xfrm>
            <a:off x="1101044" y="636156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pic>
        <p:nvPicPr>
          <p:cNvPr id="1026" name="Picture 2" descr="Hibis Temple: A monument to artistic mastery in Egyptian desert | AW">
            <a:extLst>
              <a:ext uri="{FF2B5EF4-FFF2-40B4-BE49-F238E27FC236}">
                <a16:creationId xmlns:a16="http://schemas.microsoft.com/office/drawing/2014/main" id="{1AFBE2B4-CF77-E44F-B74F-843B04F1A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4" y="767569"/>
            <a:ext cx="3820841" cy="25459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7" name="Rectangle 2">
            <a:extLst>
              <a:ext uri="{FF2B5EF4-FFF2-40B4-BE49-F238E27FC236}">
                <a16:creationId xmlns:a16="http://schemas.microsoft.com/office/drawing/2014/main" id="{BA357CF2-04FF-994D-A0C7-4E3503EBEC09}"/>
              </a:ext>
            </a:extLst>
          </p:cNvPr>
          <p:cNvSpPr txBox="1">
            <a:spLocks noChangeArrowheads="1"/>
          </p:cNvSpPr>
          <p:nvPr/>
        </p:nvSpPr>
        <p:spPr bwMode="auto">
          <a:xfrm>
            <a:off x="72371" y="803543"/>
            <a:ext cx="382084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معبد هيبيس بالواحة الكبرى (الخارجة)</a:t>
            </a:r>
            <a:endParaRPr kumimoji="0" lang="en-US" sz="2800" b="1" u="none" strike="noStrike" kern="1200" cap="none" spc="0" normalizeH="0" baseline="0" noProof="0" dirty="0">
              <a:ln>
                <a:noFill/>
              </a:ln>
              <a:solidFill>
                <a:srgbClr val="000000"/>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E13F72DB-0483-C840-A1C4-775FE58C10EF}"/>
              </a:ext>
            </a:extLst>
          </p:cNvPr>
          <p:cNvSpPr/>
          <p:nvPr/>
        </p:nvSpPr>
        <p:spPr bwMode="auto">
          <a:xfrm>
            <a:off x="1147286" y="3429000"/>
            <a:ext cx="277447" cy="2361805"/>
          </a:xfrm>
          <a:prstGeom prst="down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90016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6085" name="Rectangle 5"/>
          <p:cNvSpPr>
            <a:spLocks noChangeArrowheads="1"/>
          </p:cNvSpPr>
          <p:nvPr/>
        </p:nvSpPr>
        <p:spPr bwMode="auto">
          <a:xfrm>
            <a:off x="0" y="0"/>
            <a:ext cx="9144000" cy="7086600"/>
          </a:xfrm>
          <a:prstGeom prst="rect">
            <a:avLst/>
          </a:prstGeom>
          <a:gradFill rotWithShape="0">
            <a:gsLst>
              <a:gs pos="0">
                <a:schemeClr val="hlink"/>
              </a:gs>
              <a:gs pos="100000">
                <a:schemeClr val="hlink">
                  <a:gamma/>
                  <a:shade val="94118"/>
                  <a:invGamma/>
                </a:schemeClr>
              </a:gs>
            </a:gsLst>
            <a:path path="shape">
              <a:fillToRect l="50000" t="50000" r="50000" b="50000"/>
            </a:path>
          </a:gradFill>
          <a:ln w="12700" cap="sq">
            <a:solidFill>
              <a:schemeClr val="tx1"/>
            </a:solidFill>
            <a:miter lim="800000"/>
            <a:headEnd type="none" w="sm" len="sm"/>
            <a:tailEnd type="none" w="sm" len="sm"/>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082" name="Rectangle 2"/>
          <p:cNvSpPr>
            <a:spLocks noGrp="1" noChangeArrowheads="1"/>
          </p:cNvSpPr>
          <p:nvPr>
            <p:ph type="title"/>
          </p:nvPr>
        </p:nvSpPr>
        <p:spPr>
          <a:xfrm>
            <a:off x="152400" y="152400"/>
            <a:ext cx="6324600" cy="990600"/>
          </a:xfrm>
          <a:solidFill>
            <a:srgbClr val="FFFFFF"/>
          </a:solidFill>
          <a:ln>
            <a:solidFill>
              <a:srgbClr val="000000"/>
            </a:solidFill>
          </a:ln>
        </p:spPr>
        <p:txBody>
          <a:bodyPr anchor="ctr" anchorCtr="1"/>
          <a:lstStyle/>
          <a:p>
            <a:pPr algn="ctr" eaLnBrk="1" hangingPunct="1">
              <a:defRPr/>
            </a:pPr>
            <a:r>
              <a:rPr lang="ar-JO" altLang="zh-CN" b="1" dirty="0">
                <a:solidFill>
                  <a:schemeClr val="bg2"/>
                </a:solidFill>
                <a:latin typeface="Arial" panose="020B0604020202020204" pitchFamily="34" charset="0"/>
                <a:ea typeface="ＭＳ Ｐゴシック" charset="0"/>
                <a:cs typeface="Arial" panose="020B0604020202020204" pitchFamily="34" charset="0"/>
              </a:rPr>
              <a:t>الرجوع من السبي</a:t>
            </a:r>
            <a:br>
              <a:rPr lang="en-US" altLang="zh-CN" sz="2000" b="1" dirty="0">
                <a:solidFill>
                  <a:schemeClr val="bg2"/>
                </a:solidFill>
                <a:latin typeface="Arial" panose="020B0604020202020204" pitchFamily="34" charset="0"/>
                <a:ea typeface="ＭＳ Ｐゴシック" charset="0"/>
                <a:cs typeface="Arial" panose="020B0604020202020204" pitchFamily="34" charset="0"/>
              </a:rPr>
            </a:br>
            <a:r>
              <a:rPr lang="ar-JO" sz="2000" b="1" dirty="0">
                <a:solidFill>
                  <a:schemeClr val="bg2"/>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88068"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298</a:t>
            </a:r>
            <a:endParaRPr lang="en-US" b="1" dirty="0">
              <a:solidFill>
                <a:srgbClr val="000000"/>
              </a:solidFill>
              <a:latin typeface="Arial" panose="020B0604020202020204" pitchFamily="34" charset="0"/>
              <a:cs typeface="Arial" panose="020B0604020202020204" pitchFamily="34" charset="0"/>
            </a:endParaRPr>
          </a:p>
        </p:txBody>
      </p:sp>
      <p:pic>
        <p:nvPicPr>
          <p:cNvPr id="8806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1692275"/>
            <a:ext cx="8810625" cy="455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خارطة الإمبراطورية الفارسية</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3308144"/>
      </p:ext>
    </p:extLst>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6536" y="1474523"/>
            <a:ext cx="8439952" cy="3412707"/>
          </a:xfrm>
          <a:effectLst>
            <a:outerShdw blurRad="63500" dist="35921" dir="2700000" algn="ctr" rotWithShape="0">
              <a:schemeClr val="tx2">
                <a:alpha val="74998"/>
              </a:schemeClr>
            </a:outerShdw>
          </a:effectLst>
        </p:spPr>
        <p:txBody>
          <a:bodyPr anchor="t"/>
          <a:lstStyle/>
          <a:p>
            <a:pPr>
              <a:defRPr/>
            </a:pPr>
            <a:r>
              <a:rPr lang="ar-JO" sz="7000" dirty="0">
                <a:effectLst>
                  <a:glow rad="127000">
                    <a:schemeClr val="tx1"/>
                  </a:glow>
                </a:effectLst>
                <a:ea typeface="ＭＳ Ｐゴシック" charset="0"/>
              </a:rPr>
              <a:t>لكن لماذا </a:t>
            </a: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يعتبر الرجوع إلى أرض إسرائيل مهماً جداً؟</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4649306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حدود الأرض الموعودة لإبراهيم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038481" y="4182627"/>
            <a:ext cx="6200775" cy="2308324"/>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تكوين 15: 18</a:t>
            </a:r>
            <a:endParaRPr kumimoji="0" lang="en-US" sz="36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ذلك اليوم قطع الرب مع أبرام ميثاقاً قائلاً : لنسلك أعطي هذه الأرض من نهر مصر إلى النهر الكبير نهر الفرات</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3" y="2384979"/>
            <a:ext cx="106311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8333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dirty="0">
                <a:ea typeface="ＭＳ Ｐゴシック" charset="0"/>
                <a:cs typeface="ＭＳ Ｐゴシック" charset="0"/>
              </a:rPr>
              <a:t>Bethlehem aerial from north</a:t>
            </a:r>
            <a:endParaRPr lang="en-US" sz="4800" dirty="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rgbClr val="000000"/>
          </a:solidFill>
          <a:ln>
            <a:noFill/>
          </a:ln>
        </p:spPr>
        <p:txBody>
          <a:bodyPr anchor="ct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a:r>
              <a:rPr lang="ar-JO" sz="3600" b="1" dirty="0">
                <a:solidFill>
                  <a:schemeClr val="bg1"/>
                </a:solidFill>
                <a:latin typeface="Arial" panose="020B0604020202020204" pitchFamily="34" charset="0"/>
                <a:cs typeface="Arial" panose="020B0604020202020204" pitchFamily="34" charset="0"/>
              </a:rPr>
              <a:t>بيت لحم من الشمال بالقرب من القدس</a:t>
            </a:r>
            <a:endParaRPr lang="en-US" sz="3600" b="1" baseline="0" dirty="0">
              <a:solidFill>
                <a:schemeClr val="bg1"/>
              </a:solidFill>
              <a:latin typeface="Arial" panose="020B0604020202020204" pitchFamily="34" charset="0"/>
              <a:cs typeface="Arial" panose="020B0604020202020204" pitchFamily="34" charset="0"/>
            </a:endParaRPr>
          </a:p>
        </p:txBody>
      </p:sp>
      <p:sp>
        <p:nvSpPr>
          <p:cNvPr id="404485" name="Text Box 1029"/>
          <p:cNvSpPr txBox="1">
            <a:spLocks noChangeArrowheads="1"/>
          </p:cNvSpPr>
          <p:nvPr/>
        </p:nvSpPr>
        <p:spPr bwMode="auto">
          <a:xfrm>
            <a:off x="3657600" y="685800"/>
            <a:ext cx="1914532"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ct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مدينة المهد</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6" name="Text Box 1030"/>
          <p:cNvSpPr txBox="1">
            <a:spLocks noChangeArrowheads="1"/>
          </p:cNvSpPr>
          <p:nvPr/>
        </p:nvSpPr>
        <p:spPr bwMode="auto">
          <a:xfrm>
            <a:off x="152400" y="0"/>
            <a:ext cx="1127232"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b="1" dirty="0">
                <a:solidFill>
                  <a:srgbClr val="FFFFFF"/>
                </a:solidFill>
                <a:latin typeface="Arial" panose="020B0604020202020204" pitchFamily="34" charset="0"/>
                <a:ea typeface="ＭＳ Ｐゴシック"/>
                <a:cs typeface="Arial" panose="020B0604020202020204" pitchFamily="34" charset="0"/>
              </a:rPr>
              <a:t>هيروديوم</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404487" name="Text Box 1031"/>
          <p:cNvSpPr txBox="1">
            <a:spLocks noChangeArrowheads="1"/>
          </p:cNvSpPr>
          <p:nvPr/>
        </p:nvSpPr>
        <p:spPr bwMode="auto">
          <a:xfrm>
            <a:off x="914400" y="1955800"/>
            <a:ext cx="886781"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هار حوما</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8" name="Text Box 1032"/>
          <p:cNvSpPr txBox="1">
            <a:spLocks noChangeArrowheads="1"/>
          </p:cNvSpPr>
          <p:nvPr/>
        </p:nvSpPr>
        <p:spPr bwMode="auto">
          <a:xfrm>
            <a:off x="6172200" y="2133600"/>
            <a:ext cx="68800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طانتور</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9" name="Text Box 1033"/>
          <p:cNvSpPr txBox="1">
            <a:spLocks noChangeArrowheads="1"/>
          </p:cNvSpPr>
          <p:nvPr/>
        </p:nvSpPr>
        <p:spPr bwMode="auto">
          <a:xfrm>
            <a:off x="990600" y="3048000"/>
            <a:ext cx="102944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رامة راحيل</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0" name="Text Box 1034"/>
          <p:cNvSpPr txBox="1">
            <a:spLocks noChangeArrowheads="1"/>
          </p:cNvSpPr>
          <p:nvPr/>
        </p:nvSpPr>
        <p:spPr bwMode="auto">
          <a:xfrm>
            <a:off x="3733800" y="2667000"/>
            <a:ext cx="92845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مار الياس</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2" name="Text Box 1036"/>
          <p:cNvSpPr txBox="1">
            <a:spLocks noChangeArrowheads="1"/>
          </p:cNvSpPr>
          <p:nvPr/>
        </p:nvSpPr>
        <p:spPr bwMode="auto">
          <a:xfrm>
            <a:off x="3886200" y="228600"/>
            <a:ext cx="1757370"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ctr" defTabSz="457200">
              <a:defRPr/>
            </a:pPr>
            <a:r>
              <a:rPr lang="ar-JO" b="1" dirty="0">
                <a:solidFill>
                  <a:srgbClr val="FFFFFF"/>
                </a:solidFill>
                <a:latin typeface="Arial" panose="020B0604020202020204" pitchFamily="34" charset="0"/>
                <a:ea typeface="ＭＳ Ｐゴシック"/>
                <a:cs typeface="Arial" panose="020B0604020202020204" pitchFamily="34" charset="0"/>
              </a:rPr>
              <a:t>بيت لحم</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404493" name="Text Box 1037"/>
          <p:cNvSpPr txBox="1">
            <a:spLocks noChangeArrowheads="1"/>
          </p:cNvSpPr>
          <p:nvPr/>
        </p:nvSpPr>
        <p:spPr bwMode="auto">
          <a:xfrm>
            <a:off x="6477000" y="1295400"/>
            <a:ext cx="1371600"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قبر راحيل</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676133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94729746"/>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531440"/>
            <a:ext cx="9144000" cy="1676400"/>
          </a:xfrm>
          <a:solidFill>
            <a:srgbClr val="FFFFFF"/>
          </a:solidFill>
          <a:ln>
            <a:solidFill>
              <a:srgbClr val="000000"/>
            </a:solidFill>
          </a:ln>
        </p:spPr>
        <p:txBody>
          <a:bodyPr anchor="ctr" anchorCtr="1"/>
          <a:lstStyle/>
          <a:p>
            <a:pPr algn="ctr" eaLnBrk="1" hangingPunct="1">
              <a:defRPr/>
            </a:pPr>
            <a:r>
              <a:rPr lang="ar-JO" altLang="zh-CN" sz="3600" dirty="0">
                <a:solidFill>
                  <a:srgbClr val="000000"/>
                </a:solidFill>
                <a:ea typeface="ＭＳ Ｐゴシック" charset="0"/>
                <a:cs typeface="Arial" panose="020B0604020202020204" pitchFamily="34" charset="0"/>
              </a:rPr>
              <a:t>الرجوع من السبي</a:t>
            </a:r>
            <a:endParaRPr lang="en-US" sz="3600" dirty="0">
              <a:solidFill>
                <a:srgbClr val="000000"/>
              </a:solidFill>
              <a:ea typeface="ＭＳ Ｐゴシック" charset="0"/>
              <a:cs typeface="Arial" panose="020B0604020202020204" pitchFamily="34" charset="0"/>
            </a:endParaRPr>
          </a:p>
        </p:txBody>
      </p:sp>
      <p:sp>
        <p:nvSpPr>
          <p:cNvPr id="9011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pic>
        <p:nvPicPr>
          <p:cNvPr id="90116" name="Picture 4"/>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8520" y="1124745"/>
            <a:ext cx="9259750" cy="5733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1050925" y="535360"/>
            <a:ext cx="80930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latin typeface="Arial" panose="020B0604020202020204" pitchFamily="34" charset="0"/>
                <a:cs typeface="Arial" panose="020B0604020202020204" pitchFamily="34" charset="0"/>
              </a:rPr>
              <a:t>جون إتش والتون ، مخططات زمنية وخلفية للعهد القديم ، 35 </a:t>
            </a:r>
          </a:p>
          <a:p>
            <a:pPr algn="ctr" eaLnBrk="1" hangingPunct="1"/>
            <a:r>
              <a:rPr lang="ar-JO" sz="1800" b="1" dirty="0">
                <a:latin typeface="Arial" panose="020B0604020202020204" pitchFamily="34" charset="0"/>
                <a:cs typeface="Arial" panose="020B0604020202020204" pitchFamily="34" charset="0"/>
              </a:rPr>
              <a:t>جون أ.مارتن ، "عزرا ،" في تفسير معرفة الكتاب المقدس ، 1: 652 ، مقتبس</a:t>
            </a:r>
            <a:endParaRPr lang="en-US" sz="1800" b="1" dirty="0">
              <a:solidFill>
                <a:srgbClr val="000000"/>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 y="457200"/>
            <a:ext cx="8915400" cy="914400"/>
          </a:xfrm>
          <a:solidFill>
            <a:srgbClr val="FFFFFF"/>
          </a:solidFill>
          <a:ln>
            <a:solidFill>
              <a:srgbClr val="000000"/>
            </a:solidFill>
          </a:ln>
        </p:spPr>
        <p:txBody>
          <a:bodyPr anchor="ctr" anchorCtr="1"/>
          <a:lstStyle/>
          <a:p>
            <a:pPr algn="ctr" eaLnBrk="1" hangingPunct="1">
              <a:defRPr/>
            </a:pPr>
            <a:r>
              <a:rPr lang="ar-JO" altLang="zh-CN" sz="2800" b="1" dirty="0">
                <a:solidFill>
                  <a:srgbClr val="000000"/>
                </a:solidFill>
                <a:latin typeface="Arial" panose="020B0604020202020204" pitchFamily="34" charset="0"/>
                <a:ea typeface="ＭＳ Ｐゴシック" charset="0"/>
                <a:cs typeface="Arial" panose="020B0604020202020204" pitchFamily="34" charset="0"/>
              </a:rPr>
              <a:t>التسلسل الزمني في سفر عزرا</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96259"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33400" y="1419225"/>
            <a:ext cx="8153400" cy="532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0" name="Rectangle 5"/>
          <p:cNvSpPr>
            <a:spLocks noChangeArrowheads="1"/>
          </p:cNvSpPr>
          <p:nvPr/>
        </p:nvSpPr>
        <p:spPr bwMode="auto">
          <a:xfrm>
            <a:off x="457200" y="990600"/>
            <a:ext cx="811532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ar-JO" sz="2000" b="1" dirty="0">
                <a:solidFill>
                  <a:srgbClr val="000000"/>
                </a:solidFill>
                <a:latin typeface="Arial" panose="020B0604020202020204" pitchFamily="34" charset="0"/>
                <a:cs typeface="Arial" panose="020B0604020202020204" pitchFamily="34" charset="0"/>
              </a:rPr>
              <a:t>جون هـ. والتون، قوائم التسلسل الزمني والخلفيات في العهد القديم، الطبعة الثانية، 36</a:t>
            </a:r>
            <a:endParaRPr lang="en-US" sz="2000" b="1" dirty="0">
              <a:solidFill>
                <a:srgbClr val="000000"/>
              </a:solidFill>
              <a:latin typeface="Arial" panose="020B0604020202020204" pitchFamily="34" charset="0"/>
              <a:cs typeface="Arial" panose="020B0604020202020204" pitchFamily="34" charset="0"/>
            </a:endParaRPr>
          </a:p>
        </p:txBody>
      </p:sp>
      <p:sp>
        <p:nvSpPr>
          <p:cNvPr id="9626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296</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دور زربابل في استرداد المسبيين للأرض يمثل عمل واحد من نسله الذي سوف يسترد مختاريه للحياة من الخطية</a:t>
            </a: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42أ</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99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flipH="1">
            <a:off x="6400800" y="2286000"/>
            <a:ext cx="2667000" cy="2209800"/>
          </a:xfrm>
          <a:solidFill>
            <a:srgbClr val="FFFFFF"/>
          </a:solidFill>
          <a:ln>
            <a:solidFill>
              <a:srgbClr val="000000"/>
            </a:solidFill>
          </a:ln>
        </p:spPr>
        <p:txBody>
          <a:bodyPr anchor="ctr" anchorCtr="1"/>
          <a:lstStyle/>
          <a:p>
            <a:pPr algn="ctr" eaLnBrk="1" hangingPunct="1">
              <a:defRPr/>
            </a:pPr>
            <a:r>
              <a:rPr lang="ar-JO" altLang="zh-CN" sz="3000" b="1" dirty="0">
                <a:solidFill>
                  <a:srgbClr val="000000"/>
                </a:solidFill>
                <a:latin typeface="Arial" panose="020B0604020202020204" pitchFamily="34" charset="0"/>
                <a:ea typeface="ＭＳ Ｐゴシック" charset="0"/>
                <a:cs typeface="Arial" panose="020B0604020202020204" pitchFamily="34" charset="0"/>
              </a:rPr>
              <a:t>التسلسل الزمني في عزرا ونحميا</a:t>
            </a:r>
            <a:br>
              <a:rPr lang="en-US" altLang="zh-CN" sz="2000" b="1" dirty="0">
                <a:solidFill>
                  <a:srgbClr val="000000"/>
                </a:solidFill>
                <a:latin typeface="Arial" panose="020B0604020202020204" pitchFamily="34" charset="0"/>
                <a:ea typeface="ＭＳ Ｐゴシック" charset="0"/>
                <a:cs typeface="Arial" panose="020B0604020202020204" pitchFamily="34" charset="0"/>
              </a:rPr>
            </a:br>
            <a:r>
              <a:rPr lang="ar-JO" sz="2000" b="1" dirty="0">
                <a:latin typeface="Arial" panose="020B0604020202020204" pitchFamily="34" charset="0"/>
                <a:cs typeface="Arial" panose="020B0604020202020204" pitchFamily="34" charset="0"/>
              </a:rPr>
              <a:t> </a:t>
            </a:r>
            <a:r>
              <a:rPr lang="ar-JO" sz="2000" b="1" dirty="0">
                <a:solidFill>
                  <a:schemeClr val="bg2"/>
                </a:solidFill>
                <a:latin typeface="Arial" panose="020B0604020202020204" pitchFamily="34" charset="0"/>
                <a:cs typeface="Arial" panose="020B0604020202020204" pitchFamily="34" charset="0"/>
              </a:rPr>
              <a:t>كتاب المصادر المرئية للكتاب المقدس ، ٩٣</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98307" name="Text Box 3"/>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297</a:t>
            </a:r>
            <a:endParaRPr lang="en-US" b="1" dirty="0">
              <a:solidFill>
                <a:srgbClr val="FFFFFF"/>
              </a:solidFill>
              <a:latin typeface="Arial" panose="020B0604020202020204" pitchFamily="34" charset="0"/>
              <a:cs typeface="Arial" panose="020B0604020202020204" pitchFamily="34" charset="0"/>
            </a:endParaRPr>
          </a:p>
        </p:txBody>
      </p:sp>
      <p:pic>
        <p:nvPicPr>
          <p:cNvPr id="98308" name="Picture 4"/>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9375" y="76200"/>
            <a:ext cx="6245225" cy="67198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800" b="1" dirty="0">
              <a:solidFill>
                <a:srgbClr val="FFFFFF"/>
              </a:solidFill>
              <a:latin typeface="Arial" panose="020B0604020202020204" pitchFamily="34" charset="0"/>
              <a:cs typeface="Arial" panose="020B0604020202020204" pitchFamily="34" charset="0"/>
            </a:endParaRPr>
          </a:p>
        </p:txBody>
      </p:sp>
      <p:sp>
        <p:nvSpPr>
          <p:cNvPr id="5017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530</a:t>
            </a:r>
            <a:endParaRPr lang="en-US" b="1" dirty="0">
              <a:solidFill>
                <a:srgbClr val="FFFFFF"/>
              </a:solidFill>
              <a:latin typeface="Arial" panose="020B0604020202020204" pitchFamily="34" charset="0"/>
              <a:cs typeface="Arial" panose="020B0604020202020204" pitchFamily="34" charset="0"/>
            </a:endParaRPr>
          </a:p>
        </p:txBody>
      </p:sp>
      <p:sp>
        <p:nvSpPr>
          <p:cNvPr id="50180" name="Text Box 4"/>
          <p:cNvSpPr txBox="1">
            <a:spLocks noChangeArrowheads="1"/>
          </p:cNvSpPr>
          <p:nvPr/>
        </p:nvSpPr>
        <p:spPr bwMode="auto">
          <a:xfrm>
            <a:off x="5343525" y="4067175"/>
            <a:ext cx="514359"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540</a:t>
            </a:r>
            <a:endParaRPr lang="en-US" b="1" dirty="0">
              <a:solidFill>
                <a:srgbClr val="FFFFFF"/>
              </a:solidFill>
              <a:latin typeface="Arial" panose="020B0604020202020204" pitchFamily="34" charset="0"/>
              <a:cs typeface="Arial" panose="020B0604020202020204" pitchFamily="34" charset="0"/>
            </a:endParaRPr>
          </a:p>
        </p:txBody>
      </p:sp>
      <p:sp>
        <p:nvSpPr>
          <p:cNvPr id="5018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560</a:t>
            </a:r>
            <a:endParaRPr lang="en-US" b="1" dirty="0">
              <a:solidFill>
                <a:srgbClr val="FFFFFF"/>
              </a:solidFill>
              <a:latin typeface="Arial" panose="020B0604020202020204" pitchFamily="34" charset="0"/>
              <a:cs typeface="Arial" panose="020B0604020202020204" pitchFamily="34" charset="0"/>
            </a:endParaRPr>
          </a:p>
        </p:txBody>
      </p:sp>
      <p:sp>
        <p:nvSpPr>
          <p:cNvPr id="5018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580</a:t>
            </a:r>
            <a:endParaRPr lang="en-US" b="1" dirty="0">
              <a:solidFill>
                <a:srgbClr val="FFFFFF"/>
              </a:solidFill>
              <a:latin typeface="Arial" panose="020B0604020202020204" pitchFamily="34" charset="0"/>
              <a:cs typeface="Arial" panose="020B0604020202020204" pitchFamily="34" charset="0"/>
            </a:endParaRPr>
          </a:p>
        </p:txBody>
      </p:sp>
      <p:sp>
        <p:nvSpPr>
          <p:cNvPr id="5018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590</a:t>
            </a:r>
            <a:endParaRPr lang="en-US" b="1" dirty="0">
              <a:solidFill>
                <a:srgbClr val="FFFFFF"/>
              </a:solidFill>
              <a:latin typeface="Arial" panose="020B0604020202020204" pitchFamily="34" charset="0"/>
              <a:cs typeface="Arial" panose="020B0604020202020204" pitchFamily="34" charset="0"/>
            </a:endParaRPr>
          </a:p>
        </p:txBody>
      </p:sp>
      <p:sp>
        <p:nvSpPr>
          <p:cNvPr id="50184" name="Text Box 8"/>
          <p:cNvSpPr txBox="1">
            <a:spLocks noChangeArrowheads="1"/>
          </p:cNvSpPr>
          <p:nvPr/>
        </p:nvSpPr>
        <p:spPr bwMode="auto">
          <a:xfrm>
            <a:off x="13716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600</a:t>
            </a:r>
            <a:endParaRPr lang="en-US" b="1" dirty="0">
              <a:solidFill>
                <a:srgbClr val="FFFFFF"/>
              </a:solidFill>
              <a:latin typeface="Arial" panose="020B0604020202020204" pitchFamily="34" charset="0"/>
              <a:cs typeface="Arial" panose="020B0604020202020204" pitchFamily="34" charset="0"/>
            </a:endParaRPr>
          </a:p>
        </p:txBody>
      </p:sp>
      <p:sp>
        <p:nvSpPr>
          <p:cNvPr id="5018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520</a:t>
            </a:r>
            <a:endParaRPr lang="en-US" b="1" dirty="0">
              <a:solidFill>
                <a:srgbClr val="FFFFFF"/>
              </a:solidFill>
              <a:latin typeface="Arial" panose="020B0604020202020204" pitchFamily="34" charset="0"/>
              <a:cs typeface="Arial" panose="020B0604020202020204" pitchFamily="34" charset="0"/>
            </a:endParaRPr>
          </a:p>
        </p:txBody>
      </p:sp>
      <p:sp>
        <p:nvSpPr>
          <p:cNvPr id="5018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500</a:t>
            </a:r>
            <a:endParaRPr lang="en-US" b="1" dirty="0">
              <a:solidFill>
                <a:srgbClr val="FFFFFF"/>
              </a:solidFill>
              <a:latin typeface="Arial" panose="020B0604020202020204" pitchFamily="34" charset="0"/>
              <a:cs typeface="Arial" panose="020B0604020202020204" pitchFamily="34" charset="0"/>
            </a:endParaRPr>
          </a:p>
        </p:txBody>
      </p:sp>
      <p:grpSp>
        <p:nvGrpSpPr>
          <p:cNvPr id="100362" name="Group 11"/>
          <p:cNvGrpSpPr>
            <a:grpSpLocks/>
          </p:cNvGrpSpPr>
          <p:nvPr/>
        </p:nvGrpSpPr>
        <p:grpSpPr bwMode="auto">
          <a:xfrm>
            <a:off x="66675" y="3044825"/>
            <a:ext cx="9534525" cy="844550"/>
            <a:chOff x="42" y="1918"/>
            <a:chExt cx="6006" cy="532"/>
          </a:xfrm>
        </p:grpSpPr>
        <p:grpSp>
          <p:nvGrpSpPr>
            <p:cNvPr id="100380" name="Group 12"/>
            <p:cNvGrpSpPr>
              <a:grpSpLocks/>
            </p:cNvGrpSpPr>
            <p:nvPr/>
          </p:nvGrpSpPr>
          <p:grpSpPr bwMode="auto">
            <a:xfrm>
              <a:off x="96" y="1918"/>
              <a:ext cx="1296" cy="530"/>
              <a:chOff x="96" y="1918"/>
              <a:chExt cx="1296" cy="530"/>
            </a:xfrm>
          </p:grpSpPr>
          <p:sp>
            <p:nvSpPr>
              <p:cNvPr id="5018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0381" name="Group 17"/>
            <p:cNvGrpSpPr>
              <a:grpSpLocks/>
            </p:cNvGrpSpPr>
            <p:nvPr/>
          </p:nvGrpSpPr>
          <p:grpSpPr bwMode="auto">
            <a:xfrm>
              <a:off x="1824" y="1920"/>
              <a:ext cx="1296" cy="530"/>
              <a:chOff x="96" y="1918"/>
              <a:chExt cx="1296" cy="530"/>
            </a:xfrm>
          </p:grpSpPr>
          <p:sp>
            <p:nvSpPr>
              <p:cNvPr id="5019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0382" name="Group 22"/>
            <p:cNvGrpSpPr>
              <a:grpSpLocks/>
            </p:cNvGrpSpPr>
            <p:nvPr/>
          </p:nvGrpSpPr>
          <p:grpSpPr bwMode="auto">
            <a:xfrm>
              <a:off x="3552" y="1920"/>
              <a:ext cx="1296" cy="530"/>
              <a:chOff x="96" y="1918"/>
              <a:chExt cx="1296" cy="530"/>
            </a:xfrm>
          </p:grpSpPr>
          <p:sp>
            <p:nvSpPr>
              <p:cNvPr id="5019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020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0206" name="Text Box 30"/>
          <p:cNvSpPr txBox="1">
            <a:spLocks noChangeArrowheads="1"/>
          </p:cNvSpPr>
          <p:nvPr/>
        </p:nvSpPr>
        <p:spPr bwMode="auto">
          <a:xfrm>
            <a:off x="7543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510</a:t>
            </a:r>
            <a:endParaRPr lang="en-US" b="1" dirty="0">
              <a:solidFill>
                <a:srgbClr val="FFFFFF"/>
              </a:solidFill>
              <a:latin typeface="Arial" panose="020B0604020202020204" pitchFamily="34" charset="0"/>
              <a:cs typeface="Arial" panose="020B0604020202020204" pitchFamily="34" charset="0"/>
            </a:endParaRPr>
          </a:p>
        </p:txBody>
      </p:sp>
      <p:sp>
        <p:nvSpPr>
          <p:cNvPr id="50207" name="Text Box 31"/>
          <p:cNvSpPr txBox="1">
            <a:spLocks noChangeArrowheads="1"/>
          </p:cNvSpPr>
          <p:nvPr/>
        </p:nvSpPr>
        <p:spPr bwMode="auto">
          <a:xfrm>
            <a:off x="4724401" y="4067175"/>
            <a:ext cx="490542"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550</a:t>
            </a:r>
            <a:endParaRPr lang="en-US" b="1" dirty="0">
              <a:solidFill>
                <a:srgbClr val="FFFFFF"/>
              </a:solidFill>
              <a:latin typeface="Arial" panose="020B0604020202020204" pitchFamily="34" charset="0"/>
              <a:cs typeface="Arial" panose="020B0604020202020204" pitchFamily="34" charset="0"/>
            </a:endParaRPr>
          </a:p>
        </p:txBody>
      </p:sp>
      <p:sp>
        <p:nvSpPr>
          <p:cNvPr id="50208" name="Text Box 32"/>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570</a:t>
            </a:r>
            <a:endParaRPr lang="en-US" b="1" dirty="0">
              <a:solidFill>
                <a:srgbClr val="FFFFFF"/>
              </a:solidFill>
              <a:latin typeface="Arial" panose="020B0604020202020204" pitchFamily="34" charset="0"/>
              <a:cs typeface="Arial" panose="020B0604020202020204" pitchFamily="34" charset="0"/>
            </a:endParaRPr>
          </a:p>
        </p:txBody>
      </p:sp>
      <p:sp>
        <p:nvSpPr>
          <p:cNvPr id="50209" name="Text Box 33"/>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610</a:t>
            </a:r>
            <a:endParaRPr lang="en-US" b="1" dirty="0">
              <a:solidFill>
                <a:srgbClr val="FFFFFF"/>
              </a:solidFill>
              <a:latin typeface="Arial" panose="020B0604020202020204" pitchFamily="34" charset="0"/>
              <a:cs typeface="Arial" panose="020B0604020202020204" pitchFamily="34" charset="0"/>
            </a:endParaRPr>
          </a:p>
        </p:txBody>
      </p:sp>
      <p:sp>
        <p:nvSpPr>
          <p:cNvPr id="50210" name="Text Box 34"/>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620</a:t>
            </a:r>
            <a:endParaRPr lang="en-US" b="1" dirty="0">
              <a:solidFill>
                <a:srgbClr val="FFFFFF"/>
              </a:solidFill>
              <a:latin typeface="Arial" panose="020B0604020202020204" pitchFamily="34" charset="0"/>
              <a:cs typeface="Arial" panose="020B0604020202020204" pitchFamily="34" charset="0"/>
            </a:endParaRPr>
          </a:p>
        </p:txBody>
      </p:sp>
      <p:sp>
        <p:nvSpPr>
          <p:cNvPr id="50211" name="Text Box 35"/>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490</a:t>
            </a:r>
            <a:endParaRPr lang="en-US" b="1" dirty="0">
              <a:solidFill>
                <a:srgbClr val="FFFFFF"/>
              </a:solidFill>
              <a:latin typeface="Arial" panose="020B0604020202020204" pitchFamily="34" charset="0"/>
              <a:cs typeface="Arial" panose="020B0604020202020204" pitchFamily="34" charset="0"/>
            </a:endParaRPr>
          </a:p>
        </p:txBody>
      </p:sp>
      <p:sp>
        <p:nvSpPr>
          <p:cNvPr id="50212" name="Text Box 36"/>
          <p:cNvSpPr txBox="1">
            <a:spLocks noChangeArrowheads="1"/>
          </p:cNvSpPr>
          <p:nvPr/>
        </p:nvSpPr>
        <p:spPr bwMode="auto">
          <a:xfrm>
            <a:off x="914400" y="6096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سبي          يهوذا        605-536</a:t>
            </a:r>
            <a:endParaRPr lang="en-US" sz="2800" b="1" dirty="0">
              <a:solidFill>
                <a:srgbClr val="00FF00"/>
              </a:solidFill>
              <a:latin typeface="Arial" panose="020B0604020202020204" pitchFamily="34" charset="0"/>
              <a:cs typeface="Arial" panose="020B0604020202020204" pitchFamily="34" charset="0"/>
            </a:endParaRPr>
          </a:p>
        </p:txBody>
      </p:sp>
      <p:sp>
        <p:nvSpPr>
          <p:cNvPr id="50213" name="Text Box 37"/>
          <p:cNvSpPr txBox="1">
            <a:spLocks noChangeArrowheads="1"/>
          </p:cNvSpPr>
          <p:nvPr/>
        </p:nvSpPr>
        <p:spPr bwMode="auto">
          <a:xfrm>
            <a:off x="1752600" y="541020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3200" b="1" dirty="0">
                <a:solidFill>
                  <a:srgbClr val="FFFFFF"/>
                </a:solidFill>
                <a:latin typeface="Arial" panose="020B0604020202020204" pitchFamily="34" charset="0"/>
                <a:cs typeface="Arial" panose="020B0604020202020204" pitchFamily="34" charset="0"/>
              </a:rPr>
              <a:t>الدينونات = 70 سنة</a:t>
            </a:r>
            <a:endParaRPr lang="en-US" sz="2800" b="1" dirty="0">
              <a:solidFill>
                <a:srgbClr val="FFFFFF"/>
              </a:solidFill>
              <a:latin typeface="Arial" panose="020B0604020202020204" pitchFamily="34" charset="0"/>
              <a:cs typeface="Arial" panose="020B0604020202020204" pitchFamily="34" charset="0"/>
            </a:endParaRPr>
          </a:p>
        </p:txBody>
      </p:sp>
      <p:sp>
        <p:nvSpPr>
          <p:cNvPr id="50214" name="Text Box 38"/>
          <p:cNvSpPr txBox="1">
            <a:spLocks noChangeArrowheads="1"/>
          </p:cNvSpPr>
          <p:nvPr/>
        </p:nvSpPr>
        <p:spPr bwMode="auto">
          <a:xfrm>
            <a:off x="3276600" y="6096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خراب       الهيكل      586-516</a:t>
            </a:r>
            <a:endParaRPr lang="en-US" sz="2800" b="1" dirty="0">
              <a:solidFill>
                <a:srgbClr val="FFFF00"/>
              </a:solidFill>
              <a:latin typeface="Arial" panose="020B0604020202020204" pitchFamily="34" charset="0"/>
              <a:cs typeface="Arial" panose="020B0604020202020204" pitchFamily="34" charset="0"/>
            </a:endParaRPr>
          </a:p>
        </p:txBody>
      </p:sp>
      <p:sp>
        <p:nvSpPr>
          <p:cNvPr id="50215" name="AutoShape 39"/>
          <p:cNvSpPr>
            <a:spLocks noChangeArrowheads="1"/>
          </p:cNvSpPr>
          <p:nvPr/>
        </p:nvSpPr>
        <p:spPr bwMode="auto">
          <a:xfrm>
            <a:off x="2466975" y="3495675"/>
            <a:ext cx="4924425" cy="7715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16" name="AutoShape 40"/>
          <p:cNvSpPr>
            <a:spLocks noChangeArrowheads="1"/>
          </p:cNvSpPr>
          <p:nvPr/>
        </p:nvSpPr>
        <p:spPr bwMode="auto">
          <a:xfrm>
            <a:off x="1247775" y="2286000"/>
            <a:ext cx="4772025" cy="657225"/>
          </a:xfrm>
          <a:prstGeom prst="rightArrow">
            <a:avLst>
              <a:gd name="adj1" fmla="val 50000"/>
              <a:gd name="adj2" fmla="val 181522"/>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17" name="Text Box 41"/>
          <p:cNvSpPr txBox="1">
            <a:spLocks noChangeArrowheads="1"/>
          </p:cNvSpPr>
          <p:nvPr/>
        </p:nvSpPr>
        <p:spPr bwMode="auto">
          <a:xfrm>
            <a:off x="1752600" y="6064250"/>
            <a:ext cx="73914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b="1" dirty="0">
                <a:solidFill>
                  <a:srgbClr val="00FFFF"/>
                </a:solidFill>
                <a:latin typeface="Arial" panose="020B0604020202020204" pitchFamily="34" charset="0"/>
                <a:cs typeface="Arial" panose="020B0604020202020204" pitchFamily="34" charset="0"/>
              </a:rPr>
              <a:t>العبودية = 50 سنة (586-536)</a:t>
            </a:r>
            <a:endParaRPr lang="en-US" sz="2800" b="1" dirty="0">
              <a:solidFill>
                <a:srgbClr val="00FFFF"/>
              </a:solidFill>
              <a:latin typeface="Arial" panose="020B0604020202020204" pitchFamily="34" charset="0"/>
              <a:cs typeface="Arial" panose="020B0604020202020204" pitchFamily="34" charset="0"/>
            </a:endParaRPr>
          </a:p>
        </p:txBody>
      </p:sp>
      <p:sp>
        <p:nvSpPr>
          <p:cNvPr id="50219" name="AutoShape 43"/>
          <p:cNvSpPr>
            <a:spLocks noChangeArrowheads="1"/>
          </p:cNvSpPr>
          <p:nvPr/>
        </p:nvSpPr>
        <p:spPr bwMode="auto">
          <a:xfrm>
            <a:off x="2409825" y="2819400"/>
            <a:ext cx="3533775" cy="838200"/>
          </a:xfrm>
          <a:prstGeom prst="leftRightArrow">
            <a:avLst>
              <a:gd name="adj1" fmla="val 50000"/>
              <a:gd name="adj2" fmla="val 84318"/>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100376" name="Rectangle 45"/>
          <p:cNvSpPr>
            <a:spLocks noChangeArrowheads="1"/>
          </p:cNvSpPr>
          <p:nvPr/>
        </p:nvSpPr>
        <p:spPr bwMode="auto">
          <a:xfrm>
            <a:off x="3013471" y="3598141"/>
            <a:ext cx="3539729"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ar-JO" sz="2800" b="1" dirty="0">
                <a:solidFill>
                  <a:srgbClr val="000000"/>
                </a:solidFill>
                <a:latin typeface="Arial" panose="020B0604020202020204" pitchFamily="34" charset="0"/>
                <a:cs typeface="Arial" panose="020B0604020202020204" pitchFamily="34" charset="0"/>
              </a:rPr>
              <a:t>70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100377" name="Text Box 47"/>
          <p:cNvSpPr txBox="1">
            <a:spLocks noChangeArrowheads="1"/>
          </p:cNvSpPr>
          <p:nvPr/>
        </p:nvSpPr>
        <p:spPr bwMode="auto">
          <a:xfrm>
            <a:off x="1720071" y="2316163"/>
            <a:ext cx="3823739"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cs typeface="Arial" panose="020B0604020202020204" pitchFamily="34" charset="0"/>
              </a:rPr>
              <a:t>70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100378" name="Rectangle 48"/>
          <p:cNvSpPr>
            <a:spLocks noChangeArrowheads="1"/>
          </p:cNvSpPr>
          <p:nvPr/>
        </p:nvSpPr>
        <p:spPr bwMode="auto">
          <a:xfrm>
            <a:off x="2394346" y="2971800"/>
            <a:ext cx="3539729"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ar-JO" sz="2800" b="1" dirty="0">
                <a:solidFill>
                  <a:srgbClr val="000000"/>
                </a:solidFill>
                <a:latin typeface="Arial" panose="020B0604020202020204" pitchFamily="34" charset="0"/>
                <a:cs typeface="Arial" panose="020B0604020202020204" pitchFamily="34" charset="0"/>
              </a:rPr>
              <a:t>50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47" name="Title 46"/>
          <p:cNvSpPr>
            <a:spLocks noGrp="1"/>
          </p:cNvSpPr>
          <p:nvPr>
            <p:ph type="title" idx="4294967295"/>
          </p:nvPr>
        </p:nvSpPr>
        <p:spPr>
          <a:xfrm>
            <a:off x="76200" y="0"/>
            <a:ext cx="7772400" cy="762000"/>
          </a:xfrm>
        </p:spPr>
        <p:txBody>
          <a:bodyPr/>
          <a:lstStyle/>
          <a:p>
            <a:pP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التسلسل الزمني للسبي</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5502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0212"/>
                                        </p:tgtEl>
                                        <p:attrNameLst>
                                          <p:attrName>style.visibility</p:attrName>
                                        </p:attrNameLst>
                                      </p:cBhvr>
                                      <p:to>
                                        <p:strVal val="visible"/>
                                      </p:to>
                                    </p:set>
                                    <p:animEffect transition="in" filter="dissolve">
                                      <p:cBhvr>
                                        <p:cTn id="7" dur="500"/>
                                        <p:tgtEl>
                                          <p:spTgt spid="50212"/>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0216"/>
                                        </p:tgtEl>
                                        <p:attrNameLst>
                                          <p:attrName>style.visibility</p:attrName>
                                        </p:attrNameLst>
                                      </p:cBhvr>
                                      <p:to>
                                        <p:strVal val="visible"/>
                                      </p:to>
                                    </p:set>
                                    <p:animEffect transition="in" filter="wipe(left)">
                                      <p:cBhvr>
                                        <p:cTn id="11" dur="500"/>
                                        <p:tgtEl>
                                          <p:spTgt spid="50216"/>
                                        </p:tgtEl>
                                      </p:cBhvr>
                                    </p:animEffect>
                                  </p:childTnLst>
                                </p:cTn>
                              </p:par>
                              <p:par>
                                <p:cTn id="12" presetID="1" presetClass="entr" presetSubtype="0" fill="hold" grpId="0" nodeType="withEffect">
                                  <p:stCondLst>
                                    <p:cond delay="2000"/>
                                  </p:stCondLst>
                                  <p:childTnLst>
                                    <p:set>
                                      <p:cBhvr>
                                        <p:cTn id="13" dur="1" fill="hold">
                                          <p:stCondLst>
                                            <p:cond delay="0"/>
                                          </p:stCondLst>
                                        </p:cTn>
                                        <p:tgtEl>
                                          <p:spTgt spid="100377"/>
                                        </p:tgtEl>
                                        <p:attrNameLst>
                                          <p:attrName>style.visibility</p:attrName>
                                        </p:attrNameLst>
                                      </p:cBhvr>
                                      <p:to>
                                        <p:strVal val="visible"/>
                                      </p:to>
                                    </p:set>
                                  </p:childTnLst>
                                </p:cTn>
                              </p:par>
                            </p:childTnLst>
                          </p:cTn>
                        </p:par>
                        <p:par>
                          <p:cTn id="14" fill="hold">
                            <p:stCondLst>
                              <p:cond delay="3500"/>
                            </p:stCondLst>
                            <p:childTnLst>
                              <p:par>
                                <p:cTn id="15" presetID="9" presetClass="entr" presetSubtype="0" fill="hold" grpId="0" nodeType="afterEffect">
                                  <p:stCondLst>
                                    <p:cond delay="4000"/>
                                  </p:stCondLst>
                                  <p:childTnLst>
                                    <p:set>
                                      <p:cBhvr>
                                        <p:cTn id="16" dur="1" fill="hold">
                                          <p:stCondLst>
                                            <p:cond delay="0"/>
                                          </p:stCondLst>
                                        </p:cTn>
                                        <p:tgtEl>
                                          <p:spTgt spid="50214"/>
                                        </p:tgtEl>
                                        <p:attrNameLst>
                                          <p:attrName>style.visibility</p:attrName>
                                        </p:attrNameLst>
                                      </p:cBhvr>
                                      <p:to>
                                        <p:strVal val="visible"/>
                                      </p:to>
                                    </p:set>
                                    <p:animEffect transition="in" filter="dissolve">
                                      <p:cBhvr>
                                        <p:cTn id="17" dur="500"/>
                                        <p:tgtEl>
                                          <p:spTgt spid="50214"/>
                                        </p:tgtEl>
                                      </p:cBhvr>
                                    </p:animEffect>
                                  </p:childTnLst>
                                </p:cTn>
                              </p:par>
                            </p:childTnLst>
                          </p:cTn>
                        </p:par>
                        <p:par>
                          <p:cTn id="18" fill="hold">
                            <p:stCondLst>
                              <p:cond delay="8000"/>
                            </p:stCondLst>
                            <p:childTnLst>
                              <p:par>
                                <p:cTn id="19" presetID="22" presetClass="entr" presetSubtype="8" fill="hold" grpId="0" nodeType="afterEffect">
                                  <p:stCondLst>
                                    <p:cond delay="1000"/>
                                  </p:stCondLst>
                                  <p:childTnLst>
                                    <p:set>
                                      <p:cBhvr>
                                        <p:cTn id="20" dur="1" fill="hold">
                                          <p:stCondLst>
                                            <p:cond delay="0"/>
                                          </p:stCondLst>
                                        </p:cTn>
                                        <p:tgtEl>
                                          <p:spTgt spid="50215"/>
                                        </p:tgtEl>
                                        <p:attrNameLst>
                                          <p:attrName>style.visibility</p:attrName>
                                        </p:attrNameLst>
                                      </p:cBhvr>
                                      <p:to>
                                        <p:strVal val="visible"/>
                                      </p:to>
                                    </p:set>
                                    <p:animEffect transition="in" filter="wipe(left)">
                                      <p:cBhvr>
                                        <p:cTn id="21" dur="500"/>
                                        <p:tgtEl>
                                          <p:spTgt spid="50215"/>
                                        </p:tgtEl>
                                      </p:cBhvr>
                                    </p:animEffect>
                                  </p:childTnLst>
                                </p:cTn>
                              </p:par>
                            </p:childTnLst>
                          </p:cTn>
                        </p:par>
                        <p:par>
                          <p:cTn id="22" fill="hold">
                            <p:stCondLst>
                              <p:cond delay="10000"/>
                            </p:stCondLst>
                            <p:childTnLst>
                              <p:par>
                                <p:cTn id="23" presetID="9" presetClass="entr" presetSubtype="0" fill="hold" grpId="0" nodeType="afterEffect">
                                  <p:stCondLst>
                                    <p:cond delay="5000"/>
                                  </p:stCondLst>
                                  <p:childTnLst>
                                    <p:set>
                                      <p:cBhvr>
                                        <p:cTn id="24" dur="1" fill="hold">
                                          <p:stCondLst>
                                            <p:cond delay="0"/>
                                          </p:stCondLst>
                                        </p:cTn>
                                        <p:tgtEl>
                                          <p:spTgt spid="50213"/>
                                        </p:tgtEl>
                                        <p:attrNameLst>
                                          <p:attrName>style.visibility</p:attrName>
                                        </p:attrNameLst>
                                      </p:cBhvr>
                                      <p:to>
                                        <p:strVal val="visible"/>
                                      </p:to>
                                    </p:set>
                                    <p:animEffect transition="in" filter="dissolve">
                                      <p:cBhvr>
                                        <p:cTn id="25" dur="500"/>
                                        <p:tgtEl>
                                          <p:spTgt spid="50213"/>
                                        </p:tgtEl>
                                      </p:cBhvr>
                                    </p:animEffect>
                                  </p:childTnLst>
                                </p:cTn>
                              </p:par>
                              <p:par>
                                <p:cTn id="26" presetID="1" presetClass="entr" presetSubtype="0" fill="hold" grpId="0" nodeType="withEffect">
                                  <p:stCondLst>
                                    <p:cond delay="2000"/>
                                  </p:stCondLst>
                                  <p:childTnLst>
                                    <p:set>
                                      <p:cBhvr>
                                        <p:cTn id="27" dur="1" fill="hold">
                                          <p:stCondLst>
                                            <p:cond delay="0"/>
                                          </p:stCondLst>
                                        </p:cTn>
                                        <p:tgtEl>
                                          <p:spTgt spid="100376"/>
                                        </p:tgtEl>
                                        <p:attrNameLst>
                                          <p:attrName>style.visibility</p:attrName>
                                        </p:attrNameLst>
                                      </p:cBhvr>
                                      <p:to>
                                        <p:strVal val="visible"/>
                                      </p:to>
                                    </p:set>
                                  </p:childTnLst>
                                </p:cTn>
                              </p:par>
                            </p:childTnLst>
                          </p:cTn>
                        </p:par>
                        <p:par>
                          <p:cTn id="28" fill="hold">
                            <p:stCondLst>
                              <p:cond delay="15500"/>
                            </p:stCondLst>
                            <p:childTnLst>
                              <p:par>
                                <p:cTn id="29" presetID="9" presetClass="entr" presetSubtype="0" fill="hold" grpId="0" nodeType="afterEffect">
                                  <p:stCondLst>
                                    <p:cond delay="3000"/>
                                  </p:stCondLst>
                                  <p:childTnLst>
                                    <p:set>
                                      <p:cBhvr>
                                        <p:cTn id="30" dur="1" fill="hold">
                                          <p:stCondLst>
                                            <p:cond delay="0"/>
                                          </p:stCondLst>
                                        </p:cTn>
                                        <p:tgtEl>
                                          <p:spTgt spid="50217"/>
                                        </p:tgtEl>
                                        <p:attrNameLst>
                                          <p:attrName>style.visibility</p:attrName>
                                        </p:attrNameLst>
                                      </p:cBhvr>
                                      <p:to>
                                        <p:strVal val="visible"/>
                                      </p:to>
                                    </p:set>
                                    <p:animEffect transition="in" filter="dissolve">
                                      <p:cBhvr>
                                        <p:cTn id="31" dur="500"/>
                                        <p:tgtEl>
                                          <p:spTgt spid="50217"/>
                                        </p:tgtEl>
                                      </p:cBhvr>
                                    </p:animEffect>
                                  </p:childTnLst>
                                </p:cTn>
                              </p:par>
                            </p:childTnLst>
                          </p:cTn>
                        </p:par>
                        <p:par>
                          <p:cTn id="32" fill="hold">
                            <p:stCondLst>
                              <p:cond delay="19000"/>
                            </p:stCondLst>
                            <p:childTnLst>
                              <p:par>
                                <p:cTn id="33" presetID="17" presetClass="entr" presetSubtype="10" fill="hold" grpId="0" nodeType="afterEffect">
                                  <p:stCondLst>
                                    <p:cond delay="2000"/>
                                  </p:stCondLst>
                                  <p:childTnLst>
                                    <p:set>
                                      <p:cBhvr>
                                        <p:cTn id="34" dur="1" fill="hold">
                                          <p:stCondLst>
                                            <p:cond delay="0"/>
                                          </p:stCondLst>
                                        </p:cTn>
                                        <p:tgtEl>
                                          <p:spTgt spid="50219"/>
                                        </p:tgtEl>
                                        <p:attrNameLst>
                                          <p:attrName>style.visibility</p:attrName>
                                        </p:attrNameLst>
                                      </p:cBhvr>
                                      <p:to>
                                        <p:strVal val="visible"/>
                                      </p:to>
                                    </p:set>
                                    <p:anim calcmode="lin" valueType="num">
                                      <p:cBhvr>
                                        <p:cTn id="35" dur="500" fill="hold"/>
                                        <p:tgtEl>
                                          <p:spTgt spid="50219"/>
                                        </p:tgtEl>
                                        <p:attrNameLst>
                                          <p:attrName>ppt_w</p:attrName>
                                        </p:attrNameLst>
                                      </p:cBhvr>
                                      <p:tavLst>
                                        <p:tav tm="0">
                                          <p:val>
                                            <p:fltVal val="0"/>
                                          </p:val>
                                        </p:tav>
                                        <p:tav tm="100000">
                                          <p:val>
                                            <p:strVal val="#ppt_w"/>
                                          </p:val>
                                        </p:tav>
                                      </p:tavLst>
                                    </p:anim>
                                    <p:anim calcmode="lin" valueType="num">
                                      <p:cBhvr>
                                        <p:cTn id="36" dur="500" fill="hold"/>
                                        <p:tgtEl>
                                          <p:spTgt spid="50219"/>
                                        </p:tgtEl>
                                        <p:attrNameLst>
                                          <p:attrName>ppt_h</p:attrName>
                                        </p:attrNameLst>
                                      </p:cBhvr>
                                      <p:tavLst>
                                        <p:tav tm="0">
                                          <p:val>
                                            <p:strVal val="#ppt_h"/>
                                          </p:val>
                                        </p:tav>
                                        <p:tav tm="100000">
                                          <p:val>
                                            <p:strVal val="#ppt_h"/>
                                          </p:val>
                                        </p:tav>
                                      </p:tavLst>
                                    </p:anim>
                                  </p:childTnLst>
                                </p:cTn>
                              </p:par>
                              <p:par>
                                <p:cTn id="37" presetID="1" presetClass="entr" presetSubtype="0" fill="hold" grpId="0" nodeType="withEffect">
                                  <p:stCondLst>
                                    <p:cond delay="2000"/>
                                  </p:stCondLst>
                                  <p:childTnLst>
                                    <p:set>
                                      <p:cBhvr>
                                        <p:cTn id="38" dur="1" fill="hold">
                                          <p:stCondLst>
                                            <p:cond delay="0"/>
                                          </p:stCondLst>
                                        </p:cTn>
                                        <p:tgtEl>
                                          <p:spTgt spid="100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2" grpId="0" autoUpdateAnimBg="0"/>
      <p:bldP spid="50213" grpId="0" autoUpdateAnimBg="0"/>
      <p:bldP spid="50214" grpId="0" autoUpdateAnimBg="0"/>
      <p:bldP spid="50215" grpId="0" animBg="1"/>
      <p:bldP spid="50216" grpId="0" animBg="1"/>
      <p:bldP spid="50217" grpId="0" autoUpdateAnimBg="0"/>
      <p:bldP spid="50219" grpId="0" animBg="1"/>
      <p:bldP spid="100376" grpId="0"/>
      <p:bldP spid="100377" grpId="0"/>
      <p:bldP spid="10037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solidFill>
                <a:srgbClr val="EAE8E2"/>
              </a:solidFill>
              <a:latin typeface="Arial" panose="020B0604020202020204" pitchFamily="34" charset="0"/>
              <a:cs typeface="Arial" panose="020B0604020202020204" pitchFamily="34" charset="0"/>
            </a:endParaRPr>
          </a:p>
        </p:txBody>
      </p:sp>
      <p:sp>
        <p:nvSpPr>
          <p:cNvPr id="51203"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530</a:t>
            </a:r>
          </a:p>
        </p:txBody>
      </p:sp>
      <p:sp>
        <p:nvSpPr>
          <p:cNvPr id="51204"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 5 4 0</a:t>
            </a:r>
          </a:p>
        </p:txBody>
      </p:sp>
      <p:sp>
        <p:nvSpPr>
          <p:cNvPr id="51205"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560</a:t>
            </a:r>
          </a:p>
        </p:txBody>
      </p:sp>
      <p:sp>
        <p:nvSpPr>
          <p:cNvPr id="51206"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580</a:t>
            </a:r>
          </a:p>
        </p:txBody>
      </p:sp>
      <p:sp>
        <p:nvSpPr>
          <p:cNvPr id="51207"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590</a:t>
            </a:r>
          </a:p>
        </p:txBody>
      </p:sp>
      <p:sp>
        <p:nvSpPr>
          <p:cNvPr id="51208"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600</a:t>
            </a:r>
          </a:p>
        </p:txBody>
      </p:sp>
      <p:sp>
        <p:nvSpPr>
          <p:cNvPr id="51209"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520</a:t>
            </a:r>
          </a:p>
        </p:txBody>
      </p:sp>
      <p:sp>
        <p:nvSpPr>
          <p:cNvPr id="51210"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500</a:t>
            </a:r>
          </a:p>
        </p:txBody>
      </p:sp>
      <p:grpSp>
        <p:nvGrpSpPr>
          <p:cNvPr id="102410" name="Group 11"/>
          <p:cNvGrpSpPr>
            <a:grpSpLocks/>
          </p:cNvGrpSpPr>
          <p:nvPr/>
        </p:nvGrpSpPr>
        <p:grpSpPr bwMode="auto">
          <a:xfrm>
            <a:off x="66675" y="3044825"/>
            <a:ext cx="9534525" cy="844550"/>
            <a:chOff x="42" y="1918"/>
            <a:chExt cx="6006" cy="532"/>
          </a:xfrm>
        </p:grpSpPr>
        <p:grpSp>
          <p:nvGrpSpPr>
            <p:cNvPr id="102426" name="Group 12"/>
            <p:cNvGrpSpPr>
              <a:grpSpLocks/>
            </p:cNvGrpSpPr>
            <p:nvPr/>
          </p:nvGrpSpPr>
          <p:grpSpPr bwMode="auto">
            <a:xfrm>
              <a:off x="96" y="1918"/>
              <a:ext cx="1296" cy="530"/>
              <a:chOff x="96" y="1918"/>
              <a:chExt cx="1296" cy="530"/>
            </a:xfrm>
          </p:grpSpPr>
          <p:sp>
            <p:nvSpPr>
              <p:cNvPr id="5121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2427" name="Group 17"/>
            <p:cNvGrpSpPr>
              <a:grpSpLocks/>
            </p:cNvGrpSpPr>
            <p:nvPr/>
          </p:nvGrpSpPr>
          <p:grpSpPr bwMode="auto">
            <a:xfrm>
              <a:off x="1824" y="1920"/>
              <a:ext cx="1296" cy="530"/>
              <a:chOff x="96" y="1918"/>
              <a:chExt cx="1296" cy="530"/>
            </a:xfrm>
          </p:grpSpPr>
          <p:sp>
            <p:nvSpPr>
              <p:cNvPr id="5121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2428" name="Group 22"/>
            <p:cNvGrpSpPr>
              <a:grpSpLocks/>
            </p:cNvGrpSpPr>
            <p:nvPr/>
          </p:nvGrpSpPr>
          <p:grpSpPr bwMode="auto">
            <a:xfrm>
              <a:off x="3552" y="1920"/>
              <a:ext cx="1296" cy="530"/>
              <a:chOff x="96" y="1918"/>
              <a:chExt cx="1296" cy="530"/>
            </a:xfrm>
          </p:grpSpPr>
          <p:sp>
            <p:nvSpPr>
              <p:cNvPr id="5122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122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1230"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510</a:t>
            </a:r>
          </a:p>
        </p:txBody>
      </p:sp>
      <p:sp>
        <p:nvSpPr>
          <p:cNvPr id="51231"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5 5 0</a:t>
            </a:r>
          </a:p>
        </p:txBody>
      </p:sp>
      <p:sp>
        <p:nvSpPr>
          <p:cNvPr id="51232"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570</a:t>
            </a:r>
          </a:p>
        </p:txBody>
      </p:sp>
      <p:sp>
        <p:nvSpPr>
          <p:cNvPr id="51233"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610</a:t>
            </a:r>
          </a:p>
        </p:txBody>
      </p:sp>
      <p:sp>
        <p:nvSpPr>
          <p:cNvPr id="51234"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620</a:t>
            </a:r>
          </a:p>
        </p:txBody>
      </p:sp>
      <p:sp>
        <p:nvSpPr>
          <p:cNvPr id="51235"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490</a:t>
            </a:r>
          </a:p>
        </p:txBody>
      </p:sp>
      <p:sp>
        <p:nvSpPr>
          <p:cNvPr id="51236" name="Text Box 36"/>
          <p:cNvSpPr txBox="1">
            <a:spLocks noChangeArrowheads="1"/>
          </p:cNvSpPr>
          <p:nvPr/>
        </p:nvSpPr>
        <p:spPr bwMode="auto">
          <a:xfrm>
            <a:off x="914400" y="8382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سبي          يهوذا        606-536</a:t>
            </a:r>
            <a:endParaRPr lang="en-US" sz="2800" b="1" dirty="0">
              <a:solidFill>
                <a:srgbClr val="00FF00"/>
              </a:solidFill>
              <a:latin typeface="Arial" panose="020B0604020202020204" pitchFamily="34" charset="0"/>
              <a:cs typeface="Arial" panose="020B0604020202020204" pitchFamily="34" charset="0"/>
            </a:endParaRPr>
          </a:p>
        </p:txBody>
      </p:sp>
      <p:sp>
        <p:nvSpPr>
          <p:cNvPr id="51238" name="Text Box 38"/>
          <p:cNvSpPr txBox="1">
            <a:spLocks noChangeArrowheads="1"/>
          </p:cNvSpPr>
          <p:nvPr/>
        </p:nvSpPr>
        <p:spPr bwMode="auto">
          <a:xfrm>
            <a:off x="3276600" y="8382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خراب       الهيكل       586-516</a:t>
            </a:r>
            <a:endParaRPr lang="en-US" sz="2800" b="1" dirty="0">
              <a:solidFill>
                <a:srgbClr val="FFFF00"/>
              </a:solidFill>
              <a:latin typeface="Arial" panose="020B0604020202020204" pitchFamily="34" charset="0"/>
              <a:cs typeface="Arial" panose="020B0604020202020204" pitchFamily="34" charset="0"/>
            </a:endParaRPr>
          </a:p>
        </p:txBody>
      </p:sp>
      <p:sp>
        <p:nvSpPr>
          <p:cNvPr id="51239" name="AutoShape 39"/>
          <p:cNvSpPr>
            <a:spLocks noChangeArrowheads="1"/>
          </p:cNvSpPr>
          <p:nvPr/>
        </p:nvSpPr>
        <p:spPr bwMode="auto">
          <a:xfrm>
            <a:off x="2409825" y="30765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0" name="AutoShape 40"/>
          <p:cNvSpPr>
            <a:spLocks noChangeArrowheads="1"/>
          </p:cNvSpPr>
          <p:nvPr/>
        </p:nvSpPr>
        <p:spPr bwMode="auto">
          <a:xfrm>
            <a:off x="1066800" y="2514600"/>
            <a:ext cx="4924425" cy="657225"/>
          </a:xfrm>
          <a:prstGeom prst="rightArrow">
            <a:avLst>
              <a:gd name="adj1" fmla="val 50000"/>
              <a:gd name="adj2" fmla="val 187319"/>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2" name="Text Box 42"/>
          <p:cNvSpPr txBox="1">
            <a:spLocks noChangeArrowheads="1"/>
          </p:cNvSpPr>
          <p:nvPr/>
        </p:nvSpPr>
        <p:spPr bwMode="auto">
          <a:xfrm>
            <a:off x="1753836" y="2819400"/>
            <a:ext cx="3657600" cy="584775"/>
          </a:xfrm>
          <a:prstGeom prst="rect">
            <a:avLst/>
          </a:prstGeom>
          <a:gradFill rotWithShape="0">
            <a:gsLst>
              <a:gs pos="0">
                <a:srgbClr val="FF0000"/>
              </a:gs>
              <a:gs pos="100000">
                <a:srgbClr val="FF0000">
                  <a:gamma/>
                  <a:shade val="46275"/>
                  <a:invGamma/>
                </a:srgbClr>
              </a:gs>
            </a:gsLst>
            <a:lin ang="5400000" scaled="1"/>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FF"/>
                </a:solidFill>
                <a:latin typeface="Arial" panose="020B0604020202020204" pitchFamily="34" charset="0"/>
                <a:cs typeface="Arial" panose="020B0604020202020204" pitchFamily="34" charset="0"/>
              </a:rPr>
              <a:t>حزقيال 597-572</a:t>
            </a:r>
            <a:endParaRPr lang="en-US" sz="2800" b="1" dirty="0">
              <a:solidFill>
                <a:srgbClr val="FFFFFF"/>
              </a:solidFill>
              <a:latin typeface="Arial" panose="020B0604020202020204" pitchFamily="34" charset="0"/>
              <a:cs typeface="Arial" panose="020B0604020202020204" pitchFamily="34" charset="0"/>
            </a:endParaRPr>
          </a:p>
        </p:txBody>
      </p:sp>
      <p:sp>
        <p:nvSpPr>
          <p:cNvPr id="51243" name="AutoShape 43"/>
          <p:cNvSpPr>
            <a:spLocks noChangeArrowheads="1"/>
          </p:cNvSpPr>
          <p:nvPr/>
        </p:nvSpPr>
        <p:spPr bwMode="auto">
          <a:xfrm>
            <a:off x="1219200" y="5286375"/>
            <a:ext cx="4924425" cy="1114425"/>
          </a:xfrm>
          <a:prstGeom prst="rightArrow">
            <a:avLst>
              <a:gd name="adj1" fmla="val 50000"/>
              <a:gd name="adj2" fmla="val 61203"/>
            </a:avLst>
          </a:prstGeom>
          <a:solidFill>
            <a:srgbClr val="80008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4" name="AutoShape 44"/>
          <p:cNvSpPr>
            <a:spLocks noChangeArrowheads="1"/>
          </p:cNvSpPr>
          <p:nvPr/>
        </p:nvSpPr>
        <p:spPr bwMode="auto">
          <a:xfrm>
            <a:off x="1753836" y="3590925"/>
            <a:ext cx="1713264" cy="523875"/>
          </a:xfrm>
          <a:prstGeom prst="rightArrow">
            <a:avLst>
              <a:gd name="adj1" fmla="val 50000"/>
              <a:gd name="adj2" fmla="val 68182"/>
            </a:avLst>
          </a:prstGeom>
          <a:gradFill rotWithShape="0">
            <a:gsLst>
              <a:gs pos="0">
                <a:srgbClr val="FF0000"/>
              </a:gs>
              <a:gs pos="100000">
                <a:srgbClr val="FF0000">
                  <a:gamma/>
                  <a:shade val="46275"/>
                  <a:invGamma/>
                </a:srgbClr>
              </a:gs>
            </a:gsLst>
            <a:lin ang="5400000" scaled="1"/>
          </a:gradFill>
          <a:ln w="9525">
            <a:solidFill>
              <a:schemeClr val="tx1"/>
            </a:solidFill>
            <a:miter lim="800000"/>
            <a:headEnd/>
            <a:tailEnd/>
          </a:ln>
          <a:effectLst>
            <a:outerShdw blurRad="63500" dist="38099" dir="2700000" algn="ctr" rotWithShape="0">
              <a:srgbClr val="FF3300">
                <a:alpha val="74998"/>
              </a:srgb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45" name="Title 44"/>
          <p:cNvSpPr>
            <a:spLocks noGrp="1"/>
          </p:cNvSpPr>
          <p:nvPr>
            <p:ph type="title" idx="4294967295"/>
          </p:nvPr>
        </p:nvSpPr>
        <p:spPr>
          <a:xfrm>
            <a:off x="381000" y="0"/>
            <a:ext cx="7772400" cy="762000"/>
          </a:xfrm>
        </p:spPr>
        <p:txBody>
          <a:bodyPr/>
          <a:lstStyle/>
          <a:p>
            <a:pP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التسلسل الزمني للسبي</a:t>
            </a:r>
            <a:endParaRPr lang="en-US" sz="4000" b="1" dirty="0">
              <a:latin typeface="Arial" panose="020B0604020202020204" pitchFamily="34" charset="0"/>
              <a:ea typeface="ＭＳ Ｐゴシック" charset="0"/>
              <a:cs typeface="Arial" panose="020B0604020202020204" pitchFamily="34" charset="0"/>
            </a:endParaRPr>
          </a:p>
        </p:txBody>
      </p:sp>
      <p:sp>
        <p:nvSpPr>
          <p:cNvPr id="51237" name="Text Box 37"/>
          <p:cNvSpPr txBox="1">
            <a:spLocks noChangeArrowheads="1"/>
          </p:cNvSpPr>
          <p:nvPr/>
        </p:nvSpPr>
        <p:spPr bwMode="auto">
          <a:xfrm>
            <a:off x="1752600" y="5580063"/>
            <a:ext cx="3429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3200" b="1" dirty="0">
                <a:solidFill>
                  <a:srgbClr val="FFFFFF"/>
                </a:solidFill>
                <a:latin typeface="Arial" panose="020B0604020202020204" pitchFamily="34" charset="0"/>
                <a:cs typeface="Arial" panose="020B0604020202020204" pitchFamily="34" charset="0"/>
              </a:rPr>
              <a:t>دانيال : 606-536</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114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1237"/>
                                        </p:tgtEl>
                                        <p:attrNameLst>
                                          <p:attrName>style.visibility</p:attrName>
                                        </p:attrNameLst>
                                      </p:cBhvr>
                                      <p:to>
                                        <p:strVal val="visible"/>
                                      </p:to>
                                    </p:set>
                                    <p:animEffect transition="in" filter="dissolve">
                                      <p:cBhvr>
                                        <p:cTn id="7" dur="500"/>
                                        <p:tgtEl>
                                          <p:spTgt spid="51237"/>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1243"/>
                                        </p:tgtEl>
                                        <p:attrNameLst>
                                          <p:attrName>style.visibility</p:attrName>
                                        </p:attrNameLst>
                                      </p:cBhvr>
                                      <p:to>
                                        <p:strVal val="visible"/>
                                      </p:to>
                                    </p:set>
                                    <p:animEffect transition="in" filter="wipe(left)">
                                      <p:cBhvr>
                                        <p:cTn id="11" dur="500"/>
                                        <p:tgtEl>
                                          <p:spTgt spid="51243"/>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51242"/>
                                        </p:tgtEl>
                                        <p:attrNameLst>
                                          <p:attrName>style.visibility</p:attrName>
                                        </p:attrNameLst>
                                      </p:cBhvr>
                                      <p:to>
                                        <p:strVal val="visible"/>
                                      </p:to>
                                    </p:set>
                                    <p:animEffect transition="in" filter="dissolve">
                                      <p:cBhvr>
                                        <p:cTn id="15" dur="500"/>
                                        <p:tgtEl>
                                          <p:spTgt spid="51242"/>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1244"/>
                                        </p:tgtEl>
                                        <p:attrNameLst>
                                          <p:attrName>style.visibility</p:attrName>
                                        </p:attrNameLst>
                                      </p:cBhvr>
                                      <p:to>
                                        <p:strVal val="visible"/>
                                      </p:to>
                                    </p:set>
                                    <p:animEffect transition="in" filter="wipe(left)">
                                      <p:cBhvr>
                                        <p:cTn id="1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2" grpId="0" animBg="1" autoUpdateAnimBg="0"/>
      <p:bldP spid="51243" grpId="0" animBg="1"/>
      <p:bldP spid="51244" grpId="0" animBg="1"/>
      <p:bldP spid="51237"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rgbClr val="FFFFFF">
                <a:alpha val="74998"/>
              </a:srgbClr>
            </a:outerShdw>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27" name="Text Box 3"/>
          <p:cNvSpPr txBox="1">
            <a:spLocks noChangeArrowheads="1"/>
          </p:cNvSpPr>
          <p:nvPr/>
        </p:nvSpPr>
        <p:spPr bwMode="auto">
          <a:xfrm>
            <a:off x="61722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450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28" name="Text Box 4"/>
          <p:cNvSpPr txBox="1">
            <a:spLocks noChangeArrowheads="1"/>
          </p:cNvSpPr>
          <p:nvPr/>
        </p:nvSpPr>
        <p:spPr bwMode="auto">
          <a:xfrm>
            <a:off x="5343525" y="4067175"/>
            <a:ext cx="523875"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460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29" name="Text Box 5"/>
          <p:cNvSpPr txBox="1">
            <a:spLocks noChangeArrowheads="1"/>
          </p:cNvSpPr>
          <p:nvPr/>
        </p:nvSpPr>
        <p:spPr bwMode="auto">
          <a:xfrm>
            <a:off x="4114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480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0" name="Text Box 6"/>
          <p:cNvSpPr txBox="1">
            <a:spLocks noChangeArrowheads="1"/>
          </p:cNvSpPr>
          <p:nvPr/>
        </p:nvSpPr>
        <p:spPr bwMode="auto">
          <a:xfrm>
            <a:off x="27432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500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1" name="Text Box 7"/>
          <p:cNvSpPr txBox="1">
            <a:spLocks noChangeArrowheads="1"/>
          </p:cNvSpPr>
          <p:nvPr/>
        </p:nvSpPr>
        <p:spPr bwMode="auto">
          <a:xfrm>
            <a:off x="20574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510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2" name="Text Box 8"/>
          <p:cNvSpPr txBox="1">
            <a:spLocks noChangeArrowheads="1"/>
          </p:cNvSpPr>
          <p:nvPr/>
        </p:nvSpPr>
        <p:spPr bwMode="auto">
          <a:xfrm>
            <a:off x="13716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a:solidFill>
                  <a:srgbClr val="E2E2E2"/>
                </a:solidFill>
                <a:effectLst>
                  <a:glow rad="228600">
                    <a:schemeClr val="bg2"/>
                  </a:glow>
                </a:effectLst>
                <a:latin typeface="Arial" panose="020B0604020202020204" pitchFamily="34" charset="0"/>
                <a:cs typeface="Arial" panose="020B0604020202020204" pitchFamily="34" charset="0"/>
              </a:rPr>
              <a:t>520</a:t>
            </a:r>
          </a:p>
        </p:txBody>
      </p:sp>
      <p:sp>
        <p:nvSpPr>
          <p:cNvPr id="52233" name="Text Box 9"/>
          <p:cNvSpPr txBox="1">
            <a:spLocks noChangeArrowheads="1"/>
          </p:cNvSpPr>
          <p:nvPr/>
        </p:nvSpPr>
        <p:spPr bwMode="auto">
          <a:xfrm>
            <a:off x="6858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440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4" name="Text Box 10"/>
          <p:cNvSpPr txBox="1">
            <a:spLocks noChangeArrowheads="1"/>
          </p:cNvSpPr>
          <p:nvPr/>
        </p:nvSpPr>
        <p:spPr bwMode="auto">
          <a:xfrm>
            <a:off x="81534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420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grpSp>
        <p:nvGrpSpPr>
          <p:cNvPr id="104458" name="Group 11"/>
          <p:cNvGrpSpPr>
            <a:grpSpLocks/>
          </p:cNvGrpSpPr>
          <p:nvPr/>
        </p:nvGrpSpPr>
        <p:grpSpPr bwMode="auto">
          <a:xfrm>
            <a:off x="66675" y="3044825"/>
            <a:ext cx="9534525" cy="844550"/>
            <a:chOff x="42" y="1918"/>
            <a:chExt cx="6006" cy="532"/>
          </a:xfrm>
          <a:effectLst>
            <a:outerShdw blurRad="50800" dist="38100" dir="2700000">
              <a:srgbClr val="000000">
                <a:alpha val="43000"/>
              </a:srgbClr>
            </a:outerShdw>
          </a:effectLst>
        </p:grpSpPr>
        <p:grpSp>
          <p:nvGrpSpPr>
            <p:cNvPr id="104483" name="Group 12"/>
            <p:cNvGrpSpPr>
              <a:grpSpLocks/>
            </p:cNvGrpSpPr>
            <p:nvPr/>
          </p:nvGrpSpPr>
          <p:grpSpPr bwMode="auto">
            <a:xfrm>
              <a:off x="96" y="1918"/>
              <a:ext cx="1296" cy="530"/>
              <a:chOff x="96" y="1918"/>
              <a:chExt cx="1296" cy="530"/>
            </a:xfrm>
          </p:grpSpPr>
          <p:sp>
            <p:nvSpPr>
              <p:cNvPr id="5223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3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3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grpSp>
          <p:nvGrpSpPr>
            <p:cNvPr id="104484" name="Group 17"/>
            <p:cNvGrpSpPr>
              <a:grpSpLocks/>
            </p:cNvGrpSpPr>
            <p:nvPr/>
          </p:nvGrpSpPr>
          <p:grpSpPr bwMode="auto">
            <a:xfrm>
              <a:off x="1824" y="1920"/>
              <a:ext cx="1296" cy="530"/>
              <a:chOff x="96" y="1918"/>
              <a:chExt cx="1296" cy="530"/>
            </a:xfrm>
          </p:grpSpPr>
          <p:sp>
            <p:nvSpPr>
              <p:cNvPr id="5224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grpSp>
          <p:nvGrpSpPr>
            <p:cNvPr id="104485" name="Group 22"/>
            <p:cNvGrpSpPr>
              <a:grpSpLocks/>
            </p:cNvGrpSpPr>
            <p:nvPr/>
          </p:nvGrpSpPr>
          <p:grpSpPr bwMode="auto">
            <a:xfrm>
              <a:off x="3552" y="1920"/>
              <a:ext cx="1296" cy="530"/>
              <a:chOff x="96" y="1918"/>
              <a:chExt cx="1296" cy="530"/>
            </a:xfrm>
          </p:grpSpPr>
          <p:sp>
            <p:nvSpPr>
              <p:cNvPr id="5224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sp>
          <p:nvSpPr>
            <p:cNvPr id="5225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sp>
        <p:nvSpPr>
          <p:cNvPr id="52254" name="Text Box 30"/>
          <p:cNvSpPr txBox="1">
            <a:spLocks noChangeArrowheads="1"/>
          </p:cNvSpPr>
          <p:nvPr/>
        </p:nvSpPr>
        <p:spPr bwMode="auto">
          <a:xfrm>
            <a:off x="7543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430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5" name="Text Box 31"/>
          <p:cNvSpPr txBox="1">
            <a:spLocks noChangeArrowheads="1"/>
          </p:cNvSpPr>
          <p:nvPr/>
        </p:nvSpPr>
        <p:spPr bwMode="auto">
          <a:xfrm>
            <a:off x="4724400" y="4067175"/>
            <a:ext cx="490542" cy="120032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470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6" name="Text Box 32"/>
          <p:cNvSpPr txBox="1">
            <a:spLocks noChangeArrowheads="1"/>
          </p:cNvSpPr>
          <p:nvPr/>
        </p:nvSpPr>
        <p:spPr bwMode="auto">
          <a:xfrm>
            <a:off x="3429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490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7" name="Text Box 33"/>
          <p:cNvSpPr txBox="1">
            <a:spLocks noChangeArrowheads="1"/>
          </p:cNvSpPr>
          <p:nvPr/>
        </p:nvSpPr>
        <p:spPr bwMode="auto">
          <a:xfrm>
            <a:off x="685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530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8" name="Text Box 34"/>
          <p:cNvSpPr txBox="1">
            <a:spLocks noChangeArrowheads="1"/>
          </p:cNvSpPr>
          <p:nvPr/>
        </p:nvSpPr>
        <p:spPr bwMode="auto">
          <a:xfrm>
            <a:off x="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540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9" name="Text Box 35"/>
          <p:cNvSpPr txBox="1">
            <a:spLocks noChangeArrowheads="1"/>
          </p:cNvSpPr>
          <p:nvPr/>
        </p:nvSpPr>
        <p:spPr bwMode="auto">
          <a:xfrm>
            <a:off x="8763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410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60" name="Text Box 36"/>
          <p:cNvSpPr txBox="1">
            <a:spLocks noChangeArrowheads="1"/>
          </p:cNvSpPr>
          <p:nvPr/>
        </p:nvSpPr>
        <p:spPr bwMode="auto">
          <a:xfrm>
            <a:off x="-152400" y="1263650"/>
            <a:ext cx="3352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زربابل             (537-516)</a:t>
            </a:r>
            <a:endParaRPr lang="en-US" sz="2800" b="1"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1" name="Text Box 37"/>
          <p:cNvSpPr txBox="1">
            <a:spLocks noChangeArrowheads="1"/>
          </p:cNvSpPr>
          <p:nvPr/>
        </p:nvSpPr>
        <p:spPr bwMode="auto">
          <a:xfrm>
            <a:off x="3962400" y="989504"/>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rPr>
              <a:t>عزرا      (457-444)</a:t>
            </a:r>
            <a:endParaRPr lang="en-US" sz="28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2" name="AutoShape 38"/>
          <p:cNvSpPr>
            <a:spLocks noChangeArrowheads="1"/>
          </p:cNvSpPr>
          <p:nvPr/>
        </p:nvSpPr>
        <p:spPr bwMode="auto">
          <a:xfrm rot="5400000">
            <a:off x="-559594" y="2693194"/>
            <a:ext cx="1776413" cy="657225"/>
          </a:xfrm>
          <a:prstGeom prst="rightArrow">
            <a:avLst>
              <a:gd name="adj1" fmla="val 50000"/>
              <a:gd name="adj2" fmla="val 67572"/>
            </a:avLst>
          </a:prstGeom>
          <a:solidFill>
            <a:srgbClr val="00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64" name="Text Box 40"/>
          <p:cNvSpPr txBox="1">
            <a:spLocks noChangeArrowheads="1"/>
          </p:cNvSpPr>
          <p:nvPr/>
        </p:nvSpPr>
        <p:spPr bwMode="auto">
          <a:xfrm>
            <a:off x="5791200" y="990600"/>
            <a:ext cx="291465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نحميا          (444-430)</a:t>
            </a:r>
            <a:endPar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5" name="Text Box 41"/>
          <p:cNvSpPr txBox="1">
            <a:spLocks noChangeArrowheads="1"/>
          </p:cNvSpPr>
          <p:nvPr/>
        </p:nvSpPr>
        <p:spPr bwMode="auto">
          <a:xfrm>
            <a:off x="63246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444</a:t>
            </a:r>
            <a:endParaRPr lang="en-US"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6" name="Text Box 42"/>
          <p:cNvSpPr txBox="1">
            <a:spLocks noChangeArrowheads="1"/>
          </p:cNvSpPr>
          <p:nvPr/>
        </p:nvSpPr>
        <p:spPr bwMode="auto">
          <a:xfrm>
            <a:off x="7391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430</a:t>
            </a:r>
            <a:endParaRPr lang="en-US"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7" name="Text Box 43"/>
          <p:cNvSpPr txBox="1">
            <a:spLocks noChangeArrowheads="1"/>
          </p:cNvSpPr>
          <p:nvPr/>
        </p:nvSpPr>
        <p:spPr bwMode="auto">
          <a:xfrm>
            <a:off x="5486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rPr>
              <a:t>457</a:t>
            </a:r>
            <a:endParaRPr lang="en-US"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8" name="Text Box 44"/>
          <p:cNvSpPr txBox="1">
            <a:spLocks noChangeArrowheads="1"/>
          </p:cNvSpPr>
          <p:nvPr/>
        </p:nvSpPr>
        <p:spPr bwMode="auto">
          <a:xfrm>
            <a:off x="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537</a:t>
            </a:r>
            <a:endParaRPr lang="en-US" sz="32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9" name="AutoShape 45"/>
          <p:cNvSpPr>
            <a:spLocks noChangeArrowheads="1"/>
          </p:cNvSpPr>
          <p:nvPr/>
        </p:nvSpPr>
        <p:spPr bwMode="auto">
          <a:xfrm rot="5400000">
            <a:off x="5031581" y="2693194"/>
            <a:ext cx="1776413" cy="657225"/>
          </a:xfrm>
          <a:prstGeom prst="rightArrow">
            <a:avLst>
              <a:gd name="adj1" fmla="val 50000"/>
              <a:gd name="adj2" fmla="val 67572"/>
            </a:avLst>
          </a:prstGeom>
          <a:solidFill>
            <a:srgbClr val="FFCC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0" name="AutoShape 46"/>
          <p:cNvSpPr>
            <a:spLocks noChangeArrowheads="1"/>
          </p:cNvSpPr>
          <p:nvPr/>
        </p:nvSpPr>
        <p:spPr bwMode="auto">
          <a:xfrm rot="5400000">
            <a:off x="57935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1" name="AutoShape 47"/>
          <p:cNvSpPr>
            <a:spLocks noChangeArrowheads="1"/>
          </p:cNvSpPr>
          <p:nvPr/>
        </p:nvSpPr>
        <p:spPr bwMode="auto">
          <a:xfrm rot="5400000">
            <a:off x="67841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2" name="Text Box 48"/>
          <p:cNvSpPr txBox="1">
            <a:spLocks noChangeArrowheads="1"/>
          </p:cNvSpPr>
          <p:nvPr/>
        </p:nvSpPr>
        <p:spPr bwMode="auto">
          <a:xfrm>
            <a:off x="3581400" y="5667375"/>
            <a:ext cx="2209800" cy="9541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أستير       479-473</a:t>
            </a:r>
            <a:endParaRPr lang="en-US" sz="2800" b="1"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3" name="AutoShape 49"/>
          <p:cNvSpPr>
            <a:spLocks noChangeArrowheads="1"/>
          </p:cNvSpPr>
          <p:nvPr/>
        </p:nvSpPr>
        <p:spPr bwMode="auto">
          <a:xfrm rot="16200000" flipV="1">
            <a:off x="3736182" y="4498181"/>
            <a:ext cx="1776412" cy="657225"/>
          </a:xfrm>
          <a:prstGeom prst="rightArrow">
            <a:avLst>
              <a:gd name="adj1" fmla="val 50000"/>
              <a:gd name="adj2" fmla="val 67572"/>
            </a:avLst>
          </a:prstGeom>
          <a:solidFill>
            <a:srgbClr val="00FFFF"/>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4" name="Text Box 50"/>
          <p:cNvSpPr txBox="1">
            <a:spLocks noChangeArrowheads="1"/>
          </p:cNvSpPr>
          <p:nvPr/>
        </p:nvSpPr>
        <p:spPr bwMode="auto">
          <a:xfrm>
            <a:off x="0" y="5667375"/>
            <a:ext cx="35052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حجي وزكريا 520</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5" name="AutoShape 51"/>
          <p:cNvSpPr>
            <a:spLocks noChangeArrowheads="1"/>
          </p:cNvSpPr>
          <p:nvPr/>
        </p:nvSpPr>
        <p:spPr bwMode="auto">
          <a:xfrm rot="16200000" flipV="1">
            <a:off x="637382" y="4498181"/>
            <a:ext cx="1776412"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6" name="Text Box 52"/>
          <p:cNvSpPr txBox="1">
            <a:spLocks noChangeArrowheads="1"/>
          </p:cNvSpPr>
          <p:nvPr/>
        </p:nvSpPr>
        <p:spPr bwMode="auto">
          <a:xfrm>
            <a:off x="5867400" y="5691188"/>
            <a:ext cx="35052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ملاخي 432</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7" name="AutoShape 53"/>
          <p:cNvSpPr>
            <a:spLocks noChangeArrowheads="1"/>
          </p:cNvSpPr>
          <p:nvPr/>
        </p:nvSpPr>
        <p:spPr bwMode="auto">
          <a:xfrm rot="16200000" flipV="1">
            <a:off x="6504781" y="4521994"/>
            <a:ext cx="1776413"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4" name="Title 53"/>
          <p:cNvSpPr>
            <a:spLocks noGrp="1"/>
          </p:cNvSpPr>
          <p:nvPr>
            <p:ph type="title" idx="4294967295"/>
          </p:nvPr>
        </p:nvSpPr>
        <p:spPr>
          <a:xfrm>
            <a:off x="0" y="76200"/>
            <a:ext cx="9448800" cy="685800"/>
          </a:xfrm>
        </p:spPr>
        <p:txBody>
          <a:bodyPr/>
          <a:lstStyle/>
          <a:p>
            <a:pPr algn="ctr">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التسلسل الزمني في عزرا ونحميا</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24741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52260"/>
                                        </p:tgtEl>
                                        <p:attrNameLst>
                                          <p:attrName>style.visibility</p:attrName>
                                        </p:attrNameLst>
                                      </p:cBhvr>
                                      <p:to>
                                        <p:strVal val="visible"/>
                                      </p:to>
                                    </p:set>
                                    <p:animEffect transition="in" filter="dissolve">
                                      <p:cBhvr>
                                        <p:cTn id="7" dur="500"/>
                                        <p:tgtEl>
                                          <p:spTgt spid="52260"/>
                                        </p:tgtEl>
                                      </p:cBhvr>
                                    </p:animEffect>
                                  </p:childTnLst>
                                </p:cTn>
                              </p:par>
                            </p:childTnLst>
                          </p:cTn>
                        </p:par>
                        <p:par>
                          <p:cTn id="8" fill="hold" nodeType="afterGroup">
                            <p:stCondLst>
                              <p:cond delay="4500"/>
                            </p:stCondLst>
                            <p:childTnLst>
                              <p:par>
                                <p:cTn id="9" presetID="22" presetClass="entr" presetSubtype="1" fill="hold" grpId="0" nodeType="afterEffect">
                                  <p:stCondLst>
                                    <p:cond delay="1000"/>
                                  </p:stCondLst>
                                  <p:childTnLst>
                                    <p:set>
                                      <p:cBhvr>
                                        <p:cTn id="10" dur="1" fill="hold">
                                          <p:stCondLst>
                                            <p:cond delay="0"/>
                                          </p:stCondLst>
                                        </p:cTn>
                                        <p:tgtEl>
                                          <p:spTgt spid="52262"/>
                                        </p:tgtEl>
                                        <p:attrNameLst>
                                          <p:attrName>style.visibility</p:attrName>
                                        </p:attrNameLst>
                                      </p:cBhvr>
                                      <p:to>
                                        <p:strVal val="visible"/>
                                      </p:to>
                                    </p:set>
                                    <p:animEffect transition="in" filter="wipe(up)">
                                      <p:cBhvr>
                                        <p:cTn id="11" dur="500"/>
                                        <p:tgtEl>
                                          <p:spTgt spid="52262"/>
                                        </p:tgtEl>
                                      </p:cBhvr>
                                    </p:animEffect>
                                  </p:childTnLst>
                                </p:cTn>
                              </p:par>
                            </p:childTnLst>
                          </p:cTn>
                        </p:par>
                        <p:par>
                          <p:cTn id="12" fill="hold" nodeType="afterGroup">
                            <p:stCondLst>
                              <p:cond delay="6000"/>
                            </p:stCondLst>
                            <p:childTnLst>
                              <p:par>
                                <p:cTn id="13" presetID="9" presetClass="entr" presetSubtype="0" fill="hold" grpId="0" nodeType="afterEffect">
                                  <p:stCondLst>
                                    <p:cond delay="4000"/>
                                  </p:stCondLst>
                                  <p:childTnLst>
                                    <p:set>
                                      <p:cBhvr>
                                        <p:cTn id="14" dur="1" fill="hold">
                                          <p:stCondLst>
                                            <p:cond delay="0"/>
                                          </p:stCondLst>
                                        </p:cTn>
                                        <p:tgtEl>
                                          <p:spTgt spid="52274"/>
                                        </p:tgtEl>
                                        <p:attrNameLst>
                                          <p:attrName>style.visibility</p:attrName>
                                        </p:attrNameLst>
                                      </p:cBhvr>
                                      <p:to>
                                        <p:strVal val="visible"/>
                                      </p:to>
                                    </p:set>
                                    <p:animEffect transition="in" filter="dissolve">
                                      <p:cBhvr>
                                        <p:cTn id="15" dur="500"/>
                                        <p:tgtEl>
                                          <p:spTgt spid="52274"/>
                                        </p:tgtEl>
                                      </p:cBhvr>
                                    </p:animEffect>
                                  </p:childTnLst>
                                </p:cTn>
                              </p:par>
                            </p:childTnLst>
                          </p:cTn>
                        </p:par>
                        <p:par>
                          <p:cTn id="16" fill="hold" nodeType="afterGroup">
                            <p:stCondLst>
                              <p:cond delay="10500"/>
                            </p:stCondLst>
                            <p:childTnLst>
                              <p:par>
                                <p:cTn id="17" presetID="22" presetClass="entr" presetSubtype="4" fill="hold" grpId="0" nodeType="afterEffect">
                                  <p:stCondLst>
                                    <p:cond delay="1000"/>
                                  </p:stCondLst>
                                  <p:childTnLst>
                                    <p:set>
                                      <p:cBhvr>
                                        <p:cTn id="18" dur="1" fill="hold">
                                          <p:stCondLst>
                                            <p:cond delay="0"/>
                                          </p:stCondLst>
                                        </p:cTn>
                                        <p:tgtEl>
                                          <p:spTgt spid="52275"/>
                                        </p:tgtEl>
                                        <p:attrNameLst>
                                          <p:attrName>style.visibility</p:attrName>
                                        </p:attrNameLst>
                                      </p:cBhvr>
                                      <p:to>
                                        <p:strVal val="visible"/>
                                      </p:to>
                                    </p:set>
                                    <p:animEffect transition="in" filter="wipe(down)">
                                      <p:cBhvr>
                                        <p:cTn id="19" dur="500"/>
                                        <p:tgtEl>
                                          <p:spTgt spid="52275"/>
                                        </p:tgtEl>
                                      </p:cBhvr>
                                    </p:animEffect>
                                  </p:childTnLst>
                                </p:cTn>
                              </p:par>
                            </p:childTnLst>
                          </p:cTn>
                        </p:par>
                        <p:par>
                          <p:cTn id="20" fill="hold" nodeType="afterGroup">
                            <p:stCondLst>
                              <p:cond delay="12000"/>
                            </p:stCondLst>
                            <p:childTnLst>
                              <p:par>
                                <p:cTn id="21" presetID="9" presetClass="entr" presetSubtype="0" fill="hold" grpId="0" nodeType="afterEffect">
                                  <p:stCondLst>
                                    <p:cond delay="4000"/>
                                  </p:stCondLst>
                                  <p:childTnLst>
                                    <p:set>
                                      <p:cBhvr>
                                        <p:cTn id="22" dur="1" fill="hold">
                                          <p:stCondLst>
                                            <p:cond delay="0"/>
                                          </p:stCondLst>
                                        </p:cTn>
                                        <p:tgtEl>
                                          <p:spTgt spid="52272"/>
                                        </p:tgtEl>
                                        <p:attrNameLst>
                                          <p:attrName>style.visibility</p:attrName>
                                        </p:attrNameLst>
                                      </p:cBhvr>
                                      <p:to>
                                        <p:strVal val="visible"/>
                                      </p:to>
                                    </p:set>
                                    <p:animEffect transition="in" filter="dissolve">
                                      <p:cBhvr>
                                        <p:cTn id="23" dur="500"/>
                                        <p:tgtEl>
                                          <p:spTgt spid="52272"/>
                                        </p:tgtEl>
                                      </p:cBhvr>
                                    </p:animEffect>
                                  </p:childTnLst>
                                </p:cTn>
                              </p:par>
                            </p:childTnLst>
                          </p:cTn>
                        </p:par>
                        <p:par>
                          <p:cTn id="24" fill="hold" nodeType="afterGroup">
                            <p:stCondLst>
                              <p:cond delay="16500"/>
                            </p:stCondLst>
                            <p:childTnLst>
                              <p:par>
                                <p:cTn id="25" presetID="22" presetClass="entr" presetSubtype="4" fill="hold" grpId="0" nodeType="afterEffect">
                                  <p:stCondLst>
                                    <p:cond delay="1000"/>
                                  </p:stCondLst>
                                  <p:childTnLst>
                                    <p:set>
                                      <p:cBhvr>
                                        <p:cTn id="26" dur="1" fill="hold">
                                          <p:stCondLst>
                                            <p:cond delay="0"/>
                                          </p:stCondLst>
                                        </p:cTn>
                                        <p:tgtEl>
                                          <p:spTgt spid="52273"/>
                                        </p:tgtEl>
                                        <p:attrNameLst>
                                          <p:attrName>style.visibility</p:attrName>
                                        </p:attrNameLst>
                                      </p:cBhvr>
                                      <p:to>
                                        <p:strVal val="visible"/>
                                      </p:to>
                                    </p:set>
                                    <p:animEffect transition="in" filter="wipe(down)">
                                      <p:cBhvr>
                                        <p:cTn id="27" dur="500"/>
                                        <p:tgtEl>
                                          <p:spTgt spid="52273"/>
                                        </p:tgtEl>
                                      </p:cBhvr>
                                    </p:animEffect>
                                  </p:childTnLst>
                                </p:cTn>
                              </p:par>
                            </p:childTnLst>
                          </p:cTn>
                        </p:par>
                        <p:par>
                          <p:cTn id="28" fill="hold" nodeType="afterGroup">
                            <p:stCondLst>
                              <p:cond delay="18000"/>
                            </p:stCondLst>
                            <p:childTnLst>
                              <p:par>
                                <p:cTn id="29" presetID="9" presetClass="entr" presetSubtype="0" fill="hold" grpId="0" nodeType="afterEffect">
                                  <p:stCondLst>
                                    <p:cond delay="4000"/>
                                  </p:stCondLst>
                                  <p:childTnLst>
                                    <p:set>
                                      <p:cBhvr>
                                        <p:cTn id="30" dur="1" fill="hold">
                                          <p:stCondLst>
                                            <p:cond delay="0"/>
                                          </p:stCondLst>
                                        </p:cTn>
                                        <p:tgtEl>
                                          <p:spTgt spid="52261"/>
                                        </p:tgtEl>
                                        <p:attrNameLst>
                                          <p:attrName>style.visibility</p:attrName>
                                        </p:attrNameLst>
                                      </p:cBhvr>
                                      <p:to>
                                        <p:strVal val="visible"/>
                                      </p:to>
                                    </p:set>
                                    <p:animEffect transition="in" filter="dissolve">
                                      <p:cBhvr>
                                        <p:cTn id="31" dur="500"/>
                                        <p:tgtEl>
                                          <p:spTgt spid="52261"/>
                                        </p:tgtEl>
                                      </p:cBhvr>
                                    </p:animEffect>
                                  </p:childTnLst>
                                </p:cTn>
                              </p:par>
                            </p:childTnLst>
                          </p:cTn>
                        </p:par>
                        <p:par>
                          <p:cTn id="32" fill="hold" nodeType="afterGroup">
                            <p:stCondLst>
                              <p:cond delay="22500"/>
                            </p:stCondLst>
                            <p:childTnLst>
                              <p:par>
                                <p:cTn id="33" presetID="22" presetClass="entr" presetSubtype="1" fill="hold" grpId="0" nodeType="afterEffect">
                                  <p:stCondLst>
                                    <p:cond delay="1000"/>
                                  </p:stCondLst>
                                  <p:childTnLst>
                                    <p:set>
                                      <p:cBhvr>
                                        <p:cTn id="34" dur="1" fill="hold">
                                          <p:stCondLst>
                                            <p:cond delay="0"/>
                                          </p:stCondLst>
                                        </p:cTn>
                                        <p:tgtEl>
                                          <p:spTgt spid="52269"/>
                                        </p:tgtEl>
                                        <p:attrNameLst>
                                          <p:attrName>style.visibility</p:attrName>
                                        </p:attrNameLst>
                                      </p:cBhvr>
                                      <p:to>
                                        <p:strVal val="visible"/>
                                      </p:to>
                                    </p:set>
                                    <p:animEffect transition="in" filter="wipe(up)">
                                      <p:cBhvr>
                                        <p:cTn id="35" dur="500"/>
                                        <p:tgtEl>
                                          <p:spTgt spid="52269"/>
                                        </p:tgtEl>
                                      </p:cBhvr>
                                    </p:animEffect>
                                  </p:childTnLst>
                                </p:cTn>
                              </p:par>
                            </p:childTnLst>
                          </p:cTn>
                        </p:par>
                        <p:par>
                          <p:cTn id="36" fill="hold" nodeType="afterGroup">
                            <p:stCondLst>
                              <p:cond delay="24000"/>
                            </p:stCondLst>
                            <p:childTnLst>
                              <p:par>
                                <p:cTn id="37" presetID="9" presetClass="entr" presetSubtype="0" fill="hold" grpId="0" nodeType="afterEffect">
                                  <p:stCondLst>
                                    <p:cond delay="4000"/>
                                  </p:stCondLst>
                                  <p:childTnLst>
                                    <p:set>
                                      <p:cBhvr>
                                        <p:cTn id="38" dur="1" fill="hold">
                                          <p:stCondLst>
                                            <p:cond delay="0"/>
                                          </p:stCondLst>
                                        </p:cTn>
                                        <p:tgtEl>
                                          <p:spTgt spid="52264"/>
                                        </p:tgtEl>
                                        <p:attrNameLst>
                                          <p:attrName>style.visibility</p:attrName>
                                        </p:attrNameLst>
                                      </p:cBhvr>
                                      <p:to>
                                        <p:strVal val="visible"/>
                                      </p:to>
                                    </p:set>
                                    <p:animEffect transition="in" filter="dissolve">
                                      <p:cBhvr>
                                        <p:cTn id="39" dur="500"/>
                                        <p:tgtEl>
                                          <p:spTgt spid="52264"/>
                                        </p:tgtEl>
                                      </p:cBhvr>
                                    </p:animEffect>
                                  </p:childTnLst>
                                </p:cTn>
                              </p:par>
                            </p:childTnLst>
                          </p:cTn>
                        </p:par>
                        <p:par>
                          <p:cTn id="40" fill="hold" nodeType="afterGroup">
                            <p:stCondLst>
                              <p:cond delay="28500"/>
                            </p:stCondLst>
                            <p:childTnLst>
                              <p:par>
                                <p:cTn id="41" presetID="22" presetClass="entr" presetSubtype="1" fill="hold" grpId="0" nodeType="afterEffect">
                                  <p:stCondLst>
                                    <p:cond delay="1000"/>
                                  </p:stCondLst>
                                  <p:childTnLst>
                                    <p:set>
                                      <p:cBhvr>
                                        <p:cTn id="42" dur="1" fill="hold">
                                          <p:stCondLst>
                                            <p:cond delay="0"/>
                                          </p:stCondLst>
                                        </p:cTn>
                                        <p:tgtEl>
                                          <p:spTgt spid="52270"/>
                                        </p:tgtEl>
                                        <p:attrNameLst>
                                          <p:attrName>style.visibility</p:attrName>
                                        </p:attrNameLst>
                                      </p:cBhvr>
                                      <p:to>
                                        <p:strVal val="visible"/>
                                      </p:to>
                                    </p:set>
                                    <p:animEffect transition="in" filter="wipe(up)">
                                      <p:cBhvr>
                                        <p:cTn id="43" dur="500"/>
                                        <p:tgtEl>
                                          <p:spTgt spid="5227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4000"/>
                                  </p:stCondLst>
                                  <p:childTnLst>
                                    <p:set>
                                      <p:cBhvr>
                                        <p:cTn id="46" dur="1" fill="hold">
                                          <p:stCondLst>
                                            <p:cond delay="0"/>
                                          </p:stCondLst>
                                        </p:cTn>
                                        <p:tgtEl>
                                          <p:spTgt spid="52276"/>
                                        </p:tgtEl>
                                        <p:attrNameLst>
                                          <p:attrName>style.visibility</p:attrName>
                                        </p:attrNameLst>
                                      </p:cBhvr>
                                      <p:to>
                                        <p:strVal val="visible"/>
                                      </p:to>
                                    </p:set>
                                    <p:animEffect transition="in" filter="dissolve">
                                      <p:cBhvr>
                                        <p:cTn id="47" dur="500"/>
                                        <p:tgtEl>
                                          <p:spTgt spid="52276"/>
                                        </p:tgtEl>
                                      </p:cBhvr>
                                    </p:animEffect>
                                  </p:childTnLst>
                                </p:cTn>
                              </p:par>
                            </p:childTnLst>
                          </p:cTn>
                        </p:par>
                        <p:par>
                          <p:cTn id="48" fill="hold" nodeType="afterGroup">
                            <p:stCondLst>
                              <p:cond delay="34500"/>
                            </p:stCondLst>
                            <p:childTnLst>
                              <p:par>
                                <p:cTn id="49" presetID="22" presetClass="entr" presetSubtype="4" fill="hold" grpId="0" nodeType="afterEffect">
                                  <p:stCondLst>
                                    <p:cond delay="1000"/>
                                  </p:stCondLst>
                                  <p:childTnLst>
                                    <p:set>
                                      <p:cBhvr>
                                        <p:cTn id="50" dur="1" fill="hold">
                                          <p:stCondLst>
                                            <p:cond delay="0"/>
                                          </p:stCondLst>
                                        </p:cTn>
                                        <p:tgtEl>
                                          <p:spTgt spid="52277"/>
                                        </p:tgtEl>
                                        <p:attrNameLst>
                                          <p:attrName>style.visibility</p:attrName>
                                        </p:attrNameLst>
                                      </p:cBhvr>
                                      <p:to>
                                        <p:strVal val="visible"/>
                                      </p:to>
                                    </p:set>
                                    <p:animEffect transition="in" filter="wipe(down)">
                                      <p:cBhvr>
                                        <p:cTn id="51" dur="500"/>
                                        <p:tgtEl>
                                          <p:spTgt spid="52277"/>
                                        </p:tgtEl>
                                      </p:cBhvr>
                                    </p:animEffect>
                                  </p:childTnLst>
                                </p:cTn>
                              </p:par>
                            </p:childTnLst>
                          </p:cTn>
                        </p:par>
                        <p:par>
                          <p:cTn id="52" fill="hold" nodeType="afterGroup">
                            <p:stCondLst>
                              <p:cond delay="36000"/>
                            </p:stCondLst>
                            <p:childTnLst>
                              <p:par>
                                <p:cTn id="53" presetID="22" presetClass="entr" presetSubtype="1" fill="hold" grpId="0" nodeType="afterEffect">
                                  <p:stCondLst>
                                    <p:cond delay="3000"/>
                                  </p:stCondLst>
                                  <p:childTnLst>
                                    <p:set>
                                      <p:cBhvr>
                                        <p:cTn id="54" dur="1" fill="hold">
                                          <p:stCondLst>
                                            <p:cond delay="0"/>
                                          </p:stCondLst>
                                        </p:cTn>
                                        <p:tgtEl>
                                          <p:spTgt spid="52271"/>
                                        </p:tgtEl>
                                        <p:attrNameLst>
                                          <p:attrName>style.visibility</p:attrName>
                                        </p:attrNameLst>
                                      </p:cBhvr>
                                      <p:to>
                                        <p:strVal val="visible"/>
                                      </p:to>
                                    </p:set>
                                    <p:animEffect transition="in" filter="wipe(up)">
                                      <p:cBhvr>
                                        <p:cTn id="55" dur="500"/>
                                        <p:tgtEl>
                                          <p:spTgt spid="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autoUpdateAnimBg="0"/>
      <p:bldP spid="52261" grpId="0" autoUpdateAnimBg="0"/>
      <p:bldP spid="52262" grpId="0" animBg="1"/>
      <p:bldP spid="52264" grpId="0" autoUpdateAnimBg="0"/>
      <p:bldP spid="52269" grpId="0" animBg="1"/>
      <p:bldP spid="52270" grpId="0" animBg="1"/>
      <p:bldP spid="52271" grpId="0" animBg="1"/>
      <p:bldP spid="52272" grpId="0" autoUpdateAnimBg="0"/>
      <p:bldP spid="52273" grpId="0" animBg="1"/>
      <p:bldP spid="52274" grpId="0" autoUpdateAnimBg="0"/>
      <p:bldP spid="52275" grpId="0" animBg="1"/>
      <p:bldP spid="52276" grpId="0" autoUpdateAnimBg="0"/>
      <p:bldP spid="52277"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chemeClr val="tx2">
                    <a:lumMod val="20000"/>
                    <a:lumOff val="80000"/>
                  </a:schemeClr>
                </a:solidFill>
                <a:latin typeface="Arial" panose="020B0604020202020204" pitchFamily="34" charset="0"/>
                <a:ea typeface="ＭＳ Ｐゴシック" charset="0"/>
                <a:cs typeface="Arial" panose="020B0604020202020204" pitchFamily="34" charset="0"/>
              </a:rPr>
              <a:t>علاقة عزرا بأستير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458-457 ق.م (سنة واحدة)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العودة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العودة</a:t>
                </a:r>
                <a:endParaRPr lang="en-US" altLang="zh-CN" b="1" dirty="0">
                  <a:solidFill>
                    <a:srgbClr val="000000"/>
                  </a:solidFill>
                  <a:latin typeface="Arial" panose="020B0604020202020204" pitchFamily="34" charset="0"/>
                  <a:cs typeface="Arial" panose="020B0604020202020204" pitchFamily="34" charset="0"/>
                </a:endParaRPr>
              </a:p>
              <a:p>
                <a:pPr algn="ctr" eaLnBrk="0" hangingPunct="0">
                  <a:lnSpc>
                    <a:spcPct val="80000"/>
                  </a:lnSpc>
                </a:pPr>
                <a:r>
                  <a:rPr lang="ar-JO" altLang="zh-CN" b="1" dirty="0">
                    <a:solidFill>
                      <a:srgbClr val="000000"/>
                    </a:solidFill>
                    <a:latin typeface="Arial" panose="020B0604020202020204" pitchFamily="34" charset="0"/>
                    <a:cs typeface="Arial" panose="020B0604020202020204" pitchFamily="34" charset="0"/>
                  </a:rPr>
                  <a:t>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         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 </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المقاومة      4: 1-6: 12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       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والرثاء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أستير (فجوة 58 سنة)</a:t>
              </a:r>
              <a:endParaRPr lang="en-US" b="1" dirty="0">
                <a:solidFill>
                  <a:srgbClr val="FFFFFF"/>
                </a:solidFill>
                <a:latin typeface="Arial" panose="020B0604020202020204" pitchFamily="34" charset="0"/>
                <a:cs typeface="Arial" panose="020B0604020202020204" pitchFamily="34" charset="0"/>
              </a:endParaRP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275"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r">
              <a:spcBef>
                <a:spcPct val="50000"/>
              </a:spcBef>
              <a:defRPr/>
            </a:pPr>
            <a:r>
              <a:rPr lang="ar-JO" b="1" dirty="0">
                <a:solidFill>
                  <a:srgbClr val="FFFFFF"/>
                </a:solidFill>
                <a:latin typeface="Arial" panose="020B0604020202020204" pitchFamily="34" charset="0"/>
                <a:ea typeface="+mn-ea"/>
                <a:cs typeface="Arial" panose="020B0604020202020204" pitchFamily="34" charset="0"/>
              </a:rPr>
              <a:t>السير عبر الكتاب</a:t>
            </a:r>
            <a:r>
              <a:rPr lang="en-US" b="1" dirty="0">
                <a:solidFill>
                  <a:srgbClr val="FFFFFF"/>
                </a:solidFill>
                <a:latin typeface="Arial" panose="020B0604020202020204" pitchFamily="34" charset="0"/>
                <a:ea typeface="Times New Roman" pitchFamily="-111" charset="0"/>
                <a:cs typeface="Arial" panose="020B0604020202020204" pitchFamily="34" charset="0"/>
              </a:rPr>
              <a:t>©</a:t>
            </a:r>
            <a:r>
              <a:rPr lang="ar-JO" b="1" dirty="0">
                <a:solidFill>
                  <a:srgbClr val="FFFFFF"/>
                </a:solidFill>
                <a:latin typeface="Arial" panose="020B0604020202020204" pitchFamily="34" charset="0"/>
                <a:ea typeface="+mn-ea"/>
                <a:cs typeface="Arial" panose="020B0604020202020204" pitchFamily="34" charset="0"/>
              </a:rPr>
              <a:t>1989</a:t>
            </a:r>
            <a:endParaRPr lang="en-US" b="1" dirty="0">
              <a:solidFill>
                <a:srgbClr val="FFFFFF"/>
              </a:solidFill>
              <a:latin typeface="Arial" panose="020B0604020202020204" pitchFamily="34" charset="0"/>
              <a:ea typeface="+mn-ea"/>
              <a:cs typeface="Arial" panose="020B0604020202020204" pitchFamily="34" charset="0"/>
            </a:endParaRPr>
          </a:p>
        </p:txBody>
      </p:sp>
      <p:pic>
        <p:nvPicPr>
          <p:cNvPr id="108548" name="Picture 6" descr="Ezra"/>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2514600" y="60325"/>
            <a:ext cx="4876800" cy="769938"/>
          </a:xfrm>
        </p:spPr>
        <p:txBody>
          <a:bodyPr/>
          <a:lstStyle/>
          <a:p>
            <a:pPr>
              <a:defRPr/>
            </a:pPr>
            <a:r>
              <a:rPr lang="ar-JO" sz="4000" b="1" dirty="0">
                <a:solidFill>
                  <a:srgbClr val="FFFFFF"/>
                </a:solidFill>
                <a:latin typeface="Arial" panose="020B0604020202020204" pitchFamily="34" charset="0"/>
                <a:ea typeface="ＭＳ Ｐゴシック" charset="0"/>
                <a:cs typeface="Arial" panose="020B0604020202020204" pitchFamily="34" charset="0"/>
              </a:rPr>
              <a:t>عزرا : الهيكل / الشعب</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ar-JO" altLang="zh-CN" b="1" dirty="0">
                <a:solidFill>
                  <a:schemeClr val="bg2"/>
                </a:solidFill>
                <a:latin typeface="Arial" panose="020B0604020202020204" pitchFamily="34" charset="0"/>
                <a:ea typeface="ＭＳ Ｐゴシック" charset="0"/>
                <a:cs typeface="Arial" panose="020B0604020202020204" pitchFamily="34" charset="0"/>
              </a:rPr>
              <a:t>هيكل زربابل</a:t>
            </a:r>
            <a:br>
              <a:rPr lang="en-US" altLang="zh-CN" sz="2000" b="1" dirty="0">
                <a:solidFill>
                  <a:schemeClr val="bg2"/>
                </a:solidFill>
                <a:latin typeface="Arial" panose="020B0604020202020204" pitchFamily="34" charset="0"/>
                <a:ea typeface="ＭＳ Ｐゴシック" charset="0"/>
                <a:cs typeface="Arial" panose="020B0604020202020204" pitchFamily="34" charset="0"/>
              </a:rPr>
            </a:br>
            <a:r>
              <a:rPr lang="ar-JO" sz="2000" b="1" dirty="0">
                <a:solidFill>
                  <a:schemeClr val="bg2"/>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298</a:t>
            </a:r>
            <a:endParaRPr lang="en-US" b="1" dirty="0">
              <a:solidFill>
                <a:srgbClr val="FFFFFF"/>
              </a:solidFill>
              <a:latin typeface="Arial" panose="020B0604020202020204" pitchFamily="34" charset="0"/>
              <a:cs typeface="Arial" panose="020B0604020202020204" pitchFamily="34" charset="0"/>
            </a:endParaRP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ar-JO" sz="3200" b="1" u="sng" dirty="0">
                <a:solidFill>
                  <a:srgbClr val="000000"/>
                </a:solidFill>
                <a:latin typeface="Arial" panose="020B0604020202020204" pitchFamily="34" charset="0"/>
                <a:ea typeface="+mn-ea"/>
                <a:cs typeface="Arial" panose="020B0604020202020204" pitchFamily="34" charset="0"/>
              </a:rPr>
              <a:t>الكلمة المفتاحية</a:t>
            </a:r>
            <a:endParaRPr lang="en-US" sz="3200" b="1" u="sng" dirty="0">
              <a:solidFill>
                <a:srgbClr val="000000"/>
              </a:solidFill>
              <a:latin typeface="Arial" panose="020B0604020202020204" pitchFamily="34" charset="0"/>
              <a:ea typeface="+mn-ea"/>
              <a:cs typeface="Arial" panose="020B0604020202020204" pitchFamily="34" charset="0"/>
            </a:endParaRP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ar-JO"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الهيكل</a:t>
            </a:r>
            <a:endParaRPr lang="en-US"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endParaRP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Font typeface="Wingdings" pitchFamily="-111" charset="2"/>
              <a:buNone/>
              <a:defRPr/>
            </a:pPr>
            <a:r>
              <a:rPr lang="ar-JO" altLang="zh-CN" sz="3200" b="1" u="sng" dirty="0">
                <a:solidFill>
                  <a:srgbClr val="FFFFFF"/>
                </a:solidFill>
                <a:latin typeface="Arial" panose="020B0604020202020204" pitchFamily="34" charset="0"/>
                <a:ea typeface="Times New Roman" pitchFamily="-111" charset="0"/>
                <a:cs typeface="Arial" panose="020B0604020202020204" pitchFamily="34" charset="0"/>
              </a:rPr>
              <a:t>الآية المفتاحية</a:t>
            </a:r>
            <a:endParaRPr lang="en-US" altLang="zh-CN" sz="3200" b="1" dirty="0">
              <a:solidFill>
                <a:srgbClr val="FFFFFF"/>
              </a:solidFill>
              <a:latin typeface="Arial" panose="020B0604020202020204" pitchFamily="34" charset="0"/>
              <a:ea typeface="Times New Roman" pitchFamily="-111" charset="0"/>
              <a:cs typeface="Arial" panose="020B0604020202020204" pitchFamily="34" charset="0"/>
            </a:endParaRPr>
          </a:p>
          <a:p>
            <a:pPr algn="ctr"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والآن كلحيظة كانت رأفة من لدن الرب إلهنا ليبقي لنا نجاة ويعطينا وتداً في مكان قدسه لينير إلهنا أعيننا ويعطينا حياة قليلة في عبوديتنا (9: 8)</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81000"/>
            <a:ext cx="9144000" cy="1247775"/>
          </a:xfrm>
        </p:spPr>
        <p:txBody>
          <a:bodyPr/>
          <a:lstStyle/>
          <a:p>
            <a:pPr algn="ctr" eaLnBrk="1" hangingPunct="1">
              <a:defRPr/>
            </a:pPr>
            <a:r>
              <a:rPr lang="ar-JO" sz="5400" b="1" dirty="0">
                <a:solidFill>
                  <a:srgbClr val="FFFFFF"/>
                </a:solidFill>
                <a:latin typeface="Arial" panose="020B0604020202020204" pitchFamily="34" charset="0"/>
                <a:ea typeface="+mj-ea"/>
                <a:cs typeface="Arial" panose="020B0604020202020204" pitchFamily="34" charset="0"/>
              </a:rPr>
              <a:t>العنوان</a:t>
            </a:r>
            <a:endParaRPr lang="en-US" sz="4800" b="1" dirty="0">
              <a:solidFill>
                <a:srgbClr val="FFFFFF"/>
              </a:solidFill>
              <a:latin typeface="Arial" panose="020B0604020202020204" pitchFamily="34" charset="0"/>
              <a:ea typeface="+mj-ea"/>
              <a:cs typeface="Arial" panose="020B0604020202020204" pitchFamily="34" charset="0"/>
            </a:endParaRPr>
          </a:p>
        </p:txBody>
      </p:sp>
      <p:sp>
        <p:nvSpPr>
          <p:cNvPr id="11264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
        <p:nvSpPr>
          <p:cNvPr id="22533" name="Rectangle 5"/>
          <p:cNvSpPr>
            <a:spLocks noChangeArrowheads="1"/>
          </p:cNvSpPr>
          <p:nvPr/>
        </p:nvSpPr>
        <p:spPr bwMode="auto">
          <a:xfrm>
            <a:off x="381000" y="1844675"/>
            <a:ext cx="8763000" cy="4479925"/>
          </a:xfrm>
          <a:prstGeom prst="rect">
            <a:avLst/>
          </a:prstGeom>
          <a:noFill/>
          <a:ln w="9525">
            <a:noFill/>
            <a:miter lim="800000"/>
            <a:headEnd/>
            <a:tailEnd/>
          </a:ln>
        </p:spPr>
        <p:txBody>
          <a:bodyPr/>
          <a:lstStyle/>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كان عزرا ونحميا في الأصل سفراً واحداً بحسب يوسيفوس، جيروم والتلمود .</a:t>
            </a:r>
            <a:r>
              <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 </a:t>
            </a:r>
          </a:p>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يحتوي الكتاب المقدس العبري على السفرين معاً تحت عنوان عزرا نحميا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على كل حال فإن تكرار عزرا 2 في نحميا 7 قد يشير أن العملين كانا منفصلين في الأصل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a:p>
            <a:pPr marL="342900" indent="-342900" algn="r" rtl="1">
              <a:spcBef>
                <a:spcPct val="20000"/>
              </a:spcBef>
              <a:buClr>
                <a:srgbClr val="FFFFFF"/>
              </a:buClr>
              <a:buSzPct val="80000"/>
              <a:buFont typeface="Arial" charset="0"/>
              <a:buChar char="•"/>
              <a:defRPr/>
            </a:pPr>
            <a:r>
              <a:rPr lang="ar-JO" sz="2800" b="1" dirty="0">
                <a:latin typeface="Arial" panose="020B0604020202020204" pitchFamily="34" charset="0"/>
                <a:cs typeface="Arial" panose="020B0604020202020204" pitchFamily="34" charset="0"/>
              </a:rPr>
              <a:t>عزرا تعني عون، نجدة، مساعدة ونحميا تعني تعزية الرب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773363" y="0"/>
            <a:ext cx="3627437" cy="685800"/>
          </a:xfrm>
          <a:solidFill>
            <a:srgbClr val="2A0200"/>
          </a:solidFill>
        </p:spPr>
        <p:txBody>
          <a:bodyPr/>
          <a:lstStyle/>
          <a:p>
            <a:pPr algn="ctr" eaLnBrk="1" hangingPunct="1">
              <a:defRPr/>
            </a:pPr>
            <a:r>
              <a:rPr lang="ar-JO" sz="4000" b="1" dirty="0">
                <a:solidFill>
                  <a:srgbClr val="FFFFFF"/>
                </a:solidFill>
                <a:latin typeface="Arial" panose="020B0604020202020204" pitchFamily="34" charset="0"/>
                <a:ea typeface="+mj-ea"/>
                <a:cs typeface="Arial" panose="020B0604020202020204" pitchFamily="34" charset="0"/>
              </a:rPr>
              <a:t>التأليف</a:t>
            </a:r>
            <a:endParaRPr lang="en-US" sz="4000" b="1" dirty="0">
              <a:solidFill>
                <a:srgbClr val="FFFFFF"/>
              </a:solidFill>
              <a:latin typeface="Arial" panose="020B0604020202020204" pitchFamily="34" charset="0"/>
              <a:ea typeface="+mj-ea"/>
              <a:cs typeface="Arial" panose="020B0604020202020204" pitchFamily="34" charset="0"/>
            </a:endParaRPr>
          </a:p>
        </p:txBody>
      </p:sp>
      <p:sp>
        <p:nvSpPr>
          <p:cNvPr id="88067" name="Text Box 4"/>
          <p:cNvSpPr txBox="1">
            <a:spLocks noChangeArrowheads="1"/>
          </p:cNvSpPr>
          <p:nvPr/>
        </p:nvSpPr>
        <p:spPr bwMode="auto">
          <a:xfrm>
            <a:off x="8412163" y="0"/>
            <a:ext cx="731837" cy="457200"/>
          </a:xfrm>
          <a:prstGeom prst="rect">
            <a:avLst/>
          </a:prstGeom>
          <a:solidFill>
            <a:srgbClr val="000000"/>
          </a:solid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b="1" dirty="0">
                <a:solidFill>
                  <a:srgbClr val="FFFFFF"/>
                </a:solidFill>
                <a:effectLst>
                  <a:outerShdw blurRad="53975" dist="76200" dir="2700000" sx="101000" sy="101000" algn="tl" rotWithShape="0">
                    <a:srgbClr val="000000"/>
                  </a:outerShdw>
                </a:effectLst>
                <a:latin typeface="Arial" panose="020B0604020202020204" pitchFamily="34" charset="0"/>
                <a:cs typeface="Arial" panose="020B0604020202020204" pitchFamily="34" charset="0"/>
              </a:rPr>
              <a:t>290</a:t>
            </a:r>
            <a:endParaRPr lang="en-US" b="1" dirty="0">
              <a:solidFill>
                <a:srgbClr val="FFFFFF"/>
              </a:solidFill>
              <a:effectLst>
                <a:outerShdw blurRad="53975" dist="76200" dir="2700000" sx="101000" sy="101000" algn="tl" rotWithShape="0">
                  <a:srgbClr val="000000"/>
                </a:outerShdw>
              </a:effectLst>
              <a:latin typeface="Arial" panose="020B0604020202020204" pitchFamily="34" charset="0"/>
              <a:cs typeface="Arial" panose="020B0604020202020204" pitchFamily="34" charset="0"/>
            </a:endParaRPr>
          </a:p>
        </p:txBody>
      </p:sp>
      <p:sp>
        <p:nvSpPr>
          <p:cNvPr id="20487" name="Rectangle 7"/>
          <p:cNvSpPr>
            <a:spLocks noChangeArrowheads="1"/>
          </p:cNvSpPr>
          <p:nvPr/>
        </p:nvSpPr>
        <p:spPr bwMode="auto">
          <a:xfrm>
            <a:off x="4459288" y="836613"/>
            <a:ext cx="4648200" cy="5867400"/>
          </a:xfrm>
          <a:prstGeom prst="rect">
            <a:avLst/>
          </a:prstGeom>
          <a:solidFill>
            <a:schemeClr val="bg1">
              <a:lumMod val="50000"/>
            </a:schemeClr>
          </a:solidFill>
          <a:ln>
            <a:noFill/>
          </a:ln>
        </p:spPr>
        <p:txBody>
          <a:bodyPr/>
          <a:lstStyle/>
          <a:p>
            <a:pPr marL="342900" indent="-342900" algn="ctr" rtl="1">
              <a:lnSpc>
                <a:spcPct val="90000"/>
              </a:lnSpc>
              <a:spcBef>
                <a:spcPct val="20000"/>
              </a:spcBef>
              <a:buClr>
                <a:schemeClr val="accent1"/>
              </a:buClr>
              <a:buSzPct val="80000"/>
              <a:buFont typeface="Wingdings" charset="0"/>
              <a:buNone/>
              <a:defRPr/>
            </a:pPr>
            <a:r>
              <a:rPr lang="ar-JO" altLang="zh-CN" sz="2800" b="1" u="sng" dirty="0">
                <a:solidFill>
                  <a:srgbClr val="FFFFFF"/>
                </a:solidFill>
                <a:latin typeface="Arial" panose="020B0604020202020204" pitchFamily="34" charset="0"/>
                <a:cs typeface="Arial" panose="020B0604020202020204" pitchFamily="34" charset="0"/>
              </a:rPr>
              <a:t>الدليل الداخلي</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accent1"/>
              </a:buClr>
              <a:buSzPct val="80000"/>
              <a:buFont typeface="Wingdings" charset="0"/>
              <a:buChar char="Ü"/>
              <a:defRPr/>
            </a:pPr>
            <a:r>
              <a:rPr lang="ar-JO" sz="2800" b="1" dirty="0">
                <a:latin typeface="Arial" panose="020B0604020202020204" pitchFamily="34" charset="0"/>
                <a:cs typeface="Arial" panose="020B0604020202020204" pitchFamily="34" charset="0"/>
              </a:rPr>
              <a:t>في 7: 27-9: 15 يشير المؤلف إلى نفسه بضمير المتكلم. هذا مهم لأن عزرا لم يولد حتى خلال أحداث الفصول 1-6 (538-516 ق.م) حيث تم تقديمه لأول مرة في 7: 1 (458 ق.م).</a:t>
            </a:r>
            <a:r>
              <a:rPr lang="en-US" altLang="zh-CN" sz="2800" b="1" dirty="0">
                <a:solidFill>
                  <a:srgbClr val="FFFFFF"/>
                </a:solidFill>
                <a:latin typeface="Arial" panose="020B0604020202020204" pitchFamily="34" charset="0"/>
                <a:cs typeface="Arial" panose="020B0604020202020204" pitchFamily="34" charset="0"/>
              </a:rPr>
              <a:t>  </a:t>
            </a:r>
          </a:p>
          <a:p>
            <a:pPr marL="342900" indent="-342900" algn="r" rtl="1">
              <a:lnSpc>
                <a:spcPct val="90000"/>
              </a:lnSpc>
              <a:spcBef>
                <a:spcPct val="20000"/>
              </a:spcBef>
              <a:buClr>
                <a:schemeClr val="accent1"/>
              </a:buClr>
              <a:buSzPct val="80000"/>
              <a:buFont typeface="Wingdings" charset="0"/>
              <a:buChar char="Ü"/>
              <a:defRPr/>
            </a:pPr>
            <a:r>
              <a:rPr lang="ar-JO" sz="2800" b="1" dirty="0">
                <a:latin typeface="Arial" panose="020B0604020202020204" pitchFamily="34" charset="0"/>
                <a:cs typeface="Arial" panose="020B0604020202020204" pitchFamily="34" charset="0"/>
              </a:rPr>
              <a:t>كما هوالحال في أخبار الأيام ، فإن الكتاب له تركيز كهنوتي قوي ، وكان عزرا ينحدر مباشرة من هارون عبر إليعازر وفينحاس وصادوق (٧: ١-٥).</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accent1"/>
              </a:buClr>
              <a:buSzPct val="80000"/>
              <a:buFont typeface="Wingdings" charset="0"/>
              <a:buChar char="Ü"/>
              <a:defRPr/>
            </a:pPr>
            <a:endParaRPr lang="en-US" sz="2800" b="1" dirty="0">
              <a:solidFill>
                <a:srgbClr val="FFFFFF"/>
              </a:solidFill>
              <a:latin typeface="Arial" panose="020B0604020202020204" pitchFamily="34" charset="0"/>
              <a:ea typeface="Times New Roman" charset="0"/>
              <a:cs typeface="Arial" panose="020B0604020202020204" pitchFamily="34" charset="0"/>
            </a:endParaRPr>
          </a:p>
        </p:txBody>
      </p:sp>
      <p:pic>
        <p:nvPicPr>
          <p:cNvPr id="114693" name="Picture 5" descr="ezra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46338"/>
            <a:ext cx="3336925"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6" name="Rectangle 6"/>
          <p:cNvSpPr>
            <a:spLocks noChangeArrowheads="1"/>
          </p:cNvSpPr>
          <p:nvPr/>
        </p:nvSpPr>
        <p:spPr bwMode="auto">
          <a:xfrm>
            <a:off x="-36513" y="836613"/>
            <a:ext cx="4419601" cy="1728291"/>
          </a:xfrm>
          <a:prstGeom prst="rect">
            <a:avLst/>
          </a:prstGeom>
          <a:solidFill>
            <a:schemeClr val="bg1">
              <a:lumMod val="50000"/>
            </a:schemeClr>
          </a:solidFill>
          <a:ln>
            <a:noFill/>
          </a:ln>
        </p:spPr>
        <p:txBody>
          <a:bodyPr/>
          <a:lstStyle/>
          <a:p>
            <a:pPr algn="ctr">
              <a:spcBef>
                <a:spcPct val="20000"/>
              </a:spcBef>
              <a:buClr>
                <a:schemeClr val="accent1"/>
              </a:buClr>
              <a:buSzPct val="80000"/>
              <a:buFont typeface="Wingdings" charset="0"/>
              <a:buNone/>
              <a:defRPr/>
            </a:pPr>
            <a:r>
              <a:rPr lang="ar-JO" altLang="zh-CN" sz="2800" b="1" u="sng" dirty="0">
                <a:solidFill>
                  <a:srgbClr val="FFFFFF"/>
                </a:solidFill>
                <a:latin typeface="Arial" panose="020B0604020202020204" pitchFamily="34" charset="0"/>
                <a:cs typeface="Arial" panose="020B0604020202020204" pitchFamily="34" charset="0"/>
              </a:rPr>
              <a:t>الدليل الخارجي</a:t>
            </a:r>
            <a:endParaRPr lang="en-US" altLang="zh-CN" sz="2800" b="1" u="sng" dirty="0">
              <a:solidFill>
                <a:srgbClr val="FFFFFF"/>
              </a:solidFill>
              <a:latin typeface="Arial" panose="020B0604020202020204" pitchFamily="34" charset="0"/>
              <a:cs typeface="Arial" panose="020B0604020202020204" pitchFamily="34" charset="0"/>
            </a:endParaRPr>
          </a:p>
          <a:p>
            <a:pPr algn="ctr">
              <a:spcBef>
                <a:spcPct val="20000"/>
              </a:spcBef>
              <a:buClr>
                <a:schemeClr val="accent1"/>
              </a:buClr>
              <a:buSzPct val="80000"/>
              <a:buFont typeface="Wingdings" charset="0"/>
              <a:buNone/>
              <a:defRPr/>
            </a:pPr>
            <a:r>
              <a:rPr lang="ar-JO" sz="2800" b="1" dirty="0">
                <a:latin typeface="Arial" panose="020B0604020202020204" pitchFamily="34" charset="0"/>
                <a:cs typeface="Arial" panose="020B0604020202020204" pitchFamily="34" charset="0"/>
              </a:rPr>
              <a:t>لطالما اعتبر التقليد التلمودي اليهودي أن عزرا هومن قام بتأليف هذا السفر</a:t>
            </a:r>
            <a:endParaRPr lang="en-US" altLang="zh-CN"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0-#ppt_w/2"/>
                                          </p:val>
                                        </p:tav>
                                        <p:tav tm="100000">
                                          <p:val>
                                            <p:strVal val="#ppt_x"/>
                                          </p:val>
                                        </p:tav>
                                      </p:tavLst>
                                    </p:anim>
                                    <p:anim calcmode="lin" valueType="num">
                                      <p:cBhvr additive="base">
                                        <p:cTn id="8"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additive="base">
                                        <p:cTn id="13" dur="500" fill="hold"/>
                                        <p:tgtEl>
                                          <p:spTgt spid="20487"/>
                                        </p:tgtEl>
                                        <p:attrNameLst>
                                          <p:attrName>ppt_x</p:attrName>
                                        </p:attrNameLst>
                                      </p:cBhvr>
                                      <p:tavLst>
                                        <p:tav tm="0">
                                          <p:val>
                                            <p:strVal val="1+#ppt_w/2"/>
                                          </p:val>
                                        </p:tav>
                                        <p:tav tm="100000">
                                          <p:val>
                                            <p:strVal val="#ppt_x"/>
                                          </p:val>
                                        </p:tav>
                                      </p:tavLst>
                                    </p:anim>
                                    <p:anim calcmode="lin" valueType="num">
                                      <p:cBhvr additive="base">
                                        <p:cTn id="14"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P spid="20486"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16738" name="Rectangle 6"/>
          <p:cNvSpPr>
            <a:spLocks noChangeArrowheads="1"/>
          </p:cNvSpPr>
          <p:nvPr/>
        </p:nvSpPr>
        <p:spPr bwMode="auto">
          <a:xfrm>
            <a:off x="34925" y="1066800"/>
            <a:ext cx="9096375" cy="54864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23556" name="Rectangle 4"/>
          <p:cNvSpPr>
            <a:spLocks noGrp="1" noChangeArrowheads="1"/>
          </p:cNvSpPr>
          <p:nvPr>
            <p:ph type="body" sz="half" idx="2"/>
          </p:nvPr>
        </p:nvSpPr>
        <p:spPr>
          <a:xfrm>
            <a:off x="-36513" y="1052513"/>
            <a:ext cx="9072563" cy="5562600"/>
          </a:xfrm>
          <a:noFill/>
        </p:spPr>
        <p:txBody>
          <a:bodyPr/>
          <a:lstStyle/>
          <a:p>
            <a:pPr algn="ctr" eaLnBrk="1" hangingPunct="1">
              <a:buFont typeface="Wingdings" charset="0"/>
              <a:buNone/>
            </a:pPr>
            <a:r>
              <a:rPr lang="ar-JO" altLang="zh-CN" sz="3200" b="1" u="sng"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algn="ctr" eaLnBrk="1" hangingPunct="1">
              <a:buNone/>
            </a:pPr>
            <a:r>
              <a:rPr lang="ar-JO" sz="3200" b="1" dirty="0">
                <a:latin typeface="Arial" panose="020B0604020202020204" pitchFamily="34" charset="0"/>
                <a:cs typeface="Arial" panose="020B0604020202020204" pitchFamily="34" charset="0"/>
              </a:rPr>
              <a:t>وقعت أحداث عزرا 7-10 التي شارك فيها عزرا في 458-457 ق.م . أيضاً كان عزرا معاصراً لنحميا (نح 8: 1-9 ؛ 12 :36) ، الذي وصل إلى أورشليم عام 444 ق.م . قد يكون التاريخ المحتمل للتكوين بين هذين التاريخين ، ووضع الكتابة في حوالي 450 ق.م . ومع ذلك فإن سفر عزرا نفسه يغطي فترتين زمنيتين مختلفتين تفصل بينهما 58 عامًا. يروي عزرا 1-6 قصة زربابل (538-516 ق.م) بينما عزرا 7-10 هوفي الغالب سرد السيرة الذاتية لعزرا الذي بدأ بعد ستة عقود (458-457 ق.م).</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3554" name="Rectangle 2"/>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الظروف</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1674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_rels/them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Designs\Construction.pot</Template>
  <TotalTime>8872</TotalTime>
  <Words>12208</Words>
  <Application>Microsoft Macintosh PowerPoint</Application>
  <PresentationFormat>On-screen Show (4:3)</PresentationFormat>
  <Paragraphs>1597</Paragraphs>
  <Slides>177</Slides>
  <Notes>153</Notes>
  <HiddenSlides>0</HiddenSlides>
  <MMClips>0</MMClips>
  <ScaleCrop>false</ScaleCrop>
  <HeadingPairs>
    <vt:vector size="6" baseType="variant">
      <vt:variant>
        <vt:lpstr>Fonts Used</vt:lpstr>
      </vt:variant>
      <vt:variant>
        <vt:i4>22</vt:i4>
      </vt:variant>
      <vt:variant>
        <vt:lpstr>Theme</vt:lpstr>
      </vt:variant>
      <vt:variant>
        <vt:i4>34</vt:i4>
      </vt:variant>
      <vt:variant>
        <vt:lpstr>Slide Titles</vt:lpstr>
      </vt:variant>
      <vt:variant>
        <vt:i4>177</vt:i4>
      </vt:variant>
    </vt:vector>
  </HeadingPairs>
  <TitlesOfParts>
    <vt:vector size="233" baseType="lpstr">
      <vt:lpstr>Albertus Extra Bold</vt:lpstr>
      <vt:lpstr>Arail</vt:lpstr>
      <vt:lpstr>ＭＳ Ｐゴシック</vt:lpstr>
      <vt:lpstr>Osaka</vt:lpstr>
      <vt:lpstr>Arial</vt:lpstr>
      <vt:lpstr>Arial Black</vt:lpstr>
      <vt:lpstr>Arial Narrow</vt:lpstr>
      <vt:lpstr>Calibri</vt:lpstr>
      <vt:lpstr>Calibri Light</vt:lpstr>
      <vt:lpstr>Comic Sans MS</vt:lpstr>
      <vt:lpstr>Helvetica</vt:lpstr>
      <vt:lpstr>Helvetica Neue</vt:lpstr>
      <vt:lpstr>Impact</vt:lpstr>
      <vt:lpstr>Lucida Grande</vt:lpstr>
      <vt:lpstr>Matura MT Script Capitals</vt:lpstr>
      <vt:lpstr>Monotype Sorts</vt:lpstr>
      <vt:lpstr>Times</vt:lpstr>
      <vt:lpstr>Times New Roman</vt:lpstr>
      <vt:lpstr>Trebuchet MS</vt:lpstr>
      <vt:lpstr>Tw Cen MT</vt:lpstr>
      <vt:lpstr>Wingdings</vt:lpstr>
      <vt:lpstr>Wingdings 2</vt:lpstr>
      <vt:lpstr>Construction</vt:lpstr>
      <vt:lpstr>Project Overview (Standard)</vt:lpstr>
      <vt:lpstr>Default Design</vt:lpstr>
      <vt:lpstr>49_Blank Presentation</vt:lpstr>
      <vt:lpstr>Blank Presentation</vt:lpstr>
      <vt:lpstr>2_Construction</vt:lpstr>
      <vt:lpstr>4_Default Design</vt:lpstr>
      <vt:lpstr>1_Default Design</vt:lpstr>
      <vt:lpstr>White</vt:lpstr>
      <vt:lpstr>1_Office Theme</vt:lpstr>
      <vt:lpstr>1_untitled 1</vt:lpstr>
      <vt:lpstr>Median</vt:lpstr>
      <vt:lpstr>untitled 3</vt:lpstr>
      <vt:lpstr>3_untitled 3</vt:lpstr>
      <vt:lpstr>2_Default Design</vt:lpstr>
      <vt:lpstr>1_Construction</vt:lpstr>
      <vt:lpstr>3_Construction</vt:lpstr>
      <vt:lpstr>1_Blank Presentation</vt:lpstr>
      <vt:lpstr>50_Blank Presentation</vt:lpstr>
      <vt:lpstr>3_Default Design</vt:lpstr>
      <vt:lpstr>1_Bar Code</vt:lpstr>
      <vt:lpstr>Crumple</vt:lpstr>
      <vt:lpstr>54_Blank Presentation</vt:lpstr>
      <vt:lpstr>11_Office Theme</vt:lpstr>
      <vt:lpstr>21_Office Theme</vt:lpstr>
      <vt:lpstr>22_Default Design</vt:lpstr>
      <vt:lpstr>5_Default Design</vt:lpstr>
      <vt:lpstr>6_Default Design</vt:lpstr>
      <vt:lpstr>Blank</vt:lpstr>
      <vt:lpstr>23_Default Design</vt:lpstr>
      <vt:lpstr>Azure</vt:lpstr>
      <vt:lpstr>Soaring</vt:lpstr>
      <vt:lpstr>4_Soaring</vt:lpstr>
      <vt:lpstr>3_Azure</vt:lpstr>
      <vt:lpstr>عزرا</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علاقة عزرا بأستير</vt:lpstr>
      <vt:lpstr>باري هدلستون, الكتاب المقدس التلخيصي (Grand Rapids: Baker, 1992)</vt:lpstr>
      <vt:lpstr>كن عابداً</vt:lpstr>
      <vt:lpstr>لماذا يستردنا الله؟</vt:lpstr>
      <vt:lpstr>سبيين ٧٠ سنة</vt:lpstr>
      <vt:lpstr>1. حرر الله المسبيين اليهود ليعبدوه</vt:lpstr>
      <vt:lpstr>2. يحررنا الله من عبوديتنا لنعبده  </vt:lpstr>
      <vt:lpstr>الفكرة الرئيسية في عزرا</vt:lpstr>
      <vt:lpstr> ما الذي سيتغير في حياتك إذا كان هدفك الرئيسي في الحياة هوالعبادة؟ </vt:lpstr>
      <vt:lpstr>التطبيق</vt:lpstr>
      <vt:lpstr>PowerPoint Presentation</vt:lpstr>
      <vt:lpstr>عزرا - نحميا</vt:lpstr>
      <vt:lpstr>الخط الزمني</vt:lpstr>
      <vt:lpstr>التسلسل الزمني في عزرا - نحميا</vt:lpstr>
      <vt:lpstr>The Postexilic Period</vt:lpstr>
      <vt:lpstr>Ezra Chart (Tanner)</vt:lpstr>
      <vt:lpstr>كورش يحتل بابل</vt:lpstr>
      <vt:lpstr>سقوط بابل 539 ق.م</vt:lpstr>
      <vt:lpstr>سقوط بابل (هيرودوت)</vt:lpstr>
      <vt:lpstr>سقوط بابل (هيرودوت)</vt:lpstr>
      <vt:lpstr>PowerPoint Presentation</vt:lpstr>
      <vt:lpstr>تحديد هوية داريوس المادي</vt:lpstr>
      <vt:lpstr>كورش يحتل بابل</vt:lpstr>
      <vt:lpstr>PowerPoint Presentation</vt:lpstr>
      <vt:lpstr>PowerPoint Presentation</vt:lpstr>
      <vt:lpstr>PowerPoint Presentation</vt:lpstr>
      <vt:lpstr>PowerPoint Presentation</vt:lpstr>
      <vt:lpstr>PowerPoint Presentation</vt:lpstr>
      <vt:lpstr>PowerPoint Presentation</vt:lpstr>
      <vt:lpstr>التنبؤ عن كورش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ترامب أم كورش</vt:lpstr>
      <vt:lpstr>PowerPoint Presentation</vt:lpstr>
      <vt:lpstr>The Persian Empire</vt:lpstr>
      <vt:lpstr>كن عابداً</vt:lpstr>
      <vt:lpstr>الصفحات الصفراء</vt:lpstr>
      <vt:lpstr>لماذا الكنيسة؟</vt:lpstr>
      <vt:lpstr>مي لينغ</vt:lpstr>
      <vt:lpstr>مي لينغ</vt:lpstr>
      <vt:lpstr>أخطأ الدكتور راز</vt:lpstr>
      <vt:lpstr>مي لينغ</vt:lpstr>
      <vt:lpstr>كلنا أخطأنا</vt:lpstr>
      <vt:lpstr>لماذا يستردنا الله؟</vt:lpstr>
      <vt:lpstr>يحررنا الله من عبوديتنا لنعبده</vt:lpstr>
      <vt:lpstr>أخطأت إسرائيل</vt:lpstr>
      <vt:lpstr>سبيين ٧٠ سنة</vt:lpstr>
      <vt:lpstr>The Postexilic Era</vt:lpstr>
      <vt:lpstr>تم حفظ يهوذا</vt:lpstr>
      <vt:lpstr>PowerPoint Presentation</vt:lpstr>
      <vt:lpstr>PowerPoint Presentation</vt:lpstr>
      <vt:lpstr>PowerPoint Presentation</vt:lpstr>
      <vt:lpstr>PowerPoint Presentation</vt:lpstr>
      <vt:lpstr>دعونا ندرس   النص الكتابي</vt:lpstr>
      <vt:lpstr>لماذا يستردنا الله؟</vt:lpstr>
      <vt:lpstr> 1. حرر الله المسبيين اليهود ليعبدوه</vt:lpstr>
      <vt:lpstr>عزرا 1 </vt:lpstr>
      <vt:lpstr>PowerPoint Presentation</vt:lpstr>
      <vt:lpstr>PowerPoint Presentation</vt:lpstr>
      <vt:lpstr>PowerPoint Presentation</vt:lpstr>
      <vt:lpstr>PowerPoint Presentation</vt:lpstr>
      <vt:lpstr>PowerPoint Presentation</vt:lpstr>
      <vt:lpstr>كورش العظيم يحتل بابل</vt:lpstr>
      <vt:lpstr>مرسوم     كورش</vt:lpstr>
      <vt:lpstr>الخارجة</vt:lpstr>
      <vt:lpstr>الرجوع من السبي  كتاب الموارد المرئية للكتاب المقدس ، 95</vt:lpstr>
      <vt:lpstr>The Persian Empire</vt:lpstr>
      <vt:lpstr>لكن لماذا  يعتبر الرجوع إلى أرض إسرائيل مهماً جداً؟</vt:lpstr>
      <vt:lpstr>حدود الأرض الموعودة لإبراهيم</vt:lpstr>
      <vt:lpstr>Bethlehem aerial from north</vt:lpstr>
      <vt:lpstr>عزرا 2 </vt:lpstr>
      <vt:lpstr>الرجوع من السبي</vt:lpstr>
      <vt:lpstr>التسلسل الزمني في سفر عزرا</vt:lpstr>
      <vt:lpstr>التسلسل الزمني في عزرا ونحميا  كتاب المصادر المرئية للكتاب المقدس ، ٩٣</vt:lpstr>
      <vt:lpstr>التسلسل الزمني للسبي</vt:lpstr>
      <vt:lpstr>التسلسل الزمني للسبي</vt:lpstr>
      <vt:lpstr>التسلسل الزمني في عزرا ونحميا</vt:lpstr>
      <vt:lpstr>علاقة عزرا بأستير</vt:lpstr>
      <vt:lpstr>عزرا : الهيكل / الشعب</vt:lpstr>
      <vt:lpstr>هيكل زربابل  كتاب الموارد المرئية للكتاب المقدس ، 95</vt:lpstr>
      <vt:lpstr>العنوان</vt:lpstr>
      <vt:lpstr>التأليف</vt:lpstr>
      <vt:lpstr>الظروف</vt:lpstr>
      <vt:lpstr>الظروف</vt:lpstr>
      <vt:lpstr>الخصائص</vt:lpstr>
      <vt:lpstr>الخصائص</vt:lpstr>
      <vt:lpstr>الخصائص</vt:lpstr>
      <vt:lpstr>الحجة</vt:lpstr>
      <vt:lpstr>الفرضية</vt:lpstr>
      <vt:lpstr>الموجز</vt:lpstr>
      <vt:lpstr>عزرا 1-6</vt:lpstr>
      <vt:lpstr>قائمة أنبياء ما قبل السبي في العهد القديم</vt:lpstr>
      <vt:lpstr>قائمة السبي</vt:lpstr>
      <vt:lpstr>قائمة السبي</vt:lpstr>
      <vt:lpstr>عزرا 3 </vt:lpstr>
      <vt:lpstr>إعادة بناء المذبح أولاً (عزرا 3: 1-6)</vt:lpstr>
      <vt:lpstr>عزرا 4 </vt:lpstr>
      <vt:lpstr>مقاومة عمل الله (4: 1-2)</vt:lpstr>
      <vt:lpstr>مقاومة إعادة البناء</vt:lpstr>
      <vt:lpstr>السياق مقاومة إعادة بناء الهيكل</vt:lpstr>
      <vt:lpstr>مقاومة إعادة البناء</vt:lpstr>
      <vt:lpstr>Hug-I</vt:lpstr>
      <vt:lpstr>التاريخ</vt:lpstr>
      <vt:lpstr>التواريخ في حجي (2: 10، 18، 20)</vt:lpstr>
      <vt:lpstr>في السنة الثانية لداريوس الملك في الشهر السادس في أول يوم من الشهر كانت كلمة الرب عن يد حجي النبي إلى زربابل بن شألتئيل والي يهوذا وإلى يهوشع بن يهوصادق الكاهن العظيم قائلاً (1: 1)</vt:lpstr>
      <vt:lpstr>خط زمن المقاومة (عزرا 4)</vt:lpstr>
      <vt:lpstr>فترة ما بعد السبي المتأخرة (عزرا 7-10، نحميا 1-13)</vt:lpstr>
      <vt:lpstr>عزرا 5 </vt:lpstr>
      <vt:lpstr>مقاومة عمل الله دائماً</vt:lpstr>
      <vt:lpstr>علاقة عزرا مع أستير</vt:lpstr>
      <vt:lpstr>عزرا 6 </vt:lpstr>
      <vt:lpstr>إكمال الهيكل في 516 ق.م (عزرا 6 : 15)</vt:lpstr>
      <vt:lpstr>الموجز</vt:lpstr>
      <vt:lpstr>عزرا 7 </vt:lpstr>
      <vt:lpstr>من الأهم؟</vt:lpstr>
      <vt:lpstr>من الأهم؟</vt:lpstr>
      <vt:lpstr>من الأهم؟</vt:lpstr>
      <vt:lpstr>الموجز</vt:lpstr>
      <vt:lpstr>لأن عزرا هيأ قلبه لطلب شريعة الرب والعمل بها وليعلم إسرائيل فريضة وقضاء (عز 7: 10)</vt:lpstr>
      <vt:lpstr>عزرا  7-10</vt:lpstr>
      <vt:lpstr>عزرا 8 </vt:lpstr>
      <vt:lpstr>الرجوع من السبي  جون إتش والتون ، مخططات زمنية وخلفية للعهد القديم ، 35  جون أ.مارتن ، "عزرا ،" في تعليق معرفة الكتاب المقدس ، 1: 652 ، مقتبس</vt:lpstr>
      <vt:lpstr>Returns from Exile</vt:lpstr>
      <vt:lpstr>قيادة النهضة (عزرا 8: 15-20)</vt:lpstr>
      <vt:lpstr>عزرا يعلن الصوم (عزرا 8: 21)</vt:lpstr>
      <vt:lpstr>عزرا 9 </vt:lpstr>
      <vt:lpstr>مقاومة داخلية (عزرا 9)</vt:lpstr>
      <vt:lpstr>هيكل زربابل  كتاب الموارد المرئية للكتاب المقدس ، 95</vt:lpstr>
      <vt:lpstr>قيادة؟</vt:lpstr>
      <vt:lpstr>عزرا 10 </vt:lpstr>
      <vt:lpstr>اعتراف علني بالخطية (عزرا 10)</vt:lpstr>
      <vt:lpstr>وافق الله على الطلاق بقيادة عزرا</vt:lpstr>
      <vt:lpstr>اعتراف علني بالخطية (عزرا 10)</vt:lpstr>
      <vt:lpstr>التسلسل الزمني لعزرا - نحميا</vt:lpstr>
      <vt:lpstr>البداية الصغيرة قادت إلى استرداد أورشليم في القرن الميلادي الأول</vt:lpstr>
      <vt:lpstr>لماذا يستردنا الله؟</vt:lpstr>
      <vt:lpstr> 2. يحررنا الله من عبوديتنا لنعبده</vt:lpstr>
      <vt:lpstr>يعلم الله مدى فظاعة العبودية للآلهة الباطلة بالنسبة لنا </vt:lpstr>
      <vt:lpstr>هل تحتاج أن تسترد من عبوديتك للخطية؟</vt:lpstr>
      <vt:lpstr>لماذا يستردنا الله؟</vt:lpstr>
      <vt:lpstr>الفكرة الرئيسية في عزرا</vt:lpstr>
      <vt:lpstr> 1. حرر الله المسبيين اليهود ليعبدوه</vt:lpstr>
      <vt:lpstr>البيان الموجز</vt:lpstr>
      <vt:lpstr>2. يحررنا الله من عبوديتنا لنعبده</vt:lpstr>
      <vt:lpstr>رحلتي في العبادة</vt:lpstr>
      <vt:lpstr> ما الذي سيتغير في حياتك لوكان هدفك الرئيسي أن تحيا لتعبده؟ </vt:lpstr>
      <vt:lpstr>التطبيق</vt:lpstr>
      <vt:lpstr>Black</vt:lpstr>
      <vt:lpstr>        وعظ العهد القديمat BibleStudyDownloads.org</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PowerPoint Presentation</vt:lpstr>
      <vt:lpstr>      مسح العهد القديمat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299</cp:revision>
  <dcterms:created xsi:type="dcterms:W3CDTF">2003-09-12T14:00:07Z</dcterms:created>
  <dcterms:modified xsi:type="dcterms:W3CDTF">2024-12-04T19:35:46Z</dcterms:modified>
</cp:coreProperties>
</file>