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2.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5.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6.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7.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8.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49.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0.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5.xml" ContentType="application/vnd.openxmlformats-officedocument.themeOverride+xml"/>
  <Override PartName="/ppt/notesSlides/notesSlide79.xml" ContentType="application/vnd.openxmlformats-officedocument.presentationml.notesSlide+xml"/>
  <Override PartName="/ppt/theme/themeOverride6.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1.xml" ContentType="application/vnd.openxmlformats-officedocument.presentationml.tags+xml"/>
  <Override PartName="/ppt/notesSlides/notesSlide111.xml" ContentType="application/vnd.openxmlformats-officedocument.presentationml.notesSlide+xml"/>
  <Override PartName="/ppt/theme/themeOverride7.xml" ContentType="application/vnd.openxmlformats-officedocument.themeOverride+xml"/>
  <Override PartName="/ppt/notesSlides/notesSlide112.xml" ContentType="application/vnd.openxmlformats-officedocument.presentationml.notesSlide+xml"/>
  <Override PartName="/ppt/theme/themeOverride8.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9.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10.xml" ContentType="application/vnd.openxmlformats-officedocument.themeOverr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11.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12.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07" r:id="rId8"/>
    <p:sldMasterId id="2147484432" r:id="rId9"/>
    <p:sldMasterId id="2147484444" r:id="rId10"/>
    <p:sldMasterId id="2147484456" r:id="rId11"/>
    <p:sldMasterId id="2147484469" r:id="rId12"/>
    <p:sldMasterId id="2147484505" r:id="rId13"/>
    <p:sldMasterId id="2147484542" r:id="rId14"/>
    <p:sldMasterId id="2147484554" r:id="rId15"/>
    <p:sldMasterId id="2147484566" r:id="rId16"/>
    <p:sldMasterId id="2147484578" r:id="rId17"/>
    <p:sldMasterId id="2147484592" r:id="rId18"/>
    <p:sldMasterId id="2147484604" r:id="rId19"/>
    <p:sldMasterId id="2147484616" r:id="rId20"/>
    <p:sldMasterId id="2147484628" r:id="rId21"/>
    <p:sldMasterId id="2147484642" r:id="rId22"/>
    <p:sldMasterId id="2147484654" r:id="rId23"/>
    <p:sldMasterId id="2147484666" r:id="rId24"/>
    <p:sldMasterId id="2147484679" r:id="rId25"/>
    <p:sldMasterId id="2147484681" r:id="rId26"/>
    <p:sldMasterId id="2147484693" r:id="rId27"/>
    <p:sldMasterId id="2147484705" r:id="rId28"/>
    <p:sldMasterId id="2147484717" r:id="rId29"/>
    <p:sldMasterId id="2147484730" r:id="rId30"/>
    <p:sldMasterId id="2147484742" r:id="rId31"/>
    <p:sldMasterId id="2147484754" r:id="rId32"/>
    <p:sldMasterId id="2147484767" r:id="rId33"/>
    <p:sldMasterId id="2147484779" r:id="rId34"/>
    <p:sldMasterId id="2147484791" r:id="rId35"/>
    <p:sldMasterId id="2147484803" r:id="rId36"/>
    <p:sldMasterId id="2147484815" r:id="rId37"/>
    <p:sldMasterId id="2147484827" r:id="rId38"/>
    <p:sldMasterId id="2147484839" r:id="rId39"/>
    <p:sldMasterId id="2147484851" r:id="rId40"/>
    <p:sldMasterId id="2147484865" r:id="rId41"/>
    <p:sldMasterId id="2147484877" r:id="rId42"/>
    <p:sldMasterId id="2147484889" r:id="rId43"/>
    <p:sldMasterId id="2147484901" r:id="rId44"/>
    <p:sldMasterId id="2147484915" r:id="rId45"/>
    <p:sldMasterId id="2147484940" r:id="rId46"/>
    <p:sldMasterId id="2147484954" r:id="rId47"/>
    <p:sldMasterId id="2147484968" r:id="rId48"/>
    <p:sldMasterId id="2147484982" r:id="rId49"/>
    <p:sldMasterId id="2147484996" r:id="rId50"/>
    <p:sldMasterId id="2147485009" r:id="rId51"/>
  </p:sldMasterIdLst>
  <p:notesMasterIdLst>
    <p:notesMasterId r:id="rId286"/>
  </p:notesMasterIdLst>
  <p:sldIdLst>
    <p:sldId id="383" r:id="rId52"/>
    <p:sldId id="384" r:id="rId53"/>
    <p:sldId id="385" r:id="rId54"/>
    <p:sldId id="386" r:id="rId55"/>
    <p:sldId id="387" r:id="rId56"/>
    <p:sldId id="388" r:id="rId57"/>
    <p:sldId id="389" r:id="rId58"/>
    <p:sldId id="390" r:id="rId59"/>
    <p:sldId id="391" r:id="rId60"/>
    <p:sldId id="392" r:id="rId61"/>
    <p:sldId id="393" r:id="rId62"/>
    <p:sldId id="447" r:id="rId63"/>
    <p:sldId id="482" r:id="rId64"/>
    <p:sldId id="2424" r:id="rId65"/>
    <p:sldId id="554" r:id="rId66"/>
    <p:sldId id="555" r:id="rId67"/>
    <p:sldId id="491" r:id="rId68"/>
    <p:sldId id="560" r:id="rId69"/>
    <p:sldId id="559" r:id="rId70"/>
    <p:sldId id="395" r:id="rId71"/>
    <p:sldId id="279" r:id="rId72"/>
    <p:sldId id="280" r:id="rId73"/>
    <p:sldId id="284" r:id="rId74"/>
    <p:sldId id="2427" r:id="rId75"/>
    <p:sldId id="2426" r:id="rId76"/>
    <p:sldId id="5451" r:id="rId77"/>
    <p:sldId id="3762" r:id="rId78"/>
    <p:sldId id="5690" r:id="rId79"/>
    <p:sldId id="5452" r:id="rId80"/>
    <p:sldId id="3760" r:id="rId81"/>
    <p:sldId id="3761" r:id="rId82"/>
    <p:sldId id="5453" r:id="rId83"/>
    <p:sldId id="538" r:id="rId84"/>
    <p:sldId id="539" r:id="rId85"/>
    <p:sldId id="3939" r:id="rId86"/>
    <p:sldId id="2494" r:id="rId87"/>
    <p:sldId id="453" r:id="rId88"/>
    <p:sldId id="4135" r:id="rId89"/>
    <p:sldId id="3988" r:id="rId90"/>
    <p:sldId id="4755" r:id="rId91"/>
    <p:sldId id="2495" r:id="rId92"/>
    <p:sldId id="4130" r:id="rId93"/>
    <p:sldId id="4131" r:id="rId94"/>
    <p:sldId id="4132" r:id="rId95"/>
    <p:sldId id="4133" r:id="rId96"/>
    <p:sldId id="4128" r:id="rId97"/>
    <p:sldId id="4129" r:id="rId98"/>
    <p:sldId id="3931" r:id="rId99"/>
    <p:sldId id="4007" r:id="rId100"/>
    <p:sldId id="4008" r:id="rId101"/>
    <p:sldId id="4134" r:id="rId102"/>
    <p:sldId id="4009" r:id="rId103"/>
    <p:sldId id="4010" r:id="rId104"/>
    <p:sldId id="5261" r:id="rId105"/>
    <p:sldId id="4011" r:id="rId106"/>
    <p:sldId id="4012" r:id="rId107"/>
    <p:sldId id="4013" r:id="rId108"/>
    <p:sldId id="3938" r:id="rId109"/>
    <p:sldId id="3994" r:id="rId110"/>
    <p:sldId id="4167" r:id="rId111"/>
    <p:sldId id="397" r:id="rId112"/>
    <p:sldId id="536" r:id="rId113"/>
    <p:sldId id="486" r:id="rId114"/>
    <p:sldId id="380" r:id="rId115"/>
    <p:sldId id="381" r:id="rId116"/>
    <p:sldId id="347" r:id="rId117"/>
    <p:sldId id="382" r:id="rId118"/>
    <p:sldId id="379" r:id="rId119"/>
    <p:sldId id="537" r:id="rId120"/>
    <p:sldId id="484" r:id="rId121"/>
    <p:sldId id="348" r:id="rId122"/>
    <p:sldId id="1859" r:id="rId123"/>
    <p:sldId id="5684" r:id="rId124"/>
    <p:sldId id="794" r:id="rId125"/>
    <p:sldId id="668" r:id="rId126"/>
    <p:sldId id="5685" r:id="rId127"/>
    <p:sldId id="799" r:id="rId128"/>
    <p:sldId id="671" r:id="rId129"/>
    <p:sldId id="402" r:id="rId130"/>
    <p:sldId id="543" r:id="rId131"/>
    <p:sldId id="403" r:id="rId132"/>
    <p:sldId id="534" r:id="rId133"/>
    <p:sldId id="5264" r:id="rId134"/>
    <p:sldId id="5265" r:id="rId135"/>
    <p:sldId id="5266" r:id="rId136"/>
    <p:sldId id="672" r:id="rId137"/>
    <p:sldId id="673" r:id="rId138"/>
    <p:sldId id="734" r:id="rId139"/>
    <p:sldId id="733" r:id="rId140"/>
    <p:sldId id="5263" r:id="rId141"/>
    <p:sldId id="5680" r:id="rId142"/>
    <p:sldId id="5506" r:id="rId143"/>
    <p:sldId id="4892" r:id="rId144"/>
    <p:sldId id="4893" r:id="rId145"/>
    <p:sldId id="4894" r:id="rId146"/>
    <p:sldId id="4895" r:id="rId147"/>
    <p:sldId id="4681" r:id="rId148"/>
    <p:sldId id="5691" r:id="rId149"/>
    <p:sldId id="296" r:id="rId150"/>
    <p:sldId id="602" r:id="rId151"/>
    <p:sldId id="5312" r:id="rId152"/>
    <p:sldId id="489" r:id="rId153"/>
    <p:sldId id="497" r:id="rId154"/>
    <p:sldId id="498" r:id="rId155"/>
    <p:sldId id="503" r:id="rId156"/>
    <p:sldId id="728" r:id="rId157"/>
    <p:sldId id="729" r:id="rId158"/>
    <p:sldId id="730" r:id="rId159"/>
    <p:sldId id="731" r:id="rId160"/>
    <p:sldId id="732" r:id="rId161"/>
    <p:sldId id="5692" r:id="rId162"/>
    <p:sldId id="640" r:id="rId163"/>
    <p:sldId id="5313" r:id="rId164"/>
    <p:sldId id="5693" r:id="rId165"/>
    <p:sldId id="5694" r:id="rId166"/>
    <p:sldId id="5314" r:id="rId167"/>
    <p:sldId id="5394" r:id="rId168"/>
    <p:sldId id="514" r:id="rId169"/>
    <p:sldId id="515" r:id="rId170"/>
    <p:sldId id="1674" r:id="rId171"/>
    <p:sldId id="277" r:id="rId172"/>
    <p:sldId id="4756" r:id="rId173"/>
    <p:sldId id="544" r:id="rId174"/>
    <p:sldId id="4982" r:id="rId175"/>
    <p:sldId id="546" r:id="rId176"/>
    <p:sldId id="533" r:id="rId177"/>
    <p:sldId id="274" r:id="rId178"/>
    <p:sldId id="275" r:id="rId179"/>
    <p:sldId id="276" r:id="rId180"/>
    <p:sldId id="547" r:id="rId181"/>
    <p:sldId id="548" r:id="rId182"/>
    <p:sldId id="549" r:id="rId183"/>
    <p:sldId id="317" r:id="rId184"/>
    <p:sldId id="285" r:id="rId185"/>
    <p:sldId id="278" r:id="rId186"/>
    <p:sldId id="263" r:id="rId187"/>
    <p:sldId id="262" r:id="rId188"/>
    <p:sldId id="264" r:id="rId189"/>
    <p:sldId id="299" r:id="rId190"/>
    <p:sldId id="5262" r:id="rId191"/>
    <p:sldId id="265" r:id="rId192"/>
    <p:sldId id="266" r:id="rId193"/>
    <p:sldId id="316" r:id="rId194"/>
    <p:sldId id="267" r:id="rId195"/>
    <p:sldId id="268" r:id="rId196"/>
    <p:sldId id="269" r:id="rId197"/>
    <p:sldId id="301" r:id="rId198"/>
    <p:sldId id="323" r:id="rId199"/>
    <p:sldId id="324" r:id="rId200"/>
    <p:sldId id="325" r:id="rId201"/>
    <p:sldId id="530" r:id="rId202"/>
    <p:sldId id="531" r:id="rId203"/>
    <p:sldId id="532" r:id="rId204"/>
    <p:sldId id="352" r:id="rId205"/>
    <p:sldId id="5254" r:id="rId206"/>
    <p:sldId id="5255" r:id="rId207"/>
    <p:sldId id="5256" r:id="rId208"/>
    <p:sldId id="5257" r:id="rId209"/>
    <p:sldId id="5258" r:id="rId210"/>
    <p:sldId id="5259" r:id="rId211"/>
    <p:sldId id="5260" r:id="rId212"/>
    <p:sldId id="353" r:id="rId213"/>
    <p:sldId id="2423" r:id="rId214"/>
    <p:sldId id="524" r:id="rId215"/>
    <p:sldId id="525" r:id="rId216"/>
    <p:sldId id="526" r:id="rId217"/>
    <p:sldId id="527" r:id="rId218"/>
    <p:sldId id="528" r:id="rId219"/>
    <p:sldId id="5681" r:id="rId220"/>
    <p:sldId id="5362" r:id="rId221"/>
    <p:sldId id="5682" r:id="rId222"/>
    <p:sldId id="5285" r:id="rId223"/>
    <p:sldId id="5289" r:id="rId224"/>
    <p:sldId id="5290" r:id="rId225"/>
    <p:sldId id="5683" r:id="rId226"/>
    <p:sldId id="5295" r:id="rId227"/>
    <p:sldId id="5296" r:id="rId228"/>
    <p:sldId id="5297" r:id="rId229"/>
    <p:sldId id="5299" r:id="rId230"/>
    <p:sldId id="5304" r:id="rId231"/>
    <p:sldId id="5361" r:id="rId232"/>
    <p:sldId id="5300" r:id="rId233"/>
    <p:sldId id="5301" r:id="rId234"/>
    <p:sldId id="5302" r:id="rId235"/>
    <p:sldId id="5303" r:id="rId236"/>
    <p:sldId id="500" r:id="rId237"/>
    <p:sldId id="320" r:id="rId238"/>
    <p:sldId id="567" r:id="rId239"/>
    <p:sldId id="568" r:id="rId240"/>
    <p:sldId id="569" r:id="rId241"/>
    <p:sldId id="570" r:id="rId242"/>
    <p:sldId id="523" r:id="rId243"/>
    <p:sldId id="302" r:id="rId244"/>
    <p:sldId id="521" r:id="rId245"/>
    <p:sldId id="272" r:id="rId246"/>
    <p:sldId id="273" r:id="rId247"/>
    <p:sldId id="359" r:id="rId248"/>
    <p:sldId id="516" r:id="rId249"/>
    <p:sldId id="517" r:id="rId250"/>
    <p:sldId id="518" r:id="rId251"/>
    <p:sldId id="349" r:id="rId252"/>
    <p:sldId id="270" r:id="rId253"/>
    <p:sldId id="519" r:id="rId254"/>
    <p:sldId id="409" r:id="rId255"/>
    <p:sldId id="271" r:id="rId256"/>
    <p:sldId id="520" r:id="rId257"/>
    <p:sldId id="451" r:id="rId258"/>
    <p:sldId id="494" r:id="rId259"/>
    <p:sldId id="550" r:id="rId260"/>
    <p:sldId id="556" r:id="rId261"/>
    <p:sldId id="507" r:id="rId262"/>
    <p:sldId id="566" r:id="rId263"/>
    <p:sldId id="551" r:id="rId264"/>
    <p:sldId id="552" r:id="rId265"/>
    <p:sldId id="553" r:id="rId266"/>
    <p:sldId id="502" r:id="rId267"/>
    <p:sldId id="557" r:id="rId268"/>
    <p:sldId id="504" r:id="rId269"/>
    <p:sldId id="561" r:id="rId270"/>
    <p:sldId id="558" r:id="rId271"/>
    <p:sldId id="476" r:id="rId272"/>
    <p:sldId id="477" r:id="rId273"/>
    <p:sldId id="361" r:id="rId274"/>
    <p:sldId id="362" r:id="rId275"/>
    <p:sldId id="363" r:id="rId276"/>
    <p:sldId id="364" r:id="rId277"/>
    <p:sldId id="365" r:id="rId278"/>
    <p:sldId id="366" r:id="rId279"/>
    <p:sldId id="367" r:id="rId280"/>
    <p:sldId id="368" r:id="rId281"/>
    <p:sldId id="369" r:id="rId282"/>
    <p:sldId id="370" r:id="rId283"/>
    <p:sldId id="326" r:id="rId284"/>
    <p:sldId id="328" r:id="rId28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383"/>
            <p14:sldId id="384"/>
            <p14:sldId id="385"/>
            <p14:sldId id="386"/>
            <p14:sldId id="387"/>
            <p14:sldId id="388"/>
            <p14:sldId id="389"/>
            <p14:sldId id="390"/>
            <p14:sldId id="391"/>
            <p14:sldId id="392"/>
            <p14:sldId id="393"/>
            <p14:sldId id="447"/>
            <p14:sldId id="482"/>
            <p14:sldId id="2424"/>
            <p14:sldId id="554"/>
            <p14:sldId id="555"/>
            <p14:sldId id="491"/>
            <p14:sldId id="560"/>
            <p14:sldId id="559"/>
            <p14:sldId id="395"/>
          </p14:sldIdLst>
        </p14:section>
        <p14:section name="Introduction" id="{BFC3FECE-30DA-464C-B342-3A0BA6168D06}">
          <p14:sldIdLst>
            <p14:sldId id="279"/>
            <p14:sldId id="280"/>
            <p14:sldId id="284"/>
            <p14:sldId id="2427"/>
            <p14:sldId id="2426"/>
            <p14:sldId id="5451"/>
            <p14:sldId id="3762"/>
            <p14:sldId id="5690"/>
            <p14:sldId id="5452"/>
            <p14:sldId id="3760"/>
            <p14:sldId id="3761"/>
            <p14:sldId id="5453"/>
            <p14:sldId id="538"/>
            <p14:sldId id="539"/>
            <p14:sldId id="3939"/>
            <p14:sldId id="2494"/>
            <p14:sldId id="453"/>
            <p14:sldId id="4135"/>
            <p14:sldId id="3988"/>
            <p14:sldId id="4755"/>
            <p14:sldId id="2495"/>
            <p14:sldId id="4130"/>
            <p14:sldId id="4131"/>
            <p14:sldId id="4132"/>
            <p14:sldId id="4133"/>
            <p14:sldId id="4128"/>
            <p14:sldId id="4129"/>
            <p14:sldId id="3931"/>
            <p14:sldId id="4007"/>
            <p14:sldId id="4008"/>
            <p14:sldId id="4134"/>
            <p14:sldId id="4009"/>
            <p14:sldId id="4010"/>
            <p14:sldId id="5261"/>
            <p14:sldId id="4011"/>
            <p14:sldId id="4012"/>
            <p14:sldId id="4013"/>
            <p14:sldId id="3938"/>
            <p14:sldId id="3994"/>
            <p14:sldId id="4167"/>
          </p14:sldIdLst>
        </p14:section>
        <p14:section name="Sermon" id="{8775CDAF-C536-DE4A-BD82-C6FB8F71F298}">
          <p14:sldIdLst>
            <p14:sldId id="397"/>
            <p14:sldId id="536"/>
            <p14:sldId id="486"/>
            <p14:sldId id="380"/>
            <p14:sldId id="381"/>
            <p14:sldId id="347"/>
            <p14:sldId id="382"/>
            <p14:sldId id="379"/>
            <p14:sldId id="537"/>
            <p14:sldId id="484"/>
            <p14:sldId id="348"/>
            <p14:sldId id="1859"/>
            <p14:sldId id="5684"/>
            <p14:sldId id="794"/>
            <p14:sldId id="668"/>
            <p14:sldId id="5685"/>
            <p14:sldId id="799"/>
            <p14:sldId id="671"/>
            <p14:sldId id="402"/>
            <p14:sldId id="543"/>
            <p14:sldId id="403"/>
          </p14:sldIdLst>
        </p14:section>
        <p14:section name="Chapters" id="{F2F95673-3D07-0B4D-ABBA-15462C76C4F5}">
          <p14:sldIdLst>
            <p14:sldId id="534"/>
            <p14:sldId id="5264"/>
            <p14:sldId id="5265"/>
            <p14:sldId id="5266"/>
            <p14:sldId id="672"/>
            <p14:sldId id="673"/>
            <p14:sldId id="734"/>
            <p14:sldId id="733"/>
            <p14:sldId id="5263"/>
            <p14:sldId id="5680"/>
            <p14:sldId id="5506"/>
            <p14:sldId id="4892"/>
            <p14:sldId id="4893"/>
            <p14:sldId id="4894"/>
            <p14:sldId id="4895"/>
            <p14:sldId id="4681"/>
            <p14:sldId id="5691"/>
            <p14:sldId id="296"/>
            <p14:sldId id="602"/>
            <p14:sldId id="5312"/>
            <p14:sldId id="489"/>
            <p14:sldId id="497"/>
            <p14:sldId id="498"/>
            <p14:sldId id="503"/>
            <p14:sldId id="728"/>
            <p14:sldId id="729"/>
            <p14:sldId id="730"/>
            <p14:sldId id="731"/>
            <p14:sldId id="732"/>
            <p14:sldId id="5692"/>
            <p14:sldId id="640"/>
            <p14:sldId id="5313"/>
            <p14:sldId id="5693"/>
            <p14:sldId id="5694"/>
            <p14:sldId id="5314"/>
            <p14:sldId id="5394"/>
            <p14:sldId id="514"/>
            <p14:sldId id="515"/>
            <p14:sldId id="1674"/>
            <p14:sldId id="277"/>
            <p14:sldId id="4756"/>
            <p14:sldId id="544"/>
            <p14:sldId id="4982"/>
            <p14:sldId id="546"/>
            <p14:sldId id="533"/>
            <p14:sldId id="274"/>
            <p14:sldId id="275"/>
            <p14:sldId id="276"/>
            <p14:sldId id="547"/>
            <p14:sldId id="548"/>
            <p14:sldId id="549"/>
            <p14:sldId id="317"/>
            <p14:sldId id="285"/>
            <p14:sldId id="278"/>
            <p14:sldId id="263"/>
            <p14:sldId id="262"/>
            <p14:sldId id="264"/>
            <p14:sldId id="299"/>
            <p14:sldId id="5262"/>
            <p14:sldId id="265"/>
            <p14:sldId id="266"/>
            <p14:sldId id="316"/>
            <p14:sldId id="267"/>
            <p14:sldId id="268"/>
            <p14:sldId id="269"/>
            <p14:sldId id="301"/>
            <p14:sldId id="323"/>
            <p14:sldId id="324"/>
            <p14:sldId id="325"/>
            <p14:sldId id="530"/>
            <p14:sldId id="531"/>
            <p14:sldId id="532"/>
            <p14:sldId id="352"/>
            <p14:sldId id="5254"/>
            <p14:sldId id="5255"/>
            <p14:sldId id="5256"/>
            <p14:sldId id="5257"/>
            <p14:sldId id="5258"/>
            <p14:sldId id="5259"/>
            <p14:sldId id="5260"/>
            <p14:sldId id="353"/>
            <p14:sldId id="2423"/>
            <p14:sldId id="524"/>
            <p14:sldId id="525"/>
            <p14:sldId id="526"/>
            <p14:sldId id="527"/>
            <p14:sldId id="528"/>
            <p14:sldId id="5681"/>
            <p14:sldId id="5362"/>
            <p14:sldId id="5682"/>
            <p14:sldId id="5285"/>
            <p14:sldId id="5289"/>
            <p14:sldId id="5290"/>
            <p14:sldId id="5683"/>
            <p14:sldId id="5295"/>
            <p14:sldId id="5296"/>
            <p14:sldId id="5297"/>
            <p14:sldId id="5299"/>
            <p14:sldId id="5304"/>
            <p14:sldId id="5361"/>
            <p14:sldId id="5300"/>
            <p14:sldId id="5301"/>
            <p14:sldId id="5302"/>
            <p14:sldId id="5303"/>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79E04301-4826-EB40-8449-C9E8DD5F885D}">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FFA3"/>
    <a:srgbClr val="FFFFFF"/>
    <a:srgbClr val="6FBBD6"/>
    <a:srgbClr val="5390BD"/>
    <a:srgbClr val="800080"/>
    <a:srgbClr val="99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80" autoAdjust="0"/>
    <p:restoredTop sz="58009" autoAdjust="0"/>
  </p:normalViewPr>
  <p:slideViewPr>
    <p:cSldViewPr>
      <p:cViewPr>
        <p:scale>
          <a:sx n="79" d="100"/>
          <a:sy n="79" d="100"/>
        </p:scale>
        <p:origin x="416" y="400"/>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170" Type="http://schemas.openxmlformats.org/officeDocument/2006/relationships/slide" Target="slides/slide119.xml"/><Relationship Id="rId226" Type="http://schemas.openxmlformats.org/officeDocument/2006/relationships/slide" Target="slides/slide175.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279" Type="http://schemas.openxmlformats.org/officeDocument/2006/relationships/slide" Target="slides/slide228.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tableStyles" Target="tableStyles.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248" Type="http://schemas.openxmlformats.org/officeDocument/2006/relationships/slide" Target="slides/slide197.xml"/><Relationship Id="rId269" Type="http://schemas.openxmlformats.org/officeDocument/2006/relationships/slide" Target="slides/slide21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7.xml"/><Relationship Id="rId129" Type="http://schemas.openxmlformats.org/officeDocument/2006/relationships/slide" Target="slides/slide78.xml"/><Relationship Id="rId280" Type="http://schemas.openxmlformats.org/officeDocument/2006/relationships/slide" Target="slides/slide229.xml"/><Relationship Id="rId54" Type="http://schemas.openxmlformats.org/officeDocument/2006/relationships/slide" Target="slides/slide3.xml"/><Relationship Id="rId75" Type="http://schemas.openxmlformats.org/officeDocument/2006/relationships/slide" Target="slides/slide24.xml"/><Relationship Id="rId96" Type="http://schemas.openxmlformats.org/officeDocument/2006/relationships/slide" Target="slides/slide45.xml"/><Relationship Id="rId140" Type="http://schemas.openxmlformats.org/officeDocument/2006/relationships/slide" Target="slides/slide89.xml"/><Relationship Id="rId161" Type="http://schemas.openxmlformats.org/officeDocument/2006/relationships/slide" Target="slides/slide110.xml"/><Relationship Id="rId182" Type="http://schemas.openxmlformats.org/officeDocument/2006/relationships/slide" Target="slides/slide131.xml"/><Relationship Id="rId217" Type="http://schemas.openxmlformats.org/officeDocument/2006/relationships/slide" Target="slides/slide166.xml"/><Relationship Id="rId6" Type="http://schemas.openxmlformats.org/officeDocument/2006/relationships/slideMaster" Target="slideMasters/slideMaster6.xml"/><Relationship Id="rId238" Type="http://schemas.openxmlformats.org/officeDocument/2006/relationships/slide" Target="slides/slide187.xml"/><Relationship Id="rId259" Type="http://schemas.openxmlformats.org/officeDocument/2006/relationships/slide" Target="slides/slide208.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44" Type="http://schemas.openxmlformats.org/officeDocument/2006/relationships/slideMaster" Target="slideMasters/slideMaster44.xml"/><Relationship Id="rId65" Type="http://schemas.openxmlformats.org/officeDocument/2006/relationships/slide" Target="slides/slide14.xml"/><Relationship Id="rId86" Type="http://schemas.openxmlformats.org/officeDocument/2006/relationships/slide" Target="slides/slide35.xml"/><Relationship Id="rId130" Type="http://schemas.openxmlformats.org/officeDocument/2006/relationships/slide" Target="slides/slide79.xml"/><Relationship Id="rId151" Type="http://schemas.openxmlformats.org/officeDocument/2006/relationships/slide" Target="slides/slide100.xml"/><Relationship Id="rId172" Type="http://schemas.openxmlformats.org/officeDocument/2006/relationships/slide" Target="slides/slide121.xml"/><Relationship Id="rId193" Type="http://schemas.openxmlformats.org/officeDocument/2006/relationships/slide" Target="slides/slide142.xml"/><Relationship Id="rId207" Type="http://schemas.openxmlformats.org/officeDocument/2006/relationships/slide" Target="slides/slide156.xml"/><Relationship Id="rId228" Type="http://schemas.openxmlformats.org/officeDocument/2006/relationships/slide" Target="slides/slide177.xml"/><Relationship Id="rId249" Type="http://schemas.openxmlformats.org/officeDocument/2006/relationships/slide" Target="slides/slide198.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281" Type="http://schemas.openxmlformats.org/officeDocument/2006/relationships/slide" Target="slides/slide230.xml"/><Relationship Id="rId34" Type="http://schemas.openxmlformats.org/officeDocument/2006/relationships/slideMaster" Target="slideMasters/slideMaster34.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20" Type="http://schemas.openxmlformats.org/officeDocument/2006/relationships/slide" Target="slides/slide69.xml"/><Relationship Id="rId141" Type="http://schemas.openxmlformats.org/officeDocument/2006/relationships/slide" Target="slides/slide90.xml"/><Relationship Id="rId7" Type="http://schemas.openxmlformats.org/officeDocument/2006/relationships/slideMaster" Target="slideMasters/slideMaster7.xml"/><Relationship Id="rId162" Type="http://schemas.openxmlformats.org/officeDocument/2006/relationships/slide" Target="slides/slide111.xml"/><Relationship Id="rId183" Type="http://schemas.openxmlformats.org/officeDocument/2006/relationships/slide" Target="slides/slide132.xml"/><Relationship Id="rId218" Type="http://schemas.openxmlformats.org/officeDocument/2006/relationships/slide" Target="slides/slide167.xml"/><Relationship Id="rId239" Type="http://schemas.openxmlformats.org/officeDocument/2006/relationships/slide" Target="slides/slide188.xml"/><Relationship Id="rId250" Type="http://schemas.openxmlformats.org/officeDocument/2006/relationships/slide" Target="slides/slide199.xml"/><Relationship Id="rId271" Type="http://schemas.openxmlformats.org/officeDocument/2006/relationships/slide" Target="slides/slide22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31" Type="http://schemas.openxmlformats.org/officeDocument/2006/relationships/slide" Target="slides/slide80.xml"/><Relationship Id="rId152" Type="http://schemas.openxmlformats.org/officeDocument/2006/relationships/slide" Target="slides/slide101.xml"/><Relationship Id="rId173" Type="http://schemas.openxmlformats.org/officeDocument/2006/relationships/slide" Target="slides/slide122.xml"/><Relationship Id="rId194" Type="http://schemas.openxmlformats.org/officeDocument/2006/relationships/slide" Target="slides/slide143.xml"/><Relationship Id="rId208" Type="http://schemas.openxmlformats.org/officeDocument/2006/relationships/slide" Target="slides/slide157.xml"/><Relationship Id="rId229" Type="http://schemas.openxmlformats.org/officeDocument/2006/relationships/slide" Target="slides/slide178.xml"/><Relationship Id="rId240" Type="http://schemas.openxmlformats.org/officeDocument/2006/relationships/slide" Target="slides/slide189.xml"/><Relationship Id="rId261" Type="http://schemas.openxmlformats.org/officeDocument/2006/relationships/slide" Target="slides/slide21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8" Type="http://schemas.openxmlformats.org/officeDocument/2006/relationships/slideMaster" Target="slideMasters/slideMaster8.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219" Type="http://schemas.openxmlformats.org/officeDocument/2006/relationships/slide" Target="slides/slide168.xml"/><Relationship Id="rId230" Type="http://schemas.openxmlformats.org/officeDocument/2006/relationships/slide" Target="slides/slide179.xml"/><Relationship Id="rId251" Type="http://schemas.openxmlformats.org/officeDocument/2006/relationships/slide" Target="slides/slide20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272" Type="http://schemas.openxmlformats.org/officeDocument/2006/relationships/slide" Target="slides/slide221.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95" Type="http://schemas.openxmlformats.org/officeDocument/2006/relationships/slide" Target="slides/slide144.xml"/><Relationship Id="rId209" Type="http://schemas.openxmlformats.org/officeDocument/2006/relationships/slide" Target="slides/slide158.xml"/><Relationship Id="rId220" Type="http://schemas.openxmlformats.org/officeDocument/2006/relationships/slide" Target="slides/slide169.xml"/><Relationship Id="rId241" Type="http://schemas.openxmlformats.org/officeDocument/2006/relationships/slide" Target="slides/slide1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262" Type="http://schemas.openxmlformats.org/officeDocument/2006/relationships/slide" Target="slides/slide211.xml"/><Relationship Id="rId283" Type="http://schemas.openxmlformats.org/officeDocument/2006/relationships/slide" Target="slides/slide232.xml"/><Relationship Id="rId78" Type="http://schemas.openxmlformats.org/officeDocument/2006/relationships/slide" Target="slides/slide27.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64" Type="http://schemas.openxmlformats.org/officeDocument/2006/relationships/slide" Target="slides/slide113.xml"/><Relationship Id="rId185" Type="http://schemas.openxmlformats.org/officeDocument/2006/relationships/slide" Target="slides/slide134.xml"/><Relationship Id="rId9" Type="http://schemas.openxmlformats.org/officeDocument/2006/relationships/slideMaster" Target="slideMasters/slideMaster9.xml"/><Relationship Id="rId210" Type="http://schemas.openxmlformats.org/officeDocument/2006/relationships/slide" Target="slides/slide159.xml"/><Relationship Id="rId26" Type="http://schemas.openxmlformats.org/officeDocument/2006/relationships/slideMaster" Target="slideMasters/slideMaster26.xml"/><Relationship Id="rId231" Type="http://schemas.openxmlformats.org/officeDocument/2006/relationships/slide" Target="slides/slide180.xml"/><Relationship Id="rId252" Type="http://schemas.openxmlformats.org/officeDocument/2006/relationships/slide" Target="slides/slide201.xml"/><Relationship Id="rId273" Type="http://schemas.openxmlformats.org/officeDocument/2006/relationships/slide" Target="slides/slide222.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196" Type="http://schemas.openxmlformats.org/officeDocument/2006/relationships/slide" Target="slides/slide145.xml"/><Relationship Id="rId200" Type="http://schemas.openxmlformats.org/officeDocument/2006/relationships/slide" Target="slides/slide149.xml"/><Relationship Id="rId16" Type="http://schemas.openxmlformats.org/officeDocument/2006/relationships/slideMaster" Target="slideMasters/slideMaster16.xml"/><Relationship Id="rId221" Type="http://schemas.openxmlformats.org/officeDocument/2006/relationships/slide" Target="slides/slide170.xml"/><Relationship Id="rId242" Type="http://schemas.openxmlformats.org/officeDocument/2006/relationships/slide" Target="slides/slide191.xml"/><Relationship Id="rId263" Type="http://schemas.openxmlformats.org/officeDocument/2006/relationships/slide" Target="slides/slide212.xml"/><Relationship Id="rId284" Type="http://schemas.openxmlformats.org/officeDocument/2006/relationships/slide" Target="slides/slide233.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11" Type="http://schemas.openxmlformats.org/officeDocument/2006/relationships/slide" Target="slides/slide160.xml"/><Relationship Id="rId232" Type="http://schemas.openxmlformats.org/officeDocument/2006/relationships/slide" Target="slides/slide181.xml"/><Relationship Id="rId253" Type="http://schemas.openxmlformats.org/officeDocument/2006/relationships/slide" Target="slides/slide202.xml"/><Relationship Id="rId274" Type="http://schemas.openxmlformats.org/officeDocument/2006/relationships/slide" Target="slides/slide22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slide" Target="slides/slide146.xml"/><Relationship Id="rId201" Type="http://schemas.openxmlformats.org/officeDocument/2006/relationships/slide" Target="slides/slide150.xml"/><Relationship Id="rId222" Type="http://schemas.openxmlformats.org/officeDocument/2006/relationships/slide" Target="slides/slide171.xml"/><Relationship Id="rId243" Type="http://schemas.openxmlformats.org/officeDocument/2006/relationships/slide" Target="slides/slide192.xml"/><Relationship Id="rId264" Type="http://schemas.openxmlformats.org/officeDocument/2006/relationships/slide" Target="slides/slide213.xml"/><Relationship Id="rId285" Type="http://schemas.openxmlformats.org/officeDocument/2006/relationships/slide" Target="slides/slide2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1" Type="http://schemas.openxmlformats.org/officeDocument/2006/relationships/slideMaster" Target="slideMasters/slideMaster1.xml"/><Relationship Id="rId212" Type="http://schemas.openxmlformats.org/officeDocument/2006/relationships/slide" Target="slides/slide161.xml"/><Relationship Id="rId233" Type="http://schemas.openxmlformats.org/officeDocument/2006/relationships/slide" Target="slides/slide182.xml"/><Relationship Id="rId254" Type="http://schemas.openxmlformats.org/officeDocument/2006/relationships/slide" Target="slides/slide20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275" Type="http://schemas.openxmlformats.org/officeDocument/2006/relationships/slide" Target="slides/slide224.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202" Type="http://schemas.openxmlformats.org/officeDocument/2006/relationships/slide" Target="slides/slide151.xml"/><Relationship Id="rId223" Type="http://schemas.openxmlformats.org/officeDocument/2006/relationships/slide" Target="slides/slide172.xml"/><Relationship Id="rId244" Type="http://schemas.openxmlformats.org/officeDocument/2006/relationships/slide" Target="slides/slide19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4.xml"/><Relationship Id="rId286" Type="http://schemas.openxmlformats.org/officeDocument/2006/relationships/notesMaster" Target="notesMasters/notesMaster1.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viewProps" Target="viewProps.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107" Type="http://schemas.openxmlformats.org/officeDocument/2006/relationships/slide" Target="slides/slide56.xml"/><Relationship Id="rId289"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171" Type="http://schemas.openxmlformats.org/officeDocument/2006/relationships/slide" Target="slides/slide120.xml"/><Relationship Id="rId227" Type="http://schemas.openxmlformats.org/officeDocument/2006/relationships/slide" Target="slides/slide176.xml"/></Relationships>
</file>

<file path=ppt/_rels/viewProps.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slide" Target="slides/slide138.xml"/><Relationship Id="rId1" Type="http://schemas.openxmlformats.org/officeDocument/2006/relationships/slide" Target="slides/slide135.xml"/><Relationship Id="rId4"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5.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A93CB-CDDB-E543-AAF5-1EC5828CEA28}" type="slidenum">
              <a:rPr lang="en-US" sz="1200">
                <a:solidFill>
                  <a:prstClr val="black"/>
                </a:solidFill>
              </a:rPr>
              <a:pPr eaLnBrk="1" hangingPunct="1"/>
              <a:t>1</a:t>
            </a:fld>
            <a:endParaRPr lang="en-US" sz="1200">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temple had been destroyed decades earlier—but this book shows us how God resolved such a situation of shame.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10</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1"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(483-473 BC).</a:t>
            </a:r>
            <a:endParaRPr lang="en-US" b="0"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66540F-E062-0647-A4B2-9B674B90C58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8260F-3C32-CF4F-B8CF-10B2D5C1F2E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إذن ... للتلخيص ...مريم، والدة يسوع، تزوده بنسل مباشرة من عرش داود ... وما بعده.</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D38038-005D-BC4E-9359-3B677DBBF93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ويوسف ... بصفته الأب بالرعاية/الحضانة وبصفته من نسل الملك سليمان... له الحقُّ في الخلافة القانونيَّة للعرش ويستطيع أن يمنحه إلى ابنه بالرعاية/الحضانة، يسوع. </a:t>
            </a:r>
          </a:p>
          <a:p>
            <a:pPr algn="r" rtl="1"/>
            <a:r>
              <a:rPr lang="ar-JO"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دليل رائع على مصداقية سِجِلِّ الكتاب المقدس وموثوقيته.</a:t>
            </a:r>
            <a:endParaRPr lang="en-US"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Hibis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121</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753907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أي أنَّها قطعة أرضٍ ذات مساحةٍ  كبيرةٍ جدًّا! عندما نضع هذه الحدود على الأرض في عصرنا الحاضر، نستطيع أن نرى الصراع الذي يتعيَّن على دولة إسرائيل الحديثة أن تخوضه للمطالبة بأراضٍ من مصر، ولبنان، وسوريا وحتَّى من الأردن على الجانب الآخَر من نهر الأردن.</a:t>
            </a:r>
          </a:p>
          <a:p>
            <a:pPr algn="r" rtl="1" eaLnBrk="1" hangingPunct="1"/>
            <a:endParaRPr lang="ar-JO" altLang="zh-CN" dirty="0">
              <a:latin typeface="Arial"/>
              <a:ea typeface="ＭＳ Ｐゴシック" charset="0"/>
              <a:cs typeface="Arial"/>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"إن الوعد بالأرض لإبراهيم وآباء شعب إسرائيل مشهودٌ له على نطاقٍ واسعٍ في العهد القديم (تكوين 12: 1؛ 15: 18-21؛ 17: 8؛ 26: 3؛ 28: 4، 13؛ 35: 12؛ 48: 6). الأصحاح 16، الأصحاحان 21-22؛ خروج 3: 8، 17؛ 6: 8؛ 13: 5؛ 23: 23، 28-33؛ 33: 1-3؛ 34: 11؛ سِقْر العدد 34: 29؛ تثنية 1: 7-8. 3: 21؛ 7: 16، 19؛ 9: 1-3؛ 11: 23-25؛ 31: 3-8؛ يشوع 1: 2-5)". مارك إف. رووكر "سِفْر يشوع" ضمن المنشور "</a:t>
            </a:r>
            <a:r>
              <a:rPr lang="ar-JO" sz="1800" b="1" i="0" u="none" strike="noStrike" dirty="0">
                <a:solidFill>
                  <a:srgbClr val="000000"/>
                </a:solidFill>
                <a:effectLst/>
                <a:latin typeface="Arial" panose="020B0604020202020204" pitchFamily="34" charset="0"/>
              </a:rPr>
              <a:t>العالم وكلمة الله: مقدِّمة إلى العهد القديم</a:t>
            </a:r>
            <a:r>
              <a:rPr lang="ar-JO" sz="1800" b="0" i="0" u="none" strike="noStrike" dirty="0">
                <a:solidFill>
                  <a:srgbClr val="000000"/>
                </a:solidFill>
                <a:effectLst/>
                <a:latin typeface="Arial" panose="020B0604020202020204" pitchFamily="34" charset="0"/>
              </a:rPr>
              <a:t>"، الصفحات 284-285:</a:t>
            </a:r>
          </a:p>
          <a:p>
            <a:pPr eaLnBrk="1" hangingPunct="1"/>
            <a:endParaRPr lang="en-US" altLang="zh-CN" baseline="0" dirty="0">
              <a:latin typeface="Arial"/>
              <a:ea typeface="ＭＳ Ｐゴシック" charset="0"/>
              <a:cs typeface="Arial"/>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and Syria.</a:t>
            </a:r>
            <a:endParaRPr lang="zh-CN" altLang="en-US" dirty="0">
              <a:latin typeface="Arial"/>
              <a:ea typeface="ＭＳ Ｐゴシック" charset="0"/>
              <a:cs typeface="Arial"/>
            </a:endParaRPr>
          </a:p>
          <a:p>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a:t>
            </a:r>
          </a:p>
          <a:p>
            <a:pPr eaLnBrk="1" hangingPunct="1"/>
            <a:r>
              <a:rPr lang="en-US" altLang="zh-CN" dirty="0">
                <a:latin typeface="Arial"/>
                <a:cs typeface="Arial"/>
              </a:rPr>
              <a:t>Common-160</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ES-16-Res&amp;Judg—87</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eaLnBrk="1" hangingPunct="1"/>
            <a:r>
              <a:rPr lang="en-US" altLang="zh-CN" dirty="0">
                <a:latin typeface="Arial"/>
                <a:cs typeface="Arial"/>
              </a:rPr>
              <a:t>OS-05-Deut-303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b="0" baseline="0" dirty="0">
              <a:latin typeface="Arial"/>
              <a:ea typeface="ＭＳ Ｐゴシック" charset="0"/>
              <a:cs typeface="Arial"/>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baseline="0" dirty="0">
                <a:latin typeface="Arial" panose="020B0604020202020204" pitchFamily="34" charset="0"/>
                <a:ea typeface="ＭＳ Ｐゴシック" charset="0"/>
                <a:cs typeface="Arial" panose="020B0604020202020204" pitchFamily="34" charset="0"/>
              </a:rPr>
              <a:t>OS-15-Ezra-93</a:t>
            </a:r>
            <a:endParaRPr lang="en-US" altLang="zh-CN" b="0"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p>
          <a:p>
            <a:pPr eaLnBrk="1" hangingPunct="1"/>
            <a:endParaRPr lang="zh-CN" altLang="en-US" dirty="0">
              <a:latin typeface="Arial"/>
              <a:ea typeface="ＭＳ Ｐゴシック" charset="0"/>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125</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0" dirty="0">
                <a:latin typeface="Arial" panose="020B0604020202020204" pitchFamily="34" charset="0"/>
                <a:ea typeface="ＭＳ Ｐゴシック" charset="0"/>
                <a:cs typeface="Arial" panose="020B0604020202020204" pitchFamily="34" charset="0"/>
              </a:rPr>
              <a:t>Bethlehem in the Old Testament</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Bethlehem was the home of Micah</a:t>
            </a:r>
            <a:r>
              <a:rPr lang="uk-UA"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Levite priest (Jud 17:1-13).</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Ruth harvested in the fields of Boaz in Bethlehem. </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Three generations after Ruth, David was born in Bethlehem (Ruth was David</a:t>
            </a:r>
            <a:r>
              <a:rPr lang="uk-UA"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great-grandmother).</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Bethlehem was the home of Joab, Abishai, and Asahel.  Asahel was buried here (2 Sam 2:32).</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Bethlehem was also the home of Elhanan, one of David</a:t>
            </a:r>
            <a:r>
              <a:rPr lang="uk-UA"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mighty men (2 Sam 23:24; 1 Chr 11:26).</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Rehoboam fortified Bethlehem (2 Chr 11:6).</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Many Jews fled to Bethlehem after Gedaliah was killed (Jer 41:17).</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The city was rebuilt after the return from Babylonian exile (Ezra 2:21; Neh 7:25).</a:t>
            </a:r>
          </a:p>
          <a:p>
            <a:pPr marL="228600" indent="-228600" defTabSz="457200">
              <a:lnSpc>
                <a:spcPct val="80000"/>
              </a:lnSpc>
              <a:spcBef>
                <a:spcPct val="0"/>
              </a:spcBef>
              <a:buFontTx/>
              <a:buAutoNum type="arabicPeriod"/>
            </a:pPr>
            <a:r>
              <a:rPr lang="en-US" b="0" dirty="0">
                <a:latin typeface="Arial" panose="020B0604020202020204" pitchFamily="34" charset="0"/>
                <a:ea typeface="ＭＳ Ｐゴシック" charset="0"/>
                <a:cs typeface="Arial" panose="020B0604020202020204" pitchFamily="34" charset="0"/>
              </a:rPr>
              <a:t>Bethlehem was named as the place of the Messiah</a:t>
            </a:r>
            <a:r>
              <a:rPr lang="uk-UA"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birth (Micah 5:2; John 7:42).</a:t>
            </a:r>
          </a:p>
          <a:p>
            <a:pPr marL="228600" indent="-228600" defTabSz="457200">
              <a:spcBef>
                <a:spcPct val="0"/>
              </a:spcBef>
            </a:pP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127</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128</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129</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130</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131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132</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133</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point of Ezra is not simply to have a temple building. The people needed a common place for worship since God calls us to honor him in community.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134</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135</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136</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137</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138</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139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3E3DC-E4EC-AA32-5B23-0068087E1695}"/>
            </a:ext>
          </a:extLst>
        </p:cNvPr>
        <p:cNvGrpSpPr/>
        <p:nvPr/>
      </p:nvGrpSpPr>
      <p:grpSpPr>
        <a:xfrm>
          <a:off x="0" y="0"/>
          <a:ext cx="0" cy="0"/>
          <a:chOff x="0" y="0"/>
          <a:chExt cx="0" cy="0"/>
        </a:xfrm>
      </p:grpSpPr>
      <p:sp>
        <p:nvSpPr>
          <p:cNvPr id="119809" name="Rectangle 7">
            <a:extLst>
              <a:ext uri="{FF2B5EF4-FFF2-40B4-BE49-F238E27FC236}">
                <a16:creationId xmlns:a16="http://schemas.microsoft.com/office/drawing/2014/main" id="{CA9799CC-17C9-38DE-0A19-3863652D493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140</a:t>
            </a:fld>
            <a:endParaRPr lang="en-US" sz="1200"/>
          </a:p>
        </p:txBody>
      </p:sp>
      <p:sp>
        <p:nvSpPr>
          <p:cNvPr id="119810" name="Rectangle 2">
            <a:extLst>
              <a:ext uri="{FF2B5EF4-FFF2-40B4-BE49-F238E27FC236}">
                <a16:creationId xmlns:a16="http://schemas.microsoft.com/office/drawing/2014/main" id="{6ACDB2E8-0ED6-A3E7-7F51-1D4D0387C2D1}"/>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9A3422A7-F121-7F8C-E1CC-F849DE86B1C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87028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141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142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143</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There are many answers to this question but today we will look at one that we normally don</a:t>
            </a:r>
            <a:r>
              <a:rPr lang="mr-IN" b="0" dirty="0">
                <a:latin typeface="Arial" panose="020B0604020202020204" pitchFamily="34" charset="0"/>
                <a:cs typeface="Arial"/>
              </a:rPr>
              <a:t>'</a:t>
            </a:r>
            <a:r>
              <a:rPr lang="en-US" b="0" dirty="0">
                <a:latin typeface="Arial" panose="020B0604020202020204" pitchFamily="34" charset="0"/>
                <a:cs typeface="Arial" panose="020B0604020202020204" pitchFamily="34" charset="0"/>
              </a:rPr>
              <a:t>t think about.</a:t>
            </a:r>
          </a:p>
          <a:p>
            <a:endParaRPr lang="en-US" b="0"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144</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145</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146</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147</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148</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149</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150</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151</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153</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opposition struck externally from pagans left in the land as recorded in Ezra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Jeremiah does not tell us the exact years that begin and end the 70-year exile. </a:t>
            </a:r>
          </a:p>
          <a:p>
            <a:r>
              <a:rPr lang="en-US" b="0" dirty="0">
                <a:latin typeface="Times New Roman" charset="0"/>
                <a:ea typeface="ＭＳ Ｐゴシック" charset="0"/>
                <a:cs typeface="ＭＳ Ｐゴシック" charset="0"/>
              </a:rPr>
              <a:t>But we can determine this in two ways</a:t>
            </a:r>
            <a:r>
              <a:rPr lang="en-US" b="0" dirty="0">
                <a:cs typeface="ＭＳ Ｐゴシック" charset="0"/>
              </a:rPr>
              <a:t>—either the exile of the people beginning with Daniel’s deportation (605) to the people fully returning in 536, or the exile of the temple from its destruction in 586 to its rebuilding in 516.</a:t>
            </a:r>
          </a:p>
          <a:p>
            <a:r>
              <a:rPr lang="en-US" b="0"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OS-12-Kings &amp; Prophets Charts-26</a:t>
            </a:r>
          </a:p>
          <a:p>
            <a:r>
              <a:rPr lang="en-US" b="0" dirty="0">
                <a:cs typeface="ＭＳ Ｐゴシック" charset="0"/>
              </a:rPr>
              <a:t>OS-12-2Kings-231</a:t>
            </a:r>
          </a:p>
          <a:p>
            <a:r>
              <a:rPr lang="en-US" b="0"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OS-14-Reasons for Exile-54</a:t>
            </a:r>
          </a:p>
          <a:p>
            <a:r>
              <a:rPr lang="en-US" b="0"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OS-27-Daniel-</a:t>
            </a:r>
            <a:r>
              <a:rPr lang="en-US" b="0" dirty="0">
                <a:cs typeface="ＭＳ Ｐゴシック" charset="0"/>
              </a:rPr>
              <a:t>94, 284, 340, 361</a:t>
            </a:r>
            <a:endParaRPr lang="en-US" b="0" dirty="0">
              <a:latin typeface="Times New Roman" charset="0"/>
              <a:ea typeface="ＭＳ Ｐゴシック" charset="0"/>
              <a:cs typeface="ＭＳ Ｐゴシック" charset="0"/>
            </a:endParaRPr>
          </a:p>
          <a:p>
            <a:r>
              <a:rPr lang="en-US" b="0" dirty="0">
                <a:cs typeface="ＭＳ Ｐゴシック" charset="0"/>
              </a:rPr>
              <a:t>OS-37-Haggai-9, 32</a:t>
            </a:r>
          </a:p>
          <a:p>
            <a:r>
              <a:rPr lang="en-US" b="0"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Next week we will see the external threats in the book of Zechariah, but today we address the internal problems within the community itself. Often our most severe problems lie within our own midst!</a:t>
            </a:r>
            <a:r>
              <a:rPr lang="en-SG" b="1" dirty="0">
                <a:effectLst/>
                <a:latin typeface="Arial" panose="020B0604020202020204" pitchFamily="34" charset="0"/>
                <a:cs typeface="Arial" panose="020B0604020202020204" pitchFamily="34" charset="0"/>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hadn’t forgotten them though. He finally speaks in his land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word came to the governor.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162</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Common-306</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Common-307</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164</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166</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167</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19656BC0-75B4-DB40-BA25-6C3B5AF4C5C7}" type="slidenum">
              <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endParaRPr>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GillSans" charset="0"/>
                <a:ea typeface="ＭＳ Ｐゴシック" charset="0"/>
                <a:cs typeface="ＭＳ Ｐゴシック" charset="0"/>
              </a:rPr>
              <a:t>The Temple has FIVE forms through time, the central one being the form of the Church (Ephesians 2:19-22).</a:t>
            </a:r>
          </a:p>
          <a:p>
            <a:pPr eaLnBrk="1" hangingPunct="1"/>
            <a:r>
              <a:rPr lang="en-US" dirty="0">
                <a:latin typeface="GillSans" charset="0"/>
                <a:ea typeface="ＭＳ Ｐゴシック" charset="0"/>
                <a:cs typeface="ＭＳ Ｐゴシック" charset="0"/>
              </a:rPr>
              <a:t>_____________</a:t>
            </a:r>
          </a:p>
          <a:p>
            <a:r>
              <a:rPr lang="en-US" dirty="0"/>
              <a:t>OD-05-Matt_24v15_The_Temple_Desecration_(</a:t>
            </a:r>
            <a:r>
              <a:rPr lang="en-US" dirty="0" err="1"/>
              <a:t>Randall_Price</a:t>
            </a:r>
            <a:r>
              <a:rPr lang="en-US" dirty="0"/>
              <a:t>)-17</a:t>
            </a:r>
          </a:p>
          <a:p>
            <a:pPr eaLnBrk="1" hangingPunct="1"/>
            <a:r>
              <a:rPr lang="en-US" dirty="0">
                <a:latin typeface="GillSans" charset="0"/>
                <a:ea typeface="ＭＳ Ｐゴシック" charset="0"/>
                <a:cs typeface="ＭＳ Ｐゴシック" charset="0"/>
              </a:rPr>
              <a:t>OS-37-Haggai-76</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b="1" dirty="0">
                <a:latin typeface="Arial" panose="020B0604020202020204" pitchFamily="34" charset="0"/>
                <a:ea typeface="ＭＳ Ｐゴシック" charset="0"/>
                <a:cs typeface="Arial" panose="020B0604020202020204" pitchFamily="34" charset="0"/>
              </a:rPr>
              <a:t>2 Thess 2:4 NLT).</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OS-27-Daniel-330</a:t>
            </a:r>
          </a:p>
          <a:p>
            <a:r>
              <a:rPr lang="en-US" b="1" dirty="0">
                <a:latin typeface="Arial" panose="020B0604020202020204" pitchFamily="34" charset="0"/>
                <a:cs typeface="Arial" panose="020B0604020202020204" pitchFamily="34" charset="0"/>
              </a:rPr>
              <a:t>OS-Ezekiel 40-48-Slide 16</a:t>
            </a:r>
          </a:p>
          <a:p>
            <a:r>
              <a:rPr lang="en-US" b="1"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70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OS-23-Isaiah43-48-slide 54</a:t>
            </a:r>
          </a:p>
          <a:p>
            <a:r>
              <a:rPr lang="en-US" b="1"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OS-27-Daniel-410</a:t>
            </a:r>
          </a:p>
          <a:p>
            <a:r>
              <a:rPr lang="en-US" b="1"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193</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Returnees of 18 family heads, 1496 other men, women and children, totaled about 5,000—a far smaller group than the 50,000 with Zerubbabel 80 years before (8:1-14).</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194</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195</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196</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God protected the returnees due to their spiritual preparation by adding 258 Levites as temple leaders and celebrating a fast to show his hand on all who trust him (8:15-36).</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199</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Ezra lamented the intermarriage and contrasted God’s faithfulness with Israel's unfaithfulness to model repentance for the covenant people (9:3-15).</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200</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201</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202</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203</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204</a:t>
            </a:fld>
            <a:endParaRPr lang="en-US"/>
          </a:p>
        </p:txBody>
      </p:sp>
    </p:spTree>
    <p:extLst>
      <p:ext uri="{BB962C8B-B14F-4D97-AF65-F5344CB8AC3E}">
        <p14:creationId xmlns:p14="http://schemas.microsoft.com/office/powerpoint/2010/main" val="388768837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205</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LORD takes us in our slavery to sin and restores us to honor him.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206</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Israelites even killed their own children in the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Sadly, we do the same today.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That slavery is too often an idolatry when we become the focus of worship (explain devolution</a:t>
            </a:r>
            <a:r>
              <a:rPr lang="en-US" b="0" baseline="0" dirty="0">
                <a:latin typeface="Arial" panose="020B0604020202020204" pitchFamily="34" charset="0"/>
                <a:cs typeface="Arial" panose="020B0604020202020204" pitchFamily="34" charset="0"/>
              </a:rPr>
              <a:t> above)</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Do you have habits that you just can’t seem to ever conquer?</a:t>
            </a:r>
          </a:p>
          <a:p>
            <a:r>
              <a:rPr lang="en-US" b="0" dirty="0">
                <a:latin typeface="Arial" panose="020B0604020202020204" pitchFamily="34" charset="0"/>
                <a:cs typeface="Arial" panose="020B0604020202020204" pitchFamily="34" charset="0"/>
              </a:rPr>
              <a:t>Many men over the years have confessed their bondage to porn.</a:t>
            </a:r>
          </a:p>
          <a:p>
            <a:r>
              <a:rPr lang="en-US" b="0" dirty="0">
                <a:latin typeface="Arial" panose="020B0604020202020204" pitchFamily="34" charset="0"/>
                <a:cs typeface="Arial" panose="020B0604020202020204" pitchFamily="34" charset="0"/>
              </a:rPr>
              <a:t>Women, likewise, can be enslaved to movies—or shopping—or other forms of slavery, such as romanticizing their lives.</a:t>
            </a:r>
          </a:p>
          <a:p>
            <a:r>
              <a:rPr lang="en-US" b="0" dirty="0">
                <a:latin typeface="Arial" panose="020B0604020202020204" pitchFamily="34" charset="0"/>
                <a:cs typeface="Arial" panose="020B0604020202020204" pitchFamily="34" charset="0"/>
              </a:rPr>
              <a:t>Why does God want to restore you?</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94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LORD is in the business of taking people in bondage and making them into people who honor him</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216</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How would your priorities</a:t>
            </a:r>
            <a:r>
              <a:rPr lang="en-US" b="0" baseline="0" dirty="0">
                <a:latin typeface="Arial" panose="020B0604020202020204" pitchFamily="34" charset="0"/>
                <a:cs typeface="Arial" panose="020B0604020202020204" pitchFamily="34" charset="0"/>
              </a:rPr>
              <a:t> change?</a:t>
            </a:r>
          </a:p>
          <a:p>
            <a:r>
              <a:rPr lang="en-US" b="0" baseline="0" dirty="0">
                <a:latin typeface="Arial" panose="020B0604020202020204" pitchFamily="34" charset="0"/>
                <a:cs typeface="Arial" panose="020B0604020202020204" pitchFamily="34" charset="0"/>
              </a:rPr>
              <a:t>What would you have to give up to make God first place in your morning?</a:t>
            </a:r>
          </a:p>
          <a:p>
            <a:r>
              <a:rPr lang="en-US" b="0"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0"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0"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I must confess</a:t>
            </a:r>
            <a:r>
              <a:rPr lang="en-US" b="0" baseline="0" dirty="0">
                <a:latin typeface="Arial" panose="020B0604020202020204" pitchFamily="34" charset="0"/>
                <a:cs typeface="Arial" panose="020B0604020202020204" pitchFamily="34" charset="0"/>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0" baseline="0" dirty="0">
                <a:latin typeface="Arial" panose="020B0604020202020204" pitchFamily="34" charset="0"/>
                <a:cs typeface="Arial" panose="020B0604020202020204" pitchFamily="34" charset="0"/>
              </a:rPr>
              <a:t>"OK," Albert told me, "I will call you at 5:30 tomorrow morning."</a:t>
            </a:r>
          </a:p>
          <a:p>
            <a:r>
              <a:rPr lang="en-US" b="0" baseline="0" dirty="0">
                <a:latin typeface="Arial" panose="020B0604020202020204" pitchFamily="34" charset="0"/>
                <a:cs typeface="Arial" panose="020B0604020202020204" pitchFamily="34" charset="0"/>
              </a:rPr>
              <a:t>Do you think I had trouble getting out of bed the next day? Not on your life! I especially knew that my parents would hear the phone and wake up, so I made sure I was at my desk and picked up the line before it could even have a full ring.</a:t>
            </a:r>
          </a:p>
          <a:p>
            <a:r>
              <a:rPr lang="en-US" b="0" baseline="0" dirty="0">
                <a:latin typeface="Arial" panose="020B0604020202020204" pitchFamily="34" charset="0"/>
                <a:cs typeface="Arial" panose="020B0604020202020204" pitchFamily="34" charset="0"/>
              </a:rPr>
              <a:t>"Hey, Rick, good morning!" Albert said, "Are you at your desk meeting with God?"</a:t>
            </a:r>
          </a:p>
          <a:p>
            <a:r>
              <a:rPr lang="en-US" b="0" baseline="0" dirty="0">
                <a:latin typeface="Arial" panose="020B0604020202020204" pitchFamily="34" charset="0"/>
                <a:cs typeface="Arial" panose="020B0604020202020204" pitchFamily="34" charset="0"/>
              </a:rPr>
              <a:t>"Yes," I said. "Good! Talk to you tomorrow!"</a:t>
            </a:r>
          </a:p>
          <a:p>
            <a:r>
              <a:rPr lang="en-US" b="0" baseline="0" dirty="0">
                <a:latin typeface="Arial" panose="020B0604020202020204" pitchFamily="34" charset="0"/>
                <a:cs typeface="Arial" panose="020B0604020202020204" pitchFamily="34" charset="0"/>
              </a:rPr>
              <a:t>The phone call was probably the shortest call I've ever had—but also the most impactful call I've ever had.</a:t>
            </a:r>
          </a:p>
          <a:p>
            <a:r>
              <a:rPr lang="en-US" b="0" baseline="0" dirty="0">
                <a:latin typeface="Arial" panose="020B0604020202020204" pitchFamily="34" charset="0"/>
                <a:cs typeface="Arial" panose="020B0604020202020204" pitchFamily="34" charset="0"/>
              </a:rPr>
              <a:t>Sure enough, Albert called the next day, and the next day, and the next day. After three weeks, I had a new habit and I told him I didn't need the calls anymore.</a:t>
            </a:r>
          </a:p>
          <a:p>
            <a:r>
              <a:rPr lang="en-US" b="0" baseline="0" dirty="0">
                <a:latin typeface="Arial" panose="020B0604020202020204" pitchFamily="34" charset="0"/>
                <a:cs typeface="Arial" panose="020B0604020202020204" pitchFamily="34" charset="0"/>
              </a:rPr>
              <a:t>I went on to get my PhD in that Book, and Albert went on to lead the regional Young Life ministry.</a:t>
            </a:r>
          </a:p>
          <a:p>
            <a:r>
              <a:rPr lang="en-US" b="0" baseline="0" dirty="0">
                <a:latin typeface="Arial" panose="020B0604020202020204" pitchFamily="34" charset="0"/>
                <a:cs typeface="Arial" panose="020B0604020202020204" pitchFamily="34" charset="0"/>
              </a:rPr>
              <a:t>What's the point? Worship isn't easy and doesn't come at naturally for most of us. We need help.</a:t>
            </a:r>
          </a:p>
          <a:p>
            <a:r>
              <a:rPr lang="en-US" b="0" baseline="0" dirty="0">
                <a:latin typeface="Arial" panose="020B0604020202020204" pitchFamily="34" charset="0"/>
                <a:cs typeface="Arial" panose="020B0604020202020204" pitchFamily="34" charset="0"/>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How would your priorities</a:t>
            </a:r>
            <a:r>
              <a:rPr lang="en-US" b="0" baseline="0" dirty="0">
                <a:latin typeface="Arial" panose="020B0604020202020204" pitchFamily="34" charset="0"/>
                <a:cs typeface="Arial" panose="020B0604020202020204" pitchFamily="34" charset="0"/>
              </a:rPr>
              <a:t> change?</a:t>
            </a:r>
          </a:p>
          <a:p>
            <a:r>
              <a:rPr lang="en-US" b="0" baseline="0" dirty="0">
                <a:latin typeface="Arial" panose="020B0604020202020204" pitchFamily="34" charset="0"/>
                <a:cs typeface="Arial" panose="020B0604020202020204" pitchFamily="34" charset="0"/>
              </a:rPr>
              <a:t>What would you have to give up to give God first place in your morning?</a:t>
            </a:r>
          </a:p>
          <a:p>
            <a:r>
              <a:rPr lang="en-US" b="0"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0"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0"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220</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To do some rebuilding in the priority of worship,</a:t>
            </a:r>
            <a:r>
              <a:rPr lang="en-US" b="0"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223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224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19</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229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230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231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232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ＭＳ Ｐゴシック" charset="0"/>
              </a:rPr>
              <a:t>OT Survey</a:t>
            </a:r>
            <a:r>
              <a:rPr lang="en-US" b="0" baseline="0" dirty="0">
                <a:latin typeface="Arial" panose="020B0604020202020204" pitchFamily="34" charset="0"/>
                <a:ea typeface="ＭＳ Ｐゴシック" charset="0"/>
                <a:cs typeface="ＭＳ Ｐゴシック" charset="0"/>
              </a:rPr>
              <a:t> (</a:t>
            </a:r>
            <a:r>
              <a:rPr lang="en-US" b="0" baseline="0" dirty="0" err="1">
                <a:latin typeface="Arial" panose="020B0604020202020204" pitchFamily="34" charset="0"/>
                <a:ea typeface="ＭＳ Ｐゴシック" charset="0"/>
                <a:cs typeface="ＭＳ Ｐゴシック" charset="0"/>
              </a:rPr>
              <a:t>os</a:t>
            </a:r>
            <a:r>
              <a:rPr lang="en-US" b="0" baseline="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talking about the Second Temple Period beginning with Ezra’s book.</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Nebuchadnezzar ruled the Neo-Babylonian Empire during the time of Israel's exile. What did he believe religiously?</a:t>
            </a:r>
          </a:p>
          <a:p>
            <a:r>
              <a:rPr lang="en-US"/>
              <a:t>____________</a:t>
            </a:r>
          </a:p>
          <a:p>
            <a:r>
              <a:rPr lang="en-US"/>
              <a:t>OB-07-Babylonians-28</a:t>
            </a:r>
          </a:p>
          <a:p>
            <a:r>
              <a:rPr lang="en-US"/>
              <a:t>OS-15-Ezra-26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13844E-853F-F144-A260-69F1570151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0551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There has never been a more religious city than Babylon.</a:t>
            </a:r>
          </a:p>
          <a:p>
            <a:r>
              <a:rPr lang="en-US"/>
              <a:t>____________</a:t>
            </a:r>
          </a:p>
          <a:p>
            <a:r>
              <a:rPr lang="en-US"/>
              <a:t>OB-07-Babylonians-29</a:t>
            </a:r>
          </a:p>
          <a:p>
            <a:r>
              <a:rPr lang="en-US"/>
              <a:t>OS-15-Ezra-27</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C409B8-013C-FE40-A555-8A56367A00C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The focus of Babylon was the sanctuary.</a:t>
            </a:r>
          </a:p>
          <a:p>
            <a:r>
              <a:rPr lang="en-US"/>
              <a:t>____________</a:t>
            </a:r>
          </a:p>
          <a:p>
            <a:r>
              <a:rPr lang="en-US"/>
              <a:t>OB-07-Babylonians-30</a:t>
            </a:r>
          </a:p>
          <a:p>
            <a:r>
              <a:rPr lang="en-US"/>
              <a:t>OS-15-Ezra-28</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1CE742-1110-514D-B9A5-F4317EED2D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The focus of the sanctuary was Marduk.</a:t>
            </a:r>
          </a:p>
          <a:p>
            <a:r>
              <a:rPr lang="en-US"/>
              <a:t>____________</a:t>
            </a:r>
          </a:p>
          <a:p>
            <a:r>
              <a:rPr lang="en-US"/>
              <a:t>OB-07-Babylonians-31</a:t>
            </a:r>
          </a:p>
          <a:p>
            <a:r>
              <a:rPr lang="en-US"/>
              <a:t>OS-15-Ezra-29</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Yet polytheism ruled the day.</a:t>
            </a:r>
          </a:p>
          <a:p>
            <a:r>
              <a:rPr lang="en-US"/>
              <a:t>____________</a:t>
            </a:r>
          </a:p>
          <a:p>
            <a:r>
              <a:rPr lang="en-US"/>
              <a:t>OB-07-Babylonians-32</a:t>
            </a:r>
          </a:p>
          <a:p>
            <a:r>
              <a:rPr lang="en-US"/>
              <a:t>OS-15-Ezra-30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Temples in green spread throughout the city.</a:t>
            </a:r>
          </a:p>
          <a:p>
            <a:r>
              <a:rPr lang="en-US"/>
              <a:t>____________</a:t>
            </a:r>
          </a:p>
          <a:p>
            <a:r>
              <a:rPr lang="en-US"/>
              <a:t>OB-07-Babylonians-33</a:t>
            </a:r>
          </a:p>
          <a:p>
            <a:r>
              <a:rPr lang="en-US"/>
              <a:t>OS-15-Ezra-31</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How many temples?</a:t>
            </a:r>
          </a:p>
          <a:p>
            <a:r>
              <a:rPr lang="en-US"/>
              <a:t>• No wonder Revelation compared the future Babylon to a prostitute with many lovers!</a:t>
            </a:r>
          </a:p>
          <a:p>
            <a:r>
              <a:rPr lang="en-US"/>
              <a:t>____________</a:t>
            </a:r>
          </a:p>
          <a:p>
            <a:r>
              <a:rPr lang="en-US"/>
              <a:t>OB-07-Babylonians-34</a:t>
            </a:r>
          </a:p>
          <a:p>
            <a:r>
              <a:rPr lang="en-US"/>
              <a:t>OS-15-Ezra-32</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Ezra we see the center of Israel’s worship rebuilt—that structure that also needed the Jews themselves rebuilt.</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3</a:t>
            </a:fld>
            <a:endParaRPr lang="en-US"/>
          </a:p>
        </p:txBody>
      </p:sp>
    </p:spTree>
    <p:extLst>
      <p:ext uri="{BB962C8B-B14F-4D97-AF65-F5344CB8AC3E}">
        <p14:creationId xmlns:p14="http://schemas.microsoft.com/office/powerpoint/2010/main" val="3743354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7CFB63-9D1E-B84D-8BC6-2C0FFE599B2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15F47-E3D1-1347-AD5B-EEFE185799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Common-405</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p:txBody>
      </p:sp>
    </p:spTree>
    <p:extLst>
      <p:ext uri="{BB962C8B-B14F-4D97-AF65-F5344CB8AC3E}">
        <p14:creationId xmlns:p14="http://schemas.microsoft.com/office/powerpoint/2010/main" val="3375830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p:txBody>
      </p:sp>
    </p:spTree>
    <p:extLst>
      <p:ext uri="{BB962C8B-B14F-4D97-AF65-F5344CB8AC3E}">
        <p14:creationId xmlns:p14="http://schemas.microsoft.com/office/powerpoint/2010/main" val="951292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b="0" dirty="0">
                <a:latin typeface="Arial" panose="020B0604020202020204" pitchFamily="34" charset="0"/>
                <a:cs typeface="Arial" panose="020B0604020202020204" pitchFamily="34" charset="0"/>
              </a:rPr>
              <a:t>Do you know why you did not hear of this prophecy? Because it never happened!</a:t>
            </a:r>
          </a:p>
          <a:p>
            <a:r>
              <a:rPr lang="en-US" b="0" dirty="0">
                <a:latin typeface="Arial" panose="020B0604020202020204" pitchFamily="34" charset="0"/>
                <a:cs typeface="Arial" panose="020B0604020202020204" pitchFamily="34" charset="0"/>
              </a:rPr>
              <a:t>But what if it did? What if Raffles predicted the actual name of the founder of modern Singapore—and specified that he would rebuild the nation following World War II?</a:t>
            </a:r>
          </a:p>
          <a:p>
            <a:r>
              <a:rPr lang="en-US" b="0" dirty="0">
                <a:latin typeface="Arial" panose="020B0604020202020204" pitchFamily="34" charset="0"/>
                <a:cs typeface="Arial" panose="020B0604020202020204"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again, this book—like every book in the Bible—focuses on what GOD did. In this case, he looked past the sins of those who returned to Jerusalem because he had big plans.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b="0" dirty="0">
                <a:latin typeface="Arial" panose="020B0604020202020204" pitchFamily="34"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b="0" dirty="0">
                <a:latin typeface="Arial" panose="020B0604020202020204" pitchFamily="34"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Is. 44:28  When I say of Cyrus, ‘He is my shepherd,’ </a:t>
            </a:r>
          </a:p>
          <a:p>
            <a:r>
              <a:rPr lang="en-US" b="0" dirty="0">
                <a:latin typeface="Arial" panose="020B0604020202020204" pitchFamily="34" charset="0"/>
                <a:cs typeface="Arial" panose="020B0604020202020204" pitchFamily="34" charset="0"/>
              </a:rPr>
              <a:t>he will certainly do as I say. </a:t>
            </a:r>
          </a:p>
          <a:p>
            <a:r>
              <a:rPr lang="en-US" b="0" dirty="0">
                <a:latin typeface="Arial" panose="020B0604020202020204" pitchFamily="34" charset="0"/>
                <a:cs typeface="Arial" panose="020B0604020202020204" pitchFamily="34" charset="0"/>
              </a:rPr>
              <a:t>He will command, ‘Rebuild Jerusalem’; </a:t>
            </a:r>
          </a:p>
          <a:p>
            <a:r>
              <a:rPr lang="en-US" b="0" dirty="0">
                <a:latin typeface="Arial" panose="020B0604020202020204" pitchFamily="34" charset="0"/>
                <a:cs typeface="Arial" panose="020B0604020202020204" pitchFamily="34" charset="0"/>
              </a:rPr>
              <a:t>he will say, ‘Restore the Temple.’” </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Is. 45:1     This is what the LORD says to Cyrus, his anointed one, </a:t>
            </a:r>
          </a:p>
          <a:p>
            <a:r>
              <a:rPr lang="en-US" b="0" dirty="0">
                <a:latin typeface="Arial" panose="020B0604020202020204" pitchFamily="34" charset="0"/>
                <a:cs typeface="Arial" panose="020B0604020202020204" pitchFamily="34" charset="0"/>
              </a:rPr>
              <a:t>whose right hand he will empower. </a:t>
            </a:r>
          </a:p>
          <a:p>
            <a:r>
              <a:rPr lang="en-US" b="0" dirty="0">
                <a:latin typeface="Arial" panose="020B0604020202020204" pitchFamily="34" charset="0"/>
                <a:cs typeface="Arial" panose="020B0604020202020204" pitchFamily="34" charset="0"/>
              </a:rPr>
              <a:t>Before him, mighty kings will be paralyzed with fear. </a:t>
            </a:r>
          </a:p>
          <a:p>
            <a:r>
              <a:rPr lang="en-US" b="0" dirty="0">
                <a:latin typeface="Arial" panose="020B0604020202020204" pitchFamily="34" charset="0"/>
                <a:cs typeface="Arial" panose="020B0604020202020204" pitchFamily="34" charset="0"/>
              </a:rPr>
              <a:t>Their fortress gates will be opened, </a:t>
            </a:r>
          </a:p>
          <a:p>
            <a:r>
              <a:rPr lang="en-US" b="0" dirty="0">
                <a:latin typeface="Arial" panose="020B0604020202020204" pitchFamily="34" charset="0"/>
                <a:cs typeface="Arial" panose="020B0604020202020204" pitchFamily="34" charset="0"/>
              </a:rPr>
              <a:t>never to shut again. </a:t>
            </a:r>
          </a:p>
          <a:p>
            <a:r>
              <a:rPr lang="en-US" b="0" dirty="0">
                <a:latin typeface="Arial" panose="020B0604020202020204" pitchFamily="34" charset="0"/>
                <a:cs typeface="Arial" panose="020B0604020202020204" pitchFamily="34" charset="0"/>
              </a:rPr>
              <a:t>2  This is what the LORD says: </a:t>
            </a:r>
          </a:p>
          <a:p>
            <a:r>
              <a:rPr lang="en-US" b="0" dirty="0">
                <a:latin typeface="Arial" panose="020B0604020202020204" pitchFamily="34" charset="0"/>
                <a:cs typeface="Arial" panose="020B0604020202020204" pitchFamily="34" charset="0"/>
              </a:rPr>
              <a:t>“I will go before you, Cyrus, </a:t>
            </a:r>
          </a:p>
          <a:p>
            <a:r>
              <a:rPr lang="en-US" b="0" dirty="0">
                <a:latin typeface="Arial" panose="020B0604020202020204" pitchFamily="34" charset="0"/>
                <a:cs typeface="Arial" panose="020B0604020202020204" pitchFamily="34" charset="0"/>
              </a:rPr>
              <a:t>and level the mountains. </a:t>
            </a:r>
          </a:p>
          <a:p>
            <a:r>
              <a:rPr lang="en-US" b="0" dirty="0">
                <a:latin typeface="Arial" panose="020B0604020202020204" pitchFamily="34" charset="0"/>
                <a:cs typeface="Arial" panose="020B0604020202020204" pitchFamily="34" charset="0"/>
              </a:rPr>
              <a:t>I will smash down gates of bronze </a:t>
            </a:r>
          </a:p>
          <a:p>
            <a:r>
              <a:rPr lang="en-US" b="0" dirty="0">
                <a:latin typeface="Arial" panose="020B0604020202020204" pitchFamily="34" charset="0"/>
                <a:cs typeface="Arial" panose="020B0604020202020204" pitchFamily="34" charset="0"/>
              </a:rPr>
              <a:t>and cut through bars of iron. </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Is. 45:13  I will raise up Cyrus to fulfill my righteous purpose, </a:t>
            </a:r>
          </a:p>
          <a:p>
            <a:r>
              <a:rPr lang="en-US" b="0" dirty="0">
                <a:latin typeface="Arial" panose="020B0604020202020204" pitchFamily="34" charset="0"/>
                <a:cs typeface="Arial" panose="020B0604020202020204" pitchFamily="34" charset="0"/>
              </a:rPr>
              <a:t>and I will guide his actions. </a:t>
            </a:r>
          </a:p>
          <a:p>
            <a:r>
              <a:rPr lang="en-US" b="0" dirty="0">
                <a:latin typeface="Arial" panose="020B0604020202020204" pitchFamily="34" charset="0"/>
                <a:cs typeface="Arial" panose="020B0604020202020204" pitchFamily="34" charset="0"/>
              </a:rPr>
              <a:t>He will restore my city and free my captive people— </a:t>
            </a:r>
          </a:p>
          <a:p>
            <a:r>
              <a:rPr lang="en-US" b="0" dirty="0">
                <a:latin typeface="Arial" panose="020B0604020202020204" pitchFamily="34" charset="0"/>
                <a:cs typeface="Arial" panose="020B0604020202020204" pitchFamily="34" charset="0"/>
              </a:rPr>
              <a:t>without seeking a reward! </a:t>
            </a:r>
          </a:p>
          <a:p>
            <a:r>
              <a:rPr lang="en-US" b="0" dirty="0">
                <a:latin typeface="Arial" panose="020B0604020202020204" pitchFamily="34" charset="0"/>
                <a:cs typeface="Arial" panose="020B0604020202020204" pitchFamily="34" charset="0"/>
              </a:rPr>
              <a:t>I, the LORD of Heaven’s Armies, have spoken!” </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Is. 48:14     Have any of your idols ever told you this? </a:t>
            </a:r>
          </a:p>
          <a:p>
            <a:r>
              <a:rPr lang="en-US" b="0" dirty="0">
                <a:latin typeface="Arial" panose="020B0604020202020204" pitchFamily="34" charset="0"/>
                <a:cs typeface="Arial" panose="020B0604020202020204" pitchFamily="34" charset="0"/>
              </a:rPr>
              <a:t>Come, all of you, and listen: </a:t>
            </a:r>
          </a:p>
          <a:p>
            <a:r>
              <a:rPr lang="en-US" b="0" dirty="0">
                <a:latin typeface="Arial" panose="020B0604020202020204" pitchFamily="34" charset="0"/>
                <a:cs typeface="Arial" panose="020B0604020202020204" pitchFamily="34" charset="0"/>
              </a:rPr>
              <a:t>The LORD has chosen Cyrus as his ally. </a:t>
            </a:r>
          </a:p>
          <a:p>
            <a:r>
              <a:rPr lang="en-US" b="0" dirty="0">
                <a:latin typeface="Arial" panose="020B0604020202020204" pitchFamily="34" charset="0"/>
                <a:cs typeface="Arial" panose="020B0604020202020204" pitchFamily="34" charset="0"/>
              </a:rPr>
              <a:t>He will use him to put an end to the empire of Babylon </a:t>
            </a:r>
          </a:p>
          <a:p>
            <a:r>
              <a:rPr lang="en-US" b="0" dirty="0">
                <a:latin typeface="Arial" panose="020B0604020202020204" pitchFamily="34" charset="0"/>
                <a:cs typeface="Arial" panose="020B0604020202020204" pitchFamily="34" charset="0"/>
              </a:rPr>
              <a:t>and to destroy the Babylonian armies.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Is. 48:15     “I have said it: I am calling Cyrus! </a:t>
            </a:r>
          </a:p>
          <a:p>
            <a:r>
              <a:rPr lang="en-US" b="0" dirty="0">
                <a:latin typeface="Arial" panose="020B0604020202020204" pitchFamily="34" charset="0"/>
                <a:cs typeface="Arial" panose="020B0604020202020204" pitchFamily="34" charset="0"/>
              </a:rPr>
              <a:t>I will send him on this errand and will help him succeed. </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53</a:t>
            </a:fld>
            <a:endParaRPr lang="en-US"/>
          </a:p>
        </p:txBody>
      </p:sp>
    </p:spTree>
    <p:extLst>
      <p:ext uri="{BB962C8B-B14F-4D97-AF65-F5344CB8AC3E}">
        <p14:creationId xmlns:p14="http://schemas.microsoft.com/office/powerpoint/2010/main" val="2780709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8942-8B55-592B-D9B9-24D723719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B0F69-FB4A-A93D-9D46-9C091D6AF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121B6-42F6-4199-CEF5-F4F6F85F8A15}"/>
              </a:ext>
            </a:extLst>
          </p:cNvPr>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a:extLst>
              <a:ext uri="{FF2B5EF4-FFF2-40B4-BE49-F238E27FC236}">
                <a16:creationId xmlns:a16="http://schemas.microsoft.com/office/drawing/2014/main" id="{0E3D305C-053E-F10E-9F26-834AE326ECC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61335-050C-204E-9136-096CE876442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6247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24211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DB4EE2-C263-4EAF-98B0-F55737B1D2D4}"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7363" name="Rectangle 1026"/>
          <p:cNvSpPr>
            <a:spLocks noGrp="1" noRot="1" noChangeAspect="1" noChangeArrowheads="1" noTextEdit="1"/>
          </p:cNvSpPr>
          <p:nvPr>
            <p:ph type="sldImg"/>
          </p:nvPr>
        </p:nvSpPr>
        <p:spPr>
          <a:solidFill>
            <a:srgbClr val="FFFFFF"/>
          </a:solidFill>
          <a:ln/>
        </p:spPr>
      </p:sp>
      <p:sp>
        <p:nvSpPr>
          <p:cNvPr id="5273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046342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080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shame of the temple destruction cast shame on the rule of the God of the temple—but God was working to restore the honor and authority due him as King.</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171710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When my family moved to Singapore in 1991</a:t>
            </a:r>
            <a:r>
              <a:rPr lang="en-US" b="1" baseline="0" dirty="0">
                <a:latin typeface="Arial" panose="020B0604020202020204" pitchFamily="34" charset="0"/>
                <a:cs typeface="Arial" panose="020B0604020202020204" pitchFamily="34" charset="0"/>
              </a:rPr>
              <a:t> for me to teach at Singapore Bible College, after securing our housing, our first item of business was to find a church.</a:t>
            </a:r>
          </a:p>
          <a:p>
            <a:r>
              <a:rPr lang="en-US" b="1" baseline="0" dirty="0">
                <a:latin typeface="Arial" panose="020B0604020202020204" pitchFamily="34" charset="0"/>
                <a:cs typeface="Arial" panose="020B0604020202020204" pitchFamily="34" charset="0"/>
              </a:rPr>
              <a:t>So I did what many people did back then—"let your fingers do the walking" was the slogan of the Yellow Pages.</a:t>
            </a:r>
          </a:p>
          <a:p>
            <a:r>
              <a:rPr lang="en-US" b="1" baseline="0" dirty="0">
                <a:latin typeface="Arial" panose="020B0604020202020204" pitchFamily="34" charset="0"/>
                <a:cs typeface="Arial" panose="020B0604020202020204" pitchFamily="34" charset="0"/>
              </a:rPr>
              <a:t>For those of us who have no idea what I'm talking about—and that is a lot of us since everyone in this church is younger than me—the Yellow Pages was the "go to" place before the internet.</a:t>
            </a:r>
          </a:p>
          <a:p>
            <a:r>
              <a:rPr lang="en-US" b="1" baseline="0" dirty="0">
                <a:latin typeface="Arial" panose="020B0604020202020204" pitchFamily="34" charset="0"/>
                <a:cs typeface="Arial" panose="020B0604020202020204" pitchFamily="34" charset="0"/>
              </a:rPr>
              <a:t>Every business and individual had their phone number there back in the late 20</a:t>
            </a:r>
            <a:r>
              <a:rPr lang="en-US" b="1" baseline="30000" dirty="0">
                <a:latin typeface="Arial" panose="020B0604020202020204" pitchFamily="34" charset="0"/>
                <a:cs typeface="Arial" panose="020B0604020202020204" pitchFamily="34" charset="0"/>
              </a:rPr>
              <a:t>th</a:t>
            </a:r>
            <a:r>
              <a:rPr lang="en-US" b="1" baseline="0" dirty="0">
                <a:latin typeface="Arial" panose="020B0604020202020204" pitchFamily="34" charset="0"/>
                <a:cs typeface="Arial" panose="020B0604020202020204" pitchFamily="34" charset="0"/>
              </a:rPr>
              <a:t> century.</a:t>
            </a:r>
          </a:p>
          <a:p>
            <a:r>
              <a:rPr lang="en-US" b="1" baseline="0" dirty="0">
                <a:latin typeface="Arial" panose="020B0604020202020204" pitchFamily="34" charset="0"/>
                <a:cs typeface="Arial" panose="020B0604020202020204" pitchFamily="34" charset="0"/>
              </a:rPr>
              <a:t>• So I looked under "Churches." But I found no entries!</a:t>
            </a:r>
          </a:p>
          <a:p>
            <a:r>
              <a:rPr lang="en-US" b="1" baseline="0" dirty="0">
                <a:latin typeface="Arial" panose="020B0604020202020204" pitchFamily="34" charset="0"/>
                <a:cs typeface="Arial" panose="020B0604020202020204" pitchFamily="34" charset="0"/>
              </a:rPr>
              <a:t>"Really?" I thought. "Sure the churches are in here. There are hundreds of churches in Singapore!"</a:t>
            </a:r>
          </a:p>
          <a:p>
            <a:r>
              <a:rPr lang="en-US" b="1" baseline="0" dirty="0">
                <a:latin typeface="Arial" panose="020B0604020202020204" pitchFamily="34" charset="0"/>
                <a:cs typeface="Arial" panose="020B0604020202020204" pitchFamily="34" charset="0"/>
              </a:rPr>
              <a:t>So I looked up "Christian," but there was no entry there either. Then I tried "Baptist"—no go. </a:t>
            </a:r>
          </a:p>
          <a:p>
            <a:r>
              <a:rPr lang="en-US" b="1" baseline="0" dirty="0">
                <a:latin typeface="Arial" panose="020B0604020202020204" pitchFamily="34" charset="0"/>
                <a:cs typeface="Arial" panose="020B0604020202020204" pitchFamily="34" charset="0"/>
              </a:rPr>
              <a:t>You are laughing, but where would you look?!</a:t>
            </a:r>
          </a:p>
          <a:p>
            <a:r>
              <a:rPr lang="en-US" b="1" baseline="0" dirty="0">
                <a:latin typeface="Arial" panose="020B0604020202020204" pitchFamily="34" charset="0"/>
                <a:cs typeface="Arial" panose="020B0604020202020204" pitchFamily="34" charset="0"/>
              </a:rPr>
              <a:t>Finally, somehow, I found them under "P" alphabetically. Sure enough, the churches were all listed there in the "P" section, under "Places</a:t>
            </a:r>
            <a:r>
              <a:rPr lang="mr-IN" b="1" baseline="0" dirty="0">
                <a:latin typeface="Arial" panose="020B0604020202020204" pitchFamily="34" charset="0"/>
                <a:cs typeface="Arial"/>
              </a:rPr>
              <a:t>…</a:t>
            </a:r>
            <a:r>
              <a:rPr lang="en-US" b="1" baseline="0" dirty="0">
                <a:latin typeface="Arial" panose="020B0604020202020204" pitchFamily="34" charset="0"/>
                <a:cs typeface="Arial" panose="020B0604020202020204" pitchFamily="34" charset="0"/>
              </a:rPr>
              <a:t>of Worship"!</a:t>
            </a:r>
          </a:p>
          <a:p>
            <a:r>
              <a:rPr lang="en-US" b="1" baseline="0" dirty="0">
                <a:latin typeface="Arial" panose="020B0604020202020204" pitchFamily="34" charset="0"/>
                <a:cs typeface="Arial" panose="020B0604020202020204" pitchFamily="34" charset="0"/>
              </a:rPr>
              <a:t>At that spot were listed, by religion, the Buddhist, Hindu, Muslim and Christian places of worship.</a:t>
            </a:r>
          </a:p>
          <a:p>
            <a:r>
              <a:rPr lang="en-US" b="1" baseline="0" dirty="0">
                <a:latin typeface="Arial" panose="020B0604020202020204" pitchFamily="34" charset="0"/>
                <a:cs typeface="Arial" panose="020B0604020202020204" pitchFamily="34" charset="0"/>
              </a:rPr>
              <a:t>I guess what hit me most as I saw this was that these were all deemed places of worship—not places of teaching, not places of ministry, not places of gathering, not places evangelizing.</a:t>
            </a:r>
          </a:p>
          <a:p>
            <a:r>
              <a:rPr lang="en-US" b="1" baseline="0" dirty="0">
                <a:latin typeface="Arial" panose="020B0604020202020204" pitchFamily="34" charset="0"/>
                <a:cs typeface="Arial" panose="020B0604020202020204" pitchFamily="34" charset="0"/>
              </a:rPr>
              <a:t>There, right there through my Yellow Pages, God spoke to me. What each religion is doing, more than anything else, is worshipping!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2013 during a time of great loneliness after two dogs died, my brothers bought a new Shitzhu for my 82-year-old mother. Mom named the new puppy the Chinese name Mei</a:t>
            </a:r>
            <a:r>
              <a:rPr lang="en-US" baseline="0"/>
              <a:t> Ling. She was really easy to care for, never messed on the carpet, and provided a lot of companionship for her.</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64</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65</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66</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67</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68</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frees us from</a:t>
            </a:r>
            <a:r>
              <a:rPr lang="en-US" b="1" baseline="0" dirty="0">
                <a:latin typeface="Arial" panose="020B0604020202020204" pitchFamily="34" charset="0"/>
                <a:cs typeface="Arial" panose="020B0604020202020204" pitchFamily="34" charset="0"/>
              </a:rPr>
              <a:t> our slavery</a:t>
            </a:r>
            <a:r>
              <a:rPr lang="en-US" b="1" dirty="0">
                <a:latin typeface="Arial" panose="020B0604020202020204" pitchFamily="34" charset="0"/>
                <a:cs typeface="Arial" panose="020B0604020202020204" pitchFamily="34" charset="0"/>
              </a:rPr>
              <a:t> for us to</a:t>
            </a:r>
            <a:r>
              <a:rPr lang="en-US" b="1" baseline="0" dirty="0">
                <a:latin typeface="Arial" panose="020B0604020202020204" pitchFamily="34" charset="0"/>
                <a:cs typeface="Arial" panose="020B0604020202020204" pitchFamily="34" charset="0"/>
              </a:rPr>
              <a:t> give him the honor that we lacked that got us into trouble in the first place.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71</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Jeremiah 25:11-12 promised restoration after 70 years of exile. Now, in Ezra, we begin to see how this happened. The purpose of the narrative was to strengthen those who returned so they would obey the Lord.</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4265585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كان عصْرُ ما بَعْد السبي في الواقع ثلاث فتراتٍ زمنيَّةٍ منفصلة:</a:t>
            </a:r>
            <a:endParaRPr lang="en-US" sz="1800" b="0" i="0" u="none" strike="noStrike" dirty="0">
              <a:solidFill>
                <a:srgbClr val="000000"/>
              </a:solidFill>
              <a:effectLst/>
              <a:latin typeface="Arial" panose="020B0604020202020204" pitchFamily="34" charset="0"/>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(١) إعادة بناء الهيكل بقيادة زربَّابل وحجِّي وزكريَّا على مرحلتين تحت حكْمِ كورش وداريوس.</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(٢) ثمَّ إنقاذ الأمَّة من الدمار على يد أستير بعْدَ حوالي ٣٠ عامًا تحت حكم أحشويروش.</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(٣) وأخيرًا، ترميم أسوار أورشليم وأبوابها (بوَّاباتها) على يد نحميا بعْدَ ٧٠ سنةً، وقد جرى الترميم في عهد الملك أرتحشستا.</a:t>
            </a:r>
            <a:endParaRPr lang="ar-JO" b="0" dirty="0">
              <a:effectLst/>
            </a:endParaRPr>
          </a:p>
          <a:p>
            <a:endParaRPr lang="ar-JO" dirty="0">
              <a:latin typeface="Arial"/>
              <a:ea typeface="ＭＳ Ｐゴシック" charset="0"/>
              <a:cs typeface="Arial"/>
            </a:endParaRPr>
          </a:p>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OS-15-Ezra-64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p:txBody>
      </p:sp>
    </p:spTree>
    <p:extLst>
      <p:ext uri="{BB962C8B-B14F-4D97-AF65-F5344CB8AC3E}">
        <p14:creationId xmlns:p14="http://schemas.microsoft.com/office/powerpoint/2010/main" val="37931628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b="0" dirty="0">
                <a:latin typeface="Arial" panose="020B0604020202020204" pitchFamily="34" charset="0"/>
                <a:ea typeface="ＭＳ Ｐゴシック" charset="0"/>
                <a:cs typeface="Arial" panose="020B0604020202020204" pitchFamily="34" charset="0"/>
              </a:rPr>
              <a:t>تلخيصا لهذا الوقت </a:t>
            </a:r>
            <a:r>
              <a:rPr lang="ar-JO" b="0" dirty="0">
                <a:latin typeface="Arial" panose="020B0604020202020204" pitchFamily="34" charset="0"/>
                <a:ea typeface="ＭＳ Ｐゴシック" charset="0"/>
                <a:cs typeface="Arial" panose="020B0604020202020204" pitchFamily="34" charset="0"/>
              </a:rPr>
              <a:t>من</a:t>
            </a:r>
            <a:r>
              <a:rPr lang="ar-JO" b="0" baseline="0" dirty="0">
                <a:latin typeface="Arial" panose="020B0604020202020204" pitchFamily="34" charset="0"/>
                <a:ea typeface="ＭＳ Ｐゴシック" charset="0"/>
                <a:cs typeface="Arial" panose="020B0604020202020204" pitchFamily="34" charset="0"/>
              </a:rPr>
              <a:t> الملكية </a:t>
            </a:r>
            <a:r>
              <a:rPr lang="ar-EG" b="0" dirty="0">
                <a:latin typeface="Arial" panose="020B0604020202020204" pitchFamily="34" charset="0"/>
                <a:ea typeface="ＭＳ Ｐゴシック" charset="0"/>
                <a:cs typeface="Arial" panose="020B0604020202020204" pitchFamily="34" charset="0"/>
              </a:rPr>
              <a:t>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تذكر مرة أخرى هذا الاختلاف الحاسم عندما سقطت الممالك الشمالية والجنوبية. </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ذكر ذلك</a:t>
            </a:r>
            <a:r>
              <a:rPr lang="ar-JO" b="0" dirty="0">
                <a:latin typeface="Arial" panose="020B0604020202020204" pitchFamily="34" charset="0"/>
                <a:ea typeface="ＭＳ Ｐゴシック" charset="0"/>
                <a:cs typeface="Arial" panose="020B0604020202020204" pitchFamily="34" charset="0"/>
              </a:rPr>
              <a:t>.</a:t>
            </a:r>
          </a:p>
          <a:p>
            <a:pPr algn="r"/>
            <a:r>
              <a:rPr lang="ar-JO" b="0" dirty="0">
                <a:latin typeface="Arial" panose="020B0604020202020204" pitchFamily="34" charset="0"/>
                <a:ea typeface="ＭＳ Ｐゴシック" charset="0"/>
                <a:cs typeface="Arial" panose="020B0604020202020204" pitchFamily="34" charset="0"/>
              </a:rPr>
              <a:t> ////   </a:t>
            </a:r>
            <a:r>
              <a:rPr lang="ar-EG" b="0" dirty="0">
                <a:latin typeface="Arial" panose="020B0604020202020204" pitchFamily="34" charset="0"/>
                <a:ea typeface="ＭＳ Ｐゴシック" charset="0"/>
                <a:cs typeface="Arial" panose="020B0604020202020204" pitchFamily="34" charset="0"/>
              </a:rPr>
              <a:t>المملكة الشمالية ، إسرائيل ، تتعرض للهجوم من قبل آشور ،</a:t>
            </a:r>
            <a:r>
              <a:rPr lang="ar-JO" b="0" dirty="0">
                <a:latin typeface="Arial" panose="020B0604020202020204" pitchFamily="34" charset="0"/>
                <a:ea typeface="ＭＳ Ｐゴシック" charset="0"/>
                <a:cs typeface="Arial" panose="020B0604020202020204" pitchFamily="34" charset="0"/>
              </a:rPr>
              <a:t> </a:t>
            </a:r>
          </a:p>
          <a:p>
            <a:pPr algn="r"/>
            <a:r>
              <a:rPr lang="ar-JO" b="0" dirty="0">
                <a:latin typeface="Arial" panose="020B0604020202020204" pitchFamily="34" charset="0"/>
                <a:ea typeface="ＭＳ Ｐゴシック" charset="0"/>
                <a:cs typeface="Arial" panose="020B0604020202020204" pitchFamily="34" charset="0"/>
              </a:rPr>
              <a:t>  ////   تؤخذ إلى</a:t>
            </a:r>
            <a:r>
              <a:rPr lang="ar-EG" b="0" dirty="0">
                <a:latin typeface="Arial" panose="020B0604020202020204" pitchFamily="34" charset="0"/>
                <a:ea typeface="ＭＳ Ｐゴシック" charset="0"/>
                <a:cs typeface="Arial" panose="020B0604020202020204" pitchFamily="34" charset="0"/>
              </a:rPr>
              <a:t> الأسر ، ومع مرور الوقت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   تم </a:t>
            </a:r>
            <a:r>
              <a:rPr lang="ar-EG" b="0" dirty="0">
                <a:latin typeface="Arial" panose="020B0604020202020204" pitchFamily="34" charset="0"/>
                <a:ea typeface="ＭＳ Ｐゴシック" charset="0"/>
                <a:cs typeface="Arial" panose="020B0604020202020204" pitchFamily="34" charset="0"/>
              </a:rPr>
              <a:t>استيعابها في مجتمعات أخرى.</a:t>
            </a:r>
            <a:endParaRPr lang="ar-JO" b="0" dirty="0">
              <a:latin typeface="Arial" panose="020B0604020202020204" pitchFamily="34" charset="0"/>
              <a:ea typeface="ＭＳ Ｐゴシック" charset="0"/>
              <a:cs typeface="Arial" panose="020B0604020202020204" pitchFamily="34" charset="0"/>
            </a:endParaRPr>
          </a:p>
          <a:p>
            <a:pPr algn="r"/>
            <a:r>
              <a:rPr lang="ar-EG" b="0" dirty="0">
                <a:latin typeface="Arial" panose="020B0604020202020204" pitchFamily="34" charset="0"/>
                <a:ea typeface="ＭＳ Ｐゴシック" charset="0"/>
                <a:cs typeface="Arial" panose="020B0604020202020204" pitchFamily="34" charset="0"/>
              </a:rPr>
              <a:t>لكن يهوذا والمملكة الجنوبية وشعبها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غز</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ها بابل في عهد نبوخذ نصر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تم الاستيلاء عليها </a:t>
            </a:r>
            <a:r>
              <a:rPr lang="ar-JO" b="0" dirty="0">
                <a:latin typeface="Arial" panose="020B0604020202020204" pitchFamily="34" charset="0"/>
                <a:ea typeface="ＭＳ Ｐゴシック" charset="0"/>
                <a:cs typeface="Arial" panose="020B0604020202020204" pitchFamily="34" charset="0"/>
              </a:rPr>
              <a:t>من</a:t>
            </a:r>
            <a:r>
              <a:rPr lang="ar-EG" b="0" dirty="0">
                <a:latin typeface="Arial" panose="020B0604020202020204" pitchFamily="34" charset="0"/>
                <a:ea typeface="ＭＳ Ｐゴシック" charset="0"/>
                <a:cs typeface="Arial" panose="020B0604020202020204" pitchFamily="34" charset="0"/>
              </a:rPr>
              <a:t> بابل من أجل أسر مؤقت. لكن يهوذا مقدر لها أن تستمر في لعب مركز الصدارة في تاريخ الأرض في المستقبل الطويل.</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يهوذا محفوظ</a:t>
            </a:r>
            <a:r>
              <a:rPr lang="ar-JO" b="0" dirty="0">
                <a:latin typeface="Arial" panose="020B0604020202020204" pitchFamily="34" charset="0"/>
                <a:ea typeface="ＭＳ Ｐゴシック" charset="0"/>
                <a:cs typeface="Arial" panose="020B0604020202020204" pitchFamily="34" charset="0"/>
              </a:rPr>
              <a:t>ة</a:t>
            </a:r>
            <a:r>
              <a:rPr lang="ar-EG" b="0" dirty="0">
                <a:latin typeface="Arial" panose="020B0604020202020204" pitchFamily="34" charset="0"/>
                <a:ea typeface="ＭＳ Ｐゴシック" charset="0"/>
                <a:cs typeface="Arial" panose="020B0604020202020204" pitchFamily="34" charset="0"/>
              </a:rPr>
              <a:t> وعاد</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 في النهاية إلى الأرض.</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لماذا؟</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لأن المسيح المنتظر ... الذي تنبأ به منذ زمن طويل ... كان مقدرًا </a:t>
            </a:r>
            <a:r>
              <a:rPr lang="ar-JO" b="0" dirty="0">
                <a:latin typeface="Arial" panose="020B0604020202020204" pitchFamily="34" charset="0"/>
                <a:ea typeface="ＭＳ Ｐゴシック" charset="0"/>
                <a:cs typeface="Arial" panose="020B0604020202020204" pitchFamily="34" charset="0"/>
              </a:rPr>
              <a:t>من</a:t>
            </a:r>
            <a:r>
              <a:rPr lang="ar-JO" b="0" baseline="0" dirty="0">
                <a:latin typeface="Arial" panose="020B0604020202020204" pitchFamily="34" charset="0"/>
                <a:ea typeface="ＭＳ Ｐゴシック" charset="0"/>
                <a:cs typeface="Arial" panose="020B0604020202020204" pitchFamily="34" charset="0"/>
              </a:rPr>
              <a:t> خلال </a:t>
            </a:r>
            <a:r>
              <a:rPr lang="ar-EG" b="0" dirty="0">
                <a:latin typeface="Arial" panose="020B0604020202020204" pitchFamily="34" charset="0"/>
                <a:ea typeface="ＭＳ Ｐゴシック" charset="0"/>
                <a:cs typeface="Arial" panose="020B0604020202020204" pitchFamily="34" charset="0"/>
              </a:rPr>
              <a:t>أنبياء العهد القديم أن يظهر من خلال سلالة</a:t>
            </a:r>
            <a:r>
              <a:rPr lang="ar-JO" b="0" dirty="0">
                <a:latin typeface="Arial" panose="020B0604020202020204" pitchFamily="34" charset="0"/>
                <a:ea typeface="ＭＳ Ｐゴシック" charset="0"/>
                <a:cs typeface="Arial" panose="020B0604020202020204" pitchFamily="34" charset="0"/>
              </a:rPr>
              <a:t> سبط </a:t>
            </a:r>
            <a:r>
              <a:rPr lang="ar-EG" b="0" dirty="0">
                <a:latin typeface="Arial" panose="020B0604020202020204" pitchFamily="34" charset="0"/>
                <a:ea typeface="ＭＳ Ｐゴシック" charset="0"/>
                <a:cs typeface="Arial" panose="020B0604020202020204" pitchFamily="34" charset="0"/>
              </a:rPr>
              <a:t> يهوذا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وهنا مجلد ملف </a:t>
            </a:r>
            <a:r>
              <a:rPr lang="ar-JO" b="0" dirty="0">
                <a:latin typeface="Arial" panose="020B0604020202020204" pitchFamily="34" charset="0"/>
                <a:ea typeface="ＭＳ Ｐゴシック" charset="0"/>
                <a:cs typeface="Arial" panose="020B0604020202020204" pitchFamily="34" charset="0"/>
              </a:rPr>
              <a:t>الأسر</a:t>
            </a:r>
          </a:p>
          <a:p>
            <a:pPr algn="r"/>
            <a:r>
              <a:rPr lang="en-US"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من تسلسل ملف الكتاب المقدس جاهز للعناصر الأربعة المهمة لهذه الفترة في حياة يهوذا القديمة.</a:t>
            </a:r>
            <a:endParaRPr lang="en-US" b="0" dirty="0">
              <a:latin typeface="Arial" panose="020B0604020202020204" pitchFamily="34" charset="0"/>
              <a:ea typeface="ＭＳ Ｐゴシック" charset="0"/>
              <a:cs typeface="Arial" panose="020B0604020202020204" pitchFamily="34" charset="0"/>
            </a:endParaRP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تذكر أيضًا أن بابل - التي تقع على خريطتك على بعد أميال عديدة من الخليج الفارسي - كانت قريبة جدًا من قلب منطقة الخليج الفارسي المضطربة</a:t>
            </a:r>
            <a:r>
              <a:rPr lang="ar-JO" b="0" dirty="0">
                <a:latin typeface="Arial" panose="020B0604020202020204" pitchFamily="34" charset="0"/>
                <a:ea typeface="ＭＳ Ｐゴシック" charset="0"/>
                <a:cs typeface="Arial" panose="020B0604020202020204" pitchFamily="34" charset="0"/>
              </a:rPr>
              <a:t> الآن</a:t>
            </a:r>
            <a:r>
              <a:rPr lang="ar-EG" b="0" dirty="0">
                <a:latin typeface="Arial" panose="020B0604020202020204" pitchFamily="34" charset="0"/>
                <a:ea typeface="ＭＳ Ｐゴシック" charset="0"/>
                <a:cs typeface="Arial" panose="020B0604020202020204" pitchFamily="34" charset="0"/>
              </a:rPr>
              <a:t> في الشرق الأوسط.</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بعد سبعين سنة من سبي يهوذا ، سمح الحكام البابليون للأسرى من مملكة يهوذا الجنوبية بالعودة إلى القدس وإعادة بناء مدينتهم وأسوارها وهيكلهم.</a:t>
            </a:r>
            <a:endParaRPr lang="en-US"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a:t>
            </a:r>
            <a:r>
              <a:rPr lang="ar-JO" b="0" baseline="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وفي هذا الوقت من السبي البابلي ، دُعي شعب يهوذا باليهود - من اسم قبيلة يهوذا.</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كما وُلد التقليد اليهودي العالمي لل</a:t>
            </a:r>
            <a:r>
              <a:rPr lang="ar-JO" b="0" dirty="0">
                <a:latin typeface="Arial" panose="020B0604020202020204" pitchFamily="34" charset="0"/>
                <a:ea typeface="ＭＳ Ｐゴシック" charset="0"/>
                <a:cs typeface="Arial" panose="020B0604020202020204" pitchFamily="34" charset="0"/>
              </a:rPr>
              <a:t>مجمع</a:t>
            </a:r>
            <a:r>
              <a:rPr lang="ar-EG" b="0" dirty="0">
                <a:latin typeface="Arial" panose="020B0604020202020204" pitchFamily="34" charset="0"/>
                <a:ea typeface="ＭＳ Ｐゴシック" charset="0"/>
                <a:cs typeface="Arial" panose="020B0604020202020204" pitchFamily="34" charset="0"/>
              </a:rPr>
              <a:t> في بابل أثناء سبي يهوذا أو منفاه.</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تمت العودة إلى الأرض في 3 </a:t>
            </a:r>
            <a:r>
              <a:rPr lang="ar-JO" b="0" dirty="0">
                <a:latin typeface="Arial" panose="020B0604020202020204" pitchFamily="34" charset="0"/>
                <a:ea typeface="ＭＳ Ｐゴシック" charset="0"/>
                <a:cs typeface="Arial" panose="020B0604020202020204" pitchFamily="34" charset="0"/>
              </a:rPr>
              <a:t>هجرات</a:t>
            </a:r>
            <a:r>
              <a:rPr lang="ar-EG" b="0" dirty="0">
                <a:latin typeface="Arial" panose="020B0604020202020204" pitchFamily="34" charset="0"/>
                <a:ea typeface="ＭＳ Ｐゴシック" charset="0"/>
                <a:cs typeface="Arial" panose="020B0604020202020204" pitchFamily="34" charset="0"/>
              </a:rPr>
              <a:t> ضخمة. كانت هذه </a:t>
            </a:r>
            <a:r>
              <a:rPr lang="ar-JO" b="0" dirty="0">
                <a:latin typeface="Arial" panose="020B0604020202020204" pitchFamily="34" charset="0"/>
                <a:ea typeface="ＭＳ Ｐゴシック" charset="0"/>
                <a:cs typeface="Arial" panose="020B0604020202020204" pitchFamily="34" charset="0"/>
              </a:rPr>
              <a:t>ال</a:t>
            </a:r>
            <a:r>
              <a:rPr lang="ar-EG" b="0" dirty="0">
                <a:latin typeface="Arial" panose="020B0604020202020204" pitchFamily="34" charset="0"/>
                <a:ea typeface="ＭＳ Ｐゴシック" charset="0"/>
                <a:cs typeface="Arial" panose="020B0604020202020204" pitchFamily="34" charset="0"/>
              </a:rPr>
              <a:t>رحلات صعبة سيرًا على الأقدام من بابل </a:t>
            </a:r>
            <a:r>
              <a:rPr lang="ar-JO" b="0" dirty="0">
                <a:latin typeface="Arial" panose="020B0604020202020204" pitchFamily="34" charset="0"/>
                <a:ea typeface="ＭＳ Ｐゴシック" charset="0"/>
                <a:cs typeface="Arial" panose="020B0604020202020204" pitchFamily="34" charset="0"/>
              </a:rPr>
              <a:t>عودة </a:t>
            </a:r>
            <a:r>
              <a:rPr lang="ar-EG" b="0" dirty="0">
                <a:latin typeface="Arial" panose="020B0604020202020204" pitchFamily="34" charset="0"/>
                <a:ea typeface="ＭＳ Ｐゴシック" charset="0"/>
                <a:cs typeface="Arial" panose="020B0604020202020204" pitchFamily="34" charset="0"/>
              </a:rPr>
              <a:t>إلى الأرض.</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r>
              <a:rPr lang="en-US" sz="1200" b="1" kern="1200" dirty="0">
                <a:solidFill>
                  <a:schemeClr val="tx1"/>
                </a:solidFill>
                <a:effectLst/>
                <a:latin typeface="Arial" panose="020B0604020202020204" pitchFamily="34" charset="0"/>
                <a:ea typeface="+mn-ea"/>
                <a:cs typeface="Arial" panose="020B0604020202020204" pitchFamily="34" charset="0"/>
              </a:rPr>
              <a:t>• Today we’ll first see why God restored the Jews—</a:t>
            </a:r>
          </a:p>
          <a:p>
            <a:r>
              <a:rPr lang="en-US" sz="1200" b="1" kern="1200" dirty="0">
                <a:solidFill>
                  <a:schemeClr val="tx1"/>
                </a:solidFill>
                <a:effectLst/>
                <a:latin typeface="Arial" panose="020B0604020202020204" pitchFamily="34" charset="0"/>
                <a:ea typeface="+mn-ea"/>
                <a:cs typeface="Arial" panose="020B0604020202020204" pitchFamily="34" charset="0"/>
              </a:rPr>
              <a:t>• and then we’ll see why he delivers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 had not forgotten the unconditional Abrahamic covenant promise of a land for his people. But those who returned had to do their part by rejecting intermarriage and living as his unique people.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4087547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DA189-3303-F242-9807-F93FDAEC37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صعد اليهود العائدون على طول طريق الهلال الخصيب على الأرجح بالقرب من نهر الفرات ... ثم ابتعدوا أخيرًا جنوبًا باتجاه أرض إسرائيل. كان هذا الطريق ضروريًا للغاية. وإلا فلن يتمكن العائدون من تحمل الظروف الصحراوية القاسية التي تقع غربًا بين بابل والقدس.</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استمرت ال</a:t>
            </a:r>
            <a:r>
              <a:rPr lang="ar-JO" b="0" dirty="0">
                <a:latin typeface="Arial" panose="020B0604020202020204" pitchFamily="34" charset="0"/>
                <a:ea typeface="ＭＳ Ｐゴシック" charset="0"/>
                <a:cs typeface="Arial" panose="020B0604020202020204" pitchFamily="34" charset="0"/>
              </a:rPr>
              <a:t>هجرات</a:t>
            </a:r>
            <a:r>
              <a:rPr lang="ar-EG" b="0" dirty="0">
                <a:latin typeface="Arial" panose="020B0604020202020204" pitchFamily="34" charset="0"/>
                <a:ea typeface="ＭＳ Ｐゴシック" charset="0"/>
                <a:cs typeface="Arial" panose="020B0604020202020204" pitchFamily="34" charset="0"/>
              </a:rPr>
              <a:t> الثلاث التي عادت إلى الأرض حوالي 100 عام. خلال ذلك الوقت عاد حوالي 50000 شخص.</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على الرغم من أن حوالي 50000 يهودي غادروا بابل للعودة إلى أرض موعدهم ......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كان العديد من اليهود في بابل ناجحين في الأعمال التجارية ، حيث عاشوا في منازلهم الخاصة. كان هؤلاء اليهود مسؤولين إلى حد كبير عن تمويل رحلات العودة ، وعن أعمال إعادة الإعمار من قبل العائدين.</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خلال تلك الرحلات الصعبة للعودة إلى إسرائيل من بابل ، انتقلت ثلاثة أسماء مشهورة إلى القيادة الوطنية.</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تذكر هذه الأسماء من خلال تذكر كلمة </a:t>
            </a:r>
            <a:r>
              <a:rPr lang="ar-JO" b="1" dirty="0">
                <a:latin typeface="Arial" panose="020B0604020202020204" pitchFamily="34" charset="0"/>
                <a:ea typeface="ＭＳ Ｐゴシック" charset="0"/>
                <a:cs typeface="Arial" panose="020B0604020202020204" pitchFamily="34" charset="0"/>
              </a:rPr>
              <a:t>ز - ع - ن</a:t>
            </a:r>
          </a:p>
          <a:p>
            <a:pPr algn="r"/>
            <a:r>
              <a:rPr lang="en-US" b="1" dirty="0">
                <a:latin typeface="Arial" panose="020B0604020202020204" pitchFamily="34" charset="0"/>
                <a:ea typeface="ＭＳ Ｐゴシック" charset="0"/>
                <a:cs typeface="Arial" panose="020B0604020202020204" pitchFamily="34" charset="0"/>
              </a:rPr>
              <a:t> ... </a:t>
            </a:r>
            <a:r>
              <a:rPr lang="ar-EG" b="1" dirty="0">
                <a:latin typeface="Arial" panose="020B0604020202020204" pitchFamily="34" charset="0"/>
                <a:ea typeface="ＭＳ Ｐゴシック" charset="0"/>
                <a:cs typeface="Arial" panose="020B0604020202020204" pitchFamily="34" charset="0"/>
              </a:rPr>
              <a:t>هؤلاء الرجال الثلاثة العظماء ، الذين يطلق عليهم أحيانًا دبلوماسيون-كهنة ، بالترتيب ، كانوا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زربابل ...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عزرا ... و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 نحميا.</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Arial" panose="020B0604020202020204" pitchFamily="34" charset="0"/>
                <a:ea typeface="ＭＳ Ｐゴシック" charset="0"/>
                <a:cs typeface="Arial" panose="020B0604020202020204" pitchFamily="34" charset="0"/>
              </a:rPr>
              <a:t>يتم ذكر زربابل بسبب دوره الحاسم في بدء إعادة بناء هيكل الهيكل الفعلي ، على الرغم من صغر حجمه </a:t>
            </a:r>
          </a:p>
          <a:p>
            <a:pPr algn="r"/>
            <a:r>
              <a:rPr lang="ar-JO" b="1" dirty="0">
                <a:latin typeface="Arial" panose="020B0604020202020204" pitchFamily="34" charset="0"/>
                <a:ea typeface="ＭＳ Ｐゴシック" charset="0"/>
                <a:cs typeface="Arial" panose="020B0604020202020204" pitchFamily="34" charset="0"/>
              </a:rPr>
              <a:t>////    ع</a:t>
            </a:r>
            <a:r>
              <a:rPr lang="ar-EG" b="1" dirty="0">
                <a:latin typeface="Arial" panose="020B0604020202020204" pitchFamily="34" charset="0"/>
                <a:ea typeface="ＭＳ Ｐゴシック" charset="0"/>
                <a:cs typeface="Arial" panose="020B0604020202020204" pitchFamily="34" charset="0"/>
              </a:rPr>
              <a:t>زرا ... الكاهن العظيم الذي ذهب إلى أورشليم ليعلم شعبه شريعة الرب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بينما عاد نحميا ، المسؤول والقائد الشهير في العهد القديم ، لإعادة بناء أبواب المدينة وأسوارها. في وقت قصير مذهل ،</a:t>
            </a:r>
            <a:endParaRPr lang="ar-JO" b="1" dirty="0">
              <a:latin typeface="Arial" panose="020B0604020202020204" pitchFamily="34" charset="0"/>
              <a:ea typeface="ＭＳ Ｐゴシック" charset="0"/>
              <a:cs typeface="Arial" panose="020B0604020202020204" pitchFamily="34" charset="0"/>
            </a:endParaRPr>
          </a:p>
          <a:p>
            <a:pPr algn="r"/>
            <a:r>
              <a:rPr lang="ar-EG" b="1" dirty="0">
                <a:latin typeface="Arial" panose="020B0604020202020204" pitchFamily="34" charset="0"/>
                <a:ea typeface="ＭＳ Ｐゴシック" charset="0"/>
                <a:cs typeface="Arial" panose="020B0604020202020204" pitchFamily="34" charset="0"/>
              </a:rPr>
              <a:t> أعاد هو ورجاله بناء دفاعات القدس الحاسمة.</a:t>
            </a:r>
            <a:endParaRPr lang="ar-JO"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1AB1B-9D63-00DA-A6D3-1A9450B4330D}"/>
            </a:ext>
          </a:extLst>
        </p:cNvPr>
        <p:cNvGrpSpPr/>
        <p:nvPr/>
      </p:nvGrpSpPr>
      <p:grpSpPr>
        <a:xfrm>
          <a:off x="0" y="0"/>
          <a:ext cx="0" cy="0"/>
          <a:chOff x="0" y="0"/>
          <a:chExt cx="0" cy="0"/>
        </a:xfrm>
      </p:grpSpPr>
      <p:sp>
        <p:nvSpPr>
          <p:cNvPr id="142337" name="Rectangle 2">
            <a:extLst>
              <a:ext uri="{FF2B5EF4-FFF2-40B4-BE49-F238E27FC236}">
                <a16:creationId xmlns:a16="http://schemas.microsoft.com/office/drawing/2014/main" id="{847F1CE6-059A-023D-671E-AC188B5E0AF9}"/>
              </a:ext>
            </a:extLst>
          </p:cNvPr>
          <p:cNvSpPr>
            <a:spLocks noGrp="1" noRot="1" noChangeAspect="1"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7378C69B-1D3F-7B39-EB10-9A03A0398774}"/>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هؤلاء الرجال الثلاثة العظماء ... </a:t>
            </a:r>
            <a:r>
              <a:rPr lang="ar-JO" b="0" dirty="0">
                <a:latin typeface="Arial" panose="020B0604020202020204" pitchFamily="34" charset="0"/>
                <a:ea typeface="ＭＳ Ｐゴシック" charset="0"/>
                <a:cs typeface="Arial" panose="020B0604020202020204" pitchFamily="34" charset="0"/>
              </a:rPr>
              <a:t>ز</a:t>
            </a:r>
            <a:r>
              <a:rPr lang="ar-JO" b="0" baseline="0" dirty="0">
                <a:latin typeface="Arial" panose="020B0604020202020204" pitchFamily="34" charset="0"/>
                <a:ea typeface="ＭＳ Ｐゴシック" charset="0"/>
                <a:cs typeface="Arial" panose="020B0604020202020204" pitchFamily="34" charset="0"/>
              </a:rPr>
              <a:t> _ع _ ن</a:t>
            </a:r>
            <a:endParaRPr lang="ar-JO" b="0" dirty="0">
              <a:latin typeface="Arial" panose="020B0604020202020204" pitchFamily="34" charset="0"/>
              <a:ea typeface="ＭＳ Ｐゴシック" charset="0"/>
              <a:cs typeface="Arial" panose="020B0604020202020204" pitchFamily="34" charset="0"/>
            </a:endParaRPr>
          </a:p>
          <a:p>
            <a:pPr algn="r"/>
            <a:r>
              <a:rPr lang="en-US"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زربابل ، عزرا ونحميا ... الدبلوماسيون-الكهنة ... كانوا في مركز عودة يهوذا ، قادوا بعناية تطور الأمة المنفية التي عادت الآن إلى وطنها.</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3417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تترك سلسلة نسَبِ متَّى ثلاثة ملوكٍ بين يهورام وعزِّيَّا (= عزريا)، معطيًا 14 جيلًا في كلِّ فترةٍ من الصعود والسقوط والحفاظ على المملكة حتَّى يسوع.</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يحتوي الكتاب المقدَّس على أنسابٍ عدَّة تخصُّ نَسْلَ داود:</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(1) فارص إلى داود (راعوث 4: 18-22)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داود (1000 ق.م.) إلى بني اليوعيني حوالي 400 ق.م. (1أخبار الأيَّام 3: 9-17).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إبراهيم إلى يسوع (متَّى 1: 1-17)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(4) آدم إلى يسوع (لوقا 3: 23-38)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تتعلَّق إحدى الصعوبات بابن يهوياكين/ يكنيا/ كُنياهو من نَسْل داود. هل كان ابنه شألتيئيل (متَّى 1: 12) أم نتبع نَسْلَ يهوياكين مع ابنه الآخَر فِدايا (1أخبار الأيَّام 3: 17-19) أو ابنه ريسا (لوقا 3: 27)، ولم يُدرَج الأخير حتَّى بين الأبناء السبعة ليهوياكين في 1أخبار الأيَّام 3: 17-18؟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نسْلُ سليمان (1أخبار الأيَّام 3: 10-24)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10- 24. هذه القائمة من أحفاد سليمان هي في الواقع قائمةٌ بملوك يهوذا من سليمان وحتَّى صدقيَّا (الأعداد ١٠-١٦) واستمراريَّتهم في أثناء السبي وما بَعْدَ السبي (الأعداد ١٧-٢٤). ولم تُذكَر عثليا الملكة التي حكمَتْ بين أخزيا ويوآش (العدد 11)، وذلك لأنَّها لم تكنْ سوى شخصٍ اغتصب الحكم السياسيَّ ولم تكنْ في الخلافة الحقيقيَّة للأُسْرَة الحاكمة (راجِعْ 2ملوك 11). كان يوحانان أحد أبناء يوشيَّا (1أخبار الأيَّام 3: 15) غير معروفٍ لو لم يُذكَر هنا، ولا يمكن أن يكون هو نفسه يهوآحاز (2ملوك 23: 31) لأنَّ يهوآحاز كان [المجلَّد. 1، ص. 595] أصغر من يهوياقيم (راجِِعْ 2ملوك 23: 36). هذا يعني أنَّ شلُّوم (١أخبار الأيَّام ٣: ١٥) هو نفسه يهوآحاز وأنَّه سبَقَ إخوته إلى العرش رغم أنَّه الابن قبل الأخير ليوشيَّا (راجِعْ إرميا ٢٢: ١١- ١٢).</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ما تَبَقَّى من الخلافة للأُسْرَة الحاكمة التي يتبعها كاتب سِفْر الأخبار هو يكنيا (عبرانيِّين؛ راجِعْ حاشية ترجمة الكتاب المقدَّس </a:t>
            </a:r>
            <a:r>
              <a:rPr lang="en-US" sz="1800" b="0" i="0" u="none" strike="noStrike" dirty="0">
                <a:solidFill>
                  <a:srgbClr val="000000"/>
                </a:solidFill>
                <a:effectLst/>
                <a:latin typeface="Arial" panose="020B0604020202020204" pitchFamily="34" charset="0"/>
              </a:rPr>
              <a:t>NIV </a:t>
            </a:r>
            <a:r>
              <a:rPr lang="ar-JO" sz="1800" b="0" i="0" u="none" strike="noStrike" dirty="0">
                <a:solidFill>
                  <a:srgbClr val="000000"/>
                </a:solidFill>
                <a:effectLst/>
                <a:latin typeface="Arial" panose="020B0604020202020204" pitchFamily="34" charset="0"/>
              </a:rPr>
              <a:t>من ١أخبار الأيَّام 3: 16؛ المعروف أيضًا باسم "يهوياكين". راجِعِ العدد 17 و2ملوك 24: 8، واسم "كُنياهو"، إرميا 22 :24، الحاشية). ثم جاء بعد ذلك فِدايا (١أخبار الأيَّام 3: 18). زربَّابل (العدد 19)، حننيا (العدد 19)، شكنيا (العدد 21)، شمعيا (العدد 22)، اليوعيني (العدد 23)، وهوداياهو (العدد 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وهنا يجب معالجة ثلاث صعوبات. أوَّلاً، زربَّابل (العدد 19) يُدعَى في موضعٍ آخَر "ابن" </a:t>
            </a:r>
            <a:r>
              <a:rPr lang="ar-JO" sz="1800" b="0" i="0" u="none" strike="noStrike" dirty="0">
                <a:solidFill>
                  <a:srgbClr val="121212"/>
                </a:solidFill>
                <a:effectLst/>
                <a:latin typeface="Arial" panose="020B0604020202020204" pitchFamily="34" charset="0"/>
              </a:rPr>
              <a:t>شألتيئيل</a:t>
            </a:r>
            <a:r>
              <a:rPr lang="ar-JO" sz="1800" b="0" i="0" u="none" strike="noStrike" dirty="0">
                <a:solidFill>
                  <a:srgbClr val="000000"/>
                </a:solidFill>
                <a:effectLst/>
                <a:latin typeface="Arial" panose="020B0604020202020204" pitchFamily="34" charset="0"/>
              </a:rPr>
              <a:t>، وليس ابن فِدايا (عزرا 3: 2، 8؛ 5: 2؛ نحميا 12: 1؛ حجِّي 1: 12، 14؛ 2: 2، 23؛ متَّى 1: 12؛ لوقا 3: 27). وحيث إنَّ شألتيئيل وفِدايا كانا أخوةً (1أخبار الأيَّام 3: 17-18)، فيبدو أنَّ الحلَّ الأفضل لتفسير هذه الصعوبة هو أنَّ شألتيئيل مات في وقتٍ مبكِّرٍ ثمَّ تولَّى أخوه الأصغر فِدايا دورَ (مسؤوليَّة) شألتيئيل في الخلافة ضمن الأُسْرَة الحاكمة. أمَّا المشكلة الثانية فتتعلَّق برواية لوقا عن سلسلة الأنساب التي يُحدَّد فيها شألتيئيلُ على أنَّه ابن نيري، الذي لا ينحدر من نَسْل سليمان بل من نَسْل ناثان بن داود (لوقا 3: 27-31). قد تكمن الإجابة عن هذه المشكلة في احتماليَّة أنَّه بسبب أنَّ يكنيا لم يكنْ له وارثٌ ذَكرٌ يجلس على العرش بعده (راجِعْ إرميا 22: 30)، فقد تزوَّجَتْ ابنة يكنيا من نيري بن مَلْكِي (لوقا 3: 27-28؛ وهو ليس "مَلْكِي" المذكور في لوقا 3: 24) من نَسْل ناثان. من الناحية القانونيَّة، فإنَّ شألتيئيل- بصفته حفيد يكنيا- يواصل سلالةَ داود بواسطة خطِّ تسْلِ سليمان، وهي وجهة النظر التي تَبَنَّاها متَّى (متَّى 1: 6-12).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المشكلة الثالثة تظهر في سلالة زربَّابل. يذكر كاتبُ سِفْر الأخبار أبناءَ زربَّابل السبعة وابنته الوحيدة (1أخبار الأيَّام 3: 19ب-20). لكن لم يُذكَرْ أيٌّ منهم في سلسلة نسَبِ متَّى أو لوقا. يتتبَّع البشير متَّى نسَبَ يسوع من داود من جهة خطِّ نَسْل سليمان، ويذكر البشير متَّى أنَّ ابن زربَّابل هو أبيهود (متَّى 1: 13). وعلى الجانب الآخَر، يتتبَّع البشيرُ لوقا نسَبَ يسوع من جهة خطِّ نَسْل ناثان، ويذكر أنَّ ريسا هو ذلك الابن (لوقا 3: 27). وبالطبع، من الممكن تمامًا أنَّ شألتيئيل وزربَّابل المذكورين في إنجيل لوقا ليسا نفس الشخصين المذكورَيْن في سِفْر أخبار الأيَّام الأوَّل، وأنَّ لوقا يحتفظ بسلسلة نسَبِ مريم مباشرةً من داود من جهة خطِّ نَسْل ناثان، وهو خطُّ خلافةٍ ضمن الأُسْرَة الحاكمة ليس له أيَّة صلةٍ أُخرى بسلسلة النسب التي يذكرها كاتبُ سِفْر الأخبار (راجِعِ التعليقات على لوقا 3: 27). وهذا من شأنه أن يستبعد الحلَّ المقترح للمشكلة الثانية المذكورة سابقًا (وسيؤدِّي في الواقع إلى إزالة تلك المشكلة تمامًا). هذا الأمر ما يزال يتركنا دون حلٍّ للتباين ما بين 1أخبار الأيَّام 3: 19ب-20 ومتَّى 1: 13. يمكن للمرء أن يُخمِّن أنَّ أبيهود هو اسمٌ آخَر لأحد أبناء زربَّابل السبعة المذكورين في أخبار الأيَّام الأوَّل أو أنَّ اسمه لم يُذكَرْ في تلك القائمة. وإمكانيَّة حدوث مِثْل هذا الأمر يمكن رؤيتها في (1أخبار الأيَّام 3: 22) حيث ذكَرَ المؤرِّخ الذي كتَبَ سِفْر أخبار الأيَّام أنَّ شمعيا كان لديه ستَّة أبناء ولكنَّه أدرج منهم خمسة أسماءٍ فقط (يوجين ميريل، "1أخبار الأيَّام"، شرْحُ بايبل نوليدج (</a:t>
            </a:r>
            <a:r>
              <a:rPr lang="en-US" sz="1800" b="0" i="1" u="none" strike="noStrike" dirty="0">
                <a:solidFill>
                  <a:srgbClr val="000000"/>
                </a:solidFill>
                <a:effectLst/>
                <a:latin typeface="Arial" panose="020B0604020202020204" pitchFamily="34" charset="0"/>
              </a:rPr>
              <a:t>The Bible Knowledge Commentary</a:t>
            </a: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ويتون، إلينوي: فيكتور، 1985]، 1: 594-95).</a:t>
            </a:r>
            <a:endParaRPr lang="ar-JO" b="0" dirty="0">
              <a:effectLst/>
            </a:endParaRPr>
          </a:p>
          <a:p>
            <a:endParaRPr lang="ar-JO" b="0" dirty="0"/>
          </a:p>
          <a:p>
            <a:r>
              <a:rPr lang="en-US" b="0" dirty="0"/>
              <a:t>Matthew’s genealogy omits three kings between Jehoram and Uzziah (=Azariah), giving 14 generations in each period of the rise, fall, and preservation of the kingdom until Jesus. </a:t>
            </a:r>
          </a:p>
          <a:p>
            <a:r>
              <a:rPr lang="en-US" b="0" dirty="0"/>
              <a:t>The Bible has several genealogies of the Davidic line:</a:t>
            </a:r>
          </a:p>
          <a:p>
            <a:pPr marL="228600" indent="-228600">
              <a:buAutoNum type="arabicParenBoth"/>
            </a:pPr>
            <a:r>
              <a:rPr lang="en-US" b="0" dirty="0"/>
              <a:t>Perez to David (Ruth 4:18-22)</a:t>
            </a:r>
          </a:p>
          <a:p>
            <a:pPr marL="228600" indent="-228600">
              <a:buAutoNum type="arabicParenBoth"/>
            </a:pPr>
            <a:r>
              <a:rPr lang="en-US" b="0" dirty="0"/>
              <a:t>David (1000 BC) to the sons of </a:t>
            </a:r>
            <a:r>
              <a:rPr lang="en-US" b="0" dirty="0" err="1"/>
              <a:t>Elionai</a:t>
            </a:r>
            <a:r>
              <a:rPr lang="en-US" b="0" dirty="0"/>
              <a:t> around 400 BC (1 Chron 3:9-17)</a:t>
            </a:r>
          </a:p>
          <a:p>
            <a:pPr marL="228600" indent="-228600">
              <a:buAutoNum type="arabicParenBoth"/>
            </a:pPr>
            <a:r>
              <a:rPr lang="en-US" b="0" dirty="0"/>
              <a:t>Abraham to Jesus (Matt 1:1-17)</a:t>
            </a:r>
          </a:p>
          <a:p>
            <a:pPr marL="228600" indent="-228600">
              <a:buAutoNum type="arabicParenBoth"/>
            </a:pPr>
            <a:r>
              <a:rPr lang="en-US" b="0" dirty="0"/>
              <a:t>Adam to Jesus (Luke 3:23-38)</a:t>
            </a:r>
          </a:p>
          <a:p>
            <a:pPr marL="0" indent="0">
              <a:buNone/>
            </a:pPr>
            <a:r>
              <a:rPr lang="en-US" b="0" dirty="0"/>
              <a:t>One difficulty concerns the son of Jehoiachin/Jeconiah/Coniah in the Davidic line. Was his son Shealtiel (Matt 1:12) or should we follow the line of Jehoiachin with his other son Pedaiah (1 Chron 3:17) or his son </a:t>
            </a:r>
            <a:r>
              <a:rPr lang="en-US" b="0" dirty="0" err="1"/>
              <a:t>Rhesa</a:t>
            </a:r>
            <a:r>
              <a:rPr lang="en-US" b="0" dirty="0"/>
              <a:t> (Luke 3:27), the latter not even listed among the seven sons of Jehoiachin in 1 Chron 3:17?</a:t>
            </a:r>
          </a:p>
          <a:p>
            <a:pPr marL="0" indent="0">
              <a:buNone/>
            </a:pPr>
            <a:endParaRPr lang="en-US" b="0" dirty="0"/>
          </a:p>
          <a:p>
            <a:r>
              <a:rPr lang="en-US" b="0" dirty="0"/>
              <a:t>“</a:t>
            </a:r>
            <a:r>
              <a:rPr lang="en-US" sz="1200" b="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0" kern="1200" dirty="0">
                <a:solidFill>
                  <a:schemeClr val="tx1"/>
                </a:solidFill>
                <a:effectLst/>
                <a:latin typeface="Times New Roman" pitchFamily="-105" charset="0"/>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b="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b="0" kern="1200" dirty="0">
              <a:solidFill>
                <a:schemeClr val="tx1"/>
              </a:solidFill>
              <a:effectLst/>
              <a:latin typeface="Times New Roman" pitchFamily="-105" charset="0"/>
              <a:ea typeface="ＭＳ Ｐゴシック" charset="-128"/>
              <a:cs typeface="ＭＳ Ｐゴシック" charset="-128"/>
            </a:endParaRPr>
          </a:p>
          <a:p>
            <a:r>
              <a:rPr lang="en-US" sz="1200" b="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b="0" kern="1200" dirty="0">
              <a:solidFill>
                <a:schemeClr val="tx1"/>
              </a:solidFill>
              <a:effectLst/>
              <a:latin typeface="Times New Roman" pitchFamily="-105" charset="0"/>
              <a:ea typeface="ＭＳ Ｐゴシック" charset="-128"/>
              <a:cs typeface="ＭＳ Ｐゴシック" charset="-128"/>
            </a:endParaRPr>
          </a:p>
          <a:p>
            <a:r>
              <a:rPr lang="en-US" sz="1200" b="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b="0" kern="1200" dirty="0" err="1">
                <a:solidFill>
                  <a:schemeClr val="tx1"/>
                </a:solidFill>
                <a:effectLst/>
                <a:latin typeface="Times New Roman" pitchFamily="-105" charset="0"/>
                <a:ea typeface="ＭＳ Ｐゴシック" charset="-128"/>
                <a:cs typeface="ＭＳ Ｐゴシック" charset="-128"/>
              </a:rPr>
              <a:t>Abiud</a:t>
            </a:r>
            <a:r>
              <a:rPr lang="en-US" sz="1200" b="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b="0" kern="1200" dirty="0" err="1">
                <a:solidFill>
                  <a:schemeClr val="tx1"/>
                </a:solidFill>
                <a:effectLst/>
                <a:latin typeface="Times New Roman" pitchFamily="-105" charset="0"/>
                <a:ea typeface="ＭＳ Ｐゴシック" charset="-128"/>
                <a:cs typeface="ＭＳ Ｐゴシック" charset="-128"/>
              </a:rPr>
              <a:t>Rhesa</a:t>
            </a:r>
            <a:r>
              <a:rPr lang="en-US" sz="1200" b="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b="0" kern="1200" dirty="0" err="1">
                <a:solidFill>
                  <a:schemeClr val="tx1"/>
                </a:solidFill>
                <a:effectLst/>
                <a:latin typeface="Times New Roman" pitchFamily="-105" charset="0"/>
                <a:ea typeface="ＭＳ Ｐゴシック" charset="-128"/>
                <a:cs typeface="ＭＳ Ｐゴシック" charset="-128"/>
              </a:rPr>
              <a:t>Abiud</a:t>
            </a:r>
            <a:r>
              <a:rPr lang="en-US" sz="1200" b="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Merrill,"1 Chronicles,” in </a:t>
            </a:r>
            <a:r>
              <a:rPr lang="en-US" sz="1200" b="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b="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b="0" dirty="0"/>
          </a:p>
          <a:p>
            <a:r>
              <a:rPr lang="en-US" b="0" dirty="0"/>
              <a:t>______</a:t>
            </a:r>
          </a:p>
          <a:p>
            <a:r>
              <a:rPr lang="en-US" b="0" dirty="0"/>
              <a:t>Common-284</a:t>
            </a:r>
          </a:p>
          <a:p>
            <a:r>
              <a:rPr lang="en-US" b="0" dirty="0"/>
              <a:t>OS-10-2Sam-100</a:t>
            </a:r>
          </a:p>
          <a:p>
            <a:r>
              <a:rPr lang="en-US" b="0" dirty="0"/>
              <a:t>OS-13-1Chron-87</a:t>
            </a:r>
          </a:p>
          <a:p>
            <a:r>
              <a:rPr lang="en-US" b="0" dirty="0"/>
              <a:t>NS-01-Matt1-14—slide 161</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53969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OS-12-2Kings-232</a:t>
            </a:r>
          </a:p>
          <a:p>
            <a:r>
              <a:rPr lang="en-US" dirty="0"/>
              <a:t>OS-13-1 Chron-232</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3042171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OS-12-2Kings-233</a:t>
            </a:r>
          </a:p>
          <a:p>
            <a:r>
              <a:rPr lang="en-US" dirty="0"/>
              <a:t>OS-13-1 Chron-233</a:t>
            </a:r>
          </a:p>
          <a:p>
            <a:r>
              <a:rPr lang="en-US" dirty="0"/>
              <a:t>OS-14-2 Chron-299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Tablet picture above from:</a:t>
            </a:r>
          </a:p>
          <a:p>
            <a:r>
              <a:rPr lang="en-US" b="0" dirty="0"/>
              <a:t>“Jehoiachin in Babylonia</a:t>
            </a:r>
          </a:p>
          <a:p>
            <a:r>
              <a:rPr lang="en-US" b="0" dirty="0"/>
              <a:t>One of the last kings of Judah, Jehoiachin (r.598-597) was taken captive by the </a:t>
            </a:r>
            <a:r>
              <a:rPr lang="en-US" b="0" dirty="0">
                <a:hlinkClick r:id="rId3"/>
              </a:rPr>
              <a:t>Babylonians</a:t>
            </a:r>
            <a:r>
              <a:rPr lang="en-US" b="0" dirty="0"/>
              <a:t> (</a:t>
            </a:r>
            <a:r>
              <a:rPr lang="en-US" b="0" i="1" dirty="0"/>
              <a:t>2 Kings</a:t>
            </a:r>
            <a:r>
              <a:rPr lang="en-US" b="0" dirty="0"/>
              <a:t> 24.15; </a:t>
            </a:r>
            <a:r>
              <a:rPr lang="en-US" b="0" dirty="0">
                <a:hlinkClick r:id="rId4"/>
              </a:rPr>
              <a:t>ABC 5</a:t>
            </a:r>
            <a:r>
              <a:rPr lang="en-US" b="0" dirty="0"/>
              <a:t>) and lived in exile in the country of the conquerors. However, he was released, and a couple of cuneiform tablets from </a:t>
            </a:r>
            <a:r>
              <a:rPr lang="en-US" b="0" dirty="0">
                <a:hlinkClick r:id="rId5"/>
              </a:rPr>
              <a:t>Babylonia</a:t>
            </a:r>
            <a:r>
              <a:rPr lang="en-US" b="0" dirty="0"/>
              <a:t> inform us about his fate.</a:t>
            </a:r>
          </a:p>
          <a:p>
            <a:r>
              <a:rPr lang="en-US" b="0" dirty="0"/>
              <a:t>Cuneiform tablet, mentioning Jehoiachin The story of Jehoiachin's release can be found at the end of the </a:t>
            </a:r>
            <a:r>
              <a:rPr lang="en-US" b="0" dirty="0">
                <a:hlinkClick r:id="rId6"/>
              </a:rPr>
              <a:t>Biblical</a:t>
            </a:r>
            <a:r>
              <a:rPr lang="en-US" b="0" dirty="0"/>
              <a:t> book </a:t>
            </a:r>
            <a:r>
              <a:rPr lang="en-US" b="0" i="1" dirty="0">
                <a:effectLst/>
              </a:rPr>
              <a:t>2 Kings</a:t>
            </a:r>
            <a:r>
              <a:rPr lang="en-US" b="0" dirty="0"/>
              <a:t>:</a:t>
            </a:r>
          </a:p>
          <a:p>
            <a:r>
              <a:rPr lang="en-US" b="0" dirty="0"/>
              <a:t>And in the thirty-seventh year of the exile of Jehoiachin king of Judah, in the twelfth month, on the twenty-seventh day of the month, </a:t>
            </a:r>
            <a:r>
              <a:rPr lang="en-US" b="0" dirty="0">
                <a:hlinkClick r:id="rId7"/>
              </a:rPr>
              <a:t>Evil-merodach</a:t>
            </a:r>
            <a:r>
              <a:rPr lang="en-US" b="0" dirty="0"/>
              <a:t> king of </a:t>
            </a:r>
            <a:r>
              <a:rPr lang="en-US" b="0" dirty="0">
                <a:hlinkClick r:id="rId3"/>
              </a:rPr>
              <a:t>Babylon</a:t>
            </a:r>
            <a:r>
              <a:rPr lang="en-US" b="0"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b="0" dirty="0" err="1"/>
              <a:t>lived.</a:t>
            </a:r>
            <a:r>
              <a:rPr lang="en-US" b="0" baseline="30000" dirty="0" err="1"/>
              <a:t>note</a:t>
            </a:r>
            <a:endParaRPr lang="en-US" b="0" dirty="0"/>
          </a:p>
          <a:p>
            <a:r>
              <a:rPr lang="en-US" b="0" dirty="0"/>
              <a:t>There are several possible dating systems, but the accession year of </a:t>
            </a:r>
            <a:r>
              <a:rPr lang="en-US" b="0" dirty="0" err="1"/>
              <a:t>Amel</a:t>
            </a:r>
            <a:r>
              <a:rPr lang="en-US" b="0" dirty="0"/>
              <a:t>-Marduk (or Evil-</a:t>
            </a:r>
            <a:r>
              <a:rPr lang="en-US" b="0" dirty="0" err="1"/>
              <a:t>merodach</a:t>
            </a:r>
            <a:r>
              <a:rPr lang="en-US" b="0" dirty="0"/>
              <a:t>) was 562/561, and this is more or less identical to the thirty-seventh year of the exile of Jehoiachin, which began in 596 (</a:t>
            </a:r>
            <a:r>
              <a:rPr lang="en-US" b="0" dirty="0">
                <a:hlinkClick r:id="rId4"/>
              </a:rPr>
              <a:t>ABC 5</a:t>
            </a:r>
            <a:r>
              <a:rPr lang="en-US" b="0" dirty="0"/>
              <a:t> with </a:t>
            </a:r>
            <a:r>
              <a:rPr lang="en-US" b="0" dirty="0">
                <a:hlinkClick r:id="rId8"/>
              </a:rPr>
              <a:t>note</a:t>
            </a:r>
            <a:r>
              <a:rPr lang="en-US" b="0" dirty="0"/>
              <a:t>); the twenty-seventh day of the thirty-seventh year must be somewhere in the spring of 560. There is a small error, but it is not disastrous. We can be sure that Jehoiachin was released when </a:t>
            </a:r>
            <a:r>
              <a:rPr lang="en-US" b="0" dirty="0" err="1"/>
              <a:t>Amel</a:t>
            </a:r>
            <a:r>
              <a:rPr lang="en-US" b="0" dirty="0"/>
              <a:t>-Marduk became king, after his father </a:t>
            </a:r>
            <a:r>
              <a:rPr lang="en-US" b="0" dirty="0">
                <a:hlinkClick r:id="rId9"/>
              </a:rPr>
              <a:t>Nebuchadnezzar</a:t>
            </a:r>
            <a:r>
              <a:rPr lang="en-US" b="0" dirty="0"/>
              <a:t> had died.</a:t>
            </a:r>
          </a:p>
          <a:p>
            <a:r>
              <a:rPr lang="en-US" b="0" dirty="0"/>
              <a:t>Why </a:t>
            </a:r>
            <a:r>
              <a:rPr lang="en-US" b="0" dirty="0" err="1"/>
              <a:t>Amel</a:t>
            </a:r>
            <a:r>
              <a:rPr lang="en-US" b="0" dirty="0"/>
              <a:t>-Marduk released the former king of Judah is not known, but a recent theory is that as a crown prince, the Babylonian had fallen victim to a court intrigue and had been sent to prison. There, he may have met Jehoiachin.</a:t>
            </a:r>
          </a:p>
          <a:p>
            <a:r>
              <a:rPr lang="en-US" b="0" dirty="0"/>
              <a:t>According to Talmudic traditions, Jehoiachin lived in </a:t>
            </a:r>
            <a:r>
              <a:rPr lang="en-US" b="0" dirty="0" err="1"/>
              <a:t>Nehardea</a:t>
            </a:r>
            <a:r>
              <a:rPr lang="en-US" b="0" dirty="0"/>
              <a:t>, not far from </a:t>
            </a:r>
            <a:r>
              <a:rPr lang="en-US" b="0" dirty="0">
                <a:hlinkClick r:id="rId10"/>
              </a:rPr>
              <a:t>Sippar</a:t>
            </a:r>
            <a:r>
              <a:rPr lang="en-US" b="0" dirty="0"/>
              <a:t>, in the north of Babylonia. In general terms, this is confirmed by about thirty-five cuneiform texts referring to a village called </a:t>
            </a:r>
            <a:r>
              <a:rPr lang="en-US" b="0" dirty="0" err="1"/>
              <a:t>âl-Jahûda</a:t>
            </a:r>
            <a:r>
              <a:rPr lang="en-US" b="0" dirty="0"/>
              <a:t> ("the Judaean town") near Sippar. The prophet </a:t>
            </a:r>
            <a:r>
              <a:rPr lang="en-US" b="0" dirty="0" err="1"/>
              <a:t>Ezekhiel</a:t>
            </a:r>
            <a:r>
              <a:rPr lang="en-US" b="0" dirty="0"/>
              <a:t> mentions a settlement called Tell Abib near </a:t>
            </a:r>
            <a:r>
              <a:rPr lang="en-US" b="0" dirty="0">
                <a:hlinkClick r:id="rId11"/>
              </a:rPr>
              <a:t>Nippur</a:t>
            </a:r>
            <a:r>
              <a:rPr lang="en-US" b="0" dirty="0"/>
              <a:t>.</a:t>
            </a:r>
          </a:p>
          <a:p>
            <a:r>
              <a:rPr lang="en-US" b="0" dirty="0"/>
              <a:t>There are several cuneiform texts that illustrate Jehoiachin's position after his release, which were discovered by Robert Koldewey in </a:t>
            </a:r>
            <a:r>
              <a:rPr lang="en-US" b="0" dirty="0">
                <a:hlinkClick r:id="rId12"/>
              </a:rPr>
              <a:t>Babylon</a:t>
            </a:r>
            <a:r>
              <a:rPr lang="en-US" b="0" dirty="0"/>
              <a:t> and are collectively known as ANET</a:t>
            </a:r>
            <a:r>
              <a:rPr lang="en-US" b="0" baseline="30000" dirty="0"/>
              <a:t>3</a:t>
            </a:r>
            <a:r>
              <a:rPr lang="en-US" b="0" dirty="0"/>
              <a:t> 308.</a:t>
            </a:r>
            <a:r>
              <a:rPr lang="en-US" b="0" baseline="30000" dirty="0"/>
              <a:t>note</a:t>
            </a:r>
            <a:r>
              <a:rPr lang="en-US" b="0" dirty="0"/>
              <a:t> These documents, now in Berlin, are lists of deliveries of food and oil to important people, and prove that the king of Judah (who is called </a:t>
            </a:r>
            <a:r>
              <a:rPr lang="en-US" b="0" i="1" dirty="0" err="1">
                <a:effectLst/>
              </a:rPr>
              <a:t>Ia</a:t>
            </a:r>
            <a:r>
              <a:rPr lang="en-US" b="0" i="1" dirty="0">
                <a:effectLst/>
              </a:rPr>
              <a:t>-'-u-kin</a:t>
            </a:r>
            <a:r>
              <a:rPr lang="en-US" b="0" dirty="0"/>
              <a:t>, </a:t>
            </a:r>
            <a:r>
              <a:rPr lang="en-US" b="0" i="1" dirty="0" err="1">
                <a:effectLst/>
              </a:rPr>
              <a:t>Ia</a:t>
            </a:r>
            <a:r>
              <a:rPr lang="en-US" b="0" i="1" dirty="0">
                <a:effectLst/>
              </a:rPr>
              <a:t>-'-kin</a:t>
            </a:r>
            <a:r>
              <a:rPr lang="en-US" b="0" dirty="0"/>
              <a:t>, and </a:t>
            </a:r>
            <a:r>
              <a:rPr lang="en-US" b="0" i="1" dirty="0" err="1">
                <a:effectLst/>
              </a:rPr>
              <a:t>Ia</a:t>
            </a:r>
            <a:r>
              <a:rPr lang="en-US" b="0" i="1" dirty="0">
                <a:effectLst/>
              </a:rPr>
              <a:t>-</a:t>
            </a:r>
            <a:r>
              <a:rPr lang="en-US" b="0" i="1" dirty="0" err="1">
                <a:effectLst/>
              </a:rPr>
              <a:t>ku</a:t>
            </a:r>
            <a:r>
              <a:rPr lang="en-US" b="0" i="1" dirty="0">
                <a:effectLst/>
              </a:rPr>
              <a:t>-</a:t>
            </a:r>
            <a:r>
              <a:rPr lang="en-US" b="0" i="1" dirty="0" err="1">
                <a:effectLst/>
              </a:rPr>
              <a:t>ú</a:t>
            </a:r>
            <a:r>
              <a:rPr lang="en-US" b="0" i="1" dirty="0">
                <a:effectLst/>
              </a:rPr>
              <a:t>-</a:t>
            </a:r>
            <a:r>
              <a:rPr lang="en-US" b="0" i="1" dirty="0" err="1">
                <a:effectLst/>
              </a:rPr>
              <a:t>ki</a:t>
            </a:r>
            <a:r>
              <a:rPr lang="en-US" b="0" i="1" dirty="0">
                <a:effectLst/>
              </a:rPr>
              <a:t>-nu</a:t>
            </a:r>
            <a:r>
              <a:rPr lang="en-US" b="0" dirty="0"/>
              <a:t>) received substantial rations. Here are the relevant lines:</a:t>
            </a:r>
          </a:p>
          <a:p>
            <a:r>
              <a:rPr lang="en-US" b="0" dirty="0"/>
              <a:t>1</a:t>
            </a:r>
          </a:p>
          <a:p>
            <a:r>
              <a:rPr lang="en-US" b="0" dirty="0"/>
              <a:t>... to </a:t>
            </a:r>
            <a:r>
              <a:rPr lang="en-US" b="0" dirty="0" err="1"/>
              <a:t>Ia</a:t>
            </a:r>
            <a:r>
              <a:rPr lang="en-US" b="0" dirty="0"/>
              <a:t>-'-u-kin, king...</a:t>
            </a:r>
            <a:br>
              <a:rPr lang="en-US" b="0" dirty="0"/>
            </a:br>
            <a:r>
              <a:rPr lang="en-US" b="0" dirty="0"/>
              <a:t>to the </a:t>
            </a:r>
            <a:r>
              <a:rPr lang="en-US" b="0" i="1" dirty="0" err="1">
                <a:effectLst/>
              </a:rPr>
              <a:t>qîpûtu</a:t>
            </a:r>
            <a:r>
              <a:rPr lang="en-US" b="0" dirty="0"/>
              <a:t>-house of...</a:t>
            </a:r>
            <a:br>
              <a:rPr lang="en-US" b="0" dirty="0"/>
            </a:br>
            <a:r>
              <a:rPr lang="en-US" b="0" dirty="0"/>
              <a:t>... for </a:t>
            </a:r>
            <a:r>
              <a:rPr lang="en-US" b="0" dirty="0" err="1"/>
              <a:t>Shalamiamu</a:t>
            </a:r>
            <a:r>
              <a:rPr lang="en-US" b="0" dirty="0"/>
              <a:t>, the...</a:t>
            </a:r>
            <a:br>
              <a:rPr lang="en-US" b="0" dirty="0"/>
            </a:br>
            <a:r>
              <a:rPr lang="en-US" b="0" dirty="0"/>
              <a:t>... for 126 men from </a:t>
            </a:r>
            <a:r>
              <a:rPr lang="en-US" b="0" dirty="0">
                <a:hlinkClick r:id="rId13"/>
              </a:rPr>
              <a:t>Tyre</a:t>
            </a:r>
            <a:r>
              <a:rPr lang="en-US" b="0" dirty="0"/>
              <a:t>...</a:t>
            </a:r>
            <a:br>
              <a:rPr lang="en-US" b="0" dirty="0"/>
            </a:br>
            <a:r>
              <a:rPr lang="en-US" b="0" dirty="0"/>
              <a:t>... for </a:t>
            </a:r>
            <a:r>
              <a:rPr lang="en-US" b="0" dirty="0" err="1"/>
              <a:t>Zabiruam</a:t>
            </a:r>
            <a:r>
              <a:rPr lang="en-US" b="0" dirty="0"/>
              <a:t> the </a:t>
            </a:r>
            <a:r>
              <a:rPr lang="en-US" b="0" dirty="0">
                <a:hlinkClick r:id="rId14"/>
              </a:rPr>
              <a:t>Ly[dian]</a:t>
            </a:r>
            <a:r>
              <a:rPr lang="en-US" b="0" dirty="0"/>
              <a:t>...</a:t>
            </a:r>
          </a:p>
          <a:p>
            <a:r>
              <a:rPr lang="en-US" b="0" dirty="0"/>
              <a:t>2</a:t>
            </a:r>
          </a:p>
          <a:p>
            <a:r>
              <a:rPr lang="en-US" b="0" dirty="0"/>
              <a:t>10 </a:t>
            </a:r>
            <a:r>
              <a:rPr lang="en-US" b="0" dirty="0" err="1"/>
              <a:t>sila</a:t>
            </a:r>
            <a:r>
              <a:rPr lang="en-US" b="0" dirty="0"/>
              <a:t> of oil to... [</a:t>
            </a:r>
            <a:r>
              <a:rPr lang="en-US" b="0" dirty="0" err="1"/>
              <a:t>Ia</a:t>
            </a:r>
            <a:r>
              <a:rPr lang="en-US" b="0" dirty="0"/>
              <a:t>]-'-kin, king of </a:t>
            </a:r>
            <a:r>
              <a:rPr lang="en-US" b="0" dirty="0" err="1"/>
              <a:t>Ia</a:t>
            </a:r>
            <a:r>
              <a:rPr lang="en-US" b="0" dirty="0"/>
              <a:t>-[a-hu-du]</a:t>
            </a:r>
            <a:br>
              <a:rPr lang="en-US" b="0" dirty="0"/>
            </a:br>
            <a:r>
              <a:rPr lang="en-US" b="0" dirty="0"/>
              <a:t>2½ </a:t>
            </a:r>
            <a:r>
              <a:rPr lang="en-US" b="0" dirty="0" err="1"/>
              <a:t>sila</a:t>
            </a:r>
            <a:r>
              <a:rPr lang="en-US" b="0" dirty="0"/>
              <a:t> of oil to the [five so]ns of the king of </a:t>
            </a:r>
            <a:r>
              <a:rPr lang="en-US" b="0" dirty="0" err="1"/>
              <a:t>Ia</a:t>
            </a:r>
            <a:r>
              <a:rPr lang="en-US" b="0" dirty="0"/>
              <a:t>-a-</a:t>
            </a:r>
            <a:r>
              <a:rPr lang="en-US" b="0" u="sng" dirty="0">
                <a:effectLst/>
              </a:rPr>
              <a:t>h</a:t>
            </a:r>
            <a:r>
              <a:rPr lang="en-US" b="0" dirty="0"/>
              <a:t>u-du</a:t>
            </a:r>
            <a:br>
              <a:rPr lang="en-US" b="0" dirty="0"/>
            </a:br>
            <a:r>
              <a:rPr lang="en-US" b="0" dirty="0"/>
              <a:t>4 </a:t>
            </a:r>
            <a:r>
              <a:rPr lang="en-US" b="0" dirty="0" err="1"/>
              <a:t>sila</a:t>
            </a:r>
            <a:r>
              <a:rPr lang="en-US" b="0" dirty="0"/>
              <a:t> to eight men from </a:t>
            </a:r>
            <a:r>
              <a:rPr lang="en-US" b="0" dirty="0" err="1"/>
              <a:t>Ia</a:t>
            </a:r>
            <a:r>
              <a:rPr lang="en-US" b="0" dirty="0"/>
              <a:t>-a-</a:t>
            </a:r>
            <a:r>
              <a:rPr lang="en-US" b="0" u="sng" dirty="0">
                <a:effectLst/>
              </a:rPr>
              <a:t>h</a:t>
            </a:r>
            <a:r>
              <a:rPr lang="en-US" b="0" dirty="0"/>
              <a:t>u-da-a-a...</a:t>
            </a:r>
          </a:p>
          <a:p>
            <a:r>
              <a:rPr lang="en-US" b="0" dirty="0"/>
              <a:t>3</a:t>
            </a:r>
          </a:p>
          <a:p>
            <a:r>
              <a:rPr lang="en-US" b="0" dirty="0"/>
              <a:t>1½ </a:t>
            </a:r>
            <a:r>
              <a:rPr lang="en-US" b="0" dirty="0" err="1"/>
              <a:t>sila</a:t>
            </a:r>
            <a:r>
              <a:rPr lang="en-US" b="0" dirty="0"/>
              <a:t> for three carpenters from </a:t>
            </a:r>
            <a:r>
              <a:rPr lang="en-US" b="0" dirty="0" err="1"/>
              <a:t>Arvad</a:t>
            </a:r>
            <a:r>
              <a:rPr lang="en-US" b="0" dirty="0"/>
              <a:t>, ½ </a:t>
            </a:r>
            <a:r>
              <a:rPr lang="en-US" b="0" dirty="0" err="1"/>
              <a:t>sila</a:t>
            </a:r>
            <a:r>
              <a:rPr lang="en-US" b="0" dirty="0"/>
              <a:t> each</a:t>
            </a:r>
            <a:br>
              <a:rPr lang="en-US" b="0" dirty="0"/>
            </a:br>
            <a:r>
              <a:rPr lang="en-US" b="0" dirty="0"/>
              <a:t>11½ </a:t>
            </a:r>
            <a:r>
              <a:rPr lang="en-US" b="0" dirty="0" err="1"/>
              <a:t>sila</a:t>
            </a:r>
            <a:r>
              <a:rPr lang="en-US" b="0" dirty="0"/>
              <a:t> for eight ditto from </a:t>
            </a:r>
            <a:r>
              <a:rPr lang="en-US" b="0" dirty="0">
                <a:hlinkClick r:id="rId15"/>
              </a:rPr>
              <a:t>Byblos</a:t>
            </a:r>
            <a:r>
              <a:rPr lang="en-US" b="0" dirty="0"/>
              <a:t>, 1 </a:t>
            </a:r>
            <a:r>
              <a:rPr lang="en-US" b="0" dirty="0" err="1"/>
              <a:t>sila</a:t>
            </a:r>
            <a:r>
              <a:rPr lang="en-US" b="0" dirty="0"/>
              <a:t> each...</a:t>
            </a:r>
            <a:br>
              <a:rPr lang="en-US" b="0" dirty="0"/>
            </a:br>
            <a:r>
              <a:rPr lang="en-US" b="0" dirty="0"/>
              <a:t>3½ </a:t>
            </a:r>
            <a:r>
              <a:rPr lang="en-US" b="0" dirty="0" err="1"/>
              <a:t>sila</a:t>
            </a:r>
            <a:r>
              <a:rPr lang="en-US" b="0" dirty="0"/>
              <a:t> </a:t>
            </a:r>
            <a:r>
              <a:rPr lang="en-US" b="0" dirty="0" err="1"/>
              <a:t>sila</a:t>
            </a:r>
            <a:r>
              <a:rPr lang="en-US" b="0" dirty="0"/>
              <a:t> for seven ditto, ½ </a:t>
            </a:r>
            <a:r>
              <a:rPr lang="en-US" b="0" dirty="0" err="1"/>
              <a:t>sila</a:t>
            </a:r>
            <a:r>
              <a:rPr lang="en-US" b="0" dirty="0"/>
              <a:t> each</a:t>
            </a:r>
            <a:br>
              <a:rPr lang="en-US" b="0" dirty="0"/>
            </a:br>
            <a:r>
              <a:rPr lang="en-US" b="0" dirty="0"/>
              <a:t>½ </a:t>
            </a:r>
            <a:r>
              <a:rPr lang="en-US" b="0" dirty="0" err="1"/>
              <a:t>sila</a:t>
            </a:r>
            <a:r>
              <a:rPr lang="en-US" b="0" dirty="0"/>
              <a:t> for </a:t>
            </a:r>
            <a:r>
              <a:rPr lang="en-US" b="0" dirty="0" err="1"/>
              <a:t>Nabû-ê</a:t>
            </a:r>
            <a:r>
              <a:rPr lang="en-US" b="0" u="sng" dirty="0" err="1">
                <a:effectLst/>
              </a:rPr>
              <a:t>t</a:t>
            </a:r>
            <a:r>
              <a:rPr lang="en-US" b="0" dirty="0" err="1"/>
              <a:t>ir</a:t>
            </a:r>
            <a:r>
              <a:rPr lang="en-US" b="0" dirty="0"/>
              <a:t> the carpenter</a:t>
            </a:r>
            <a:br>
              <a:rPr lang="en-US" b="0" dirty="0"/>
            </a:br>
            <a:r>
              <a:rPr lang="en-US" b="0" dirty="0"/>
              <a:t>10 </a:t>
            </a:r>
            <a:r>
              <a:rPr lang="en-US" b="0" dirty="0" err="1"/>
              <a:t>sila</a:t>
            </a:r>
            <a:r>
              <a:rPr lang="en-US" b="0" dirty="0"/>
              <a:t> to </a:t>
            </a:r>
            <a:r>
              <a:rPr lang="en-US" b="0" dirty="0" err="1"/>
              <a:t>Ia</a:t>
            </a:r>
            <a:r>
              <a:rPr lang="en-US" b="0" dirty="0"/>
              <a:t>-</a:t>
            </a:r>
            <a:r>
              <a:rPr lang="en-US" b="0" dirty="0" err="1"/>
              <a:t>ku</a:t>
            </a:r>
            <a:r>
              <a:rPr lang="en-US" b="0" dirty="0"/>
              <a:t>-</a:t>
            </a:r>
            <a:r>
              <a:rPr lang="en-US" b="0" dirty="0" err="1"/>
              <a:t>ú</a:t>
            </a:r>
            <a:r>
              <a:rPr lang="en-US" b="0" dirty="0"/>
              <a:t>-</a:t>
            </a:r>
            <a:r>
              <a:rPr lang="en-US" b="0" dirty="0" err="1"/>
              <a:t>ki</a:t>
            </a:r>
            <a:r>
              <a:rPr lang="en-US" b="0" dirty="0"/>
              <a:t>-nu, the son of the king of </a:t>
            </a:r>
            <a:r>
              <a:rPr lang="en-US" b="0" dirty="0" err="1"/>
              <a:t>Ia</a:t>
            </a:r>
            <a:r>
              <a:rPr lang="en-US" b="0" dirty="0"/>
              <a:t>-</a:t>
            </a:r>
            <a:r>
              <a:rPr lang="en-US" b="0" dirty="0" err="1"/>
              <a:t>ku</a:t>
            </a:r>
            <a:r>
              <a:rPr lang="en-US" b="0" dirty="0"/>
              <a:t>-du</a:t>
            </a:r>
            <a:br>
              <a:rPr lang="en-US" b="0" dirty="0"/>
            </a:br>
            <a:r>
              <a:rPr lang="en-US" b="0" dirty="0"/>
              <a:t>2½ </a:t>
            </a:r>
            <a:r>
              <a:rPr lang="en-US" b="0" dirty="0" err="1"/>
              <a:t>sila</a:t>
            </a:r>
            <a:r>
              <a:rPr lang="en-US" b="0" dirty="0"/>
              <a:t> for the five sons of the king of </a:t>
            </a:r>
            <a:r>
              <a:rPr lang="en-US" b="0" dirty="0" err="1"/>
              <a:t>Ia</a:t>
            </a:r>
            <a:r>
              <a:rPr lang="en-US" b="0" dirty="0"/>
              <a:t>-</a:t>
            </a:r>
            <a:r>
              <a:rPr lang="en-US" b="0" dirty="0" err="1"/>
              <a:t>ku</a:t>
            </a:r>
            <a:r>
              <a:rPr lang="en-US" b="0" dirty="0"/>
              <a:t>-du through </a:t>
            </a:r>
            <a:r>
              <a:rPr lang="en-US" b="0" dirty="0" err="1"/>
              <a:t>Qana'a</a:t>
            </a:r>
            <a:endParaRPr lang="en-US" b="0" dirty="0"/>
          </a:p>
          <a:p>
            <a:r>
              <a:rPr lang="en-US" b="0" dirty="0"/>
              <a:t>Comment</a:t>
            </a:r>
          </a:p>
          <a:p>
            <a:r>
              <a:rPr lang="en-US" b="0" dirty="0"/>
              <a:t>The third list is the most interesting, because it suggests that Jehoiachin had five sons, whereas the Bible says that there were seven::</a:t>
            </a:r>
            <a:r>
              <a:rPr lang="en-US" b="0" baseline="30000" dirty="0"/>
              <a:t>note</a:t>
            </a:r>
            <a:endParaRPr lang="en-US" b="0" dirty="0"/>
          </a:p>
          <a:p>
            <a:r>
              <a:rPr lang="en-US" b="0" dirty="0"/>
              <a:t>The sons of Jehoiachin, the captive: Shealtiel his son, </a:t>
            </a:r>
            <a:r>
              <a:rPr lang="en-US" b="0" dirty="0" err="1"/>
              <a:t>Malchiram</a:t>
            </a:r>
            <a:r>
              <a:rPr lang="en-US" b="0" dirty="0"/>
              <a:t>, Pedaiah, </a:t>
            </a:r>
            <a:r>
              <a:rPr lang="en-US" b="0" dirty="0" err="1"/>
              <a:t>Shenazzar</a:t>
            </a:r>
            <a:r>
              <a:rPr lang="en-US" b="0" dirty="0"/>
              <a:t>, </a:t>
            </a:r>
            <a:r>
              <a:rPr lang="en-US" b="0" dirty="0" err="1"/>
              <a:t>Jekamiah</a:t>
            </a:r>
            <a:r>
              <a:rPr lang="en-US" b="0" dirty="0"/>
              <a:t>, </a:t>
            </a:r>
            <a:r>
              <a:rPr lang="en-US" b="0" dirty="0" err="1"/>
              <a:t>Hoshama</a:t>
            </a:r>
            <a:r>
              <a:rPr lang="en-US" b="0" dirty="0"/>
              <a:t>, and </a:t>
            </a:r>
            <a:r>
              <a:rPr lang="en-US" b="0" dirty="0" err="1"/>
              <a:t>Nedabiah</a:t>
            </a:r>
            <a:r>
              <a:rPr lang="en-US" b="0" dirty="0"/>
              <a:t>.</a:t>
            </a:r>
          </a:p>
          <a:p>
            <a:r>
              <a:rPr lang="en-US" b="0"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b="0" dirty="0" err="1"/>
              <a:t>Malchiram</a:t>
            </a:r>
            <a:r>
              <a:rPr lang="en-US" b="0" dirty="0"/>
              <a:t>, son of Shealtiel, and perhaps we should read:</a:t>
            </a:r>
          </a:p>
          <a:p>
            <a:r>
              <a:rPr lang="en-US" b="0" dirty="0"/>
              <a:t>The sons of Jehoiachin, the captive: Shealtiel his son, </a:t>
            </a:r>
            <a:r>
              <a:rPr lang="en-US" b="0" dirty="0" err="1"/>
              <a:t>Malchiram</a:t>
            </a:r>
            <a:r>
              <a:rPr lang="en-US" b="0" dirty="0"/>
              <a:t> his son, and Pedaiah, </a:t>
            </a:r>
            <a:r>
              <a:rPr lang="en-US" b="0" dirty="0" err="1"/>
              <a:t>Shenazzar</a:t>
            </a:r>
            <a:r>
              <a:rPr lang="en-US" b="0" dirty="0"/>
              <a:t>, </a:t>
            </a:r>
            <a:r>
              <a:rPr lang="en-US" b="0" dirty="0" err="1"/>
              <a:t>Jekamiah</a:t>
            </a:r>
            <a:r>
              <a:rPr lang="en-US" b="0" dirty="0"/>
              <a:t>, </a:t>
            </a:r>
            <a:r>
              <a:rPr lang="en-US" b="0" dirty="0" err="1"/>
              <a:t>Hoshama</a:t>
            </a:r>
            <a:r>
              <a:rPr lang="en-US" b="0" dirty="0"/>
              <a:t>, </a:t>
            </a:r>
            <a:r>
              <a:rPr lang="en-US" b="0" dirty="0" err="1"/>
              <a:t>Nedabiah</a:t>
            </a:r>
            <a:r>
              <a:rPr lang="en-US" b="0" dirty="0"/>
              <a:t>, the sons of </a:t>
            </a:r>
            <a:r>
              <a:rPr lang="en-US" b="0" dirty="0" err="1"/>
              <a:t>Malchiram</a:t>
            </a:r>
            <a:r>
              <a:rPr lang="en-US" b="0" dirty="0"/>
              <a:t>.</a:t>
            </a:r>
          </a:p>
          <a:p>
            <a:r>
              <a:rPr lang="en-US" b="0" dirty="0"/>
              <a:t>Of course, this implies that the five </a:t>
            </a:r>
            <a:r>
              <a:rPr lang="en-US" b="0" i="1" dirty="0">
                <a:effectLst/>
              </a:rPr>
              <a:t>sons</a:t>
            </a:r>
            <a:r>
              <a:rPr lang="en-US" b="0" dirty="0"/>
              <a:t> of text three are in fact five </a:t>
            </a:r>
            <a:r>
              <a:rPr lang="en-US" b="0" i="1" dirty="0">
                <a:effectLst/>
              </a:rPr>
              <a:t>descendants</a:t>
            </a:r>
            <a:r>
              <a:rPr lang="en-US" b="0" dirty="0"/>
              <a:t>, which is certainly possible, because the word "son" was frequently used in a very loose sense. This creates another problem, however: why aren't Shealtiel and </a:t>
            </a:r>
            <a:r>
              <a:rPr lang="en-US" b="0" dirty="0" err="1"/>
              <a:t>Malchiram</a:t>
            </a:r>
            <a:r>
              <a:rPr lang="en-US" b="0" dirty="0"/>
              <a:t> mentioned in text three? Perhaps they had become courtiers of one of the Babylonian kings, but this is just a hypothesis.</a:t>
            </a:r>
          </a:p>
          <a:p>
            <a:r>
              <a:rPr lang="en-US" b="0" dirty="0"/>
              <a:t>A final remark: because Jehoiachin had been king for a mere three months, he could also be described as "the son of the king of Judah" in the third text.</a:t>
            </a:r>
          </a:p>
          <a:p>
            <a:r>
              <a:rPr lang="en-US" b="0" dirty="0"/>
              <a:t>Literature</a:t>
            </a:r>
          </a:p>
          <a:p>
            <a:r>
              <a:rPr lang="en-US" b="0" dirty="0"/>
              <a:t>ANET = James K. Pritchard, </a:t>
            </a:r>
            <a:r>
              <a:rPr lang="en-US" b="0" i="1" dirty="0">
                <a:effectLst/>
              </a:rPr>
              <a:t>Ancient Near Eastern Texts relating to the Old Testament</a:t>
            </a:r>
            <a:r>
              <a:rPr lang="en-US" b="0" dirty="0"/>
              <a:t> (1969 third edition)</a:t>
            </a:r>
          </a:p>
          <a:p>
            <a:r>
              <a:rPr lang="en-US" b="0" dirty="0"/>
              <a:t>Diana Edelman, </a:t>
            </a:r>
            <a:r>
              <a:rPr lang="en-US" b="0" i="1" dirty="0">
                <a:effectLst/>
              </a:rPr>
              <a:t>The Origins of the 'Second' Temple. Persian Imperial Policy and the Rebuilding of </a:t>
            </a:r>
            <a:r>
              <a:rPr lang="en-US" b="0" i="1" dirty="0">
                <a:effectLst/>
                <a:hlinkClick r:id="rId16"/>
              </a:rPr>
              <a:t>Jerusalem</a:t>
            </a:r>
            <a:r>
              <a:rPr lang="en-US" b="0" dirty="0"/>
              <a:t> (2005), pp.21-22</a:t>
            </a:r>
          </a:p>
          <a:p>
            <a:r>
              <a:rPr lang="en-US" b="0" dirty="0"/>
              <a:t>Irving Finkel, "The Lament of </a:t>
            </a:r>
            <a:r>
              <a:rPr lang="en-US" b="0" dirty="0" err="1"/>
              <a:t>Nabû-šuma-ukîn</a:t>
            </a:r>
            <a:r>
              <a:rPr lang="en-US" b="0" dirty="0"/>
              <a:t>" in J. </a:t>
            </a:r>
            <a:r>
              <a:rPr lang="en-US" b="0" dirty="0" err="1"/>
              <a:t>Renger</a:t>
            </a:r>
            <a:r>
              <a:rPr lang="en-US" b="0" dirty="0"/>
              <a:t> (ed.), </a:t>
            </a:r>
            <a:r>
              <a:rPr lang="en-US" b="0" i="1" dirty="0">
                <a:effectLst/>
              </a:rPr>
              <a:t>Babylon. Focus </a:t>
            </a:r>
            <a:r>
              <a:rPr lang="en-US" b="0" i="1" dirty="0" err="1">
                <a:effectLst/>
              </a:rPr>
              <a:t>mesopotamischer</a:t>
            </a:r>
            <a:r>
              <a:rPr lang="en-US" b="0" i="1" dirty="0">
                <a:effectLst/>
              </a:rPr>
              <a:t> </a:t>
            </a:r>
            <a:r>
              <a:rPr lang="en-US" b="0" i="1" dirty="0" err="1">
                <a:effectLst/>
              </a:rPr>
              <a:t>Geschichte</a:t>
            </a:r>
            <a:r>
              <a:rPr lang="en-US" b="0" i="1" dirty="0">
                <a:effectLst/>
              </a:rPr>
              <a:t>, </a:t>
            </a:r>
            <a:r>
              <a:rPr lang="en-US" b="0" i="1" dirty="0" err="1">
                <a:effectLst/>
              </a:rPr>
              <a:t>Wiege</a:t>
            </a:r>
            <a:r>
              <a:rPr lang="en-US" b="0" i="1" dirty="0">
                <a:effectLst/>
              </a:rPr>
              <a:t> </a:t>
            </a:r>
            <a:r>
              <a:rPr lang="en-US" b="0" i="1" dirty="0" err="1">
                <a:effectLst/>
              </a:rPr>
              <a:t>früher</a:t>
            </a:r>
            <a:r>
              <a:rPr lang="en-US" b="0" i="1" dirty="0">
                <a:effectLst/>
              </a:rPr>
              <a:t> </a:t>
            </a:r>
            <a:r>
              <a:rPr lang="en-US" b="0" i="1" dirty="0" err="1">
                <a:effectLst/>
              </a:rPr>
              <a:t>Gelehrtsamkeit</a:t>
            </a:r>
            <a:r>
              <a:rPr lang="en-US" b="0" i="1" dirty="0">
                <a:effectLst/>
              </a:rPr>
              <a:t>, Mythos in der </a:t>
            </a:r>
            <a:r>
              <a:rPr lang="en-US" b="0" i="1" dirty="0" err="1">
                <a:effectLst/>
              </a:rPr>
              <a:t>Moderne</a:t>
            </a:r>
            <a:r>
              <a:rPr lang="en-US" b="0" dirty="0"/>
              <a:t> (1999 </a:t>
            </a:r>
            <a:r>
              <a:rPr lang="en-US" b="0" dirty="0" err="1"/>
              <a:t>Saaerbrücken</a:t>
            </a:r>
            <a:r>
              <a:rPr lang="en-US" b="0" dirty="0"/>
              <a:t>) 323-341</a:t>
            </a:r>
          </a:p>
          <a:p>
            <a:r>
              <a:rPr lang="en-US" b="0" dirty="0"/>
              <a:t>This page was created in 2007; last modified on 12 October 2020.”</a:t>
            </a:r>
          </a:p>
          <a:p>
            <a:endParaRPr lang="en-US" b="0" dirty="0"/>
          </a:p>
          <a:p>
            <a:r>
              <a:rPr lang="en-US" b="0" dirty="0"/>
              <a:t>https://</a:t>
            </a:r>
            <a:r>
              <a:rPr lang="en-US" b="0" dirty="0" err="1"/>
              <a:t>www.livius.org</a:t>
            </a:r>
            <a:r>
              <a:rPr lang="en-US" b="0" dirty="0"/>
              <a:t>/articles/person/</a:t>
            </a:r>
            <a:r>
              <a:rPr lang="en-US" b="0" dirty="0" err="1"/>
              <a:t>jehoiachin</a:t>
            </a:r>
            <a:r>
              <a:rPr lang="en-US" b="0" dirty="0"/>
              <a:t>-in-</a:t>
            </a:r>
            <a:r>
              <a:rPr lang="en-US" b="0" dirty="0" err="1"/>
              <a:t>babylonia</a:t>
            </a:r>
            <a:r>
              <a:rPr lang="en-US" b="0" dirty="0"/>
              <a:t>/</a:t>
            </a:r>
          </a:p>
          <a:p>
            <a:r>
              <a:rPr lang="en-US" b="0" dirty="0"/>
              <a:t>——————————</a:t>
            </a:r>
          </a:p>
          <a:p>
            <a:r>
              <a:rPr lang="en-US" b="0" dirty="0"/>
              <a:t>White cuneiform image above from K. A. Kitchen:</a:t>
            </a:r>
          </a:p>
          <a:p>
            <a:pPr marL="0" indent="0">
              <a:buFont typeface="+mj-lt"/>
              <a:buNone/>
            </a:pPr>
            <a:r>
              <a:rPr lang="en-US" b="0" dirty="0"/>
              <a:t>﻿"From a vaulted building closely adjoining the royal palace proper came a series of cuneiform tablets dated to the tenth to thirty-fifth years of </a:t>
            </a:r>
            <a:r>
              <a:rPr lang="en-US" b="0" dirty="0" err="1"/>
              <a:t>Nebuchadrezzar</a:t>
            </a:r>
            <a:r>
              <a:rPr lang="en-US" b="0"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b="0" dirty="0" err="1"/>
              <a:t>Qenaiah</a:t>
            </a:r>
            <a:r>
              <a:rPr lang="en-US" b="0" dirty="0"/>
              <a:t>” (cf. fig. 10C). Thus the exiled young king and his infant children were already on a regular allowance in </a:t>
            </a:r>
            <a:r>
              <a:rPr lang="en-US" b="0" dirty="0" err="1"/>
              <a:t>Nebuchadrezzar’s</a:t>
            </a:r>
            <a:r>
              <a:rPr lang="en-US" b="0" dirty="0"/>
              <a:t> time (one tablet is of Year 13, 592), but under the palace equivalent of house arrest."</a:t>
            </a:r>
          </a:p>
          <a:p>
            <a:endParaRPr lang="en-US" b="0" dirty="0"/>
          </a:p>
          <a:p>
            <a:r>
              <a:rPr lang="en-US" b="0" dirty="0"/>
              <a:t>Kitchen, K. A.. On the Reliability of the Old Testament. Wm. B. Eerdmans Publishing Co.. Kindle Edition. Plate X, Fig 10C</a:t>
            </a:r>
          </a:p>
          <a:p>
            <a:r>
              <a:rPr lang="en-US" b="0" dirty="0"/>
              <a:t>_____________</a:t>
            </a:r>
          </a:p>
          <a:p>
            <a:r>
              <a:rPr lang="en-US" b="0" dirty="0">
                <a:cs typeface="ＭＳ Ｐゴシック" charset="0"/>
              </a:rPr>
              <a:t>OS-12-2Kings-234</a:t>
            </a:r>
          </a:p>
          <a:p>
            <a:r>
              <a:rPr lang="en-US" b="0" dirty="0"/>
              <a:t>OS-13-1 Chron-92</a:t>
            </a:r>
          </a:p>
          <a:p>
            <a:r>
              <a:rPr lang="en-US" b="0" dirty="0"/>
              <a:t>OS-14-2 Chron-311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ea typeface="ＭＳ Ｐゴシック" charset="0"/>
                <a:cs typeface="Arial" panose="020B0604020202020204" pitchFamily="34" charset="0"/>
              </a:rPr>
              <a:t>Zedekiah.</a:t>
            </a:r>
            <a:r>
              <a:rPr lang="en-US" sz="1200" kern="1200" baseline="30000" dirty="0" err="1">
                <a:solidFill>
                  <a:schemeClr val="tx1"/>
                </a:solidFill>
                <a:effectLst/>
                <a:ea typeface="ＭＳ Ｐゴシック" charset="0"/>
                <a:cs typeface="Arial" panose="020B0604020202020204" pitchFamily="34" charset="0"/>
              </a:rPr>
              <a:t>a</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Descendants of Jehoiachin</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1Chr. 3:17    The sons of </a:t>
            </a:r>
            <a:r>
              <a:rPr lang="en-US" sz="1200" kern="1200" dirty="0" err="1">
                <a:solidFill>
                  <a:schemeClr val="tx1"/>
                </a:solidFill>
                <a:effectLst/>
                <a:ea typeface="ＭＳ Ｐゴシック" charset="0"/>
                <a:cs typeface="Arial" panose="020B0604020202020204" pitchFamily="34" charset="0"/>
              </a:rPr>
              <a:t>Jehoiachin,</a:t>
            </a:r>
            <a:r>
              <a:rPr lang="en-US" sz="1200" kern="1200" baseline="30000" dirty="0" err="1">
                <a:solidFill>
                  <a:schemeClr val="tx1"/>
                </a:solidFill>
                <a:effectLst/>
                <a:ea typeface="ＭＳ Ｐゴシック" charset="0"/>
                <a:cs typeface="Arial" panose="020B0604020202020204" pitchFamily="34" charset="0"/>
              </a:rPr>
              <a:t>a</a:t>
            </a:r>
            <a:r>
              <a:rPr lang="en-US" sz="1200" kern="1200" dirty="0">
                <a:solidFill>
                  <a:schemeClr val="tx1"/>
                </a:solidFill>
                <a:effectLst/>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ea typeface="ＭＳ Ｐゴシック" charset="0"/>
                <a:cs typeface="Arial" panose="020B0604020202020204" pitchFamily="34" charset="0"/>
              </a:rPr>
              <a:t>Malkiram</a:t>
            </a:r>
            <a:r>
              <a:rPr lang="en-US" sz="1200" kern="1200" dirty="0">
                <a:solidFill>
                  <a:schemeClr val="tx1"/>
                </a:solidFill>
                <a:effectLst/>
                <a:ea typeface="ＭＳ Ｐゴシック" charset="0"/>
                <a:cs typeface="Arial" panose="020B0604020202020204" pitchFamily="34" charset="0"/>
              </a:rPr>
              <a:t>, Pedaiah, </a:t>
            </a:r>
            <a:r>
              <a:rPr lang="en-US" sz="1200" kern="1200" dirty="0" err="1">
                <a:solidFill>
                  <a:schemeClr val="tx1"/>
                </a:solidFill>
                <a:effectLst/>
                <a:ea typeface="ＭＳ Ｐゴシック" charset="0"/>
                <a:cs typeface="Arial" panose="020B0604020202020204" pitchFamily="34" charset="0"/>
              </a:rPr>
              <a:t>Shenazzar</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Jekamiah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Hoshama</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Nedabiah</a:t>
            </a:r>
            <a:r>
              <a:rPr lang="en-US" sz="1200" kern="1200" dirty="0">
                <a:solidFill>
                  <a:schemeClr val="tx1"/>
                </a:solidFill>
                <a:effectLst/>
                <a:ea typeface="ＭＳ Ｐゴシック" charset="0"/>
                <a:cs typeface="Arial" panose="020B0604020202020204" pitchFamily="34" charset="0"/>
              </a:rPr>
              <a:t>.</a:t>
            </a:r>
          </a:p>
          <a:p>
            <a:r>
              <a:rPr lang="en-US" sz="1200" kern="1200" dirty="0">
                <a:solidFill>
                  <a:schemeClr val="tx1"/>
                </a:solidFill>
                <a:effectLst/>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ea typeface="ＭＳ Ｐゴシック" charset="0"/>
                <a:cs typeface="Arial" panose="020B0604020202020204" pitchFamily="34" charset="0"/>
              </a:rPr>
              <a:t>  The sons of Zerubbabel were </a:t>
            </a:r>
            <a:r>
              <a:rPr lang="en-US" sz="1200" kern="1200" dirty="0" err="1">
                <a:solidFill>
                  <a:schemeClr val="tx1"/>
                </a:solidFill>
                <a:effectLst/>
                <a:ea typeface="ＭＳ Ｐゴシック" charset="0"/>
                <a:cs typeface="Arial" panose="020B0604020202020204" pitchFamily="34" charset="0"/>
              </a:rPr>
              <a:t>Meshullam</a:t>
            </a:r>
            <a:r>
              <a:rPr lang="en-US" sz="1200" kern="1200" dirty="0">
                <a:solidFill>
                  <a:schemeClr val="tx1"/>
                </a:solidFill>
                <a:effectLst/>
                <a:ea typeface="ＭＳ Ｐゴシック" charset="0"/>
                <a:cs typeface="Arial" panose="020B0604020202020204" pitchFamily="34" charset="0"/>
              </a:rPr>
              <a:t> and Hananiah. (Their sister was </a:t>
            </a:r>
            <a:r>
              <a:rPr lang="en-US" sz="1200" kern="1200" dirty="0" err="1">
                <a:solidFill>
                  <a:schemeClr val="tx1"/>
                </a:solidFill>
                <a:effectLst/>
                <a:ea typeface="ＭＳ Ｐゴシック" charset="0"/>
                <a:cs typeface="Arial" panose="020B0604020202020204" pitchFamily="34" charset="0"/>
              </a:rPr>
              <a:t>Shelomith</a:t>
            </a:r>
            <a:r>
              <a:rPr lang="en-US" sz="1200" kern="1200" dirty="0">
                <a:solidFill>
                  <a:schemeClr val="tx1"/>
                </a:solidFill>
                <a:effectLst/>
                <a:ea typeface="ＭＳ Ｐゴシック" charset="0"/>
                <a:cs typeface="Arial" panose="020B0604020202020204" pitchFamily="34" charset="0"/>
              </a:rPr>
              <a:t>.) 20  His five other sons were </a:t>
            </a:r>
            <a:r>
              <a:rPr lang="en-US" sz="1200" kern="1200" dirty="0" err="1">
                <a:solidFill>
                  <a:schemeClr val="tx1"/>
                </a:solidFill>
                <a:effectLst/>
                <a:ea typeface="ＭＳ Ｐゴシック" charset="0"/>
                <a:cs typeface="Arial" panose="020B0604020202020204" pitchFamily="34" charset="0"/>
              </a:rPr>
              <a:t>Hashubah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Ohel</a:t>
            </a:r>
            <a:r>
              <a:rPr lang="en-US" sz="1200" kern="1200" dirty="0">
                <a:solidFill>
                  <a:schemeClr val="tx1"/>
                </a:solidFill>
                <a:effectLst/>
                <a:ea typeface="ＭＳ Ｐゴシック" charset="0"/>
                <a:cs typeface="Arial" panose="020B0604020202020204" pitchFamily="34" charset="0"/>
              </a:rPr>
              <a:t>, Berekiah, </a:t>
            </a:r>
            <a:r>
              <a:rPr lang="en-US" sz="1200" kern="1200" dirty="0" err="1">
                <a:solidFill>
                  <a:schemeClr val="tx1"/>
                </a:solidFill>
                <a:effectLst/>
                <a:ea typeface="ＭＳ Ｐゴシック" charset="0"/>
                <a:cs typeface="Arial" panose="020B0604020202020204" pitchFamily="34" charset="0"/>
              </a:rPr>
              <a:t>Hasadiah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Jushab</a:t>
            </a:r>
            <a:r>
              <a:rPr lang="en-US" sz="1200" kern="1200" dirty="0">
                <a:solidFill>
                  <a:schemeClr val="tx1"/>
                </a:solidFill>
                <a:effectLst/>
                <a:ea typeface="ＭＳ Ｐゴシック" charset="0"/>
                <a:cs typeface="Arial" panose="020B0604020202020204" pitchFamily="34" charset="0"/>
              </a:rPr>
              <a:t>-hesed.</a:t>
            </a:r>
          </a:p>
          <a:p>
            <a:r>
              <a:rPr lang="en-US" sz="1200" kern="1200" dirty="0">
                <a:solidFill>
                  <a:schemeClr val="tx1"/>
                </a:solidFill>
                <a:effectLst/>
                <a:ea typeface="ＭＳ Ｐゴシック" charset="0"/>
                <a:cs typeface="Arial" panose="020B0604020202020204" pitchFamily="34" charset="0"/>
              </a:rPr>
              <a:t>1Chr. 3:21    The sons of Hananiah were </a:t>
            </a:r>
            <a:r>
              <a:rPr lang="en-US" sz="1200" kern="1200" dirty="0" err="1">
                <a:solidFill>
                  <a:schemeClr val="tx1"/>
                </a:solidFill>
                <a:effectLst/>
                <a:ea typeface="ＭＳ Ｐゴシック" charset="0"/>
                <a:cs typeface="Arial" panose="020B0604020202020204" pitchFamily="34" charset="0"/>
              </a:rPr>
              <a:t>Pelatiah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Jeshaiah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Jeshaiah’s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Rephaiah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Rephaiah’s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Arnan</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Arnan’s</a:t>
            </a:r>
            <a:r>
              <a:rPr lang="en-US" sz="1200" kern="1200" dirty="0">
                <a:solidFill>
                  <a:schemeClr val="tx1"/>
                </a:solidFill>
                <a:effectLst/>
                <a:ea typeface="ＭＳ Ｐゴシック" charset="0"/>
                <a:cs typeface="Arial" panose="020B0604020202020204" pitchFamily="34" charset="0"/>
              </a:rPr>
              <a:t> son was Obadiah. Obadiah’s son was Shecaniah.</a:t>
            </a:r>
          </a:p>
          <a:p>
            <a:r>
              <a:rPr lang="en-US" sz="1200" kern="1200" dirty="0">
                <a:solidFill>
                  <a:schemeClr val="tx1"/>
                </a:solidFill>
                <a:effectLst/>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ea typeface="ＭＳ Ｐゴシック" charset="0"/>
                <a:cs typeface="Arial" panose="020B0604020202020204" pitchFamily="34" charset="0"/>
              </a:rPr>
              <a:t>Hattush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Igal</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Bariah</a:t>
            </a:r>
            <a:r>
              <a:rPr lang="en-US" sz="1200" kern="1200" dirty="0">
                <a:solidFill>
                  <a:schemeClr val="tx1"/>
                </a:solidFill>
                <a:effectLst/>
                <a:ea typeface="ＭＳ Ｐゴシック" charset="0"/>
                <a:cs typeface="Arial" panose="020B0604020202020204" pitchFamily="34" charset="0"/>
              </a:rPr>
              <a:t>, Neariah, and </a:t>
            </a:r>
            <a:r>
              <a:rPr lang="en-US" sz="1200" kern="1200" dirty="0" err="1">
                <a:solidFill>
                  <a:schemeClr val="tx1"/>
                </a:solidFill>
                <a:effectLst/>
                <a:ea typeface="ＭＳ Ｐゴシック" charset="0"/>
                <a:cs typeface="Arial" panose="020B0604020202020204" pitchFamily="34" charset="0"/>
              </a:rPr>
              <a:t>Shaphat</a:t>
            </a:r>
            <a:r>
              <a:rPr lang="en-US" sz="1200" kern="1200" dirty="0">
                <a:solidFill>
                  <a:schemeClr val="tx1"/>
                </a:solidFill>
                <a:effectLst/>
                <a:ea typeface="ＭＳ Ｐゴシック" charset="0"/>
                <a:cs typeface="Arial" panose="020B0604020202020204" pitchFamily="34" charset="0"/>
              </a:rPr>
              <a:t>—six in all.</a:t>
            </a:r>
          </a:p>
          <a:p>
            <a:r>
              <a:rPr lang="en-US" sz="1200" kern="1200" dirty="0">
                <a:solidFill>
                  <a:schemeClr val="tx1"/>
                </a:solidFill>
                <a:effectLst/>
                <a:ea typeface="ＭＳ Ｐゴシック" charset="0"/>
                <a:cs typeface="Arial" panose="020B0604020202020204" pitchFamily="34" charset="0"/>
              </a:rPr>
              <a:t>1Chr. 3:23    The sons of Neariah were Elioenai, </a:t>
            </a:r>
            <a:r>
              <a:rPr lang="en-US" sz="1200" kern="1200" dirty="0" err="1">
                <a:solidFill>
                  <a:schemeClr val="tx1"/>
                </a:solidFill>
                <a:effectLst/>
                <a:ea typeface="ＭＳ Ｐゴシック" charset="0"/>
                <a:cs typeface="Arial" panose="020B0604020202020204" pitchFamily="34" charset="0"/>
              </a:rPr>
              <a:t>Hizkiah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Azrikam</a:t>
            </a:r>
            <a:r>
              <a:rPr lang="en-US" sz="1200" kern="1200" dirty="0">
                <a:solidFill>
                  <a:schemeClr val="tx1"/>
                </a:solidFill>
                <a:effectLst/>
                <a:ea typeface="ＭＳ Ｐゴシック" charset="0"/>
                <a:cs typeface="Arial" panose="020B0604020202020204" pitchFamily="34" charset="0"/>
              </a:rPr>
              <a:t>—three in all.</a:t>
            </a:r>
          </a:p>
          <a:p>
            <a:r>
              <a:rPr lang="en-US" sz="1200" kern="1200" dirty="0">
                <a:solidFill>
                  <a:schemeClr val="tx1"/>
                </a:solidFill>
                <a:effectLst/>
                <a:ea typeface="ＭＳ Ｐゴシック" charset="0"/>
                <a:cs typeface="Arial" panose="020B0604020202020204" pitchFamily="34" charset="0"/>
              </a:rPr>
              <a:t>1Chr. 3:24    The sons of Elioenai were Hodaviah, </a:t>
            </a:r>
            <a:r>
              <a:rPr lang="en-US" sz="1200" kern="1200" dirty="0" err="1">
                <a:solidFill>
                  <a:schemeClr val="tx1"/>
                </a:solidFill>
                <a:effectLst/>
                <a:ea typeface="ＭＳ Ｐゴシック" charset="0"/>
                <a:cs typeface="Arial" panose="020B0604020202020204" pitchFamily="34" charset="0"/>
              </a:rPr>
              <a:t>Eliashib</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Pelaiah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Akkub</a:t>
            </a:r>
            <a:r>
              <a:rPr lang="en-US" sz="1200" kern="1200" dirty="0">
                <a:solidFill>
                  <a:schemeClr val="tx1"/>
                </a:solidFill>
                <a:effectLst/>
                <a:ea typeface="ＭＳ Ｐゴシック" charset="0"/>
                <a:cs typeface="Arial" panose="020B0604020202020204" pitchFamily="34" charset="0"/>
              </a:rPr>
              <a:t>, Johanan, </a:t>
            </a:r>
            <a:r>
              <a:rPr lang="en-US" sz="1200" kern="1200" dirty="0" err="1">
                <a:solidFill>
                  <a:schemeClr val="tx1"/>
                </a:solidFill>
                <a:effectLst/>
                <a:ea typeface="ＭＳ Ｐゴシック" charset="0"/>
                <a:cs typeface="Arial" panose="020B0604020202020204" pitchFamily="34" charset="0"/>
              </a:rPr>
              <a:t>Delaiah</a:t>
            </a:r>
            <a:r>
              <a:rPr lang="en-US" sz="1200" kern="1200" dirty="0">
                <a:solidFill>
                  <a:schemeClr val="tx1"/>
                </a:solidFill>
                <a:effectLst/>
                <a:ea typeface="ＭＳ Ｐゴシック" charset="0"/>
                <a:cs typeface="Arial" panose="020B0604020202020204" pitchFamily="34"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ea typeface="ＭＳ Ｐゴシック" charset="-128"/>
                <a:cs typeface="ＭＳ Ｐゴシック" charset="-128"/>
              </a:rPr>
              <a:t>2. DESCENDANTS OF SOLOMON (3:10-24)</a:t>
            </a:r>
          </a:p>
          <a:p>
            <a:r>
              <a:rPr lang="en-US" sz="1200" kern="1200" dirty="0">
                <a:solidFill>
                  <a:schemeClr val="tx1"/>
                </a:solidFill>
                <a:effectLst/>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kern="1200" dirty="0">
                <a:solidFill>
                  <a:schemeClr val="tx1"/>
                </a:solidFill>
                <a:effectLst/>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(Matt. 1:13). Luke, viewing it through Nathan, said </a:t>
            </a:r>
            <a:r>
              <a:rPr lang="en-US" sz="1200" kern="1200" dirty="0" err="1">
                <a:solidFill>
                  <a:schemeClr val="tx1"/>
                </a:solidFill>
                <a:effectLst/>
                <a:ea typeface="ＭＳ Ｐゴシック" charset="-128"/>
                <a:cs typeface="ＭＳ Ｐゴシック" charset="-128"/>
              </a:rPr>
              <a:t>Rhesa</a:t>
            </a:r>
            <a:r>
              <a:rPr lang="en-US" sz="1200" kern="1200" dirty="0">
                <a:solidFill>
                  <a:schemeClr val="tx1"/>
                </a:solidFill>
                <a:effectLst/>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 “1 Chronicles,” in The Bible Knowledge Commentary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eternal promise from God.</a:t>
            </a:r>
          </a:p>
          <a:p>
            <a:r>
              <a:rPr lang="en-US" dirty="0"/>
              <a:t>______________</a:t>
            </a:r>
          </a:p>
          <a:p>
            <a:r>
              <a:rPr lang="en-US" dirty="0"/>
              <a:t>Common-283</a:t>
            </a:r>
          </a:p>
          <a:p>
            <a:r>
              <a:rPr lang="en-US" dirty="0"/>
              <a:t>OS-10-2 Samuel-86</a:t>
            </a:r>
          </a:p>
          <a:p>
            <a:r>
              <a:rPr lang="en-US" dirty="0"/>
              <a:t>OS-10-Davidic Covenant-13</a:t>
            </a:r>
          </a:p>
          <a:p>
            <a:pPr eaLnBrk="1" hangingPunct="1">
              <a:spcBef>
                <a:spcPct val="0"/>
              </a:spcBef>
            </a:pPr>
            <a:r>
              <a:rPr lang="en-US" dirty="0">
                <a:ea typeface="ＭＳ Ｐゴシック" charset="0"/>
                <a:cs typeface="ＭＳ Ｐゴシック" charset="0"/>
              </a:rPr>
              <a:t>NS-01-Matt1-14-slide 131</a:t>
            </a:r>
          </a:p>
          <a:p>
            <a:pPr eaLnBrk="1" hangingPunct="1">
              <a:spcBef>
                <a:spcPct val="0"/>
              </a:spcBef>
            </a:pPr>
            <a:r>
              <a:rPr lang="en-US" dirty="0">
                <a:ea typeface="ＭＳ Ｐゴシック" charset="0"/>
                <a:cs typeface="ＭＳ Ｐゴシック" charset="0"/>
              </a:rPr>
              <a:t>NS-03-Luke1-12-slide 197</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8214809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6BF0F1-9460-A041-98E6-F93F7507A3E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Again...at the heart of that scripture…</a:t>
            </a:r>
          </a:p>
          <a:p>
            <a:r>
              <a:rPr lang="en-US" b="1" dirty="0">
                <a:solidFill>
                  <a:srgbClr val="000000"/>
                </a:solidFill>
                <a:latin typeface="Times New Roman" charset="0"/>
                <a:ea typeface="ＭＳ Ｐゴシック" charset="0"/>
                <a:cs typeface="ＭＳ Ｐゴシック" charset="0"/>
              </a:rPr>
              <a:t>////	is the great Davidic Covenant and its three guarantees…</a:t>
            </a:r>
          </a:p>
          <a:p>
            <a:r>
              <a:rPr lang="en-US" b="1" dirty="0">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en-US" altLang="ja-JP" b="1" dirty="0">
                <a:solidFill>
                  <a:srgbClr val="000000"/>
                </a:solidFill>
                <a:latin typeface="Times New Roman" charset="0"/>
                <a:ea typeface="ＭＳ Ｐゴシック" charset="0"/>
                <a:cs typeface="ＭＳ Ｐゴシック" charset="0"/>
              </a:rPr>
              <a:t>"Your </a:t>
            </a:r>
            <a:r>
              <a:rPr lang="en-US" altLang="ja-JP" b="1" u="sng" dirty="0">
                <a:solidFill>
                  <a:srgbClr val="000000"/>
                </a:solidFill>
                <a:latin typeface="Times New Roman" charset="0"/>
                <a:ea typeface="ＭＳ Ｐゴシック" charset="0"/>
                <a:cs typeface="ＭＳ Ｐゴシック" charset="0"/>
              </a:rPr>
              <a:t>house</a:t>
            </a:r>
            <a:r>
              <a:rPr lang="en-US" altLang="ja-JP" b="1" dirty="0">
                <a:solidFill>
                  <a:srgbClr val="000000"/>
                </a:solidFill>
                <a:latin typeface="Times New Roman" charset="0"/>
                <a:ea typeface="ＭＳ Ｐゴシック" charset="0"/>
                <a:cs typeface="ＭＳ Ｐゴシック" charset="0"/>
              </a:rPr>
              <a:t> and your </a:t>
            </a:r>
            <a:r>
              <a:rPr lang="en-US" altLang="ja-JP" b="1" u="sng" dirty="0">
                <a:solidFill>
                  <a:srgbClr val="000000"/>
                </a:solidFill>
                <a:latin typeface="Times New Roman" charset="0"/>
                <a:ea typeface="ＭＳ Ｐゴシック" charset="0"/>
                <a:cs typeface="ＭＳ Ｐゴシック" charset="0"/>
              </a:rPr>
              <a:t>kingdom</a:t>
            </a:r>
            <a:r>
              <a:rPr lang="en-US" altLang="ja-JP" b="1" dirty="0">
                <a:solidFill>
                  <a:srgbClr val="000000"/>
                </a:solidFill>
                <a:latin typeface="Times New Roman" charset="0"/>
                <a:ea typeface="ＭＳ Ｐゴシック" charset="0"/>
                <a:cs typeface="ＭＳ Ｐゴシック" charset="0"/>
              </a:rPr>
              <a:t> will endure forever before me; your </a:t>
            </a:r>
            <a:r>
              <a:rPr lang="en-US" altLang="ja-JP" b="1" u="sng" dirty="0">
                <a:solidFill>
                  <a:srgbClr val="000000"/>
                </a:solidFill>
                <a:latin typeface="Times New Roman" charset="0"/>
                <a:ea typeface="ＭＳ Ｐゴシック" charset="0"/>
                <a:cs typeface="ＭＳ Ｐゴシック" charset="0"/>
              </a:rPr>
              <a:t>throne</a:t>
            </a:r>
            <a:r>
              <a:rPr lang="en-US" altLang="ja-JP" b="1" dirty="0">
                <a:solidFill>
                  <a:srgbClr val="000000"/>
                </a:solidFill>
                <a:latin typeface="Times New Roman" charset="0"/>
                <a:ea typeface="ＭＳ Ｐゴシック" charset="0"/>
                <a:cs typeface="ＭＳ Ｐゴシック" charset="0"/>
              </a:rPr>
              <a:t> will be established forever.".</a:t>
            </a:r>
          </a:p>
          <a:p>
            <a:r>
              <a:rPr lang="en-US" b="1" dirty="0">
                <a:solidFill>
                  <a:srgbClr val="000000"/>
                </a:solidFill>
                <a:latin typeface="Times New Roman" charset="0"/>
                <a:ea typeface="ＭＳ Ｐゴシック" charset="0"/>
                <a:cs typeface="ＭＳ Ｐゴシック" charset="0"/>
              </a:rPr>
              <a:t>To clarify:...</a:t>
            </a:r>
          </a:p>
          <a:p>
            <a:r>
              <a:rPr lang="en-US" b="1" dirty="0">
                <a:solidFill>
                  <a:srgbClr val="000000"/>
                </a:solidFill>
                <a:latin typeface="Times New Roman" charset="0"/>
                <a:ea typeface="ＭＳ Ｐゴシック" charset="0"/>
                <a:cs typeface="ＭＳ Ｐゴシック" charset="0"/>
              </a:rPr>
              <a:t>////	Your HOUSE.. or your lineage or family line...and your </a:t>
            </a:r>
          </a:p>
          <a:p>
            <a:r>
              <a:rPr lang="en-US" b="1" dirty="0">
                <a:solidFill>
                  <a:srgbClr val="000000"/>
                </a:solidFill>
                <a:latin typeface="Times New Roman" charset="0"/>
                <a:ea typeface="ＭＳ Ｐゴシック" charset="0"/>
                <a:cs typeface="ＭＳ Ｐゴシック" charset="0"/>
              </a:rPr>
              <a:t>////	KINGDOM...meaning actual real estate over which to govern...</a:t>
            </a:r>
          </a:p>
          <a:p>
            <a:r>
              <a:rPr lang="en-US" b="1" dirty="0">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dirty="0">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a:p>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E394EF-3299-0F4D-8DAA-DBEB0D5D741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إذن، بعد ذلك يجب طرح السؤال… بعد يوم الملك داود… 1000 ق.م .. من المؤهل للجلوس على عرش داود؟</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ماذا عن سلسلة نسب الرب يسوع المسيح من سلالة داود بحسب الكتاب المقدس؟ ماذا يقول الكتاب المقدس عن كل ذلك؟ لقد حصلنا على سلسلة طويلة ومعقدة من الأنساب ...</a:t>
            </a:r>
          </a:p>
          <a:p>
            <a:pPr algn="r" rtl="1"/>
            <a:r>
              <a:rPr lang="ar-JO" b="1" dirty="0">
                <a:solidFill>
                  <a:srgbClr val="000000"/>
                </a:solidFill>
                <a:latin typeface="Times New Roman" charset="0"/>
                <a:ea typeface="ＭＳ Ｐゴシック" charset="0"/>
                <a:cs typeface="ＭＳ Ｐゴシック" charset="0"/>
              </a:rPr>
              <a:t>لذلك سيتم اختصار هذا بشكل كبير.</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نبدأ بآدم وحواء ، اللذان ذُكرا لأول مرة في تكوين 3: 20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a:p>
            <a:endParaRPr lang="en-US" b="0"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2371531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من اتحادهم جاء </a:t>
            </a:r>
            <a:r>
              <a:rPr lang="ar-JO" b="1" dirty="0" err="1">
                <a:solidFill>
                  <a:srgbClr val="000000"/>
                </a:solidFill>
                <a:latin typeface="Times New Roman" charset="0"/>
                <a:ea typeface="ＭＳ Ｐゴシック" charset="0"/>
                <a:cs typeface="ＭＳ Ｐゴシック" charset="0"/>
              </a:rPr>
              <a:t>قايين</a:t>
            </a:r>
            <a:r>
              <a:rPr lang="ar-JO" b="1" dirty="0">
                <a:solidFill>
                  <a:srgbClr val="000000"/>
                </a:solidFill>
                <a:latin typeface="Times New Roman" charset="0"/>
                <a:ea typeface="ＭＳ Ｐゴシック" charset="0"/>
                <a:cs typeface="ＭＳ Ｐゴシック" charset="0"/>
              </a:rPr>
              <a:t> وهابيل</a:t>
            </a:r>
            <a:endParaRPr lang="en-US" b="1" dirty="0">
              <a:solidFill>
                <a:srgbClr val="000000"/>
              </a:solidFill>
              <a:latin typeface="Times New Roman" charset="0"/>
              <a:ea typeface="ＭＳ Ｐゴシック" charset="0"/>
              <a:cs typeface="ＭＳ Ｐゴシック" charset="0"/>
            </a:endParaRPr>
          </a:p>
          <a:p>
            <a:pPr algn="r" rtl="1"/>
            <a:r>
              <a:rPr lang="ar-JO" b="1" dirty="0">
                <a:solidFill>
                  <a:srgbClr val="000000"/>
                </a:solidFill>
                <a:latin typeface="Times New Roman" charset="0"/>
                <a:ea typeface="ＭＳ Ｐゴシック" charset="0"/>
                <a:cs typeface="ＭＳ Ｐゴシック" charset="0"/>
              </a:rPr>
              <a:t>ونعلم أن </a:t>
            </a:r>
            <a:r>
              <a:rPr lang="ar-JO" b="1" dirty="0" err="1">
                <a:solidFill>
                  <a:srgbClr val="000000"/>
                </a:solidFill>
                <a:latin typeface="Times New Roman" charset="0"/>
                <a:ea typeface="ＭＳ Ｐゴシック" charset="0"/>
                <a:cs typeface="ＭＳ Ｐゴシック" charset="0"/>
              </a:rPr>
              <a:t>قايين</a:t>
            </a:r>
            <a:r>
              <a:rPr lang="ar-JO" b="1" dirty="0">
                <a:solidFill>
                  <a:srgbClr val="000000"/>
                </a:solidFill>
                <a:latin typeface="Times New Roman" charset="0"/>
                <a:ea typeface="ＭＳ Ｐゴシック" charset="0"/>
                <a:cs typeface="ＭＳ Ｐゴシック" charset="0"/>
              </a:rPr>
              <a:t> قتل هابيل بسبب غيرة </a:t>
            </a:r>
            <a:r>
              <a:rPr lang="ar-JO" b="1" dirty="0" err="1">
                <a:solidFill>
                  <a:srgbClr val="000000"/>
                </a:solidFill>
                <a:latin typeface="Times New Roman" charset="0"/>
                <a:ea typeface="ＭＳ Ｐゴシック" charset="0"/>
                <a:cs typeface="ＭＳ Ｐゴシック" charset="0"/>
              </a:rPr>
              <a:t>قايين</a:t>
            </a:r>
            <a:r>
              <a:rPr lang="ar-JO" b="1" dirty="0">
                <a:solidFill>
                  <a:srgbClr val="000000"/>
                </a:solidFill>
                <a:latin typeface="Times New Roman" charset="0"/>
                <a:ea typeface="ＭＳ Ｐゴシック" charset="0"/>
                <a:cs typeface="ＭＳ Ｐゴシック" charset="0"/>
              </a:rPr>
              <a:t> من الذبيحة التي قدمها هابيل عطية للرب. كبديل لذلك الأخ المقتول الذي كان أكثر تفضيلاً عند الله، ولد ابن آخر لآدم وحواء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كيف كان </a:t>
            </a:r>
            <a:r>
              <a:rPr lang="ar-JO" b="1" dirty="0" err="1">
                <a:solidFill>
                  <a:srgbClr val="000000"/>
                </a:solidFill>
                <a:latin typeface="Times New Roman" charset="0"/>
                <a:ea typeface="ＭＳ Ｐゴシック" charset="0"/>
                <a:cs typeface="ＭＳ Ｐゴシック" charset="0"/>
              </a:rPr>
              <a:t>شيث</a:t>
            </a:r>
            <a:r>
              <a:rPr lang="ar-JO" b="1" dirty="0">
                <a:solidFill>
                  <a:srgbClr val="000000"/>
                </a:solidFill>
                <a:latin typeface="Times New Roman" charset="0"/>
                <a:ea typeface="ＭＳ Ｐゴシック" charset="0"/>
                <a:cs typeface="ＭＳ Ｐゴシック" charset="0"/>
              </a:rPr>
              <a:t>، بداية سلسلة النسب الصالحة. وهنا حيث تبدأ سلسلة النسب الملكية ليسوع المسيح.</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dirty="0">
                <a:solidFill>
                  <a:srgbClr val="000000"/>
                </a:solidFill>
                <a:effectLst/>
              </a:rPr>
              <a:t>من </a:t>
            </a:r>
            <a:r>
              <a:rPr lang="ar-JO" dirty="0" err="1">
                <a:solidFill>
                  <a:srgbClr val="000000"/>
                </a:solidFill>
                <a:effectLst/>
              </a:rPr>
              <a:t>شيث</a:t>
            </a:r>
            <a:r>
              <a:rPr lang="ar-JO" dirty="0">
                <a:solidFill>
                  <a:srgbClr val="000000"/>
                </a:solidFill>
                <a:effectLst/>
              </a:rPr>
              <a:t> ... وتبعه نوح بالمناسبة ... تمثل الخطوط المنقطة اختصارًا لجميع الأسماء التوراتية التي تحدث بالفعل خلال سلسلة النسب الطويلة. يخبرنا الكتاب المقدس أسماء كل واحد.</a:t>
            </a:r>
          </a:p>
          <a:p>
            <a:pPr algn="r" rtl="1"/>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11150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في النهاية من خلال هذا النسب... نصل إلى إبراهيم.</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62293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ومن إبراهيم بعد ألف سنة ظهر داود ..</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80477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ومن بين زوجات داود المتعددات... ظهرت </a:t>
            </a:r>
            <a:r>
              <a:rPr lang="ar-JO" b="1" dirty="0" err="1">
                <a:solidFill>
                  <a:srgbClr val="000000"/>
                </a:solidFill>
                <a:latin typeface="Times New Roman" charset="0"/>
                <a:ea typeface="ＭＳ Ｐゴシック" charset="0"/>
                <a:cs typeface="ＭＳ Ｐゴシック" charset="0"/>
              </a:rPr>
              <a:t>بثشبع</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50879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ومن بني داود </a:t>
            </a:r>
            <a:r>
              <a:rPr lang="ar-JO" b="1" dirty="0" err="1">
                <a:solidFill>
                  <a:srgbClr val="000000"/>
                </a:solidFill>
                <a:latin typeface="Times New Roman" charset="0"/>
                <a:ea typeface="ＭＳ Ｐゴシック" charset="0"/>
                <a:cs typeface="ＭＳ Ｐゴシック" charset="0"/>
              </a:rPr>
              <a:t>وبثشبع</a:t>
            </a:r>
            <a:r>
              <a:rPr lang="ar-JO" b="1" dirty="0">
                <a:solidFill>
                  <a:srgbClr val="000000"/>
                </a:solidFill>
                <a:latin typeface="Times New Roman" charset="0"/>
                <a:ea typeface="ＭＳ Ｐゴシック" charset="0"/>
                <a:cs typeface="ＭＳ Ｐゴシック" charset="0"/>
              </a:rPr>
              <a:t> ابناهما: ناثان وسليمان.  وهنا ينقسم النسب. لاحظ أنه. إنه مكان حساس.</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857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من نسل الابن ناثان ، تظهر في النهاية مريم ، والدة يسوع.</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28813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كتب لوقا عن هذا في إنجيله. في إصحاحه الثالث الآية 23: َلَمَّا </a:t>
            </a:r>
            <a:r>
              <a:rPr lang="ar-JO" b="1" dirty="0" err="1">
                <a:solidFill>
                  <a:srgbClr val="000000"/>
                </a:solidFill>
                <a:latin typeface="Times New Roman" charset="0"/>
                <a:ea typeface="ＭＳ Ｐゴシック" charset="0"/>
                <a:cs typeface="ＭＳ Ｐゴシック" charset="0"/>
              </a:rPr>
              <a:t>ٱبْتَدَأَ</a:t>
            </a:r>
            <a:r>
              <a:rPr lang="ar-JO" b="1" dirty="0">
                <a:solidFill>
                  <a:srgbClr val="000000"/>
                </a:solidFill>
                <a:latin typeface="Times New Roman" charset="0"/>
                <a:ea typeface="ＭＳ Ｐゴシック" charset="0"/>
                <a:cs typeface="ＭＳ Ｐゴシック" charset="0"/>
              </a:rPr>
              <a:t> يَسُوعُ كَانَ لَهُ نَحْوُ ثَلَاثِينَ سَنَةً، وَهُوَ عَلَى مَا كَانَ يُظَنُّ </a:t>
            </a:r>
            <a:r>
              <a:rPr lang="ar-JO" b="1" dirty="0" err="1">
                <a:solidFill>
                  <a:srgbClr val="000000"/>
                </a:solidFill>
                <a:latin typeface="Times New Roman" charset="0"/>
                <a:ea typeface="ＭＳ Ｐゴシック" charset="0"/>
                <a:cs typeface="ＭＳ Ｐゴシック" charset="0"/>
              </a:rPr>
              <a:t>ٱبْنَ</a:t>
            </a:r>
            <a:r>
              <a:rPr lang="ar-JO" b="1">
                <a:solidFill>
                  <a:srgbClr val="000000"/>
                </a:solidFill>
                <a:latin typeface="Times New Roman" charset="0"/>
                <a:ea typeface="ＭＳ Ｐゴシック" charset="0"/>
                <a:cs typeface="ＭＳ Ｐゴシック" charset="0"/>
              </a:rPr>
              <a:t> يُوسُفَ</a:t>
            </a:r>
          </a:p>
          <a:p>
            <a:pPr algn="r" rtl="1"/>
            <a:endParaRPr lang="en-US" altLang="ja-JP" b="1" dirty="0">
              <a:solidFill>
                <a:srgbClr val="000000"/>
              </a:solidFill>
              <a:latin typeface="Times New Roman" charset="0"/>
              <a:ea typeface="ＭＳ Ｐゴシック" charset="0"/>
              <a:cs typeface="ＭＳ Ｐゴシック" charset="0"/>
            </a:endParaRPr>
          </a:p>
          <a:p>
            <a:pPr algn="r" rtl="1"/>
            <a:r>
              <a:rPr lang="ar-JO" b="1" dirty="0">
                <a:solidFill>
                  <a:srgbClr val="000000"/>
                </a:solidFill>
                <a:latin typeface="Times New Roman" charset="0"/>
                <a:ea typeface="ＭＳ Ｐゴシック" charset="0"/>
                <a:cs typeface="ＭＳ Ｐゴシック" charset="0"/>
              </a:rPr>
              <a:t>هذا الشرح الإضافي من اثنين من علماء الكتاب المقدس البارزين.</a:t>
            </a:r>
            <a:endParaRPr lang="en-US" altLang="ja-JP"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73C7F7-7787-254D-8373-81621F6A44D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F3B9AE0-5D8C-E64E-A26D-33C1EBCE4421}" type="slidenum">
              <a:rPr lang="en-US" smtClean="0"/>
              <a:pPr>
                <a:defRPr/>
              </a:pPr>
              <a:t>‹#›</a:t>
            </a:fld>
            <a:endParaRPr lang="en-US" dirty="0"/>
          </a:p>
        </p:txBody>
      </p:sp>
    </p:spTree>
    <p:extLst>
      <p:ext uri="{BB962C8B-B14F-4D97-AF65-F5344CB8AC3E}">
        <p14:creationId xmlns:p14="http://schemas.microsoft.com/office/powerpoint/2010/main" val="35844710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CD1D94A-8212-F144-904A-F98E75C05AC5}" type="slidenum">
              <a:rPr lang="en-US" smtClean="0"/>
              <a:pPr>
                <a:defRPr/>
              </a:pPr>
              <a:t>‹#›</a:t>
            </a:fld>
            <a:endParaRPr lang="en-US" dirty="0"/>
          </a:p>
        </p:txBody>
      </p:sp>
    </p:spTree>
    <p:extLst>
      <p:ext uri="{BB962C8B-B14F-4D97-AF65-F5344CB8AC3E}">
        <p14:creationId xmlns:p14="http://schemas.microsoft.com/office/powerpoint/2010/main" val="22286067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DB2A2703-D7CC-3E47-99FB-5A663ADB9105}" type="slidenum">
              <a:rPr lang="en-US" smtClean="0"/>
              <a:pPr>
                <a:defRPr/>
              </a:pPr>
              <a:t>‹#›</a:t>
            </a:fld>
            <a:endParaRPr lang="en-US" dirty="0"/>
          </a:p>
        </p:txBody>
      </p:sp>
    </p:spTree>
    <p:extLst>
      <p:ext uri="{BB962C8B-B14F-4D97-AF65-F5344CB8AC3E}">
        <p14:creationId xmlns:p14="http://schemas.microsoft.com/office/powerpoint/2010/main" val="22398287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88DE1FA-3A6D-9E41-A57F-55CB283547DB}" type="slidenum">
              <a:rPr lang="en-US" smtClean="0"/>
              <a:pPr>
                <a:defRPr/>
              </a:pPr>
              <a:t>‹#›</a:t>
            </a:fld>
            <a:endParaRPr lang="en-US" dirty="0"/>
          </a:p>
        </p:txBody>
      </p:sp>
    </p:spTree>
    <p:extLst>
      <p:ext uri="{BB962C8B-B14F-4D97-AF65-F5344CB8AC3E}">
        <p14:creationId xmlns:p14="http://schemas.microsoft.com/office/powerpoint/2010/main" val="16631457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11/12/25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680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11/12/25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33334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11/12/25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43893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11/12/25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13871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11/12/25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3546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11/12/25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95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11/12/25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9808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11/12/25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4782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11/12/25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62071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11/12/25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6054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11/12/25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0498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733127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26808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853866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69787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1070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197005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33629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11593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9798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217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08561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48375081"/>
      </p:ext>
    </p:extLst>
  </p:cSld>
  <p:clrMapOvr>
    <a:masterClrMapping/>
  </p:clrMapOvr>
  <p:transition spd="med">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12/11/2025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543698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59451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12/11/2025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975836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12/11/2025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3053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12/11/2025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98355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12/11/2025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26417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12/11/2025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687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12/11/2025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54357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12/11/2025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110322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02569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12/11/2025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96136494"/>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7347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375638415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1271908866"/>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127640103"/>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941176368"/>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410085131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2556539587"/>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416871209"/>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1850883064"/>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3184408039"/>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1447627503"/>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5097660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748696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315265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30655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31176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8542593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2410654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8741645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647358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4897525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9333316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42196960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11/12/25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4540838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11/12/25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5986753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11/12/25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44336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11/12/25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3923613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11/12/25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3933752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11/12/25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5600165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11/12/25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8187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11/12/25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9418530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11/12/25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5898519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11/12/25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34132723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11/12/25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3773425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41540106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3936973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6B4FFC22-1525-834F-AD78-066892607F64}" type="slidenum">
              <a:rPr lang="en-US" smtClean="0"/>
              <a:pPr>
                <a:defRPr/>
              </a:pPr>
              <a:t>‹#›</a:t>
            </a:fld>
            <a:endParaRPr lang="en-US" dirty="0"/>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35349883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8779854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7911604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7964876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1081419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18661183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7388112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9615983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3632736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52367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1ED1A27-9226-C44C-8614-40E4865D8079}" type="slidenum">
              <a:rPr lang="en-US" smtClean="0"/>
              <a:pPr>
                <a:defRPr/>
              </a:pPr>
              <a:t>‹#›</a:t>
            </a:fld>
            <a:endParaRPr lang="en-US" dirty="0"/>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28602255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2872563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1993103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18116730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12599817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6475945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19731541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3554855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14800234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691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ECD946C-4790-6844-9451-074906634162}" type="slidenum">
              <a:rPr lang="en-US" smtClean="0"/>
              <a:pPr>
                <a:defRPr/>
              </a:pPr>
              <a:t>‹#›</a:t>
            </a:fld>
            <a:endParaRPr lang="en-US" dirty="0"/>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12194463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5188189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41528642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37034130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525592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22583918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30781466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15445365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2550568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3429794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324019F-9113-5C43-A249-E6071310063F}" type="slidenum">
              <a:rPr lang="en-US" smtClean="0"/>
              <a:pPr>
                <a:defRPr/>
              </a:pPr>
              <a:t>‹#›</a:t>
            </a:fld>
            <a:endParaRPr lang="en-US" dirty="0"/>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38021486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3518889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33813076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0422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302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754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0531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713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0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35D7718-F2BD-2B46-B56F-56BC6E0D3AD6}" type="slidenum">
              <a:rPr lang="en-US" smtClean="0"/>
              <a:pPr>
                <a:defRPr/>
              </a:pPr>
              <a:t>‹#›</a:t>
            </a:fld>
            <a:endParaRPr lang="en-US" dirty="0"/>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439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87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651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0238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9902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9919748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634750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2956826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149655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690208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CA54D366-0B63-9747-AEFB-D7DBF54CCE4C}" type="slidenum">
              <a:rPr lang="en-US" smtClean="0"/>
              <a:pPr>
                <a:defRPr/>
              </a:pPr>
              <a:t>‹#›</a:t>
            </a:fld>
            <a:endParaRPr lang="en-US" dirty="0"/>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776367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4062502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0576653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660721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160631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8122188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2689312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40625569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8145055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717089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FBAB51C6-CF8B-DE48-9999-068C0B378D5E}" type="slidenum">
              <a:rPr lang="en-US" smtClean="0"/>
              <a:pPr>
                <a:defRPr/>
              </a:pPr>
              <a:t>‹#›</a:t>
            </a:fld>
            <a:endParaRPr lang="en-US" dirty="0"/>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1962458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36705645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7711093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13357976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6265748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2002103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4039383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33686306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2698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85176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9D6FC9A0-01C9-E34F-AA39-063C0FAAF753}" type="slidenum">
              <a:rPr lang="en-US" smtClean="0"/>
              <a:pPr>
                <a:defRPr/>
              </a:pPr>
              <a:t>‹#›</a:t>
            </a:fld>
            <a:endParaRPr lang="en-US" dirty="0"/>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59747"/>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44360"/>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58721"/>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533753"/>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506918"/>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908930"/>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354285"/>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43987"/>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054458"/>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34561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5C6C2CBE-1221-B64F-A503-7A8D83036AD5}" type="slidenum">
              <a:rPr lang="en-US" smtClean="0"/>
              <a:pPr>
                <a:defRPr/>
              </a:pPr>
              <a:t>‹#›</a:t>
            </a:fld>
            <a:endParaRPr lang="en-US" dirty="0"/>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4444171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454140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5982271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4756150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2224275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6626070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8973029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5038207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648796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1659961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A7E40AAD-67F5-7B4D-A2E2-5F28103763E5}" type="slidenum">
              <a:rPr lang="en-US" smtClean="0"/>
              <a:pPr>
                <a:defRPr/>
              </a:pPr>
              <a:t>‹#›</a:t>
            </a:fld>
            <a:endParaRPr lang="en-US" dirty="0"/>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5150892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501291932"/>
      </p:ext>
    </p:extLst>
  </p:cSld>
  <p:clrMapOvr>
    <a:masterClrMapping/>
  </p:clrMapOvr>
  <p:transition>
    <p:blinds/>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411027512"/>
      </p:ext>
    </p:extLst>
  </p:cSld>
  <p:clrMapOvr>
    <a:masterClrMapping/>
  </p:clrMapOvr>
  <p:transition>
    <p:blinds/>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692190947"/>
      </p:ext>
    </p:extLst>
  </p:cSld>
  <p:clrMapOvr>
    <a:masterClrMapping/>
  </p:clrMapOvr>
  <p:transition>
    <p:blinds/>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1407272216"/>
      </p:ext>
    </p:extLst>
  </p:cSld>
  <p:clrMapOvr>
    <a:masterClrMapping/>
  </p:clrMapOvr>
  <p:transition>
    <p:blinds/>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1804471929"/>
      </p:ext>
    </p:extLst>
  </p:cSld>
  <p:clrMapOvr>
    <a:masterClrMapping/>
  </p:clrMapOvr>
  <p:transition>
    <p:blinds/>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712808583"/>
      </p:ext>
    </p:extLst>
  </p:cSld>
  <p:clrMapOvr>
    <a:masterClrMapping/>
  </p:clrMapOvr>
  <p:transition>
    <p:blinds/>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750067102"/>
      </p:ext>
    </p:extLst>
  </p:cSld>
  <p:clrMapOvr>
    <a:masterClrMapping/>
  </p:clrMapOvr>
  <p:transition>
    <p:blinds/>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85852284"/>
      </p:ext>
    </p:extLst>
  </p:cSld>
  <p:clrMapOvr>
    <a:masterClrMapping/>
  </p:clrMapOvr>
  <p:transition>
    <p:blinds/>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3884192035"/>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1C485E23-D286-D847-93DF-FC8B876DEAE1}" type="slidenum">
              <a:rPr lang="en-US" smtClean="0"/>
              <a:pPr>
                <a:defRPr/>
              </a:pPr>
              <a:t>‹#›</a:t>
            </a:fld>
            <a:endParaRPr lang="en-US" dirty="0"/>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18105389"/>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052585799"/>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8939657"/>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20285134"/>
      </p:ext>
    </p:extLst>
  </p:cSld>
  <p:clrMapOvr>
    <a:masterClrMapping/>
  </p:clrMapOvr>
  <p:transition>
    <p:blinds/>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4346322"/>
      </p:ext>
    </p:extLst>
  </p:cSld>
  <p:clrMapOvr>
    <a:masterClrMapping/>
  </p:clrMapOvr>
  <p:transition>
    <p:blinds/>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01735513"/>
      </p:ext>
    </p:extLst>
  </p:cSld>
  <p:clrMapOvr>
    <a:masterClrMapping/>
  </p:clrMapOvr>
  <p:transition>
    <p:blinds/>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52430437"/>
      </p:ext>
    </p:extLst>
  </p:cSld>
  <p:clrMapOvr>
    <a:masterClrMapping/>
  </p:clrMapOvr>
  <p:transition>
    <p:blinds/>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95690163"/>
      </p:ext>
    </p:extLst>
  </p:cSld>
  <p:clrMapOvr>
    <a:masterClrMapping/>
  </p:clrMapOvr>
  <p:transition>
    <p:blinds/>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4978491"/>
      </p:ext>
    </p:extLst>
  </p:cSld>
  <p:clrMapOvr>
    <a:masterClrMapping/>
  </p:clrMapOvr>
  <p:transition>
    <p:blinds/>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67584450"/>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B37EF89B-BA61-AF4B-AC16-8311665B8885}" type="slidenum">
              <a:rPr lang="en-US" smtClean="0"/>
              <a:pPr>
                <a:defRPr/>
              </a:pPr>
              <a:t>‹#›</a:t>
            </a:fld>
            <a:endParaRPr lang="en-US" dirty="0"/>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1132301"/>
      </p:ext>
    </p:extLst>
  </p:cSld>
  <p:clrMapOvr>
    <a:masterClrMapping/>
  </p:clrMapOvr>
  <p:transition>
    <p:blinds/>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9387484"/>
      </p:ext>
    </p:extLst>
  </p:cSld>
  <p:clrMapOvr>
    <a:masterClrMapping/>
  </p:clrMapOvr>
  <p:transition>
    <p:blinds/>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059549385"/>
      </p:ext>
    </p:extLst>
  </p:cSld>
  <p:clrMapOvr>
    <a:masterClrMapping/>
  </p:clrMapOvr>
  <p:transition>
    <p:blinds/>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5039445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929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6449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79908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24190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1215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457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75942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2129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9606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85115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490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030189943"/>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31203975"/>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514672891"/>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28119510"/>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2258831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960774374"/>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489478"/>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954393620"/>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909419678"/>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55787599"/>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66080780"/>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4755063"/>
      </p:ext>
    </p:extLst>
  </p:cSld>
  <p:clrMapOvr>
    <a:masterClrMapping/>
  </p:clrMapOvr>
  <p:transition>
    <p:cu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102718"/>
      </p:ext>
    </p:extLst>
  </p:cSld>
  <p:clrMapOvr>
    <a:masterClrMapping/>
  </p:clrMapOvr>
  <p:transition>
    <p:cu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211524"/>
      </p:ext>
    </p:extLst>
  </p:cSld>
  <p:clrMapOvr>
    <a:masterClrMapping/>
  </p:clrMapOvr>
  <p:transition>
    <p:cu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768367"/>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952891"/>
      </p:ext>
    </p:extLst>
  </p:cSld>
  <p:clrMapOvr>
    <a:masterClrMapping/>
  </p:clrMapOvr>
  <p:transition>
    <p:cu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75078218"/>
      </p:ext>
    </p:extLst>
  </p:cSld>
  <p:clrMapOvr>
    <a:masterClrMapping/>
  </p:clrMapOvr>
  <p:transition>
    <p:cu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098156"/>
      </p:ext>
    </p:extLst>
  </p:cSld>
  <p:clrMapOvr>
    <a:masterClrMapping/>
  </p:clrMapOvr>
  <p:transition>
    <p:cu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7270891"/>
      </p:ext>
    </p:extLst>
  </p:cSld>
  <p:clrMapOvr>
    <a:masterClrMapping/>
  </p:clrMapOvr>
  <p:transition>
    <p:cu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53749"/>
      </p:ext>
    </p:extLst>
  </p:cSld>
  <p:clrMapOvr>
    <a:masterClrMapping/>
  </p:clrMapOvr>
  <p:transition>
    <p:cu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037736"/>
      </p:ext>
    </p:extLst>
  </p:cSld>
  <p:clrMapOvr>
    <a:masterClrMapping/>
  </p:clrMapOvr>
  <p:transition>
    <p:cu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563647"/>
      </p:ext>
    </p:extLst>
  </p:cSld>
  <p:clrMapOvr>
    <a:masterClrMapping/>
  </p:clrMapOvr>
  <p:transition>
    <p:cu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4453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2159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020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77647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65507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37946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783637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30515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3893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12448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659617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3"/>
            <a:ext cx="6400800" cy="1753077"/>
          </a:xfrm>
        </p:spPr>
        <p:txBody>
          <a:bodyPr/>
          <a:lstStyle>
            <a:lvl1pPr marL="0" indent="0" algn="ctr">
              <a:buNone/>
              <a:defRPr/>
            </a:lvl1pPr>
            <a:lvl2pPr marL="410710" indent="0" algn="ctr">
              <a:buNone/>
              <a:defRPr/>
            </a:lvl2pPr>
            <a:lvl3pPr marL="821345" indent="0" algn="ctr">
              <a:buNone/>
              <a:defRPr/>
            </a:lvl3pPr>
            <a:lvl4pPr marL="1232129" indent="0" algn="ctr">
              <a:buNone/>
              <a:defRPr/>
            </a:lvl4pPr>
            <a:lvl5pPr marL="1642797" indent="0" algn="ctr">
              <a:buNone/>
              <a:defRPr/>
            </a:lvl5pPr>
            <a:lvl6pPr marL="2053517" indent="0" algn="ctr">
              <a:buNone/>
              <a:defRPr/>
            </a:lvl6pPr>
            <a:lvl7pPr marL="2464200" indent="0" algn="ctr">
              <a:buNone/>
              <a:defRPr/>
            </a:lvl7pPr>
            <a:lvl8pPr marL="2874902" indent="0" algn="ctr">
              <a:buNone/>
              <a:defRPr/>
            </a:lvl8pPr>
            <a:lvl9pPr marL="3285594" indent="0" algn="ctr">
              <a:buNone/>
              <a:defRPr/>
            </a:lvl9pPr>
          </a:lstStyle>
          <a:p>
            <a:r>
              <a:rPr lang="en-US"/>
              <a:t>Click to edit Master subtitle style</a:t>
            </a:r>
          </a:p>
        </p:txBody>
      </p:sp>
    </p:spTree>
    <p:extLst>
      <p:ext uri="{BB962C8B-B14F-4D97-AF65-F5344CB8AC3E}">
        <p14:creationId xmlns:p14="http://schemas.microsoft.com/office/powerpoint/2010/main" val="393300333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4251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710" indent="0">
              <a:buNone/>
              <a:defRPr sz="1600"/>
            </a:lvl2pPr>
            <a:lvl3pPr marL="821345" indent="0">
              <a:buNone/>
              <a:defRPr sz="1400"/>
            </a:lvl3pPr>
            <a:lvl4pPr marL="1232129" indent="0">
              <a:buNone/>
              <a:defRPr sz="1300"/>
            </a:lvl4pPr>
            <a:lvl5pPr marL="1642797" indent="0">
              <a:buNone/>
              <a:defRPr sz="1300"/>
            </a:lvl5pPr>
            <a:lvl6pPr marL="2053517" indent="0">
              <a:buNone/>
              <a:defRPr sz="1300"/>
            </a:lvl6pPr>
            <a:lvl7pPr marL="2464200" indent="0">
              <a:buNone/>
              <a:defRPr sz="1300"/>
            </a:lvl7pPr>
            <a:lvl8pPr marL="2874902" indent="0">
              <a:buNone/>
              <a:defRPr sz="1300"/>
            </a:lvl8pPr>
            <a:lvl9pPr marL="3285594" indent="0">
              <a:buNone/>
              <a:defRPr sz="1300"/>
            </a:lvl9pPr>
          </a:lstStyle>
          <a:p>
            <a:pPr lvl="0"/>
            <a:r>
              <a:rPr lang="en-US"/>
              <a:t>Click to edit Master text styles</a:t>
            </a:r>
          </a:p>
        </p:txBody>
      </p:sp>
    </p:spTree>
    <p:extLst>
      <p:ext uri="{BB962C8B-B14F-4D97-AF65-F5344CB8AC3E}">
        <p14:creationId xmlns:p14="http://schemas.microsoft.com/office/powerpoint/2010/main" val="977966723"/>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979594"/>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57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7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67462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480880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97236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232773049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710" indent="0">
              <a:buNone/>
              <a:defRPr sz="2500"/>
            </a:lvl2pPr>
            <a:lvl3pPr marL="821345" indent="0">
              <a:buNone/>
              <a:defRPr sz="2200"/>
            </a:lvl3pPr>
            <a:lvl4pPr marL="1232129" indent="0">
              <a:buNone/>
              <a:defRPr sz="1800"/>
            </a:lvl4pPr>
            <a:lvl5pPr marL="1642797" indent="0">
              <a:buNone/>
              <a:defRPr sz="1800"/>
            </a:lvl5pPr>
            <a:lvl6pPr marL="2053517" indent="0">
              <a:buNone/>
              <a:defRPr sz="1800"/>
            </a:lvl6pPr>
            <a:lvl7pPr marL="2464200" indent="0">
              <a:buNone/>
              <a:defRPr sz="1800"/>
            </a:lvl7pPr>
            <a:lvl8pPr marL="2874902" indent="0">
              <a:buNone/>
              <a:defRPr sz="1800"/>
            </a:lvl8pPr>
            <a:lvl9pPr marL="32855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2922313382"/>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274424"/>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942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3384851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112083642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351837449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8903785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16045101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7103150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28683880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259338498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25295273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225285061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3398848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A2FD0CC-9EF4-694C-895C-42285749AC4F}" type="slidenum">
              <a:rPr lang="en-US" smtClean="0"/>
              <a:pPr>
                <a:defRPr/>
              </a:pPr>
              <a:t>‹#›</a:t>
            </a:fld>
            <a:endParaRPr lang="en-US" dirty="0"/>
          </a:p>
        </p:txBody>
      </p:sp>
    </p:spTree>
    <p:extLst>
      <p:ext uri="{BB962C8B-B14F-4D97-AF65-F5344CB8AC3E}">
        <p14:creationId xmlns:p14="http://schemas.microsoft.com/office/powerpoint/2010/main" val="14912019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750C957-1793-D341-B2E0-3CDCD42DD1ED}"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5601005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E5B806-6EEF-2845-AC11-D6E5C750AD43}"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6823222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BDC715D-C2EE-0C49-84CB-4AB43C1B7E1E}"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76414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89D1883-474A-8344-B435-DA0E6CED2D1C}" type="slidenum">
              <a:rPr lang="en-US" smtClean="0"/>
              <a:pPr>
                <a:defRPr/>
              </a:pPr>
              <a:t>‹#›</a:t>
            </a:fld>
            <a:endParaRPr lang="en-US" dirty="0"/>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5012865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ED4DEDD-8B20-764F-ABA0-7C699F76D01D}" type="slidenum">
              <a:rPr lang="en-US" smtClean="0"/>
              <a:pPr>
                <a:defRPr/>
              </a:pPr>
              <a:t>‹#›</a:t>
            </a:fld>
            <a:endParaRPr lang="en-US" dirty="0"/>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3137604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E1B5A33-EB59-5848-AD08-7B6AB98E0537}" type="slidenum">
              <a:rPr lang="en-US" smtClean="0"/>
              <a:pPr>
                <a:defRPr/>
              </a:pPr>
              <a:t>‹#›</a:t>
            </a:fld>
            <a:endParaRPr lang="en-US" dirty="0"/>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2869889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6E0762-18CF-E349-9C08-14C22C860126}"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0116662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DBDF550-DB71-EC48-A353-DC89FF08AD0B}"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38895605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97F6C3-5101-5A45-ADDD-C6483485C2D4}"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2013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F237C1E-1809-4E48-94D1-E82B05268C0C}"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394557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226977891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69458359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41937712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310803112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305434251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1870842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394892994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116963297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3182368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421495604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318390462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7447758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31716999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96642638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285312425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80749320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66793241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98770479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1782801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9907331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3270656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5293015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62639002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8940082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226010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586746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3969644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1898497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971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029256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161410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726490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1728882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794164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5383212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3081214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19451807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7315018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24722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0435398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740323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32460701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18714739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9824815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7160019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6852579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6891079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13065090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274700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425699577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5291374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41213685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312748169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248158986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68488610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281293290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376231960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smtClean="0"/>
              <a:pPr>
                <a:defRPr/>
              </a:pPr>
              <a:t>‹#›</a:t>
            </a:fld>
            <a:endParaRPr lang="en-US" dirty="0"/>
          </a:p>
        </p:txBody>
      </p:sp>
    </p:spTree>
    <p:extLst>
      <p:ext uri="{BB962C8B-B14F-4D97-AF65-F5344CB8AC3E}">
        <p14:creationId xmlns:p14="http://schemas.microsoft.com/office/powerpoint/2010/main" val="208913879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smtClean="0"/>
              <a:pPr>
                <a:defRPr/>
              </a:pPr>
              <a:t>‹#›</a:t>
            </a:fld>
            <a:endParaRPr lang="en-US" dirty="0"/>
          </a:p>
        </p:txBody>
      </p:sp>
    </p:spTree>
    <p:extLst>
      <p:ext uri="{BB962C8B-B14F-4D97-AF65-F5344CB8AC3E}">
        <p14:creationId xmlns:p14="http://schemas.microsoft.com/office/powerpoint/2010/main" val="33608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smtClean="0"/>
              <a:pPr>
                <a:defRPr/>
              </a:pPr>
              <a:t>‹#›</a:t>
            </a:fld>
            <a:endParaRPr lang="en-US" dirty="0"/>
          </a:p>
        </p:txBody>
      </p:sp>
    </p:spTree>
    <p:extLst>
      <p:ext uri="{BB962C8B-B14F-4D97-AF65-F5344CB8AC3E}">
        <p14:creationId xmlns:p14="http://schemas.microsoft.com/office/powerpoint/2010/main" val="402285605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smtClean="0"/>
              <a:pPr>
                <a:defRPr/>
              </a:pPr>
              <a:t>‹#›</a:t>
            </a:fld>
            <a:endParaRPr lang="en-US" dirty="0"/>
          </a:p>
        </p:txBody>
      </p:sp>
    </p:spTree>
    <p:extLst>
      <p:ext uri="{BB962C8B-B14F-4D97-AF65-F5344CB8AC3E}">
        <p14:creationId xmlns:p14="http://schemas.microsoft.com/office/powerpoint/2010/main" val="28801131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smtClean="0"/>
              <a:pPr>
                <a:defRPr/>
              </a:pPr>
              <a:t>‹#›</a:t>
            </a:fld>
            <a:endParaRPr lang="en-US" dirty="0"/>
          </a:p>
        </p:txBody>
      </p:sp>
    </p:spTree>
    <p:extLst>
      <p:ext uri="{BB962C8B-B14F-4D97-AF65-F5344CB8AC3E}">
        <p14:creationId xmlns:p14="http://schemas.microsoft.com/office/powerpoint/2010/main" val="164747230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smtClean="0"/>
              <a:pPr>
                <a:defRPr/>
              </a:pPr>
              <a:t>‹#›</a:t>
            </a:fld>
            <a:endParaRPr lang="en-US" dirty="0"/>
          </a:p>
        </p:txBody>
      </p:sp>
    </p:spTree>
    <p:extLst>
      <p:ext uri="{BB962C8B-B14F-4D97-AF65-F5344CB8AC3E}">
        <p14:creationId xmlns:p14="http://schemas.microsoft.com/office/powerpoint/2010/main" val="13364754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smtClean="0"/>
              <a:pPr>
                <a:defRPr/>
              </a:pPr>
              <a:t>‹#›</a:t>
            </a:fld>
            <a:endParaRPr lang="en-US" dirty="0"/>
          </a:p>
        </p:txBody>
      </p:sp>
    </p:spTree>
    <p:extLst>
      <p:ext uri="{BB962C8B-B14F-4D97-AF65-F5344CB8AC3E}">
        <p14:creationId xmlns:p14="http://schemas.microsoft.com/office/powerpoint/2010/main" val="351161431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smtClean="0"/>
              <a:pPr>
                <a:defRPr/>
              </a:pPr>
              <a:t>‹#›</a:t>
            </a:fld>
            <a:endParaRPr lang="en-US" dirty="0"/>
          </a:p>
        </p:txBody>
      </p:sp>
    </p:spTree>
    <p:extLst>
      <p:ext uri="{BB962C8B-B14F-4D97-AF65-F5344CB8AC3E}">
        <p14:creationId xmlns:p14="http://schemas.microsoft.com/office/powerpoint/2010/main" val="38497952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smtClean="0"/>
              <a:pPr>
                <a:defRPr/>
              </a:pPr>
              <a:t>‹#›</a:t>
            </a:fld>
            <a:endParaRPr lang="en-US" dirty="0"/>
          </a:p>
        </p:txBody>
      </p:sp>
    </p:spTree>
    <p:extLst>
      <p:ext uri="{BB962C8B-B14F-4D97-AF65-F5344CB8AC3E}">
        <p14:creationId xmlns:p14="http://schemas.microsoft.com/office/powerpoint/2010/main" val="320562306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smtClean="0"/>
              <a:pPr>
                <a:defRPr/>
              </a:pPr>
              <a:t>‹#›</a:t>
            </a:fld>
            <a:endParaRPr lang="en-US" dirty="0"/>
          </a:p>
        </p:txBody>
      </p:sp>
    </p:spTree>
    <p:extLst>
      <p:ext uri="{BB962C8B-B14F-4D97-AF65-F5344CB8AC3E}">
        <p14:creationId xmlns:p14="http://schemas.microsoft.com/office/powerpoint/2010/main" val="287785594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smtClean="0"/>
              <a:pPr>
                <a:defRPr/>
              </a:pPr>
              <a:t>‹#›</a:t>
            </a:fld>
            <a:endParaRPr lang="en-US" dirty="0"/>
          </a:p>
        </p:txBody>
      </p:sp>
    </p:spTree>
    <p:extLst>
      <p:ext uri="{BB962C8B-B14F-4D97-AF65-F5344CB8AC3E}">
        <p14:creationId xmlns:p14="http://schemas.microsoft.com/office/powerpoint/2010/main" val="416304618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smtClean="0"/>
              <a:pPr>
                <a:defRPr/>
              </a:pPr>
              <a:t>‹#›</a:t>
            </a:fld>
            <a:endParaRPr lang="en-US" dirty="0"/>
          </a:p>
        </p:txBody>
      </p:sp>
    </p:spTree>
    <p:extLst>
      <p:ext uri="{BB962C8B-B14F-4D97-AF65-F5344CB8AC3E}">
        <p14:creationId xmlns:p14="http://schemas.microsoft.com/office/powerpoint/2010/main" val="1303494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smtClean="0"/>
              <a:pPr>
                <a:defRPr/>
              </a:pPr>
              <a:t>‹#›</a:t>
            </a:fld>
            <a:endParaRPr lang="en-US" dirty="0"/>
          </a:p>
        </p:txBody>
      </p:sp>
    </p:spTree>
    <p:extLst>
      <p:ext uri="{BB962C8B-B14F-4D97-AF65-F5344CB8AC3E}">
        <p14:creationId xmlns:p14="http://schemas.microsoft.com/office/powerpoint/2010/main" val="5000835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C4D7961-4E51-D54B-83E8-51B2858E9383}" type="slidenum">
              <a:rPr lang="en-US" smtClean="0"/>
              <a:pPr>
                <a:defRPr/>
              </a:pPr>
              <a:t>‹#›</a:t>
            </a:fld>
            <a:endParaRPr lang="en-US" dirty="0"/>
          </a:p>
        </p:txBody>
      </p:sp>
    </p:spTree>
    <p:extLst>
      <p:ext uri="{BB962C8B-B14F-4D97-AF65-F5344CB8AC3E}">
        <p14:creationId xmlns:p14="http://schemas.microsoft.com/office/powerpoint/2010/main" val="2065713626"/>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0858CC9-B432-8846-9C29-57F0DF0A07BA}" type="slidenum">
              <a:rPr lang="en-US" smtClean="0"/>
              <a:pPr>
                <a:defRPr/>
              </a:pPr>
              <a:t>‹#›</a:t>
            </a:fld>
            <a:endParaRPr lang="en-US" dirty="0"/>
          </a:p>
        </p:txBody>
      </p:sp>
    </p:spTree>
    <p:extLst>
      <p:ext uri="{BB962C8B-B14F-4D97-AF65-F5344CB8AC3E}">
        <p14:creationId xmlns:p14="http://schemas.microsoft.com/office/powerpoint/2010/main" val="2162582798"/>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750AB095-F9C7-F44E-9730-2442B2D001E7}" type="slidenum">
              <a:rPr lang="en-US" smtClean="0"/>
              <a:pPr>
                <a:defRPr/>
              </a:pPr>
              <a:t>‹#›</a:t>
            </a:fld>
            <a:endParaRPr lang="en-US" dirty="0"/>
          </a:p>
        </p:txBody>
      </p:sp>
    </p:spTree>
    <p:extLst>
      <p:ext uri="{BB962C8B-B14F-4D97-AF65-F5344CB8AC3E}">
        <p14:creationId xmlns:p14="http://schemas.microsoft.com/office/powerpoint/2010/main" val="3538631674"/>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CFAA3D-2CED-8348-8252-373349445310}" type="slidenum">
              <a:rPr lang="en-US" smtClean="0"/>
              <a:pPr>
                <a:defRPr/>
              </a:pPr>
              <a:t>‹#›</a:t>
            </a:fld>
            <a:endParaRPr lang="en-US" dirty="0"/>
          </a:p>
        </p:txBody>
      </p:sp>
    </p:spTree>
    <p:extLst>
      <p:ext uri="{BB962C8B-B14F-4D97-AF65-F5344CB8AC3E}">
        <p14:creationId xmlns:p14="http://schemas.microsoft.com/office/powerpoint/2010/main" val="3799216630"/>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EB9FD5D-83BA-4842-A0CB-7CCFE7A8FFDD}" type="slidenum">
              <a:rPr lang="en-US" smtClean="0"/>
              <a:pPr>
                <a:defRPr/>
              </a:pPr>
              <a:t>‹#›</a:t>
            </a:fld>
            <a:endParaRPr lang="en-US" dirty="0"/>
          </a:p>
        </p:txBody>
      </p:sp>
    </p:spTree>
    <p:extLst>
      <p:ext uri="{BB962C8B-B14F-4D97-AF65-F5344CB8AC3E}">
        <p14:creationId xmlns:p14="http://schemas.microsoft.com/office/powerpoint/2010/main" val="1179255269"/>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17BE576-14A4-B84F-935E-B705898160CC}" type="slidenum">
              <a:rPr lang="en-US" smtClean="0"/>
              <a:pPr>
                <a:defRPr/>
              </a:pPr>
              <a:t>‹#›</a:t>
            </a:fld>
            <a:endParaRPr lang="en-US" dirty="0"/>
          </a:p>
        </p:txBody>
      </p:sp>
    </p:spTree>
    <p:extLst>
      <p:ext uri="{BB962C8B-B14F-4D97-AF65-F5344CB8AC3E}">
        <p14:creationId xmlns:p14="http://schemas.microsoft.com/office/powerpoint/2010/main" val="1797846501"/>
      </p:ext>
    </p:extLst>
  </p:cSld>
  <p:clrMapOvr>
    <a:masterClrMapping/>
  </p:clrMapOvr>
  <p:transition spd="med">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6274A463-215C-5E46-89CC-5D13E24BE004}" type="slidenum">
              <a:rPr lang="en-US" smtClean="0"/>
              <a:pPr>
                <a:defRPr/>
              </a:pPr>
              <a:t>‹#›</a:t>
            </a:fld>
            <a:endParaRPr lang="en-US" dirty="0"/>
          </a:p>
        </p:txBody>
      </p:sp>
    </p:spTree>
    <p:extLst>
      <p:ext uri="{BB962C8B-B14F-4D97-AF65-F5344CB8AC3E}">
        <p14:creationId xmlns:p14="http://schemas.microsoft.com/office/powerpoint/2010/main" val="3684003990"/>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E894B69-7EAC-5241-B278-F0769FF08DC6}" type="slidenum">
              <a:rPr lang="en-US" smtClean="0"/>
              <a:pPr>
                <a:defRPr/>
              </a:pPr>
              <a:t>‹#›</a:t>
            </a:fld>
            <a:endParaRPr lang="en-US" dirty="0"/>
          </a:p>
        </p:txBody>
      </p:sp>
    </p:spTree>
    <p:extLst>
      <p:ext uri="{BB962C8B-B14F-4D97-AF65-F5344CB8AC3E}">
        <p14:creationId xmlns:p14="http://schemas.microsoft.com/office/powerpoint/2010/main" val="930335788"/>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37AC57-5920-C84D-B8E1-99E6BAFD70EA}" type="slidenum">
              <a:rPr lang="en-US" smtClean="0"/>
              <a:pPr>
                <a:defRPr/>
              </a:pPr>
              <a:t>‹#›</a:t>
            </a:fld>
            <a:endParaRPr lang="en-US" dirty="0"/>
          </a:p>
        </p:txBody>
      </p:sp>
    </p:spTree>
    <p:extLst>
      <p:ext uri="{BB962C8B-B14F-4D97-AF65-F5344CB8AC3E}">
        <p14:creationId xmlns:p14="http://schemas.microsoft.com/office/powerpoint/2010/main" val="368937185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C5A1153-4C3B-ED42-8C6E-F81BA58E3D46}" type="slidenum">
              <a:rPr lang="en-US" smtClean="0"/>
              <a:pPr>
                <a:defRPr/>
              </a:pPr>
              <a:t>‹#›</a:t>
            </a:fld>
            <a:endParaRPr lang="en-US" dirty="0"/>
          </a:p>
        </p:txBody>
      </p:sp>
    </p:spTree>
    <p:extLst>
      <p:ext uri="{BB962C8B-B14F-4D97-AF65-F5344CB8AC3E}">
        <p14:creationId xmlns:p14="http://schemas.microsoft.com/office/powerpoint/2010/main" val="4165363694"/>
      </p:ext>
    </p:extLst>
  </p:cSld>
  <p:clrMapOvr>
    <a:masterClrMapping/>
  </p:clrMapOvr>
  <p:transition spd="med">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975A320-080F-714F-8062-3F8F95669F4A}" type="slidenum">
              <a:rPr lang="en-US" smtClean="0"/>
              <a:pPr>
                <a:defRPr/>
              </a:pPr>
              <a:t>‹#›</a:t>
            </a:fld>
            <a:endParaRPr lang="en-US" dirty="0"/>
          </a:p>
        </p:txBody>
      </p:sp>
    </p:spTree>
    <p:extLst>
      <p:ext uri="{BB962C8B-B14F-4D97-AF65-F5344CB8AC3E}">
        <p14:creationId xmlns:p14="http://schemas.microsoft.com/office/powerpoint/2010/main" val="1290379303"/>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249265466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88046987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394486331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258944114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80768721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6470088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299214409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976502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38263371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314448385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169068724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46058504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165584553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16408296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197800211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148902614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314881621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3467098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338969654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370325528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354779049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89203087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316767979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356069915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2131482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278119613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E902730-B175-DC40-BA80-0D8C6FE2E27E}" type="slidenum">
              <a:rPr lang="en-US"/>
              <a:pPr>
                <a:defRPr/>
              </a:pPr>
              <a:t>‹#›</a:t>
            </a:fld>
            <a:endParaRPr lang="en-US"/>
          </a:p>
        </p:txBody>
      </p:sp>
    </p:spTree>
    <p:extLst>
      <p:ext uri="{BB962C8B-B14F-4D97-AF65-F5344CB8AC3E}">
        <p14:creationId xmlns:p14="http://schemas.microsoft.com/office/powerpoint/2010/main" val="53884479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28509D-1952-0542-8A96-16D2205EDEDB}" type="slidenum">
              <a:rPr lang="en-US"/>
              <a:pPr>
                <a:defRPr/>
              </a:pPr>
              <a:t>‹#›</a:t>
            </a:fld>
            <a:endParaRPr lang="en-US"/>
          </a:p>
        </p:txBody>
      </p:sp>
    </p:spTree>
    <p:extLst>
      <p:ext uri="{BB962C8B-B14F-4D97-AF65-F5344CB8AC3E}">
        <p14:creationId xmlns:p14="http://schemas.microsoft.com/office/powerpoint/2010/main" val="2276619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2B1121-A1EC-004C-8A21-ED7319966F97}" type="slidenum">
              <a:rPr lang="en-US"/>
              <a:pPr>
                <a:defRPr/>
              </a:pPr>
              <a:t>‹#›</a:t>
            </a:fld>
            <a:endParaRPr lang="en-US"/>
          </a:p>
        </p:txBody>
      </p:sp>
    </p:spTree>
    <p:extLst>
      <p:ext uri="{BB962C8B-B14F-4D97-AF65-F5344CB8AC3E}">
        <p14:creationId xmlns:p14="http://schemas.microsoft.com/office/powerpoint/2010/main" val="145006192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C1D65A8-DCE5-8143-A5A0-EA6E5AE537A5}" type="slidenum">
              <a:rPr lang="en-US"/>
              <a:pPr>
                <a:defRPr/>
              </a:pPr>
              <a:t>‹#›</a:t>
            </a:fld>
            <a:endParaRPr lang="en-US"/>
          </a:p>
        </p:txBody>
      </p:sp>
    </p:spTree>
    <p:extLst>
      <p:ext uri="{BB962C8B-B14F-4D97-AF65-F5344CB8AC3E}">
        <p14:creationId xmlns:p14="http://schemas.microsoft.com/office/powerpoint/2010/main" val="92204365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BDAFDA9-BAB6-8449-AB5E-296A58616996}" type="slidenum">
              <a:rPr lang="en-US"/>
              <a:pPr>
                <a:defRPr/>
              </a:pPr>
              <a:t>‹#›</a:t>
            </a:fld>
            <a:endParaRPr lang="en-US"/>
          </a:p>
        </p:txBody>
      </p:sp>
    </p:spTree>
    <p:extLst>
      <p:ext uri="{BB962C8B-B14F-4D97-AF65-F5344CB8AC3E}">
        <p14:creationId xmlns:p14="http://schemas.microsoft.com/office/powerpoint/2010/main" val="261746382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96A9663-CFB6-9A4A-888F-DE955D0BB8CF}" type="slidenum">
              <a:rPr lang="en-US"/>
              <a:pPr>
                <a:defRPr/>
              </a:pPr>
              <a:t>‹#›</a:t>
            </a:fld>
            <a:endParaRPr lang="en-US"/>
          </a:p>
        </p:txBody>
      </p:sp>
    </p:spTree>
    <p:extLst>
      <p:ext uri="{BB962C8B-B14F-4D97-AF65-F5344CB8AC3E}">
        <p14:creationId xmlns:p14="http://schemas.microsoft.com/office/powerpoint/2010/main" val="398582726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A82D8BB-7CFD-8945-88A6-D420C23C04A6}" type="slidenum">
              <a:rPr lang="en-US"/>
              <a:pPr>
                <a:defRPr/>
              </a:pPr>
              <a:t>‹#›</a:t>
            </a:fld>
            <a:endParaRPr lang="en-US"/>
          </a:p>
        </p:txBody>
      </p:sp>
    </p:spTree>
    <p:extLst>
      <p:ext uri="{BB962C8B-B14F-4D97-AF65-F5344CB8AC3E}">
        <p14:creationId xmlns:p14="http://schemas.microsoft.com/office/powerpoint/2010/main" val="294870792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48B36A-023D-6E4D-A260-AEB85C9D6142}" type="slidenum">
              <a:rPr lang="en-US"/>
              <a:pPr>
                <a:defRPr/>
              </a:pPr>
              <a:t>‹#›</a:t>
            </a:fld>
            <a:endParaRPr lang="en-US"/>
          </a:p>
        </p:txBody>
      </p:sp>
    </p:spTree>
    <p:extLst>
      <p:ext uri="{BB962C8B-B14F-4D97-AF65-F5344CB8AC3E}">
        <p14:creationId xmlns:p14="http://schemas.microsoft.com/office/powerpoint/2010/main" val="18930443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F38C6F-5A13-AA40-9950-2607393DFE23}" type="slidenum">
              <a:rPr lang="en-US"/>
              <a:pPr>
                <a:defRPr/>
              </a:pPr>
              <a:t>‹#›</a:t>
            </a:fld>
            <a:endParaRPr lang="en-US"/>
          </a:p>
        </p:txBody>
      </p:sp>
    </p:spTree>
    <p:extLst>
      <p:ext uri="{BB962C8B-B14F-4D97-AF65-F5344CB8AC3E}">
        <p14:creationId xmlns:p14="http://schemas.microsoft.com/office/powerpoint/2010/main" val="60505567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04CBBB-0D95-F746-A3FC-1BC2AC16ED5C}" type="slidenum">
              <a:rPr lang="en-US"/>
              <a:pPr>
                <a:defRPr/>
              </a:pPr>
              <a:t>‹#›</a:t>
            </a:fld>
            <a:endParaRPr lang="en-US"/>
          </a:p>
        </p:txBody>
      </p:sp>
    </p:spTree>
    <p:extLst>
      <p:ext uri="{BB962C8B-B14F-4D97-AF65-F5344CB8AC3E}">
        <p14:creationId xmlns:p14="http://schemas.microsoft.com/office/powerpoint/2010/main" val="136636948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03D15A-121B-C64C-B297-2DFBC8A18649}" type="slidenum">
              <a:rPr lang="en-US"/>
              <a:pPr>
                <a:defRPr/>
              </a:pPr>
              <a:t>‹#›</a:t>
            </a:fld>
            <a:endParaRPr lang="en-US"/>
          </a:p>
        </p:txBody>
      </p:sp>
    </p:spTree>
    <p:extLst>
      <p:ext uri="{BB962C8B-B14F-4D97-AF65-F5344CB8AC3E}">
        <p14:creationId xmlns:p14="http://schemas.microsoft.com/office/powerpoint/2010/main" val="209281815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11A883C-EAB9-9C49-999D-81E6E5127CF4}" type="slidenum">
              <a:rPr lang="en-US"/>
              <a:pPr>
                <a:defRPr/>
              </a:pPr>
              <a:t>‹#›</a:t>
            </a:fld>
            <a:endParaRPr lang="en-US"/>
          </a:p>
        </p:txBody>
      </p:sp>
    </p:spTree>
    <p:extLst>
      <p:ext uri="{BB962C8B-B14F-4D97-AF65-F5344CB8AC3E}">
        <p14:creationId xmlns:p14="http://schemas.microsoft.com/office/powerpoint/2010/main" val="372870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A0A69D-874E-7A42-840A-DCEED1DFA881}" type="slidenum">
              <a:rPr lang="en-US"/>
              <a:pPr>
                <a:defRPr/>
              </a:pPr>
              <a:t>‹#›</a:t>
            </a:fld>
            <a:endParaRPr lang="en-US"/>
          </a:p>
        </p:txBody>
      </p:sp>
    </p:spTree>
    <p:extLst>
      <p:ext uri="{BB962C8B-B14F-4D97-AF65-F5344CB8AC3E}">
        <p14:creationId xmlns:p14="http://schemas.microsoft.com/office/powerpoint/2010/main" val="50171577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286209590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278375332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23720533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247788642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325996226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341535933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196029328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177873776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1742047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148376942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39489536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52598727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17270549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BADFA-14AB-7D43-9DEC-FBDC8E0148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153026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2990D8-6FB6-7F4B-BA93-C66B0DD1B8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969307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0E03E-4CB9-4046-90CB-81C3DEE4E8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714483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F59B9-9CB2-3B4A-AB04-B47990BE20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203485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418287-4EB7-8B4B-B953-DF8614D14F2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008078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18754-9569-FE4A-A296-3EFCF1FD1C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0405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F90554-FC23-B641-972D-59DBC7F1DD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064016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87B5E-C093-FB4C-A46D-39BD18CACC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84229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A6F57-F07B-6D47-9520-9A044C1CC2F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555483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E85EEF-783A-3447-B412-D5B2B7D8C6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670321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54615E-6C62-FF4B-8A67-53E7ADAEE19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59250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90EBF2-CAB3-B540-A4F4-2884CBFD46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60231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b="1" i="0" dirty="0">
              <a:effectLst>
                <a:outerShdw blurRad="38100" dist="38100" dir="2700000" algn="tl">
                  <a:srgbClr val="000000"/>
                </a:outerShdw>
              </a:effectLst>
              <a:latin typeface="Arial" panose="020B0604020202020204" pitchFamily="34" charset="0"/>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2695669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522111"/>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9966646"/>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00126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8"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18956"/>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4" name="Rectangle 22"/>
          <p:cNvSpPr>
            <a:spLocks noChangeArrowheads="1"/>
          </p:cNvSpPr>
          <p:nvPr userDrawn="1"/>
        </p:nvSpPr>
        <p:spPr bwMode="auto">
          <a:xfrm>
            <a:off x="7543257" y="6525340"/>
            <a:ext cx="736099"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03299233"/>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3" name="Rectangle 22"/>
          <p:cNvSpPr>
            <a:spLocks noChangeArrowheads="1"/>
          </p:cNvSpPr>
          <p:nvPr userDrawn="1"/>
        </p:nvSpPr>
        <p:spPr bwMode="auto">
          <a:xfrm>
            <a:off x="7579317"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9.7.05B.</a:t>
            </a:r>
          </a:p>
        </p:txBody>
      </p:sp>
    </p:spTree>
    <p:extLst>
      <p:ext uri="{BB962C8B-B14F-4D97-AF65-F5344CB8AC3E}">
        <p14:creationId xmlns:p14="http://schemas.microsoft.com/office/powerpoint/2010/main" val="1415380721"/>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989989"/>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0724948"/>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374049"/>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76935"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9354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86C00-4AD0-E94B-8D4A-2B63A942D73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56865-C3D5-A14E-9360-66C506FE6CEB}"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730654-AD54-C047-A4B1-1DBCDE36CAB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5B82E0-6874-1048-A407-701EDB711F7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4F4AE5-10AE-AD41-9E43-9ABE80BFEEF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B6F762-8039-7C4C-88AE-F5AFDBCD4DF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53D4BB-B8B5-CA4F-88BA-EA9972744054}"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3A94-57F6-5F4C-BF7D-31985691EEF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7EF4C7-A9EA-074D-812D-2064055E749C}"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FAE56-EC6E-D34F-BE4C-5FB620851A5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0303E-AD24-5340-A4F5-9666E835D962}"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73520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2972035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85877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624663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2686928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3123010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1891003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3760333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5653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313374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34886801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2156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7CCE543-A64F-9143-A3BA-3B9B2EF34E15}" type="slidenum">
              <a:rPr lang="en-US" smtClean="0"/>
              <a:pPr>
                <a:defRPr/>
              </a:pPr>
              <a:t>‹#›</a:t>
            </a:fld>
            <a:endParaRPr lang="en-US" dirty="0"/>
          </a:p>
        </p:txBody>
      </p:sp>
    </p:spTree>
    <p:extLst>
      <p:ext uri="{BB962C8B-B14F-4D97-AF65-F5344CB8AC3E}">
        <p14:creationId xmlns:p14="http://schemas.microsoft.com/office/powerpoint/2010/main" val="9584002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165E972-F051-8349-A484-71A95ABCEDC6}" type="slidenum">
              <a:rPr lang="en-US" smtClean="0"/>
              <a:pPr>
                <a:defRPr/>
              </a:pPr>
              <a:t>‹#›</a:t>
            </a:fld>
            <a:endParaRPr lang="en-US" dirty="0"/>
          </a:p>
        </p:txBody>
      </p:sp>
    </p:spTree>
    <p:extLst>
      <p:ext uri="{BB962C8B-B14F-4D97-AF65-F5344CB8AC3E}">
        <p14:creationId xmlns:p14="http://schemas.microsoft.com/office/powerpoint/2010/main" val="44501892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3A09D15-0419-4949-869A-4F24C5075CAF}" type="slidenum">
              <a:rPr lang="en-US" smtClean="0"/>
              <a:pPr>
                <a:defRPr/>
              </a:pPr>
              <a:t>‹#›</a:t>
            </a:fld>
            <a:endParaRPr lang="en-US" dirty="0"/>
          </a:p>
        </p:txBody>
      </p:sp>
    </p:spTree>
    <p:extLst>
      <p:ext uri="{BB962C8B-B14F-4D97-AF65-F5344CB8AC3E}">
        <p14:creationId xmlns:p14="http://schemas.microsoft.com/office/powerpoint/2010/main" val="23149596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B32724E-AD61-6146-A80C-4B5E6A5E4D79}" type="slidenum">
              <a:rPr lang="en-US" smtClean="0"/>
              <a:pPr>
                <a:defRPr/>
              </a:pPr>
              <a:t>‹#›</a:t>
            </a:fld>
            <a:endParaRPr lang="en-US" dirty="0"/>
          </a:p>
        </p:txBody>
      </p:sp>
    </p:spTree>
    <p:extLst>
      <p:ext uri="{BB962C8B-B14F-4D97-AF65-F5344CB8AC3E}">
        <p14:creationId xmlns:p14="http://schemas.microsoft.com/office/powerpoint/2010/main" val="3862871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220DC3-4A8B-6041-9311-52C8C208EA96}" type="slidenum">
              <a:rPr lang="en-US" smtClean="0"/>
              <a:pPr>
                <a:defRPr/>
              </a:pPr>
              <a:t>‹#›</a:t>
            </a:fld>
            <a:endParaRPr lang="en-US" dirty="0"/>
          </a:p>
        </p:txBody>
      </p:sp>
    </p:spTree>
    <p:extLst>
      <p:ext uri="{BB962C8B-B14F-4D97-AF65-F5344CB8AC3E}">
        <p14:creationId xmlns:p14="http://schemas.microsoft.com/office/powerpoint/2010/main" val="21296912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FF44F92-05B8-AC4F-AA20-3D16D4D0BDE0}" type="slidenum">
              <a:rPr lang="en-US" smtClean="0"/>
              <a:pPr>
                <a:defRPr/>
              </a:pPr>
              <a:t>‹#›</a:t>
            </a:fld>
            <a:endParaRPr lang="en-US" dirty="0"/>
          </a:p>
        </p:txBody>
      </p:sp>
    </p:spTree>
    <p:extLst>
      <p:ext uri="{BB962C8B-B14F-4D97-AF65-F5344CB8AC3E}">
        <p14:creationId xmlns:p14="http://schemas.microsoft.com/office/powerpoint/2010/main" val="42729500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9E654C1-56AC-894A-AFB0-CE202469EBD8}" type="slidenum">
              <a:rPr lang="en-US" smtClean="0"/>
              <a:pPr>
                <a:defRPr/>
              </a:pPr>
              <a:t>‹#›</a:t>
            </a:fld>
            <a:endParaRPr lang="en-US" dirty="0"/>
          </a:p>
        </p:txBody>
      </p:sp>
    </p:spTree>
    <p:extLst>
      <p:ext uri="{BB962C8B-B14F-4D97-AF65-F5344CB8AC3E}">
        <p14:creationId xmlns:p14="http://schemas.microsoft.com/office/powerpoint/2010/main" val="825971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6.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8.emf"/><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9.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4.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29.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theme" Target="../theme/theme32.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5.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6.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2.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slideLayout" Target="../slideLayouts/slideLayout444.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1.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2.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3.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5.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slideLayout" Target="../slideLayouts/slideLayout514.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5" Type="http://schemas.openxmlformats.org/officeDocument/2006/relationships/image" Target="../media/image12.png"/><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image" Target="../media/image12.png"/><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image" Target="../media/image12.png"/><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0.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13.jpe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1.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11/12/25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510214733"/>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186959994"/>
      </p:ext>
    </p:extLst>
  </p:cSld>
  <p:clrMap bg1="dk2" tx1="lt1" bg2="dk1"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12/11/2025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9037308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1867861172"/>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4518112"/>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11/12/25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47462825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991050325"/>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12153517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3796811539"/>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354430"/>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542056975"/>
      </p:ext>
    </p:extLst>
  </p:cSld>
  <p:clrMap bg1="lt1" tx1="dk1" bg2="lt2" tx2="dk2" accent1="accent1" accent2="accent2" accent3="accent3" accent4="accent4" accent5="accent5" accent6="accent6" hlink="hlink" folHlink="folHlink"/>
  <p:sldLayoutIdLst>
    <p:sldLayoutId id="21474846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285359965"/>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525039059"/>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5919514"/>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610507"/>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1512457"/>
      </p:ext>
    </p:extLst>
  </p:cSld>
  <p:clrMap bg1="dk2" tx1="lt1" bg2="dk1" tx2="lt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441341"/>
      </p:ext>
    </p:extLst>
  </p:cSld>
  <p:clrMap bg1="dk2" tx1="lt1" bg2="dk1" tx2="lt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988444"/>
      </p:ext>
    </p:extLst>
  </p:cSld>
  <p:clrMap bg1="dk2" tx1="lt1" bg2="dk1" tx2="lt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3551675890"/>
      </p:ext>
    </p:extLst>
  </p:cSld>
  <p:clrMap bg1="dk2" tx1="lt1" bg2="dk1" tx2="lt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3284955962"/>
      </p:ext>
    </p:extLst>
  </p:cSld>
  <p:clrMap bg1="dk2" tx1="lt1" bg2="dk1" tx2="lt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3870572"/>
      </p:ext>
    </p:extLst>
  </p:cSld>
  <p:clrMap bg1="dk2" tx1="lt1" bg2="dk1" tx2="lt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215" tIns="0" rIns="1478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05" tIns="0" rIns="41105"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606079406"/>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Lst>
  <p:transition/>
  <p:txStyles>
    <p:titleStyle>
      <a:lvl1pPr marL="44245" indent="-24264"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7766" indent="-24264"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8428" indent="-24264"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9156" indent="-24264"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9866" indent="-24264"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6503" indent="-36656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928" indent="-3152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366" indent="-26387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38" indent="-26387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6930" indent="-26387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7239"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7990"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8664"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9325"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710" rtl="0" eaLnBrk="1" latinLnBrk="0" hangingPunct="1">
        <a:defRPr sz="1600" kern="1200">
          <a:solidFill>
            <a:schemeClr val="tx1"/>
          </a:solidFill>
          <a:latin typeface="+mn-lt"/>
          <a:ea typeface="+mn-ea"/>
          <a:cs typeface="+mn-cs"/>
        </a:defRPr>
      </a:lvl1pPr>
      <a:lvl2pPr marL="410710" algn="l" defTabSz="410710" rtl="0" eaLnBrk="1" latinLnBrk="0" hangingPunct="1">
        <a:defRPr sz="1600" kern="1200">
          <a:solidFill>
            <a:schemeClr val="tx1"/>
          </a:solidFill>
          <a:latin typeface="+mn-lt"/>
          <a:ea typeface="+mn-ea"/>
          <a:cs typeface="+mn-cs"/>
        </a:defRPr>
      </a:lvl2pPr>
      <a:lvl3pPr marL="821345" algn="l" defTabSz="410710" rtl="0" eaLnBrk="1" latinLnBrk="0" hangingPunct="1">
        <a:defRPr sz="1600" kern="1200">
          <a:solidFill>
            <a:schemeClr val="tx1"/>
          </a:solidFill>
          <a:latin typeface="+mn-lt"/>
          <a:ea typeface="+mn-ea"/>
          <a:cs typeface="+mn-cs"/>
        </a:defRPr>
      </a:lvl3pPr>
      <a:lvl4pPr marL="1232129" algn="l" defTabSz="410710" rtl="0" eaLnBrk="1" latinLnBrk="0" hangingPunct="1">
        <a:defRPr sz="1600" kern="1200">
          <a:solidFill>
            <a:schemeClr val="tx1"/>
          </a:solidFill>
          <a:latin typeface="+mn-lt"/>
          <a:ea typeface="+mn-ea"/>
          <a:cs typeface="+mn-cs"/>
        </a:defRPr>
      </a:lvl4pPr>
      <a:lvl5pPr marL="1642797" algn="l" defTabSz="410710" rtl="0" eaLnBrk="1" latinLnBrk="0" hangingPunct="1">
        <a:defRPr sz="1600" kern="1200">
          <a:solidFill>
            <a:schemeClr val="tx1"/>
          </a:solidFill>
          <a:latin typeface="+mn-lt"/>
          <a:ea typeface="+mn-ea"/>
          <a:cs typeface="+mn-cs"/>
        </a:defRPr>
      </a:lvl5pPr>
      <a:lvl6pPr marL="2053517" algn="l" defTabSz="410710" rtl="0" eaLnBrk="1" latinLnBrk="0" hangingPunct="1">
        <a:defRPr sz="1600" kern="1200">
          <a:solidFill>
            <a:schemeClr val="tx1"/>
          </a:solidFill>
          <a:latin typeface="+mn-lt"/>
          <a:ea typeface="+mn-ea"/>
          <a:cs typeface="+mn-cs"/>
        </a:defRPr>
      </a:lvl6pPr>
      <a:lvl7pPr marL="2464200" algn="l" defTabSz="410710" rtl="0" eaLnBrk="1" latinLnBrk="0" hangingPunct="1">
        <a:defRPr sz="1600" kern="1200">
          <a:solidFill>
            <a:schemeClr val="tx1"/>
          </a:solidFill>
          <a:latin typeface="+mn-lt"/>
          <a:ea typeface="+mn-ea"/>
          <a:cs typeface="+mn-cs"/>
        </a:defRPr>
      </a:lvl7pPr>
      <a:lvl8pPr marL="2874902" algn="l" defTabSz="410710" rtl="0" eaLnBrk="1" latinLnBrk="0" hangingPunct="1">
        <a:defRPr sz="1600" kern="1200">
          <a:solidFill>
            <a:schemeClr val="tx1"/>
          </a:solidFill>
          <a:latin typeface="+mn-lt"/>
          <a:ea typeface="+mn-ea"/>
          <a:cs typeface="+mn-cs"/>
        </a:defRPr>
      </a:lvl8pPr>
      <a:lvl9pPr marL="3285594" algn="l" defTabSz="410710" rtl="0" eaLnBrk="1" latinLnBrk="0" hangingPunct="1">
        <a:defRPr sz="16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extLst>
      <p:ext uri="{BB962C8B-B14F-4D97-AF65-F5344CB8AC3E}">
        <p14:creationId xmlns:p14="http://schemas.microsoft.com/office/powerpoint/2010/main" val="1129451314"/>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5A004A2-099A-1447-A418-85984E00B323}" type="slidenum">
              <a:rPr lang="en-US" smtClean="0"/>
              <a:pPr>
                <a:defRPr/>
              </a:pPr>
              <a:t>‹#›</a:t>
            </a:fld>
            <a:endParaRPr lang="en-US" dirty="0"/>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latin typeface="Arial" panose="020B0604020202020204" pitchFamily="34" charset="0"/>
                <a:ea typeface="+mn-ea"/>
                <a:cs typeface="+mn-cs"/>
              </a:defRPr>
            </a:lvl1pPr>
          </a:lstStyle>
          <a:p>
            <a:pPr>
              <a:defRPr/>
            </a:pPr>
            <a:endParaRPr lang="en-US" dirty="0"/>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773690"/>
      </p:ext>
    </p:extLst>
  </p:cSld>
  <p:clrMap bg1="dk2" tx1="lt1" bg2="dk1" tx2="lt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extLst>
      <p:ext uri="{BB962C8B-B14F-4D97-AF65-F5344CB8AC3E}">
        <p14:creationId xmlns:p14="http://schemas.microsoft.com/office/powerpoint/2010/main" val="1624335894"/>
      </p:ext>
    </p:extLst>
  </p:cSld>
  <p:clrMap bg1="dk2" tx1="lt1" bg2="dk1"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0005863"/>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9338258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09314409"/>
      </p:ext>
    </p:extLst>
  </p:cSld>
  <p:clrMap bg1="dk2" tx1="lt1" bg2="dk1" tx2="lt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E9FFFFC-996F-1C4E-93F1-D3DC291E4BB4}" type="slidenum">
              <a:rPr lang="en-US" smtClean="0"/>
              <a:pPr>
                <a:defRPr/>
              </a:pPr>
              <a:t>‹#›</a:t>
            </a:fld>
            <a:endParaRPr lang="en-US" dirty="0"/>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95224303"/>
      </p:ext>
    </p:extLst>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2477349184"/>
      </p:ext>
    </p:extLst>
  </p:cSld>
  <p:clrMap bg1="dk2" tx1="lt1" bg2="dk1" tx2="lt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DBBE7B64-30CB-424E-8C29-6751EC407BFC}" type="slidenum">
              <a:rPr lang="en-US" smtClean="0"/>
              <a:pPr>
                <a:defRPr/>
              </a:pPr>
              <a:t>‹#›</a:t>
            </a:fld>
            <a:endParaRPr lang="en-US" dirty="0"/>
          </a:p>
        </p:txBody>
      </p:sp>
    </p:spTree>
    <p:extLst>
      <p:ext uri="{BB962C8B-B14F-4D97-AF65-F5344CB8AC3E}">
        <p14:creationId xmlns:p14="http://schemas.microsoft.com/office/powerpoint/2010/main" val="2078051591"/>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1116170244"/>
      </p:ext>
    </p:extLst>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 id="2147484945" r:id="rId5"/>
    <p:sldLayoutId id="2147484946" r:id="rId6"/>
    <p:sldLayoutId id="2147484947" r:id="rId7"/>
    <p:sldLayoutId id="2147484948" r:id="rId8"/>
    <p:sldLayoutId id="2147484949" r:id="rId9"/>
    <p:sldLayoutId id="2147484950" r:id="rId10"/>
    <p:sldLayoutId id="2147484951" r:id="rId11"/>
    <p:sldLayoutId id="2147484952" r:id="rId12"/>
    <p:sldLayoutId id="214748495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extLst>
      <p:ext uri="{BB962C8B-B14F-4D97-AF65-F5344CB8AC3E}">
        <p14:creationId xmlns:p14="http://schemas.microsoft.com/office/powerpoint/2010/main" val="1671678827"/>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 id="2147484966" r:id="rId12"/>
    <p:sldLayoutId id="2147484967"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0452DD00-D125-6F42-9EEA-06A68084380C}" type="slidenum">
              <a:rPr lang="en-US"/>
              <a:pPr>
                <a:defRPr/>
              </a:pPr>
              <a:t>‹#›</a:t>
            </a:fld>
            <a:endParaRPr lang="en-US"/>
          </a:p>
        </p:txBody>
      </p:sp>
    </p:spTree>
    <p:extLst>
      <p:ext uri="{BB962C8B-B14F-4D97-AF65-F5344CB8AC3E}">
        <p14:creationId xmlns:p14="http://schemas.microsoft.com/office/powerpoint/2010/main" val="3980838124"/>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 id="2147484980" r:id="rId12"/>
    <p:sldLayoutId id="214748498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extLst>
      <p:ext uri="{BB962C8B-B14F-4D97-AF65-F5344CB8AC3E}">
        <p14:creationId xmlns:p14="http://schemas.microsoft.com/office/powerpoint/2010/main" val="1634331870"/>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 id="2147484994" r:id="rId12"/>
    <p:sldLayoutId id="2147484995"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eaLnBrk="1" hangingPunct="1">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1" i="0">
                <a:latin typeface="Arial" panose="020B0604020202020204" pitchFamily="34" charset="0"/>
                <a:ea typeface="+mn-ea"/>
                <a:cs typeface="+mn-cs"/>
              </a:defRPr>
            </a:lvl1pPr>
          </a:lstStyle>
          <a:p>
            <a:pPr algn="ctr" eaLnBrk="1" hangingPunct="1">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1" i="0">
                <a:latin typeface="Arial" panose="020B0604020202020204" pitchFamily="34" charset="0"/>
              </a:defRPr>
            </a:lvl1pPr>
          </a:lstStyle>
          <a:p>
            <a:pPr eaLnBrk="1" hangingPunct="1">
              <a:defRPr/>
            </a:pPr>
            <a:fld id="{8B7CBFBD-A24F-E149-AACB-2AD93A87433A}" type="slidenum">
              <a:rPr lang="en-US" smtClean="0">
                <a:solidFill>
                  <a:srgbClr val="000000"/>
                </a:solidFill>
              </a:rPr>
              <a:pPr eaLnBrk="1" hangingPunct="1">
                <a:defRPr/>
              </a:pPr>
              <a:t>‹#›</a:t>
            </a:fld>
            <a:endParaRPr lang="en-US" dirty="0">
              <a:solidFill>
                <a:srgbClr val="000000"/>
              </a:solidFill>
            </a:endParaRPr>
          </a:p>
        </p:txBody>
      </p:sp>
    </p:spTree>
    <p:extLst>
      <p:ext uri="{BB962C8B-B14F-4D97-AF65-F5344CB8AC3E}">
        <p14:creationId xmlns:p14="http://schemas.microsoft.com/office/powerpoint/2010/main" val="3734431595"/>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2070" name="Rectangle 22"/>
          <p:cNvSpPr>
            <a:spLocks noChangeArrowheads="1"/>
          </p:cNvSpPr>
          <p:nvPr userDrawn="1"/>
        </p:nvSpPr>
        <p:spPr bwMode="auto">
          <a:xfrm>
            <a:off x="7522167" y="6525340"/>
            <a:ext cx="665567" cy="246221"/>
          </a:xfrm>
          <a:prstGeom prst="rect">
            <a:avLst/>
          </a:prstGeom>
          <a:noFill/>
          <a:ln w="12700">
            <a:noFill/>
            <a:miter lim="800000"/>
            <a:headEnd/>
            <a:tailEnd/>
          </a:ln>
          <a:effectLst/>
        </p:spPr>
        <p:txBody>
          <a:bodyPr wrap="none" anchor="ctr">
            <a:spAutoFit/>
          </a:bodyPr>
          <a:lstStyle/>
          <a:p>
            <a:pPr algn="ctr">
              <a:defRPr/>
            </a:pPr>
            <a:r>
              <a:rPr lang="en-US" sz="1000" b="1" i="0" dirty="0">
                <a:effectLst>
                  <a:outerShdw blurRad="38100" dist="38100" dir="2700000" algn="tl">
                    <a:srgbClr val="000000"/>
                  </a:outerShdw>
                </a:effectLst>
                <a:latin typeface="Arial" panose="020B0604020202020204" pitchFamily="34" charset="0"/>
              </a:rPr>
              <a:t>9.6.05B.</a:t>
            </a:r>
          </a:p>
        </p:txBody>
      </p:sp>
    </p:spTree>
    <p:extLst>
      <p:ext uri="{BB962C8B-B14F-4D97-AF65-F5344CB8AC3E}">
        <p14:creationId xmlns:p14="http://schemas.microsoft.com/office/powerpoint/2010/main" val="2477850743"/>
      </p:ext>
    </p:extLst>
  </p:cSld>
  <p:clrMap bg1="dk2" tx1="lt1" bg2="dk1" tx2="lt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cs typeface="+mn-cs"/>
              </a:defRPr>
            </a:lvl1pPr>
          </a:lstStyle>
          <a:p>
            <a:pPr>
              <a:defRPr/>
            </a:pPr>
            <a:fld id="{169A0D8A-ADFD-D74A-9706-C954DEC1148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3547423356"/>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CD8C44E-637C-F244-8A1D-DAE9E9067923}" type="slidenum">
              <a:rPr lang="en-US" smtClean="0"/>
              <a:pPr>
                <a:defRPr/>
              </a:pPr>
              <a:t>‹#›</a:t>
            </a:fld>
            <a:endParaRPr lang="en-US" dirty="0"/>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457200"/>
            <a:endParaRPr lang="en-US" sz="1800" b="1"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57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57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7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7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7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7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7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7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7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7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7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7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7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7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7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182.xml"/><Relationship Id="rId4" Type="http://schemas.openxmlformats.org/officeDocument/2006/relationships/image" Target="../media/image10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8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105.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4.xml"/><Relationship Id="rId1" Type="http://schemas.openxmlformats.org/officeDocument/2006/relationships/themeOverride" Target="../theme/themeOverride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1.xml"/><Relationship Id="rId1" Type="http://schemas.openxmlformats.org/officeDocument/2006/relationships/themeOverride" Target="../theme/themeOverride8.xml"/><Relationship Id="rId4" Type="http://schemas.openxmlformats.org/officeDocument/2006/relationships/image" Target="../media/image10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0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9.xml"/><Relationship Id="rId1" Type="http://schemas.openxmlformats.org/officeDocument/2006/relationships/slideLayout" Target="../slideLayouts/slideLayout31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2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1.xml"/><Relationship Id="rId1" Type="http://schemas.openxmlformats.org/officeDocument/2006/relationships/slideLayout" Target="../slideLayouts/slideLayout31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0.jpeg"/><Relationship Id="rId1" Type="http://schemas.openxmlformats.org/officeDocument/2006/relationships/slideLayout" Target="../slideLayouts/slideLayout338.xml"/></Relationships>
</file>

<file path=ppt/slides/_rels/slide15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4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2.xml"/><Relationship Id="rId1" Type="http://schemas.openxmlformats.org/officeDocument/2006/relationships/slideLayout" Target="../slideLayouts/slideLayout48.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4.xml"/><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4.xml"/></Relationships>
</file>

<file path=ppt/slides/_rels/slide1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4.xml"/></Relationships>
</file>

<file path=ppt/slides/_rels/slide16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3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8.xml"/><Relationship Id="rId1" Type="http://schemas.openxmlformats.org/officeDocument/2006/relationships/slideLayout" Target="../slideLayouts/slideLayout38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7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3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27.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27.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38.xml"/></Relationships>
</file>

<file path=ppt/slides/_rels/slide1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0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11.xml"/></Relationships>
</file>

<file path=ppt/slides/_rels/slide1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43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4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0.xml"/><Relationship Id="rId1" Type="http://schemas.openxmlformats.org/officeDocument/2006/relationships/slideLayout" Target="../slideLayouts/slideLayout445.xml"/></Relationships>
</file>

<file path=ppt/slides/_rels/slide18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45.xml"/></Relationships>
</file>

<file path=ppt/slides/_rels/slide1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45.xml"/></Relationships>
</file>

<file path=ppt/slides/_rels/slide18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45.xml"/></Relationships>
</file>

<file path=ppt/slides/_rels/slide1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4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6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77.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88.xml"/><Relationship Id="rId1" Type="http://schemas.openxmlformats.org/officeDocument/2006/relationships/themeOverride" Target="../theme/themeOverride9.xml"/><Relationship Id="rId5" Type="http://schemas.openxmlformats.org/officeDocument/2006/relationships/image" Target="../media/image142.png"/><Relationship Id="rId4" Type="http://schemas.openxmlformats.org/officeDocument/2006/relationships/image" Target="../media/image141.png"/></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4.xml"/><Relationship Id="rId1" Type="http://schemas.openxmlformats.org/officeDocument/2006/relationships/slideLayout" Target="../slideLayouts/slideLayout188.xml"/><Relationship Id="rId4" Type="http://schemas.openxmlformats.org/officeDocument/2006/relationships/image" Target="../media/image1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28.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88.xml"/><Relationship Id="rId1" Type="http://schemas.openxmlformats.org/officeDocument/2006/relationships/themeOverride" Target="../theme/themeOverride10.xml"/><Relationship Id="rId5" Type="http://schemas.openxmlformats.org/officeDocument/2006/relationships/image" Target="../media/image146.png"/><Relationship Id="rId4" Type="http://schemas.openxmlformats.org/officeDocument/2006/relationships/image" Target="../media/image145.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61.xml"/></Relationships>
</file>

<file path=ppt/slides/_rels/slide1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7.xml"/><Relationship Id="rId1" Type="http://schemas.openxmlformats.org/officeDocument/2006/relationships/slideLayout" Target="../slideLayouts/slideLayout35.xml"/></Relationships>
</file>

<file path=ppt/slides/_rels/slide1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4.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4.xml"/><Relationship Id="rId1" Type="http://schemas.openxmlformats.org/officeDocument/2006/relationships/themeOverride" Target="../theme/themeOverride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0.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2.xml"/><Relationship Id="rId1" Type="http://schemas.openxmlformats.org/officeDocument/2006/relationships/slideLayout" Target="../slideLayouts/slideLayout4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4.xml"/><Relationship Id="rId1" Type="http://schemas.openxmlformats.org/officeDocument/2006/relationships/slideLayout" Target="../slideLayouts/slideLayout40.xml"/><Relationship Id="rId4" Type="http://schemas.openxmlformats.org/officeDocument/2006/relationships/image" Target="../media/image153.png"/></Relationships>
</file>

<file path=ppt/slides/_rels/slide2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5.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2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8.xml"/><Relationship Id="rId1" Type="http://schemas.openxmlformats.org/officeDocument/2006/relationships/slideLayout" Target="../slideLayouts/slideLayout15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0.xml"/><Relationship Id="rId1" Type="http://schemas.openxmlformats.org/officeDocument/2006/relationships/slideLayout" Target="../slideLayouts/slideLayout40.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71.xml"/><Relationship Id="rId1" Type="http://schemas.openxmlformats.org/officeDocument/2006/relationships/slideLayout" Target="../slideLayouts/slideLayout201.xml"/></Relationships>
</file>

<file path=ppt/slides/_rels/slide20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2.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3.xml"/><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4.xml"/><Relationship Id="rId1" Type="http://schemas.openxmlformats.org/officeDocument/2006/relationships/slideLayout" Target="../slideLayouts/slideLayout35.xml"/><Relationship Id="rId4" Type="http://schemas.openxmlformats.org/officeDocument/2006/relationships/image" Target="../media/image160.png"/></Relationships>
</file>

<file path=ppt/slides/_rels/slide2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5.xml"/><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6.xml"/><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7.xml"/><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8.xml"/><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0.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1.xml"/><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2.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36.xml"/><Relationship Id="rId1" Type="http://schemas.openxmlformats.org/officeDocument/2006/relationships/themeOverride" Target="../theme/themeOverride12.xml"/><Relationship Id="rId4" Type="http://schemas.openxmlformats.org/officeDocument/2006/relationships/image" Target="../media/image28.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4.xml"/><Relationship Id="rId1" Type="http://schemas.openxmlformats.org/officeDocument/2006/relationships/slideLayout" Target="../slideLayouts/slideLayout35.xml"/><Relationship Id="rId4" Type="http://schemas.openxmlformats.org/officeDocument/2006/relationships/image" Target="../media/image164.png"/></Relationships>
</file>

<file path=ppt/slides/_rels/slide22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5.xml"/><Relationship Id="rId1" Type="http://schemas.openxmlformats.org/officeDocument/2006/relationships/slideLayout" Target="../slideLayouts/slideLayout71.xml"/></Relationships>
</file>

<file path=ppt/slides/_rels/slide22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6.xml"/><Relationship Id="rId1" Type="http://schemas.openxmlformats.org/officeDocument/2006/relationships/slideLayout" Target="../slideLayouts/slideLayout71.xml"/></Relationships>
</file>

<file path=ppt/slides/_rels/slide22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7.xml"/><Relationship Id="rId1" Type="http://schemas.openxmlformats.org/officeDocument/2006/relationships/slideLayout" Target="../slideLayouts/slideLayout71.xml"/></Relationships>
</file>

<file path=ppt/slides/_rels/slide22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8.xml"/><Relationship Id="rId1" Type="http://schemas.openxmlformats.org/officeDocument/2006/relationships/slideLayout" Target="../slideLayouts/slideLayout71.xml"/></Relationships>
</file>

<file path=ppt/slides/_rels/slide22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9.xml"/><Relationship Id="rId1" Type="http://schemas.openxmlformats.org/officeDocument/2006/relationships/slideLayout" Target="../slideLayouts/slideLayout71.xml"/></Relationships>
</file>

<file path=ppt/slides/_rels/slide22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0.xml"/><Relationship Id="rId1" Type="http://schemas.openxmlformats.org/officeDocument/2006/relationships/slideLayout" Target="../slideLayouts/slideLayout71.xml"/></Relationships>
</file>

<file path=ppt/slides/_rels/slide22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1.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2.xml"/><Relationship Id="rId1" Type="http://schemas.openxmlformats.org/officeDocument/2006/relationships/slideLayout" Target="../slideLayouts/slideLayout71.xml"/></Relationships>
</file>

<file path=ppt/slides/_rels/slide23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3.xml"/><Relationship Id="rId1" Type="http://schemas.openxmlformats.org/officeDocument/2006/relationships/slideLayout" Target="../slideLayouts/slideLayout71.xml"/></Relationships>
</file>

<file path=ppt/slides/_rels/slide23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4.xml"/><Relationship Id="rId1" Type="http://schemas.openxmlformats.org/officeDocument/2006/relationships/slideLayout" Target="../slideLayouts/slideLayout7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5.xml"/><Relationship Id="rId1" Type="http://schemas.openxmlformats.org/officeDocument/2006/relationships/slideLayout" Target="../slideLayouts/slideLayout23.xml"/><Relationship Id="rId4" Type="http://schemas.openxmlformats.org/officeDocument/2006/relationships/image" Target="../media/image164.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8.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2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4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1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40.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40.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28.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69.xml"/><Relationship Id="rId5" Type="http://schemas.openxmlformats.org/officeDocument/2006/relationships/image" Target="../media/image4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9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99.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99.xml"/></Relationships>
</file>

<file path=ppt/slides/_rels/slide4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183.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3.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3.xml"/></Relationships>
</file>

<file path=ppt/slides/_rels/slide4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83.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58.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58.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28.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183.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83.xml"/><Relationship Id="rId5" Type="http://schemas.openxmlformats.org/officeDocument/2006/relationships/image" Target="../media/image64.png"/><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83.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83.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83.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28.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4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34.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40.xml"/><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40.xml"/><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0.xml"/><Relationship Id="rId1" Type="http://schemas.openxmlformats.org/officeDocument/2006/relationships/slideLayout" Target="../slideLayouts/slideLayout206.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17.xml"/><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61.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361.xml"/></Relationships>
</file>

<file path=ppt/slides/_rels/slide7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5.xml"/><Relationship Id="rId1" Type="http://schemas.openxmlformats.org/officeDocument/2006/relationships/slideLayout" Target="../slideLayouts/slideLayout36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61.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78.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38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78.xml"/></Relationships>
</file>

<file path=ppt/slides/_rels/slide8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2.xml"/><Relationship Id="rId1" Type="http://schemas.openxmlformats.org/officeDocument/2006/relationships/slideLayout" Target="../slideLayouts/slideLayout36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1.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36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6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4.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46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92.xml"/><Relationship Id="rId1" Type="http://schemas.openxmlformats.org/officeDocument/2006/relationships/themeOverride" Target="../theme/themeOverride5.xml"/><Relationship Id="rId4" Type="http://schemas.openxmlformats.org/officeDocument/2006/relationships/image" Target="../media/image95.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92.xml"/><Relationship Id="rId1" Type="http://schemas.openxmlformats.org/officeDocument/2006/relationships/themeOverride" Target="../theme/themeOverride6.xml"/><Relationship Id="rId4" Type="http://schemas.openxmlformats.org/officeDocument/2006/relationships/image" Target="../media/image96.jpeg"/></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492.xml"/><Relationship Id="rId4" Type="http://schemas.openxmlformats.org/officeDocument/2006/relationships/image" Target="../media/image9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67.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479.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565.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57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899592" y="1556792"/>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ar-JO" sz="3600" b="1" dirty="0">
                <a:solidFill>
                  <a:srgbClr val="FFFFFF"/>
                </a:solidFill>
                <a:latin typeface="Arial" panose="020B0604020202020204" pitchFamily="34" charset="0"/>
                <a:ea typeface="Times New Roman" pitchFamily="-111" charset="0"/>
                <a:cs typeface="Arial" panose="020B0604020202020204" pitchFamily="34" charset="0"/>
              </a:rPr>
              <a:t>عزرا</a:t>
            </a:r>
            <a:endParaRPr lang="en-US" sz="36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8197" name="Text Box 5"/>
          <p:cNvSpPr txBox="1">
            <a:spLocks noChangeArrowheads="1"/>
          </p:cNvSpPr>
          <p:nvPr/>
        </p:nvSpPr>
        <p:spPr bwMode="auto">
          <a:xfrm>
            <a:off x="5715000" y="5105400"/>
            <a:ext cx="3429000" cy="1754326"/>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altLang="zh-CN" sz="3600" b="1" dirty="0">
                <a:solidFill>
                  <a:srgbClr val="FFFFFF"/>
                </a:solidFill>
                <a:latin typeface="Arial" panose="020B0604020202020204" pitchFamily="34" charset="0"/>
                <a:cs typeface="Arial" panose="020B0604020202020204" pitchFamily="34" charset="0"/>
              </a:rPr>
              <a:t>استرداد            الهيكل                   والشعب</a:t>
            </a:r>
            <a:endParaRPr lang="en-US" sz="3600" b="1" dirty="0">
              <a:solidFill>
                <a:srgbClr val="FFFFFF"/>
              </a:solidFill>
              <a:latin typeface="Arial" panose="020B0604020202020204" pitchFamily="34" charset="0"/>
              <a:ea typeface="Times New Roman" charset="0"/>
              <a:cs typeface="Arial" panose="020B0604020202020204" pitchFamily="34" charset="0"/>
            </a:endParaRPr>
          </a:p>
        </p:txBody>
      </p:sp>
      <p:sp>
        <p:nvSpPr>
          <p:cNvPr id="6" name="Text Box 5"/>
          <p:cNvSpPr txBox="1">
            <a:spLocks noChangeArrowheads="1"/>
          </p:cNvSpPr>
          <p:nvPr/>
        </p:nvSpPr>
        <p:spPr bwMode="auto">
          <a:xfrm>
            <a:off x="-13320" y="6139725"/>
            <a:ext cx="53054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3557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 سنة واحدة )</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a:t>
                </a:r>
              </a:p>
              <a:p>
                <a:pPr algn="ctr">
                  <a:lnSpc>
                    <a:spcPct val="80000"/>
                  </a:lnSpc>
                </a:pPr>
                <a:r>
                  <a:rPr lang="ar-JO" altLang="zh-CN" b="1" dirty="0">
                    <a:solidFill>
                      <a:srgbClr val="000000"/>
                    </a:solidFill>
                    <a:latin typeface="Arial" panose="020B0604020202020204" pitchFamily="34" charset="0"/>
                    <a:ea typeface="宋体" charset="0"/>
                    <a:cs typeface="Arial" panose="020B0604020202020204" pitchFamily="34" charset="0"/>
                  </a:rPr>
                  <a:t>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والحزن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 فجوة 58 سنة )</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56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3261" name="Text Box 26"/>
            <p:cNvSpPr txBox="1">
              <a:spLocks noChangeArrowheads="1"/>
            </p:cNvSpPr>
            <p:nvPr/>
          </p:nvSpPr>
          <p:spPr bwMode="auto">
            <a:xfrm>
              <a:off x="465" y="1262"/>
              <a:ext cx="4838" cy="1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ts val="480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إذن، بعد ذلك يجب طرح السؤال: من المؤهل للجلوس على عرش داود؟</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83359" name="Rectangle 3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20</a:t>
            </a:r>
          </a:p>
        </p:txBody>
      </p:sp>
      <p:sp>
        <p:nvSpPr>
          <p:cNvPr id="53256"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©2006 TBBMI</a:t>
            </a:r>
          </a:p>
        </p:txBody>
      </p:sp>
      <p:sp>
        <p:nvSpPr>
          <p:cNvPr id="483363" name="Rectangle 35"/>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377825" y="4445000"/>
            <a:ext cx="8255000" cy="881652"/>
          </a:xfrm>
          <a:prstGeom prst="rect">
            <a:avLst/>
          </a:prstGeom>
          <a:noFill/>
          <a:ln w="12700">
            <a:noFill/>
            <a:miter lim="800000"/>
            <a:headEnd/>
            <a:tailEnd/>
          </a:ln>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السلالة الداودية</a:t>
            </a:r>
            <a:endParaRPr kumimoji="0" lang="en-US" sz="6000" b="1" i="0"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النسب الملوكي ليسوع المسيح</a:t>
            </a:r>
            <a:endParaRPr kumimoji="0" lang="en-US" sz="1600" b="1" i="0"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2474" name="Rectangle 10"/>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©2004 TBBMI</a:t>
            </a:r>
          </a:p>
        </p:txBody>
      </p:sp>
      <p:sp>
        <p:nvSpPr>
          <p:cNvPr id="62476" name="Rectangle 12"/>
          <p:cNvSpPr>
            <a:spLocks noChangeArrowheads="1"/>
          </p:cNvSpPr>
          <p:nvPr/>
        </p:nvSpPr>
        <p:spPr bwMode="auto">
          <a:xfrm>
            <a:off x="7593604" y="6526927"/>
            <a:ext cx="665567"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ar-JO" sz="3200" b="1" kern="1200" dirty="0">
                <a:solidFill>
                  <a:srgbClr val="FFFF00"/>
                </a:solidFill>
                <a:latin typeface="Arial" panose="020B0604020202020204" pitchFamily="34" charset="0"/>
                <a:cs typeface="Arial" panose="020B0604020202020204" pitchFamily="34" charset="0"/>
              </a:rPr>
              <a:t>الدراسة المساعدة #16</a:t>
            </a:r>
            <a:endParaRPr lang="en-US" sz="3200" b="1" kern="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145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0802" name="Text Box 50"/>
          <p:cNvSpPr txBox="1">
            <a:spLocks noChangeArrowheads="1"/>
          </p:cNvSpPr>
          <p:nvPr/>
        </p:nvSpPr>
        <p:spPr bwMode="auto">
          <a:xfrm>
            <a:off x="6253162" y="3033712"/>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30813" name="Rectangle 6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748548" y="679293"/>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950" name="Rectangle 6"/>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961" name="Text Box 17"/>
          <p:cNvSpPr txBox="1">
            <a:spLocks noChangeArrowheads="1"/>
          </p:cNvSpPr>
          <p:nvPr/>
        </p:nvSpPr>
        <p:spPr bwMode="auto">
          <a:xfrm>
            <a:off x="6245225" y="3086012"/>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تكوين 3: 20</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9398" name="Text Box 23"/>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974"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975" name="Rectangle 31"/>
          <p:cNvSpPr>
            <a:spLocks noChangeArrowheads="1"/>
          </p:cNvSpPr>
          <p:nvPr/>
        </p:nvSpPr>
        <p:spPr bwMode="auto">
          <a:xfrm>
            <a:off x="8098485"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23</a:t>
            </a: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782136" y="688976"/>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71" name="Text Box 3"/>
          <p:cNvSpPr txBox="1">
            <a:spLocks noChangeArrowheads="1"/>
          </p:cNvSpPr>
          <p:nvPr/>
        </p:nvSpPr>
        <p:spPr bwMode="auto">
          <a:xfrm>
            <a:off x="2100138" y="1287327"/>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39974" name="Rectangle 6"/>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85" name="Text Box 17"/>
          <p:cNvSpPr txBox="1">
            <a:spLocks noChangeArrowheads="1"/>
          </p:cNvSpPr>
          <p:nvPr/>
        </p:nvSpPr>
        <p:spPr bwMode="auto">
          <a:xfrm>
            <a:off x="6318276" y="2981929"/>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1450" name="Text Box 23"/>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39998"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9999" name="Text Box 31"/>
          <p:cNvSpPr txBox="1">
            <a:spLocks noChangeArrowheads="1"/>
          </p:cNvSpPr>
          <p:nvPr/>
        </p:nvSpPr>
        <p:spPr bwMode="auto">
          <a:xfrm>
            <a:off x="5029200" y="1111584"/>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تكوين 4: 1-2؛ 4: 8</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0000"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0001" name="Rectangle 33"/>
          <p:cNvSpPr>
            <a:spLocks noChangeArrowheads="1"/>
          </p:cNvSpPr>
          <p:nvPr/>
        </p:nvSpPr>
        <p:spPr bwMode="auto">
          <a:xfrm>
            <a:off x="8098485"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24</a:t>
            </a:r>
          </a:p>
        </p:txBody>
      </p:sp>
      <p:sp>
        <p:nvSpPr>
          <p:cNvPr id="61457" name="Text Box 35"/>
          <p:cNvSpPr txBox="1">
            <a:spLocks noChangeArrowheads="1"/>
          </p:cNvSpPr>
          <p:nvPr/>
        </p:nvSpPr>
        <p:spPr bwMode="auto">
          <a:xfrm>
            <a:off x="8594710" y="6461711"/>
            <a:ext cx="2984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a:t>
            </a: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تكوين 4: 25</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تكوين 5: 29</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846262"/>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1723653"/>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تكوين 11: 26</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846262"/>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Text Box 5">
            <a:extLst>
              <a:ext uri="{FF2B5EF4-FFF2-40B4-BE49-F238E27FC236}">
                <a16:creationId xmlns:a16="http://schemas.microsoft.com/office/drawing/2014/main" id="{CC2DEEF7-6E95-49E6-8A57-2631549A4C40}"/>
              </a:ext>
            </a:extLst>
          </p:cNvPr>
          <p:cNvSpPr txBox="1">
            <a:spLocks noChangeArrowheads="1"/>
          </p:cNvSpPr>
          <p:nvPr/>
        </p:nvSpPr>
        <p:spPr bwMode="auto">
          <a:xfrm>
            <a:off x="3826961" y="2416498"/>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3745105"/>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متى 1: 2-6</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846262"/>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Text Box 5">
            <a:extLst>
              <a:ext uri="{FF2B5EF4-FFF2-40B4-BE49-F238E27FC236}">
                <a16:creationId xmlns:a16="http://schemas.microsoft.com/office/drawing/2014/main" id="{CC2DEEF7-6E95-49E6-8A57-2631549A4C40}"/>
              </a:ext>
            </a:extLst>
          </p:cNvPr>
          <p:cNvSpPr txBox="1">
            <a:spLocks noChangeArrowheads="1"/>
          </p:cNvSpPr>
          <p:nvPr/>
        </p:nvSpPr>
        <p:spPr bwMode="auto">
          <a:xfrm>
            <a:off x="3209130" y="2395537"/>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إبراهيم(سارة)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 name="Text Box 50">
            <a:extLst>
              <a:ext uri="{FF2B5EF4-FFF2-40B4-BE49-F238E27FC236}">
                <a16:creationId xmlns:a16="http://schemas.microsoft.com/office/drawing/2014/main" id="{EA3CD877-CFCD-4128-86E9-9794A4DF269F}"/>
              </a:ext>
            </a:extLst>
          </p:cNvPr>
          <p:cNvSpPr txBox="1">
            <a:spLocks noChangeArrowheads="1"/>
          </p:cNvSpPr>
          <p:nvPr/>
        </p:nvSpPr>
        <p:spPr bwMode="auto">
          <a:xfrm>
            <a:off x="3894263" y="2932572"/>
            <a:ext cx="2869949"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داود</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83988347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4600" y="1094581"/>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2 </a:t>
            </a:r>
            <a:r>
              <a:rPr kumimoji="0" lang="ar-JO" sz="16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صمؤيل</a:t>
            </a: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12: 24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 name="Text Box 5">
            <a:extLst>
              <a:ext uri="{FF2B5EF4-FFF2-40B4-BE49-F238E27FC236}">
                <a16:creationId xmlns:a16="http://schemas.microsoft.com/office/drawing/2014/main" id="{B4A3D018-B9C7-43DD-B2C6-F127F4E2CFDD}"/>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 name="Text Box 6">
            <a:extLst>
              <a:ext uri="{FF2B5EF4-FFF2-40B4-BE49-F238E27FC236}">
                <a16:creationId xmlns:a16="http://schemas.microsoft.com/office/drawing/2014/main" id="{D30651BB-70A6-4C52-A1EC-8C4DB53BDBE8}"/>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 name="Line 7">
            <a:extLst>
              <a:ext uri="{FF2B5EF4-FFF2-40B4-BE49-F238E27FC236}">
                <a16:creationId xmlns:a16="http://schemas.microsoft.com/office/drawing/2014/main" id="{0FB37354-171D-4427-BA86-CA41FBB5D014}"/>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7120651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r="8860" b="17296"/>
          <a:stretch/>
        </p:blipFill>
        <p:spPr>
          <a:xfrm rot="5400000">
            <a:off x="-757205" y="504669"/>
            <a:ext cx="6353354" cy="534401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a:t>
            </a:r>
            <a:r>
              <a:rPr lang="ar-JO" sz="1800" b="1" dirty="0">
                <a:solidFill>
                  <a:schemeClr val="bg1"/>
                </a:solidFill>
                <a:latin typeface="Arial" panose="020B0604020202020204" pitchFamily="34" charset="0"/>
                <a:cs typeface="Arial" panose="020B0604020202020204" pitchFamily="34" charset="0"/>
              </a:rPr>
              <a:t>الكتاب المقدس التلخيصي</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7" name="TextBox 3"/>
          <p:cNvSpPr txBox="1">
            <a:spLocks noChangeArrowheads="1"/>
          </p:cNvSpPr>
          <p:nvPr/>
        </p:nvSpPr>
        <p:spPr bwMode="auto">
          <a:xfrm>
            <a:off x="3959427" y="1340768"/>
            <a:ext cx="5184574" cy="415498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إعلان عن الهيكل من قبل كورش</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عودة المسبيين بقيادة زربابل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3. وضع أساس الهيكل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4. تأجيل العمل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5. كتابة رسالة إلى داريوس</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6. المسبيون ينهون عمل الهيكل</a:t>
            </a:r>
            <a:endParaRPr lang="en-US" b="1"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latin typeface="Arial" panose="020B0604020202020204" pitchFamily="34" charset="0"/>
                <a:cs typeface="Arial" panose="020B0604020202020204" pitchFamily="34" charset="0"/>
              </a:rPr>
              <a:t>7. أمر يأذن بعودة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8. ملخص 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9. صلاة توبة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10. إدانة النساء الأجنبيات</a:t>
            </a:r>
            <a:endParaRPr lang="en-US" b="1"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عزرا</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4600" y="1094581"/>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2 </a:t>
            </a:r>
            <a:r>
              <a:rPr kumimoji="0" lang="ar-JO" sz="16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صمؤيل</a:t>
            </a: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 name="Text Box 5">
            <a:extLst>
              <a:ext uri="{FF2B5EF4-FFF2-40B4-BE49-F238E27FC236}">
                <a16:creationId xmlns:a16="http://schemas.microsoft.com/office/drawing/2014/main" id="{B4A3D018-B9C7-43DD-B2C6-F127F4E2CFDD}"/>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 name="Text Box 6">
            <a:extLst>
              <a:ext uri="{FF2B5EF4-FFF2-40B4-BE49-F238E27FC236}">
                <a16:creationId xmlns:a16="http://schemas.microsoft.com/office/drawing/2014/main" id="{D30651BB-70A6-4C52-A1EC-8C4DB53BDBE8}"/>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 name="Line 7">
            <a:extLst>
              <a:ext uri="{FF2B5EF4-FFF2-40B4-BE49-F238E27FC236}">
                <a16:creationId xmlns:a16="http://schemas.microsoft.com/office/drawing/2014/main" id="{0FB37354-171D-4427-BA86-CA41FBB5D014}"/>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8" name="Text Box 21">
            <a:extLst>
              <a:ext uri="{FF2B5EF4-FFF2-40B4-BE49-F238E27FC236}">
                <a16:creationId xmlns:a16="http://schemas.microsoft.com/office/drawing/2014/main" id="{04F63C53-3C07-4B25-AECC-3EA066C8EA9D}"/>
              </a:ext>
            </a:extLst>
          </p:cNvPr>
          <p:cNvSpPr txBox="1">
            <a:spLocks noChangeArrowheads="1"/>
          </p:cNvSpPr>
          <p:nvPr/>
        </p:nvSpPr>
        <p:spPr bwMode="auto">
          <a:xfrm>
            <a:off x="3517106" y="3810251"/>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 name="Line 26">
            <a:extLst>
              <a:ext uri="{FF2B5EF4-FFF2-40B4-BE49-F238E27FC236}">
                <a16:creationId xmlns:a16="http://schemas.microsoft.com/office/drawing/2014/main" id="{54F154ED-DB45-42D1-B23B-67EB5680B320}"/>
              </a:ext>
            </a:extLst>
          </p:cNvPr>
          <p:cNvSpPr>
            <a:spLocks noChangeShapeType="1"/>
          </p:cNvSpPr>
          <p:nvPr/>
        </p:nvSpPr>
        <p:spPr bwMode="auto">
          <a:xfrm flipH="1" flipV="1">
            <a:off x="32805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 name="Line 27">
            <a:extLst>
              <a:ext uri="{FF2B5EF4-FFF2-40B4-BE49-F238E27FC236}">
                <a16:creationId xmlns:a16="http://schemas.microsoft.com/office/drawing/2014/main" id="{82C61BC7-2865-488D-92BD-75F56C43307D}"/>
              </a:ext>
            </a:extLst>
          </p:cNvPr>
          <p:cNvSpPr>
            <a:spLocks noChangeShapeType="1"/>
          </p:cNvSpPr>
          <p:nvPr/>
        </p:nvSpPr>
        <p:spPr bwMode="auto">
          <a:xfrm flipH="1" flipV="1">
            <a:off x="54776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4" name="Group 47">
            <a:extLst>
              <a:ext uri="{FF2B5EF4-FFF2-40B4-BE49-F238E27FC236}">
                <a16:creationId xmlns:a16="http://schemas.microsoft.com/office/drawing/2014/main" id="{9EF57770-F492-4B2B-8A0B-485DFD293596}"/>
              </a:ext>
            </a:extLst>
          </p:cNvPr>
          <p:cNvGrpSpPr>
            <a:grpSpLocks/>
          </p:cNvGrpSpPr>
          <p:nvPr/>
        </p:nvGrpSpPr>
        <p:grpSpPr bwMode="auto">
          <a:xfrm>
            <a:off x="3945731" y="3617632"/>
            <a:ext cx="1684338" cy="182563"/>
            <a:chOff x="2796" y="2106"/>
            <a:chExt cx="1061" cy="115"/>
          </a:xfrm>
        </p:grpSpPr>
        <p:sp>
          <p:nvSpPr>
            <p:cNvPr id="35" name="Line 23">
              <a:extLst>
                <a:ext uri="{FF2B5EF4-FFF2-40B4-BE49-F238E27FC236}">
                  <a16:creationId xmlns:a16="http://schemas.microsoft.com/office/drawing/2014/main" id="{DD89CA56-B21B-49D8-BAEB-36C5ACDE1CCC}"/>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6" name="Line 24">
              <a:extLst>
                <a:ext uri="{FF2B5EF4-FFF2-40B4-BE49-F238E27FC236}">
                  <a16:creationId xmlns:a16="http://schemas.microsoft.com/office/drawing/2014/main" id="{2BA8CB03-3CD5-4B5B-A449-F9E8524FA3CA}"/>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7" name="Line 25">
              <a:extLst>
                <a:ext uri="{FF2B5EF4-FFF2-40B4-BE49-F238E27FC236}">
                  <a16:creationId xmlns:a16="http://schemas.microsoft.com/office/drawing/2014/main" id="{8AF78219-6013-4DE9-9846-985AB855D3E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0767470"/>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4600" y="1094581"/>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وغيرها</a:t>
            </a:r>
            <a:r>
              <a:rPr kumimoji="0" lang="ar-JO"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لوقا 3: 23</a:t>
            </a: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181600" y="758825"/>
            <a:ext cx="2924884"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 name="Text Box 5">
            <a:extLst>
              <a:ext uri="{FF2B5EF4-FFF2-40B4-BE49-F238E27FC236}">
                <a16:creationId xmlns:a16="http://schemas.microsoft.com/office/drawing/2014/main" id="{B4A3D018-B9C7-43DD-B2C6-F127F4E2CFDD}"/>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 name="Text Box 6">
            <a:extLst>
              <a:ext uri="{FF2B5EF4-FFF2-40B4-BE49-F238E27FC236}">
                <a16:creationId xmlns:a16="http://schemas.microsoft.com/office/drawing/2014/main" id="{D30651BB-70A6-4C52-A1EC-8C4DB53BDBE8}"/>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 name="Line 7">
            <a:extLst>
              <a:ext uri="{FF2B5EF4-FFF2-40B4-BE49-F238E27FC236}">
                <a16:creationId xmlns:a16="http://schemas.microsoft.com/office/drawing/2014/main" id="{0FB37354-171D-4427-BA86-CA41FBB5D014}"/>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8" name="Text Box 21">
            <a:extLst>
              <a:ext uri="{FF2B5EF4-FFF2-40B4-BE49-F238E27FC236}">
                <a16:creationId xmlns:a16="http://schemas.microsoft.com/office/drawing/2014/main" id="{04F63C53-3C07-4B25-AECC-3EA066C8EA9D}"/>
              </a:ext>
            </a:extLst>
          </p:cNvPr>
          <p:cNvSpPr txBox="1">
            <a:spLocks noChangeArrowheads="1"/>
          </p:cNvSpPr>
          <p:nvPr/>
        </p:nvSpPr>
        <p:spPr bwMode="auto">
          <a:xfrm>
            <a:off x="3517106" y="3810251"/>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 name="Line 26">
            <a:extLst>
              <a:ext uri="{FF2B5EF4-FFF2-40B4-BE49-F238E27FC236}">
                <a16:creationId xmlns:a16="http://schemas.microsoft.com/office/drawing/2014/main" id="{54F154ED-DB45-42D1-B23B-67EB5680B320}"/>
              </a:ext>
            </a:extLst>
          </p:cNvPr>
          <p:cNvSpPr>
            <a:spLocks noChangeShapeType="1"/>
          </p:cNvSpPr>
          <p:nvPr/>
        </p:nvSpPr>
        <p:spPr bwMode="auto">
          <a:xfrm flipH="1" flipV="1">
            <a:off x="32805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 name="Line 27">
            <a:extLst>
              <a:ext uri="{FF2B5EF4-FFF2-40B4-BE49-F238E27FC236}">
                <a16:creationId xmlns:a16="http://schemas.microsoft.com/office/drawing/2014/main" id="{82C61BC7-2865-488D-92BD-75F56C43307D}"/>
              </a:ext>
            </a:extLst>
          </p:cNvPr>
          <p:cNvSpPr>
            <a:spLocks noChangeShapeType="1"/>
          </p:cNvSpPr>
          <p:nvPr/>
        </p:nvSpPr>
        <p:spPr bwMode="auto">
          <a:xfrm flipH="1" flipV="1">
            <a:off x="54776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4" name="Group 47">
            <a:extLst>
              <a:ext uri="{FF2B5EF4-FFF2-40B4-BE49-F238E27FC236}">
                <a16:creationId xmlns:a16="http://schemas.microsoft.com/office/drawing/2014/main" id="{9EF57770-F492-4B2B-8A0B-485DFD293596}"/>
              </a:ext>
            </a:extLst>
          </p:cNvPr>
          <p:cNvGrpSpPr>
            <a:grpSpLocks/>
          </p:cNvGrpSpPr>
          <p:nvPr/>
        </p:nvGrpSpPr>
        <p:grpSpPr bwMode="auto">
          <a:xfrm>
            <a:off x="3945731" y="3617632"/>
            <a:ext cx="1684338" cy="182563"/>
            <a:chOff x="2796" y="2106"/>
            <a:chExt cx="1061" cy="115"/>
          </a:xfrm>
        </p:grpSpPr>
        <p:sp>
          <p:nvSpPr>
            <p:cNvPr id="35" name="Line 23">
              <a:extLst>
                <a:ext uri="{FF2B5EF4-FFF2-40B4-BE49-F238E27FC236}">
                  <a16:creationId xmlns:a16="http://schemas.microsoft.com/office/drawing/2014/main" id="{DD89CA56-B21B-49D8-BAEB-36C5ACDE1CCC}"/>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6" name="Line 24">
              <a:extLst>
                <a:ext uri="{FF2B5EF4-FFF2-40B4-BE49-F238E27FC236}">
                  <a16:creationId xmlns:a16="http://schemas.microsoft.com/office/drawing/2014/main" id="{2BA8CB03-3CD5-4B5B-A449-F9E8524FA3CA}"/>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7" name="Line 25">
              <a:extLst>
                <a:ext uri="{FF2B5EF4-FFF2-40B4-BE49-F238E27FC236}">
                  <a16:creationId xmlns:a16="http://schemas.microsoft.com/office/drawing/2014/main" id="{8AF78219-6013-4DE9-9846-985AB855D3E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38" name="Text Box 26">
            <a:extLst>
              <a:ext uri="{FF2B5EF4-FFF2-40B4-BE49-F238E27FC236}">
                <a16:creationId xmlns:a16="http://schemas.microsoft.com/office/drawing/2014/main" id="{8A710E05-59ED-496C-BFAA-E3122FE50B5E}"/>
              </a:ext>
            </a:extLst>
          </p:cNvPr>
          <p:cNvSpPr txBox="1">
            <a:spLocks noChangeArrowheads="1"/>
          </p:cNvSpPr>
          <p:nvPr/>
        </p:nvSpPr>
        <p:spPr bwMode="auto">
          <a:xfrm>
            <a:off x="3639386" y="5984524"/>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مريم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39" name="Line 37">
            <a:extLst>
              <a:ext uri="{FF2B5EF4-FFF2-40B4-BE49-F238E27FC236}">
                <a16:creationId xmlns:a16="http://schemas.microsoft.com/office/drawing/2014/main" id="{0F59C4CB-CDBB-49A5-B457-B4621BF3ED99}"/>
              </a:ext>
            </a:extLst>
          </p:cNvPr>
          <p:cNvSpPr>
            <a:spLocks noChangeShapeType="1"/>
          </p:cNvSpPr>
          <p:nvPr/>
        </p:nvSpPr>
        <p:spPr bwMode="auto">
          <a:xfrm flipV="1">
            <a:off x="3985586" y="57443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0" name="Line 38">
            <a:extLst>
              <a:ext uri="{FF2B5EF4-FFF2-40B4-BE49-F238E27FC236}">
                <a16:creationId xmlns:a16="http://schemas.microsoft.com/office/drawing/2014/main" id="{D13815D2-18F3-4061-84AB-47DAA9B40E10}"/>
              </a:ext>
            </a:extLst>
          </p:cNvPr>
          <p:cNvSpPr>
            <a:spLocks noChangeShapeType="1"/>
          </p:cNvSpPr>
          <p:nvPr/>
        </p:nvSpPr>
        <p:spPr bwMode="auto">
          <a:xfrm flipV="1">
            <a:off x="3985586" y="43092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1" name="AutoShape 50">
            <a:extLst>
              <a:ext uri="{FF2B5EF4-FFF2-40B4-BE49-F238E27FC236}">
                <a16:creationId xmlns:a16="http://schemas.microsoft.com/office/drawing/2014/main" id="{559A14F1-6E03-4D74-B4D8-07A32FFF7087}"/>
              </a:ext>
            </a:extLst>
          </p:cNvPr>
          <p:cNvSpPr>
            <a:spLocks noChangeArrowheads="1"/>
          </p:cNvSpPr>
          <p:nvPr/>
        </p:nvSpPr>
        <p:spPr bwMode="auto">
          <a:xfrm>
            <a:off x="3769686" y="4717206"/>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Text Box 55">
            <a:extLst>
              <a:ext uri="{FF2B5EF4-FFF2-40B4-BE49-F238E27FC236}">
                <a16:creationId xmlns:a16="http://schemas.microsoft.com/office/drawing/2014/main" id="{7DDE8176-9E51-4CC9-8AA2-6585C581B31D}"/>
              </a:ext>
            </a:extLst>
          </p:cNvPr>
          <p:cNvSpPr txBox="1">
            <a:spLocks noChangeArrowheads="1"/>
          </p:cNvSpPr>
          <p:nvPr/>
        </p:nvSpPr>
        <p:spPr bwMode="auto">
          <a:xfrm>
            <a:off x="89694" y="4121477"/>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Tree>
    <p:extLst>
      <p:ext uri="{BB962C8B-B14F-4D97-AF65-F5344CB8AC3E}">
        <p14:creationId xmlns:p14="http://schemas.microsoft.com/office/powerpoint/2010/main" val="3769465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415" name="Text Box 31"/>
          <p:cNvSpPr txBox="1">
            <a:spLocks noChangeArrowheads="1"/>
          </p:cNvSpPr>
          <p:nvPr/>
        </p:nvSpPr>
        <p:spPr bwMode="auto">
          <a:xfrm>
            <a:off x="3598863" y="546100"/>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0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لوقا 3: 13 "َلَمَّا </a:t>
              </a:r>
              <a:r>
                <a:rPr kumimoji="0" lang="ar-JO" sz="28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ٱبْتَدَأَ</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يَسُوعُ كَانَ لَهُ نَحْوُ ثَلَاثِينَ سَنَةً، وَهُوَ </a:t>
              </a:r>
              <a:r>
                <a:rPr kumimoji="0" lang="ar-JO" sz="2800" b="1" i="0" u="none" strike="noStrike" kern="1200" cap="none" spc="0" normalizeH="0" baseline="0" noProof="0" dirty="0">
                  <a:ln>
                    <a:noFill/>
                  </a:ln>
                  <a:solidFill>
                    <a:srgbClr val="00FFCC"/>
                  </a:solidFill>
                  <a:effectLst/>
                  <a:uLnTx/>
                  <a:uFillTx/>
                  <a:latin typeface="Arial" panose="020B0604020202020204" pitchFamily="34" charset="0"/>
                  <a:ea typeface="Accordance" panose="00000400000000000000" pitchFamily="2" charset="-78"/>
                  <a:cs typeface="Arial" panose="020B0604020202020204" pitchFamily="34" charset="0"/>
                </a:rPr>
                <a:t>عَلَى مَا كَانَ يُظَنُّ </a:t>
              </a:r>
              <a:r>
                <a:rPr kumimoji="0" lang="ar-JO" sz="28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ٱبْنَ</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يُوسُفَ."</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528422" name="Text Box 38"/>
          <p:cNvSpPr txBox="1">
            <a:spLocks noChangeArrowheads="1"/>
          </p:cNvSpPr>
          <p:nvPr/>
        </p:nvSpPr>
        <p:spPr bwMode="auto">
          <a:xfrm>
            <a:off x="836613" y="2719388"/>
            <a:ext cx="7727950" cy="243143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endPar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2400" b="1" i="0" u="none" strike="noStrike" kern="1200" cap="none" spc="0" normalizeH="0" baseline="0" noProof="0" dirty="0">
                <a:ln>
                  <a:noFill/>
                </a:ln>
                <a:solidFill>
                  <a:srgbClr val="00FFCC"/>
                </a:solidFill>
                <a:effectLst/>
                <a:uLnTx/>
                <a:uFillTx/>
                <a:latin typeface="Arial" panose="020B0604020202020204" pitchFamily="34" charset="0"/>
                <a:ea typeface="Accordance" panose="00000400000000000000" pitchFamily="2" charset="-78"/>
                <a:cs typeface="Arial" panose="020B0604020202020204" pitchFamily="34" charset="0"/>
              </a:rPr>
              <a:t>كان لوقا يتتبع سلالة مريم</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يجادل العديد من المترجمين [من بين مواقف مختلفة ...] بأن لوقا كان يعطي سلسلة نسب مريم، موضحًا أنها كانت أيضًا من سلالة داود، وبالتالي تم تصنيف يسوع على أنه المسيح، ليس فقط من خلال يوسف (منذ أن كان أكبر وريث </a:t>
            </a:r>
            <a:r>
              <a:rPr kumimoji="0" lang="ar-JO" sz="2400" b="1" i="0" u="none" strike="noStrike" kern="1200" cap="none" spc="0" normalizeH="0" baseline="0" noProof="0" dirty="0">
                <a:ln>
                  <a:noFill/>
                </a:ln>
                <a:solidFill>
                  <a:srgbClr val="00FFCC"/>
                </a:solidFill>
                <a:effectLst/>
                <a:uLnTx/>
                <a:uFillTx/>
                <a:latin typeface="Arial" panose="020B0604020202020204" pitchFamily="34" charset="0"/>
                <a:ea typeface="Accordance" panose="00000400000000000000" pitchFamily="2" charset="-78"/>
                <a:cs typeface="Arial" panose="020B0604020202020204" pitchFamily="34" charset="0"/>
              </a:rPr>
              <a:t>شرعي</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ولكن أيضًا من خلال مريم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FFFF"/>
                </a:solidFill>
                <a:effectLst/>
                <a:uLnTx/>
                <a:uFillTx/>
                <a:latin typeface="Arial" panose="020B0604020202020204" pitchFamily="34" charset="0"/>
                <a:ea typeface="Accordance" panose="00000400000000000000" pitchFamily="2" charset="-78"/>
                <a:cs typeface="Arial" panose="020B0604020202020204" pitchFamily="34" charset="0"/>
              </a:rPr>
              <a:t>لويس باربيري، تعليق معرفة الكتاب المقدس، محرران. جون والفورد وروي زوك (فيكتور بوكس، 1983)، 212.</a:t>
            </a:r>
            <a:endParaRPr kumimoji="0" lang="en-US" sz="1600" b="1" i="0" u="none" strike="noStrike" kern="1200" cap="none" spc="0" normalizeH="0" baseline="0" noProof="0" dirty="0">
              <a:ln>
                <a:noFill/>
              </a:ln>
              <a:solidFill>
                <a:srgbClr val="00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528428" name="Rectangle 4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14" name="Rectangle 4">
            <a:extLst>
              <a:ext uri="{FF2B5EF4-FFF2-40B4-BE49-F238E27FC236}">
                <a16:creationId xmlns:a16="http://schemas.microsoft.com/office/drawing/2014/main" id="{90265725-0F16-44B0-9062-2EA61AD9D043}"/>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55" name="Line 31"/>
          <p:cNvSpPr>
            <a:spLocks noChangeShapeType="1"/>
          </p:cNvSpPr>
          <p:nvPr/>
        </p:nvSpPr>
        <p:spPr bwMode="auto">
          <a:xfrm flipV="1">
            <a:off x="5655469" y="4273241"/>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59459" name="AutoShape 35"/>
          <p:cNvSpPr>
            <a:spLocks noChangeArrowheads="1"/>
          </p:cNvSpPr>
          <p:nvPr/>
        </p:nvSpPr>
        <p:spPr bwMode="auto">
          <a:xfrm>
            <a:off x="5477669" y="4668528"/>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59462" name="Line 38"/>
          <p:cNvSpPr>
            <a:spLocks noChangeShapeType="1"/>
          </p:cNvSpPr>
          <p:nvPr/>
        </p:nvSpPr>
        <p:spPr bwMode="auto">
          <a:xfrm flipV="1">
            <a:off x="5693569" y="5644841"/>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59479" name="Rectangle 5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a:t>
            </a:r>
          </a:p>
        </p:txBody>
      </p:sp>
      <p:sp>
        <p:nvSpPr>
          <p:cNvPr id="44" name="Text Box 2">
            <a:extLst>
              <a:ext uri="{FF2B5EF4-FFF2-40B4-BE49-F238E27FC236}">
                <a16:creationId xmlns:a16="http://schemas.microsoft.com/office/drawing/2014/main" id="{4B196C27-45DB-47E3-9833-9DD15DB0ACC8}"/>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5" name="Text Box 3">
            <a:extLst>
              <a:ext uri="{FF2B5EF4-FFF2-40B4-BE49-F238E27FC236}">
                <a16:creationId xmlns:a16="http://schemas.microsoft.com/office/drawing/2014/main" id="{14883490-F0F4-4B87-9C44-A1703049B7E4}"/>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6" name="Rectangle 4">
            <a:extLst>
              <a:ext uri="{FF2B5EF4-FFF2-40B4-BE49-F238E27FC236}">
                <a16:creationId xmlns:a16="http://schemas.microsoft.com/office/drawing/2014/main" id="{4C7BB5FA-E0A5-42DD-9EBA-43FBB8213E27}"/>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7" name="Line 5">
            <a:extLst>
              <a:ext uri="{FF2B5EF4-FFF2-40B4-BE49-F238E27FC236}">
                <a16:creationId xmlns:a16="http://schemas.microsoft.com/office/drawing/2014/main" id="{DF3824C2-DEEA-4D7D-AC0B-DCCF65580132}"/>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8" name="Line 6">
            <a:extLst>
              <a:ext uri="{FF2B5EF4-FFF2-40B4-BE49-F238E27FC236}">
                <a16:creationId xmlns:a16="http://schemas.microsoft.com/office/drawing/2014/main" id="{22C7443C-480F-4AC5-8486-ABB02F51180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9" name="Line 7">
            <a:extLst>
              <a:ext uri="{FF2B5EF4-FFF2-40B4-BE49-F238E27FC236}">
                <a16:creationId xmlns:a16="http://schemas.microsoft.com/office/drawing/2014/main" id="{0CDB8B7E-3D2E-4DD1-BB2E-C5C8954664B6}"/>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0" name="Line 8">
            <a:extLst>
              <a:ext uri="{FF2B5EF4-FFF2-40B4-BE49-F238E27FC236}">
                <a16:creationId xmlns:a16="http://schemas.microsoft.com/office/drawing/2014/main" id="{C6903852-B474-4039-8B29-BE707D0F0B9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1" name="Line 9">
            <a:extLst>
              <a:ext uri="{FF2B5EF4-FFF2-40B4-BE49-F238E27FC236}">
                <a16:creationId xmlns:a16="http://schemas.microsoft.com/office/drawing/2014/main" id="{BE25D8C8-5C81-4BC3-8540-CF70D16E0D33}"/>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 name="Line 10">
            <a:extLst>
              <a:ext uri="{FF2B5EF4-FFF2-40B4-BE49-F238E27FC236}">
                <a16:creationId xmlns:a16="http://schemas.microsoft.com/office/drawing/2014/main" id="{F144DABE-C8DA-415F-883F-0073FC106D7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3" name="Line 11">
            <a:extLst>
              <a:ext uri="{FF2B5EF4-FFF2-40B4-BE49-F238E27FC236}">
                <a16:creationId xmlns:a16="http://schemas.microsoft.com/office/drawing/2014/main" id="{DA628DA2-D96E-4853-9129-93938475F64C}"/>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 name="Line 12">
            <a:extLst>
              <a:ext uri="{FF2B5EF4-FFF2-40B4-BE49-F238E27FC236}">
                <a16:creationId xmlns:a16="http://schemas.microsoft.com/office/drawing/2014/main" id="{F48BAC3A-3685-4ECC-9565-CC123C096CDB}"/>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5" name="Text Box 13">
            <a:extLst>
              <a:ext uri="{FF2B5EF4-FFF2-40B4-BE49-F238E27FC236}">
                <a16:creationId xmlns:a16="http://schemas.microsoft.com/office/drawing/2014/main" id="{AEA97BE7-C2D2-4F1E-B422-24B8DC937528}"/>
              </a:ext>
            </a:extLst>
          </p:cNvPr>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 name="Text Box 26">
            <a:extLst>
              <a:ext uri="{FF2B5EF4-FFF2-40B4-BE49-F238E27FC236}">
                <a16:creationId xmlns:a16="http://schemas.microsoft.com/office/drawing/2014/main" id="{7FB57352-51A2-494B-8522-7263F87004EB}"/>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 name="Text Box 27">
            <a:extLst>
              <a:ext uri="{FF2B5EF4-FFF2-40B4-BE49-F238E27FC236}">
                <a16:creationId xmlns:a16="http://schemas.microsoft.com/office/drawing/2014/main" id="{AF2CFAF5-1179-4257-9DA6-B529DE5E46F8}"/>
              </a:ext>
            </a:extLst>
          </p:cNvPr>
          <p:cNvSpPr txBox="1">
            <a:spLocks noChangeArrowheads="1"/>
          </p:cNvSpPr>
          <p:nvPr/>
        </p:nvSpPr>
        <p:spPr bwMode="auto">
          <a:xfrm>
            <a:off x="5054600" y="1094581"/>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متى 1: 16</a:t>
            </a: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 name="Rectangle 28">
            <a:extLst>
              <a:ext uri="{FF2B5EF4-FFF2-40B4-BE49-F238E27FC236}">
                <a16:creationId xmlns:a16="http://schemas.microsoft.com/office/drawing/2014/main" id="{3D99E7BA-F1B5-48DE-B5CD-EC8DEF22DC47}"/>
              </a:ext>
            </a:extLst>
          </p:cNvPr>
          <p:cNvSpPr>
            <a:spLocks noChangeArrowheads="1"/>
          </p:cNvSpPr>
          <p:nvPr/>
        </p:nvSpPr>
        <p:spPr bwMode="auto">
          <a:xfrm>
            <a:off x="5181600" y="758825"/>
            <a:ext cx="2924884"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9" name="Text Box 4">
            <a:extLst>
              <a:ext uri="{FF2B5EF4-FFF2-40B4-BE49-F238E27FC236}">
                <a16:creationId xmlns:a16="http://schemas.microsoft.com/office/drawing/2014/main" id="{23217B58-3B70-4609-B624-FA10A1A3E18E}"/>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 name="Line 10">
            <a:extLst>
              <a:ext uri="{FF2B5EF4-FFF2-40B4-BE49-F238E27FC236}">
                <a16:creationId xmlns:a16="http://schemas.microsoft.com/office/drawing/2014/main" id="{6284403F-11F6-4B67-B061-2249ECBD4F0A}"/>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1" name="Line 11">
            <a:extLst>
              <a:ext uri="{FF2B5EF4-FFF2-40B4-BE49-F238E27FC236}">
                <a16:creationId xmlns:a16="http://schemas.microsoft.com/office/drawing/2014/main" id="{89B4A2EA-B7AF-44D8-B9A1-BCF517406E72}"/>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 name="Line 14">
            <a:extLst>
              <a:ext uri="{FF2B5EF4-FFF2-40B4-BE49-F238E27FC236}">
                <a16:creationId xmlns:a16="http://schemas.microsoft.com/office/drawing/2014/main" id="{5B95564E-12DF-4ACE-8755-FD43FDAB6A20}"/>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Text Box 5">
            <a:extLst>
              <a:ext uri="{FF2B5EF4-FFF2-40B4-BE49-F238E27FC236}">
                <a16:creationId xmlns:a16="http://schemas.microsoft.com/office/drawing/2014/main" id="{1FFBA681-6224-48ED-AF81-E66E564AF06E}"/>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 name="Text Box 6">
            <a:extLst>
              <a:ext uri="{FF2B5EF4-FFF2-40B4-BE49-F238E27FC236}">
                <a16:creationId xmlns:a16="http://schemas.microsoft.com/office/drawing/2014/main" id="{B2E1B685-004D-46D7-A4D5-C2A3E840347A}"/>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5" name="Line 7">
            <a:extLst>
              <a:ext uri="{FF2B5EF4-FFF2-40B4-BE49-F238E27FC236}">
                <a16:creationId xmlns:a16="http://schemas.microsoft.com/office/drawing/2014/main" id="{51382DD2-FAE8-4B05-91C5-4684D15FAE2C}"/>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 name="Text Box 21">
            <a:extLst>
              <a:ext uri="{FF2B5EF4-FFF2-40B4-BE49-F238E27FC236}">
                <a16:creationId xmlns:a16="http://schemas.microsoft.com/office/drawing/2014/main" id="{3C16C858-E5AC-4A2F-A508-E37B1CB2F64B}"/>
              </a:ext>
            </a:extLst>
          </p:cNvPr>
          <p:cNvSpPr txBox="1">
            <a:spLocks noChangeArrowheads="1"/>
          </p:cNvSpPr>
          <p:nvPr/>
        </p:nvSpPr>
        <p:spPr bwMode="auto">
          <a:xfrm>
            <a:off x="3517106" y="3810251"/>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7" name="Line 26">
            <a:extLst>
              <a:ext uri="{FF2B5EF4-FFF2-40B4-BE49-F238E27FC236}">
                <a16:creationId xmlns:a16="http://schemas.microsoft.com/office/drawing/2014/main" id="{FC7E8DE0-915C-4F24-B426-5F41EFA6B996}"/>
              </a:ext>
            </a:extLst>
          </p:cNvPr>
          <p:cNvSpPr>
            <a:spLocks noChangeShapeType="1"/>
          </p:cNvSpPr>
          <p:nvPr/>
        </p:nvSpPr>
        <p:spPr bwMode="auto">
          <a:xfrm flipH="1" flipV="1">
            <a:off x="32805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8" name="Line 27">
            <a:extLst>
              <a:ext uri="{FF2B5EF4-FFF2-40B4-BE49-F238E27FC236}">
                <a16:creationId xmlns:a16="http://schemas.microsoft.com/office/drawing/2014/main" id="{D604B67C-C715-48AB-B1DD-A7826239F93D}"/>
              </a:ext>
            </a:extLst>
          </p:cNvPr>
          <p:cNvSpPr>
            <a:spLocks noChangeShapeType="1"/>
          </p:cNvSpPr>
          <p:nvPr/>
        </p:nvSpPr>
        <p:spPr bwMode="auto">
          <a:xfrm flipH="1" flipV="1">
            <a:off x="54776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69" name="Group 47">
            <a:extLst>
              <a:ext uri="{FF2B5EF4-FFF2-40B4-BE49-F238E27FC236}">
                <a16:creationId xmlns:a16="http://schemas.microsoft.com/office/drawing/2014/main" id="{403160E9-7C7D-4E39-AC37-8B0ACF89F91B}"/>
              </a:ext>
            </a:extLst>
          </p:cNvPr>
          <p:cNvGrpSpPr>
            <a:grpSpLocks/>
          </p:cNvGrpSpPr>
          <p:nvPr/>
        </p:nvGrpSpPr>
        <p:grpSpPr bwMode="auto">
          <a:xfrm>
            <a:off x="3945731" y="3617632"/>
            <a:ext cx="1684338" cy="182563"/>
            <a:chOff x="2796" y="2106"/>
            <a:chExt cx="1061" cy="115"/>
          </a:xfrm>
        </p:grpSpPr>
        <p:sp>
          <p:nvSpPr>
            <p:cNvPr id="70" name="Line 23">
              <a:extLst>
                <a:ext uri="{FF2B5EF4-FFF2-40B4-BE49-F238E27FC236}">
                  <a16:creationId xmlns:a16="http://schemas.microsoft.com/office/drawing/2014/main" id="{5247F266-D13E-4A5F-A737-3A99AE40C029}"/>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1" name="Line 24">
              <a:extLst>
                <a:ext uri="{FF2B5EF4-FFF2-40B4-BE49-F238E27FC236}">
                  <a16:creationId xmlns:a16="http://schemas.microsoft.com/office/drawing/2014/main" id="{A1563431-CE22-4853-9D6D-AC0B1D8FC917}"/>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2" name="Line 25">
              <a:extLst>
                <a:ext uri="{FF2B5EF4-FFF2-40B4-BE49-F238E27FC236}">
                  <a16:creationId xmlns:a16="http://schemas.microsoft.com/office/drawing/2014/main" id="{8D69E341-0D69-4A3C-B285-9BBC06487083}"/>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3" name="Text Box 26">
            <a:extLst>
              <a:ext uri="{FF2B5EF4-FFF2-40B4-BE49-F238E27FC236}">
                <a16:creationId xmlns:a16="http://schemas.microsoft.com/office/drawing/2014/main" id="{C588FA63-66BD-4CC9-B698-FAB9ABDFF98A}"/>
              </a:ext>
            </a:extLst>
          </p:cNvPr>
          <p:cNvSpPr txBox="1">
            <a:spLocks noChangeArrowheads="1"/>
          </p:cNvSpPr>
          <p:nvPr/>
        </p:nvSpPr>
        <p:spPr bwMode="auto">
          <a:xfrm>
            <a:off x="3639386" y="5984524"/>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يوسف              مريم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74" name="Line 37">
            <a:extLst>
              <a:ext uri="{FF2B5EF4-FFF2-40B4-BE49-F238E27FC236}">
                <a16:creationId xmlns:a16="http://schemas.microsoft.com/office/drawing/2014/main" id="{595F7D19-F33F-436F-9D00-4459FC29DA03}"/>
              </a:ext>
            </a:extLst>
          </p:cNvPr>
          <p:cNvSpPr>
            <a:spLocks noChangeShapeType="1"/>
          </p:cNvSpPr>
          <p:nvPr/>
        </p:nvSpPr>
        <p:spPr bwMode="auto">
          <a:xfrm flipV="1">
            <a:off x="3985586" y="57443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5" name="Line 38">
            <a:extLst>
              <a:ext uri="{FF2B5EF4-FFF2-40B4-BE49-F238E27FC236}">
                <a16:creationId xmlns:a16="http://schemas.microsoft.com/office/drawing/2014/main" id="{6BA96410-7C7C-47A8-80D9-565D66B8F53E}"/>
              </a:ext>
            </a:extLst>
          </p:cNvPr>
          <p:cNvSpPr>
            <a:spLocks noChangeShapeType="1"/>
          </p:cNvSpPr>
          <p:nvPr/>
        </p:nvSpPr>
        <p:spPr bwMode="auto">
          <a:xfrm flipV="1">
            <a:off x="3985586" y="43092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 name="AutoShape 50">
            <a:extLst>
              <a:ext uri="{FF2B5EF4-FFF2-40B4-BE49-F238E27FC236}">
                <a16:creationId xmlns:a16="http://schemas.microsoft.com/office/drawing/2014/main" id="{FDEBF312-E9D9-4AF2-892F-A33BE51F6B79}"/>
              </a:ext>
            </a:extLst>
          </p:cNvPr>
          <p:cNvSpPr>
            <a:spLocks noChangeArrowheads="1"/>
          </p:cNvSpPr>
          <p:nvPr/>
        </p:nvSpPr>
        <p:spPr bwMode="auto">
          <a:xfrm>
            <a:off x="3769686" y="4717206"/>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7" name="Text Box 55">
            <a:extLst>
              <a:ext uri="{FF2B5EF4-FFF2-40B4-BE49-F238E27FC236}">
                <a16:creationId xmlns:a16="http://schemas.microsoft.com/office/drawing/2014/main" id="{4427D294-7F06-451D-A4AF-95FBB60BB2FC}"/>
              </a:ext>
            </a:extLst>
          </p:cNvPr>
          <p:cNvSpPr txBox="1">
            <a:spLocks noChangeArrowheads="1"/>
          </p:cNvSpPr>
          <p:nvPr/>
        </p:nvSpPr>
        <p:spPr bwMode="auto">
          <a:xfrm>
            <a:off x="89694" y="4121477"/>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box(out)">
                                      <p:cBhvr>
                                        <p:cTn id="1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P spid="7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91" name="Line 35"/>
          <p:cNvSpPr>
            <a:spLocks noChangeShapeType="1"/>
          </p:cNvSpPr>
          <p:nvPr/>
        </p:nvSpPr>
        <p:spPr bwMode="auto">
          <a:xfrm flipH="1" flipV="1">
            <a:off x="4745539" y="5788260"/>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29111" name="Rectangle 5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31">
            <a:extLst>
              <a:ext uri="{FF2B5EF4-FFF2-40B4-BE49-F238E27FC236}">
                <a16:creationId xmlns:a16="http://schemas.microsoft.com/office/drawing/2014/main" id="{1711960A-DD5B-48E1-B60C-3A4ECEC75207}"/>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9" name="AutoShape 35">
            <a:extLst>
              <a:ext uri="{FF2B5EF4-FFF2-40B4-BE49-F238E27FC236}">
                <a16:creationId xmlns:a16="http://schemas.microsoft.com/office/drawing/2014/main" id="{0A419B07-C069-424F-A888-648F1147D62C}"/>
              </a:ext>
            </a:extLst>
          </p:cNvPr>
          <p:cNvSpPr>
            <a:spLocks noChangeArrowheads="1"/>
          </p:cNvSpPr>
          <p:nvPr/>
        </p:nvSpPr>
        <p:spPr bwMode="auto">
          <a:xfrm>
            <a:off x="5394992" y="442784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 name="Line 38">
            <a:extLst>
              <a:ext uri="{FF2B5EF4-FFF2-40B4-BE49-F238E27FC236}">
                <a16:creationId xmlns:a16="http://schemas.microsoft.com/office/drawing/2014/main" id="{F78D214D-C238-4350-AFA1-A3E3CCE63691}"/>
              </a:ext>
            </a:extLst>
          </p:cNvPr>
          <p:cNvSpPr>
            <a:spLocks noChangeShapeType="1"/>
          </p:cNvSpPr>
          <p:nvPr/>
        </p:nvSpPr>
        <p:spPr bwMode="auto">
          <a:xfrm flipV="1">
            <a:off x="5604542" y="541617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1" name="Text Box 2">
            <a:extLst>
              <a:ext uri="{FF2B5EF4-FFF2-40B4-BE49-F238E27FC236}">
                <a16:creationId xmlns:a16="http://schemas.microsoft.com/office/drawing/2014/main" id="{84F3648B-FBB7-4AD8-8970-DA8C1211C8A7}"/>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 name="Text Box 3">
            <a:extLst>
              <a:ext uri="{FF2B5EF4-FFF2-40B4-BE49-F238E27FC236}">
                <a16:creationId xmlns:a16="http://schemas.microsoft.com/office/drawing/2014/main" id="{68029224-198B-4673-8E5F-C5D9D5F90366}"/>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3" name="Rectangle 4">
            <a:extLst>
              <a:ext uri="{FF2B5EF4-FFF2-40B4-BE49-F238E27FC236}">
                <a16:creationId xmlns:a16="http://schemas.microsoft.com/office/drawing/2014/main" id="{BF548F10-5AD7-4C32-B56D-8685B5BD5046}"/>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 name="Line 5">
            <a:extLst>
              <a:ext uri="{FF2B5EF4-FFF2-40B4-BE49-F238E27FC236}">
                <a16:creationId xmlns:a16="http://schemas.microsoft.com/office/drawing/2014/main" id="{EFC3A281-6458-4AA5-8BDC-30F2CA4310B9}"/>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5" name="Line 6">
            <a:extLst>
              <a:ext uri="{FF2B5EF4-FFF2-40B4-BE49-F238E27FC236}">
                <a16:creationId xmlns:a16="http://schemas.microsoft.com/office/drawing/2014/main" id="{63965418-1205-44F2-8CB2-96861DDF3605}"/>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 name="Line 7">
            <a:extLst>
              <a:ext uri="{FF2B5EF4-FFF2-40B4-BE49-F238E27FC236}">
                <a16:creationId xmlns:a16="http://schemas.microsoft.com/office/drawing/2014/main" id="{72A8DF0A-1025-40AF-82AD-119C0FC063EF}"/>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 name="Line 8">
            <a:extLst>
              <a:ext uri="{FF2B5EF4-FFF2-40B4-BE49-F238E27FC236}">
                <a16:creationId xmlns:a16="http://schemas.microsoft.com/office/drawing/2014/main" id="{4E8D102A-1F14-419D-AA88-DDFE0CAE55EE}"/>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 name="Line 9">
            <a:extLst>
              <a:ext uri="{FF2B5EF4-FFF2-40B4-BE49-F238E27FC236}">
                <a16:creationId xmlns:a16="http://schemas.microsoft.com/office/drawing/2014/main" id="{0E267587-A021-4D8A-931F-04AB3612467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9" name="Line 10">
            <a:extLst>
              <a:ext uri="{FF2B5EF4-FFF2-40B4-BE49-F238E27FC236}">
                <a16:creationId xmlns:a16="http://schemas.microsoft.com/office/drawing/2014/main" id="{393C8C13-6379-4899-886D-69AECC95E28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 name="Line 11">
            <a:extLst>
              <a:ext uri="{FF2B5EF4-FFF2-40B4-BE49-F238E27FC236}">
                <a16:creationId xmlns:a16="http://schemas.microsoft.com/office/drawing/2014/main" id="{295B82C4-BC58-44BD-88A4-8E95880BA9CE}"/>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1" name="Line 12">
            <a:extLst>
              <a:ext uri="{FF2B5EF4-FFF2-40B4-BE49-F238E27FC236}">
                <a16:creationId xmlns:a16="http://schemas.microsoft.com/office/drawing/2014/main" id="{C8666E3C-EE0F-4353-9534-9E75E6022052}"/>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 name="Text Box 13">
            <a:extLst>
              <a:ext uri="{FF2B5EF4-FFF2-40B4-BE49-F238E27FC236}">
                <a16:creationId xmlns:a16="http://schemas.microsoft.com/office/drawing/2014/main" id="{F58A56C4-ACB8-45E6-B47A-C53613404855}"/>
              </a:ext>
            </a:extLst>
          </p:cNvPr>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*مختصر</a:t>
            </a:r>
          </a:p>
          <a:p>
            <a:pPr marL="0" marR="0" lvl="0" indent="0" algn="r" defTabSz="914400" rtl="1" eaLnBrk="0" fontAlgn="base" latinLnBrk="0" hangingPunct="0">
              <a:lnSpc>
                <a:spcPct val="100000"/>
              </a:lnSpc>
              <a:spcBef>
                <a:spcPts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جداً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Text Box 26">
            <a:extLst>
              <a:ext uri="{FF2B5EF4-FFF2-40B4-BE49-F238E27FC236}">
                <a16:creationId xmlns:a16="http://schemas.microsoft.com/office/drawing/2014/main" id="{421424BB-7EA5-432C-85AB-8E2E987E59B7}"/>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مكان النص:</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 name="Text Box 27">
            <a:extLst>
              <a:ext uri="{FF2B5EF4-FFF2-40B4-BE49-F238E27FC236}">
                <a16:creationId xmlns:a16="http://schemas.microsoft.com/office/drawing/2014/main" id="{6B16BDC6-24A3-4410-A6AE-F55F7C1F7AE4}"/>
              </a:ext>
            </a:extLst>
          </p:cNvPr>
          <p:cNvSpPr txBox="1">
            <a:spLocks noChangeArrowheads="1"/>
          </p:cNvSpPr>
          <p:nvPr/>
        </p:nvSpPr>
        <p:spPr bwMode="auto">
          <a:xfrm>
            <a:off x="5054600" y="1094581"/>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متى 1: 16</a:t>
            </a: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5" name="Rectangle 28">
            <a:extLst>
              <a:ext uri="{FF2B5EF4-FFF2-40B4-BE49-F238E27FC236}">
                <a16:creationId xmlns:a16="http://schemas.microsoft.com/office/drawing/2014/main" id="{883C8FA2-C2BD-491D-A0FE-55D4C4B239D0}"/>
              </a:ext>
            </a:extLst>
          </p:cNvPr>
          <p:cNvSpPr>
            <a:spLocks noChangeArrowheads="1"/>
          </p:cNvSpPr>
          <p:nvPr/>
        </p:nvSpPr>
        <p:spPr bwMode="auto">
          <a:xfrm>
            <a:off x="5181600" y="758825"/>
            <a:ext cx="2924884"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 name="Text Box 4">
            <a:extLst>
              <a:ext uri="{FF2B5EF4-FFF2-40B4-BE49-F238E27FC236}">
                <a16:creationId xmlns:a16="http://schemas.microsoft.com/office/drawing/2014/main" id="{ECE5DCA0-8447-4ADA-96A9-BAAC362AE754}"/>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7" name="Line 10">
            <a:extLst>
              <a:ext uri="{FF2B5EF4-FFF2-40B4-BE49-F238E27FC236}">
                <a16:creationId xmlns:a16="http://schemas.microsoft.com/office/drawing/2014/main" id="{FB0174CB-1F40-41F4-8AFE-2F632A903F5F}"/>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 name="Line 11">
            <a:extLst>
              <a:ext uri="{FF2B5EF4-FFF2-40B4-BE49-F238E27FC236}">
                <a16:creationId xmlns:a16="http://schemas.microsoft.com/office/drawing/2014/main" id="{A4F2363D-0C4E-44BC-A015-5FCA3CB9246A}"/>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9" name="Line 14">
            <a:extLst>
              <a:ext uri="{FF2B5EF4-FFF2-40B4-BE49-F238E27FC236}">
                <a16:creationId xmlns:a16="http://schemas.microsoft.com/office/drawing/2014/main" id="{87D5D454-7A00-487D-B7A4-19E3DAC0022C}"/>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 name="Text Box 5">
            <a:extLst>
              <a:ext uri="{FF2B5EF4-FFF2-40B4-BE49-F238E27FC236}">
                <a16:creationId xmlns:a16="http://schemas.microsoft.com/office/drawing/2014/main" id="{3E5F5ECE-B2B3-47C5-9CF0-CED5622CBAE3}"/>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 name="Text Box 6">
            <a:extLst>
              <a:ext uri="{FF2B5EF4-FFF2-40B4-BE49-F238E27FC236}">
                <a16:creationId xmlns:a16="http://schemas.microsoft.com/office/drawing/2014/main" id="{3057780C-5C52-466B-875C-6F5DAC587188}"/>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 name="Line 7">
            <a:extLst>
              <a:ext uri="{FF2B5EF4-FFF2-40B4-BE49-F238E27FC236}">
                <a16:creationId xmlns:a16="http://schemas.microsoft.com/office/drawing/2014/main" id="{C88072C2-3839-4A2B-9F9E-619EB7E6AB4F}"/>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3" name="Text Box 21">
            <a:extLst>
              <a:ext uri="{FF2B5EF4-FFF2-40B4-BE49-F238E27FC236}">
                <a16:creationId xmlns:a16="http://schemas.microsoft.com/office/drawing/2014/main" id="{6736CC75-ED3A-4270-8846-4E64DD3594B5}"/>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 name="Line 26">
            <a:extLst>
              <a:ext uri="{FF2B5EF4-FFF2-40B4-BE49-F238E27FC236}">
                <a16:creationId xmlns:a16="http://schemas.microsoft.com/office/drawing/2014/main" id="{6565E56B-EFC5-485C-934F-6F7831A7CCAF}"/>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5" name="Line 27">
            <a:extLst>
              <a:ext uri="{FF2B5EF4-FFF2-40B4-BE49-F238E27FC236}">
                <a16:creationId xmlns:a16="http://schemas.microsoft.com/office/drawing/2014/main" id="{C9B3B689-ED53-46E7-AFA9-85F68F969553}"/>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76" name="Group 47">
            <a:extLst>
              <a:ext uri="{FF2B5EF4-FFF2-40B4-BE49-F238E27FC236}">
                <a16:creationId xmlns:a16="http://schemas.microsoft.com/office/drawing/2014/main" id="{9930E014-8796-42A3-87F9-0BED7D3E9307}"/>
              </a:ext>
            </a:extLst>
          </p:cNvPr>
          <p:cNvGrpSpPr>
            <a:grpSpLocks/>
          </p:cNvGrpSpPr>
          <p:nvPr/>
        </p:nvGrpSpPr>
        <p:grpSpPr bwMode="auto">
          <a:xfrm>
            <a:off x="3955340" y="3352567"/>
            <a:ext cx="1684338" cy="182563"/>
            <a:chOff x="2796" y="2106"/>
            <a:chExt cx="1061" cy="115"/>
          </a:xfrm>
        </p:grpSpPr>
        <p:sp>
          <p:nvSpPr>
            <p:cNvPr id="77" name="Line 23">
              <a:extLst>
                <a:ext uri="{FF2B5EF4-FFF2-40B4-BE49-F238E27FC236}">
                  <a16:creationId xmlns:a16="http://schemas.microsoft.com/office/drawing/2014/main" id="{1C10152B-D743-418A-94AD-235A9B7CFC3A}"/>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8" name="Line 24">
              <a:extLst>
                <a:ext uri="{FF2B5EF4-FFF2-40B4-BE49-F238E27FC236}">
                  <a16:creationId xmlns:a16="http://schemas.microsoft.com/office/drawing/2014/main" id="{28242D53-D56D-4FC4-80A3-84919EDAEB61}"/>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9" name="Line 25">
              <a:extLst>
                <a:ext uri="{FF2B5EF4-FFF2-40B4-BE49-F238E27FC236}">
                  <a16:creationId xmlns:a16="http://schemas.microsoft.com/office/drawing/2014/main" id="{39265304-81F5-4C26-8732-BD6F083D73B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0" name="Text Box 26">
            <a:extLst>
              <a:ext uri="{FF2B5EF4-FFF2-40B4-BE49-F238E27FC236}">
                <a16:creationId xmlns:a16="http://schemas.microsoft.com/office/drawing/2014/main" id="{3F39FBE4-8358-4B20-AFF1-326147FEF181}"/>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يوسف              مريم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81" name="Line 37">
            <a:extLst>
              <a:ext uri="{FF2B5EF4-FFF2-40B4-BE49-F238E27FC236}">
                <a16:creationId xmlns:a16="http://schemas.microsoft.com/office/drawing/2014/main" id="{FEABD381-C2EE-474A-AB7B-A08B332EB785}"/>
              </a:ext>
            </a:extLst>
          </p:cNvPr>
          <p:cNvSpPr>
            <a:spLocks noChangeShapeType="1"/>
          </p:cNvSpPr>
          <p:nvPr/>
        </p:nvSpPr>
        <p:spPr bwMode="auto">
          <a:xfrm flipV="1">
            <a:off x="3912895" y="539501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2" name="Line 38">
            <a:extLst>
              <a:ext uri="{FF2B5EF4-FFF2-40B4-BE49-F238E27FC236}">
                <a16:creationId xmlns:a16="http://schemas.microsoft.com/office/drawing/2014/main" id="{7459C82C-05AC-43DB-9EC0-B8692E7127B6}"/>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3" name="AutoShape 50">
            <a:extLst>
              <a:ext uri="{FF2B5EF4-FFF2-40B4-BE49-F238E27FC236}">
                <a16:creationId xmlns:a16="http://schemas.microsoft.com/office/drawing/2014/main" id="{9ED17DAA-E8EE-4974-8C4B-6A011DC7AC61}"/>
              </a:ext>
            </a:extLst>
          </p:cNvPr>
          <p:cNvSpPr>
            <a:spLocks noChangeArrowheads="1"/>
          </p:cNvSpPr>
          <p:nvPr/>
        </p:nvSpPr>
        <p:spPr bwMode="auto">
          <a:xfrm>
            <a:off x="3703345" y="444251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4" name="Text Box 55">
            <a:extLst>
              <a:ext uri="{FF2B5EF4-FFF2-40B4-BE49-F238E27FC236}">
                <a16:creationId xmlns:a16="http://schemas.microsoft.com/office/drawing/2014/main" id="{6BDB0E2B-28C9-4770-B3C8-F2CB258EA49F}"/>
              </a:ext>
            </a:extLst>
          </p:cNvPr>
          <p:cNvSpPr txBox="1">
            <a:spLocks noChangeArrowheads="1"/>
          </p:cNvSpPr>
          <p:nvPr/>
        </p:nvSpPr>
        <p:spPr bwMode="auto">
          <a:xfrm>
            <a:off x="58612" y="3818875"/>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
        <p:nvSpPr>
          <p:cNvPr id="85" name="Line 30">
            <a:extLst>
              <a:ext uri="{FF2B5EF4-FFF2-40B4-BE49-F238E27FC236}">
                <a16:creationId xmlns:a16="http://schemas.microsoft.com/office/drawing/2014/main" id="{577E15A3-9D95-474E-9792-B4675F8EE850}"/>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 name="Text Box 36">
            <a:extLst>
              <a:ext uri="{FF2B5EF4-FFF2-40B4-BE49-F238E27FC236}">
                <a16:creationId xmlns:a16="http://schemas.microsoft.com/office/drawing/2014/main" id="{EBEBF81D-7E4C-499F-9A28-B997D4D73A6B}"/>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box(out)">
                                      <p:cBhvr>
                                        <p:cTn id="1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8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1651794" y="4312115"/>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العائلي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 3: 23-38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44"/>
          <p:cNvGrpSpPr>
            <a:grpSpLocks/>
          </p:cNvGrpSpPr>
          <p:nvPr/>
        </p:nvGrpSpPr>
        <p:grpSpPr bwMode="auto">
          <a:xfrm>
            <a:off x="4842861" y="4312115"/>
            <a:ext cx="2925762" cy="847725"/>
            <a:chOff x="3285" y="2701"/>
            <a:chExt cx="1843" cy="534"/>
          </a:xfrm>
        </p:grpSpPr>
        <p:sp>
          <p:nvSpPr>
            <p:cNvPr id="358428" name="Text Box 28"/>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78"/>
                  </a:solidFill>
                  <a:effectLst/>
                  <a:uLnTx/>
                  <a:uFillTx/>
                  <a:latin typeface="Arial" panose="020B0604020202020204" pitchFamily="34" charset="0"/>
                  <a:ea typeface="ＭＳ Ｐゴシック" charset="0"/>
                  <a:cs typeface="Arial" panose="020B0604020202020204" pitchFamily="34" charset="0"/>
                </a:rPr>
                <a:t>الحق الشرعي</a:t>
              </a:r>
              <a:endParaRPr kumimoji="0" lang="en-US" sz="2400" b="1" i="0" u="none" strike="noStrike" kern="1200" cap="none" spc="0" normalizeH="0" baseline="0" noProof="0" dirty="0">
                <a:ln>
                  <a:noFill/>
                </a:ln>
                <a:solidFill>
                  <a:srgbClr val="66FF78"/>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78"/>
                  </a:solidFill>
                  <a:effectLst/>
                  <a:uLnTx/>
                  <a:uFillTx/>
                  <a:latin typeface="Arial" panose="020B0604020202020204" pitchFamily="34" charset="0"/>
                  <a:ea typeface="ＭＳ Ｐゴシック" charset="0"/>
                  <a:cs typeface="Arial" panose="020B0604020202020204" pitchFamily="34" charset="0"/>
                </a:rPr>
                <a:t>متى 1: 1-17</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58433" name="Line 33"/>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58440" name="Line 40"/>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58445" name="Text Box 45"/>
          <p:cNvSpPr txBox="1">
            <a:spLocks noChangeArrowheads="1"/>
          </p:cNvSpPr>
          <p:nvPr/>
        </p:nvSpPr>
        <p:spPr bwMode="auto">
          <a:xfrm>
            <a:off x="-420741" y="3903763"/>
            <a:ext cx="4089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نسب الدم</a:t>
            </a:r>
            <a:endParaRPr kumimoji="0" lang="en-US"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358446" name="Text Box 46"/>
          <p:cNvSpPr txBox="1">
            <a:spLocks noChangeArrowheads="1"/>
          </p:cNvSpPr>
          <p:nvPr/>
        </p:nvSpPr>
        <p:spPr bwMode="auto">
          <a:xfrm>
            <a:off x="6036318" y="3903763"/>
            <a:ext cx="299719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النسب الشرعي</a:t>
            </a:r>
            <a:endParaRPr kumimoji="0" lang="en-US"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83999" name="Text Box 50"/>
          <p:cNvSpPr txBox="1">
            <a:spLocks noChangeArrowheads="1"/>
          </p:cNvSpPr>
          <p:nvPr/>
        </p:nvSpPr>
        <p:spPr bwMode="auto">
          <a:xfrm>
            <a:off x="8509986" y="4462927"/>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58457" name="Rectangle 5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sp>
        <p:nvSpPr>
          <p:cNvPr id="48" name="Text Box 2">
            <a:extLst>
              <a:ext uri="{FF2B5EF4-FFF2-40B4-BE49-F238E27FC236}">
                <a16:creationId xmlns:a16="http://schemas.microsoft.com/office/drawing/2014/main" id="{14B47DE1-875D-4CDA-8E67-95284DA4C616}"/>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9" name="Text Box 3">
            <a:extLst>
              <a:ext uri="{FF2B5EF4-FFF2-40B4-BE49-F238E27FC236}">
                <a16:creationId xmlns:a16="http://schemas.microsoft.com/office/drawing/2014/main" id="{B7D363DA-E64C-4304-B461-436ADD85D822}"/>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0" name="Rectangle 4">
            <a:extLst>
              <a:ext uri="{FF2B5EF4-FFF2-40B4-BE49-F238E27FC236}">
                <a16:creationId xmlns:a16="http://schemas.microsoft.com/office/drawing/2014/main" id="{AC70A565-2A30-4B8E-BF72-CED9F8B0C149}"/>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1" name="Line 5">
            <a:extLst>
              <a:ext uri="{FF2B5EF4-FFF2-40B4-BE49-F238E27FC236}">
                <a16:creationId xmlns:a16="http://schemas.microsoft.com/office/drawing/2014/main" id="{C55D468F-D2A9-49ED-A55E-8621E639E7E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 name="Line 6">
            <a:extLst>
              <a:ext uri="{FF2B5EF4-FFF2-40B4-BE49-F238E27FC236}">
                <a16:creationId xmlns:a16="http://schemas.microsoft.com/office/drawing/2014/main" id="{AECE589E-7052-4F78-8E95-91BE57D9038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3" name="Line 7">
            <a:extLst>
              <a:ext uri="{FF2B5EF4-FFF2-40B4-BE49-F238E27FC236}">
                <a16:creationId xmlns:a16="http://schemas.microsoft.com/office/drawing/2014/main" id="{EC26F0D7-06F3-450C-B9CB-F6EB62746C7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 name="Line 8">
            <a:extLst>
              <a:ext uri="{FF2B5EF4-FFF2-40B4-BE49-F238E27FC236}">
                <a16:creationId xmlns:a16="http://schemas.microsoft.com/office/drawing/2014/main" id="{80B220DF-4F12-4E39-9EA1-EB26CD63513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5" name="Line 9">
            <a:extLst>
              <a:ext uri="{FF2B5EF4-FFF2-40B4-BE49-F238E27FC236}">
                <a16:creationId xmlns:a16="http://schemas.microsoft.com/office/drawing/2014/main" id="{DC7A3046-CB04-43B1-B23F-F43993105828}"/>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 name="Line 10">
            <a:extLst>
              <a:ext uri="{FF2B5EF4-FFF2-40B4-BE49-F238E27FC236}">
                <a16:creationId xmlns:a16="http://schemas.microsoft.com/office/drawing/2014/main" id="{D175075A-A8DF-40A3-99A3-C224C1919833}"/>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 name="Line 11">
            <a:extLst>
              <a:ext uri="{FF2B5EF4-FFF2-40B4-BE49-F238E27FC236}">
                <a16:creationId xmlns:a16="http://schemas.microsoft.com/office/drawing/2014/main" id="{BF1D3AF7-0FF3-438B-9246-14A1BFAC1496}"/>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 name="Line 12">
            <a:extLst>
              <a:ext uri="{FF2B5EF4-FFF2-40B4-BE49-F238E27FC236}">
                <a16:creationId xmlns:a16="http://schemas.microsoft.com/office/drawing/2014/main" id="{0A2BDB48-46FF-4DDC-ADCA-97D0B57C4B51}"/>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 name="Text Box 4">
            <a:extLst>
              <a:ext uri="{FF2B5EF4-FFF2-40B4-BE49-F238E27FC236}">
                <a16:creationId xmlns:a16="http://schemas.microsoft.com/office/drawing/2014/main" id="{A443E14C-D7C6-4D49-ABFF-EABF6473D058}"/>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Line 10">
            <a:extLst>
              <a:ext uri="{FF2B5EF4-FFF2-40B4-BE49-F238E27FC236}">
                <a16:creationId xmlns:a16="http://schemas.microsoft.com/office/drawing/2014/main" id="{1E1C62C2-D3C3-4FC0-AFBA-D8BA63730B48}"/>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 name="Line 11">
            <a:extLst>
              <a:ext uri="{FF2B5EF4-FFF2-40B4-BE49-F238E27FC236}">
                <a16:creationId xmlns:a16="http://schemas.microsoft.com/office/drawing/2014/main" id="{51075569-7495-4847-946E-F6E314020FFD}"/>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5" name="Line 14">
            <a:extLst>
              <a:ext uri="{FF2B5EF4-FFF2-40B4-BE49-F238E27FC236}">
                <a16:creationId xmlns:a16="http://schemas.microsoft.com/office/drawing/2014/main" id="{3FFA0C0D-10F9-434B-83F2-A046D104724F}"/>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 name="Text Box 5">
            <a:extLst>
              <a:ext uri="{FF2B5EF4-FFF2-40B4-BE49-F238E27FC236}">
                <a16:creationId xmlns:a16="http://schemas.microsoft.com/office/drawing/2014/main" id="{0A04E13B-B817-4660-BB1A-2BF5DC9DCA78}"/>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7" name="Text Box 6">
            <a:extLst>
              <a:ext uri="{FF2B5EF4-FFF2-40B4-BE49-F238E27FC236}">
                <a16:creationId xmlns:a16="http://schemas.microsoft.com/office/drawing/2014/main" id="{7536DAAD-B799-460B-8EBE-F0123CE28F9E}"/>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 name="Line 7">
            <a:extLst>
              <a:ext uri="{FF2B5EF4-FFF2-40B4-BE49-F238E27FC236}">
                <a16:creationId xmlns:a16="http://schemas.microsoft.com/office/drawing/2014/main" id="{A34B9D70-089B-43BF-BFD8-6491B37D6146}"/>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9" name="Line 26">
            <a:extLst>
              <a:ext uri="{FF2B5EF4-FFF2-40B4-BE49-F238E27FC236}">
                <a16:creationId xmlns:a16="http://schemas.microsoft.com/office/drawing/2014/main" id="{0B66E3DF-52C2-4E03-942E-74CC569DC602}"/>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0" name="Line 27">
            <a:extLst>
              <a:ext uri="{FF2B5EF4-FFF2-40B4-BE49-F238E27FC236}">
                <a16:creationId xmlns:a16="http://schemas.microsoft.com/office/drawing/2014/main" id="{9CB59283-71AA-4DBB-8A64-ADE748BFCE4E}"/>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71" name="Group 47">
            <a:extLst>
              <a:ext uri="{FF2B5EF4-FFF2-40B4-BE49-F238E27FC236}">
                <a16:creationId xmlns:a16="http://schemas.microsoft.com/office/drawing/2014/main" id="{ABD99BD7-C2BE-4AB3-A7BA-F89F830AA9EE}"/>
              </a:ext>
            </a:extLst>
          </p:cNvPr>
          <p:cNvGrpSpPr>
            <a:grpSpLocks/>
          </p:cNvGrpSpPr>
          <p:nvPr/>
        </p:nvGrpSpPr>
        <p:grpSpPr bwMode="auto">
          <a:xfrm>
            <a:off x="3955340" y="3352567"/>
            <a:ext cx="1684338" cy="182563"/>
            <a:chOff x="2796" y="2106"/>
            <a:chExt cx="1061" cy="115"/>
          </a:xfrm>
        </p:grpSpPr>
        <p:sp>
          <p:nvSpPr>
            <p:cNvPr id="72" name="Line 23">
              <a:extLst>
                <a:ext uri="{FF2B5EF4-FFF2-40B4-BE49-F238E27FC236}">
                  <a16:creationId xmlns:a16="http://schemas.microsoft.com/office/drawing/2014/main" id="{C0EC3596-7369-489B-A551-63B5651067FB}"/>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 name="Line 24">
              <a:extLst>
                <a:ext uri="{FF2B5EF4-FFF2-40B4-BE49-F238E27FC236}">
                  <a16:creationId xmlns:a16="http://schemas.microsoft.com/office/drawing/2014/main" id="{27CF4D46-B1D1-4B5B-8234-EBF90B4BE102}"/>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 name="Line 25">
              <a:extLst>
                <a:ext uri="{FF2B5EF4-FFF2-40B4-BE49-F238E27FC236}">
                  <a16:creationId xmlns:a16="http://schemas.microsoft.com/office/drawing/2014/main" id="{6D7641D6-5A51-4709-A589-1E3F63EB9CCE}"/>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5" name="Line 31">
            <a:extLst>
              <a:ext uri="{FF2B5EF4-FFF2-40B4-BE49-F238E27FC236}">
                <a16:creationId xmlns:a16="http://schemas.microsoft.com/office/drawing/2014/main" id="{C0726D66-C2D5-4964-A8AD-BCBA2C16100B}"/>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 name="Text Box 21">
            <a:extLst>
              <a:ext uri="{FF2B5EF4-FFF2-40B4-BE49-F238E27FC236}">
                <a16:creationId xmlns:a16="http://schemas.microsoft.com/office/drawing/2014/main" id="{E2490FC7-80E8-493D-A5AF-973D3B1FCA65}"/>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7" name="Line 27">
            <a:extLst>
              <a:ext uri="{FF2B5EF4-FFF2-40B4-BE49-F238E27FC236}">
                <a16:creationId xmlns:a16="http://schemas.microsoft.com/office/drawing/2014/main" id="{1ED71F6A-3460-46F3-A8A2-097F402C3BEA}"/>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8" name="Line 38">
            <a:extLst>
              <a:ext uri="{FF2B5EF4-FFF2-40B4-BE49-F238E27FC236}">
                <a16:creationId xmlns:a16="http://schemas.microsoft.com/office/drawing/2014/main" id="{AD5F2789-2973-4955-A265-7328A7FC1F72}"/>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9" name="Text Box 26">
            <a:extLst>
              <a:ext uri="{FF2B5EF4-FFF2-40B4-BE49-F238E27FC236}">
                <a16:creationId xmlns:a16="http://schemas.microsoft.com/office/drawing/2014/main" id="{5D010984-78A5-486A-964B-81B825AD0E80}"/>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يوسف              مريم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grpSp>
        <p:nvGrpSpPr>
          <p:cNvPr id="81" name="Group 42">
            <a:extLst>
              <a:ext uri="{FF2B5EF4-FFF2-40B4-BE49-F238E27FC236}">
                <a16:creationId xmlns:a16="http://schemas.microsoft.com/office/drawing/2014/main" id="{EA1B44E6-118E-4534-B857-69B70B657198}"/>
              </a:ext>
            </a:extLst>
          </p:cNvPr>
          <p:cNvGrpSpPr>
            <a:grpSpLocks/>
          </p:cNvGrpSpPr>
          <p:nvPr/>
        </p:nvGrpSpPr>
        <p:grpSpPr bwMode="auto">
          <a:xfrm>
            <a:off x="3886701" y="5788260"/>
            <a:ext cx="3429000" cy="963612"/>
            <a:chOff x="2762" y="3679"/>
            <a:chExt cx="2160" cy="607"/>
          </a:xfrm>
        </p:grpSpPr>
        <p:sp>
          <p:nvSpPr>
            <p:cNvPr id="82" name="Line 35">
              <a:extLst>
                <a:ext uri="{FF2B5EF4-FFF2-40B4-BE49-F238E27FC236}">
                  <a16:creationId xmlns:a16="http://schemas.microsoft.com/office/drawing/2014/main" id="{3E15530C-E084-4225-A423-833035847975}"/>
                </a:ext>
              </a:extLst>
            </p:cNvPr>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3" name="Text Box 36">
              <a:extLst>
                <a:ext uri="{FF2B5EF4-FFF2-40B4-BE49-F238E27FC236}">
                  <a16:creationId xmlns:a16="http://schemas.microsoft.com/office/drawing/2014/main" id="{758F7C44-6A2B-4154-9EC4-D25C68871317}"/>
                </a:ext>
              </a:extLst>
            </p:cNvPr>
            <p:cNvSpPr txBox="1">
              <a:spLocks noChangeArrowheads="1"/>
            </p:cNvSpPr>
            <p:nvPr/>
          </p:nvSpPr>
          <p:spPr bwMode="auto">
            <a:xfrm>
              <a:off x="2762" y="395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4" name="Line 30">
            <a:extLst>
              <a:ext uri="{FF2B5EF4-FFF2-40B4-BE49-F238E27FC236}">
                <a16:creationId xmlns:a16="http://schemas.microsoft.com/office/drawing/2014/main" id="{4AF71C77-709B-4763-BF77-E654A29EC9DF}"/>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13" name="Text Box 33"/>
          <p:cNvSpPr txBox="1">
            <a:spLocks noChangeArrowheads="1"/>
          </p:cNvSpPr>
          <p:nvPr/>
        </p:nvSpPr>
        <p:spPr bwMode="auto">
          <a:xfrm>
            <a:off x="1651794" y="5400086"/>
            <a:ext cx="1806575"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حق</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48"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53340" name="Rectangle 6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36</a:t>
            </a:r>
          </a:p>
        </p:txBody>
      </p:sp>
      <p:grpSp>
        <p:nvGrpSpPr>
          <p:cNvPr id="43" name="Group 43">
            <a:extLst>
              <a:ext uri="{FF2B5EF4-FFF2-40B4-BE49-F238E27FC236}">
                <a16:creationId xmlns:a16="http://schemas.microsoft.com/office/drawing/2014/main" id="{D018BDAB-C5FF-4579-BB29-C59D2EF4EE3D}"/>
              </a:ext>
            </a:extLst>
          </p:cNvPr>
          <p:cNvGrpSpPr>
            <a:grpSpLocks/>
          </p:cNvGrpSpPr>
          <p:nvPr/>
        </p:nvGrpSpPr>
        <p:grpSpPr bwMode="auto">
          <a:xfrm>
            <a:off x="1651794" y="4312115"/>
            <a:ext cx="3138487" cy="847725"/>
            <a:chOff x="1287" y="2701"/>
            <a:chExt cx="1977" cy="534"/>
          </a:xfrm>
        </p:grpSpPr>
        <p:sp>
          <p:nvSpPr>
            <p:cNvPr id="44" name="Text Box 27">
              <a:extLst>
                <a:ext uri="{FF2B5EF4-FFF2-40B4-BE49-F238E27FC236}">
                  <a16:creationId xmlns:a16="http://schemas.microsoft.com/office/drawing/2014/main" id="{EE61015E-3FE6-4A0E-AC50-0811CB9C8F52}"/>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الحق العائلي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لوقا 3: 23-38</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29">
              <a:extLst>
                <a:ext uri="{FF2B5EF4-FFF2-40B4-BE49-F238E27FC236}">
                  <a16:creationId xmlns:a16="http://schemas.microsoft.com/office/drawing/2014/main" id="{41E77CDF-BD6A-4E13-A43D-BF8C83EB9281}"/>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 name="Group 44">
            <a:extLst>
              <a:ext uri="{FF2B5EF4-FFF2-40B4-BE49-F238E27FC236}">
                <a16:creationId xmlns:a16="http://schemas.microsoft.com/office/drawing/2014/main" id="{46A8F022-674B-4CC4-978B-E1CF1A76487C}"/>
              </a:ext>
            </a:extLst>
          </p:cNvPr>
          <p:cNvGrpSpPr>
            <a:grpSpLocks/>
          </p:cNvGrpSpPr>
          <p:nvPr/>
        </p:nvGrpSpPr>
        <p:grpSpPr bwMode="auto">
          <a:xfrm>
            <a:off x="4842861" y="4312115"/>
            <a:ext cx="2925762" cy="847725"/>
            <a:chOff x="3285" y="2701"/>
            <a:chExt cx="1843" cy="534"/>
          </a:xfrm>
        </p:grpSpPr>
        <p:sp>
          <p:nvSpPr>
            <p:cNvPr id="47" name="Text Box 28">
              <a:extLst>
                <a:ext uri="{FF2B5EF4-FFF2-40B4-BE49-F238E27FC236}">
                  <a16:creationId xmlns:a16="http://schemas.microsoft.com/office/drawing/2014/main" id="{46C67797-9267-4884-8438-B2205A3E6B72}"/>
                </a:ext>
              </a:extLst>
            </p:cNvPr>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الحق الشرعي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متى 1: 1-17</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32">
              <a:extLst>
                <a:ext uri="{FF2B5EF4-FFF2-40B4-BE49-F238E27FC236}">
                  <a16:creationId xmlns:a16="http://schemas.microsoft.com/office/drawing/2014/main" id="{6A5C8CA0-4C60-451F-BEBE-966B21D1D603}"/>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49" name="Line 33">
            <a:extLst>
              <a:ext uri="{FF2B5EF4-FFF2-40B4-BE49-F238E27FC236}">
                <a16:creationId xmlns:a16="http://schemas.microsoft.com/office/drawing/2014/main" id="{923ED892-F6F3-4DB6-93C6-21715C3C0040}"/>
              </a:ext>
            </a:extLst>
          </p:cNvPr>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0" name="Line 40">
            <a:extLst>
              <a:ext uri="{FF2B5EF4-FFF2-40B4-BE49-F238E27FC236}">
                <a16:creationId xmlns:a16="http://schemas.microsoft.com/office/drawing/2014/main" id="{6C26152F-E241-4BF5-B254-C48DFB32D5F4}"/>
              </a:ext>
            </a:extLst>
          </p:cNvPr>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1" name="Text Box 46">
            <a:extLst>
              <a:ext uri="{FF2B5EF4-FFF2-40B4-BE49-F238E27FC236}">
                <a16:creationId xmlns:a16="http://schemas.microsoft.com/office/drawing/2014/main" id="{E74603E1-3D9F-460C-85F7-FB878F2DE638}"/>
              </a:ext>
            </a:extLst>
          </p:cNvPr>
          <p:cNvSpPr txBox="1">
            <a:spLocks noChangeArrowheads="1"/>
          </p:cNvSpPr>
          <p:nvPr/>
        </p:nvSpPr>
        <p:spPr bwMode="auto">
          <a:xfrm>
            <a:off x="6036318" y="3903763"/>
            <a:ext cx="299719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النسب الشرعي</a:t>
            </a:r>
            <a:endParaRPr kumimoji="0" lang="en-US"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 Box 50">
            <a:extLst>
              <a:ext uri="{FF2B5EF4-FFF2-40B4-BE49-F238E27FC236}">
                <a16:creationId xmlns:a16="http://schemas.microsoft.com/office/drawing/2014/main" id="{3F85BEE7-A0D0-48E6-A58D-5A2A23085AAD}"/>
              </a:ext>
            </a:extLst>
          </p:cNvPr>
          <p:cNvSpPr txBox="1">
            <a:spLocks noChangeArrowheads="1"/>
          </p:cNvSpPr>
          <p:nvPr/>
        </p:nvSpPr>
        <p:spPr bwMode="auto">
          <a:xfrm>
            <a:off x="8509986" y="4462927"/>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
            <a:extLst>
              <a:ext uri="{FF2B5EF4-FFF2-40B4-BE49-F238E27FC236}">
                <a16:creationId xmlns:a16="http://schemas.microsoft.com/office/drawing/2014/main" id="{B266286B-16BD-4F05-8AF8-71237A94B64F}"/>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 name="Text Box 3">
            <a:extLst>
              <a:ext uri="{FF2B5EF4-FFF2-40B4-BE49-F238E27FC236}">
                <a16:creationId xmlns:a16="http://schemas.microsoft.com/office/drawing/2014/main" id="{015A6D50-95BA-45A2-B2B8-FF6704538A34}"/>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5" name="Rectangle 4">
            <a:extLst>
              <a:ext uri="{FF2B5EF4-FFF2-40B4-BE49-F238E27FC236}">
                <a16:creationId xmlns:a16="http://schemas.microsoft.com/office/drawing/2014/main" id="{34554C60-D7AE-4FC5-B3FB-83C03A62D3DF}"/>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 name="Line 5">
            <a:extLst>
              <a:ext uri="{FF2B5EF4-FFF2-40B4-BE49-F238E27FC236}">
                <a16:creationId xmlns:a16="http://schemas.microsoft.com/office/drawing/2014/main" id="{255375FF-28D8-4438-8149-D6CC1CAD3043}"/>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 name="Line 6">
            <a:extLst>
              <a:ext uri="{FF2B5EF4-FFF2-40B4-BE49-F238E27FC236}">
                <a16:creationId xmlns:a16="http://schemas.microsoft.com/office/drawing/2014/main" id="{FB95F5D5-74D0-4B13-824C-83F43AF7E4A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 name="Line 7">
            <a:extLst>
              <a:ext uri="{FF2B5EF4-FFF2-40B4-BE49-F238E27FC236}">
                <a16:creationId xmlns:a16="http://schemas.microsoft.com/office/drawing/2014/main" id="{782C7CD7-3BA7-4F28-B5FC-488885E0AE5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9" name="Line 8">
            <a:extLst>
              <a:ext uri="{FF2B5EF4-FFF2-40B4-BE49-F238E27FC236}">
                <a16:creationId xmlns:a16="http://schemas.microsoft.com/office/drawing/2014/main" id="{37D26D7D-AD2F-4382-96CC-FA2CBB53C8A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 name="Line 9">
            <a:extLst>
              <a:ext uri="{FF2B5EF4-FFF2-40B4-BE49-F238E27FC236}">
                <a16:creationId xmlns:a16="http://schemas.microsoft.com/office/drawing/2014/main" id="{D0E67E72-DA0E-4154-ADCA-33B53D34471C}"/>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1" name="Line 10">
            <a:extLst>
              <a:ext uri="{FF2B5EF4-FFF2-40B4-BE49-F238E27FC236}">
                <a16:creationId xmlns:a16="http://schemas.microsoft.com/office/drawing/2014/main" id="{D0651DBE-FA34-4818-902E-B32E72C16E9A}"/>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 name="Line 11">
            <a:extLst>
              <a:ext uri="{FF2B5EF4-FFF2-40B4-BE49-F238E27FC236}">
                <a16:creationId xmlns:a16="http://schemas.microsoft.com/office/drawing/2014/main" id="{C5539EF5-AD01-46CF-B371-C5D76222C65A}"/>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Line 12">
            <a:extLst>
              <a:ext uri="{FF2B5EF4-FFF2-40B4-BE49-F238E27FC236}">
                <a16:creationId xmlns:a16="http://schemas.microsoft.com/office/drawing/2014/main" id="{85D69DEE-6615-4841-AC18-F6F8D2841D38}"/>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 name="Text Box 4">
            <a:extLst>
              <a:ext uri="{FF2B5EF4-FFF2-40B4-BE49-F238E27FC236}">
                <a16:creationId xmlns:a16="http://schemas.microsoft.com/office/drawing/2014/main" id="{290A46F5-B5D6-4731-8DE9-795EF6CAD00C}"/>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5" name="Line 10">
            <a:extLst>
              <a:ext uri="{FF2B5EF4-FFF2-40B4-BE49-F238E27FC236}">
                <a16:creationId xmlns:a16="http://schemas.microsoft.com/office/drawing/2014/main" id="{7B1808ED-3073-4DF5-8159-9159F2C030EC}"/>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 name="Line 11">
            <a:extLst>
              <a:ext uri="{FF2B5EF4-FFF2-40B4-BE49-F238E27FC236}">
                <a16:creationId xmlns:a16="http://schemas.microsoft.com/office/drawing/2014/main" id="{AFC8E5C0-A14C-4A0E-ADAE-7FAED1FBA55F}"/>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7" name="Line 14">
            <a:extLst>
              <a:ext uri="{FF2B5EF4-FFF2-40B4-BE49-F238E27FC236}">
                <a16:creationId xmlns:a16="http://schemas.microsoft.com/office/drawing/2014/main" id="{B78AFCB5-1F30-4272-96D3-CC3E517F407B}"/>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 name="Text Box 5">
            <a:extLst>
              <a:ext uri="{FF2B5EF4-FFF2-40B4-BE49-F238E27FC236}">
                <a16:creationId xmlns:a16="http://schemas.microsoft.com/office/drawing/2014/main" id="{DDD7721F-2A7B-41B3-9109-C1F0F41DBA47}"/>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9" name="Text Box 6">
            <a:extLst>
              <a:ext uri="{FF2B5EF4-FFF2-40B4-BE49-F238E27FC236}">
                <a16:creationId xmlns:a16="http://schemas.microsoft.com/office/drawing/2014/main" id="{AD8BF254-205A-4812-AFA6-DC9D26F04B17}"/>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 name="Line 7">
            <a:extLst>
              <a:ext uri="{FF2B5EF4-FFF2-40B4-BE49-F238E27FC236}">
                <a16:creationId xmlns:a16="http://schemas.microsoft.com/office/drawing/2014/main" id="{A1BD177A-C5C9-4B61-8816-C4EE51D3EBEC}"/>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 name="Line 26">
            <a:extLst>
              <a:ext uri="{FF2B5EF4-FFF2-40B4-BE49-F238E27FC236}">
                <a16:creationId xmlns:a16="http://schemas.microsoft.com/office/drawing/2014/main" id="{1D9FBE9D-3A95-4A30-8A67-C4F321A4ED1D}"/>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2" name="Line 27">
            <a:extLst>
              <a:ext uri="{FF2B5EF4-FFF2-40B4-BE49-F238E27FC236}">
                <a16:creationId xmlns:a16="http://schemas.microsoft.com/office/drawing/2014/main" id="{10B0EAA4-D72D-4B3F-B97D-3FB220B0694C}"/>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73" name="Group 47">
            <a:extLst>
              <a:ext uri="{FF2B5EF4-FFF2-40B4-BE49-F238E27FC236}">
                <a16:creationId xmlns:a16="http://schemas.microsoft.com/office/drawing/2014/main" id="{DFF6EE26-E2EE-470A-A10A-D3A8D9F1FF56}"/>
              </a:ext>
            </a:extLst>
          </p:cNvPr>
          <p:cNvGrpSpPr>
            <a:grpSpLocks/>
          </p:cNvGrpSpPr>
          <p:nvPr/>
        </p:nvGrpSpPr>
        <p:grpSpPr bwMode="auto">
          <a:xfrm>
            <a:off x="3955340" y="3352567"/>
            <a:ext cx="1684338" cy="182563"/>
            <a:chOff x="2796" y="2106"/>
            <a:chExt cx="1061" cy="115"/>
          </a:xfrm>
        </p:grpSpPr>
        <p:sp>
          <p:nvSpPr>
            <p:cNvPr id="74" name="Line 23">
              <a:extLst>
                <a:ext uri="{FF2B5EF4-FFF2-40B4-BE49-F238E27FC236}">
                  <a16:creationId xmlns:a16="http://schemas.microsoft.com/office/drawing/2014/main" id="{DD3A7AA5-BC2E-45FD-A310-D0A850C4BF86}"/>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5" name="Line 24">
              <a:extLst>
                <a:ext uri="{FF2B5EF4-FFF2-40B4-BE49-F238E27FC236}">
                  <a16:creationId xmlns:a16="http://schemas.microsoft.com/office/drawing/2014/main" id="{2AF4DB46-6D78-43BB-94F8-4788A0DDCA3D}"/>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 name="Line 25">
              <a:extLst>
                <a:ext uri="{FF2B5EF4-FFF2-40B4-BE49-F238E27FC236}">
                  <a16:creationId xmlns:a16="http://schemas.microsoft.com/office/drawing/2014/main" id="{1C665074-EE08-4445-BA2A-951D94F1BB23}"/>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7" name="Line 31">
            <a:extLst>
              <a:ext uri="{FF2B5EF4-FFF2-40B4-BE49-F238E27FC236}">
                <a16:creationId xmlns:a16="http://schemas.microsoft.com/office/drawing/2014/main" id="{40656043-9A20-41BF-864D-6183CA9740EF}"/>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8" name="Text Box 21">
            <a:extLst>
              <a:ext uri="{FF2B5EF4-FFF2-40B4-BE49-F238E27FC236}">
                <a16:creationId xmlns:a16="http://schemas.microsoft.com/office/drawing/2014/main" id="{DCCF0B25-FA43-482D-AFA7-A4E22085FA7D}"/>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 name="Line 27">
            <a:extLst>
              <a:ext uri="{FF2B5EF4-FFF2-40B4-BE49-F238E27FC236}">
                <a16:creationId xmlns:a16="http://schemas.microsoft.com/office/drawing/2014/main" id="{A5118C85-7CE8-4B63-9D8D-4D1E072B255B}"/>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0" name="Line 38">
            <a:extLst>
              <a:ext uri="{FF2B5EF4-FFF2-40B4-BE49-F238E27FC236}">
                <a16:creationId xmlns:a16="http://schemas.microsoft.com/office/drawing/2014/main" id="{0EB943C3-FB90-49B3-A181-C7B9BDD914F8}"/>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1" name="Text Box 26">
            <a:extLst>
              <a:ext uri="{FF2B5EF4-FFF2-40B4-BE49-F238E27FC236}">
                <a16:creationId xmlns:a16="http://schemas.microsoft.com/office/drawing/2014/main" id="{47237893-A8EC-4420-82EA-8D1694EC5760}"/>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يوسف              مريم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82" name="Line 30">
            <a:extLst>
              <a:ext uri="{FF2B5EF4-FFF2-40B4-BE49-F238E27FC236}">
                <a16:creationId xmlns:a16="http://schemas.microsoft.com/office/drawing/2014/main" id="{84551733-D5D6-4A8D-BD24-1318302BA89C}"/>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3" name="Text Box 36">
            <a:extLst>
              <a:ext uri="{FF2B5EF4-FFF2-40B4-BE49-F238E27FC236}">
                <a16:creationId xmlns:a16="http://schemas.microsoft.com/office/drawing/2014/main" id="{00F4778A-0669-46F7-98E3-CD5114DB5F52}"/>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5" name="Line 35">
            <a:extLst>
              <a:ext uri="{FF2B5EF4-FFF2-40B4-BE49-F238E27FC236}">
                <a16:creationId xmlns:a16="http://schemas.microsoft.com/office/drawing/2014/main" id="{6EA1BB0D-808B-42C6-9F6D-AD022951FB39}"/>
              </a:ext>
            </a:extLst>
          </p:cNvPr>
          <p:cNvSpPr>
            <a:spLocks noChangeShapeType="1"/>
          </p:cNvSpPr>
          <p:nvPr/>
        </p:nvSpPr>
        <p:spPr bwMode="auto">
          <a:xfrm flipH="1" flipV="1">
            <a:off x="4745539" y="5788260"/>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1+#ppt_w/2"/>
                                          </p:val>
                                        </p:tav>
                                        <p:tav tm="100000">
                                          <p:val>
                                            <p:strVal val="#ppt_x"/>
                                          </p:val>
                                        </p:tav>
                                      </p:tavLst>
                                    </p:anim>
                                    <p:anim calcmode="lin" valueType="num">
                                      <p:cBhvr additive="base">
                                        <p:cTn id="16"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ppt_x</p:attrName>
                                        </p:attrNameLst>
                                      </p:cBhvr>
                                      <p:tavLst>
                                        <p:tav tm="0">
                                          <p:val>
                                            <p:strVal val="#ppt_x+#ppt_w/2"/>
                                          </p:val>
                                        </p:tav>
                                        <p:tav tm="100000">
                                          <p:val>
                                            <p:strVal val="#ppt_x"/>
                                          </p:val>
                                        </p:tav>
                                      </p:tavLst>
                                    </p:anim>
                                    <p:anim calcmode="lin" valueType="num">
                                      <p:cBhvr>
                                        <p:cTn id="22" dur="500" fill="hold"/>
                                        <p:tgtEl>
                                          <p:spTgt spid="43"/>
                                        </p:tgtEl>
                                        <p:attrNameLst>
                                          <p:attrName>ppt_y</p:attrName>
                                        </p:attrNameLst>
                                      </p:cBhvr>
                                      <p:tavLst>
                                        <p:tav tm="0">
                                          <p:val>
                                            <p:strVal val="#ppt_y"/>
                                          </p:val>
                                        </p:tav>
                                        <p:tav tm="100000">
                                          <p:val>
                                            <p:strVal val="#ppt_y"/>
                                          </p:val>
                                        </p:tav>
                                      </p:tavLst>
                                    </p:anim>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ppt_x</p:attrName>
                                        </p:attrNameLst>
                                      </p:cBhvr>
                                      <p:tavLst>
                                        <p:tav tm="0">
                                          <p:val>
                                            <p:strVal val="#ppt_x-#ppt_w/2"/>
                                          </p:val>
                                        </p:tav>
                                        <p:tav tm="100000">
                                          <p:val>
                                            <p:strVal val="#ppt_x"/>
                                          </p:val>
                                        </p:tav>
                                      </p:tavLst>
                                    </p:anim>
                                    <p:anim calcmode="lin" valueType="num">
                                      <p:cBhvr>
                                        <p:cTn id="30" dur="500" fill="hold"/>
                                        <p:tgtEl>
                                          <p:spTgt spid="46"/>
                                        </p:tgtEl>
                                        <p:attrNameLst>
                                          <p:attrName>ppt_y</p:attrName>
                                        </p:attrNameLst>
                                      </p:cBhvr>
                                      <p:tavLst>
                                        <p:tav tm="0">
                                          <p:val>
                                            <p:strVal val="#ppt_y"/>
                                          </p:val>
                                        </p:tav>
                                        <p:tav tm="100000">
                                          <p:val>
                                            <p:strVal val="#ppt_y"/>
                                          </p:val>
                                        </p:tav>
                                      </p:tavLst>
                                    </p:anim>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P spid="51"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76" name="Text Box 72"/>
          <p:cNvSpPr txBox="1">
            <a:spLocks noChangeArrowheads="1"/>
          </p:cNvSpPr>
          <p:nvPr/>
        </p:nvSpPr>
        <p:spPr bwMode="auto">
          <a:xfrm>
            <a:off x="6245100" y="5400085"/>
            <a:ext cx="1806575"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الشرعيّ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33">
            <a:extLst>
              <a:ext uri="{FF2B5EF4-FFF2-40B4-BE49-F238E27FC236}">
                <a16:creationId xmlns:a16="http://schemas.microsoft.com/office/drawing/2014/main" id="{062191EE-0DB7-4E1E-95B5-FC2615CE228F}"/>
              </a:ext>
            </a:extLst>
          </p:cNvPr>
          <p:cNvSpPr txBox="1">
            <a:spLocks noChangeArrowheads="1"/>
          </p:cNvSpPr>
          <p:nvPr/>
        </p:nvSpPr>
        <p:spPr bwMode="auto">
          <a:xfrm>
            <a:off x="762000" y="5400086"/>
            <a:ext cx="2696370"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marL="0" marR="0" lvl="0" indent="0" algn="r" defTabSz="914400" rtl="1"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حقُّ</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الدم (الحقُّ بناءً</a:t>
            </a:r>
          </a:p>
          <a:p>
            <a:pPr marL="0" marR="0" lvl="0" indent="0" algn="r" defTabSz="914400" rtl="1"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قرابة الدم)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56">
            <a:extLst>
              <a:ext uri="{FF2B5EF4-FFF2-40B4-BE49-F238E27FC236}">
                <a16:creationId xmlns:a16="http://schemas.microsoft.com/office/drawing/2014/main" id="{C169C0F1-B045-495B-A659-DB6CEAAE5D8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 name="Rectangle 57">
            <a:extLst>
              <a:ext uri="{FF2B5EF4-FFF2-40B4-BE49-F238E27FC236}">
                <a16:creationId xmlns:a16="http://schemas.microsoft.com/office/drawing/2014/main" id="{F742D163-5774-499D-871A-847F6A4E2FC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6" name="Rectangle 60">
            <a:extLst>
              <a:ext uri="{FF2B5EF4-FFF2-40B4-BE49-F238E27FC236}">
                <a16:creationId xmlns:a16="http://schemas.microsoft.com/office/drawing/2014/main" id="{1A67B764-8F60-4006-8F7A-6B9E6FE462F4}"/>
              </a:ext>
            </a:extLst>
          </p:cNvPr>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36</a:t>
            </a:r>
          </a:p>
        </p:txBody>
      </p:sp>
      <p:grpSp>
        <p:nvGrpSpPr>
          <p:cNvPr id="47" name="Group 43">
            <a:extLst>
              <a:ext uri="{FF2B5EF4-FFF2-40B4-BE49-F238E27FC236}">
                <a16:creationId xmlns:a16="http://schemas.microsoft.com/office/drawing/2014/main" id="{E6DA1D70-4F41-4783-85EF-DF43508F29BF}"/>
              </a:ext>
            </a:extLst>
          </p:cNvPr>
          <p:cNvGrpSpPr>
            <a:grpSpLocks/>
          </p:cNvGrpSpPr>
          <p:nvPr/>
        </p:nvGrpSpPr>
        <p:grpSpPr bwMode="auto">
          <a:xfrm>
            <a:off x="1651794" y="4312115"/>
            <a:ext cx="3138487" cy="847725"/>
            <a:chOff x="1287" y="2701"/>
            <a:chExt cx="1977" cy="534"/>
          </a:xfrm>
        </p:grpSpPr>
        <p:sp>
          <p:nvSpPr>
            <p:cNvPr id="48" name="Text Box 27">
              <a:extLst>
                <a:ext uri="{FF2B5EF4-FFF2-40B4-BE49-F238E27FC236}">
                  <a16:creationId xmlns:a16="http://schemas.microsoft.com/office/drawing/2014/main" id="{91341995-60ED-43AE-A9F2-172AC98F82A5}"/>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الحقُّ العائليّ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لوقا 3: 23-38</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29">
              <a:extLst>
                <a:ext uri="{FF2B5EF4-FFF2-40B4-BE49-F238E27FC236}">
                  <a16:creationId xmlns:a16="http://schemas.microsoft.com/office/drawing/2014/main" id="{671B6002-C307-407D-826C-B98C3AB1A8EF}"/>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0" name="Group 44">
            <a:extLst>
              <a:ext uri="{FF2B5EF4-FFF2-40B4-BE49-F238E27FC236}">
                <a16:creationId xmlns:a16="http://schemas.microsoft.com/office/drawing/2014/main" id="{AD224728-67C2-4165-B96B-DC02F1A69D34}"/>
              </a:ext>
            </a:extLst>
          </p:cNvPr>
          <p:cNvGrpSpPr>
            <a:grpSpLocks/>
          </p:cNvGrpSpPr>
          <p:nvPr/>
        </p:nvGrpSpPr>
        <p:grpSpPr bwMode="auto">
          <a:xfrm>
            <a:off x="4842861" y="4312115"/>
            <a:ext cx="2925762" cy="847725"/>
            <a:chOff x="3285" y="2701"/>
            <a:chExt cx="1843" cy="534"/>
          </a:xfrm>
        </p:grpSpPr>
        <p:sp>
          <p:nvSpPr>
            <p:cNvPr id="51" name="Text Box 28">
              <a:extLst>
                <a:ext uri="{FF2B5EF4-FFF2-40B4-BE49-F238E27FC236}">
                  <a16:creationId xmlns:a16="http://schemas.microsoft.com/office/drawing/2014/main" id="{95F6D262-3E47-4C46-808A-0F29E41B6D10}"/>
                </a:ext>
              </a:extLst>
            </p:cNvPr>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الحقُّ الشرعيّ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متَّى 1: 1-17</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32">
              <a:extLst>
                <a:ext uri="{FF2B5EF4-FFF2-40B4-BE49-F238E27FC236}">
                  <a16:creationId xmlns:a16="http://schemas.microsoft.com/office/drawing/2014/main" id="{6A469F20-4106-4248-AA90-1320F3FCBADE}"/>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3" name="Line 33">
            <a:extLst>
              <a:ext uri="{FF2B5EF4-FFF2-40B4-BE49-F238E27FC236}">
                <a16:creationId xmlns:a16="http://schemas.microsoft.com/office/drawing/2014/main" id="{4CB0B6F3-016C-4057-9458-D3AC1D25D367}"/>
              </a:ext>
            </a:extLst>
          </p:cNvPr>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4" name="Line 40">
            <a:extLst>
              <a:ext uri="{FF2B5EF4-FFF2-40B4-BE49-F238E27FC236}">
                <a16:creationId xmlns:a16="http://schemas.microsoft.com/office/drawing/2014/main" id="{1F175549-2CBD-400A-846D-FAAEDD5DDC69}"/>
              </a:ext>
            </a:extLst>
          </p:cNvPr>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ext Box 46">
            <a:extLst>
              <a:ext uri="{FF2B5EF4-FFF2-40B4-BE49-F238E27FC236}">
                <a16:creationId xmlns:a16="http://schemas.microsoft.com/office/drawing/2014/main" id="{3CCCEA3E-759D-4612-A727-7D4240D4048B}"/>
              </a:ext>
            </a:extLst>
          </p:cNvPr>
          <p:cNvSpPr txBox="1">
            <a:spLocks noChangeArrowheads="1"/>
          </p:cNvSpPr>
          <p:nvPr/>
        </p:nvSpPr>
        <p:spPr bwMode="auto">
          <a:xfrm>
            <a:off x="6036318" y="3903763"/>
            <a:ext cx="299719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النسب الشرعي</a:t>
            </a:r>
            <a:endParaRPr kumimoji="0" lang="en-US"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50">
            <a:extLst>
              <a:ext uri="{FF2B5EF4-FFF2-40B4-BE49-F238E27FC236}">
                <a16:creationId xmlns:a16="http://schemas.microsoft.com/office/drawing/2014/main" id="{52AA01E2-DD80-4601-AA5E-C584599EEAEB}"/>
              </a:ext>
            </a:extLst>
          </p:cNvPr>
          <p:cNvSpPr txBox="1">
            <a:spLocks noChangeArrowheads="1"/>
          </p:cNvSpPr>
          <p:nvPr/>
        </p:nvSpPr>
        <p:spPr bwMode="auto">
          <a:xfrm>
            <a:off x="8509986" y="4462927"/>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 Box 2">
            <a:extLst>
              <a:ext uri="{FF2B5EF4-FFF2-40B4-BE49-F238E27FC236}">
                <a16:creationId xmlns:a16="http://schemas.microsoft.com/office/drawing/2014/main" id="{E599DEDD-CEA3-4307-8D93-D7FFAAAEC15E}"/>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 name="Text Box 3">
            <a:extLst>
              <a:ext uri="{FF2B5EF4-FFF2-40B4-BE49-F238E27FC236}">
                <a16:creationId xmlns:a16="http://schemas.microsoft.com/office/drawing/2014/main" id="{FCDC2510-BFB2-4912-9145-85CEBD068711}"/>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9" name="Rectangle 4">
            <a:extLst>
              <a:ext uri="{FF2B5EF4-FFF2-40B4-BE49-F238E27FC236}">
                <a16:creationId xmlns:a16="http://schemas.microsoft.com/office/drawing/2014/main" id="{BD478C0B-4793-40E1-91BE-F62808CEE85E}"/>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 name="Line 5">
            <a:extLst>
              <a:ext uri="{FF2B5EF4-FFF2-40B4-BE49-F238E27FC236}">
                <a16:creationId xmlns:a16="http://schemas.microsoft.com/office/drawing/2014/main" id="{3E034700-3930-40C2-A251-0507C7378422}"/>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1" name="Line 6">
            <a:extLst>
              <a:ext uri="{FF2B5EF4-FFF2-40B4-BE49-F238E27FC236}">
                <a16:creationId xmlns:a16="http://schemas.microsoft.com/office/drawing/2014/main" id="{9C113D6A-EDBC-4108-81C5-141B5A10944E}"/>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 name="Line 7">
            <a:extLst>
              <a:ext uri="{FF2B5EF4-FFF2-40B4-BE49-F238E27FC236}">
                <a16:creationId xmlns:a16="http://schemas.microsoft.com/office/drawing/2014/main" id="{C25E0F09-D793-428B-B588-330A44A443B3}"/>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Line 8">
            <a:extLst>
              <a:ext uri="{FF2B5EF4-FFF2-40B4-BE49-F238E27FC236}">
                <a16:creationId xmlns:a16="http://schemas.microsoft.com/office/drawing/2014/main" id="{BEE460C2-D658-416A-9210-9967BA16FC05}"/>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 name="Line 9">
            <a:extLst>
              <a:ext uri="{FF2B5EF4-FFF2-40B4-BE49-F238E27FC236}">
                <a16:creationId xmlns:a16="http://schemas.microsoft.com/office/drawing/2014/main" id="{B0776117-7E39-4AA3-968A-3298C7CBE329}"/>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5" name="Line 10">
            <a:extLst>
              <a:ext uri="{FF2B5EF4-FFF2-40B4-BE49-F238E27FC236}">
                <a16:creationId xmlns:a16="http://schemas.microsoft.com/office/drawing/2014/main" id="{9C329B4E-D6AB-4F3A-A4DE-805A1971A235}"/>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 name="Line 11">
            <a:extLst>
              <a:ext uri="{FF2B5EF4-FFF2-40B4-BE49-F238E27FC236}">
                <a16:creationId xmlns:a16="http://schemas.microsoft.com/office/drawing/2014/main" id="{B2263E87-A5CB-457A-BB71-A594D610D359}"/>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7" name="Line 12">
            <a:extLst>
              <a:ext uri="{FF2B5EF4-FFF2-40B4-BE49-F238E27FC236}">
                <a16:creationId xmlns:a16="http://schemas.microsoft.com/office/drawing/2014/main" id="{0759DF3E-809C-43FD-ABF4-BE2F7F4B8C45}"/>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 name="Text Box 4">
            <a:extLst>
              <a:ext uri="{FF2B5EF4-FFF2-40B4-BE49-F238E27FC236}">
                <a16:creationId xmlns:a16="http://schemas.microsoft.com/office/drawing/2014/main" id="{C19B1546-3465-49B7-AC31-C47929B3C41B}"/>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9" name="Line 10">
            <a:extLst>
              <a:ext uri="{FF2B5EF4-FFF2-40B4-BE49-F238E27FC236}">
                <a16:creationId xmlns:a16="http://schemas.microsoft.com/office/drawing/2014/main" id="{49F8C5D2-038A-48B9-90DD-3518A4A8CD7F}"/>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 name="Line 11">
            <a:extLst>
              <a:ext uri="{FF2B5EF4-FFF2-40B4-BE49-F238E27FC236}">
                <a16:creationId xmlns:a16="http://schemas.microsoft.com/office/drawing/2014/main" id="{7E557562-A481-4FF6-A782-E8C8BEA02C56}"/>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 name="Line 14">
            <a:extLst>
              <a:ext uri="{FF2B5EF4-FFF2-40B4-BE49-F238E27FC236}">
                <a16:creationId xmlns:a16="http://schemas.microsoft.com/office/drawing/2014/main" id="{439D99E6-5DE6-4F80-8277-36015035FA93}"/>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 name="Text Box 5">
            <a:extLst>
              <a:ext uri="{FF2B5EF4-FFF2-40B4-BE49-F238E27FC236}">
                <a16:creationId xmlns:a16="http://schemas.microsoft.com/office/drawing/2014/main" id="{E237E150-D275-4C9B-AA6F-9493718BF148}"/>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3" name="Text Box 6">
            <a:extLst>
              <a:ext uri="{FF2B5EF4-FFF2-40B4-BE49-F238E27FC236}">
                <a16:creationId xmlns:a16="http://schemas.microsoft.com/office/drawing/2014/main" id="{3DC3D4D2-AD0B-4FC8-A000-8084278704DB}"/>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 name="Line 7">
            <a:extLst>
              <a:ext uri="{FF2B5EF4-FFF2-40B4-BE49-F238E27FC236}">
                <a16:creationId xmlns:a16="http://schemas.microsoft.com/office/drawing/2014/main" id="{0CF154E2-A49C-41D4-ADDD-E93F56D25AB0}"/>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 name="Line 26">
            <a:extLst>
              <a:ext uri="{FF2B5EF4-FFF2-40B4-BE49-F238E27FC236}">
                <a16:creationId xmlns:a16="http://schemas.microsoft.com/office/drawing/2014/main" id="{0E3BA962-3674-4EF3-8356-DDE6551CF752}"/>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 name="Line 27">
            <a:extLst>
              <a:ext uri="{FF2B5EF4-FFF2-40B4-BE49-F238E27FC236}">
                <a16:creationId xmlns:a16="http://schemas.microsoft.com/office/drawing/2014/main" id="{D2E2D79B-F236-4097-948C-ABE9B2167EA4}"/>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77" name="Group 47">
            <a:extLst>
              <a:ext uri="{FF2B5EF4-FFF2-40B4-BE49-F238E27FC236}">
                <a16:creationId xmlns:a16="http://schemas.microsoft.com/office/drawing/2014/main" id="{E97078BA-5CBE-4135-B056-D7D3EDDAC1BA}"/>
              </a:ext>
            </a:extLst>
          </p:cNvPr>
          <p:cNvGrpSpPr>
            <a:grpSpLocks/>
          </p:cNvGrpSpPr>
          <p:nvPr/>
        </p:nvGrpSpPr>
        <p:grpSpPr bwMode="auto">
          <a:xfrm>
            <a:off x="3955340" y="3352567"/>
            <a:ext cx="1684338" cy="182563"/>
            <a:chOff x="2796" y="2106"/>
            <a:chExt cx="1061" cy="115"/>
          </a:xfrm>
        </p:grpSpPr>
        <p:sp>
          <p:nvSpPr>
            <p:cNvPr id="78" name="Line 23">
              <a:extLst>
                <a:ext uri="{FF2B5EF4-FFF2-40B4-BE49-F238E27FC236}">
                  <a16:creationId xmlns:a16="http://schemas.microsoft.com/office/drawing/2014/main" id="{E6F4DB53-C588-4236-BAC2-59B98B1072C8}"/>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9" name="Line 24">
              <a:extLst>
                <a:ext uri="{FF2B5EF4-FFF2-40B4-BE49-F238E27FC236}">
                  <a16:creationId xmlns:a16="http://schemas.microsoft.com/office/drawing/2014/main" id="{3C98EE81-8D7E-44A1-B9D6-00822E8D0C82}"/>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0" name="Line 25">
              <a:extLst>
                <a:ext uri="{FF2B5EF4-FFF2-40B4-BE49-F238E27FC236}">
                  <a16:creationId xmlns:a16="http://schemas.microsoft.com/office/drawing/2014/main" id="{9ACAA217-1BB9-4989-8EF9-CFBD6C3B765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1" name="Line 31">
            <a:extLst>
              <a:ext uri="{FF2B5EF4-FFF2-40B4-BE49-F238E27FC236}">
                <a16:creationId xmlns:a16="http://schemas.microsoft.com/office/drawing/2014/main" id="{971DB9C6-9765-41E5-AE49-6333387EA4FD}"/>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2" name="Text Box 21">
            <a:extLst>
              <a:ext uri="{FF2B5EF4-FFF2-40B4-BE49-F238E27FC236}">
                <a16:creationId xmlns:a16="http://schemas.microsoft.com/office/drawing/2014/main" id="{6309FEC5-970C-4B95-AA4D-91042D4D5B1D}"/>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3" name="Line 27">
            <a:extLst>
              <a:ext uri="{FF2B5EF4-FFF2-40B4-BE49-F238E27FC236}">
                <a16:creationId xmlns:a16="http://schemas.microsoft.com/office/drawing/2014/main" id="{4EBC920F-0B94-4255-91A3-F6A41A706A6E}"/>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4" name="Line 38">
            <a:extLst>
              <a:ext uri="{FF2B5EF4-FFF2-40B4-BE49-F238E27FC236}">
                <a16:creationId xmlns:a16="http://schemas.microsoft.com/office/drawing/2014/main" id="{77B7CC02-49CB-4A75-854E-7631AA2F549C}"/>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5" name="Text Box 26">
            <a:extLst>
              <a:ext uri="{FF2B5EF4-FFF2-40B4-BE49-F238E27FC236}">
                <a16:creationId xmlns:a16="http://schemas.microsoft.com/office/drawing/2014/main" id="{26869FA4-14FA-4525-957A-188C1CD600A9}"/>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يوسف              مريم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86" name="Line 30">
            <a:extLst>
              <a:ext uri="{FF2B5EF4-FFF2-40B4-BE49-F238E27FC236}">
                <a16:creationId xmlns:a16="http://schemas.microsoft.com/office/drawing/2014/main" id="{E7DBF653-B617-4E84-977B-856B6FF33BF9}"/>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7" name="Text Box 36">
            <a:extLst>
              <a:ext uri="{FF2B5EF4-FFF2-40B4-BE49-F238E27FC236}">
                <a16:creationId xmlns:a16="http://schemas.microsoft.com/office/drawing/2014/main" id="{30A101D6-D686-496F-A742-95FBC29A99BB}"/>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8" name="Line 35">
            <a:extLst>
              <a:ext uri="{FF2B5EF4-FFF2-40B4-BE49-F238E27FC236}">
                <a16:creationId xmlns:a16="http://schemas.microsoft.com/office/drawing/2014/main" id="{090D4A3A-0B33-4090-9976-B37907515E1A}"/>
              </a:ext>
            </a:extLst>
          </p:cNvPr>
          <p:cNvSpPr>
            <a:spLocks noChangeShapeType="1"/>
          </p:cNvSpPr>
          <p:nvPr/>
        </p:nvSpPr>
        <p:spPr bwMode="auto">
          <a:xfrm flipH="1" flipV="1">
            <a:off x="4248942" y="5956835"/>
            <a:ext cx="323057" cy="30581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Line 33">
            <a:extLst>
              <a:ext uri="{FF2B5EF4-FFF2-40B4-BE49-F238E27FC236}">
                <a16:creationId xmlns:a16="http://schemas.microsoft.com/office/drawing/2014/main" id="{1050BCD4-1E0B-6D9E-203A-5037391F82CE}"/>
              </a:ext>
            </a:extLst>
          </p:cNvPr>
          <p:cNvSpPr>
            <a:spLocks noChangeShapeType="1"/>
          </p:cNvSpPr>
          <p:nvPr/>
        </p:nvSpPr>
        <p:spPr bwMode="auto">
          <a:xfrm flipV="1">
            <a:off x="5362571" y="6003127"/>
            <a:ext cx="252151" cy="259519"/>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ppt_x</p:attrName>
                                        </p:attrNameLst>
                                      </p:cBhvr>
                                      <p:tavLst>
                                        <p:tav tm="0">
                                          <p:val>
                                            <p:strVal val="#ppt_x+#ppt_w/2"/>
                                          </p:val>
                                        </p:tav>
                                        <p:tav tm="100000">
                                          <p:val>
                                            <p:strVal val="#ppt_x"/>
                                          </p:val>
                                        </p:tav>
                                      </p:tavLst>
                                    </p:anim>
                                    <p:anim calcmode="lin" valueType="num">
                                      <p:cBhvr>
                                        <p:cTn id="15" dur="500" fill="hold"/>
                                        <p:tgtEl>
                                          <p:spTgt spid="43"/>
                                        </p:tgtEl>
                                        <p:attrNameLst>
                                          <p:attrName>ppt_y</p:attrName>
                                        </p:attrNameLst>
                                      </p:cBhvr>
                                      <p:tavLst>
                                        <p:tav tm="0">
                                          <p:val>
                                            <p:strVal val="#ppt_y"/>
                                          </p:val>
                                        </p:tav>
                                        <p:tav tm="100000">
                                          <p:val>
                                            <p:strVal val="#ppt_y"/>
                                          </p:val>
                                        </p:tav>
                                      </p:tavLst>
                                    </p:anim>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2"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ppt_x</p:attrName>
                                        </p:attrNameLst>
                                      </p:cBhvr>
                                      <p:tavLst>
                                        <p:tav tm="0">
                                          <p:val>
                                            <p:strVal val="#ppt_x+#ppt_w/2"/>
                                          </p:val>
                                        </p:tav>
                                        <p:tav tm="100000">
                                          <p:val>
                                            <p:strVal val="#ppt_x"/>
                                          </p:val>
                                        </p:tav>
                                      </p:tavLst>
                                    </p:anim>
                                    <p:anim calcmode="lin" valueType="num">
                                      <p:cBhvr>
                                        <p:cTn id="29" dur="500" fill="hold"/>
                                        <p:tgtEl>
                                          <p:spTgt spid="47"/>
                                        </p:tgtEl>
                                        <p:attrNameLst>
                                          <p:attrName>ppt_y</p:attrName>
                                        </p:attrNameLst>
                                      </p:cBhvr>
                                      <p:tavLst>
                                        <p:tav tm="0">
                                          <p:val>
                                            <p:strVal val="#ppt_y"/>
                                          </p:val>
                                        </p:tav>
                                        <p:tav tm="100000">
                                          <p:val>
                                            <p:strVal val="#ppt_y"/>
                                          </p:val>
                                        </p:tav>
                                      </p:tavLst>
                                    </p:anim>
                                    <p:anim calcmode="lin" valueType="num">
                                      <p:cBhvr>
                                        <p:cTn id="30" dur="500" fill="hold"/>
                                        <p:tgtEl>
                                          <p:spTgt spid="47"/>
                                        </p:tgtEl>
                                        <p:attrNameLst>
                                          <p:attrName>ppt_w</p:attrName>
                                        </p:attrNameLst>
                                      </p:cBhvr>
                                      <p:tavLst>
                                        <p:tav tm="0">
                                          <p:val>
                                            <p:fltVal val="0"/>
                                          </p:val>
                                        </p:tav>
                                        <p:tav tm="100000">
                                          <p:val>
                                            <p:strVal val="#ppt_w"/>
                                          </p:val>
                                        </p:tav>
                                      </p:tavLst>
                                    </p:anim>
                                    <p:anim calcmode="lin" valueType="num">
                                      <p:cBhvr>
                                        <p:cTn id="3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ppt_x</p:attrName>
                                        </p:attrNameLst>
                                      </p:cBhvr>
                                      <p:tavLst>
                                        <p:tav tm="0">
                                          <p:val>
                                            <p:strVal val="#ppt_x-#ppt_w/2"/>
                                          </p:val>
                                        </p:tav>
                                        <p:tav tm="100000">
                                          <p:val>
                                            <p:strVal val="#ppt_x"/>
                                          </p:val>
                                        </p:tav>
                                      </p:tavLst>
                                    </p:anim>
                                    <p:anim calcmode="lin" valueType="num">
                                      <p:cBhvr>
                                        <p:cTn id="37" dur="500" fill="hold"/>
                                        <p:tgtEl>
                                          <p:spTgt spid="50"/>
                                        </p:tgtEl>
                                        <p:attrNameLst>
                                          <p:attrName>ppt_y</p:attrName>
                                        </p:attrNameLst>
                                      </p:cBhvr>
                                      <p:tavLst>
                                        <p:tav tm="0">
                                          <p:val>
                                            <p:strVal val="#ppt_y"/>
                                          </p:val>
                                        </p:tav>
                                        <p:tav tm="100000">
                                          <p:val>
                                            <p:strVal val="#ppt_y"/>
                                          </p:val>
                                        </p:tav>
                                      </p:tavLst>
                                    </p:anim>
                                    <p:anim calcmode="lin" valueType="num">
                                      <p:cBhvr>
                                        <p:cTn id="38" dur="500" fill="hold"/>
                                        <p:tgtEl>
                                          <p:spTgt spid="50"/>
                                        </p:tgtEl>
                                        <p:attrNameLst>
                                          <p:attrName>ppt_w</p:attrName>
                                        </p:attrNameLst>
                                      </p:cBhvr>
                                      <p:tavLst>
                                        <p:tav tm="0">
                                          <p:val>
                                            <p:fltVal val="0"/>
                                          </p:val>
                                        </p:tav>
                                        <p:tav tm="100000">
                                          <p:val>
                                            <p:strVal val="#ppt_w"/>
                                          </p:val>
                                        </p:tav>
                                      </p:tavLst>
                                    </p:anim>
                                    <p:anim calcmode="lin" valueType="num">
                                      <p:cBhvr>
                                        <p:cTn id="39" dur="5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P spid="43" grpId="0"/>
      <p:bldP spid="55"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كورش العظيم يحتل بابل</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السنة الأولى لكورش ملك فارس عند تمام كلام الرب بفم إرميا نبه الرب روح كورش ملك فارس فأطلق نداء في كل مملكته وبالكتابة أيضاً قائلاً (عزرا 1: 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مرسوم     كورش</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هكذا قال كورش ملك فارس : جميع ممالك الأرض دفعها لي الرب إله السماء وهوأوصاني أن أبني له بيتاً في أورشليم التي في يهوذا من منكم من كل شعبه ليكن إلهه معه ويصعد إلى أورشليم التي في يهوذا فيبني بيت الرب إله إسرائيل هوالإله الذي في أورشليم وكل من بقي في أحد الأماكن حيث هومتغرب فلينجده أهل مكانه بفضة وبذهب وبأمتعة وببهائم مع التبرع لبيت الرب الذي في أورشليم (عزرا 1: 2-4)</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39632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defRPr/>
            </a:pPr>
            <a:r>
              <a:rPr lang="ar-JO" sz="3200" dirty="0">
                <a:solidFill>
                  <a:srgbClr val="FFFFFF"/>
                </a:solidFill>
                <a:effectLst>
                  <a:glow rad="127000">
                    <a:srgbClr val="000000"/>
                  </a:glow>
                </a:effectLst>
                <a:ea typeface="ＭＳ Ｐゴシック" charset="0"/>
              </a:rPr>
              <a:t>الخارجة</a:t>
            </a:r>
            <a:endParaRPr lang="en-US" sz="3200" dirty="0">
              <a:effectLst>
                <a:glow rad="127000">
                  <a:schemeClr val="tx1"/>
                </a:glow>
              </a:effectLst>
              <a:ea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581697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مصر في عهد قمبيز ولا سيما داريوس الأول، سعى الملوك الفارسيون إلى رعاية الطوائف المحلية.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 إلى قمبيز، عمل الشخص الرفيع المستوى كمستشار مصري ، وجند اهتمامه بمعبد الإلهة نيث من سايس.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وقد خدم داريوس الأول بدوره من قبل نفس الشخصية المرموقة، وأعمال البناء المرخصة في المعابد المصرية، وتسبب في بناء معبد جديد بالكامل في هيبيس في الواحة الكبرى (الخارجة). "</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ك. أ. كيتشن، مصداقية العهد القديم (جراند رابيدز: إيردمانز)، طبعة كندل . 1859 خب 14459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معبد هيبيس بالواحة الكبرى (الخارجة)</a:t>
            </a:r>
            <a:endParaRPr kumimoji="0" lang="en-US" sz="28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الرجوع من السبي</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308144"/>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ar-JO" sz="7000" dirty="0">
                <a:effectLst>
                  <a:glow rad="127000">
                    <a:schemeClr val="tx1"/>
                  </a:glow>
                </a:effectLst>
                <a:ea typeface="ＭＳ Ｐゴシック" charset="0"/>
              </a:rPr>
              <a:t>لكن لماذا </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يعتبر الرجوع إلى أرض إسرائيل مهماً جداً؟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649306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067944" y="4077072"/>
            <a:ext cx="4892110" cy="2554545"/>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١٥: ١٨</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لبنان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سوريا</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dirty="0">
                <a:ea typeface="ＭＳ Ｐゴシック" charset="0"/>
                <a:cs typeface="ＭＳ Ｐゴシック" charset="0"/>
              </a:rPr>
              <a:t>Bethlehem aerial from north</a:t>
            </a:r>
            <a:endParaRPr lang="en-US" sz="4800" dirty="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3600" b="1" dirty="0">
                <a:solidFill>
                  <a:schemeClr val="bg1"/>
                </a:solidFill>
                <a:latin typeface="Arial" panose="020B0604020202020204" pitchFamily="34" charset="0"/>
                <a:cs typeface="Arial" panose="020B0604020202020204" pitchFamily="34" charset="0"/>
              </a:rPr>
              <a:t>بيت لحم من الشمال بالقرب من القدس</a:t>
            </a:r>
            <a:endParaRPr lang="en-US" sz="3600" b="1" baseline="0" dirty="0">
              <a:solidFill>
                <a:schemeClr val="bg1"/>
              </a:solidFill>
              <a:latin typeface="Arial" panose="020B0604020202020204" pitchFamily="34" charset="0"/>
              <a:cs typeface="Arial" panose="020B0604020202020204" pitchFamily="34" charset="0"/>
            </a:endParaRPr>
          </a:p>
        </p:txBody>
      </p:sp>
      <p:sp>
        <p:nvSpPr>
          <p:cNvPr id="404485" name="Text Box 1029"/>
          <p:cNvSpPr txBox="1">
            <a:spLocks noChangeArrowheads="1"/>
          </p:cNvSpPr>
          <p:nvPr/>
        </p:nvSpPr>
        <p:spPr bwMode="auto">
          <a:xfrm>
            <a:off x="3657600" y="685800"/>
            <a:ext cx="1914532"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مدينة المهد</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6" name="Text Box 1030"/>
          <p:cNvSpPr txBox="1">
            <a:spLocks noChangeArrowheads="1"/>
          </p:cNvSpPr>
          <p:nvPr/>
        </p:nvSpPr>
        <p:spPr bwMode="auto">
          <a:xfrm>
            <a:off x="152400" y="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b="1" dirty="0">
                <a:solidFill>
                  <a:srgbClr val="FFFFFF"/>
                </a:solidFill>
                <a:latin typeface="Arial" panose="020B0604020202020204" pitchFamily="34" charset="0"/>
                <a:ea typeface="ＭＳ Ｐゴシック"/>
                <a:cs typeface="Arial" panose="020B0604020202020204" pitchFamily="34" charset="0"/>
              </a:rPr>
              <a:t>هيروديوم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هار حوما</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8" name="Text Box 1032"/>
          <p:cNvSpPr txBox="1">
            <a:spLocks noChangeArrowheads="1"/>
          </p:cNvSpPr>
          <p:nvPr/>
        </p:nvSpPr>
        <p:spPr bwMode="auto">
          <a:xfrm>
            <a:off x="6172200" y="2133600"/>
            <a:ext cx="68800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طانتور</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9" name="Text Box 1033"/>
          <p:cNvSpPr txBox="1">
            <a:spLocks noChangeArrowheads="1"/>
          </p:cNvSpPr>
          <p:nvPr/>
        </p:nvSpPr>
        <p:spPr bwMode="auto">
          <a:xfrm>
            <a:off x="990600" y="3048000"/>
            <a:ext cx="102944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رامة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0" name="Text Box 1034"/>
          <p:cNvSpPr txBox="1">
            <a:spLocks noChangeArrowheads="1"/>
          </p:cNvSpPr>
          <p:nvPr/>
        </p:nvSpPr>
        <p:spPr bwMode="auto">
          <a:xfrm>
            <a:off x="3733800" y="2667000"/>
            <a:ext cx="92845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مار الياس</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2" name="Text Box 1036"/>
          <p:cNvSpPr txBox="1">
            <a:spLocks noChangeArrowheads="1"/>
          </p:cNvSpPr>
          <p:nvPr/>
        </p:nvSpPr>
        <p:spPr bwMode="auto">
          <a:xfrm>
            <a:off x="3886200" y="228600"/>
            <a:ext cx="175737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b="1" dirty="0">
                <a:solidFill>
                  <a:srgbClr val="FFFFFF"/>
                </a:solidFill>
                <a:latin typeface="Arial" panose="020B0604020202020204" pitchFamily="34" charset="0"/>
                <a:ea typeface="ＭＳ Ｐゴシック"/>
                <a:cs typeface="Arial" panose="020B0604020202020204" pitchFamily="34" charset="0"/>
              </a:rPr>
              <a:t>بيت لحم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قبر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676133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ar-JO" altLang="zh-CN" sz="3600" dirty="0">
                <a:solidFill>
                  <a:srgbClr val="000000"/>
                </a:solidFill>
                <a:ea typeface="ＭＳ Ｐゴシック" charset="0"/>
                <a:cs typeface="Arial" panose="020B0604020202020204" pitchFamily="34" charset="0"/>
              </a:rPr>
              <a:t>الرجوع من السبي</a:t>
            </a:r>
            <a:endParaRPr lang="en-US" sz="3600" dirty="0">
              <a:solidFill>
                <a:srgbClr val="000000"/>
              </a:solidFill>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جون إتش والتون ، مخططات زمنية وخلفية للعهد القديم ، 35 </a:t>
            </a:r>
          </a:p>
          <a:p>
            <a:pPr algn="ctr" eaLnBrk="1" hangingPunct="1"/>
            <a:r>
              <a:rPr lang="ar-JO" sz="1800" b="1" dirty="0">
                <a:latin typeface="Arial" panose="020B0604020202020204" pitchFamily="34" charset="0"/>
                <a:cs typeface="Arial" panose="020B0604020202020204" pitchFamily="34" charset="0"/>
              </a:rPr>
              <a:t>جون أ.مارتن ، "عزرا ،" في تفسير معرفة الكتاب المقدس ، 1: 652 ، مقتبس</a:t>
            </a:r>
            <a:endParaRPr lang="en-US" sz="18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ar-JO" altLang="zh-CN" sz="2800" b="1" dirty="0">
                <a:solidFill>
                  <a:srgbClr val="000000"/>
                </a:solidFill>
                <a:latin typeface="Arial" panose="020B0604020202020204" pitchFamily="34" charset="0"/>
                <a:ea typeface="ＭＳ Ｐゴシック" charset="0"/>
                <a:cs typeface="Arial" panose="020B0604020202020204" pitchFamily="34" charset="0"/>
              </a:rPr>
              <a:t>التسلسل الزمني في سفر عزرا</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Rectangle 5"/>
          <p:cNvSpPr>
            <a:spLocks noChangeArrowheads="1"/>
          </p:cNvSpPr>
          <p:nvPr/>
        </p:nvSpPr>
        <p:spPr bwMode="auto">
          <a:xfrm>
            <a:off x="457200" y="990600"/>
            <a:ext cx="811532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ar-JO" sz="2000" b="1" dirty="0">
                <a:solidFill>
                  <a:srgbClr val="000000"/>
                </a:solidFill>
                <a:latin typeface="Arial" panose="020B0604020202020204" pitchFamily="34" charset="0"/>
                <a:cs typeface="Arial" panose="020B0604020202020204" pitchFamily="34" charset="0"/>
              </a:rPr>
              <a:t>جون هـ. والتون، قوائم التسلسل الزمني والخلفيات في العهد القديم، الطبعة الثانية، 36</a:t>
            </a:r>
            <a:endParaRPr lang="en-US" sz="2000" b="1" dirty="0">
              <a:solidFill>
                <a:srgbClr val="000000"/>
              </a:solidFill>
              <a:latin typeface="Arial" panose="020B0604020202020204" pitchFamily="34" charset="0"/>
              <a:cs typeface="Arial" panose="020B0604020202020204" pitchFamily="34"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296</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ar-JO" altLang="zh-CN" sz="3000" b="1" dirty="0">
                <a:solidFill>
                  <a:srgbClr val="000000"/>
                </a:solidFill>
                <a:latin typeface="Arial" panose="020B0604020202020204" pitchFamily="34" charset="0"/>
                <a:ea typeface="ＭＳ Ｐゴシック" charset="0"/>
                <a:cs typeface="Arial" panose="020B0604020202020204" pitchFamily="34" charset="0"/>
              </a:rPr>
              <a:t>التسلسل الزمني في عزرا ونحميا</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latin typeface="Arial" panose="020B0604020202020204" pitchFamily="34" charset="0"/>
                <a:cs typeface="Arial" panose="020B0604020202020204" pitchFamily="34" charset="0"/>
              </a:rPr>
              <a:t> </a:t>
            </a:r>
            <a:r>
              <a:rPr lang="ar-JO" sz="2000" b="1" dirty="0">
                <a:solidFill>
                  <a:schemeClr val="bg2"/>
                </a:solidFill>
                <a:latin typeface="Arial" panose="020B0604020202020204" pitchFamily="34" charset="0"/>
                <a:cs typeface="Arial" panose="020B0604020202020204" pitchFamily="34" charset="0"/>
              </a:rPr>
              <a:t>كتاب المصادر المرئية للكتاب المقدس ، ٩٣</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297</a:t>
            </a:r>
            <a:endParaRPr lang="en-US" b="1" dirty="0">
              <a:solidFill>
                <a:srgbClr val="FFFFFF"/>
              </a:solidFill>
              <a:latin typeface="Arial" panose="020B0604020202020204" pitchFamily="34" charset="0"/>
              <a:cs typeface="Arial" panose="020B0604020202020204" pitchFamily="34" charset="0"/>
            </a:endParaRP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2" name="Rectangle 2">
            <a:extLst>
              <a:ext uri="{FF2B5EF4-FFF2-40B4-BE49-F238E27FC236}">
                <a16:creationId xmlns:a16="http://schemas.microsoft.com/office/drawing/2014/main" id="{BB844DF8-4A63-D0E9-136F-77BBA6373AE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112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800" b="1" dirty="0">
              <a:solidFill>
                <a:srgbClr val="FFFFFF"/>
              </a:solidFill>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530</a:t>
            </a:r>
            <a:endParaRPr lang="en-US" b="1" dirty="0">
              <a:solidFill>
                <a:srgbClr val="FFFFFF"/>
              </a:solidFill>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5343525" y="4067175"/>
            <a:ext cx="514359"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540</a:t>
            </a:r>
            <a:endParaRPr lang="en-US" b="1" dirty="0">
              <a:solidFill>
                <a:srgbClr val="FFFFFF"/>
              </a:solidFill>
              <a:latin typeface="Arial" panose="020B0604020202020204" pitchFamily="34" charset="0"/>
              <a:cs typeface="Arial" panose="020B0604020202020204" pitchFamily="34" charset="0"/>
            </a:endParaRPr>
          </a:p>
        </p:txBody>
      </p:sp>
      <p:sp>
        <p:nvSpPr>
          <p:cNvPr id="5018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560</a:t>
            </a:r>
            <a:endParaRPr lang="en-US" b="1" dirty="0">
              <a:solidFill>
                <a:srgbClr val="FFFFFF"/>
              </a:solidFill>
              <a:latin typeface="Arial" panose="020B0604020202020204" pitchFamily="34" charset="0"/>
              <a:cs typeface="Arial" panose="020B0604020202020204" pitchFamily="34" charset="0"/>
            </a:endParaRPr>
          </a:p>
        </p:txBody>
      </p:sp>
      <p:sp>
        <p:nvSpPr>
          <p:cNvPr id="5018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580</a:t>
            </a:r>
            <a:endParaRPr lang="en-US" b="1" dirty="0">
              <a:solidFill>
                <a:srgbClr val="FFFFFF"/>
              </a:solidFill>
              <a:latin typeface="Arial" panose="020B0604020202020204" pitchFamily="34" charset="0"/>
              <a:cs typeface="Arial" panose="020B0604020202020204" pitchFamily="34" charset="0"/>
            </a:endParaRPr>
          </a:p>
        </p:txBody>
      </p:sp>
      <p:sp>
        <p:nvSpPr>
          <p:cNvPr id="5018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590</a:t>
            </a:r>
            <a:endParaRPr lang="en-US" b="1" dirty="0">
              <a:solidFill>
                <a:srgbClr val="FFFFFF"/>
              </a:solidFill>
              <a:latin typeface="Arial" panose="020B0604020202020204" pitchFamily="34" charset="0"/>
              <a:cs typeface="Arial" panose="020B0604020202020204" pitchFamily="34" charset="0"/>
            </a:endParaRPr>
          </a:p>
        </p:txBody>
      </p:sp>
      <p:sp>
        <p:nvSpPr>
          <p:cNvPr id="50184"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600</a:t>
            </a:r>
            <a:endParaRPr lang="en-US" b="1" dirty="0">
              <a:solidFill>
                <a:srgbClr val="FFFFFF"/>
              </a:solidFill>
              <a:latin typeface="Arial" panose="020B0604020202020204" pitchFamily="34" charset="0"/>
              <a:cs typeface="Arial" panose="020B0604020202020204" pitchFamily="34" charset="0"/>
            </a:endParaRPr>
          </a:p>
        </p:txBody>
      </p:sp>
      <p:sp>
        <p:nvSpPr>
          <p:cNvPr id="5018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520</a:t>
            </a:r>
            <a:endParaRPr lang="en-US" b="1" dirty="0">
              <a:solidFill>
                <a:srgbClr val="FFFFFF"/>
              </a:solidFill>
              <a:latin typeface="Arial" panose="020B0604020202020204" pitchFamily="34" charset="0"/>
              <a:cs typeface="Arial" panose="020B0604020202020204" pitchFamily="34" charset="0"/>
            </a:endParaRPr>
          </a:p>
        </p:txBody>
      </p:sp>
      <p:sp>
        <p:nvSpPr>
          <p:cNvPr id="5018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6"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510</a:t>
            </a:r>
            <a:endParaRPr lang="en-US" b="1" dirty="0">
              <a:solidFill>
                <a:srgbClr val="FFFFFF"/>
              </a:solidFill>
              <a:latin typeface="Arial" panose="020B0604020202020204" pitchFamily="34" charset="0"/>
              <a:cs typeface="Arial" panose="020B0604020202020204" pitchFamily="34" charset="0"/>
            </a:endParaRPr>
          </a:p>
        </p:txBody>
      </p:sp>
      <p:sp>
        <p:nvSpPr>
          <p:cNvPr id="50207" name="Text Box 31"/>
          <p:cNvSpPr txBox="1">
            <a:spLocks noChangeArrowheads="1"/>
          </p:cNvSpPr>
          <p:nvPr/>
        </p:nvSpPr>
        <p:spPr bwMode="auto">
          <a:xfrm>
            <a:off x="4724401" y="4067175"/>
            <a:ext cx="490542"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550</a:t>
            </a:r>
            <a:endParaRPr lang="en-US" b="1" dirty="0">
              <a:solidFill>
                <a:srgbClr val="FFFFFF"/>
              </a:solidFill>
              <a:latin typeface="Arial" panose="020B0604020202020204" pitchFamily="34" charset="0"/>
              <a:cs typeface="Arial" panose="020B0604020202020204" pitchFamily="34" charset="0"/>
            </a:endParaRPr>
          </a:p>
        </p:txBody>
      </p:sp>
      <p:sp>
        <p:nvSpPr>
          <p:cNvPr id="50208"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570</a:t>
            </a:r>
            <a:endParaRPr lang="en-US" b="1" dirty="0">
              <a:solidFill>
                <a:srgbClr val="FFFFFF"/>
              </a:solidFill>
              <a:latin typeface="Arial" panose="020B0604020202020204" pitchFamily="34" charset="0"/>
              <a:cs typeface="Arial" panose="020B0604020202020204" pitchFamily="34" charset="0"/>
            </a:endParaRPr>
          </a:p>
        </p:txBody>
      </p:sp>
      <p:sp>
        <p:nvSpPr>
          <p:cNvPr id="50209"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610</a:t>
            </a:r>
            <a:endParaRPr lang="en-US" b="1" dirty="0">
              <a:solidFill>
                <a:srgbClr val="FFFFFF"/>
              </a:solidFill>
              <a:latin typeface="Arial" panose="020B0604020202020204" pitchFamily="34" charset="0"/>
              <a:cs typeface="Arial" panose="020B0604020202020204" pitchFamily="34" charset="0"/>
            </a:endParaRPr>
          </a:p>
        </p:txBody>
      </p:sp>
      <p:sp>
        <p:nvSpPr>
          <p:cNvPr id="50210"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620</a:t>
            </a:r>
            <a:endParaRPr lang="en-US" b="1" dirty="0">
              <a:solidFill>
                <a:srgbClr val="FFFFFF"/>
              </a:solidFill>
              <a:latin typeface="Arial" panose="020B0604020202020204" pitchFamily="34" charset="0"/>
              <a:cs typeface="Arial" panose="020B0604020202020204" pitchFamily="34" charset="0"/>
            </a:endParaRPr>
          </a:p>
        </p:txBody>
      </p:sp>
      <p:sp>
        <p:nvSpPr>
          <p:cNvPr id="50211"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490</a:t>
            </a:r>
            <a:endParaRPr lang="en-US" b="1" dirty="0">
              <a:solidFill>
                <a:srgbClr val="FFFFFF"/>
              </a:solidFill>
              <a:latin typeface="Arial" panose="020B0604020202020204" pitchFamily="34" charset="0"/>
              <a:cs typeface="Arial" panose="020B0604020202020204" pitchFamily="34" charset="0"/>
            </a:endParaRPr>
          </a:p>
        </p:txBody>
      </p:sp>
      <p:sp>
        <p:nvSpPr>
          <p:cNvPr id="50212" name="Text Box 36"/>
          <p:cNvSpPr txBox="1">
            <a:spLocks noChangeArrowheads="1"/>
          </p:cNvSpPr>
          <p:nvPr/>
        </p:nvSpPr>
        <p:spPr bwMode="auto">
          <a:xfrm>
            <a:off x="9144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605-536</a:t>
            </a:r>
            <a:endParaRPr lang="en-US" sz="2800" b="1" dirty="0">
              <a:solidFill>
                <a:srgbClr val="00FF00"/>
              </a:solidFill>
              <a:latin typeface="Arial" panose="020B0604020202020204" pitchFamily="34" charset="0"/>
              <a:cs typeface="Arial" panose="020B0604020202020204" pitchFamily="34" charset="0"/>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panose="020B0604020202020204" pitchFamily="34" charset="0"/>
                <a:cs typeface="Arial" panose="020B0604020202020204" pitchFamily="34" charset="0"/>
              </a:rPr>
              <a:t>الدينونات = 70 سنة</a:t>
            </a:r>
            <a:endParaRPr lang="en-US" sz="2800" b="1" dirty="0">
              <a:solidFill>
                <a:srgbClr val="FFFFFF"/>
              </a:solidFill>
              <a:latin typeface="Arial" panose="020B0604020202020204" pitchFamily="34" charset="0"/>
              <a:cs typeface="Arial" panose="020B0604020202020204" pitchFamily="34" charset="0"/>
            </a:endParaRPr>
          </a:p>
        </p:txBody>
      </p:sp>
      <p:sp>
        <p:nvSpPr>
          <p:cNvPr id="50214" name="Text Box 38"/>
          <p:cNvSpPr txBox="1">
            <a:spLocks noChangeArrowheads="1"/>
          </p:cNvSpPr>
          <p:nvPr/>
        </p:nvSpPr>
        <p:spPr bwMode="auto">
          <a:xfrm>
            <a:off x="32766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7" name="Text Box 41"/>
          <p:cNvSpPr txBox="1">
            <a:spLocks noChangeArrowheads="1"/>
          </p:cNvSpPr>
          <p:nvPr/>
        </p:nvSpPr>
        <p:spPr bwMode="auto">
          <a:xfrm>
            <a:off x="1752600" y="6064250"/>
            <a:ext cx="73914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solidFill>
                  <a:srgbClr val="00FFFF"/>
                </a:solidFill>
                <a:latin typeface="Arial" panose="020B0604020202020204" pitchFamily="34" charset="0"/>
                <a:cs typeface="Arial" panose="020B0604020202020204" pitchFamily="34" charset="0"/>
              </a:rPr>
              <a:t>العبودية = 50 سنة (586-536)</a:t>
            </a:r>
            <a:endParaRPr lang="en-US" sz="2800" b="1" dirty="0">
              <a:solidFill>
                <a:srgbClr val="00FFFF"/>
              </a:solidFill>
              <a:latin typeface="Arial" panose="020B0604020202020204" pitchFamily="34" charset="0"/>
              <a:cs typeface="Arial" panose="020B0604020202020204" pitchFamily="34" charset="0"/>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50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47" name="Title 46"/>
          <p:cNvSpPr>
            <a:spLocks noGrp="1"/>
          </p:cNvSpPr>
          <p:nvPr>
            <p:ph type="title" idx="4294967295"/>
          </p:nvPr>
        </p:nvSpPr>
        <p:spPr>
          <a:xfrm>
            <a:off x="762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solidFill>
                <a:srgbClr val="EAE8E2"/>
              </a:solidFill>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490</a:t>
            </a:r>
          </a:p>
        </p:txBody>
      </p:sp>
      <p:sp>
        <p:nvSpPr>
          <p:cNvPr id="51236" name="Text Box 36"/>
          <p:cNvSpPr txBox="1">
            <a:spLocks noChangeArrowheads="1"/>
          </p:cNvSpPr>
          <p:nvPr/>
        </p:nvSpPr>
        <p:spPr bwMode="auto">
          <a:xfrm>
            <a:off x="9144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606-536</a:t>
            </a:r>
            <a:endParaRPr lang="en-US" sz="2800" b="1" dirty="0">
              <a:solidFill>
                <a:srgbClr val="00FF00"/>
              </a:solidFill>
              <a:latin typeface="Arial" panose="020B0604020202020204" pitchFamily="34" charset="0"/>
              <a:cs typeface="Arial" panose="020B0604020202020204" pitchFamily="34" charset="0"/>
            </a:endParaRPr>
          </a:p>
        </p:txBody>
      </p:sp>
      <p:sp>
        <p:nvSpPr>
          <p:cNvPr id="51238" name="Text Box 38"/>
          <p:cNvSpPr txBox="1">
            <a:spLocks noChangeArrowheads="1"/>
          </p:cNvSpPr>
          <p:nvPr/>
        </p:nvSpPr>
        <p:spPr bwMode="auto">
          <a:xfrm>
            <a:off x="32766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2" name="Text Box 42"/>
          <p:cNvSpPr txBox="1">
            <a:spLocks noChangeArrowheads="1"/>
          </p:cNvSpPr>
          <p:nvPr/>
        </p:nvSpPr>
        <p:spPr bwMode="auto">
          <a:xfrm>
            <a:off x="1753836" y="2819400"/>
            <a:ext cx="3657600" cy="584775"/>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حزقيال 597-572</a:t>
            </a:r>
            <a:endParaRPr lang="en-US" sz="2800" b="1" dirty="0">
              <a:solidFill>
                <a:srgbClr val="FFFFFF"/>
              </a:solidFill>
              <a:latin typeface="Arial" panose="020B0604020202020204" pitchFamily="34" charset="0"/>
              <a:cs typeface="Arial" panose="020B0604020202020204" pitchFamily="34" charset="0"/>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45" name="Title 44"/>
          <p:cNvSpPr>
            <a:spLocks noGrp="1"/>
          </p:cNvSpPr>
          <p:nvPr>
            <p:ph type="title" idx="4294967295"/>
          </p:nvPr>
        </p:nvSpPr>
        <p:spPr>
          <a:xfrm>
            <a:off x="3810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
        <p:nvSpPr>
          <p:cNvPr id="51237" name="Text Box 37"/>
          <p:cNvSpPr txBox="1">
            <a:spLocks noChangeArrowheads="1"/>
          </p:cNvSpPr>
          <p:nvPr/>
        </p:nvSpPr>
        <p:spPr bwMode="auto">
          <a:xfrm>
            <a:off x="1752600" y="5580063"/>
            <a:ext cx="3429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دانيال : 606-536</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a:off x="6172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450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5343525" y="4067175"/>
            <a:ext cx="523875"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460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4114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480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0" name="Text Box 6"/>
          <p:cNvSpPr txBox="1">
            <a:spLocks noChangeArrowheads="1"/>
          </p:cNvSpPr>
          <p:nvPr/>
        </p:nvSpPr>
        <p:spPr bwMode="auto">
          <a:xfrm>
            <a:off x="2743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500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2057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panose="020B0604020202020204" pitchFamily="34" charset="0"/>
                <a:cs typeface="Arial" panose="020B0604020202020204" pitchFamily="34" charset="0"/>
              </a:rPr>
              <a:t>520</a:t>
            </a:r>
          </a:p>
        </p:txBody>
      </p:sp>
      <p:sp>
        <p:nvSpPr>
          <p:cNvPr id="52233" name="Text Box 9"/>
          <p:cNvSpPr txBox="1">
            <a:spLocks noChangeArrowheads="1"/>
          </p:cNvSpPr>
          <p:nvPr/>
        </p:nvSpPr>
        <p:spPr bwMode="auto">
          <a:xfrm>
            <a:off x="6858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4" name="Text Box 10"/>
          <p:cNvSpPr txBox="1">
            <a:spLocks noChangeArrowheads="1"/>
          </p:cNvSpPr>
          <p:nvPr/>
        </p:nvSpPr>
        <p:spPr bwMode="auto">
          <a:xfrm>
            <a:off x="8153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420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4" name="Text Box 30"/>
          <p:cNvSpPr txBox="1">
            <a:spLocks noChangeArrowheads="1"/>
          </p:cNvSpPr>
          <p:nvPr/>
        </p:nvSpPr>
        <p:spPr bwMode="auto">
          <a:xfrm>
            <a:off x="7543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5" name="Text Box 31"/>
          <p:cNvSpPr txBox="1">
            <a:spLocks noChangeArrowheads="1"/>
          </p:cNvSpPr>
          <p:nvPr/>
        </p:nvSpPr>
        <p:spPr bwMode="auto">
          <a:xfrm>
            <a:off x="4724400" y="4067175"/>
            <a:ext cx="490542"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470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6" name="Text Box 32"/>
          <p:cNvSpPr txBox="1">
            <a:spLocks noChangeArrowheads="1"/>
          </p:cNvSpPr>
          <p:nvPr/>
        </p:nvSpPr>
        <p:spPr bwMode="auto">
          <a:xfrm>
            <a:off x="3429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490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7" name="Text Box 33"/>
          <p:cNvSpPr txBox="1">
            <a:spLocks noChangeArrowheads="1"/>
          </p:cNvSpPr>
          <p:nvPr/>
        </p:nvSpPr>
        <p:spPr bwMode="auto">
          <a:xfrm>
            <a:off x="685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8" name="Text Box 34"/>
          <p:cNvSpPr txBox="1">
            <a:spLocks noChangeArrowheads="1"/>
          </p:cNvSpPr>
          <p:nvPr/>
        </p:nvSpPr>
        <p:spPr bwMode="auto">
          <a:xfrm>
            <a:off x="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9" name="Text Box 35"/>
          <p:cNvSpPr txBox="1">
            <a:spLocks noChangeArrowheads="1"/>
          </p:cNvSpPr>
          <p:nvPr/>
        </p:nvSpPr>
        <p:spPr bwMode="auto">
          <a:xfrm>
            <a:off x="8763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60" name="Text Box 36"/>
          <p:cNvSpPr txBox="1">
            <a:spLocks noChangeArrowheads="1"/>
          </p:cNvSpPr>
          <p:nvPr/>
        </p:nvSpPr>
        <p:spPr bwMode="auto">
          <a:xfrm>
            <a:off x="-152400" y="1263650"/>
            <a:ext cx="3352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زربابل             (537-516)</a:t>
            </a:r>
            <a:endParaRPr lang="en-US" sz="28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1" name="Text Box 37"/>
          <p:cNvSpPr txBox="1">
            <a:spLocks noChangeArrowheads="1"/>
          </p:cNvSpPr>
          <p:nvPr/>
        </p:nvSpPr>
        <p:spPr bwMode="auto">
          <a:xfrm>
            <a:off x="3962400" y="989504"/>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عزرا      (457-444)</a:t>
            </a:r>
            <a:endParaRPr lang="en-US" sz="28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64" name="Text Box 40"/>
          <p:cNvSpPr txBox="1">
            <a:spLocks noChangeArrowheads="1"/>
          </p:cNvSpPr>
          <p:nvPr/>
        </p:nvSpPr>
        <p:spPr bwMode="auto">
          <a:xfrm>
            <a:off x="5791200" y="9906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نحميا          (444-430)</a:t>
            </a:r>
            <a:endPar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444</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430</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457</a:t>
            </a:r>
            <a:endParaRPr lang="en-US"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537</a:t>
            </a:r>
            <a:endParaRPr lang="en-US"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2" name="Text Box 48"/>
          <p:cNvSpPr txBox="1">
            <a:spLocks noChangeArrowheads="1"/>
          </p:cNvSpPr>
          <p:nvPr/>
        </p:nvSpPr>
        <p:spPr bwMode="auto">
          <a:xfrm>
            <a:off x="3581400" y="5667375"/>
            <a:ext cx="22098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أستير       479-473</a:t>
            </a:r>
            <a:endParaRPr lang="en-US"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4" name="Text Box 50"/>
          <p:cNvSpPr txBox="1">
            <a:spLocks noChangeArrowheads="1"/>
          </p:cNvSpPr>
          <p:nvPr/>
        </p:nvSpPr>
        <p:spPr bwMode="auto">
          <a:xfrm>
            <a:off x="0" y="5667375"/>
            <a:ext cx="3505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حجي وزكريا 520</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ملاخي 432</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4" name="Title 53"/>
          <p:cNvSpPr>
            <a:spLocks noGrp="1"/>
          </p:cNvSpPr>
          <p:nvPr>
            <p:ph type="title" idx="4294967295"/>
          </p:nvPr>
        </p:nvSpPr>
        <p:spPr>
          <a:xfrm>
            <a:off x="0" y="76200"/>
            <a:ext cx="9448800" cy="685800"/>
          </a:xfrm>
        </p:spPr>
        <p:txBody>
          <a:bodyPr/>
          <a:lstStyle/>
          <a:p>
            <a:pPr algn="ct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التسلسل الزمني في عزرا ونحميا</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chemeClr val="tx2">
                    <a:lumMod val="20000"/>
                    <a:lumOff val="80000"/>
                  </a:schemeClr>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      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السير عبر الكتاب</a:t>
            </a:r>
            <a:r>
              <a:rPr lang="en-US" b="1" dirty="0">
                <a:solidFill>
                  <a:srgbClr val="FFFFFF"/>
                </a:solidFill>
                <a:latin typeface="Arial" panose="020B0604020202020204" pitchFamily="34" charset="0"/>
                <a:ea typeface="Times New Roman" pitchFamily="-111" charset="0"/>
                <a:cs typeface="Arial" panose="020B0604020202020204" pitchFamily="34" charset="0"/>
              </a:rPr>
              <a:t>©</a:t>
            </a:r>
            <a:r>
              <a:rPr lang="ar-JO" b="1" dirty="0">
                <a:solidFill>
                  <a:srgbClr val="FFFFFF"/>
                </a:solidFill>
                <a:latin typeface="Arial" panose="020B0604020202020204" pitchFamily="34" charset="0"/>
                <a:ea typeface="+mn-ea"/>
                <a:cs typeface="Arial" panose="020B0604020202020204" pitchFamily="34" charset="0"/>
              </a:rPr>
              <a:t>1989</a:t>
            </a:r>
            <a:endParaRPr lang="en-US" b="1" dirty="0">
              <a:solidFill>
                <a:srgbClr val="FFFFFF"/>
              </a:solidFill>
              <a:latin typeface="Arial" panose="020B0604020202020204" pitchFamily="34" charset="0"/>
              <a:ea typeface="+mn-ea"/>
              <a:cs typeface="Arial" panose="020B0604020202020204" pitchFamily="34" charset="0"/>
            </a:endParaRP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عزرا : الهيكل / الشعب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ar-JO" altLang="zh-CN" sz="3200" b="1" u="sng" dirty="0">
                <a:solidFill>
                  <a:srgbClr val="FFFFFF"/>
                </a:solidFill>
                <a:effectLst/>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effectLst/>
              <a:latin typeface="Arial" panose="020B0604020202020204" pitchFamily="34" charset="0"/>
              <a:ea typeface="Times New Roman" pitchFamily="-111" charset="0"/>
              <a:cs typeface="Arial" panose="020B0604020202020204" pitchFamily="34" charset="0"/>
            </a:endParaRPr>
          </a:p>
          <a:p>
            <a:pPr marL="0" indent="0" algn="ctr" defTabSz="457200">
              <a:buNone/>
              <a:defRPr/>
            </a:pPr>
            <a:r>
              <a:rPr lang="ar-JO" sz="3200" b="1" dirty="0">
                <a:solidFill>
                  <a:srgbClr val="FFFFFF"/>
                </a:solidFill>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sz="3200" b="1" dirty="0">
              <a:solidFill>
                <a:srgbClr val="FFFFFF"/>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ar-JO" sz="5400" b="1" dirty="0">
                <a:solidFill>
                  <a:srgbClr val="FFFFFF"/>
                </a:solidFill>
                <a:latin typeface="Arial" panose="020B0604020202020204" pitchFamily="34" charset="0"/>
                <a:ea typeface="+mj-ea"/>
                <a:cs typeface="Arial" panose="020B0604020202020204" pitchFamily="34" charset="0"/>
              </a:rPr>
              <a:t>العنوان</a:t>
            </a:r>
            <a:endParaRPr lang="en-US" sz="4800" b="1" dirty="0">
              <a:solidFill>
                <a:srgbClr val="FFFFFF"/>
              </a:solidFill>
              <a:latin typeface="Arial" panose="020B0604020202020204" pitchFamily="34" charset="0"/>
              <a:ea typeface="+mj-ea"/>
              <a:cs typeface="Arial" panose="020B0604020202020204" pitchFamily="34"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كان عزرا ونحميا في الأصل سفراً واحداً بحسب يوسيفوس، جيروم والتلمود .</a:t>
            </a:r>
            <a:r>
              <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 </a:t>
            </a: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يحتوي الكتاب المقدس العبري على السفرين معاً تحت عنوان عزرا نحميا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على كل حال فإن تكرار عزرا 2 في نحميا 7 قد يشير أن العملين كانا منفصلين في الأصل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sz="2800" b="1" dirty="0">
                <a:latin typeface="Arial" panose="020B0604020202020204" pitchFamily="34" charset="0"/>
                <a:cs typeface="Arial" panose="020B0604020202020204" pitchFamily="34" charset="0"/>
              </a:rPr>
              <a:t>عزرا تعني عون، نجدة، مساعدة ونحميا تعني تعزية الرب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ar-JO" sz="4000" b="1" dirty="0">
                <a:solidFill>
                  <a:srgbClr val="FFFFFF"/>
                </a:solidFill>
                <a:latin typeface="Arial" panose="020B0604020202020204" pitchFamily="34" charset="0"/>
                <a:ea typeface="+mj-ea"/>
                <a:cs typeface="Arial" panose="020B0604020202020204" pitchFamily="34" charset="0"/>
              </a:rPr>
              <a:t>التأليف</a:t>
            </a:r>
            <a:endParaRPr lang="en-US" sz="4000" b="1" dirty="0">
              <a:solidFill>
                <a:srgbClr val="FFFFFF"/>
              </a:solidFill>
              <a:latin typeface="Arial" panose="020B0604020202020204" pitchFamily="34" charset="0"/>
              <a:ea typeface="+mj-ea"/>
              <a:cs typeface="Arial" panose="020B0604020202020204" pitchFamily="34" charset="0"/>
            </a:endParaRP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rPr>
              <a:t>290</a:t>
            </a:r>
            <a:endParaRPr lang="en-US"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endParaRP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rtl="1">
              <a:lnSpc>
                <a:spcPct val="90000"/>
              </a:lnSpc>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في 7: 27-9: 15 يشير المؤلف إلى نفسه بضمير المتكلم. هذا مهم لأن عزرا لم يولد حتى خلال أحداث الفصول 1-6 (538-516 ق.م) حيث تم تقديمه لأول مرة في 7: 1 (458 ق.م).</a:t>
            </a:r>
            <a:r>
              <a:rPr lang="en-US" altLang="zh-CN" sz="2800" b="1" dirty="0">
                <a:solidFill>
                  <a:srgbClr val="FFFFFF"/>
                </a:solidFill>
                <a:latin typeface="Arial" panose="020B0604020202020204" pitchFamily="34" charset="0"/>
                <a:cs typeface="Arial" panose="020B0604020202020204" pitchFamily="34" charset="0"/>
              </a:rPr>
              <a:t>  </a:t>
            </a: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كما هوالحال في أخبار الأيام ، فإن الكتاب له تركيز كهنوتي قوي ، وكان عزرا ينحدر مباشرة من هارون عبر إليعازر وفينحاس وصادوق (٧: ١-٥).</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algn="ctr">
              <a:spcBef>
                <a:spcPct val="20000"/>
              </a:spcBef>
              <a:buClr>
                <a:schemeClr val="accent1"/>
              </a:buClr>
              <a:buSzPct val="80000"/>
              <a:buFont typeface="Wingdings" charset="0"/>
              <a:buNone/>
              <a:defRPr/>
            </a:pPr>
            <a:r>
              <a:rPr lang="ar-JO" sz="2800" b="1" dirty="0">
                <a:latin typeface="Arial" panose="020B0604020202020204" pitchFamily="34" charset="0"/>
                <a:cs typeface="Arial" panose="020B0604020202020204" pitchFamily="34" charset="0"/>
              </a:rPr>
              <a:t>لطالما اعتبر التقليد التلمودي اليهودي أن عزرا هومن قام بتأليف هذا السفر</a:t>
            </a:r>
            <a:endParaRPr lang="en-US" altLang="zh-CN"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ar-JO" altLang="zh-CN" sz="3200" b="1" u="sng"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None/>
            </a:pPr>
            <a:r>
              <a:rPr lang="ar-JO" sz="3200" b="1" dirty="0">
                <a:latin typeface="Arial" panose="020B0604020202020204" pitchFamily="34" charset="0"/>
                <a:cs typeface="Arial" panose="020B0604020202020204" pitchFamily="34" charset="0"/>
              </a:rPr>
              <a:t>وقعت أحداث عزرا 7-10 التي شارك فيها عزرا في 458-457 ق.م . أيضاً كان عزرا معاصراً لنحميا (نح 8: 1-9 ؛ 12 :36) ، الذي وصل إلى أورشليم عام 444 ق.م . قد يكون التاريخ المحتمل للتكوين بين هذين التاريخين ، ووضع الكتابة في حوالي 450 ق.م . ومع ذلك فإن سفر عزرا نفسه يغطي فترتين زمنيتين مختلفتين تفصل بينهما 58 عامًا. يروي عزرا 1-6 قصة زربابل (538-516 ق.م) بينما عزرا 7-10 هوفي الغالب سرد السيرة الذاتية لعزرا الذي بدأ بعد ستة عقود (458-457 ق.م).</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p:cNvSpPr txBox="1">
            <a:spLocks noChangeArrowheads="1"/>
          </p:cNvSpPr>
          <p:nvPr/>
        </p:nvSpPr>
        <p:spPr bwMode="auto">
          <a:xfrm rot="600000">
            <a:off x="-6291" y="343427"/>
            <a:ext cx="6298434" cy="421653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20138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a:extLst>
            <a:ext uri="{FF2B5EF4-FFF2-40B4-BE49-F238E27FC236}">
              <a16:creationId xmlns:a16="http://schemas.microsoft.com/office/drawing/2014/main" id="{137FB3ED-7249-77C4-3054-1AE7B65C80BA}"/>
            </a:ext>
          </a:extLst>
        </p:cNvPr>
        <p:cNvGrpSpPr/>
        <p:nvPr/>
      </p:nvGrpSpPr>
      <p:grpSpPr>
        <a:xfrm>
          <a:off x="0" y="0"/>
          <a:ext cx="0" cy="0"/>
          <a:chOff x="0" y="0"/>
          <a:chExt cx="0" cy="0"/>
        </a:xfrm>
      </p:grpSpPr>
      <p:sp>
        <p:nvSpPr>
          <p:cNvPr id="187398" name="Rectangle 6">
            <a:extLst>
              <a:ext uri="{FF2B5EF4-FFF2-40B4-BE49-F238E27FC236}">
                <a16:creationId xmlns:a16="http://schemas.microsoft.com/office/drawing/2014/main" id="{1F86E771-9A4E-0984-8286-D2D4ADE329DC}"/>
              </a:ext>
            </a:extLst>
          </p:cNvPr>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a:extLst>
              <a:ext uri="{FF2B5EF4-FFF2-40B4-BE49-F238E27FC236}">
                <a16:creationId xmlns:a16="http://schemas.microsoft.com/office/drawing/2014/main" id="{E724D3BD-4AFA-CAF5-9E1C-B99939B512E7}"/>
              </a:ext>
            </a:extLst>
          </p:cNvPr>
          <p:cNvSpPr txBox="1">
            <a:spLocks noChangeArrowheads="1"/>
          </p:cNvSpPr>
          <p:nvPr/>
        </p:nvSpPr>
        <p:spPr bwMode="auto">
          <a:xfrm rot="600000">
            <a:off x="-6291" y="343427"/>
            <a:ext cx="6298434" cy="421653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87403" name="Rectangle 11">
            <a:extLst>
              <a:ext uri="{FF2B5EF4-FFF2-40B4-BE49-F238E27FC236}">
                <a16:creationId xmlns:a16="http://schemas.microsoft.com/office/drawing/2014/main" id="{659ED95E-5956-77C3-0123-A553A7DF1EE3}"/>
              </a:ext>
            </a:extLst>
          </p:cNvPr>
          <p:cNvSpPr>
            <a:spLocks noChangeArrowheads="1"/>
          </p:cNvSpPr>
          <p:nvPr/>
        </p:nvSpPr>
        <p:spPr bwMode="auto">
          <a:xfrm rot="-600000">
            <a:off x="3500382" y="4425087"/>
            <a:ext cx="5708414" cy="2256048"/>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المستلمين</a:t>
            </a:r>
            <a:endParaRPr lang="en-US" altLang="zh-CN" sz="2800" b="1" u="sng"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16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يتألف قراء عزرا الأولون من اليهود الذين عادوا مؤخراً من فارس وأحفاد وأولاد أحفاد الذين عادوا من بابل قبل قرن من الزمان</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18791" name="Text Box 4">
            <a:extLst>
              <a:ext uri="{FF2B5EF4-FFF2-40B4-BE49-F238E27FC236}">
                <a16:creationId xmlns:a16="http://schemas.microsoft.com/office/drawing/2014/main" id="{5A5A8E75-CA27-AE3A-79B5-03E68266F38C}"/>
              </a:ext>
            </a:extLst>
          </p:cNvPr>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4055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الخصائص</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71500" indent="-549275" algn="r" rtl="1">
              <a:spcBef>
                <a:spcPct val="20000"/>
              </a:spcBef>
              <a:buClr>
                <a:schemeClr val="accent1"/>
              </a:buClr>
            </a:pPr>
            <a:r>
              <a:rPr lang="ar-JO" altLang="zh-CN" sz="3200" b="1" dirty="0">
                <a:solidFill>
                  <a:srgbClr val="FFFFFF"/>
                </a:solidFill>
                <a:latin typeface="Arial" panose="020B0604020202020204" pitchFamily="34" charset="0"/>
                <a:cs typeface="Arial" panose="020B0604020202020204" pitchFamily="34" charset="0"/>
              </a:rPr>
              <a:t>أ.</a:t>
            </a:r>
            <a:r>
              <a:rPr lang="en-US"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سجل عزرا الأحداث الأولى التي تبعت السبي البابلي لكن من منظور انتقائي كما في فجوة تتكون من 58 سنة تفصل الإصحاحات 1-6 و 7-10 والتي حدثت فيها أحداث سفر أستير.</a:t>
            </a:r>
            <a:endParaRPr lang="en-US" altLang="zh-CN" sz="3200" b="1" dirty="0">
              <a:solidFill>
                <a:srgbClr val="FFFFFF"/>
              </a:solidFill>
              <a:latin typeface="Arial" panose="020B0604020202020204" pitchFamily="34" charset="0"/>
              <a:cs typeface="Arial" panose="020B0604020202020204" pitchFamily="34" charset="0"/>
            </a:endParaRPr>
          </a:p>
          <a:p>
            <a:pPr marL="571500" indent="-549275" algn="r" rtl="1">
              <a:spcBef>
                <a:spcPct val="20000"/>
              </a:spcBef>
              <a:buClr>
                <a:schemeClr val="accent1"/>
              </a:buClr>
            </a:pPr>
            <a:r>
              <a:rPr lang="ar-JO" sz="3200" b="1" dirty="0">
                <a:solidFill>
                  <a:srgbClr val="FFFFFF"/>
                </a:solidFill>
                <a:latin typeface="Arial" panose="020B0604020202020204" pitchFamily="34" charset="0"/>
                <a:cs typeface="Arial" panose="020B0604020202020204" pitchFamily="34" charset="0"/>
              </a:rPr>
              <a:t>ب.</a:t>
            </a: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يعتبر عزرا من الأسفار الكتابية القليلة والذي كتب بلغتين، حوالي ربع السفر ( 67 من 280 آية) مكتوبة باللغة الآرامية مع أغلبة عبرية من الآيات . هذا الجزء (4: 8-6: 18، 7: 12-26) آرامية لأنها تشمل المراسلات الرسمية والتي كانت الارامية لغتها الرسمية لذلك الزمن.</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122885" name="Text Box 10"/>
          <p:cNvSpPr txBox="1">
            <a:spLocks noChangeArrowheads="1"/>
          </p:cNvSpPr>
          <p:nvPr/>
        </p:nvSpPr>
        <p:spPr bwMode="auto">
          <a:xfrm>
            <a:off x="467544" y="3124200"/>
            <a:ext cx="7560840" cy="245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أ)</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الرجوع الأول بقيادة زربابل (538 ق.م) يشمل 50000 يهودي رجعوا إلى الأرض لإعادة بناء الهيكل كنتيجة لمرسوم كورش (عز 1-6)</a:t>
            </a: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ب)</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الرجوع الثاني بقيادة عزرا (458 ق.م) أحضر 5000 يهودي خلال حكم أحشويروس (عز 7-8)</a:t>
            </a: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buFont typeface="Arial" charset="0"/>
              <a:buAutoNum type="alphaLcParenR" startAt="2"/>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b="1" dirty="0">
                <a:solidFill>
                  <a:srgbClr val="000000"/>
                </a:solidFill>
                <a:latin typeface="Arial" panose="020B0604020202020204" pitchFamily="34" charset="0"/>
                <a:cs typeface="Arial" panose="020B0604020202020204" pitchFamily="34" charset="0"/>
              </a:rPr>
              <a:t>ت)</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الرجوع الثالث بقيادة نحميا (444 ق.م) لإعادة بناء أسوار أورشليم الذي يدور حول نحميا نفسه وعدد الراجعين اليهود غير مذكور </a:t>
            </a:r>
            <a:endParaRPr lang="en-US" b="1" dirty="0">
              <a:solidFill>
                <a:srgbClr val="000000"/>
              </a:solidFill>
              <a:latin typeface="Arial" panose="020B0604020202020204" pitchFamily="34" charset="0"/>
              <a:cs typeface="Arial" panose="020B0604020202020204" pitchFamily="34" charset="0"/>
            </a:endParaRPr>
          </a:p>
        </p:txBody>
      </p:sp>
      <p:sp>
        <p:nvSpPr>
          <p:cNvPr id="25612" name="Rectangle 12"/>
          <p:cNvSpPr>
            <a:spLocks noChangeArrowheads="1"/>
          </p:cNvSpPr>
          <p:nvPr/>
        </p:nvSpPr>
        <p:spPr bwMode="auto">
          <a:xfrm>
            <a:off x="467544" y="2133600"/>
            <a:ext cx="8064896" cy="78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p>
            <a:pPr marL="533400" indent="-533400" algn="r" rtl="1" eaLnBrk="0" hangingPunct="0">
              <a:lnSpc>
                <a:spcPct val="80000"/>
              </a:lnSpc>
            </a:pPr>
            <a:r>
              <a:rPr lang="ar-JO" sz="2800" b="1" dirty="0">
                <a:solidFill>
                  <a:srgbClr val="000000"/>
                </a:solidFill>
                <a:latin typeface="Arial" panose="020B0604020202020204" pitchFamily="34" charset="0"/>
                <a:cs typeface="Arial" panose="020B0604020202020204" pitchFamily="34" charset="0"/>
              </a:rPr>
              <a:t>1)</a:t>
            </a:r>
            <a:r>
              <a:rPr lang="en-US" sz="2800" b="1" dirty="0">
                <a:solidFill>
                  <a:srgbClr val="000000"/>
                </a:solidFill>
                <a:latin typeface="Arial" panose="020B0604020202020204" pitchFamily="34" charset="0"/>
                <a:cs typeface="Arial" panose="020B0604020202020204" pitchFamily="34" charset="0"/>
              </a:rPr>
              <a:t>	</a:t>
            </a:r>
            <a:r>
              <a:rPr lang="ar-JO" sz="2800" b="1" u="sng" dirty="0">
                <a:solidFill>
                  <a:srgbClr val="000000"/>
                </a:solidFill>
                <a:latin typeface="Arial" panose="020B0604020202020204" pitchFamily="34" charset="0"/>
                <a:cs typeface="Arial" panose="020B0604020202020204" pitchFamily="34" charset="0"/>
              </a:rPr>
              <a:t>الأحداث</a:t>
            </a:r>
            <a:r>
              <a:rPr lang="ar-JO" sz="2800" b="1" dirty="0">
                <a:solidFill>
                  <a:srgbClr val="000000"/>
                </a:solidFill>
                <a:latin typeface="Arial" panose="020B0604020202020204" pitchFamily="34" charset="0"/>
                <a:cs typeface="Arial" panose="020B0604020202020204" pitchFamily="34" charset="0"/>
              </a:rPr>
              <a:t> : أحداث الإسترداد تدور حول </a:t>
            </a:r>
            <a:r>
              <a:rPr lang="ar-JO" sz="2800" b="1" u="sng" dirty="0">
                <a:solidFill>
                  <a:srgbClr val="000000"/>
                </a:solidFill>
                <a:latin typeface="Arial" panose="020B0604020202020204" pitchFamily="34" charset="0"/>
                <a:cs typeface="Arial" panose="020B0604020202020204" pitchFamily="34" charset="0"/>
              </a:rPr>
              <a:t>رحلات الرجوع الثلاثة </a:t>
            </a:r>
            <a:r>
              <a:rPr lang="ar-JO" sz="2800" b="1" dirty="0">
                <a:solidFill>
                  <a:srgbClr val="000000"/>
                </a:solidFill>
                <a:latin typeface="Arial" panose="020B0604020202020204" pitchFamily="34" charset="0"/>
                <a:cs typeface="Arial" panose="020B0604020202020204" pitchFamily="34" charset="0"/>
              </a:rPr>
              <a:t>للأرض من بابل </a:t>
            </a:r>
            <a:endParaRPr lang="en-US" sz="2800" b="1" dirty="0">
              <a:solidFill>
                <a:srgbClr val="000000"/>
              </a:solidFill>
              <a:latin typeface="Arial" panose="020B0604020202020204" pitchFamily="34" charset="0"/>
              <a:cs typeface="Arial" panose="020B0604020202020204" pitchFamily="34"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lgn="r" rtl="1">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a:t>
            </a:r>
            <a:r>
              <a:rPr lang="en-US" sz="2600" b="1" dirty="0">
                <a:latin typeface="Arial" panose="020B0604020202020204" pitchFamily="34" charset="0"/>
                <a:cs typeface="Arial" panose="020B0604020202020204" pitchFamily="34" charset="0"/>
              </a:rPr>
              <a:t>	</a:t>
            </a:r>
            <a:r>
              <a:rPr lang="ar-JO" sz="2600" b="1" dirty="0">
                <a:latin typeface="Arial" panose="020B0604020202020204" pitchFamily="34" charset="0"/>
                <a:cs typeface="Arial" panose="020B0604020202020204" pitchFamily="34" charset="0"/>
              </a:rPr>
              <a:t>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274439" name="Text Box 7"/>
          <p:cNvSpPr txBox="1">
            <a:spLocks noChangeArrowheads="1"/>
          </p:cNvSpPr>
          <p:nvPr/>
        </p:nvSpPr>
        <p:spPr bwMode="auto">
          <a:xfrm>
            <a:off x="533400" y="2362200"/>
            <a:ext cx="7927032"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lnSpc>
                <a:spcPct val="80000"/>
              </a:lnSpc>
            </a:pPr>
            <a:r>
              <a:rPr lang="ar-JO" sz="2800" b="1" u="sng" dirty="0">
                <a:solidFill>
                  <a:srgbClr val="000000"/>
                </a:solidFill>
                <a:latin typeface="Arial" panose="020B0604020202020204" pitchFamily="34" charset="0"/>
                <a:cs typeface="Arial" panose="020B0604020202020204" pitchFamily="34" charset="0"/>
              </a:rPr>
              <a:t>2. العلاقة مع العهد الإبراهيمي</a:t>
            </a:r>
            <a:endParaRPr lang="en-US" sz="2800" b="1" dirty="0">
              <a:solidFill>
                <a:srgbClr val="000000"/>
              </a:solidFill>
              <a:latin typeface="Arial" panose="020B0604020202020204" pitchFamily="34" charset="0"/>
              <a:cs typeface="Arial" panose="020B0604020202020204" pitchFamily="34" charset="0"/>
            </a:endParaRPr>
          </a:p>
        </p:txBody>
      </p:sp>
      <p:sp>
        <p:nvSpPr>
          <p:cNvPr id="124933" name="Text Box 10"/>
          <p:cNvSpPr txBox="1">
            <a:spLocks noChangeArrowheads="1"/>
          </p:cNvSpPr>
          <p:nvPr/>
        </p:nvSpPr>
        <p:spPr bwMode="auto">
          <a:xfrm>
            <a:off x="539552" y="2895600"/>
            <a:ext cx="7488832" cy="2751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أ)</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وعد الله إبراهيم أن نسله سوف </a:t>
            </a:r>
            <a:r>
              <a:rPr lang="ar-JO" altLang="zh-CN" b="1" u="sng" dirty="0">
                <a:solidFill>
                  <a:srgbClr val="000000"/>
                </a:solidFill>
                <a:latin typeface="Arial" panose="020B0604020202020204" pitchFamily="34" charset="0"/>
                <a:cs typeface="Arial" panose="020B0604020202020204" pitchFamily="34" charset="0"/>
              </a:rPr>
              <a:t>يمتلك الأرض </a:t>
            </a:r>
            <a:r>
              <a:rPr lang="ar-JO" altLang="zh-CN" b="1" dirty="0">
                <a:solidFill>
                  <a:srgbClr val="000000"/>
                </a:solidFill>
                <a:latin typeface="Arial" panose="020B0604020202020204" pitchFamily="34" charset="0"/>
                <a:cs typeface="Arial" panose="020B0604020202020204" pitchFamily="34" charset="0"/>
              </a:rPr>
              <a:t>من نهر مصر إلى الفرات    (تك 15 : 18) ومع أن إسرائيل في بابل كان يعيش خارج هذه الحدود فقد كان يجب على الأمة أن تعود إلى الأرض</a:t>
            </a: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ب)</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تم التنبؤ عن </a:t>
            </a:r>
            <a:r>
              <a:rPr lang="ar-JO" altLang="zh-CN" b="1" u="sng" dirty="0">
                <a:solidFill>
                  <a:srgbClr val="000000"/>
                </a:solidFill>
                <a:latin typeface="Arial" panose="020B0604020202020204" pitchFamily="34" charset="0"/>
                <a:cs typeface="Arial" panose="020B0604020202020204" pitchFamily="34" charset="0"/>
              </a:rPr>
              <a:t>المسيا</a:t>
            </a:r>
            <a:r>
              <a:rPr lang="ar-JO" altLang="zh-CN" b="1" dirty="0">
                <a:solidFill>
                  <a:srgbClr val="000000"/>
                </a:solidFill>
                <a:latin typeface="Arial" panose="020B0604020202020204" pitchFamily="34" charset="0"/>
                <a:cs typeface="Arial" panose="020B0604020202020204" pitchFamily="34" charset="0"/>
              </a:rPr>
              <a:t> أنه سيولد في بيت لحم (مي 5: 2)</a:t>
            </a: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pPr>
            <a:r>
              <a:rPr lang="ar-JO" b="1" dirty="0">
                <a:solidFill>
                  <a:srgbClr val="000000"/>
                </a:solidFill>
                <a:latin typeface="Arial" panose="020B0604020202020204" pitchFamily="34" charset="0"/>
                <a:cs typeface="Arial" panose="020B0604020202020204" pitchFamily="34" charset="0"/>
              </a:rPr>
              <a:t>ت)</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هدد الزواج المتبادل </a:t>
            </a:r>
            <a:r>
              <a:rPr lang="ar-JO" b="1" u="sng" dirty="0">
                <a:solidFill>
                  <a:srgbClr val="000000"/>
                </a:solidFill>
                <a:latin typeface="Arial" panose="020B0604020202020204" pitchFamily="34" charset="0"/>
                <a:cs typeface="Arial" panose="020B0604020202020204" pitchFamily="34" charset="0"/>
              </a:rPr>
              <a:t>نقاء النسل الداوودي </a:t>
            </a:r>
            <a:r>
              <a:rPr lang="ar-JO" b="1" dirty="0">
                <a:solidFill>
                  <a:srgbClr val="000000"/>
                </a:solidFill>
                <a:latin typeface="Arial" panose="020B0604020202020204" pitchFamily="34" charset="0"/>
                <a:cs typeface="Arial" panose="020B0604020202020204" pitchFamily="34" charset="0"/>
              </a:rPr>
              <a:t>الذي سيتمم النسل الموعود المعطى لإبراهيم في الأصل</a:t>
            </a:r>
            <a:endParaRPr lang="en-US" b="1" dirty="0">
              <a:solidFill>
                <a:srgbClr val="000000"/>
              </a:solidFill>
              <a:latin typeface="Arial" panose="020B0604020202020204" pitchFamily="34" charset="0"/>
              <a:cs typeface="Arial" panose="020B0604020202020204" pitchFamily="34"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CF32C504-4A9F-A6F1-E647-51D4DF70B7AA}"/>
              </a:ext>
            </a:extLst>
          </p:cNvPr>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lgn="r" rtl="1">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a:t>
            </a:r>
            <a:r>
              <a:rPr lang="en-US" sz="2600" b="1" dirty="0">
                <a:latin typeface="Arial" panose="020B0604020202020204" pitchFamily="34" charset="0"/>
                <a:cs typeface="Arial" panose="020B0604020202020204" pitchFamily="34" charset="0"/>
              </a:rPr>
              <a:t>	</a:t>
            </a:r>
            <a:r>
              <a:rPr lang="ar-JO" sz="2600" b="1" dirty="0">
                <a:latin typeface="Arial" panose="020B0604020202020204" pitchFamily="34" charset="0"/>
                <a:cs typeface="Arial" panose="020B0604020202020204" pitchFamily="34" charset="0"/>
              </a:rPr>
              <a:t>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الحجة</a:t>
            </a:r>
            <a:endParaRPr lang="en-US" b="1" dirty="0">
              <a:latin typeface="Arial" panose="020B0604020202020204" pitchFamily="34" charset="0"/>
              <a:ea typeface="+mj-ea"/>
              <a:cs typeface="Arial" panose="020B0604020202020204" pitchFamily="34" charset="0"/>
            </a:endParaRP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a:t>
            </a:r>
            <a:endParaRPr lang="en-US" b="1" dirty="0">
              <a:solidFill>
                <a:srgbClr val="FFFFFF"/>
              </a:solidFill>
              <a:latin typeface="Arial" panose="020B0604020202020204" pitchFamily="34" charset="0"/>
              <a:cs typeface="Arial" panose="020B0604020202020204" pitchFamily="34" charset="0"/>
            </a:endParaRP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algn="r" rtl="1">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أ)</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سفر عزرا يهتم بالهيكل ويستمر من حيث انتهى سفر أخبار الأيام الثاني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r>
              <a:rPr lang="en-US" altLang="zh-CN" sz="2800" b="1" dirty="0">
                <a:solidFill>
                  <a:srgbClr val="FFFFFF"/>
                </a:solidFill>
                <a:latin typeface="Arial" panose="020B0604020202020204" pitchFamily="34" charset="0"/>
                <a:cs typeface="Arial" panose="020B0604020202020204" pitchFamily="34" charset="0"/>
              </a:rPr>
              <a:t>  </a:t>
            </a:r>
          </a:p>
          <a:p>
            <a:pPr marL="533400" indent="-533400" algn="r" rtl="1">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ب)</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للأسف فإن البقية الذين عادوا لم يكونوا ملتزمين بقوة نحوالعهد والهيكل كما يتوقع البعض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r>
              <a:rPr lang="ar-JO" sz="2800" b="1" dirty="0">
                <a:solidFill>
                  <a:srgbClr val="FFFFFF"/>
                </a:solidFill>
                <a:latin typeface="Arial" panose="020B0604020202020204" pitchFamily="34" charset="0"/>
                <a:cs typeface="Arial" panose="020B0604020202020204" pitchFamily="34" charset="0"/>
              </a:rPr>
              <a:t>ت)</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لهذا يسجل عزرا استرداد الهيكل بقيادة زربابل (1-6) واسترداد الشعب إلى التزامات العهد بقيادة عزرا (7-10) لتشجيع البقية على العبادة الصحيحة في الهيكل وطاعة العهد .</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3" end="3"/>
                                            </p:txEl>
                                          </p:spTgt>
                                        </p:tgtEl>
                                        <p:attrNameLst>
                                          <p:attrName>style.visibility</p:attrName>
                                        </p:attrNameLst>
                                      </p:cBhvr>
                                      <p:to>
                                        <p:strVal val="visible"/>
                                      </p:to>
                                    </p:set>
                                    <p:anim calcmode="lin" valueType="num">
                                      <p:cBhvr additive="base">
                                        <p:cTn id="19" dur="500" fill="hold"/>
                                        <p:tgtEl>
                                          <p:spTgt spid="2765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654">
                                            <p:txEl>
                                              <p:pRg st="6" end="6"/>
                                            </p:txEl>
                                          </p:spTgt>
                                        </p:tgtEl>
                                        <p:attrNameLst>
                                          <p:attrName>style.visibility</p:attrName>
                                        </p:attrNameLst>
                                      </p:cBhvr>
                                      <p:to>
                                        <p:strVal val="visible"/>
                                      </p:to>
                                    </p:set>
                                    <p:anim calcmode="lin" valueType="num">
                                      <p:cBhvr additive="base">
                                        <p:cTn id="25" dur="500" fill="hold"/>
                                        <p:tgtEl>
                                          <p:spTgt spid="2765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48530" y="3717032"/>
            <a:ext cx="50800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solidFill>
                  <a:srgbClr val="000000"/>
                </a:solidFill>
                <a:latin typeface="Arial" panose="020B0604020202020204" pitchFamily="34" charset="0"/>
                <a:ea typeface="+mj-ea"/>
                <a:cs typeface="Arial" panose="020B0604020202020204" pitchFamily="34" charset="0"/>
              </a:rPr>
              <a:t>الفرضية</a:t>
            </a:r>
            <a:endParaRPr lang="en-US" b="1" dirty="0">
              <a:solidFill>
                <a:srgbClr val="000000"/>
              </a:solidFill>
              <a:latin typeface="Arial" panose="020B0604020202020204" pitchFamily="34" charset="0"/>
              <a:ea typeface="+mj-ea"/>
              <a:cs typeface="Arial" panose="020B0604020202020204" pitchFamily="34" charset="0"/>
            </a:endParaRP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1619672" y="314096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1-6 الهيكل - زربابل</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استرداد الهيكل والشعب</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تتميم جزئي لوعد الأرض</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0" y="5445224"/>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7-10 الشعب - عزرا</a:t>
            </a:r>
            <a:endParaRPr lang="en-US" altLang="zh-CN"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292-294</a:t>
            </a:r>
          </a:p>
        </p:txBody>
      </p:sp>
      <p:sp>
        <p:nvSpPr>
          <p:cNvPr id="29704" name="Text Box 8"/>
          <p:cNvSpPr txBox="1">
            <a:spLocks noChangeArrowheads="1"/>
          </p:cNvSpPr>
          <p:nvPr/>
        </p:nvSpPr>
        <p:spPr bwMode="auto">
          <a:xfrm>
            <a:off x="342900" y="963613"/>
            <a:ext cx="8458200" cy="206210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32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31"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نحميا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32"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عزرا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189443" name="Text Box 3"/>
          <p:cNvSpPr txBox="1">
            <a:spLocks noChangeArrowheads="1"/>
          </p:cNvSpPr>
          <p:nvPr/>
        </p:nvSpPr>
        <p:spPr bwMode="auto">
          <a:xfrm>
            <a:off x="304800" y="4648200"/>
            <a:ext cx="2286000" cy="86177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a:t>
            </a:r>
          </a:p>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7" name="Title 26"/>
          <p:cNvSpPr>
            <a:spLocks noGrp="1"/>
          </p:cNvSpPr>
          <p:nvPr>
            <p:ph type="title" idx="4294967295"/>
          </p:nvPr>
        </p:nvSpPr>
        <p:spPr>
          <a:xfrm>
            <a:off x="304800" y="304800"/>
            <a:ext cx="1171575" cy="1066800"/>
          </a:xfrm>
        </p:spPr>
        <p:txBody>
          <a:bodyPr/>
          <a:lstStyle/>
          <a:p>
            <a:pPr algn="ctr">
              <a:defRPr/>
            </a:pPr>
            <a:r>
              <a:rPr lang="ar-JO" sz="2800" b="1" dirty="0">
                <a:latin typeface="Arial" panose="020B0604020202020204" pitchFamily="34" charset="0"/>
                <a:ea typeface="ＭＳ Ｐゴシック" charset="0"/>
                <a:cs typeface="Arial" panose="020B0604020202020204" pitchFamily="34" charset="0"/>
              </a:rPr>
              <a:t>عزرا 1-6</a:t>
            </a:r>
            <a:endParaRPr lang="en-US" sz="2800" b="1" dirty="0">
              <a:latin typeface="Arial" panose="020B0604020202020204" pitchFamily="34" charset="0"/>
              <a:ea typeface="ＭＳ Ｐゴシック" charset="0"/>
              <a:cs typeface="Arial" panose="020B0604020202020204" pitchFamily="34" charset="0"/>
            </a:endParaRP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ar-JO" sz="3200" b="1" dirty="0">
                <a:solidFill>
                  <a:schemeClr val="tx1"/>
                </a:solidFill>
                <a:effectLst/>
                <a:latin typeface="Arial" panose="020B0604020202020204" pitchFamily="34" charset="0"/>
                <a:cs typeface="Arial" panose="020B0604020202020204" pitchFamily="34" charset="0"/>
              </a:rPr>
              <a:t>قائمة أنبياء ما قبل السبي في العهد القديم</a:t>
            </a:r>
            <a:endParaRPr kumimoji="0" lang="en-US" sz="3200" b="1" dirty="0">
              <a:solidFill>
                <a:schemeClr val="tx1"/>
              </a:solidFill>
              <a:effectLst/>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7672388" y="1584325"/>
            <a:ext cx="726481"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عوبديا</a:t>
            </a:r>
            <a:endParaRPr lang="en-US" sz="2000" b="1" dirty="0">
              <a:solidFill>
                <a:srgbClr val="0066CC"/>
              </a:solidFill>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258888" y="3581400"/>
            <a:ext cx="63831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يونان</a:t>
            </a:r>
            <a:endParaRPr lang="en-US" sz="2000" b="1" dirty="0">
              <a:solidFill>
                <a:srgbClr val="0066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2097088" y="3581400"/>
            <a:ext cx="837089"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عاموس</a:t>
            </a:r>
            <a:endParaRPr lang="en-US" sz="2000" b="1" dirty="0">
              <a:solidFill>
                <a:srgbClr val="0066CC"/>
              </a:solidFill>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2916238" y="3581400"/>
            <a:ext cx="69602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هوشع</a:t>
            </a:r>
            <a:endParaRPr lang="en-US" sz="2000" b="1" dirty="0">
              <a:solidFill>
                <a:srgbClr val="0066CC"/>
              </a:solidFill>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744913" y="3581400"/>
            <a:ext cx="739305"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أشعياء</a:t>
            </a:r>
            <a:endParaRPr lang="en-US" sz="2000" b="1" dirty="0">
              <a:solidFill>
                <a:srgbClr val="0066CC"/>
              </a:solidFill>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4567238" y="3581400"/>
            <a:ext cx="554960"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ميخا</a:t>
            </a:r>
            <a:endParaRPr lang="en-US" sz="2000" b="1" dirty="0">
              <a:solidFill>
                <a:srgbClr val="0066CC"/>
              </a:solidFill>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6781800" y="3581400"/>
            <a:ext cx="657552"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ناحوم</a:t>
            </a:r>
            <a:endParaRPr lang="en-US" sz="2000" b="1" dirty="0">
              <a:solidFill>
                <a:srgbClr val="0066CC"/>
              </a:solidFill>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228600" y="5410200"/>
            <a:ext cx="74411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حبقوق</a:t>
            </a:r>
            <a:endParaRPr lang="en-US" sz="2000" b="1" dirty="0">
              <a:solidFill>
                <a:srgbClr val="0066CC"/>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7742238" y="3200400"/>
            <a:ext cx="604653"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إرميا</a:t>
            </a:r>
            <a:endParaRPr lang="en-US" sz="2000" b="1" dirty="0">
              <a:solidFill>
                <a:srgbClr val="0066CC"/>
              </a:solidFill>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228600" y="4953000"/>
            <a:ext cx="62228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يوئيل</a:t>
            </a:r>
            <a:endParaRPr lang="en-US" sz="2000" b="1" dirty="0">
              <a:solidFill>
                <a:srgbClr val="0066CC"/>
              </a:solidFill>
              <a:latin typeface="Arial" panose="020B0604020202020204" pitchFamily="34" charset="0"/>
              <a:cs typeface="Arial" panose="020B0604020202020204" pitchFamily="34" charset="0"/>
            </a:endParaRPr>
          </a:p>
        </p:txBody>
      </p:sp>
      <p:sp>
        <p:nvSpPr>
          <p:cNvPr id="5135" name="Text Box 15"/>
          <p:cNvSpPr txBox="1">
            <a:spLocks noChangeArrowheads="1"/>
          </p:cNvSpPr>
          <p:nvPr/>
        </p:nvSpPr>
        <p:spPr bwMode="auto">
          <a:xfrm>
            <a:off x="7924800" y="3581400"/>
            <a:ext cx="681597"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صفنيا</a:t>
            </a:r>
            <a:endParaRPr lang="en-US" sz="2000" b="1" dirty="0">
              <a:solidFill>
                <a:srgbClr val="0066CC"/>
              </a:solidFill>
              <a:latin typeface="Arial" panose="020B0604020202020204" pitchFamily="34" charset="0"/>
              <a:cs typeface="Arial" panose="020B0604020202020204" pitchFamily="34" charset="0"/>
            </a:endParaRP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قائمة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a:t>
            </a:r>
            <a:r>
              <a:rPr lang="ar-JO" sz="4800" dirty="0">
                <a:effectLst>
                  <a:glow rad="127000">
                    <a:schemeClr val="tx1"/>
                  </a:glow>
                </a:effectLst>
                <a:ea typeface="ＭＳ Ｐゴシック" charset="0"/>
              </a:rPr>
              <a:t>وه</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ar-JO" sz="4800" b="1" dirty="0">
                <a:solidFill>
                  <a:srgbClr val="FFFFFF"/>
                </a:solidFill>
                <a:effectLst/>
                <a:latin typeface="Arial" panose="020B0604020202020204" pitchFamily="34" charset="0"/>
                <a:cs typeface="Arial" panose="020B0604020202020204" pitchFamily="34" charset="0"/>
              </a:rPr>
              <a:t>قائمة السبي</a:t>
            </a:r>
            <a:endParaRPr kumimoji="0" lang="en-US" sz="4800" b="1" dirty="0">
              <a:solidFill>
                <a:srgbClr val="FFFFFF"/>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000000"/>
                </a:solidFill>
                <a:latin typeface="Arial" panose="020B0604020202020204" pitchFamily="34" charset="0"/>
                <a:cs typeface="Arial" panose="020B0604020202020204" pitchFamily="34" charset="0"/>
              </a:rPr>
              <a:t>232 و342</a:t>
            </a:r>
            <a:endParaRPr lang="en-US" b="1" dirty="0">
              <a:solidFill>
                <a:srgbClr val="000000"/>
              </a:solidFill>
              <a:latin typeface="Arial" panose="020B0604020202020204" pitchFamily="34" charset="0"/>
              <a:cs typeface="Arial" panose="020B0604020202020204" pitchFamily="34" charset="0"/>
            </a:endParaRP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761060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ar-JO" sz="4000" dirty="0">
                <a:effectLst>
                  <a:glow rad="228600">
                    <a:schemeClr val="tx1"/>
                  </a:glow>
                </a:effectLst>
              </a:rPr>
              <a:t>إعادة بناء المذبح أولاً (عزرا 3: 1-6)</a:t>
            </a:r>
            <a:endParaRPr lang="en-US" sz="4000"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552976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60474"/>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18342974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rPr>
              <a:t>من الخارج</a:t>
            </a:r>
            <a:endParaRPr kumimoji="0" lang="en-GB"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05972321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4: 23-24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536 ق.م : حينئذ لما قرأت رسالة أرتحشستا الملك أمام رحوم وشمشاي الكاتب ورفقائهما ذهبوا بسرعة إلى أورشليم إلى اليهود وأوقفوهم بذراع وقوة حينئذ توقف عمل بيت الله الذي في أورشليم وكان متوقفاً إلى السنة الثانية من ملك دارسوس ملك فارس (520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ea typeface="ＭＳ Ｐゴシック" charset="0"/>
                <a:cs typeface="Arial" panose="020B0604020202020204" pitchFamily="34" charset="0"/>
              </a:rPr>
              <a:t>السياق</a:t>
            </a: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مقاومة إعادة بناء الهيكل</a:t>
            </a:r>
            <a:endParaRPr lang="en-US" sz="4000"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rPr>
              <a:t>من الداخل</a:t>
            </a:r>
            <a:endParaRPr kumimoji="0" lang="en-GB"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95844125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ar-SA"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الهيكل</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800" b="1" i="1"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4800" b="1" i="1" u="none" strike="noStrike" kern="1200" cap="none" spc="0" normalizeH="0" baseline="0" noProof="0" dirty="0">
              <a:ln>
                <a:noFill/>
              </a:ln>
              <a:solidFill>
                <a:srgbClr val="FFFFFF"/>
              </a:solidFill>
              <a:effectLst/>
              <a:uLnTx/>
              <a:uFillTx/>
              <a:latin typeface="Arail"/>
              <a:ea typeface="ＭＳ Ｐゴシック" charset="0"/>
              <a:cs typeface="Arail"/>
            </a:endParaRP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dirty="0">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ar-SA" sz="4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التاريخ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0375" indent="-460375" algn="r" rtl="1" eaLnBrk="1" hangingPunct="1">
              <a:spcBef>
                <a:spcPct val="20000"/>
              </a:spcBef>
              <a:buClr>
                <a:srgbClr val="00FFFF"/>
              </a:buClr>
              <a:buSzPct val="75000"/>
              <a:buFont typeface="Wingdings" charset="0"/>
              <a:buChar char="n"/>
              <a:defRPr/>
            </a:pP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حجي </a:t>
            </a:r>
            <a:r>
              <a:rPr kumimoji="0" lang="ar-SA" sz="40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هوأكثر</a:t>
            </a: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أسفار الكتاب المقدس تأريخًا ، حيث يسجل الرسائل المعطاة بين آب وكانون أول عام 520 قبل الميلاد</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644586263"/>
      </p:ext>
    </p:extLst>
  </p:cSld>
  <p:clrMapOvr>
    <a:masterClrMapping/>
  </p:clrMapOvr>
  <p:transition>
    <p:blind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 </a:t>
            </a:r>
            <a:r>
              <a:rPr lang="en-US" sz="4800" dirty="0">
                <a:effectLst>
                  <a:glow rad="127000">
                    <a:schemeClr val="tx1"/>
                  </a:glow>
                </a:effectLst>
                <a:ea typeface="ＭＳ Ｐゴシック" charset="0"/>
              </a:rPr>
              <a:t> </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ＭＳ Ｐゴシック" charset="0"/>
              </a:rPr>
              <a:t>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a:t>
            </a:r>
            <a:br>
              <a:rPr lang="ar-JO"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a:t>
            </a:r>
            <a:r>
              <a:rPr lang="ar-JO" sz="3200" dirty="0">
                <a:effectLst>
                  <a:glow rad="127000">
                    <a:schemeClr val="tx1"/>
                  </a:glow>
                </a:effectLst>
                <a:ea typeface="ＭＳ Ｐゴシック" charset="0"/>
                <a:cs typeface="ＭＳ Ｐゴシック" charset="0"/>
              </a:rPr>
              <a:t>1: 1</a:t>
            </a:r>
            <a:r>
              <a:rPr lang="en-US" sz="32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282129035"/>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ar-JO" sz="3600" b="1" dirty="0">
                <a:solidFill>
                  <a:schemeClr val="tx1"/>
                </a:solidFill>
                <a:effectLst/>
                <a:latin typeface="Arial" panose="020B0604020202020204" pitchFamily="34" charset="0"/>
                <a:cs typeface="Arial" panose="020B0604020202020204" pitchFamily="34" charset="0"/>
              </a:rPr>
              <a:t>خط زمن المقاومة (عزرا 4)</a:t>
            </a:r>
            <a:endParaRPr kumimoji="0" lang="en-US" sz="36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504112" y="-27384"/>
            <a:ext cx="1676400" cy="461665"/>
          </a:xfrm>
          <a:prstGeom prst="rect">
            <a:avLst/>
          </a:prstGeom>
          <a:solidFill>
            <a:schemeClr val="bg2"/>
          </a:solidFill>
          <a:ln w="9525">
            <a:noFill/>
            <a:miter lim="800000"/>
            <a:headEnd/>
            <a:tailEnd/>
          </a:ln>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كورش</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536-520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أحشويروش </a:t>
              </a:r>
            </a:p>
            <a:p>
              <a:pPr algn="ctr">
                <a:defRPr/>
              </a:pPr>
              <a:r>
                <a:rPr lang="ar-JO" sz="2000" b="1" dirty="0">
                  <a:solidFill>
                    <a:srgbClr val="FFFFFF"/>
                  </a:solidFill>
                  <a:latin typeface="Arial" panose="020B0604020202020204" pitchFamily="34" charset="0"/>
                  <a:cs typeface="Arial" panose="020B0604020202020204" pitchFamily="34" charset="0"/>
                </a:rPr>
                <a:t>486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تحت ارتحشستا</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460 ق.م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23DC16D-AD75-9999-C212-C381F22E967E}"/>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80C8FF0B-4FF2-80AE-975E-4B71EDDACDEC}"/>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239E1BC4-F73F-557F-6DD5-BF1DD47161D4}"/>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نحميا تحت حكم داريوس (داخلي)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696927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فترة ما بعد السبي المتأخرة (عزرا 7-10، نحميا 1-13)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912970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864270"/>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8254327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EAE8E2"/>
              </a:solidFill>
              <a:latin typeface="Arial" panose="020B0604020202020204" pitchFamily="34" charset="0"/>
              <a:cs typeface="Arial" panose="020B0604020202020204" pitchFamily="34"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مع 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FFFFFF"/>
                    </a:solidFill>
                    <a:latin typeface="Arial" panose="020B0604020202020204" pitchFamily="34" charset="0"/>
                    <a:cs typeface="Arial" panose="020B0604020202020204" pitchFamily="34" charset="0"/>
                  </a:rPr>
                  <a:t>المقاومة      4: 1-6:12</a:t>
                </a:r>
                <a:endParaRPr lang="en-US" altLang="zh-CN" sz="1400" b="1" dirty="0">
                  <a:solidFill>
                    <a:srgbClr val="FFFFFF"/>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استير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5363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753415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إكمال الهيكل في 516 ق.م</a:t>
            </a:r>
            <a:b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b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عزرا 6 : 15</a:t>
            </a: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9345395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40290" name="Picture 3" descr="jerusalem-cityofdavi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dirty="0">
                <a:solidFill>
                  <a:schemeClr val="tx1"/>
                </a:solidFill>
                <a:ea typeface="ＭＳ Ｐゴシック" charset="0"/>
                <a:cs typeface="Arial" panose="020B0604020202020204" pitchFamily="34" charset="0"/>
              </a:rPr>
              <a:t>موقع الهيكل</a:t>
            </a:r>
            <a:endParaRPr lang="en-US"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85388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026" descr="Temple thru Time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
            <a:ext cx="9133998" cy="678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63" name="Rectangle 1027"/>
          <p:cNvSpPr>
            <a:spLocks/>
          </p:cNvSpPr>
          <p:nvPr/>
        </p:nvSpPr>
        <p:spPr bwMode="auto">
          <a:xfrm>
            <a:off x="5887357" y="754381"/>
            <a:ext cx="3065681" cy="5077268"/>
          </a:xfrm>
          <a:prstGeom prst="rect">
            <a:avLst/>
          </a:prstGeom>
          <a:noFill/>
          <a:ln w="539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193" tIns="41099" rIns="82193" bIns="41099" anchor="ctr"/>
          <a:lstStyle/>
          <a:p>
            <a:pPr marL="0" marR="0" lvl="0" indent="0" algn="ctr" defTabSz="642128"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sym typeface="GillSans" charset="0"/>
            </a:endParaRPr>
          </a:p>
        </p:txBody>
      </p:sp>
      <p:sp>
        <p:nvSpPr>
          <p:cNvPr id="3" name="Rectangle 2">
            <a:extLst>
              <a:ext uri="{FF2B5EF4-FFF2-40B4-BE49-F238E27FC236}">
                <a16:creationId xmlns:a16="http://schemas.microsoft.com/office/drawing/2014/main" id="{5009FB85-EB18-BEF7-69F3-41FA15605B1D}"/>
              </a:ext>
            </a:extLst>
          </p:cNvPr>
          <p:cNvSpPr/>
          <p:nvPr/>
        </p:nvSpPr>
        <p:spPr bwMode="auto">
          <a:xfrm>
            <a:off x="10002" y="34291"/>
            <a:ext cx="9123996" cy="591352"/>
          </a:xfrm>
          <a:prstGeom prst="rect">
            <a:avLst/>
          </a:prstGeom>
          <a:solidFill>
            <a:srgbClr val="FFFEFC"/>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838200" algn="l"/>
              </a:tabLst>
              <a:defRPr/>
            </a:pPr>
            <a:r>
              <a:rPr kumimoji="0" lang="ar-JO" sz="3600" b="1" i="0" u="none" strike="noStrike" kern="1200" cap="none" spc="0" normalizeH="0" baseline="0" noProof="0" dirty="0">
                <a:ln>
                  <a:noFill/>
                </a:ln>
                <a:solidFill>
                  <a:srgbClr val="FFC000"/>
                </a:solidFill>
                <a:effectLst>
                  <a:glow rad="127000">
                    <a:srgbClr val="000000"/>
                  </a:glow>
                </a:effectLst>
                <a:uLnTx/>
                <a:uFillTx/>
                <a:latin typeface="Arial" panose="020B0604020202020204" pitchFamily="34" charset="0"/>
                <a:ea typeface="GillSans" pitchFamily="1" charset="0"/>
                <a:cs typeface="Arial" panose="020B0604020202020204" pitchFamily="34" charset="0"/>
                <a:sym typeface="GillSans" pitchFamily="1" charset="0"/>
              </a:rPr>
              <a:t>الهيكل عبر الزمن</a:t>
            </a:r>
            <a:endParaRPr kumimoji="0" lang="en-US" sz="3600" b="1" i="0" u="none" strike="noStrike" kern="1200" cap="none" spc="0" normalizeH="0" baseline="0" noProof="0" dirty="0">
              <a:ln>
                <a:noFill/>
              </a:ln>
              <a:solidFill>
                <a:srgbClr val="FFC000"/>
              </a:solidFill>
              <a:effectLst>
                <a:glow rad="127000">
                  <a:srgbClr val="000000"/>
                </a:glow>
              </a:effectLst>
              <a:uLnTx/>
              <a:uFillTx/>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712401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76963"/>
                                        </p:tgtEl>
                                        <p:attrNameLst>
                                          <p:attrName>style.visibility</p:attrName>
                                        </p:attrNameLst>
                                      </p:cBhvr>
                                      <p:to>
                                        <p:strVal val="visible"/>
                                      </p:to>
                                    </p:set>
                                    <p:animEffect transition="in" filter="wipe(up)">
                                      <p:cBhvr>
                                        <p:cTn id="7" dur="500"/>
                                        <p:tgtEl>
                                          <p:spTgt spid="1576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576963"/>
                                        </p:tgtEl>
                                        <p:attrNameLst>
                                          <p:attrName>style.visibility</p:attrName>
                                        </p:attrNameLst>
                                      </p:cBhvr>
                                      <p:to>
                                        <p:strVal val="visible"/>
                                      </p:to>
                                    </p:set>
                                    <p:animEffect transition="in" filter="wipe(down)">
                                      <p:cBhvr>
                                        <p:cTn id="12" dur="500"/>
                                        <p:tgtEl>
                                          <p:spTgt spid="157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3" grpId="0" animBg="1"/>
      <p:bldP spid="1576963"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defRPr/>
            </a:pPr>
            <a:r>
              <a:rPr lang="ar-JO" dirty="0">
                <a:solidFill>
                  <a:schemeClr val="tx1"/>
                </a:solidFill>
                <a:ea typeface="ＭＳ Ｐゴシック" charset="0"/>
                <a:cs typeface="Arial" panose="020B0604020202020204" pitchFamily="34" charset="0"/>
              </a:rPr>
              <a:t>الهياكل في الكتاب المقدس</a:t>
            </a:r>
            <a:endParaRPr lang="en-US" dirty="0">
              <a:solidFill>
                <a:schemeClr val="tx1"/>
              </a:solidFill>
              <a:ea typeface="ＭＳ Ｐゴシック" charset="0"/>
              <a:cs typeface="Arial" panose="020B0604020202020204" pitchFamily="34" charset="0"/>
            </a:endParaRPr>
          </a:p>
        </p:txBody>
      </p:sp>
      <p:graphicFrame>
        <p:nvGraphicFramePr>
          <p:cNvPr id="89184" name="Group 1120"/>
          <p:cNvGraphicFramePr>
            <a:graphicFrameLocks noGrp="1"/>
          </p:cNvGraphicFramePr>
          <p:nvPr/>
        </p:nvGraphicFramePr>
        <p:xfrm>
          <a:off x="1143000" y="0"/>
          <a:ext cx="7620000" cy="6771642"/>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سليمان</a:t>
                      </a:r>
                      <a:r>
                        <a:rPr kumimoji="0" lang="en-GB"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زربابل/هيرودس</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الضيقة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الألفية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فترة الهيكل</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الأول</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الثاني</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الثالث</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الرابع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الوصف</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ملوك 6-7</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عزرا 3-6</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رؤيا 11: 1-2</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حز 40-43</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نصوص حجي</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2: 3أ، 9ب</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1: 4، 8-9، 2: 3ب</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2: 7، 9أ</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البناء</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966-959 ق.م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536-516 ق.م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يتم جمع مواد البناء اليوم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يزال مستقبلياً</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تنجس من</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والموك الوثنيين</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أنطيوخس، الصرافين، بومباي، تيطس</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ضد المسيح</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 9: 27</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أحد</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زك 14: 20-21</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الدمار</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586 ق.م</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ملوك 25</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70 م</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مت 24: 1-3</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نهاية الضيقة العظيمة؟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السماوات الجديدة والأرض الجديدة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 21: 22)</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فترة وجوده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380 سنة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606 سنوات</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أقل من سبع سنوات؟</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1000 سنة</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الذبائح</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المسيح</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(موافق عليه) وبعد المسيح (غير موافق عليه)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المسيح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غير موافق عليه</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المسيح</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(موافق عليه)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مجد الله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ملأه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ملوك 8: 10-11</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لم يملأه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لن يملأه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سوف يملأه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حز 43: 1-5</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الحرم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90×30=</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2700 قدم مربع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 × 175 = 15312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الساحة الداخلية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150×400=</a:t>
                      </a:r>
                      <a:endPar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60000 قدم مربع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175 × 427.5 = 74812.5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الساحة الخارجية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875×875 أو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ست مرات أكبر</a:t>
                      </a:r>
                      <a:endPar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 × 875 = 765625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1401" name="Text Box 90"/>
          <p:cNvSpPr txBox="1">
            <a:spLocks noChangeArrowheads="1"/>
          </p:cNvSpPr>
          <p:nvPr/>
        </p:nvSpPr>
        <p:spPr bwMode="auto">
          <a:xfrm>
            <a:off x="853440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087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ar-JO" sz="3600" dirty="0">
                <a:solidFill>
                  <a:schemeClr val="tx1"/>
                </a:solidFill>
                <a:ea typeface="ＭＳ Ｐゴシック" charset="0"/>
                <a:cs typeface="Arial" panose="020B0604020202020204" pitchFamily="34" charset="0"/>
              </a:rPr>
              <a:t>الهيكل الأول - سليمان</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8325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AAAAFF"/>
              </a:solidFill>
              <a:effectLst/>
              <a:uLnTx/>
              <a:uFillTx/>
              <a:latin typeface="Arial" panose="020B0604020202020204" pitchFamily="34" charset="0"/>
              <a:ea typeface="ＭＳ Ｐゴシック" charset="0"/>
              <a:cs typeface="Arial" panose="020B0604020202020204" pitchFamily="34" charset="0"/>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9"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4000" dirty="0">
                <a:solidFill>
                  <a:schemeClr val="bg2"/>
                </a:solidFill>
                <a:effectLst/>
                <a:ea typeface="ＭＳ Ｐゴシック" charset="0"/>
                <a:cs typeface="Arial" panose="020B0604020202020204" pitchFamily="34" charset="0"/>
              </a:rPr>
              <a:t>الهيكل الثاني - زربابل</a:t>
            </a:r>
            <a:endParaRPr lang="en-US" sz="4800" dirty="0">
              <a:effectLst/>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ar-JO" dirty="0">
                <a:solidFill>
                  <a:schemeClr val="tx1"/>
                </a:solidFill>
                <a:ea typeface="ＭＳ Ｐゴシック" charset="0"/>
                <a:cs typeface="Arial" panose="020B0604020202020204" pitchFamily="34" charset="0"/>
              </a:rPr>
              <a:t>الهيكل الثالث - هيرودس</a:t>
            </a:r>
            <a:endParaRPr lang="en-US" sz="54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Temple in modern Jerusal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3513"/>
            <a:ext cx="97536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381000" y="1447800"/>
            <a:ext cx="9906000" cy="990600"/>
          </a:xfrm>
        </p:spPr>
        <p:txBody>
          <a:bodyPr/>
          <a:lstStyle/>
          <a:p>
            <a:pPr>
              <a:defRPr/>
            </a:pPr>
            <a:r>
              <a:rPr lang="ar-JO" sz="4800" dirty="0">
                <a:solidFill>
                  <a:schemeClr val="tx1"/>
                </a:solidFill>
                <a:ea typeface="ＭＳ Ｐゴシック" charset="0"/>
                <a:cs typeface="Arial" panose="020B0604020202020204" pitchFamily="34" charset="0"/>
              </a:rPr>
              <a:t>الهيكل الثالث - الضيقة</a:t>
            </a:r>
            <a:endParaRPr lang="en-US" sz="6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56615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ar-JO" b="1" dirty="0">
                <a:solidFill>
                  <a:schemeClr val="bg1"/>
                </a:solidFill>
                <a:latin typeface="Arial" panose="020B0604020202020204" pitchFamily="34" charset="0"/>
                <a:ea typeface="ＭＳ Ｐゴシック" charset="0"/>
                <a:cs typeface="Arial" panose="020B0604020202020204" pitchFamily="34" charset="0"/>
              </a:rPr>
              <a:t>استبدال هذا بالهيكل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حظاً طيباً</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الصخرة في الداخل</a:t>
            </a:r>
            <a:endParaRPr lang="en-US" dirty="0">
              <a:latin typeface="Arial" panose="020B0604020202020204" pitchFamily="34" charset="0"/>
              <a:ea typeface="ＭＳ Ｐゴシック" charset="0"/>
              <a:cs typeface="Arial" panose="020B0604020202020204" pitchFamily="34" charset="0"/>
            </a:endParaRP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24</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0"/>
            <a:ext cx="3024188" cy="830997"/>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الصخرة المشرفة</a:t>
            </a:r>
            <a:b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b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احتفال الإتحاد مع الله</a:t>
            </a:r>
            <a:endParaRPr kumimoji="0" lang="zh-CN" altLang="en-GB" sz="32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جبل        الهيكل      الحالي</a:t>
            </a:r>
            <a:endParaRPr lang="en-US" b="1" dirty="0">
              <a:latin typeface="Arial" panose="020B0604020202020204" pitchFamily="34" charset="0"/>
              <a:ea typeface="ＭＳ Ｐゴシック" charset="0"/>
              <a:cs typeface="Arial" panose="020B0604020202020204" pitchFamily="34" charset="0"/>
            </a:endParaRP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76655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C0000"/>
                </a:solidFill>
                <a:effectLst/>
                <a:uLnTx/>
                <a:uFillTx/>
                <a:latin typeface="Arial" panose="020B0604020202020204" pitchFamily="34" charset="0"/>
                <a:ea typeface="ＭＳ Ｐゴシック" charset="0"/>
                <a:cs typeface="Arial" panose="020B0604020202020204" pitchFamily="34" charset="0"/>
              </a:rPr>
              <a:t>644أ</a:t>
            </a:r>
            <a:endParaRPr kumimoji="0" lang="en-US" sz="2400" b="1" i="0" u="none" strike="noStrike" kern="1200" cap="none" spc="0" normalizeH="0" baseline="0" noProof="0" dirty="0">
              <a:ln>
                <a:noFill/>
              </a:ln>
              <a:solidFill>
                <a:srgbClr val="8C0000"/>
              </a:solidFill>
              <a:effectLst/>
              <a:uLnTx/>
              <a:uFillTx/>
              <a:latin typeface="Arial" panose="020B0604020202020204" pitchFamily="34" charset="0"/>
              <a:ea typeface="ＭＳ Ｐゴシック" charset="0"/>
              <a:cs typeface="Arial" panose="020B0604020202020204" pitchFamily="34" charset="0"/>
            </a:endParaRPr>
          </a:p>
        </p:txBody>
      </p:sp>
      <p:sp>
        <p:nvSpPr>
          <p:cNvPr id="155652" name="Text Box 1029"/>
          <p:cNvSpPr txBox="1">
            <a:spLocks noChangeArrowheads="1"/>
          </p:cNvSpPr>
          <p:nvPr/>
        </p:nvSpPr>
        <p:spPr bwMode="auto">
          <a:xfrm>
            <a:off x="7543800" y="1295400"/>
            <a:ext cx="1600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البوابة   الشرقية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3" name="Text Box 1030"/>
          <p:cNvSpPr txBox="1">
            <a:spLocks noChangeArrowheads="1"/>
          </p:cNvSpPr>
          <p:nvPr/>
        </p:nvSpPr>
        <p:spPr bwMode="auto">
          <a:xfrm>
            <a:off x="5257800" y="914400"/>
            <a:ext cx="17526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الموقع   الشمالي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4" name="Text Box 1031"/>
          <p:cNvSpPr txBox="1">
            <a:spLocks noChangeArrowheads="1"/>
          </p:cNvSpPr>
          <p:nvPr/>
        </p:nvSpPr>
        <p:spPr bwMode="auto">
          <a:xfrm>
            <a:off x="5257800" y="3886200"/>
            <a:ext cx="1981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الموقع     التقليدي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8"/>
          <p:cNvSpPr txBox="1">
            <a:spLocks noChangeArrowheads="1"/>
          </p:cNvSpPr>
          <p:nvPr/>
        </p:nvSpPr>
        <p:spPr bwMode="auto">
          <a:xfrm rot="21009161">
            <a:off x="8323913" y="5341220"/>
            <a:ext cx="53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ج</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غ</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dirty="0">
                <a:solidFill>
                  <a:schemeClr val="bg1"/>
                </a:solidFill>
                <a:ea typeface="ＭＳ Ｐゴシック" charset="0"/>
              </a:rPr>
              <a:t>أحداث الأسبوع السبعين</a:t>
            </a:r>
            <a:endParaRPr lang="en-US" sz="3600" dirty="0">
              <a:solidFill>
                <a:schemeClr val="accent1"/>
              </a:solidFill>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2018 09 23 John Haller's Prophecy Update </a:t>
            </a:r>
            <a:b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"Surveillance Society” (https://</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www.youtube.com</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watch?v</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وهكذا سيخلص جميع إسرائيل</a:t>
            </a:r>
            <a:br>
              <a:rPr kumimoji="0" lang="en-US" altLang="ja-JP"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١١ : ٢٥-٢٧) </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الأسبوع السبعون</a:t>
            </a:r>
            <a:endParaRPr kumimoji="0" lang="en-US" sz="2800" b="1" i="0" u="none" strike="noStrike" kern="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318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إذا كان هدفك الرئيسي في الحياة هوالعبادة؟</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dirty="0">
                <a:effectLst>
                  <a:glow rad="228600">
                    <a:srgbClr val="000000"/>
                  </a:glow>
                </a:effectLst>
              </a:rPr>
            </a:br>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dirty="0">
                <a:effectLst>
                  <a:glow rad="228600">
                    <a:srgbClr val="000000"/>
                  </a:glow>
                </a:effectLst>
              </a:rPr>
              <a:t>في عام 2017 احتفلت إسرائيل بجهود الرئيس ترامب لإعادة بناء الهيكل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561" b="9744"/>
          <a:stretch/>
        </p:blipFill>
        <p:spPr>
          <a:xfrm>
            <a:off x="-36512" y="1268760"/>
            <a:ext cx="9143998" cy="5589240"/>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1" y="5805264"/>
            <a:ext cx="6732240"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31361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2800" b="1" dirty="0">
                <a:solidFill>
                  <a:srgbClr val="000000"/>
                </a:solidFill>
                <a:latin typeface="Arial" panose="020B0604020202020204" pitchFamily="34" charset="0"/>
                <a:cs typeface="Arial" panose="020B0604020202020204" pitchFamily="34" charset="0"/>
              </a:rPr>
              <a:t>1.</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5264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733127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الهيكل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الشعب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85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15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المؤمن التائب لله يتطلب </a:t>
            </a:r>
            <a:r>
              <a:rPr lang="ar-JO" altLang="zh-CN" sz="4400" dirty="0">
                <a:solidFill>
                  <a:srgbClr val="FFFF00"/>
                </a:solidFill>
                <a:effectLst>
                  <a:glow rad="228600">
                    <a:schemeClr val="tx1"/>
                  </a:glow>
                </a:effectLst>
                <a:ea typeface="ＭＳ Ｐゴシック" charset="0"/>
              </a:rPr>
              <a:t>عملاً </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حضور الروح؟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الخضوع للروح؟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2800" b="1" dirty="0">
                <a:solidFill>
                  <a:srgbClr val="000000"/>
                </a:solidFill>
                <a:latin typeface="Arial" panose="020B0604020202020204" pitchFamily="34" charset="0"/>
                <a:cs typeface="Arial" panose="020B0604020202020204" pitchFamily="34" charset="0"/>
              </a:rPr>
              <a:t>1.</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304800" y="4286250"/>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0375" marR="0" lvl="0" indent="-449263" algn="r" defTabSz="914400" rtl="1" eaLnBrk="1" fontAlgn="base" latinLnBrk="0" hangingPunct="1">
              <a:lnSpc>
                <a:spcPct val="100000"/>
              </a:lnSpc>
              <a:spcBef>
                <a:spcPct val="0"/>
              </a:spcBef>
              <a:spcAft>
                <a:spcPct val="0"/>
              </a:spcAft>
              <a:buClrTx/>
              <a:buSzTx/>
              <a:buFontTx/>
              <a:buNone/>
              <a:defRPr/>
            </a:pPr>
            <a:r>
              <a:rPr lang="ar-JO" altLang="zh-CN" sz="2800" b="1" dirty="0">
                <a:solidFill>
                  <a:srgbClr val="000000"/>
                </a:solidFill>
                <a:latin typeface="Arial" panose="020B0604020202020204" pitchFamily="34" charset="0"/>
                <a:cs typeface="Arial" panose="020B0604020202020204" pitchFamily="34" charset="0"/>
              </a:rPr>
              <a:t>2.</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عزرا 7-10 : إصلاح الشعب في الرجوع الثاني بقيادة عزرا مع 5000 يهودي قد تم تسجيله لتشجيع البقية على الإلتزام بمتطلبات العهد على اساس رحمة الله (458 ق.م)</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2888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ar-JO" sz="4000" dirty="0">
                <a:solidFill>
                  <a:schemeClr val="tx2"/>
                </a:solidFill>
                <a:effectLst>
                  <a:glow rad="127000">
                    <a:schemeClr val="bg1"/>
                  </a:glow>
                </a:effectLst>
                <a:ea typeface="ＭＳ Ｐゴシック" charset="0"/>
              </a:rPr>
              <a:t>لأن عزرا هيأ قلبه ل</a:t>
            </a:r>
            <a:r>
              <a:rPr lang="ar-JO" sz="4000" dirty="0">
                <a:solidFill>
                  <a:srgbClr val="0070C0"/>
                </a:solidFill>
                <a:effectLst>
                  <a:glow rad="127000">
                    <a:schemeClr val="bg1"/>
                  </a:glow>
                </a:effectLst>
                <a:ea typeface="ＭＳ Ｐゴシック" charset="0"/>
              </a:rPr>
              <a:t>طلب</a:t>
            </a:r>
            <a:r>
              <a:rPr lang="ar-JO" sz="4000" dirty="0">
                <a:solidFill>
                  <a:schemeClr val="tx2"/>
                </a:solidFill>
                <a:effectLst>
                  <a:glow rad="127000">
                    <a:schemeClr val="bg1"/>
                  </a:glow>
                </a:effectLst>
                <a:ea typeface="ＭＳ Ｐゴシック" charset="0"/>
              </a:rPr>
              <a:t> شريعة الرب و</a:t>
            </a:r>
            <a:r>
              <a:rPr lang="ar-JO" sz="4000" dirty="0">
                <a:solidFill>
                  <a:srgbClr val="0070C0"/>
                </a:solidFill>
                <a:effectLst>
                  <a:glow rad="127000">
                    <a:schemeClr val="bg1"/>
                  </a:glow>
                </a:effectLst>
                <a:ea typeface="ＭＳ Ｐゴシック" charset="0"/>
              </a:rPr>
              <a:t>العمل</a:t>
            </a:r>
            <a:r>
              <a:rPr lang="ar-JO" sz="4000" dirty="0">
                <a:solidFill>
                  <a:schemeClr val="tx2"/>
                </a:solidFill>
                <a:effectLst>
                  <a:glow rad="127000">
                    <a:schemeClr val="bg1"/>
                  </a:glow>
                </a:effectLst>
                <a:ea typeface="ＭＳ Ｐゴシック" charset="0"/>
              </a:rPr>
              <a:t> بها ول</a:t>
            </a:r>
            <a:r>
              <a:rPr lang="ar-JO" sz="4000" dirty="0">
                <a:solidFill>
                  <a:srgbClr val="0070C0"/>
                </a:solidFill>
                <a:effectLst>
                  <a:glow rad="127000">
                    <a:schemeClr val="bg1"/>
                  </a:glow>
                </a:effectLst>
                <a:ea typeface="ＭＳ Ｐゴシック" charset="0"/>
              </a:rPr>
              <a:t>يعلم</a:t>
            </a:r>
            <a:r>
              <a:rPr lang="ar-JO" sz="4000" dirty="0">
                <a:solidFill>
                  <a:schemeClr val="tx2"/>
                </a:solidFill>
                <a:effectLst>
                  <a:glow rad="127000">
                    <a:schemeClr val="bg1"/>
                  </a:glow>
                </a:effectLst>
                <a:ea typeface="ＭＳ Ｐゴシック" charset="0"/>
              </a:rPr>
              <a:t> إسرائيل فريضة وقضاء (عز 7: 10)</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7678258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34"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نحميا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35"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عزرا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190467" name="Text Box 3"/>
          <p:cNvSpPr txBox="1">
            <a:spLocks noChangeArrowheads="1"/>
          </p:cNvSpPr>
          <p:nvPr/>
        </p:nvSpPr>
        <p:spPr bwMode="auto">
          <a:xfrm>
            <a:off x="3048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7-8</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9-10</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4" name="Text Box 20"/>
          <p:cNvSpPr txBox="1">
            <a:spLocks noChangeArrowheads="1"/>
          </p:cNvSpPr>
          <p:nvPr/>
        </p:nvSpPr>
        <p:spPr bwMode="auto">
          <a:xfrm>
            <a:off x="19812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التوجيه             7-10</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عزرا</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457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32" name="Title 31"/>
          <p:cNvSpPr>
            <a:spLocks noGrp="1"/>
          </p:cNvSpPr>
          <p:nvPr>
            <p:ph type="title" idx="4294967295"/>
          </p:nvPr>
        </p:nvSpPr>
        <p:spPr>
          <a:xfrm>
            <a:off x="71438" y="0"/>
            <a:ext cx="1331912" cy="1341438"/>
          </a:xfrm>
        </p:spPr>
        <p:txBody>
          <a:bodyPr/>
          <a:lstStyle/>
          <a:p>
            <a:pPr algn="ctr">
              <a:defRPr/>
            </a:pPr>
            <a:r>
              <a:rPr lang="ar-JO" sz="3200" b="1" dirty="0">
                <a:latin typeface="Arial" panose="020B0604020202020204" pitchFamily="34" charset="0"/>
                <a:ea typeface="ＭＳ Ｐゴシック" charset="0"/>
                <a:cs typeface="Arial" panose="020B0604020202020204" pitchFamily="34" charset="0"/>
              </a:rPr>
              <a:t>عزرا  7-10</a:t>
            </a:r>
            <a:endParaRPr lang="en-US" sz="3200" b="1" dirty="0">
              <a:latin typeface="Arial" panose="020B0604020202020204" pitchFamily="34" charset="0"/>
              <a:ea typeface="ＭＳ Ｐゴシック" charset="0"/>
              <a:cs typeface="Arial" panose="020B0604020202020204" pitchFamily="34" charset="0"/>
            </a:endParaRP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145145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3600" b="1" dirty="0">
                <a:solidFill>
                  <a:srgbClr val="000000"/>
                </a:solidFill>
                <a:latin typeface="Arial" panose="020B0604020202020204" pitchFamily="34" charset="0"/>
                <a:ea typeface="ＭＳ Ｐゴシック" charset="0"/>
                <a:cs typeface="Arial" panose="020B0604020202020204" pitchFamily="34" charset="0"/>
              </a:rPr>
            </a:br>
            <a:r>
              <a:rPr lang="ar-JO" sz="18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a:t>
            </a:r>
            <a:br>
              <a:rPr lang="ar-JO" sz="1800" b="1" dirty="0">
                <a:solidFill>
                  <a:schemeClr val="bg2"/>
                </a:solidFill>
                <a:latin typeface="Arial" panose="020B0604020202020204" pitchFamily="34" charset="0"/>
                <a:cs typeface="Arial" panose="020B0604020202020204" pitchFamily="34" charset="0"/>
              </a:rPr>
            </a:br>
            <a:r>
              <a:rPr lang="ar-JO" sz="1800" b="1" dirty="0">
                <a:solidFill>
                  <a:schemeClr val="bg2"/>
                </a:solidFill>
                <a:latin typeface="Arial" panose="020B0604020202020204" pitchFamily="34" charset="0"/>
                <a:cs typeface="Arial" panose="020B0604020202020204" pitchFamily="34" charset="0"/>
              </a:rPr>
              <a:t>جون أ.مارتن ، "عزرا ،" في تعليق معرفة الكتاب المقدس ، 1: 652 ، مقتبس</a:t>
            </a:r>
            <a:endParaRPr lang="en-US" sz="1800" b="1" dirty="0">
              <a:solidFill>
                <a:schemeClr val="bg2"/>
              </a:solidFill>
              <a:latin typeface="Arial" panose="020B0604020202020204" pitchFamily="34" charset="0"/>
              <a:ea typeface="ＭＳ Ｐゴシック" charset="0"/>
              <a:cs typeface="Arial" panose="020B0604020202020204" pitchFamily="34"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المرجع</a:t>
                </a:r>
                <a:endParaRPr lang="en-US" b="1" dirty="0">
                  <a:solidFill>
                    <a:srgbClr val="FFFFFF"/>
                  </a:solidFill>
                  <a:latin typeface="Arial" panose="020B0604020202020204" pitchFamily="34" charset="0"/>
                  <a:cs typeface="Arial" panose="020B0604020202020204" pitchFamily="34"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1-6</a:t>
                </a:r>
                <a:endParaRPr lang="en-US" b="1" dirty="0">
                  <a:solidFill>
                    <a:srgbClr val="FFFFFF"/>
                  </a:solidFill>
                  <a:latin typeface="Arial" panose="020B0604020202020204" pitchFamily="34" charset="0"/>
                  <a:cs typeface="Arial" panose="020B0604020202020204" pitchFamily="34" charset="0"/>
                </a:endParaRP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7-10</a:t>
                </a:r>
                <a:endParaRPr lang="en-US" b="1" dirty="0">
                  <a:solidFill>
                    <a:srgbClr val="FFFFFF"/>
                  </a:solidFill>
                  <a:latin typeface="Arial" panose="020B0604020202020204" pitchFamily="34" charset="0"/>
                  <a:cs typeface="Arial" panose="020B0604020202020204" pitchFamily="34" charset="0"/>
                </a:endParaRP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 1-13</a:t>
                </a:r>
                <a:endParaRPr lang="en-US" b="1" dirty="0">
                  <a:solidFill>
                    <a:srgbClr val="FFFFFF"/>
                  </a:solidFill>
                  <a:latin typeface="Arial" panose="020B0604020202020204" pitchFamily="34" charset="0"/>
                  <a:cs typeface="Arial" panose="020B0604020202020204" pitchFamily="34" charset="0"/>
                </a:endParaRP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التاريخ</a:t>
                </a:r>
                <a:endParaRPr lang="en-US" b="1" dirty="0">
                  <a:solidFill>
                    <a:srgbClr val="FFFFFF"/>
                  </a:solidFill>
                  <a:latin typeface="Arial" panose="020B0604020202020204" pitchFamily="34" charset="0"/>
                  <a:cs typeface="Arial" panose="020B0604020202020204" pitchFamily="34"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538 ق.م</a:t>
                </a:r>
                <a:endParaRPr lang="en-US" b="1" dirty="0">
                  <a:solidFill>
                    <a:srgbClr val="FFFFFF"/>
                  </a:solidFill>
                  <a:latin typeface="Arial" panose="020B0604020202020204" pitchFamily="34" charset="0"/>
                  <a:cs typeface="Arial" panose="020B0604020202020204" pitchFamily="34" charset="0"/>
                </a:endParaRP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458 ق.م</a:t>
                </a:r>
                <a:endParaRPr lang="en-US" b="1" dirty="0">
                  <a:solidFill>
                    <a:srgbClr val="FFFFFF"/>
                  </a:solidFill>
                  <a:latin typeface="Arial" panose="020B0604020202020204" pitchFamily="34" charset="0"/>
                  <a:cs typeface="Arial" panose="020B0604020202020204" pitchFamily="34" charset="0"/>
                </a:endParaRP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tabLst>
                    <a:tab pos="2559050" algn="l"/>
                  </a:tabLst>
                </a:pPr>
                <a:r>
                  <a:rPr lang="ar-JO" b="1" dirty="0">
                    <a:solidFill>
                      <a:srgbClr val="FFFFFF"/>
                    </a:solidFill>
                    <a:latin typeface="Arial" panose="020B0604020202020204" pitchFamily="34" charset="0"/>
                    <a:cs typeface="Arial" panose="020B0604020202020204" pitchFamily="34" charset="0"/>
                  </a:rPr>
                  <a:t>444 ق.م</a:t>
                </a:r>
                <a:endParaRPr lang="en-US" b="1" dirty="0">
                  <a:solidFill>
                    <a:srgbClr val="FFFFFF"/>
                  </a:solidFill>
                  <a:latin typeface="Arial" panose="020B0604020202020204" pitchFamily="34" charset="0"/>
                  <a:cs typeface="Arial" panose="020B0604020202020204" pitchFamily="34" charset="0"/>
                </a:endParaRP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القادة</a:t>
                </a:r>
                <a:endParaRPr lang="en-US" b="1" dirty="0">
                  <a:solidFill>
                    <a:srgbClr val="FFFFFF"/>
                  </a:solidFill>
                  <a:latin typeface="Arial" panose="020B0604020202020204" pitchFamily="34" charset="0"/>
                  <a:cs typeface="Arial" panose="020B0604020202020204" pitchFamily="34"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b="1" dirty="0">
                    <a:solidFill>
                      <a:srgbClr val="FFFFFF"/>
                    </a:solidFill>
                    <a:latin typeface="Arial" panose="020B0604020202020204" pitchFamily="34" charset="0"/>
                    <a:cs typeface="Arial" panose="020B0604020202020204" pitchFamily="34" charset="0"/>
                  </a:rPr>
                  <a:t>شيشبصر        زربابل           يشوع</a:t>
                </a:r>
                <a:endParaRPr lang="en-US" b="1" dirty="0">
                  <a:solidFill>
                    <a:srgbClr val="FFFFFF"/>
                  </a:solidFill>
                  <a:latin typeface="Arial" panose="020B0604020202020204" pitchFamily="34" charset="0"/>
                  <a:cs typeface="Arial" panose="020B0604020202020204" pitchFamily="34" charset="0"/>
                </a:endParaRP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a:t>
                </a:r>
                <a:endParaRPr lang="en-US" b="1" dirty="0">
                  <a:solidFill>
                    <a:srgbClr val="FFFFFF"/>
                  </a:solidFill>
                  <a:latin typeface="Arial" panose="020B0604020202020204" pitchFamily="34" charset="0"/>
                  <a:cs typeface="Arial" panose="020B0604020202020204" pitchFamily="34"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a:t>
                </a:r>
                <a:endParaRPr lang="en-US" b="1" dirty="0">
                  <a:solidFill>
                    <a:srgbClr val="FFFFFF"/>
                  </a:solidFill>
                  <a:latin typeface="Arial" panose="020B0604020202020204" pitchFamily="34" charset="0"/>
                  <a:cs typeface="Arial" panose="020B0604020202020204" pitchFamily="34"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الملك الفارسي</a:t>
                </a:r>
                <a:endParaRPr lang="en-US" b="1" dirty="0">
                  <a:solidFill>
                    <a:srgbClr val="FFFFFF"/>
                  </a:solidFill>
                  <a:latin typeface="Arial" panose="020B0604020202020204" pitchFamily="34" charset="0"/>
                  <a:cs typeface="Arial" panose="020B0604020202020204" pitchFamily="34"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كورش</a:t>
                </a:r>
                <a:endParaRPr lang="en-US" b="1" dirty="0">
                  <a:solidFill>
                    <a:srgbClr val="FFFFFF"/>
                  </a:solidFill>
                  <a:latin typeface="Arial" panose="020B0604020202020204" pitchFamily="34" charset="0"/>
                  <a:cs typeface="Arial" panose="020B0604020202020204" pitchFamily="34" charset="0"/>
                </a:endParaRP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عناصر المرسوم</a:t>
                </a:r>
                <a:endParaRPr lang="en-US" b="1" dirty="0">
                  <a:solidFill>
                    <a:srgbClr val="FFFFFF"/>
                  </a:solidFill>
                  <a:latin typeface="Arial" panose="020B0604020202020204" pitchFamily="34" charset="0"/>
                  <a:cs typeface="Arial" panose="020B0604020202020204" pitchFamily="34" charset="0"/>
                </a:endParaRP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يرغب في العودة يمكنه ذلك.             يمكن إعادة بناء المعبد بتمويل جزئي من الخزانة الملكية.                عادت السفن</a:t>
                </a:r>
                <a:endParaRPr lang="en-US" sz="2000" b="1" dirty="0">
                  <a:solidFill>
                    <a:srgbClr val="FFFFFF"/>
                  </a:solidFill>
                  <a:latin typeface="Arial" panose="020B0604020202020204" pitchFamily="34" charset="0"/>
                  <a:cs typeface="Arial" panose="020B0604020202020204" pitchFamily="34" charset="0"/>
                </a:endParaRP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رغب في العودة يمكنه ذلك.          التمويل المقدم من الخزانة الملكية.                 يسمح بوجود قضاة مدنيين خاص بهم.</a:t>
                </a:r>
                <a:endParaRPr lang="en-US" sz="2000" b="1" dirty="0">
                  <a:solidFill>
                    <a:srgbClr val="FFFFFF"/>
                  </a:solidFill>
                  <a:latin typeface="Arial" panose="020B0604020202020204" pitchFamily="34" charset="0"/>
                  <a:cs typeface="Arial" panose="020B0604020202020204" pitchFamily="34" charset="0"/>
                </a:endParaRP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السماح            ببناء الأسوار</a:t>
                </a:r>
                <a:endParaRPr lang="en-US" b="1" dirty="0">
                  <a:solidFill>
                    <a:srgbClr val="FFFFFF"/>
                  </a:solidFill>
                  <a:latin typeface="Arial" panose="020B0604020202020204" pitchFamily="34" charset="0"/>
                  <a:cs typeface="Arial" panose="020B0604020202020204" pitchFamily="34" charset="0"/>
                </a:endParaRP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b="1" dirty="0">
                <a:solidFill>
                  <a:schemeClr val="bg1"/>
                </a:solidFill>
                <a:latin typeface="Arial" panose="020B0604020202020204" pitchFamily="34" charset="0"/>
                <a:ea typeface="ＭＳ Ｐゴシック" charset="0"/>
                <a:cs typeface="Arial" panose="020B0604020202020204" pitchFamily="34" charset="0"/>
              </a:rPr>
              <a:t>Returns from Exile</a:t>
            </a:r>
            <a:endParaRPr lang="en-US" b="1" dirty="0">
              <a:latin typeface="Arial" panose="020B0604020202020204" pitchFamily="34" charset="0"/>
              <a:ea typeface="ＭＳ Ｐゴシック" charset="0"/>
              <a:cs typeface="Arial" panose="020B0604020202020204" pitchFamily="34"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عدد العائدين</a:t>
                </a:r>
                <a:endParaRPr lang="en-US" b="1" dirty="0">
                  <a:solidFill>
                    <a:srgbClr val="FFFFFF"/>
                  </a:solidFill>
                  <a:latin typeface="Arial" panose="020B0604020202020204" pitchFamily="34" charset="0"/>
                  <a:cs typeface="Arial" panose="020B0604020202020204" pitchFamily="34"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nSpc>
                    <a:spcPct val="80000"/>
                  </a:lnSpc>
                </a:pPr>
                <a:r>
                  <a:rPr lang="ar-JO" b="1" dirty="0">
                    <a:solidFill>
                      <a:srgbClr val="FFFFFF"/>
                    </a:solidFill>
                    <a:latin typeface="Arial" panose="020B0604020202020204" pitchFamily="34" charset="0"/>
                    <a:cs typeface="Arial" panose="020B0604020202020204" pitchFamily="34" charset="0"/>
                  </a:rPr>
                  <a:t>42360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80000"/>
                  </a:lnSpc>
                </a:pPr>
                <a:r>
                  <a:rPr lang="ar-JO" b="1" u="sng" dirty="0">
                    <a:solidFill>
                      <a:srgbClr val="FFFFFF"/>
                    </a:solidFill>
                    <a:latin typeface="Arial" panose="020B0604020202020204" pitchFamily="34" charset="0"/>
                    <a:cs typeface="Arial" panose="020B0604020202020204" pitchFamily="34" charset="0"/>
                  </a:rPr>
                  <a:t>7337</a:t>
                </a:r>
                <a:r>
                  <a:rPr lang="en-US" b="1" u="sng" dirty="0">
                    <a:solidFill>
                      <a:srgbClr val="FFFFFF"/>
                    </a:solidFill>
                    <a:latin typeface="Arial" panose="020B0604020202020204" pitchFamily="34" charset="0"/>
                    <a:cs typeface="Arial" panose="020B0604020202020204" pitchFamily="34" charset="0"/>
                  </a:rPr>
                  <a:t> </a:t>
                </a: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عبيد</a:t>
                </a:r>
                <a:r>
                  <a:rPr lang="en-US" b="1" dirty="0">
                    <a:solidFill>
                      <a:srgbClr val="FFFFFF"/>
                    </a:solidFill>
                    <a:latin typeface="Arial" panose="020B0604020202020204" pitchFamily="34" charset="0"/>
                    <a:cs typeface="Arial" panose="020B0604020202020204" pitchFamily="34" charset="0"/>
                  </a:rPr>
                  <a:t>)</a:t>
                </a:r>
              </a:p>
              <a:p>
                <a:pPr eaLnBrk="0" hangingPunct="0">
                  <a:lnSpc>
                    <a:spcPct val="80000"/>
                  </a:lnSpc>
                </a:pPr>
                <a:r>
                  <a:rPr lang="ar-JO" b="1" dirty="0">
                    <a:solidFill>
                      <a:srgbClr val="FFFFFF"/>
                    </a:solidFill>
                    <a:latin typeface="Arial" panose="020B0604020202020204" pitchFamily="34" charset="0"/>
                    <a:cs typeface="Arial" panose="020B0604020202020204" pitchFamily="34" charset="0"/>
                  </a:rPr>
                  <a:t>49697</a:t>
                </a:r>
                <a:endParaRPr lang="en-US" b="1" dirty="0">
                  <a:solidFill>
                    <a:srgbClr val="FFFFFF"/>
                  </a:solidFill>
                  <a:latin typeface="Arial" panose="020B0604020202020204" pitchFamily="34" charset="0"/>
                  <a:cs typeface="Arial" panose="020B0604020202020204" pitchFamily="34" charset="0"/>
                </a:endParaRP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nSpc>
                    <a:spcPct val="70000"/>
                  </a:lnSpc>
                </a:pPr>
                <a:r>
                  <a:rPr lang="ar-JO" b="1" dirty="0">
                    <a:solidFill>
                      <a:srgbClr val="FFFFFF"/>
                    </a:solidFill>
                    <a:latin typeface="Arial" panose="020B0604020202020204" pitchFamily="34" charset="0"/>
                    <a:cs typeface="Arial" panose="020B0604020202020204" pitchFamily="34" charset="0"/>
                  </a:rPr>
                  <a:t>رجال 1500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لاويين 38</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u="sng" dirty="0">
                    <a:solidFill>
                      <a:srgbClr val="FFFFFF"/>
                    </a:solidFill>
                    <a:latin typeface="Arial" panose="020B0604020202020204" pitchFamily="34" charset="0"/>
                    <a:cs typeface="Arial" panose="020B0604020202020204" pitchFamily="34" charset="0"/>
                  </a:rPr>
                  <a:t>   </a:t>
                </a:r>
                <a:r>
                  <a:rPr lang="ar-JO" b="1" u="sng" dirty="0">
                    <a:solidFill>
                      <a:srgbClr val="FFFFFF"/>
                    </a:solidFill>
                    <a:latin typeface="Arial" panose="020B0604020202020204" pitchFamily="34" charset="0"/>
                    <a:cs typeface="Arial" panose="020B0604020202020204" pitchFamily="34" charset="0"/>
                  </a:rPr>
                  <a:t>مساعدين 220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ar-JO" b="1" dirty="0">
                    <a:solidFill>
                      <a:srgbClr val="FFFFFF"/>
                    </a:solidFill>
                    <a:latin typeface="Arial" panose="020B0604020202020204" pitchFamily="34" charset="0"/>
                    <a:cs typeface="Arial" panose="020B0604020202020204" pitchFamily="34" charset="0"/>
                  </a:rPr>
                  <a:t>1758</a:t>
                </a:r>
                <a:r>
                  <a:rPr lang="en-US" b="1" dirty="0">
                    <a:solidFill>
                      <a:srgbClr val="FFFFFF"/>
                    </a:solidFill>
                    <a:latin typeface="Arial" panose="020B0604020202020204" pitchFamily="34" charset="0"/>
                    <a:cs typeface="Arial" panose="020B0604020202020204" pitchFamily="34" charset="0"/>
                  </a:rPr>
                  <a:t> + </a:t>
                </a:r>
                <a:r>
                  <a:rPr lang="ar-JO" b="1" dirty="0">
                    <a:solidFill>
                      <a:srgbClr val="FFFFFF"/>
                    </a:solidFill>
                    <a:latin typeface="Arial" panose="020B0604020202020204" pitchFamily="34" charset="0"/>
                    <a:cs typeface="Arial" panose="020B0604020202020204" pitchFamily="34" charset="0"/>
                  </a:rPr>
                  <a:t>5000</a:t>
                </a:r>
                <a:r>
                  <a:rPr lang="en-US" b="1" dirty="0">
                    <a:solidFill>
                      <a:srgbClr val="FFFFFF"/>
                    </a:solidFill>
                    <a:latin typeface="Arial" panose="020B0604020202020204" pitchFamily="34" charset="0"/>
                    <a:cs typeface="Arial" panose="020B0604020202020204" pitchFamily="34" charset="0"/>
                  </a:rPr>
                  <a:t>?</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غير معروف </a:t>
                </a:r>
                <a:endParaRPr lang="en-US" b="1" dirty="0">
                  <a:solidFill>
                    <a:srgbClr val="FFFFFF"/>
                  </a:solidFill>
                  <a:latin typeface="Arial" panose="020B0604020202020204" pitchFamily="34" charset="0"/>
                  <a:cs typeface="Arial" panose="020B0604020202020204" pitchFamily="34" charset="0"/>
                </a:endParaRP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الأحداث والمشاكل</a:t>
                </a:r>
                <a:endParaRPr lang="en-US" b="1" dirty="0">
                  <a:solidFill>
                    <a:srgbClr val="FFFFFF"/>
                  </a:solidFill>
                  <a:latin typeface="Arial" panose="020B0604020202020204" pitchFamily="34" charset="0"/>
                  <a:cs typeface="Arial" panose="020B0604020202020204" pitchFamily="34" charset="0"/>
                </a:endParaRP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b="1" dirty="0">
                    <a:latin typeface="Arial" panose="020B0604020202020204" pitchFamily="34" charset="0"/>
                    <a:cs typeface="Arial" panose="020B0604020202020204" pitchFamily="34" charset="0"/>
                  </a:rPr>
                  <a:t>بدأ الهيكل و التضحيات والإحتفال بعيد المظال.     تسبب السامريون في مشاكل             توقف العمل حتى 520             اكتمل الهيكل عام 516</a:t>
                </a:r>
                <a:endParaRPr lang="en-US" b="1" dirty="0">
                  <a:solidFill>
                    <a:srgbClr val="FFFFFF"/>
                  </a:solidFill>
                  <a:latin typeface="Arial" panose="020B0604020202020204" pitchFamily="34" charset="0"/>
                  <a:cs typeface="Arial" panose="020B0604020202020204" pitchFamily="34"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مشاكل الزواج المتبادل</a:t>
                </a:r>
                <a:endParaRPr lang="en-US" b="1" dirty="0">
                  <a:solidFill>
                    <a:srgbClr val="FFFFFF"/>
                  </a:solidFill>
                  <a:latin typeface="Arial" panose="020B0604020202020204" pitchFamily="34" charset="0"/>
                  <a:cs typeface="Arial" panose="020B0604020202020204" pitchFamily="34" charset="0"/>
                </a:endParaRP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latin typeface="Arial" panose="020B0604020202020204" pitchFamily="34" charset="0"/>
                    <a:cs typeface="Arial" panose="020B0604020202020204" pitchFamily="34" charset="0"/>
                  </a:rPr>
                  <a:t>أعيد بناء السور في 52 يومًا ، على الرغم من معارضة سنبلط وطوبيا وجشم. تكريس الأسوار وقراءة الناموس</a:t>
                </a:r>
                <a:endParaRPr lang="en-US" b="1" dirty="0">
                  <a:solidFill>
                    <a:srgbClr val="FFFFFF"/>
                  </a:solidFill>
                  <a:latin typeface="Arial" panose="020B0604020202020204" pitchFamily="34" charset="0"/>
                  <a:cs typeface="Arial" panose="020B0604020202020204" pitchFamily="34" charset="0"/>
                </a:endParaRP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42027" name="Rectangle 43"/>
          <p:cNvSpPr>
            <a:spLocks noGrp="1" noChangeArrowheads="1"/>
          </p:cNvSpPr>
          <p:nvPr>
            <p:ph type="title"/>
          </p:nvPr>
        </p:nvSpPr>
        <p:spPr>
          <a:xfrm>
            <a:off x="0" y="0"/>
            <a:ext cx="9144000" cy="1214422"/>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60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وجون أ.مارتن ، "عزرا ،" في تعليق معرفة الكتاب المقدس ، 1: 652 ، مقتبس</a:t>
            </a:r>
            <a:endParaRPr lang="en-US" sz="1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قيادة النهضة (عزرا 8: 15-20)</a:t>
            </a:r>
            <a:endParaRPr lang="en-US" sz="4000"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ar-JO" sz="4000" dirty="0">
                <a:ea typeface="Osaka" charset="0"/>
              </a:rPr>
              <a:t>عزرا يعلن الصوم</a:t>
            </a:r>
            <a:br>
              <a:rPr lang="en-US" sz="4000" dirty="0">
                <a:ea typeface="Osaka" charset="0"/>
              </a:rPr>
            </a:br>
            <a:r>
              <a:rPr lang="en-US" sz="4000" dirty="0">
                <a:ea typeface="Osaka" charset="0"/>
              </a:rPr>
              <a:t>(</a:t>
            </a:r>
            <a:r>
              <a:rPr lang="ar-JO" sz="4000" dirty="0">
                <a:ea typeface="Osaka" charset="0"/>
              </a:rPr>
              <a:t>عزرا 8: 21</a:t>
            </a:r>
            <a:r>
              <a:rPr lang="en-US" sz="4000" dirty="0">
                <a:ea typeface="Osaka" charset="0"/>
              </a:rPr>
              <a:t>)</a:t>
            </a:r>
          </a:p>
        </p:txBody>
      </p:sp>
    </p:spTree>
    <p:extLst>
      <p:ext uri="{BB962C8B-B14F-4D97-AF65-F5344CB8AC3E}">
        <p14:creationId xmlns:p14="http://schemas.microsoft.com/office/powerpoint/2010/main" val="15097636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2042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2488" y="269758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الهيكل</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ar-JO" dirty="0">
                <a:effectLst>
                  <a:glow rad="228600">
                    <a:schemeClr val="tx1"/>
                  </a:glow>
                </a:effectLst>
              </a:rPr>
              <a:t>مقاومة داخلية (عزرا 9)</a:t>
            </a:r>
            <a:endParaRPr lang="en-US" dirty="0">
              <a:effectLst>
                <a:glow rad="2286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rgbClr val="000000"/>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solidFill>
                  <a:schemeClr val="bg1"/>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marL="0" indent="0" algn="ctr" eaLnBrk="1" hangingPunct="1">
              <a:lnSpc>
                <a:spcPct val="90000"/>
              </a:lnSpc>
              <a:buClr>
                <a:srgbClr val="A7C1CB"/>
              </a:buClr>
              <a:buFont typeface="Wingdings" pitchFamily="-111" charset="2"/>
              <a:buNone/>
              <a:defRPr/>
            </a:pPr>
            <a:r>
              <a:rPr lang="ar-JO" altLang="zh-CN" b="1" dirty="0">
                <a:solidFill>
                  <a:srgbClr val="FFFFFF"/>
                </a:solidFill>
                <a:latin typeface="Arial" panose="020B0604020202020204" pitchFamily="34" charset="0"/>
                <a:ea typeface="Times New Roman" pitchFamily="-111" charset="0"/>
                <a:cs typeface="Arial" panose="020B0604020202020204" pitchFamily="34" charset="0"/>
              </a:rPr>
              <a:t>والآن كلحيظة كانت رأفة من لدن الرب إلهنا ليبقي لنا نجاة ويعطينا وتداً في مكان قدسه لينير إلهنا أعيننا ويعيطينا حياة قليلة في عبوديتنا          (عزرا 9: 8)</a:t>
            </a:r>
            <a:endParaRPr lang="en-US" altLang="zh-CN" b="1" dirty="0">
              <a:solidFill>
                <a:srgbClr val="FFFFFF"/>
              </a:solidFill>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627784" y="692696"/>
            <a:ext cx="6516216" cy="2448272"/>
          </a:xfrm>
        </p:spPr>
        <p:txBody>
          <a:bodyPr/>
          <a:lstStyle/>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هل يعلمنا كل من عزرا ونحميا أسلوب قيادة مناسب؟</a:t>
            </a:r>
            <a:endParaRPr lang="en-US" altLang="zh-CN" sz="36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إذا كان كذلك فمن يجب عليك أن تتبع؟</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294</a:t>
            </a:r>
            <a:endParaRPr lang="en-US" b="1" dirty="0">
              <a:solidFill>
                <a:srgbClr val="FFFFFF"/>
              </a:solidFill>
              <a:latin typeface="Arial" panose="020B0604020202020204" pitchFamily="34" charset="0"/>
              <a:cs typeface="Arial" panose="020B0604020202020204" pitchFamily="34" charset="0"/>
            </a:endParaRPr>
          </a:p>
        </p:txBody>
      </p:sp>
      <p:sp>
        <p:nvSpPr>
          <p:cNvPr id="30727" name="Text Box 7"/>
          <p:cNvSpPr txBox="1">
            <a:spLocks noChangeArrowheads="1"/>
          </p:cNvSpPr>
          <p:nvPr/>
        </p:nvSpPr>
        <p:spPr bwMode="auto">
          <a:xfrm>
            <a:off x="228600" y="4511327"/>
            <a:ext cx="8915400" cy="584775"/>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نحميا لنتف شعر </a:t>
            </a:r>
            <a:r>
              <a:rPr lang="ar-JO" sz="3200" b="1" u="sng" dirty="0">
                <a:solidFill>
                  <a:srgbClr val="FFFFFF"/>
                </a:solidFill>
                <a:latin typeface="Arial" panose="020B0604020202020204" pitchFamily="34" charset="0"/>
                <a:cs typeface="Arial" panose="020B0604020202020204" pitchFamily="34" charset="0"/>
              </a:rPr>
              <a:t>الآخرين</a:t>
            </a:r>
            <a:r>
              <a:rPr lang="ar-JO" sz="3200" b="1" dirty="0">
                <a:solidFill>
                  <a:srgbClr val="FFFFFF"/>
                </a:solidFill>
                <a:latin typeface="Arial" panose="020B0604020202020204" pitchFamily="34" charset="0"/>
                <a:cs typeface="Arial" panose="020B0604020202020204" pitchFamily="34" charset="0"/>
              </a:rPr>
              <a:t> (نحنيا 13: 25)</a:t>
            </a:r>
            <a:endParaRPr lang="en-US" b="1" dirty="0">
              <a:latin typeface="Arial" panose="020B0604020202020204" pitchFamily="34" charset="0"/>
              <a:cs typeface="Arial" panose="020B0604020202020204" pitchFamily="34" charset="0"/>
            </a:endParaRPr>
          </a:p>
        </p:txBody>
      </p:sp>
      <p:sp>
        <p:nvSpPr>
          <p:cNvPr id="30728" name="Text Box 8"/>
          <p:cNvSpPr txBox="1">
            <a:spLocks noChangeArrowheads="1"/>
          </p:cNvSpPr>
          <p:nvPr/>
        </p:nvSpPr>
        <p:spPr bwMode="auto">
          <a:xfrm>
            <a:off x="228600" y="3215183"/>
            <a:ext cx="8701118"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عزرا لنتف </a:t>
            </a:r>
            <a:r>
              <a:rPr lang="ar-JO" sz="3200" b="1" u="sng" dirty="0">
                <a:solidFill>
                  <a:srgbClr val="FFFFFF"/>
                </a:solidFill>
                <a:latin typeface="Arial" panose="020B0604020202020204" pitchFamily="34" charset="0"/>
                <a:cs typeface="Arial" panose="020B0604020202020204" pitchFamily="34" charset="0"/>
              </a:rPr>
              <a:t>شعره</a:t>
            </a:r>
            <a:r>
              <a:rPr lang="ar-JO" sz="3200" b="1" dirty="0">
                <a:solidFill>
                  <a:srgbClr val="FFFFFF"/>
                </a:solidFill>
                <a:latin typeface="Arial" panose="020B0604020202020204" pitchFamily="34" charset="0"/>
                <a:cs typeface="Arial" panose="020B0604020202020204" pitchFamily="34" charset="0"/>
              </a:rPr>
              <a:t> (عزرا 9: 13)</a:t>
            </a:r>
            <a:endParaRPr lang="en-US"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1676400" y="5410200"/>
            <a:ext cx="6553200" cy="1143000"/>
          </a:xfrm>
        </p:spPr>
        <p:txBody>
          <a:bodyPr/>
          <a:lstStyle/>
          <a:p>
            <a:pPr algn="ctr">
              <a:defRPr/>
            </a:pPr>
            <a:r>
              <a:rPr lang="ar-JO" sz="6000" b="1" dirty="0">
                <a:latin typeface="Arial" panose="020B0604020202020204" pitchFamily="34" charset="0"/>
                <a:ea typeface="ＭＳ Ｐゴシック" charset="0"/>
                <a:cs typeface="Arial" panose="020B0604020202020204" pitchFamily="34" charset="0"/>
              </a:rPr>
              <a:t>قيادة؟</a:t>
            </a:r>
            <a:endParaRPr lang="en-US" sz="60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163756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36512" y="-27384"/>
            <a:ext cx="9252520" cy="6957392"/>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cs typeface="Arial" panose="020B0604020202020204" pitchFamily="34" charset="0"/>
            </a:endParaRPr>
          </a:p>
        </p:txBody>
      </p:sp>
      <p:pic>
        <p:nvPicPr>
          <p:cNvPr id="121859" name="Picture 1" descr="ezra_reads_galle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ar-JO" sz="2800" b="1" dirty="0">
                <a:solidFill>
                  <a:srgbClr val="FFFFFF"/>
                </a:solidFill>
                <a:latin typeface="Arial" panose="020B0604020202020204" pitchFamily="34" charset="0"/>
                <a:ea typeface="ＭＳ Ｐゴシック" charset="0"/>
                <a:cs typeface="Arial" panose="020B0604020202020204" pitchFamily="34" charset="0"/>
              </a:rPr>
              <a:t>اعتراف علني بالخطية (عزرا 10)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62179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ar-JO" altLang="zh-CN" sz="3600" b="1" dirty="0">
                <a:solidFill>
                  <a:schemeClr val="bg2"/>
                </a:solidFill>
                <a:latin typeface="Arial" panose="020B0604020202020204" pitchFamily="34" charset="0"/>
                <a:ea typeface="ＭＳ Ｐゴシック" charset="0"/>
                <a:cs typeface="Arial" panose="020B0604020202020204" pitchFamily="34" charset="0"/>
              </a:rPr>
              <a:t>وافق الله على الطلاق بقيادة عزرا</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294</a:t>
            </a:r>
            <a:endParaRPr lang="en-US" b="1" dirty="0">
              <a:solidFill>
                <a:schemeClr val="bg2"/>
              </a:solidFill>
              <a:latin typeface="Arial" panose="020B0604020202020204" pitchFamily="34" charset="0"/>
              <a:cs typeface="Arial" panose="020B0604020202020204" pitchFamily="34" charset="0"/>
            </a:endParaRP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لا يذكر النص بالتحديد أن الله وافق على الطلاق فقد كان من الممكن أن يكون أحد الحلول هوأن يترك 113 رجلاً المجتمع مع عائلاتهم ومع ذلك من أجل الجدل ، يتم تقديم الأسباب الأخرى أدناه</a:t>
            </a:r>
          </a:p>
          <a:p>
            <a:pPr marL="457200" indent="-457200" algn="r" rtl="1">
              <a:lnSpc>
                <a:spcPct val="90000"/>
              </a:lnSpc>
              <a:spcBef>
                <a:spcPct val="20000"/>
              </a:spcBef>
              <a:buClr>
                <a:srgbClr val="000000"/>
              </a:buClr>
              <a:buFont typeface="Arial" charset="0"/>
              <a:buChar char="•"/>
            </a:pPr>
            <a:r>
              <a:rPr lang="ar-JO" b="1" dirty="0">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توضح الرواية أن الحفاظ على نقاء شعب العهد كان أكثر أهمية من الحفاظ على سلامة بعض العائلات الفردية</a:t>
            </a:r>
            <a:endParaRPr lang="en-US" altLang="zh-CN" b="1" dirty="0">
              <a:solidFill>
                <a:schemeClr val="bg2"/>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على الرغم من أن 113 رجلاً قد يبدوعددًا صغيرًا ، نظرًا لأن هذا يشمل قادة الشعب ، فمن المؤكد أن الزواج المختلط سينتشر بشكل أكبر ليشمل جميع الناس العاديين كما حدث في المجتمع اليهودي في مصر ومملكة إسرائيل في الشمال</a:t>
            </a:r>
            <a:endParaRPr lang="en-US" b="1" dirty="0">
              <a:solidFill>
                <a:schemeClr val="bg2"/>
              </a:solidFill>
              <a:latin typeface="Arial" panose="020B0604020202020204" pitchFamily="34" charset="0"/>
              <a:cs typeface="Arial" panose="020B0604020202020204" pitchFamily="34"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lnSpc>
                <a:spcPct val="90000"/>
              </a:lnSpc>
              <a:spcBef>
                <a:spcPct val="20000"/>
              </a:spcBef>
              <a:buClr>
                <a:schemeClr val="accent1"/>
              </a:buClr>
              <a:buSzPct val="80000"/>
              <a:buFont typeface="Wingdings" charset="0"/>
              <a:buNone/>
            </a:pPr>
            <a:r>
              <a:rPr lang="ar-JO" b="1" dirty="0">
                <a:solidFill>
                  <a:srgbClr val="FFFFFF"/>
                </a:solidFill>
                <a:latin typeface="Arial" panose="020B0604020202020204" pitchFamily="34" charset="0"/>
                <a:cs typeface="Arial" panose="020B0604020202020204" pitchFamily="34" charset="0"/>
              </a:rPr>
              <a:t>المسألة : كيف يمكن لله أن يوافق على الطلاق هنا في حين أنه في مكان آخر لا يوافق عليه بل ويقول بوضوح: أنا أكره الطلاق (مل 2:16 ؛ مت 19: 8)؟</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اعتراف علني بالخطية (عزرا 10)</a:t>
            </a:r>
            <a:endParaRPr lang="en-US" sz="4000" dirty="0">
              <a:effectLst>
                <a:glow rad="228600">
                  <a:schemeClr val="tx1"/>
                </a:glow>
              </a:effectLst>
            </a:endParaRPr>
          </a:p>
        </p:txBody>
      </p:sp>
    </p:spTree>
    <p:extLst>
      <p:ext uri="{BB962C8B-B14F-4D97-AF65-F5344CB8AC3E}">
        <p14:creationId xmlns:p14="http://schemas.microsoft.com/office/powerpoint/2010/main" val="29120512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زربابل</a:t>
            </a:r>
            <a:br>
              <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537-516</a:t>
            </a:r>
            <a:endPar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نحميا </a:t>
            </a:r>
            <a:br>
              <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444-430</a:t>
            </a:r>
            <a:endPar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عزرا         457-444</a:t>
            </a:r>
            <a:endParaRPr kumimoji="0" lang="en-US"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زكريا         520-480</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 ز 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أستير</a:t>
            </a:r>
            <a:b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 479-473</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لعزرا - نحميا</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b="1" dirty="0">
              <a:solidFill>
                <a:srgbClr val="EAE8E2"/>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44624"/>
            <a:ext cx="9144000" cy="669732"/>
          </a:xfrm>
        </p:spPr>
        <p:txBody>
          <a:bodyPr/>
          <a:lstStyle/>
          <a:p>
            <a:pPr algn="ct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البداية الصغيرة قادت إلى استرداد أورشليم في القرن الميلادي الأول</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0</a:t>
              </a:r>
              <a:endParaRPr lang="en-US" b="1" dirty="0">
                <a:latin typeface="Arial" panose="020B0604020202020204" pitchFamily="34" charset="0"/>
                <a:ea typeface="+mn-ea"/>
                <a:cs typeface="Arial" panose="020B0604020202020204" pitchFamily="34" charset="0"/>
              </a:endParaRP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3000</a:t>
              </a:r>
              <a:endParaRPr lang="en-US" b="1" dirty="0">
                <a:latin typeface="Arial" panose="020B0604020202020204" pitchFamily="34" charset="0"/>
                <a:ea typeface="+mn-ea"/>
                <a:cs typeface="Arial" panose="020B0604020202020204" pitchFamily="34" charset="0"/>
              </a:endParaRP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الطوفان</a:t>
            </a:r>
            <a:endParaRPr lang="en-US" sz="3200" b="1" dirty="0">
              <a:latin typeface="Arial" panose="020B0604020202020204" pitchFamily="34" charset="0"/>
              <a:ea typeface="+mn-ea"/>
              <a:cs typeface="Arial" panose="020B0604020202020204" pitchFamily="34" charset="0"/>
            </a:endParaRP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a:t>
            </a:r>
            <a:endParaRPr lang="en-US" sz="3200" b="1" dirty="0">
              <a:solidFill>
                <a:srgbClr val="FF9933"/>
              </a:solidFill>
              <a:latin typeface="Arial" panose="020B0604020202020204" pitchFamily="34" charset="0"/>
              <a:ea typeface="+mn-ea"/>
              <a:cs typeface="Arial" panose="020B0604020202020204" pitchFamily="34" charset="0"/>
            </a:endParaRP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إبراهيم</a:t>
            </a:r>
            <a:endParaRPr lang="en-US" sz="3200" b="1" dirty="0">
              <a:latin typeface="Arial" panose="020B0604020202020204" pitchFamily="34" charset="0"/>
              <a:ea typeface="+mn-ea"/>
              <a:cs typeface="Arial" panose="020B0604020202020204" pitchFamily="34" charset="0"/>
            </a:endParaRP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يسوع</a:t>
            </a:r>
            <a:endParaRPr lang="en-US" sz="3200" b="1" dirty="0">
              <a:latin typeface="Arial" panose="020B0604020202020204" pitchFamily="34" charset="0"/>
              <a:ea typeface="+mn-ea"/>
              <a:cs typeface="Arial" panose="020B0604020202020204" pitchFamily="34" charset="0"/>
            </a:endParaRP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اليوم</a:t>
            </a:r>
            <a:endParaRPr lang="en-US" sz="3200" b="1" dirty="0">
              <a:latin typeface="Arial" panose="020B0604020202020204" pitchFamily="34" charset="0"/>
              <a:ea typeface="+mn-ea"/>
              <a:cs typeface="Arial" panose="020B0604020202020204" pitchFamily="34" charset="0"/>
            </a:endParaRPr>
          </a:p>
        </p:txBody>
      </p:sp>
      <p:sp>
        <p:nvSpPr>
          <p:cNvPr id="48156" name="Text Box 28"/>
          <p:cNvSpPr txBox="1">
            <a:spLocks noChangeArrowheads="1"/>
          </p:cNvSpPr>
          <p:nvPr/>
        </p:nvSpPr>
        <p:spPr bwMode="auto">
          <a:xfrm>
            <a:off x="6705600" y="5591175"/>
            <a:ext cx="2438400" cy="1077218"/>
          </a:xfrm>
          <a:prstGeom prst="rect">
            <a:avLst/>
          </a:prstGeom>
          <a:noFill/>
          <a:ln w="9525">
            <a:noFill/>
            <a:miter lim="800000"/>
            <a:headEnd/>
            <a:tailEnd/>
          </a:ln>
          <a:effectLst/>
        </p:spPr>
        <p:txBody>
          <a:bodyPr>
            <a:spAutoFit/>
          </a:bodyPr>
          <a:lstStyle/>
          <a:p>
            <a:pPr algn="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    الجديدة</a:t>
            </a:r>
            <a:endParaRPr lang="en-US" sz="3200" b="1" dirty="0">
              <a:solidFill>
                <a:srgbClr val="FF9933"/>
              </a:solidFill>
              <a:latin typeface="Arial" panose="020B0604020202020204" pitchFamily="34" charset="0"/>
              <a:ea typeface="+mn-ea"/>
              <a:cs typeface="Arial" panose="020B0604020202020204" pitchFamily="34" charset="0"/>
            </a:endParaRP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latin typeface="Arial" panose="020B0604020202020204" pitchFamily="34" charset="0"/>
                  <a:ea typeface="+mn-ea"/>
                  <a:cs typeface="Arial" panose="020B0604020202020204" pitchFamily="34" charset="0"/>
                </a:rPr>
                <a:t>الكنيسة</a:t>
              </a:r>
              <a:endParaRPr lang="en-US" sz="2800" b="1" dirty="0">
                <a:latin typeface="Arial" panose="020B0604020202020204" pitchFamily="34" charset="0"/>
                <a:ea typeface="+mn-ea"/>
                <a:cs typeface="Arial" panose="020B0604020202020204" pitchFamily="34" charset="0"/>
              </a:endParaRP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الملوك</a:t>
              </a:r>
              <a:endParaRPr lang="en-US" sz="2800" b="1" dirty="0">
                <a:latin typeface="Arial" panose="020B0604020202020204" pitchFamily="34" charset="0"/>
                <a:ea typeface="+mn-ea"/>
                <a:cs typeface="Arial" panose="020B0604020202020204" pitchFamily="34" charset="0"/>
              </a:endParaRP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الأسباط</a:t>
              </a:r>
              <a:endParaRPr lang="en-US" sz="2800" b="1" dirty="0">
                <a:latin typeface="Arial" panose="020B0604020202020204" pitchFamily="34" charset="0"/>
                <a:ea typeface="+mn-ea"/>
                <a:cs typeface="Arial" panose="020B0604020202020204" pitchFamily="34" charset="0"/>
              </a:endParaRP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داود</a:t>
            </a:r>
            <a:endParaRPr lang="en-US" sz="3200" b="1" dirty="0">
              <a:latin typeface="Arial" panose="020B0604020202020204" pitchFamily="34" charset="0"/>
              <a:ea typeface="+mn-ea"/>
              <a:cs typeface="Arial" panose="020B0604020202020204" pitchFamily="34" charset="0"/>
            </a:endParaRP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عزرا - نحميا</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t>يعلم الله مدى فظاعة العبودية للآلهة الباطلة بالنسبة لنا</a:t>
            </a:r>
            <a:r>
              <a:rPr lang="en-US" sz="4800" dirty="0"/>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كسر الحرية</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5811612"/>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109728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97280"/>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8827" y="1955438"/>
            <a:ext cx="9144000" cy="78408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latin typeface="Arial" panose="020B0604020202020204" pitchFamily="34" charset="0"/>
                <a:ea typeface="ＭＳ Ｐゴシック" charset="0"/>
                <a:cs typeface="Arial" panose="020B0604020202020204" pitchFamily="34" charset="0"/>
              </a:rPr>
              <a:t>تطور العبادة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900098" name="Rectangle 2"/>
          <p:cNvSpPr>
            <a:spLocks noGrp="1" noChangeArrowheads="1"/>
          </p:cNvSpPr>
          <p:nvPr>
            <p:ph type="ctrTitle"/>
          </p:nvPr>
        </p:nvSpPr>
        <p:spPr>
          <a:xfrm>
            <a:off x="13056" y="188640"/>
            <a:ext cx="9144000" cy="180401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تحتاج أن تسترد من عبوديتك للخطية؟</a:t>
            </a:r>
            <a:endParaRPr lang="en-US" sz="4800" dirty="0">
              <a:effectLst>
                <a:glow rad="127000">
                  <a:schemeClr val="tx1"/>
                </a:glow>
              </a:effectLst>
              <a:ea typeface="ＭＳ Ｐゴシック" charset="0"/>
            </a:endParaRP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إدجار وينتر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251519"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1 </a:t>
            </a:r>
          </a:p>
          <a:p>
            <a:pPr lvl="0">
              <a:defRPr/>
            </a:pPr>
            <a:r>
              <a:rPr lang="ar-JO" sz="1050" b="1" dirty="0">
                <a:latin typeface="Arial" panose="020B0604020202020204" pitchFamily="34" charset="0"/>
                <a:cs typeface="Arial" panose="020B0604020202020204" pitchFamily="34" charset="0"/>
              </a:rPr>
              <a:t>العبادة الحقة </a:t>
            </a:r>
          </a:p>
          <a:p>
            <a:pPr lvl="0">
              <a:defRPr/>
            </a:pPr>
            <a:r>
              <a:rPr lang="ar-JO" sz="1050" b="1" dirty="0">
                <a:latin typeface="Arial" panose="020B0604020202020204" pitchFamily="34" charset="0"/>
                <a:cs typeface="Arial" panose="020B0604020202020204" pitchFamily="34" charset="0"/>
              </a:rPr>
              <a:t>والنقاء والشفافية </a:t>
            </a:r>
          </a:p>
          <a:p>
            <a:pPr lvl="0">
              <a:defRPr/>
            </a:pPr>
            <a:r>
              <a:rPr lang="ar-JO" sz="1050" b="1" dirty="0">
                <a:latin typeface="Arial" panose="020B0604020202020204" pitchFamily="34" charset="0"/>
                <a:cs typeface="Arial" panose="020B0604020202020204" pitchFamily="34" charset="0"/>
              </a:rPr>
              <a:t>الحكمة والكرامة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938548"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2 </a:t>
            </a:r>
          </a:p>
          <a:p>
            <a:pPr lvl="0">
              <a:defRPr/>
            </a:pPr>
            <a:r>
              <a:rPr lang="ar-JO" sz="1050" b="1" dirty="0">
                <a:latin typeface="Arial" panose="020B0604020202020204" pitchFamily="34" charset="0"/>
                <a:cs typeface="Arial" panose="020B0604020202020204" pitchFamily="34" charset="0"/>
              </a:rPr>
              <a:t>الإعتماد على الله</a:t>
            </a:r>
          </a:p>
          <a:p>
            <a:pPr lvl="0">
              <a:defRPr/>
            </a:pPr>
            <a:r>
              <a:rPr lang="ar-JO" sz="1050" b="1" dirty="0">
                <a:latin typeface="Arial" panose="020B0604020202020204" pitchFamily="34" charset="0"/>
                <a:cs typeface="Arial" panose="020B0604020202020204" pitchFamily="34" charset="0"/>
              </a:rPr>
              <a:t> وصلاحه </a:t>
            </a:r>
          </a:p>
          <a:p>
            <a:pPr lvl="0">
              <a:defRPr/>
            </a:pPr>
            <a:r>
              <a:rPr lang="ar-JO" sz="1050" b="1" dirty="0">
                <a:latin typeface="Arial" panose="020B0604020202020204" pitchFamily="34" charset="0"/>
                <a:cs typeface="Arial" panose="020B0604020202020204" pitchFamily="34" charset="0"/>
              </a:rPr>
              <a:t>بقلب ممتن</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89416"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المرحلة 3</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التغيير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والخدمة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03444"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4 </a:t>
            </a:r>
          </a:p>
          <a:p>
            <a:pPr lvl="0">
              <a:defRPr/>
            </a:pPr>
            <a:r>
              <a:rPr lang="ar-JO" sz="1050" b="1" dirty="0">
                <a:latin typeface="Arial" panose="020B0604020202020204" pitchFamily="34" charset="0"/>
                <a:cs typeface="Arial" panose="020B0604020202020204" pitchFamily="34" charset="0"/>
              </a:rPr>
              <a:t>الإستقلالية</a:t>
            </a:r>
          </a:p>
          <a:p>
            <a:pPr lvl="0">
              <a:defRPr/>
            </a:pPr>
            <a:r>
              <a:rPr lang="ar-JO" sz="1050" b="1" dirty="0">
                <a:latin typeface="Arial" panose="020B0604020202020204" pitchFamily="34" charset="0"/>
                <a:cs typeface="Arial" panose="020B0604020202020204" pitchFamily="34" charset="0"/>
              </a:rPr>
              <a:t> اهتمامات شخصية، والتغيير في الرؤية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06628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5 </a:t>
            </a:r>
          </a:p>
          <a:p>
            <a:pPr lvl="0">
              <a:defRPr/>
            </a:pPr>
            <a:r>
              <a:rPr lang="ar-JO" sz="1050" b="1" dirty="0">
                <a:latin typeface="Arial" panose="020B0604020202020204" pitchFamily="34" charset="0"/>
                <a:cs typeface="Arial" panose="020B0604020202020204" pitchFamily="34" charset="0"/>
              </a:rPr>
              <a:t>النفور </a:t>
            </a:r>
          </a:p>
          <a:p>
            <a:pPr lvl="0">
              <a:defRPr/>
            </a:pPr>
            <a:r>
              <a:rPr lang="ar-JO" sz="1050" b="1" dirty="0">
                <a:latin typeface="Arial" panose="020B0604020202020204" pitchFamily="34" charset="0"/>
                <a:cs typeface="Arial" panose="020B0604020202020204" pitchFamily="34" charset="0"/>
              </a:rPr>
              <a:t>الخدمة الذاتية            الرضا الذاتي</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380312"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6 </a:t>
            </a:r>
          </a:p>
          <a:p>
            <a:pPr lvl="0">
              <a:defRPr/>
            </a:pPr>
            <a:r>
              <a:rPr lang="ar-JO" sz="1050" b="1" dirty="0">
                <a:latin typeface="Arial" panose="020B0604020202020204" pitchFamily="34" charset="0"/>
                <a:cs typeface="Arial" panose="020B0604020202020204" pitchFamily="34" charset="0"/>
              </a:rPr>
              <a:t>الوثنية                   العبادة الذاتية     </a:t>
            </a:r>
          </a:p>
          <a:p>
            <a:pPr lvl="0">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القلب الجاحد</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a:t>
            </a:r>
            <a:r>
              <a:rPr lang="ar-JO" sz="4800" dirty="0">
                <a:solidFill>
                  <a:srgbClr val="FFFF00"/>
                </a:solidFill>
                <a:effectLst>
                  <a:glow rad="127000">
                    <a:schemeClr val="tx1"/>
                  </a:glow>
                </a:effectLst>
                <a:ea typeface="ＭＳ Ｐゴシック" charset="0"/>
              </a:rPr>
              <a:t>ليعبدوه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ar-JO" b="1" dirty="0">
                <a:solidFill>
                  <a:schemeClr val="tx1"/>
                </a:solidFill>
                <a:latin typeface="Arial" panose="020B0604020202020204" pitchFamily="34" charset="0"/>
                <a:ea typeface="+mj-ea"/>
                <a:cs typeface="Arial" panose="020B0604020202020204" pitchFamily="34" charset="0"/>
              </a:rPr>
              <a:t>البيان الموجز</a:t>
            </a:r>
            <a:endParaRPr lang="en-US" b="1" dirty="0">
              <a:solidFill>
                <a:schemeClr val="tx1"/>
              </a:solidFill>
              <a:latin typeface="Arial" panose="020B0604020202020204" pitchFamily="34" charset="0"/>
              <a:ea typeface="+mj-ea"/>
              <a:cs typeface="Arial" panose="020B0604020202020204" pitchFamily="34" charset="0"/>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spcBef>
                <a:spcPct val="20000"/>
              </a:spcBef>
              <a:buClr>
                <a:srgbClr val="A7C1CB"/>
              </a:buClr>
              <a:buSzPct val="80000"/>
            </a:pP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استرداد الهيكل والشعب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إلى الأرض تحت قيادة زربابل وعزرا يسجل أمانة ورحمة الله في تتميم وعوده عن الإسترداد </a:t>
            </a: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ليشجع البقية على العبادة الصحيحة في الهيكل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وطاعة العهد </a:t>
            </a:r>
            <a:r>
              <a:rPr lang="en-US" sz="3200" b="1" kern="0" dirty="0">
                <a:solidFill>
                  <a:srgbClr val="FFFFFF"/>
                </a:solidFill>
                <a:effectLst>
                  <a:glow rad="127000">
                    <a:srgbClr val="000000"/>
                  </a:glow>
                </a:effectLst>
                <a:latin typeface="Arial" panose="020B0604020202020204" pitchFamily="34" charset="0"/>
                <a:cs typeface="Arial" panose="020B0604020202020204" pitchFamily="34" charset="0"/>
              </a:rPr>
              <a:t> </a:t>
            </a:r>
          </a:p>
          <a:p>
            <a:pPr marL="342900" indent="-342900" algn="ctr">
              <a:spcBef>
                <a:spcPct val="20000"/>
              </a:spcBef>
              <a:buClr>
                <a:srgbClr val="A7C1CB"/>
              </a:buClr>
              <a:buSzPct val="80000"/>
              <a:buFont typeface="Wingdings" charset="0"/>
              <a:buNone/>
            </a:pPr>
            <a:endParaRPr lang="en-US" altLang="zh-CN" sz="3200" b="1" dirty="0">
              <a:solidFill>
                <a:srgbClr val="FFFFFF"/>
              </a:solidFill>
              <a:latin typeface="Arial" panose="020B0604020202020204" pitchFamily="34" charset="0"/>
              <a:cs typeface="Arial" panose="020B0604020202020204" pitchFamily="34" charset="0"/>
            </a:endParaRPr>
          </a:p>
          <a:p>
            <a:pPr marL="342900" indent="-342900">
              <a:spcBef>
                <a:spcPct val="20000"/>
              </a:spcBef>
              <a:buClr>
                <a:srgbClr val="A7C1CB"/>
              </a:buClr>
              <a:buSzPct val="80000"/>
              <a:buFont typeface="Wingdings" charset="0"/>
              <a:buChar char="Ü"/>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56739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رحلتي في العبادة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88564082"/>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لوكان هدفك الرئيسي أن تحيا لتعبده؟</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650</a:t>
            </a:r>
            <a:endParaRPr lang="en-US" sz="2800" b="1" dirty="0">
              <a:latin typeface="Arial" panose="020B0604020202020204" pitchFamily="34" charset="0"/>
              <a:ea typeface="+mn-ea"/>
              <a:cs typeface="Arial" panose="020B0604020202020204" pitchFamily="34" charset="0"/>
            </a:endParaRPr>
          </a:p>
        </p:txBody>
      </p:sp>
      <p:sp>
        <p:nvSpPr>
          <p:cNvPr id="49156" name="Text Box 4"/>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700</a:t>
            </a:r>
            <a:r>
              <a:rPr lang="en-US" sz="2800" b="1" dirty="0">
                <a:latin typeface="Arial" panose="020B0604020202020204" pitchFamily="34" charset="0"/>
                <a:ea typeface="+mn-ea"/>
                <a:cs typeface="Arial" panose="020B0604020202020204" pitchFamily="34" charset="0"/>
              </a:rPr>
              <a:t> </a:t>
            </a:r>
          </a:p>
        </p:txBody>
      </p:sp>
      <p:sp>
        <p:nvSpPr>
          <p:cNvPr id="49157" name="Text Box 5"/>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800</a:t>
            </a:r>
            <a:endParaRPr lang="en-US" sz="2800" b="1" dirty="0">
              <a:latin typeface="Arial" panose="020B0604020202020204" pitchFamily="34" charset="0"/>
              <a:ea typeface="+mn-ea"/>
              <a:cs typeface="Arial" panose="020B0604020202020204" pitchFamily="34" charset="0"/>
            </a:endParaRPr>
          </a:p>
        </p:txBody>
      </p:sp>
      <p:sp>
        <p:nvSpPr>
          <p:cNvPr id="49158" name="Text Box 6"/>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900</a:t>
            </a:r>
            <a:endParaRPr lang="en-US" sz="2800" b="1" dirty="0">
              <a:latin typeface="Arial" panose="020B0604020202020204" pitchFamily="34" charset="0"/>
              <a:ea typeface="+mn-ea"/>
              <a:cs typeface="Arial" panose="020B0604020202020204" pitchFamily="34" charset="0"/>
            </a:endParaRPr>
          </a:p>
        </p:txBody>
      </p:sp>
      <p:sp>
        <p:nvSpPr>
          <p:cNvPr id="49159" name="Text Box 7"/>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950</a:t>
            </a:r>
            <a:endParaRPr lang="en-US" sz="2800" b="1" dirty="0">
              <a:latin typeface="Arial" panose="020B0604020202020204" pitchFamily="34" charset="0"/>
              <a:ea typeface="+mn-ea"/>
              <a:cs typeface="Arial" panose="020B0604020202020204" pitchFamily="34" charset="0"/>
            </a:endParaRPr>
          </a:p>
        </p:txBody>
      </p:sp>
      <p:sp>
        <p:nvSpPr>
          <p:cNvPr id="49160" name="Text Box 8"/>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1000</a:t>
            </a:r>
            <a:endParaRPr lang="en-US" sz="2800" b="1" dirty="0">
              <a:latin typeface="Arial" panose="020B0604020202020204" pitchFamily="34" charset="0"/>
              <a:ea typeface="+mn-ea"/>
              <a:cs typeface="Arial" panose="020B0604020202020204" pitchFamily="34" charset="0"/>
            </a:endParaRPr>
          </a:p>
        </p:txBody>
      </p:sp>
      <p:sp>
        <p:nvSpPr>
          <p:cNvPr id="49161" name="Text Box 9"/>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600</a:t>
            </a:r>
            <a:endParaRPr lang="en-US" sz="2800" b="1" dirty="0">
              <a:latin typeface="Arial" panose="020B0604020202020204" pitchFamily="34" charset="0"/>
              <a:ea typeface="+mn-ea"/>
              <a:cs typeface="Arial" panose="020B0604020202020204" pitchFamily="34" charset="0"/>
            </a:endParaRPr>
          </a:p>
        </p:txBody>
      </p:sp>
      <p:sp>
        <p:nvSpPr>
          <p:cNvPr id="49162" name="Text Box 10"/>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500</a:t>
            </a:r>
            <a:endParaRPr lang="en-US" sz="2800" b="1" dirty="0">
              <a:latin typeface="Arial" panose="020B0604020202020204" pitchFamily="34" charset="0"/>
              <a:ea typeface="+mn-ea"/>
              <a:cs typeface="Arial" panose="020B0604020202020204" pitchFamily="34" charset="0"/>
            </a:endParaRP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82" name="Text Box 30"/>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550</a:t>
            </a:r>
            <a:endParaRPr lang="en-US" sz="2800" b="1" dirty="0">
              <a:latin typeface="Arial" panose="020B0604020202020204" pitchFamily="34" charset="0"/>
              <a:ea typeface="+mn-ea"/>
              <a:cs typeface="Arial" panose="020B0604020202020204" pitchFamily="34" charset="0"/>
            </a:endParaRPr>
          </a:p>
        </p:txBody>
      </p:sp>
      <p:sp>
        <p:nvSpPr>
          <p:cNvPr id="49183" name="Text Box 31"/>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750</a:t>
            </a:r>
            <a:r>
              <a:rPr lang="en-US" sz="2800" b="1" dirty="0">
                <a:latin typeface="Arial" panose="020B0604020202020204" pitchFamily="34" charset="0"/>
                <a:ea typeface="+mn-ea"/>
                <a:cs typeface="Arial" panose="020B0604020202020204" pitchFamily="34" charset="0"/>
              </a:rPr>
              <a:t> </a:t>
            </a:r>
          </a:p>
        </p:txBody>
      </p:sp>
      <p:sp>
        <p:nvSpPr>
          <p:cNvPr id="49184" name="Text Box 32"/>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850</a:t>
            </a:r>
            <a:endParaRPr lang="en-US" sz="2800" b="1" dirty="0">
              <a:latin typeface="Arial" panose="020B0604020202020204" pitchFamily="34" charset="0"/>
              <a:ea typeface="+mn-ea"/>
              <a:cs typeface="Arial" panose="020B0604020202020204" pitchFamily="34" charset="0"/>
            </a:endParaRPr>
          </a:p>
        </p:txBody>
      </p:sp>
      <p:sp>
        <p:nvSpPr>
          <p:cNvPr id="49185" name="Text Box 33"/>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1050</a:t>
            </a:r>
            <a:endParaRPr lang="en-US" sz="2800" b="1" dirty="0">
              <a:latin typeface="Arial" panose="020B0604020202020204" pitchFamily="34" charset="0"/>
              <a:ea typeface="+mn-ea"/>
              <a:cs typeface="Arial" panose="020B0604020202020204" pitchFamily="34" charset="0"/>
            </a:endParaRPr>
          </a:p>
        </p:txBody>
      </p:sp>
      <p:sp>
        <p:nvSpPr>
          <p:cNvPr id="49186" name="Text Box 34"/>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1100</a:t>
            </a:r>
            <a:endParaRPr lang="en-US" sz="2800" b="1" dirty="0">
              <a:latin typeface="Arial" panose="020B0604020202020204" pitchFamily="34" charset="0"/>
              <a:ea typeface="+mn-ea"/>
              <a:cs typeface="Arial" panose="020B0604020202020204" pitchFamily="34" charset="0"/>
            </a:endParaRPr>
          </a:p>
        </p:txBody>
      </p:sp>
      <p:sp>
        <p:nvSpPr>
          <p:cNvPr id="49187" name="Text Box 35"/>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450</a:t>
            </a:r>
            <a:endParaRPr lang="en-US" sz="2800" b="1" dirty="0">
              <a:latin typeface="Arial" panose="020B0604020202020204" pitchFamily="34" charset="0"/>
              <a:ea typeface="+mn-ea"/>
              <a:cs typeface="Arial" panose="020B0604020202020204" pitchFamily="34" charset="0"/>
            </a:endParaRPr>
          </a:p>
        </p:txBody>
      </p:sp>
      <p:sp>
        <p:nvSpPr>
          <p:cNvPr id="49188" name="Text Box 36"/>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00FFFF"/>
                </a:solidFill>
                <a:latin typeface="Arial" panose="020B0604020202020204" pitchFamily="34" charset="0"/>
                <a:ea typeface="+mn-ea"/>
                <a:cs typeface="Arial" panose="020B0604020202020204" pitchFamily="34" charset="0"/>
              </a:rPr>
              <a:t>المملكة  المتحدة</a:t>
            </a:r>
            <a:endParaRPr lang="en-US" sz="3600" b="1" dirty="0">
              <a:solidFill>
                <a:srgbClr val="00FF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1050 - 930</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49189" name="Text Box 37"/>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FF00"/>
                </a:solidFill>
                <a:latin typeface="Arial" panose="020B0604020202020204" pitchFamily="34" charset="0"/>
                <a:ea typeface="+mn-ea"/>
                <a:cs typeface="Arial" panose="020B0604020202020204" pitchFamily="34" charset="0"/>
              </a:rPr>
              <a:t>المملكة المنقسمة</a:t>
            </a:r>
            <a:endParaRPr lang="en-US" sz="3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930 - 722</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49190" name="Text Box 38"/>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99FF"/>
                </a:solidFill>
                <a:latin typeface="Arial" panose="020B0604020202020204" pitchFamily="34" charset="0"/>
                <a:ea typeface="+mn-ea"/>
                <a:cs typeface="Arial" panose="020B0604020202020204" pitchFamily="34" charset="0"/>
              </a:rPr>
              <a:t>المملكة المنعزلة</a:t>
            </a:r>
            <a:endParaRPr lang="en-US" sz="3600" b="1" dirty="0">
              <a:solidFill>
                <a:srgbClr val="FF99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722 - 586</a:t>
            </a:r>
            <a:endParaRPr lang="en-US" sz="3200" b="1" dirty="0">
              <a:solidFill>
                <a:srgbClr val="FF99FF"/>
              </a:solidFill>
              <a:latin typeface="Arial" panose="020B0604020202020204" pitchFamily="34" charset="0"/>
              <a:ea typeface="+mn-ea"/>
              <a:cs typeface="Arial" panose="020B0604020202020204" pitchFamily="34" charset="0"/>
            </a:endParaRPr>
          </a:p>
        </p:txBody>
      </p:sp>
      <p:sp>
        <p:nvSpPr>
          <p:cNvPr id="49191" name="Text Box 39"/>
          <p:cNvSpPr txBox="1">
            <a:spLocks noChangeArrowheads="1"/>
          </p:cNvSpPr>
          <p:nvPr/>
        </p:nvSpPr>
        <p:spPr bwMode="auto">
          <a:xfrm>
            <a:off x="5643570" y="6172200"/>
            <a:ext cx="327183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66FF66"/>
                </a:solidFill>
                <a:latin typeface="Arial" panose="020B0604020202020204" pitchFamily="34" charset="0"/>
                <a:ea typeface="+mn-ea"/>
                <a:cs typeface="Arial" panose="020B0604020202020204" pitchFamily="34" charset="0"/>
              </a:rPr>
              <a:t>السبي 605 - 536</a:t>
            </a:r>
            <a:endParaRPr lang="en-US" sz="3200" b="1" dirty="0">
              <a:solidFill>
                <a:srgbClr val="66FF66"/>
              </a:solidFill>
              <a:latin typeface="Arial" panose="020B0604020202020204" pitchFamily="34" charset="0"/>
              <a:ea typeface="+mn-ea"/>
              <a:cs typeface="Arial" panose="020B0604020202020204" pitchFamily="34" charset="0"/>
            </a:endParaRP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Text Box 41"/>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CC00"/>
                </a:solidFill>
                <a:latin typeface="Arial" panose="020B0604020202020204" pitchFamily="34" charset="0"/>
                <a:cs typeface="Arial" panose="020B0604020202020204" pitchFamily="34" charset="0"/>
              </a:rPr>
              <a:t>ما بعد</a:t>
            </a:r>
            <a:br>
              <a:rPr lang="en-US" sz="3600" b="1" dirty="0">
                <a:solidFill>
                  <a:srgbClr val="FFCC00"/>
                </a:solidFill>
                <a:latin typeface="Arial" panose="020B0604020202020204" pitchFamily="34" charset="0"/>
                <a:cs typeface="Arial" panose="020B0604020202020204" pitchFamily="34" charset="0"/>
              </a:rPr>
            </a:br>
            <a:r>
              <a:rPr lang="ar-JO" sz="3600" b="1" dirty="0">
                <a:solidFill>
                  <a:srgbClr val="FFCC00"/>
                </a:solidFill>
                <a:latin typeface="Arial" panose="020B0604020202020204" pitchFamily="34" charset="0"/>
                <a:cs typeface="Arial" panose="020B0604020202020204" pitchFamily="34" charset="0"/>
              </a:rPr>
              <a:t>السبي</a:t>
            </a:r>
            <a:endParaRPr lang="en-US" sz="36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536 - 425</a:t>
            </a:r>
            <a:endParaRPr lang="en-US" sz="32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3200" b="1" dirty="0">
              <a:solidFill>
                <a:srgbClr val="FFCC00"/>
              </a:solidFill>
              <a:latin typeface="Arial" panose="020B0604020202020204" pitchFamily="34" charset="0"/>
              <a:cs typeface="Arial" panose="020B0604020202020204" pitchFamily="34" charset="0"/>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600" b="1" dirty="0">
                <a:solidFill>
                  <a:srgbClr val="FFCC00"/>
                </a:solidFill>
                <a:latin typeface="Arial" panose="020B0604020202020204" pitchFamily="34" charset="0"/>
                <a:ea typeface="+mn-ea"/>
                <a:cs typeface="Arial" panose="020B0604020202020204" pitchFamily="34" charset="0"/>
              </a:rPr>
              <a:t>عزرا - نحميا</a:t>
            </a:r>
            <a:endParaRPr lang="en-US" sz="3600" b="1" dirty="0">
              <a:solidFill>
                <a:srgbClr val="FFCC00"/>
              </a:solidFill>
              <a:latin typeface="Arial" panose="020B0604020202020204" pitchFamily="34" charset="0"/>
              <a:ea typeface="+mn-ea"/>
              <a:cs typeface="Arial" panose="020B0604020202020204" pitchFamily="34" charset="0"/>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ar-JO" sz="4000" b="1" dirty="0">
                <a:latin typeface="Arial" panose="020B0604020202020204" pitchFamily="34" charset="0"/>
                <a:ea typeface="+mj-ea"/>
                <a:cs typeface="Arial" panose="020B0604020202020204" pitchFamily="34" charset="0"/>
              </a:rPr>
              <a:t>الخط الزمني</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الله للمؤمن التائب يتطلب </a:t>
            </a:r>
            <a:r>
              <a:rPr lang="ar-JO" altLang="zh-CN" sz="4400" dirty="0">
                <a:solidFill>
                  <a:srgbClr val="FFFF00"/>
                </a:solidFill>
                <a:effectLst>
                  <a:glow rad="228600">
                    <a:schemeClr val="tx1"/>
                  </a:glow>
                </a:effectLst>
                <a:ea typeface="ＭＳ Ｐゴシック" charset="0"/>
              </a:rPr>
              <a:t>عملاً</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القديم</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panose="020B0604020202020204" pitchFamily="34" charset="0"/>
                <a:cs typeface="Arial" panose="020B0604020202020204" pitchFamily="34" charset="0"/>
              </a:rPr>
              <a:t>أحصل على العرض التقديمي والمخطوطة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400" b="1" dirty="0">
                <a:solidFill>
                  <a:srgbClr val="FFFFFF"/>
                </a:solidFill>
                <a:latin typeface="Arial" panose="020B0604020202020204" pitchFamily="34" charset="0"/>
                <a:cs typeface="Arial" panose="020B0604020202020204" pitchFamily="34" charset="0"/>
              </a:rPr>
              <a:t>طهر قلبي</a:t>
            </a:r>
            <a:endParaRPr lang="en-US" sz="4400" b="1" dirty="0">
              <a:solidFill>
                <a:srgbClr val="FFFFFF"/>
              </a:solidFill>
              <a:latin typeface="Arial" panose="020B0604020202020204" pitchFamily="34" charset="0"/>
              <a:cs typeface="Arial" panose="020B0604020202020204" pitchFamily="34" charset="0"/>
            </a:endParaRPr>
          </a:p>
          <a:p>
            <a:pPr algn="ctr" eaLnBrk="0" hangingPunct="0">
              <a:defRPr/>
            </a:pPr>
            <a:r>
              <a:rPr lang="ar-JO" sz="3600" b="1" dirty="0">
                <a:solidFill>
                  <a:srgbClr val="FFFFFF"/>
                </a:solidFill>
                <a:latin typeface="Arial" panose="020B0604020202020204" pitchFamily="34" charset="0"/>
                <a:cs typeface="Arial" panose="020B0604020202020204" pitchFamily="34" charset="0"/>
              </a:rPr>
              <a:t>براين دوركسون</a:t>
            </a:r>
            <a:endParaRPr lang="en-US" sz="36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b="1" dirty="0">
                <a:solidFill>
                  <a:srgbClr val="FFFFFF"/>
                </a:solidFill>
                <a:latin typeface="Arial" panose="020B0604020202020204" pitchFamily="34" charset="0"/>
                <a:cs typeface="Arial" panose="020B0604020202020204" pitchFamily="34" charset="0"/>
              </a:rPr>
              <a:t>CCLI Song # 426298</a:t>
            </a:r>
          </a:p>
          <a:p>
            <a:r>
              <a:rPr lang="en-US" sz="2000" b="1" dirty="0">
                <a:solidFill>
                  <a:srgbClr val="FFFFFF"/>
                </a:solidFill>
                <a:latin typeface="Arial" panose="020B0604020202020204" pitchFamily="34" charset="0"/>
                <a:cs typeface="Arial" panose="020B0604020202020204" pitchFamily="34" charset="0"/>
              </a:rPr>
              <a:t>© 1990 Mercy / Vineyard Publishing</a:t>
            </a:r>
          </a:p>
          <a:p>
            <a:r>
              <a:rPr lang="en-US" sz="2000" b="1" dirty="0">
                <a:solidFill>
                  <a:srgbClr val="FFFFFF"/>
                </a:solidFill>
                <a:latin typeface="Arial" panose="020B0604020202020204" pitchFamily="34" charset="0"/>
                <a:cs typeface="Arial" panose="020B0604020202020204" pitchFamily="34"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والفضة الثمينة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الذهب النقي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66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Arial" panose="020B0604020202020204" pitchFamily="34" charset="0"/>
              </a:rPr>
              <a:t>Refiner</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fire My heart</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one desire Is to be holy Set apart for You Lord </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7176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1389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الداخل</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واجعلني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الخطية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في أعماقي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2663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1328833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51"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450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2"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a:t>
            </a:r>
            <a:br>
              <a:rPr lang="en-US" b="1" dirty="0">
                <a:solidFill>
                  <a:srgbClr val="FFFFFF"/>
                </a:solidFill>
                <a:latin typeface="Arial" panose="020B0604020202020204" pitchFamily="34" charset="0"/>
                <a:ea typeface="+mn-ea"/>
                <a:cs typeface="Arial" panose="020B0604020202020204" pitchFamily="34" charset="0"/>
              </a:rPr>
            </a:br>
            <a:r>
              <a:rPr lang="ar-JO" b="1" dirty="0">
                <a:solidFill>
                  <a:srgbClr val="FFFFFF"/>
                </a:solidFill>
                <a:latin typeface="Arial" panose="020B0604020202020204" pitchFamily="34" charset="0"/>
                <a:ea typeface="+mn-ea"/>
                <a:cs typeface="Arial" panose="020B0604020202020204" pitchFamily="34" charset="0"/>
              </a:rPr>
              <a:t>6</a:t>
            </a:r>
            <a:br>
              <a:rPr lang="en-US" b="1" dirty="0">
                <a:solidFill>
                  <a:srgbClr val="FFFFFF"/>
                </a:solidFill>
                <a:latin typeface="Arial" panose="020B0604020202020204" pitchFamily="34" charset="0"/>
                <a:ea typeface="+mn-ea"/>
                <a:cs typeface="Arial" panose="020B0604020202020204" pitchFamily="34" charset="0"/>
              </a:rPr>
            </a:br>
            <a:r>
              <a:rPr lang="ar-JO" b="1" dirty="0">
                <a:solidFill>
                  <a:srgbClr val="FFFFFF"/>
                </a:solidFill>
                <a:latin typeface="Arial" panose="020B0604020202020204" pitchFamily="34" charset="0"/>
                <a:ea typeface="+mn-ea"/>
                <a:cs typeface="Arial" panose="020B0604020202020204" pitchFamily="34" charset="0"/>
              </a:rPr>
              <a:t>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3"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480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4"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500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5"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6"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520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7"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8"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420</a:t>
            </a:r>
            <a:endParaRPr lang="en-US" b="1" dirty="0">
              <a:solidFill>
                <a:srgbClr val="FFFFFF"/>
              </a:solidFill>
              <a:latin typeface="Arial" panose="020B0604020202020204" pitchFamily="34" charset="0"/>
              <a:ea typeface="+mn-ea"/>
              <a:cs typeface="Arial" panose="020B0604020202020204" pitchFamily="34" charset="0"/>
            </a:endParaRP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8"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79" name="Text Box 31"/>
          <p:cNvSpPr txBox="1">
            <a:spLocks noChangeArrowheads="1"/>
          </p:cNvSpPr>
          <p:nvPr/>
        </p:nvSpPr>
        <p:spPr bwMode="auto">
          <a:xfrm>
            <a:off x="4724400" y="4067175"/>
            <a:ext cx="49054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470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0"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490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1"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2"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3"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4" name="Text Box 36"/>
          <p:cNvSpPr txBox="1">
            <a:spLocks noChangeArrowheads="1"/>
          </p:cNvSpPr>
          <p:nvPr/>
        </p:nvSpPr>
        <p:spPr bwMode="auto">
          <a:xfrm>
            <a:off x="285720" y="1263650"/>
            <a:ext cx="2571768"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زربابل              </a:t>
            </a:r>
            <a:r>
              <a:rPr lang="en-US" sz="3200" b="1" dirty="0">
                <a:solidFill>
                  <a:srgbClr val="00FF00"/>
                </a:solidFill>
                <a:latin typeface="Arial" panose="020B0604020202020204" pitchFamily="34" charset="0"/>
                <a:cs typeface="Arial" panose="020B0604020202020204" pitchFamily="34" charset="0"/>
              </a:rPr>
              <a:t> (</a:t>
            </a:r>
            <a:r>
              <a:rPr lang="ar-JO" sz="3200" b="1" dirty="0">
                <a:solidFill>
                  <a:srgbClr val="00FF00"/>
                </a:solidFill>
                <a:latin typeface="Arial" panose="020B0604020202020204" pitchFamily="34" charset="0"/>
                <a:cs typeface="Arial" panose="020B0604020202020204" pitchFamily="34" charset="0"/>
              </a:rPr>
              <a:t>537-516</a:t>
            </a:r>
            <a:r>
              <a:rPr lang="en-US" sz="3200" b="1" dirty="0">
                <a:solidFill>
                  <a:srgbClr val="00FF00"/>
                </a:solidFill>
                <a:latin typeface="Arial" panose="020B0604020202020204" pitchFamily="34" charset="0"/>
                <a:cs typeface="Arial" panose="020B0604020202020204" pitchFamily="34" charset="0"/>
              </a:rPr>
              <a:t>)</a:t>
            </a:r>
            <a:endParaRPr lang="en-US" sz="2800" b="1" dirty="0">
              <a:solidFill>
                <a:srgbClr val="00FF00"/>
              </a:solidFill>
              <a:latin typeface="Arial" panose="020B0604020202020204" pitchFamily="34" charset="0"/>
              <a:cs typeface="Arial" panose="020B0604020202020204" pitchFamily="34" charset="0"/>
            </a:endParaRPr>
          </a:p>
        </p:txBody>
      </p:sp>
      <p:sp>
        <p:nvSpPr>
          <p:cNvPr id="53285" name="Text Box 37"/>
          <p:cNvSpPr txBox="1">
            <a:spLocks noChangeArrowheads="1"/>
          </p:cNvSpPr>
          <p:nvPr/>
        </p:nvSpPr>
        <p:spPr bwMode="auto">
          <a:xfrm>
            <a:off x="5181600" y="1905000"/>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عزرا  </a:t>
            </a:r>
            <a:r>
              <a:rPr lang="en-US" sz="3200" b="1" dirty="0">
                <a:solidFill>
                  <a:srgbClr val="FFCC00"/>
                </a:solidFill>
                <a:latin typeface="Arial" panose="020B0604020202020204" pitchFamily="34" charset="0"/>
                <a:cs typeface="Arial" panose="020B0604020202020204" pitchFamily="34" charset="0"/>
              </a:rPr>
              <a:t>  (</a:t>
            </a:r>
            <a:r>
              <a:rPr lang="ar-JO" sz="3200" b="1" dirty="0">
                <a:solidFill>
                  <a:srgbClr val="FFCC00"/>
                </a:solidFill>
                <a:latin typeface="Arial" panose="020B0604020202020204" pitchFamily="34" charset="0"/>
                <a:cs typeface="Arial" panose="020B0604020202020204" pitchFamily="34" charset="0"/>
              </a:rPr>
              <a:t>457-444</a:t>
            </a:r>
            <a:r>
              <a:rPr lang="en-US" sz="3200" b="1" dirty="0">
                <a:solidFill>
                  <a:srgbClr val="FFCC00"/>
                </a:solidFill>
                <a:latin typeface="Arial" panose="020B0604020202020204" pitchFamily="34" charset="0"/>
                <a:cs typeface="Arial" panose="020B0604020202020204" pitchFamily="34" charset="0"/>
              </a:rPr>
              <a:t>)</a:t>
            </a:r>
            <a:endParaRPr lang="en-US" sz="2800" b="1" dirty="0">
              <a:solidFill>
                <a:srgbClr val="FFCC00"/>
              </a:solidFill>
              <a:latin typeface="Arial" panose="020B0604020202020204" pitchFamily="34" charset="0"/>
              <a:cs typeface="Arial" panose="020B0604020202020204" pitchFamily="34" charset="0"/>
            </a:endParaRPr>
          </a:p>
        </p:txBody>
      </p:sp>
      <p:sp>
        <p:nvSpPr>
          <p:cNvPr id="53287" name="Text Box 39"/>
          <p:cNvSpPr txBox="1">
            <a:spLocks noChangeArrowheads="1"/>
          </p:cNvSpPr>
          <p:nvPr/>
        </p:nvSpPr>
        <p:spPr bwMode="auto">
          <a:xfrm>
            <a:off x="5848350" y="8382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نحميا           (444-430)</a:t>
            </a:r>
            <a:endParaRPr lang="en-US" sz="2800" b="1" dirty="0">
              <a:solidFill>
                <a:srgbClr val="FFFF00"/>
              </a:solidFill>
              <a:latin typeface="Arial" panose="020B0604020202020204" pitchFamily="34" charset="0"/>
              <a:cs typeface="Arial" panose="020B0604020202020204" pitchFamily="34" charset="0"/>
            </a:endParaRPr>
          </a:p>
        </p:txBody>
      </p:sp>
      <p:sp>
        <p:nvSpPr>
          <p:cNvPr id="53288" name="Text Box 40"/>
          <p:cNvSpPr txBox="1">
            <a:spLocks noChangeArrowheads="1"/>
          </p:cNvSpPr>
          <p:nvPr/>
        </p:nvSpPr>
        <p:spPr bwMode="auto">
          <a:xfrm>
            <a:off x="3571868" y="5703838"/>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FF"/>
                </a:solidFill>
                <a:latin typeface="Arial" panose="020B0604020202020204" pitchFamily="34" charset="0"/>
                <a:cs typeface="Arial" panose="020B0604020202020204" pitchFamily="34" charset="0"/>
              </a:rPr>
              <a:t>أستير        479-473</a:t>
            </a:r>
            <a:endParaRPr lang="en-US" sz="2800" b="1" dirty="0">
              <a:solidFill>
                <a:srgbClr val="00FFFF"/>
              </a:solidFill>
              <a:latin typeface="Arial" panose="020B0604020202020204" pitchFamily="34" charset="0"/>
              <a:cs typeface="Arial" panose="020B0604020202020204" pitchFamily="34" charset="0"/>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3" name="Text Box 45"/>
          <p:cNvSpPr txBox="1">
            <a:spLocks noChangeArrowheads="1"/>
          </p:cNvSpPr>
          <p:nvPr/>
        </p:nvSpPr>
        <p:spPr bwMode="auto">
          <a:xfrm>
            <a:off x="4648200" y="5211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سقراط 470-399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4" name="Text Box 46"/>
          <p:cNvSpPr txBox="1">
            <a:spLocks noChangeArrowheads="1"/>
          </p:cNvSpPr>
          <p:nvPr/>
        </p:nvSpPr>
        <p:spPr bwMode="auto">
          <a:xfrm>
            <a:off x="6248400" y="58213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أفلاطون 427-347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5" name="Text Box 47"/>
          <p:cNvSpPr txBox="1">
            <a:spLocks noChangeArrowheads="1"/>
          </p:cNvSpPr>
          <p:nvPr/>
        </p:nvSpPr>
        <p:spPr bwMode="auto">
          <a:xfrm>
            <a:off x="228600" y="5973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كونفوشيوس 551-479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6" name="Text Box 48"/>
          <p:cNvSpPr txBox="1">
            <a:spLocks noChangeArrowheads="1"/>
          </p:cNvSpPr>
          <p:nvPr/>
        </p:nvSpPr>
        <p:spPr bwMode="auto">
          <a:xfrm>
            <a:off x="0" y="5410200"/>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بوذا 560 -477 </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ar-JO" sz="3600" b="1" dirty="0">
                <a:solidFill>
                  <a:srgbClr val="FFFFFF"/>
                </a:solidFill>
                <a:latin typeface="Arial" panose="020B0604020202020204" pitchFamily="34" charset="0"/>
                <a:ea typeface="+mj-ea"/>
                <a:cs typeface="Arial" panose="020B0604020202020204" pitchFamily="34" charset="0"/>
              </a:rPr>
              <a:t>التسلسل الزمني في عزرا - نحميا</a:t>
            </a:r>
            <a:endParaRPr lang="en-US" sz="3600" b="1" dirty="0">
              <a:solidFill>
                <a:srgbClr val="FFFFFF"/>
              </a:solidFill>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5439598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9279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4987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القديم</a:t>
            </a:r>
            <a:r>
              <a:rPr lang="en-US" sz="3200" dirty="0">
                <a:solidFill>
                  <a:srgbClr val="FFFFFF"/>
                </a:solidFill>
                <a:ea typeface="ＭＳ Ｐゴシック" charset="0"/>
              </a:rPr>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FF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69850" y="-1035496"/>
            <a:ext cx="9074150" cy="1143000"/>
          </a:xfrm>
        </p:spPr>
        <p:txBody>
          <a:bodyPr/>
          <a:lstStyle/>
          <a:p>
            <a:r>
              <a:rPr lang="en-US" dirty="0">
                <a:solidFill>
                  <a:srgbClr val="FF0000"/>
                </a:solidFill>
              </a:rPr>
              <a:t>The Postexilic Period</a:t>
            </a:r>
          </a:p>
        </p:txBody>
      </p:sp>
      <p:pic>
        <p:nvPicPr>
          <p:cNvPr id="7" name="Picture 6">
            <a:extLst>
              <a:ext uri="{FF2B5EF4-FFF2-40B4-BE49-F238E27FC236}">
                <a16:creationId xmlns:a16="http://schemas.microsoft.com/office/drawing/2014/main" id="{AF206A0E-614A-8BC7-8C1A-798E8B0F2E39}"/>
              </a:ext>
            </a:extLst>
          </p:cNvPr>
          <p:cNvPicPr>
            <a:picLocks noChangeAspect="1"/>
          </p:cNvPicPr>
          <p:nvPr/>
        </p:nvPicPr>
        <p:blipFill>
          <a:blip r:embed="rId3"/>
          <a:stretch>
            <a:fillRect/>
          </a:stretch>
        </p:blipFill>
        <p:spPr>
          <a:xfrm>
            <a:off x="34354" y="14973"/>
            <a:ext cx="9074150" cy="6775893"/>
          </a:xfrm>
          <a:prstGeom prst="rect">
            <a:avLst/>
          </a:prstGeom>
        </p:spPr>
      </p:pic>
    </p:spTree>
    <p:extLst>
      <p:ext uri="{BB962C8B-B14F-4D97-AF65-F5344CB8AC3E}">
        <p14:creationId xmlns:p14="http://schemas.microsoft.com/office/powerpoint/2010/main" val="33069035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34925" y="-1123032"/>
            <a:ext cx="9074150" cy="1143000"/>
          </a:xfrm>
        </p:spPr>
        <p:txBody>
          <a:bodyPr/>
          <a:lstStyle/>
          <a:p>
            <a:r>
              <a:rPr lang="en-US" dirty="0">
                <a:solidFill>
                  <a:srgbClr val="FF0000"/>
                </a:solidFill>
              </a:rPr>
              <a:t>Ezra Chart (Tanner)</a:t>
            </a:r>
          </a:p>
        </p:txBody>
      </p:sp>
      <p:pic>
        <p:nvPicPr>
          <p:cNvPr id="7" name="Picture 6">
            <a:extLst>
              <a:ext uri="{FF2B5EF4-FFF2-40B4-BE49-F238E27FC236}">
                <a16:creationId xmlns:a16="http://schemas.microsoft.com/office/drawing/2014/main" id="{1F1AC6A1-B41D-CF67-91A1-121E67D6585B}"/>
              </a:ext>
            </a:extLst>
          </p:cNvPr>
          <p:cNvPicPr>
            <a:picLocks noChangeAspect="1"/>
          </p:cNvPicPr>
          <p:nvPr/>
        </p:nvPicPr>
        <p:blipFill>
          <a:blip r:embed="rId2"/>
          <a:stretch>
            <a:fillRect/>
          </a:stretch>
        </p:blipFill>
        <p:spPr>
          <a:xfrm>
            <a:off x="0" y="14974"/>
            <a:ext cx="9007862" cy="6726394"/>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4" name="Text Box 6"/>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Box 1">
            <a:extLst>
              <a:ext uri="{FF2B5EF4-FFF2-40B4-BE49-F238E27FC236}">
                <a16:creationId xmlns:a16="http://schemas.microsoft.com/office/drawing/2014/main" id="{E4C86815-E0D8-F62F-277D-8B6D85C9B80A}"/>
              </a:ext>
            </a:extLst>
          </p:cNvPr>
          <p:cNvSpPr txBox="1"/>
          <p:nvPr/>
        </p:nvSpPr>
        <p:spPr>
          <a:xfrm>
            <a:off x="2952968" y="683310"/>
            <a:ext cx="593951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نبوخدنصر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rtl="1"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الآلهة السومرية والأكادية المستوردة من المناطق الجبلية ( شمال وشرق ميسو )–  مما يعكس احتياجاتهم ومخاوفهم 	</a:t>
            </a:r>
            <a:endParaRPr lang="en-US" sz="2400" b="1" dirty="0">
              <a:latin typeface="Arial" panose="020B0604020202020204" pitchFamily="34" charset="0"/>
              <a:ea typeface="ＭＳ Ｐゴシック" charset="0"/>
              <a:cs typeface="Arial" panose="020B0604020202020204" pitchFamily="34" charset="0"/>
            </a:endParaRPr>
          </a:p>
          <a:p>
            <a:pPr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مردوخ ( بيل / بعل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ابن أيا ( الحكمة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رئيس الآلهة بابل ( الشمس المشرقة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3.المعابد والزقورة الضخمة ( معبد اسجاليا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زوجة تدعى ساربانيتو / الإبن – نبو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الرقم المقدس 10 / كوكب </a:t>
            </a:r>
            <a:r>
              <a:rPr kumimoji="0" lang="ar-JO"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المسترى</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تمثال من الذهب الخالص - بابل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صنع رجال وشكل العالم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80" name="Rectangle 4"/>
          <p:cNvSpPr>
            <a:spLocks noChangeArrowheads="1"/>
          </p:cNvSpPr>
          <p:nvPr/>
        </p:nvSpPr>
        <p:spPr bwMode="auto">
          <a:xfrm>
            <a:off x="5638800" y="2539434"/>
            <a:ext cx="3200400" cy="2677656"/>
          </a:xfrm>
          <a:prstGeom prst="rect">
            <a:avLst/>
          </a:prstGeom>
          <a:noFill/>
          <a:ln w="9525">
            <a:noFill/>
            <a:miter lim="800000"/>
            <a:headEnd/>
            <a:tailEnd/>
          </a:ln>
          <a:effectLst/>
        </p:spPr>
        <p:txBody>
          <a:bodyPr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بابل – زمن نبوخدنصر الثاني</a:t>
            </a:r>
            <a:b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السجيلة – هيكل ضخم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مجمع / هيكل مردوخ</a:t>
            </a:r>
            <a:r>
              <a:rPr kumimoji="0" lang="en-US"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br>
              <a:rPr kumimoji="0" lang="en-US" sz="2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وإي-تيمين-آن-كي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زقورة بابل العظيمة التي من الممكن أن تكون النموذج الأولي لبرج بابل</a:t>
            </a:r>
            <a:endPar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407558"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C066760-12EF-84C5-A838-3C70DE4F5980}"/>
              </a:ext>
            </a:extLst>
          </p:cNvPr>
          <p:cNvSpPr/>
          <p:nvPr/>
        </p:nvSpPr>
        <p:spPr bwMode="auto">
          <a:xfrm>
            <a:off x="179512" y="542925"/>
            <a:ext cx="5459288" cy="75246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4400" b="1" i="0"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endParaRPr>
          </a:p>
        </p:txBody>
      </p:sp>
      <p:sp>
        <p:nvSpPr>
          <p:cNvPr id="3" name="WordArt 5">
            <a:extLst>
              <a:ext uri="{FF2B5EF4-FFF2-40B4-BE49-F238E27FC236}">
                <a16:creationId xmlns:a16="http://schemas.microsoft.com/office/drawing/2014/main" id="{C69C6A6B-6FF3-E60A-DA5B-24E0403EB76E}"/>
              </a:ext>
            </a:extLst>
          </p:cNvPr>
          <p:cNvSpPr>
            <a:spLocks noChangeArrowheads="1" noChangeShapeType="1" noTextEdit="1"/>
          </p:cNvSpPr>
          <p:nvPr/>
        </p:nvSpPr>
        <p:spPr bwMode="auto">
          <a:xfrm>
            <a:off x="5796136" y="228600"/>
            <a:ext cx="2304256"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26978"/>
                                        </p:tgtEl>
                                        <p:attrNameLst>
                                          <p:attrName>style.visibility</p:attrName>
                                        </p:attrNameLst>
                                      </p:cBhvr>
                                      <p:to>
                                        <p:strVal val="visible"/>
                                      </p:to>
                                    </p:set>
                                    <p:anim calcmode="lin" valueType="num">
                                      <p:cBhvr additive="base">
                                        <p:cTn id="7" dur="500" fill="hold"/>
                                        <p:tgtEl>
                                          <p:spTgt spid="126978"/>
                                        </p:tgtEl>
                                        <p:attrNameLst>
                                          <p:attrName>ppt_x</p:attrName>
                                        </p:attrNameLst>
                                      </p:cBhvr>
                                      <p:tavLst>
                                        <p:tav tm="0">
                                          <p:val>
                                            <p:strVal val="0-#ppt_w/2"/>
                                          </p:val>
                                        </p:tav>
                                        <p:tav tm="100000">
                                          <p:val>
                                            <p:strVal val="#ppt_x"/>
                                          </p:val>
                                        </p:tav>
                                      </p:tavLst>
                                    </p:anim>
                                    <p:anim calcmode="lin" valueType="num">
                                      <p:cBhvr additive="base">
                                        <p:cTn id="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6980"/>
                                        </p:tgtEl>
                                        <p:attrNameLst>
                                          <p:attrName>style.visibility</p:attrName>
                                        </p:attrNameLst>
                                      </p:cBhvr>
                                      <p:to>
                                        <p:strVal val="visible"/>
                                      </p:to>
                                    </p:set>
                                    <p:anim calcmode="lin" valueType="num">
                                      <p:cBhvr additive="base">
                                        <p:cTn id="13" dur="500" fill="hold"/>
                                        <p:tgtEl>
                                          <p:spTgt spid="126980"/>
                                        </p:tgtEl>
                                        <p:attrNameLst>
                                          <p:attrName>ppt_x</p:attrName>
                                        </p:attrNameLst>
                                      </p:cBhvr>
                                      <p:tavLst>
                                        <p:tav tm="0">
                                          <p:val>
                                            <p:strVal val="1+#ppt_w/2"/>
                                          </p:val>
                                        </p:tav>
                                        <p:tav tm="100000">
                                          <p:val>
                                            <p:strVal val="#ppt_x"/>
                                          </p:val>
                                        </p:tav>
                                      </p:tavLst>
                                    </p:anim>
                                    <p:anim calcmode="lin" valueType="num">
                                      <p:cBhvr additive="base">
                                        <p:cTn id="14"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40960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9605"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E4FE22AF-9FE2-F7D5-33E1-4139826CD3F7}"/>
              </a:ext>
            </a:extLst>
          </p:cNvPr>
          <p:cNvSpPr txBox="1">
            <a:spLocks noChangeArrowheads="1"/>
          </p:cNvSpPr>
          <p:nvPr/>
        </p:nvSpPr>
        <p:spPr bwMode="auto">
          <a:xfrm>
            <a:off x="0" y="606455"/>
            <a:ext cx="5419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3">
            <a:extLst>
              <a:ext uri="{FF2B5EF4-FFF2-40B4-BE49-F238E27FC236}">
                <a16:creationId xmlns:a16="http://schemas.microsoft.com/office/drawing/2014/main" id="{A040A09D-E090-8E86-1CDB-609B46A256FD}"/>
              </a:ext>
            </a:extLst>
          </p:cNvPr>
          <p:cNvSpPr txBox="1">
            <a:spLocks noChangeArrowheads="1"/>
          </p:cNvSpPr>
          <p:nvPr/>
        </p:nvSpPr>
        <p:spPr bwMode="auto">
          <a:xfrm>
            <a:off x="4581452" y="-49153"/>
            <a:ext cx="38164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0174"/>
            <a:ext cx="9144000" cy="4198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الهيكل والشعب</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شمش</a:t>
            </a:r>
            <a:r>
              <a:rPr kumimoji="0" lang="ar-JO" sz="2400" b="1" i="0" u="none" strike="noStrike" kern="1200" cap="none" spc="0" normalizeH="0" baseline="0" noProof="0" dirty="0">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الشمس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المسؤول عن العدالة</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عشتار</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آ</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لهة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الزهرة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الحرب والحب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err="1">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آنو</a:t>
            </a:r>
            <a:r>
              <a:rPr kumimoji="0" lang="ar-EG" sz="2400" b="1" i="0" u="none" strike="noStrike" kern="1200" cap="none" spc="0" normalizeH="0" baseline="0" noProof="0" dirty="0">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(آن السومرية) – إله السماء</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انليل</a:t>
            </a:r>
            <a:r>
              <a:rPr kumimoji="0" lang="en-US" sz="2400" b="1" i="0" u="none" strike="noStrike" kern="1200" cap="none" spc="0" normalizeH="0" baseline="0" noProof="0" dirty="0">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ملك الأراضي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يا</a:t>
            </a:r>
            <a:r>
              <a:rPr kumimoji="0" lang="en-US"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ar-EG" sz="2400" b="1" i="0" u="none" strike="noStrike" kern="1200" cap="none" spc="0" normalizeH="0" baseline="0" noProof="0" dirty="0" err="1">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إنكي</a:t>
            </a:r>
            <a:r>
              <a:rPr kumimoji="0" lang="ar-EG"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السومري) – إله الحكمة والسحر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سين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نانا السومرية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إله القمر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9966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اداد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الطقس</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المسؤول عن الطقس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31"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أين كانت الآلهة؟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في كل مكان!</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9574"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0" name="Rectangle 2"/>
          <p:cNvSpPr>
            <a:spLocks noGrp="1" noChangeArrowheads="1"/>
          </p:cNvSpPr>
          <p:nvPr>
            <p:ph type="body" sz="half" idx="1"/>
          </p:nvPr>
        </p:nvSpPr>
        <p:spPr>
          <a:xfrm>
            <a:off x="990600" y="692696"/>
            <a:ext cx="6913563" cy="474663"/>
          </a:xfrm>
          <a:effectLst/>
        </p:spPr>
        <p:txBody>
          <a:bodyPr/>
          <a:lstStyle/>
          <a:p>
            <a:pPr algn="ctr"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1143000" y="1410246"/>
            <a:ext cx="4413388" cy="476547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مدينة دينية</a:t>
            </a:r>
            <a:endParaRPr kumimoji="0" lang="en-US" sz="32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معبد</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لكبار الآلهة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 مصلى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مردوخ</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 مصلى لآلهة الأرض</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مصلى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للآلهة السماوية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 مذبحا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للإلهة عشتار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 للآلهة </a:t>
            </a:r>
            <a:r>
              <a:rPr kumimoji="0" lang="ar-EG"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نرجال</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وأدد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مذابح أخرى لآلهة مختلفة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5172" name="Text Box 4"/>
          <p:cNvSpPr txBox="1">
            <a:spLocks noChangeArrowheads="1"/>
          </p:cNvSpPr>
          <p:nvPr/>
        </p:nvSpPr>
        <p:spPr bwMode="auto">
          <a:xfrm>
            <a:off x="179512" y="6229045"/>
            <a:ext cx="8829452" cy="62895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بابل أم </a:t>
            </a:r>
            <a:r>
              <a:rPr kumimoji="0" lang="ar-EG" sz="32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الزواني</a:t>
            </a: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ورجاسات الأرض (رؤيا 17: 5)</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5"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7794"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18" name="Text Box 2"/>
          <p:cNvSpPr txBox="1">
            <a:spLocks noChangeArrowheads="1"/>
          </p:cNvSpPr>
          <p:nvPr/>
        </p:nvSpPr>
        <p:spPr bwMode="auto">
          <a:xfrm>
            <a:off x="914400" y="1371600"/>
            <a:ext cx="6721475"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الطقوس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حضور يومي للتقدمات</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غسيل ملابس تماثيل الآلهة</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تطهير الهيكل</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أعياد خاصة (آكيتو – رأس السنة الجديدة)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19" name="Text Box 3"/>
          <p:cNvSpPr txBox="1">
            <a:spLocks noChangeArrowheads="1"/>
          </p:cNvSpPr>
          <p:nvPr/>
        </p:nvSpPr>
        <p:spPr bwMode="auto">
          <a:xfrm>
            <a:off x="914400" y="3733800"/>
            <a:ext cx="672147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الهياكل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لكل مدينة إلهها الخاص وهيكلها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لها أرضها، عبيدها، حيواناتها وحجارتها الثمينة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يتنبأ الكهنة من خلال قراءة الطبيعة والعناصر الأخرى</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بيع التعويذات والصيغ السحرية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7799"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923A5A2E-2D22-DF22-438C-11114900AF61}"/>
              </a:ext>
            </a:extLst>
          </p:cNvPr>
          <p:cNvSpPr>
            <a:spLocks noChangeArrowheads="1" noChangeShapeType="1" noTextEdit="1"/>
          </p:cNvSpPr>
          <p:nvPr/>
        </p:nvSpPr>
        <p:spPr bwMode="auto">
          <a:xfrm>
            <a:off x="6084167" y="260649"/>
            <a:ext cx="2145431" cy="74265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الأوثان الشخصية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لكل مواطن بابلي إله شخصي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قدم الأفراد طلبات خاصة (مثل الراحة من المرض)</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تصرفوا كوسطاء بين المصلين إلى الآلهة العليا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كان لديهم حافز المنفعة لذلك لا يترك أحد إلهه على الأغلب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9267" name="Text Box 3"/>
          <p:cNvSpPr txBox="1">
            <a:spLocks noChangeArrowheads="1"/>
          </p:cNvSpPr>
          <p:nvPr/>
        </p:nvSpPr>
        <p:spPr bwMode="auto">
          <a:xfrm>
            <a:off x="381000" y="3352800"/>
            <a:ext cx="8001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الزقورات</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تظهر إخلاص المدينة والملك لإله مدينتهم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هيكل متدرج ضخم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19843"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553128"/>
            <a:ext cx="2667000" cy="2304871"/>
          </a:xfrm>
          <a:noFill/>
        </p:spPr>
      </p:pic>
      <p:sp>
        <p:nvSpPr>
          <p:cNvPr id="419845"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46"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1F8FC097-4876-14D1-0019-6E25C1E55242}"/>
              </a:ext>
            </a:extLst>
          </p:cNvPr>
          <p:cNvSpPr>
            <a:spLocks noChangeArrowheads="1" noChangeShapeType="1" noTextEdit="1"/>
          </p:cNvSpPr>
          <p:nvPr/>
        </p:nvSpPr>
        <p:spPr bwMode="auto">
          <a:xfrm>
            <a:off x="5508105" y="260647"/>
            <a:ext cx="2645295" cy="5775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solidFill>
                  <a:schemeClr val="bg1"/>
                </a:solidFill>
                <a:effectLst>
                  <a:glow rad="228600">
                    <a:schemeClr val="tx1"/>
                  </a:glow>
                </a:effectLst>
                <a:ea typeface="ＭＳ Ｐゴシック" charset="0"/>
              </a:rPr>
              <a:t>كورش</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يحتل</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بابل</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لوكان البابليون على علم بما كان يدور لدى كورش ، أولولاحظوا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35896" y="188640"/>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 الليلة قتل بيلشاصر ملك الكلدانيين فأخذ المملكة داريوس المادي وهوابن اثنتين وستين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(دا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498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74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34832" cy="908720"/>
          </a:xfrm>
          <a:solidFill>
            <a:schemeClr val="tx1"/>
          </a:solidFill>
        </p:spPr>
        <p:txBody>
          <a:bodyPr/>
          <a:lstStyle/>
          <a:p>
            <a:pPr eaLnBrk="1" hangingPunct="1">
              <a:defRPr/>
            </a:pPr>
            <a:r>
              <a:rPr lang="ar-SA" sz="5400" dirty="0">
                <a:solidFill>
                  <a:schemeClr val="bg1"/>
                </a:solidFill>
                <a:effectLst>
                  <a:glow rad="228600">
                    <a:schemeClr val="tx1"/>
                  </a:glow>
                </a:effectLst>
                <a:ea typeface="ＭＳ Ｐゴシック" charset="0"/>
              </a:rPr>
              <a:t>تحديد هوية داريوس المادي</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6" y="792434"/>
            <a:ext cx="9126173"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rtl="1" eaLnBrk="1" hangingPunct="1">
              <a:defRPr/>
            </a:pPr>
            <a:r>
              <a:rPr lang="ar-JO" dirty="0">
                <a:solidFill>
                  <a:schemeClr val="bg1"/>
                </a:solidFill>
                <a:effectLst>
                  <a:glow rad="228600">
                    <a:schemeClr val="tx1"/>
                  </a:glow>
                </a:effectLst>
                <a:ea typeface="ＭＳ Ｐゴシック" charset="0"/>
              </a:rPr>
              <a:t>كورش</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يحتل</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بابل</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207778" y="5499229"/>
            <a:ext cx="8684702" cy="954107"/>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rPr>
              <a:t>في 12 أكتوبر 539 قبل الميلاد، بعد أن قام مهندسوكورش بتحويل مياه الفرات، دخل الجنود بابل دون قتال.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endParaRPr>
          </a:p>
        </p:txBody>
      </p:sp>
    </p:spTree>
    <p:extLst>
      <p:ext uri="{BB962C8B-B14F-4D97-AF65-F5344CB8AC3E}">
        <p14:creationId xmlns:p14="http://schemas.microsoft.com/office/powerpoint/2010/main" val="143622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5563831"/>
          </a:xfrm>
          <a:prstGeom prst="rect">
            <a:avLst/>
          </a:prstGeom>
        </p:spPr>
        <p:txBody>
          <a:bodyPr wrap="square">
            <a:spAutoFit/>
          </a:bodyPr>
          <a:lstStyle/>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٢٨ الْقَائِلُ عَنْ كُورَشَ: رَاعِيَّ، فَكُلَّ مَسَرَّتِي يُتَمِّمُ. وَيَقُولُ عَنْ أُورُشَلِيمَ: سَتُبْنَى، وَلِلْهَيْكَلِ: سَتُؤَسَّسُ». ١ هكَذَا يَقُولُ الرَّبُّ </a:t>
            </a:r>
            <a:r>
              <a:rPr kumimoji="0" lang="ar-JO" sz="2400" b="1" u="none" strike="noStrike" kern="1200" cap="none" spc="0" normalizeH="0" baseline="0" noProof="0" dirty="0">
                <a:ln>
                  <a:noFill/>
                </a:ln>
                <a:solidFill>
                  <a:srgbClr val="FFFF00"/>
                </a:solidFill>
                <a:effectLst>
                  <a:glow>
                    <a:srgbClr val="000000"/>
                  </a:glow>
                </a:effectLst>
                <a:uLnTx/>
                <a:uFillTx/>
                <a:latin typeface="Arial" panose="020B0604020202020204" pitchFamily="34" charset="0"/>
                <a:ea typeface="ＭＳ Ｐゴシック" charset="0"/>
                <a:cs typeface="Arial" panose="020B0604020202020204" pitchFamily="34" charset="0"/>
              </a:rPr>
              <a:t>لِمَسِيحِهِ</a:t>
            </a: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 لِكُورَشَ الَّذِي أَمْسَكْتُ بِيَمِينِهِ لأَدُوسَ أَمَامَهُ أُمَمًا، وَأَحْقَاءَ مُلُوكٍ أَحُلُّ، لأَفْتَحَ أَمَامَهُ الْمِصْرَاعَيْنِ، وَالأَبْوَابُ لاَ تُغْلَقُ: ٢ «أَنَا أَسِيرُ قُدَّامَكَ وَالْهِضَابَ أُمَهِّدُ. أُكَسِّرُ مِصْرَاعَيِ النُّحَاسِ، وَمَغَالِيقَ الْحَدِيدِ أَقْصِفُ. ٣ وَأُعْطِيكَ ذَخَائِرَ الظُّلْمَةِ وَكُنُوزَ الْمَخَابِئِ، لِكَيْ تَعْرِفَ أَنِّي أَنَا الرَّبُّ الَّذِي يَدْعُوكَ بِاسْمِكَ، إِلهُ إِسْرَائِيلَ. </a:t>
            </a:r>
          </a:p>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a:srgbClr val="000000"/>
                  </a:glow>
                </a:effectLst>
                <a:uLnTx/>
                <a:uFillTx/>
                <a:latin typeface="Arial" panose="020B0604020202020204" pitchFamily="34" charset="0"/>
                <a:ea typeface="ＭＳ Ｐゴシック" charset="0"/>
                <a:cs typeface="Arial" panose="020B0604020202020204" pitchFamily="34" charset="0"/>
              </a:rPr>
              <a:t>                        (إشعياء 44: 28 – 45: 3)</a:t>
            </a:r>
            <a:endParaRPr kumimoji="0" lang="en-US" sz="2400" b="1" u="none" strike="noStrike" kern="1200" cap="none" spc="0" normalizeH="0" baseline="0" noProof="0" dirty="0">
              <a:ln>
                <a:noFill/>
              </a:ln>
              <a:solidFill>
                <a:srgbClr val="FFFF00"/>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الله راعي كورش</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48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5724128" y="248018"/>
            <a:ext cx="3124573" cy="110799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r>
              <a:rPr kumimoji="0" lang="ar-JO" sz="66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ممسوح</a:t>
            </a: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endPar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endParaRPr>
          </a:p>
        </p:txBody>
      </p:sp>
      <p:sp>
        <p:nvSpPr>
          <p:cNvPr id="4" name="TextBox 3">
            <a:extLst>
              <a:ext uri="{FF2B5EF4-FFF2-40B4-BE49-F238E27FC236}">
                <a16:creationId xmlns:a16="http://schemas.microsoft.com/office/drawing/2014/main" id="{1B774002-19E8-3545-AA04-5E3A96886595}"/>
              </a:ext>
            </a:extLst>
          </p:cNvPr>
          <p:cNvSpPr txBox="1"/>
          <p:nvPr/>
        </p:nvSpPr>
        <p:spPr>
          <a:xfrm>
            <a:off x="3095285" y="5395387"/>
            <a:ext cx="5723042"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a:t>
            </a:r>
            <a:r>
              <a:rPr kumimoji="0" lang="ar-JO" sz="60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394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52976" y="1"/>
            <a:ext cx="9091024" cy="1938992"/>
          </a:xfrm>
          <a:prstGeom prst="rect">
            <a:avLst/>
          </a:prstGeom>
          <a:solidFill>
            <a:schemeClr val="tx1"/>
          </a:solid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ممسوح الله، سواء كان رئيسًا (مزمور 105: 15)، أوكاهنًا (لاويين 4: 3، 5، 16)، أوملكًا (1 صم 24: 6؛ 2 صم 1: 14، 16)، أونبيًا. (١ مل ١٩: ١٦) كان شخصًا مختارًا ومُفرزًا</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(عملية المسح</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بالزيت) ليقوم بعمل خاص من أجل الله. وفي حالة كورش، فقد تم عزله ليخدم قصد الله بإطلاق سراح اليهود الأسرى وإعادتهم إلى أورشليم لإعادة بناء الهيكل، كما وعد: وحين تتم سبعون سنة أعاقب الملك</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وتلك الأمة، يقول الرب، من أجل إثمهم وأرض الكلدانيين. وأجعله خرابًا أبديًا» (إرميا 25: 12). سيخضع الله الأمم أمام كورش ويعطيه ثروات تلك الأمم حتى يدرك كورش أن إله إسرائيل قد فعل هذا من أجله.</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274E101-D31A-EB46-B853-A87D3CDA958E}"/>
              </a:ext>
            </a:extLst>
          </p:cNvPr>
          <p:cNvSpPr txBox="1"/>
          <p:nvPr/>
        </p:nvSpPr>
        <p:spPr>
          <a:xfrm>
            <a:off x="3178067" y="6165304"/>
            <a:ext cx="2840842" cy="646331"/>
          </a:xfrm>
          <a:prstGeom prst="rect">
            <a:avLst/>
          </a:prstGeom>
          <a:noFill/>
        </p:spPr>
        <p:txBody>
          <a:bodyPr wrap="non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معنى "الممسوح"</a:t>
            </a:r>
            <a:endParaRPr kumimoji="0" lang="en-US"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370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Geneva"/>
            </a:endParaRPr>
          </a:p>
        </p:txBody>
      </p:sp>
      <p:sp>
        <p:nvSpPr>
          <p:cNvPr id="34819" name="Text Box 3"/>
          <p:cNvSpPr txBox="1">
            <a:spLocks noChangeArrowheads="1"/>
          </p:cNvSpPr>
          <p:nvPr/>
        </p:nvSpPr>
        <p:spPr bwMode="auto">
          <a:xfrm>
            <a:off x="3962400" y="2819400"/>
            <a:ext cx="588963" cy="581025"/>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pitchFamily="18" charset="0"/>
                <a:ea typeface="Geneva"/>
              </a:rPr>
              <a:t>??</a:t>
            </a: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سمعت عن </a:t>
            </a:r>
            <a:r>
              <a:rPr kumimoji="0" lang="ar-JO" sz="20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رافلز</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الذي كتب عن لي قبل وجوده </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160</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سنة ( انتبهوا رجل يدعى لي سيقوم ليجعل سنغافورة بلداً مهماً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823" name="Text Box 7"/>
          <p:cNvSpPr txBox="1">
            <a:spLocks noChangeArrowheads="1"/>
          </p:cNvSpPr>
          <p:nvPr/>
        </p:nvSpPr>
        <p:spPr bwMode="auto">
          <a:xfrm>
            <a:off x="5429250" y="4724400"/>
            <a:ext cx="3095625" cy="95628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لي كوان يو</a:t>
            </a:r>
            <a:br>
              <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br>
            <a:r>
              <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(1959)</a:t>
            </a: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ستامفورد</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رافلز</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( 1819 )</a:t>
            </a:r>
            <a:endParaRPr kumimoji="0" lang="en-GB"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0663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pitchFamily="18" charset="0"/>
                <a:ea typeface="Geneva"/>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كورش (539 ق.م )</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 (700 ق.م)</a:t>
            </a:r>
            <a:endParaRPr kumimoji="0" lang="en-GB"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41 : 25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44 : 28</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1-2</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13-15</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القائل عن كورش راعيّ فكل مسرتي يتمم ويقول عن أورشليم ستبنى وللهيكل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 44 : 28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141107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dirty="0">
                <a:effectLst>
                  <a:glow rad="127000">
                    <a:schemeClr val="tx1"/>
                  </a:glow>
                </a:effectLst>
                <a:ea typeface="ＭＳ Ｐゴシック" charset="0"/>
              </a:rPr>
              <a:t>التنبؤ عن كورش</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أنهض من المشرق الذي يلاقيه النصر عند رجليه دفع أمامه أمماً وعلى ملوك سلطه جعلهم كالتراب بسيفه وكالقش </a:t>
            </a:r>
            <a:r>
              <a:rPr kumimoji="0" lang="ar-JO" sz="40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المنذري</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بقوسه. </a:t>
            </a: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إشعياء41: 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مَنْ أَنْهَضَ مِنَ الْمَشْرِقِ الَّذِي يُلاَقِيهِ النَّصْرُ عِنْدَ رِجْلَيْهِ؟ دَفَعَ أَمَامَهُ أُمَمًا وَعَلَى مُلُوكٍ سَلَّطَهُ. جَعَلَهُمْ كَالتُّرَابِ بِسَيْفِهِ، وَكَالْقَشِّ الْمُنْذَرِي بِقَوْسِهِ. طَرَدَهُمْ. مَرَّ سَالِمًا فِي طَرِيق لَمْ يَسْلُكْهُ بِرِجْلَيْهِ. (إشعياء 41: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انتقل كورش من بلد إلى آخر، منتصرًا على كل ملك في طريقه. وفي حوالي عام 550 قبل الميلاد، قام بتوحيد الميديين والفرس لهزيمة مملكة ليديا القوية (آسيا الصغرى) في عام 546 قبل الميلاد. وبالتوجه جنوبًا إلى بابل، غزا جيشه بقيادة داريوس المدينة عام 539 قبل الميلاد. </a:t>
            </a:r>
          </a:p>
        </p:txBody>
      </p:sp>
    </p:spTree>
    <p:extLst>
      <p:ext uri="{BB962C8B-B14F-4D97-AF65-F5344CB8AC3E}">
        <p14:creationId xmlns:p14="http://schemas.microsoft.com/office/powerpoint/2010/main" val="38145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بدأ الله باسترداد حكمه من خلال زربابل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الهيكل</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 1-6) وعزرا (الشعب : 7-10)</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2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قُتل الإمبراطور في معركة متأثراً بجراح أصيب بها بسهم سام خلال حملة ضد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المساجيين</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آسيا الوسطى. تم إرجاع جثة كورش إلى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باسارجاد</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وتم وضع الجثة في تابوت ذهبي، وحمل القبر النقش. ويعتبر أحد أكثر زعماء العالم احتراما حتى الآن. كان يقاتل دائمًا جنبًا إلى جنب مع جنوده ولم يتركهم بمفردهم في ساحة المعركة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اسطوانة سايروس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سياسات سايروس اسطوانة</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9120"/>
            <a:ext cx="8424935" cy="2300560"/>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الكون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نابونيدوس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الذي لم يخاف مني. وبما أن آلهة الأراضي الأجنبية أنشأت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ملاذات</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دائمة أصبحت الآن متداعية، فقد أعدت الناس إلى أراضيهم 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كوري العظيمة</a:t>
            </a:r>
            <a:endParaRPr kumimoji="0" lang="en-US"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0" y="404664"/>
            <a:ext cx="8819909" cy="452431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الآن بعد أن وضعت تاج مملكة فارس وبابل وأمم الجهات الأربع على الرأس بعون الله أعلن أنني سأحترم تقاليد وعادات وأديان شعوب إمبراطوريتي ولن أدعها أبدًا جميع حكامي ومرؤوسي ينظرون إليهم بازدراء </a:t>
            </a:r>
            <a:r>
              <a:rPr kumimoji="0" lang="ar-SA" sz="32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أويهينونهم</a:t>
            </a: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حتى أعيش. من الآن فصاعدًا، وإلى أن يمنحني الله نعمة المملكة، لن أفرض مملكتي على أي دولة. ولكل منهم الحرية في قبوله، وإذا رفضه أي منهم، فلن أقرر أبدًا الحرب من أجل الحكم. حتى أصبح ملكًا لفارس وبابل وأمم الجهات الأربعة، لن أسمح لأحد أن يظلم أحدًا، وإذا حدث ذلك، فسوف أستعيد حقه وأعاقب الظالم.</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FBBA-1D18-E0CF-8124-F00E440C0B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C3C2ABA-42E1-4417-7A08-3464837C76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909EE96C-27BC-A2EC-D3DD-171718D62016}"/>
              </a:ext>
            </a:extLst>
          </p:cNvPr>
          <p:cNvSpPr/>
          <p:nvPr/>
        </p:nvSpPr>
        <p:spPr>
          <a:xfrm>
            <a:off x="162044" y="188640"/>
            <a:ext cx="8514412" cy="5509200"/>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"وحتى أصبح الملك، لن أسمح أبدًا لأي شخص بالاستيلاء على ممتلكات الآخرين المنقولة والأرضية بالقوة أودون تعويض. [بينما] أنا على قيد الحياة، سأمنع العمل القسري غير مدفوع الأجر. واليوم أعلن أن كل شخص حر في اختيار دينه. يتمتع الناس بحرية العيش في جميع المناطق وشغل وظيفة بشرط ألا ينتهكوا أبدًا حقوق الآخرين. لا يمكن معاقبة أي شخص على أخطاء أقاربه. أنا أمنع العبودية، والحكام والمرؤوسون ملتزمون بحظر تبادل الرجال والنساء كعبيد داخل مناطق حكمهم. يجب إبادة مثل هذه التقاليد في جميع أنحاء العالم. وأسأل الله أن يوفقني في أداء التزاماتي تجاه أمم فارس وبابل وذوي الجهات الأربعة."</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72008" y="796207"/>
            <a:ext cx="9252520" cy="5204543"/>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2062103"/>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مَنْ فَعَلَ وَصَنَعَ دَاعِيًا الأَجْيَالَ مِنَ الْبَدْءِ؟ أَنَا الرَّبُّ الأَوَّلُ، وَمَعَ الآخِرِينَ أَنَا هُوَ». </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 41: 4</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من صنع وأكمل داعيا الأجيال من البدء؟ </a:t>
            </a: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التركيز على الوقت المحدد. الله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هونفس</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الإله بالنسبة للأجيال الأولى من البشر كما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هوالحال</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بالنسبة للأجيال الأخيرة.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فهوالله</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دائمًا في كل وقت.</a:t>
            </a:r>
          </a:p>
        </p:txBody>
      </p:sp>
    </p:spTree>
    <p:extLst>
      <p:ext uri="{BB962C8B-B14F-4D97-AF65-F5344CB8AC3E}">
        <p14:creationId xmlns:p14="http://schemas.microsoft.com/office/powerpoint/2010/main" val="21250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75432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فَشَدَّدَ النَّجَّارُ الصَّائِغَ. الصَّاقِلُ بِالْمِطْرَقَةِ الضَّارِبَ عَلَى السَّنْدَانِ، قَائِلًا عَنِ </a:t>
            </a:r>
            <a:r>
              <a:rPr kumimoji="0" lang="ar-SA" sz="3600" b="1" i="0" u="none" strike="noStrike" kern="1200" cap="none" spc="0" normalizeH="0" baseline="0" noProof="0" dirty="0" err="1">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الإِلْحَامِ</a:t>
            </a: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«هُوَ جَيِّدٌ». فَمَكَّنَهُ بِمَسَامِيرَ حَتَّى لاَ يَتَقَلْقَلَ. إشعياء 41: 7</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120032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في يأسهم في أعقاب تقدم كورش، صنعت الأمم أصنامًا جديدة في محاولة لحمايتهم.</a:t>
            </a:r>
          </a:p>
        </p:txBody>
      </p:sp>
    </p:spTree>
    <p:extLst>
      <p:ext uri="{BB962C8B-B14F-4D97-AF65-F5344CB8AC3E}">
        <p14:creationId xmlns:p14="http://schemas.microsoft.com/office/powerpoint/2010/main" val="1518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 Never Pays To Disobey God | Renewal Christian Center">
            <a:extLst>
              <a:ext uri="{FF2B5EF4-FFF2-40B4-BE49-F238E27FC236}">
                <a16:creationId xmlns:a16="http://schemas.microsoft.com/office/drawing/2014/main" id="{D54AF264-CD14-39B7-FCCE-68FC9A5F8F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869160"/>
            <a:ext cx="8964488" cy="1815882"/>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«وَأَمَّا أَنْتَ يَا إِسْرَائِيلُ عَبْدِي، يَا يَعْقُوبُ الَّذِي اخْتَرْتُهُ، نَسْلَ إِبْرَاهِيمَ خَلِيلِي،</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الَّذِي أَمْسَكْتُهُ مِنْ أَطْرَافِ الأَرْضِ، وَمِنْ أَقْطَارِهَا دَعَوْتُهُ، وَقُلْتُ لَكَ: أَنْتَ عَبْدِيَ. اخْتَرْتُكَ وَلَمْ أَرْفُضْكَ. لاَ تَخَفْ لأَنِّي مَعَكَ. لاَ تَتَلَفَّتْ لأَنِّي إِلهُكَ. قَدْ أَيَّدْتُكَ وَأَعَنْتُكَ وَعَضَدْتُكَ بِيَمِينِ بِرِّي. إشعياء 41: 8-10</a:t>
            </a:r>
            <a:endParaRPr kumimoji="0" lang="en-US"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5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خادم الله إسرائيل</a:t>
            </a:r>
          </a:p>
        </p:txBody>
      </p:sp>
    </p:spTree>
    <p:extLst>
      <p:ext uri="{BB962C8B-B14F-4D97-AF65-F5344CB8AC3E}">
        <p14:creationId xmlns:p14="http://schemas.microsoft.com/office/powerpoint/2010/main" val="30700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169" y="-30161"/>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err="1">
                <a:effectLst>
                  <a:glow rad="127000">
                    <a:schemeClr val="tx1"/>
                  </a:glow>
                </a:effectLst>
                <a:ea typeface="ＭＳ Ｐゴシック" charset="0"/>
              </a:rPr>
              <a:t>ترامب</a:t>
            </a:r>
            <a:r>
              <a:rPr lang="ar-JO" sz="4000" dirty="0">
                <a:effectLst>
                  <a:glow rad="127000">
                    <a:schemeClr val="tx1"/>
                  </a:glow>
                </a:effectLst>
                <a:ea typeface="ＭＳ Ｐゴシック" charset="0"/>
              </a:rPr>
              <a:t> أم كورش</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169" y="77708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أحد منهما ادعى أنه يهودي أومسيحي لكنهما عملا بجهد لأجل القضايا الكتابية</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289796" name="Picture 2"/>
          <p:cNvPicPr>
            <a:picLocks noChangeAspect="1" noChangeArrowheads="1"/>
          </p:cNvPicPr>
          <p:nvPr/>
        </p:nvPicPr>
        <p:blipFill>
          <a:blip r:embed="rId3" cstate="print"/>
          <a:srcRect/>
          <a:stretch>
            <a:fillRect/>
          </a:stretch>
        </p:blipFill>
        <p:spPr bwMode="auto">
          <a:xfrm>
            <a:off x="1184031" y="1785045"/>
            <a:ext cx="6705600" cy="4343400"/>
          </a:xfrm>
          <a:prstGeom prst="rect">
            <a:avLst/>
          </a:prstGeom>
          <a:noFill/>
          <a:ln w="9525">
            <a:noFill/>
            <a:miter lim="800000"/>
            <a:headEnd/>
            <a:tailEnd/>
          </a:ln>
        </p:spPr>
      </p:pic>
    </p:spTree>
    <p:extLst>
      <p:ext uri="{BB962C8B-B14F-4D97-AF65-F5344CB8AC3E}">
        <p14:creationId xmlns:p14="http://schemas.microsoft.com/office/powerpoint/2010/main" val="401390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إشعياء 41</a:t>
            </a: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ينبغي لإسرائيل، الأمة الخادمة، أن تخاف لأن الله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هوالسيد</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أصنام بابل التافهة لأنه سيعين كورش (41: 25) كالشخص الوحيد الذي يعرف المستقبل.</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460</a:t>
            </a:r>
          </a:p>
        </p:txBody>
      </p:sp>
    </p:spTree>
    <p:extLst>
      <p:ext uri="{BB962C8B-B14F-4D97-AF65-F5344CB8AC3E}">
        <p14:creationId xmlns:p14="http://schemas.microsoft.com/office/powerpoint/2010/main" val="9806916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الهيكل </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والشعب إلى الأرض تحت قيادة زربابل وعزرا يسجل أمانة ورحمة الله في تتميم وعوده عن الإسترداد ليشجع البقية على العبادة الصحيحة في الهيكل وطاعة العهد </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278</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361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463846"/>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ea typeface="+mn-ea"/>
                <a:cs typeface="Arial" panose="020B0604020202020204" pitchFamily="34" charset="0"/>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ar-JO" sz="3600" dirty="0">
                <a:solidFill>
                  <a:schemeClr val="tx1"/>
                </a:solidFill>
                <a:effectLst/>
                <a:ea typeface="ＭＳ Ｐゴシック" charset="0"/>
              </a:rPr>
              <a:t>الصفحات الصفراء</a:t>
            </a:r>
            <a:endParaRPr lang="en-US" sz="3600" dirty="0">
              <a:solidFill>
                <a:schemeClr val="tx1"/>
              </a:solidFill>
              <a:effectLst/>
              <a:ea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كيف تجد كنيسة؟</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ar-JO" sz="6600" dirty="0">
                <a:effectLst>
                  <a:glow rad="127000">
                    <a:schemeClr val="tx1"/>
                  </a:glow>
                </a:effectLst>
                <a:ea typeface="ＭＳ Ｐゴシック" charset="0"/>
              </a:rPr>
              <a:t>لماذا الكنيسة؟</a:t>
            </a:r>
            <a:endParaRPr lang="en-US" sz="6600" dirty="0">
              <a:effectLst>
                <a:glow rad="127000">
                  <a:schemeClr val="tx1"/>
                </a:glow>
              </a:effectLst>
              <a:ea typeface="ＭＳ Ｐゴシック" charset="0"/>
            </a:endParaRP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تعليم؟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ترنيم؟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شركة؟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خدمة؟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535160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2371123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dirty="0"/>
              <a:t>أخطأ الدكتور راز</a:t>
            </a:r>
            <a:endParaRPr lang="en-US"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تحتاج أمي إلى استرداد</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الله وحده يستطيع أن يستردها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442409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sz="4800" dirty="0"/>
              <a:t>كلنا أخطأنا</a:t>
            </a:r>
            <a:endParaRPr lang="en-US" sz="4800"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كلنا نحتاج إلى استرداد</a:t>
            </a:r>
            <a:endParaRPr lang="en-US" sz="48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الله وحده يستطيع أن يستردنا</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الولاء للعهد من جهة الله يُرى في استرداد البقية للأرض يجب أن يظهر من خلال البقية العائدة لعبادة الهيكل والقدوس الحي للحفاظ على نسل داود النقي</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يحررنا الله من عبوديتنا ل</a:t>
            </a:r>
            <a:r>
              <a:rPr lang="ar-JO" sz="5400" dirty="0">
                <a:solidFill>
                  <a:srgbClr val="FFFF00"/>
                </a:solidFill>
                <a:effectLst>
                  <a:glow rad="127000">
                    <a:schemeClr val="tx1"/>
                  </a:glow>
                </a:effectLst>
                <a:ea typeface="ＭＳ Ｐゴシック" charset="0"/>
              </a:rPr>
              <a:t>نعبد</a:t>
            </a:r>
            <a:r>
              <a:rPr lang="ar-JO" sz="5400" dirty="0">
                <a:effectLst>
                  <a:glow rad="127000">
                    <a:schemeClr val="tx1"/>
                  </a:glow>
                </a:effectLst>
                <a:ea typeface="ＭＳ Ｐゴシック" charset="0"/>
              </a:rPr>
              <a:t>ه</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latin typeface="Arial" panose="020B0604020202020204" pitchFamily="34" charset="0"/>
                <a:cs typeface="Arial" panose="020B0604020202020204" pitchFamily="34" charset="0"/>
              </a:rPr>
              <a:t>الفكرة الرئيسية لتطبيق 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ar-JO" dirty="0">
                <a:effectLst>
                  <a:glow rad="228600">
                    <a:schemeClr val="tx1"/>
                  </a:glow>
                </a:effectLst>
              </a:rPr>
              <a:t>أخطأت إسرائيل</a:t>
            </a:r>
            <a:endParaRPr lang="en-US"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يحتاج اليهود إلى استرداد</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الله وحده يستطيع أن يستردهم</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66"/>
              </a:solidFill>
              <a:effectLst/>
              <a:uLnTx/>
              <a:uFillTx/>
              <a:latin typeface="Arial"/>
              <a:ea typeface="Osaka"/>
              <a:cs typeface="Arial"/>
            </a:endParaRPr>
          </a:p>
        </p:txBody>
      </p:sp>
      <p:sp>
        <p:nvSpPr>
          <p:cNvPr id="395268" name="Rectangle 4"/>
          <p:cNvSpPr>
            <a:spLocks noChangeArrowheads="1"/>
          </p:cNvSpPr>
          <p:nvPr/>
        </p:nvSpPr>
        <p:spPr bwMode="auto">
          <a:xfrm>
            <a:off x="251520" y="3505200"/>
            <a:ext cx="1391072"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66"/>
              </a:solidFill>
              <a:effectLst/>
              <a:uLnTx/>
              <a:uFillTx/>
              <a:latin typeface="Arial"/>
              <a:ea typeface="Osaka"/>
              <a:cs typeface="Arial"/>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a:cs typeface="Arial"/>
              </a:rPr>
              <a:t>560</a:t>
            </a:r>
            <a:endParaRPr kumimoji="0" lang="en-US" sz="20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70" name="Rectangle 6"/>
          <p:cNvSpPr>
            <a:spLocks noChangeArrowheads="1"/>
          </p:cNvSpPr>
          <p:nvPr/>
        </p:nvSpPr>
        <p:spPr bwMode="auto">
          <a:xfrm>
            <a:off x="1278632" y="2971800"/>
            <a:ext cx="917104"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586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267744"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539</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536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516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5" name="Rectangle 11"/>
          <p:cNvSpPr>
            <a:spLocks noChangeArrowheads="1"/>
          </p:cNvSpPr>
          <p:nvPr/>
        </p:nvSpPr>
        <p:spPr bwMode="auto">
          <a:xfrm>
            <a:off x="-180528" y="2971800"/>
            <a:ext cx="1371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605 ق.م.</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حجِّي</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زكريَّا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ملاخي</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520</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0" name="Rectangle 16"/>
          <p:cNvSpPr>
            <a:spLocks noChangeArrowheads="1"/>
          </p:cNvSpPr>
          <p:nvPr/>
        </p:nvSpPr>
        <p:spPr bwMode="auto">
          <a:xfrm>
            <a:off x="838200" y="1295400"/>
            <a:ext cx="3048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العمل على إعادة بناء الهيكل</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1" name="Rectangle 17"/>
          <p:cNvSpPr>
            <a:spLocks noChangeArrowheads="1"/>
          </p:cNvSpPr>
          <p:nvPr/>
        </p:nvSpPr>
        <p:spPr bwMode="auto">
          <a:xfrm>
            <a:off x="7101408" y="4988024"/>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عزرا</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نحميا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6" name="Rectangle 22"/>
          <p:cNvSpPr>
            <a:spLocks noChangeArrowheads="1"/>
          </p:cNvSpPr>
          <p:nvPr/>
        </p:nvSpPr>
        <p:spPr bwMode="auto">
          <a:xfrm>
            <a:off x="3031232" y="5060032"/>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b="0" i="0" u="none" strike="noStrike" kern="1200" cap="none" spc="0" normalizeH="0" baseline="0" noProof="0" dirty="0">
                <a:ln>
                  <a:noFill/>
                </a:ln>
                <a:solidFill>
                  <a:srgbClr val="FFFFFF"/>
                </a:solidFill>
                <a:effectLst/>
                <a:uLnTx/>
                <a:uFillTx/>
                <a:latin typeface="Arial"/>
                <a:ea typeface="Osaka"/>
                <a:cs typeface="Arial"/>
              </a:rPr>
              <a:t>زربَّابل</a:t>
            </a:r>
            <a:endParaRPr kumimoji="0" lang="en-US" sz="36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444-425</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8" name="Rectangle 24"/>
          <p:cNvSpPr>
            <a:spLocks noChangeArrowheads="1"/>
          </p:cNvSpPr>
          <p:nvPr/>
        </p:nvSpPr>
        <p:spPr bwMode="auto">
          <a:xfrm>
            <a:off x="5796136" y="5013176"/>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أستير</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483-473</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b="1" i="0" u="none" strike="noStrike" kern="1200" cap="none" spc="0" normalizeH="0" baseline="0" noProof="0" dirty="0">
                <a:ln>
                  <a:noFill/>
                </a:ln>
                <a:solidFill>
                  <a:srgbClr val="FFFFFF"/>
                </a:solidFill>
                <a:effectLst/>
                <a:uLnTx/>
                <a:uFillTx/>
                <a:latin typeface="Arial"/>
                <a:ea typeface="Osaka"/>
                <a:cs typeface="Arial"/>
              </a:rPr>
              <a:t>الأنبياء</a:t>
            </a:r>
            <a:endParaRPr kumimoji="0" lang="en-US" sz="36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91" name="Rectangle 27"/>
          <p:cNvSpPr>
            <a:spLocks noChangeArrowheads="1"/>
          </p:cNvSpPr>
          <p:nvPr/>
        </p:nvSpPr>
        <p:spPr bwMode="auto">
          <a:xfrm>
            <a:off x="222920" y="5085184"/>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3600" b="0" i="0" u="none" strike="noStrike" kern="1200" cap="none" spc="0" normalizeH="0" baseline="0" noProof="0" dirty="0">
                <a:ln>
                  <a:noFill/>
                </a:ln>
                <a:solidFill>
                  <a:srgbClr val="FFFFFF"/>
                </a:solidFill>
                <a:effectLst/>
                <a:uLnTx/>
                <a:uFillTx/>
                <a:latin typeface="Arial"/>
                <a:ea typeface="Osaka"/>
                <a:cs typeface="Arial"/>
              </a:rPr>
              <a:t>آخَرون</a:t>
            </a:r>
            <a:endParaRPr kumimoji="0" lang="en-US" sz="36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2" name="Rectangle 28"/>
          <p:cNvSpPr>
            <a:spLocks noChangeArrowheads="1"/>
          </p:cNvSpPr>
          <p:nvPr/>
        </p:nvSpPr>
        <p:spPr bwMode="auto">
          <a:xfrm>
            <a:off x="-38100" y="6115050"/>
            <a:ext cx="17907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i="0" u="none" strike="noStrike" kern="1200" cap="none" spc="0" normalizeH="0" baseline="0" noProof="0" dirty="0">
                <a:ln>
                  <a:noFill/>
                </a:ln>
                <a:solidFill>
                  <a:srgbClr val="FFFFFF"/>
                </a:solidFill>
                <a:effectLst/>
                <a:uLnTx/>
                <a:uFillTx/>
                <a:latin typeface="Arial"/>
                <a:ea typeface="Osaka"/>
                <a:cs typeface="Arial"/>
              </a:rPr>
              <a:t>ملوك فارس</a:t>
            </a:r>
            <a:endParaRPr kumimoji="0" lang="en-US" sz="28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كورش</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داريوس</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أحشويروش</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أرتحشستا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rPr>
              <a:t>72 سنة</a:t>
            </a:r>
            <a:endParaRPr kumimoji="0" lang="en-US"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endParaRPr>
          </a:p>
        </p:txBody>
      </p:sp>
      <p:sp>
        <p:nvSpPr>
          <p:cNvPr id="3" name="Arrow: Right 2">
            <a:extLst>
              <a:ext uri="{FF2B5EF4-FFF2-40B4-BE49-F238E27FC236}">
                <a16:creationId xmlns:a16="http://schemas.microsoft.com/office/drawing/2014/main" id="{89540C8D-EBB3-ED50-B0D0-9D9A492CBA7B}"/>
              </a:ext>
            </a:extLst>
          </p:cNvPr>
          <p:cNvSpPr/>
          <p:nvPr/>
        </p:nvSpPr>
        <p:spPr>
          <a:xfrm flipV="1">
            <a:off x="1691680" y="6237312"/>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
        <p:nvSpPr>
          <p:cNvPr id="4" name="Arrow: Right 3">
            <a:extLst>
              <a:ext uri="{FF2B5EF4-FFF2-40B4-BE49-F238E27FC236}">
                <a16:creationId xmlns:a16="http://schemas.microsoft.com/office/drawing/2014/main" id="{FE7261BE-03B6-48E0-4DF7-88270AABF1B9}"/>
              </a:ext>
            </a:extLst>
          </p:cNvPr>
          <p:cNvSpPr/>
          <p:nvPr/>
        </p:nvSpPr>
        <p:spPr>
          <a:xfrm flipV="1">
            <a:off x="1619672" y="530120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
        <p:nvSpPr>
          <p:cNvPr id="5" name="Arrow: Right 4">
            <a:extLst>
              <a:ext uri="{FF2B5EF4-FFF2-40B4-BE49-F238E27FC236}">
                <a16:creationId xmlns:a16="http://schemas.microsoft.com/office/drawing/2014/main" id="{470E1965-C862-E6D7-4B79-49850D9DFF86}"/>
              </a:ext>
            </a:extLst>
          </p:cNvPr>
          <p:cNvSpPr/>
          <p:nvPr/>
        </p:nvSpPr>
        <p:spPr>
          <a:xfrm flipV="1">
            <a:off x="1745432" y="2173238"/>
            <a:ext cx="81034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rebuchet MS"/>
              <a:ea typeface="Osaka"/>
            </a:endParaRPr>
          </a:p>
        </p:txBody>
      </p:sp>
    </p:spTree>
    <p:extLst>
      <p:ext uri="{BB962C8B-B14F-4D97-AF65-F5344CB8AC3E}">
        <p14:creationId xmlns:p14="http://schemas.microsoft.com/office/powerpoint/2010/main" val="505767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5288"/>
                                        </p:tgtEl>
                                        <p:attrNameLst>
                                          <p:attrName>style.visibility</p:attrName>
                                        </p:attrNameLst>
                                      </p:cBhvr>
                                      <p:to>
                                        <p:strVal val="visible"/>
                                      </p:to>
                                    </p:set>
                                    <p:anim calcmode="lin" valueType="num">
                                      <p:cBhvr additive="base">
                                        <p:cTn id="23" dur="500" fill="hold"/>
                                        <p:tgtEl>
                                          <p:spTgt spid="395288"/>
                                        </p:tgtEl>
                                        <p:attrNameLst>
                                          <p:attrName>ppt_x</p:attrName>
                                        </p:attrNameLst>
                                      </p:cBhvr>
                                      <p:tavLst>
                                        <p:tav tm="0">
                                          <p:val>
                                            <p:strVal val="#ppt_x"/>
                                          </p:val>
                                        </p:tav>
                                        <p:tav tm="100000">
                                          <p:val>
                                            <p:strVal val="#ppt_x"/>
                                          </p:val>
                                        </p:tav>
                                      </p:tavLst>
                                    </p:anim>
                                    <p:anim calcmode="lin" valueType="num">
                                      <p:cBhvr additive="base">
                                        <p:cTn id="24" dur="500" fill="hold"/>
                                        <p:tgtEl>
                                          <p:spTgt spid="39528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1"/>
                                        </p:tgtEl>
                                        <p:attrNameLst>
                                          <p:attrName>style.visibility</p:attrName>
                                        </p:attrNameLst>
                                      </p:cBhvr>
                                      <p:to>
                                        <p:strVal val="visible"/>
                                      </p:to>
                                    </p:set>
                                    <p:anim calcmode="lin" valueType="num">
                                      <p:cBhvr additive="base">
                                        <p:cTn id="29" dur="500" fill="hold"/>
                                        <p:tgtEl>
                                          <p:spTgt spid="395281"/>
                                        </p:tgtEl>
                                        <p:attrNameLst>
                                          <p:attrName>ppt_x</p:attrName>
                                        </p:attrNameLst>
                                      </p:cBhvr>
                                      <p:tavLst>
                                        <p:tav tm="0">
                                          <p:val>
                                            <p:strVal val="0-#ppt_w/2"/>
                                          </p:val>
                                        </p:tav>
                                        <p:tav tm="100000">
                                          <p:val>
                                            <p:strVal val="#ppt_x"/>
                                          </p:val>
                                        </p:tav>
                                      </p:tavLst>
                                    </p:anim>
                                    <p:anim calcmode="lin" valueType="num">
                                      <p:cBhvr additive="base">
                                        <p:cTn id="30"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82"/>
                                        </p:tgtEl>
                                        <p:attrNameLst>
                                          <p:attrName>style.visibility</p:attrName>
                                        </p:attrNameLst>
                                      </p:cBhvr>
                                      <p:to>
                                        <p:strVal val="visible"/>
                                      </p:to>
                                    </p:set>
                                    <p:anim calcmode="lin" valueType="num">
                                      <p:cBhvr additive="base">
                                        <p:cTn id="35" dur="500" fill="hold"/>
                                        <p:tgtEl>
                                          <p:spTgt spid="395282"/>
                                        </p:tgtEl>
                                        <p:attrNameLst>
                                          <p:attrName>ppt_x</p:attrName>
                                        </p:attrNameLst>
                                      </p:cBhvr>
                                      <p:tavLst>
                                        <p:tav tm="0">
                                          <p:val>
                                            <p:strVal val="0-#ppt_w/2"/>
                                          </p:val>
                                        </p:tav>
                                        <p:tav tm="100000">
                                          <p:val>
                                            <p:strVal val="#ppt_x"/>
                                          </p:val>
                                        </p:tav>
                                      </p:tavLst>
                                    </p:anim>
                                    <p:anim calcmode="lin" valueType="num">
                                      <p:cBhvr additive="base">
                                        <p:cTn id="36"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78"/>
                                        </p:tgtEl>
                                        <p:attrNameLst>
                                          <p:attrName>style.visibility</p:attrName>
                                        </p:attrNameLst>
                                      </p:cBhvr>
                                      <p:to>
                                        <p:strVal val="visible"/>
                                      </p:to>
                                    </p:set>
                                    <p:anim calcmode="lin" valueType="num">
                                      <p:cBhvr additive="base">
                                        <p:cTn id="41" dur="500" fill="hold"/>
                                        <p:tgtEl>
                                          <p:spTgt spid="395278"/>
                                        </p:tgtEl>
                                        <p:attrNameLst>
                                          <p:attrName>ppt_x</p:attrName>
                                        </p:attrNameLst>
                                      </p:cBhvr>
                                      <p:tavLst>
                                        <p:tav tm="0">
                                          <p:val>
                                            <p:strVal val="0-#ppt_w/2"/>
                                          </p:val>
                                        </p:tav>
                                        <p:tav tm="100000">
                                          <p:val>
                                            <p:strVal val="#ppt_x"/>
                                          </p:val>
                                        </p:tav>
                                      </p:tavLst>
                                    </p:anim>
                                    <p:anim calcmode="lin" valueType="num">
                                      <p:cBhvr additive="base">
                                        <p:cTn id="42"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3"/>
                                        </p:tgtEl>
                                        <p:attrNameLst>
                                          <p:attrName>style.visibility</p:attrName>
                                        </p:attrNameLst>
                                      </p:cBhvr>
                                      <p:to>
                                        <p:strVal val="visible"/>
                                      </p:to>
                                    </p:set>
                                    <p:anim calcmode="lin" valueType="num">
                                      <p:cBhvr additive="base">
                                        <p:cTn id="47" dur="500" fill="hold"/>
                                        <p:tgtEl>
                                          <p:spTgt spid="395293"/>
                                        </p:tgtEl>
                                        <p:attrNameLst>
                                          <p:attrName>ppt_x</p:attrName>
                                        </p:attrNameLst>
                                      </p:cBhvr>
                                      <p:tavLst>
                                        <p:tav tm="0">
                                          <p:val>
                                            <p:strVal val="0-#ppt_w/2"/>
                                          </p:val>
                                        </p:tav>
                                        <p:tav tm="100000">
                                          <p:val>
                                            <p:strVal val="#ppt_x"/>
                                          </p:val>
                                        </p:tav>
                                      </p:tavLst>
                                    </p:anim>
                                    <p:anim calcmode="lin" valueType="num">
                                      <p:cBhvr additive="base">
                                        <p:cTn id="48"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4"/>
                                        </p:tgtEl>
                                        <p:attrNameLst>
                                          <p:attrName>style.visibility</p:attrName>
                                        </p:attrNameLst>
                                      </p:cBhvr>
                                      <p:to>
                                        <p:strVal val="visible"/>
                                      </p:to>
                                    </p:set>
                                    <p:anim calcmode="lin" valueType="num">
                                      <p:cBhvr additive="base">
                                        <p:cTn id="53" dur="500" fill="hold"/>
                                        <p:tgtEl>
                                          <p:spTgt spid="395294"/>
                                        </p:tgtEl>
                                        <p:attrNameLst>
                                          <p:attrName>ppt_x</p:attrName>
                                        </p:attrNameLst>
                                      </p:cBhvr>
                                      <p:tavLst>
                                        <p:tav tm="0">
                                          <p:val>
                                            <p:strVal val="0-#ppt_w/2"/>
                                          </p:val>
                                        </p:tav>
                                        <p:tav tm="100000">
                                          <p:val>
                                            <p:strVal val="#ppt_x"/>
                                          </p:val>
                                        </p:tav>
                                      </p:tavLst>
                                    </p:anim>
                                    <p:anim calcmode="lin" valueType="num">
                                      <p:cBhvr additive="base">
                                        <p:cTn id="54"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5"/>
                                        </p:tgtEl>
                                        <p:attrNameLst>
                                          <p:attrName>style.visibility</p:attrName>
                                        </p:attrNameLst>
                                      </p:cBhvr>
                                      <p:to>
                                        <p:strVal val="visible"/>
                                      </p:to>
                                    </p:set>
                                    <p:anim calcmode="lin" valueType="num">
                                      <p:cBhvr additive="base">
                                        <p:cTn id="59" dur="500" fill="hold"/>
                                        <p:tgtEl>
                                          <p:spTgt spid="395295"/>
                                        </p:tgtEl>
                                        <p:attrNameLst>
                                          <p:attrName>ppt_x</p:attrName>
                                        </p:attrNameLst>
                                      </p:cBhvr>
                                      <p:tavLst>
                                        <p:tav tm="0">
                                          <p:val>
                                            <p:strVal val="0-#ppt_w/2"/>
                                          </p:val>
                                        </p:tav>
                                        <p:tav tm="100000">
                                          <p:val>
                                            <p:strVal val="#ppt_x"/>
                                          </p:val>
                                        </p:tav>
                                      </p:tavLst>
                                    </p:anim>
                                    <p:anim calcmode="lin" valueType="num">
                                      <p:cBhvr additive="base">
                                        <p:cTn id="60"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95296"/>
                                        </p:tgtEl>
                                        <p:attrNameLst>
                                          <p:attrName>style.visibility</p:attrName>
                                        </p:attrNameLst>
                                      </p:cBhvr>
                                      <p:to>
                                        <p:strVal val="visible"/>
                                      </p:to>
                                    </p:set>
                                    <p:anim calcmode="lin" valueType="num">
                                      <p:cBhvr additive="base">
                                        <p:cTn id="65" dur="500" fill="hold"/>
                                        <p:tgtEl>
                                          <p:spTgt spid="395296"/>
                                        </p:tgtEl>
                                        <p:attrNameLst>
                                          <p:attrName>ppt_x</p:attrName>
                                        </p:attrNameLst>
                                      </p:cBhvr>
                                      <p:tavLst>
                                        <p:tav tm="0">
                                          <p:val>
                                            <p:strVal val="0-#ppt_w/2"/>
                                          </p:val>
                                        </p:tav>
                                        <p:tav tm="100000">
                                          <p:val>
                                            <p:strVal val="#ppt_x"/>
                                          </p:val>
                                        </p:tav>
                                      </p:tavLst>
                                    </p:anim>
                                    <p:anim calcmode="lin" valueType="num">
                                      <p:cBhvr additive="base">
                                        <p:cTn id="66"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88" grpId="0"/>
      <p:bldP spid="395293" grpId="0" autoUpdateAnimBg="0"/>
      <p:bldP spid="395294" grpId="0" autoUpdateAnimBg="0"/>
      <p:bldP spid="395295" grpId="0" autoUpdateAnimBg="0"/>
      <p:bldP spid="395296"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نهـ. فر</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خل. فا</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بحـ. جل</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بحـ.متو</a:t>
            </a:r>
            <a:endParaRPr kumimoji="0" lang="en-US" sz="20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تزيين        </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المرحلة</a:t>
            </a:r>
            <a:r>
              <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أور</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حا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نين</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أش</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كنع</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أورش</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4"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قا. بر</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ـمص</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جب. نيب</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2" name="Text Box 56"/>
          <p:cNvSpPr txBox="1">
            <a:spLocks noChangeArrowheads="1"/>
          </p:cNvSpPr>
          <p:nvPr/>
        </p:nvSpPr>
        <p:spPr bwMode="auto">
          <a:xfrm>
            <a:off x="509588" y="5216525"/>
            <a:ext cx="8596312" cy="1077218"/>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rPr>
              <a:t>لأن المسيح تم التنبوء عنه منذ زمن</a:t>
            </a:r>
            <a:br>
              <a:rPr kumimoji="0" lang="en-US" sz="3200" b="1" i="0" u="none" strike="noStrike" kern="1200" cap="none" spc="0" normalizeH="0" baseline="0" noProof="0" dirty="0">
                <a:ln>
                  <a:noFill/>
                </a:ln>
                <a:solidFill>
                  <a:srgbClr val="FFFF00"/>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srgbClr val="FFFF00"/>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rPr>
              <a:t>ليظهر من خلال سبط يهوذا</a:t>
            </a:r>
            <a:endParaRPr kumimoji="0" lang="en-US" sz="2800" b="1" i="0" u="none" strike="noStrike" kern="1200" cap="none" spc="0" normalizeH="0" baseline="0" noProof="0" dirty="0">
              <a:ln>
                <a:noFill/>
              </a:ln>
              <a:solidFill>
                <a:srgbClr val="00DFCA"/>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 9: 6 - 7</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rPr>
              <a:t> لماذا؟</a:t>
            </a:r>
            <a:endParaRPr kumimoji="0" lang="en-US" sz="5400" b="1" i="0" u="none" strike="noStrike" kern="1200" cap="none" spc="0" normalizeH="0" baseline="0" noProof="0" dirty="0">
              <a:ln>
                <a:noFill/>
              </a:ln>
              <a:solidFill>
                <a:srgbClr val="FFFFFF"/>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rPr>
              <a:t>موجز ...</a:t>
            </a:r>
            <a:endParaRPr kumimoji="0" lang="en-US" sz="5400" b="1" i="0" u="none" strike="noStrike" kern="1200" cap="none" spc="0" normalizeH="0" baseline="0" noProof="0" dirty="0">
              <a:ln>
                <a:noFill/>
              </a:ln>
              <a:solidFill>
                <a:srgbClr val="FFFFFF"/>
              </a:solidFill>
              <a:effectLst>
                <a:glow rad="228600">
                  <a:schemeClr val="bg2">
                    <a:alpha val="77077"/>
                  </a:schemeClr>
                </a:glow>
              </a:effectLst>
              <a:uLnTx/>
              <a:uFillTx/>
              <a:latin typeface="Arial" panose="020B0604020202020204" pitchFamily="34" charset="0"/>
              <a:ea typeface="ＭＳ Ｐゴシック"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glow rad="228600">
                    <a:schemeClr val="bg2">
                      <a:alpha val="77077"/>
                    </a:schemeClr>
                  </a:glow>
                </a:effectLst>
                <a:latin typeface="Arial" panose="020B0604020202020204" pitchFamily="34" charset="0"/>
                <a:cs typeface="Arial" panose="020B0604020202020204" pitchFamily="34" charset="0"/>
              </a:rPr>
              <a:t>يهوذا حفظ !</a:t>
            </a:r>
            <a:endParaRPr lang="en-US" sz="4000" b="1" dirty="0">
              <a:solidFill>
                <a:schemeClr val="tx1"/>
              </a:solidFill>
              <a:effectLst>
                <a:glow rad="228600">
                  <a:schemeClr val="bg2">
                    <a:alpha val="77077"/>
                  </a:schemeClr>
                </a:glow>
              </a:effectLst>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1"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sp>
          <p:nvSpPr>
            <p:cNvPr id="471046" name="Rectangle 6"/>
            <p:cNvSpPr>
              <a:spLocks noChangeArrowheads="1"/>
            </p:cNvSpPr>
            <p:nvPr/>
          </p:nvSpPr>
          <p:spPr bwMode="auto">
            <a:xfrm>
              <a:off x="395" y="1212"/>
              <a:ext cx="101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الثالث 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الثلاثة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مجتمعات </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هو :</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3" name="Rectangle 10"/>
          <p:cNvSpPr>
            <a:spLocks noChangeArrowheads="1"/>
          </p:cNvSpPr>
          <p:nvPr/>
        </p:nvSpPr>
        <p:spPr bwMode="auto">
          <a:xfrm>
            <a:off x="3084513" y="996950"/>
            <a:ext cx="559448"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سبي</a:t>
            </a:r>
            <a:endParaRPr kumimoji="0" 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الثاني 25: 21</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5" name="Rectangle 46"/>
            <p:cNvSpPr>
              <a:spLocks noChangeArrowheads="1"/>
            </p:cNvSpPr>
            <p:nvPr/>
          </p:nvSpPr>
          <p:spPr bwMode="auto">
            <a:xfrm>
              <a:off x="3544" y="2589"/>
              <a:ext cx="3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p:spPr>
        <p:txBody>
          <a:bodyPr wrap="square" lIns="0" tIns="0" rIns="0" bIns="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rPr>
              <a:t>      مدينة بابل القديمة    </a:t>
            </a:r>
            <a:endParaRPr kumimoji="0" lang="en-US" sz="2800" b="1" i="0" u="none" strike="noStrike" kern="1200" cap="none" spc="0" normalizeH="0" baseline="0" noProof="0" dirty="0">
              <a:ln>
                <a:noFill/>
              </a:ln>
              <a:solidFill>
                <a:srgbClr val="FFFFFF"/>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1</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417"/>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rPr>
              <a:t>        حدائق بابل المعلقة  </a:t>
            </a:r>
            <a:endParaRPr kumimoji="0" lang="en-US" sz="2800" b="1" i="0" u="none" strike="noStrike" kern="1200" cap="none" spc="0" normalizeH="0" baseline="0" noProof="0" dirty="0">
              <a:ln>
                <a:noFill/>
              </a:ln>
              <a:solidFill>
                <a:srgbClr val="FFF417"/>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417"/>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rPr>
              <a:t>نهر الفرات </a:t>
            </a:r>
            <a:endParaRPr kumimoji="0" lang="en-US" sz="2400" b="1" i="0" u="none" strike="noStrike" kern="1200" cap="none" spc="0" normalizeH="0" baseline="0" noProof="0" dirty="0">
              <a:ln>
                <a:noFill/>
              </a:ln>
              <a:solidFill>
                <a:srgbClr val="FFF417"/>
              </a:solidFill>
              <a:effectLst>
                <a:glow rad="228600">
                  <a:srgbClr val="1A0004">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CC82A-301A-174C-9EE9-1D4E54653DBE}"/>
              </a:ext>
            </a:extLst>
          </p:cNvPr>
          <p:cNvGrpSpPr/>
          <p:nvPr/>
        </p:nvGrpSpPr>
        <p:grpSpPr>
          <a:xfrm>
            <a:off x="1905000" y="667091"/>
            <a:ext cx="6716582" cy="5581309"/>
            <a:chOff x="1905000" y="667091"/>
            <a:chExt cx="6716582" cy="5581309"/>
          </a:xfrm>
        </p:grpSpPr>
        <p:pic>
          <p:nvPicPr>
            <p:cNvPr id="36" name="Picture 3">
              <a:extLst>
                <a:ext uri="{FF2B5EF4-FFF2-40B4-BE49-F238E27FC236}">
                  <a16:creationId xmlns:a16="http://schemas.microsoft.com/office/drawing/2014/main" id="{8C949856-23C6-654F-AFAF-B7C8123B8936}"/>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6">
              <a:extLst>
                <a:ext uri="{FF2B5EF4-FFF2-40B4-BE49-F238E27FC236}">
                  <a16:creationId xmlns:a16="http://schemas.microsoft.com/office/drawing/2014/main" id="{3C4CF7DE-8596-BE4D-9791-8FCE7885AE91}"/>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a:extLst>
                <a:ext uri="{FF2B5EF4-FFF2-40B4-BE49-F238E27FC236}">
                  <a16:creationId xmlns:a16="http://schemas.microsoft.com/office/drawing/2014/main" id="{CBCD7A1A-D12F-2E4B-933A-8F6DC920E175}"/>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a:extLst>
                <a:ext uri="{FF2B5EF4-FFF2-40B4-BE49-F238E27FC236}">
                  <a16:creationId xmlns:a16="http://schemas.microsoft.com/office/drawing/2014/main" id="{C6D998BE-6AF2-DC43-BFDB-AF1114498CA2}"/>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a:extLst>
                <a:ext uri="{FF2B5EF4-FFF2-40B4-BE49-F238E27FC236}">
                  <a16:creationId xmlns:a16="http://schemas.microsoft.com/office/drawing/2014/main" id="{E1167287-8D9B-E740-8433-2EE8DFBD3A3A}"/>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a:extLst>
                <a:ext uri="{FF2B5EF4-FFF2-40B4-BE49-F238E27FC236}">
                  <a16:creationId xmlns:a16="http://schemas.microsoft.com/office/drawing/2014/main" id="{51E243A4-E02F-F949-AE9D-5270D241722F}"/>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a:extLst>
                <a:ext uri="{FF2B5EF4-FFF2-40B4-BE49-F238E27FC236}">
                  <a16:creationId xmlns:a16="http://schemas.microsoft.com/office/drawing/2014/main" id="{90079805-976D-C049-B0C2-494CA4F8650F}"/>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a:extLst>
                <a:ext uri="{FF2B5EF4-FFF2-40B4-BE49-F238E27FC236}">
                  <a16:creationId xmlns:a16="http://schemas.microsoft.com/office/drawing/2014/main" id="{BD9941D8-D5F8-154C-9E66-3B8F3F819C9D}"/>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43">
              <a:extLst>
                <a:ext uri="{FF2B5EF4-FFF2-40B4-BE49-F238E27FC236}">
                  <a16:creationId xmlns:a16="http://schemas.microsoft.com/office/drawing/2014/main" id="{2969B455-6464-5C43-BEC3-1B833BE31310}"/>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44">
              <a:extLst>
                <a:ext uri="{FF2B5EF4-FFF2-40B4-BE49-F238E27FC236}">
                  <a16:creationId xmlns:a16="http://schemas.microsoft.com/office/drawing/2014/main" id="{6A7A98D6-AF92-174A-A676-3C4B52CF068F}"/>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45">
              <a:extLst>
                <a:ext uri="{FF2B5EF4-FFF2-40B4-BE49-F238E27FC236}">
                  <a16:creationId xmlns:a16="http://schemas.microsoft.com/office/drawing/2014/main" id="{447AC70A-9570-C040-8857-A992033CA44E}"/>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46">
              <a:extLst>
                <a:ext uri="{FF2B5EF4-FFF2-40B4-BE49-F238E27FC236}">
                  <a16:creationId xmlns:a16="http://schemas.microsoft.com/office/drawing/2014/main" id="{37E5EAEA-89E0-3949-ACCC-966FC3381E60}"/>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47">
              <a:extLst>
                <a:ext uri="{FF2B5EF4-FFF2-40B4-BE49-F238E27FC236}">
                  <a16:creationId xmlns:a16="http://schemas.microsoft.com/office/drawing/2014/main" id="{F8D83058-1EF6-904B-BB88-E2104719ACCF}"/>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a:extLst>
                <a:ext uri="{FF2B5EF4-FFF2-40B4-BE49-F238E27FC236}">
                  <a16:creationId xmlns:a16="http://schemas.microsoft.com/office/drawing/2014/main" id="{4396AA0F-2893-1340-BC4F-6815A5A52067}"/>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a:extLst>
                <a:ext uri="{FF2B5EF4-FFF2-40B4-BE49-F238E27FC236}">
                  <a16:creationId xmlns:a16="http://schemas.microsoft.com/office/drawing/2014/main" id="{747C155C-67B3-3341-B00A-5912763FE697}"/>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07220B93-8C99-0E48-92F4-F31FA3A18E5D}"/>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1">
              <a:extLst>
                <a:ext uri="{FF2B5EF4-FFF2-40B4-BE49-F238E27FC236}">
                  <a16:creationId xmlns:a16="http://schemas.microsoft.com/office/drawing/2014/main" id="{2F142CFC-33A1-AF46-A80A-2DD307854DA6}"/>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a:extLst>
                <a:ext uri="{FF2B5EF4-FFF2-40B4-BE49-F238E27FC236}">
                  <a16:creationId xmlns:a16="http://schemas.microsoft.com/office/drawing/2014/main" id="{9721E605-CCE4-CB48-9863-44A2BCA7D5BD}"/>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a:extLst>
                <a:ext uri="{FF2B5EF4-FFF2-40B4-BE49-F238E27FC236}">
                  <a16:creationId xmlns:a16="http://schemas.microsoft.com/office/drawing/2014/main" id="{B00A452C-EB64-6745-B678-781F27C50893}"/>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a:extLst>
                <a:ext uri="{FF2B5EF4-FFF2-40B4-BE49-F238E27FC236}">
                  <a16:creationId xmlns:a16="http://schemas.microsoft.com/office/drawing/2014/main" id="{44D7EB13-68EB-3343-AAA3-B18A01535E06}"/>
                </a:ext>
              </a:extLst>
            </p:cNvPr>
            <p:cNvSpPr txBox="1"/>
            <p:nvPr/>
          </p:nvSpPr>
          <p:spPr>
            <a:xfrm>
              <a:off x="3547218" y="4366891"/>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جبل سيناء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a:extLst>
                <a:ext uri="{FF2B5EF4-FFF2-40B4-BE49-F238E27FC236}">
                  <a16:creationId xmlns:a16="http://schemas.microsoft.com/office/drawing/2014/main" id="{C012D366-8318-EA45-8C2D-06E2F76A50E2}"/>
                </a:ext>
              </a:extLst>
            </p:cNvPr>
            <p:cNvSpPr txBox="1"/>
            <p:nvPr/>
          </p:nvSpPr>
          <p:spPr>
            <a:xfrm>
              <a:off x="2277084" y="3949304"/>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مصر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a:extLst>
                <a:ext uri="{FF2B5EF4-FFF2-40B4-BE49-F238E27FC236}">
                  <a16:creationId xmlns:a16="http://schemas.microsoft.com/office/drawing/2014/main" id="{8FAFFFDC-A0E6-F94E-A71B-DCF200784A28}"/>
                </a:ext>
              </a:extLst>
            </p:cNvPr>
            <p:cNvSpPr txBox="1"/>
            <p:nvPr/>
          </p:nvSpPr>
          <p:spPr>
            <a:xfrm>
              <a:off x="3324598" y="3837693"/>
              <a:ext cx="66977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سوف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3" name="TextBox 132">
              <a:extLst>
                <a:ext uri="{FF2B5EF4-FFF2-40B4-BE49-F238E27FC236}">
                  <a16:creationId xmlns:a16="http://schemas.microsoft.com/office/drawing/2014/main" id="{E6F1EEAC-1FF5-F343-87C4-7DDED533E059}"/>
                </a:ext>
              </a:extLst>
            </p:cNvPr>
            <p:cNvSpPr txBox="1"/>
            <p:nvPr/>
          </p:nvSpPr>
          <p:spPr>
            <a:xfrm>
              <a:off x="4385382" y="2643917"/>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الجليل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4" name="TextBox 133">
              <a:extLst>
                <a:ext uri="{FF2B5EF4-FFF2-40B4-BE49-F238E27FC236}">
                  <a16:creationId xmlns:a16="http://schemas.microsoft.com/office/drawing/2014/main" id="{AB46BEAC-D0FB-BB45-B29D-BE914E227AAE}"/>
                </a:ext>
              </a:extLst>
            </p:cNvPr>
            <p:cNvSpPr txBox="1"/>
            <p:nvPr/>
          </p:nvSpPr>
          <p:spPr>
            <a:xfrm>
              <a:off x="4373747" y="2946316"/>
              <a:ext cx="132386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أورشليم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6" name="TextBox 36">
              <a:extLst>
                <a:ext uri="{FF2B5EF4-FFF2-40B4-BE49-F238E27FC236}">
                  <a16:creationId xmlns:a16="http://schemas.microsoft.com/office/drawing/2014/main" id="{B4FD2E16-9344-2346-A0D5-AEE87C86870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الخليج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الفارسي </a:t>
              </a:r>
              <a:endParaRPr kumimoji="0" lang="en-US"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7" name="TextBox 136">
              <a:extLst>
                <a:ext uri="{FF2B5EF4-FFF2-40B4-BE49-F238E27FC236}">
                  <a16:creationId xmlns:a16="http://schemas.microsoft.com/office/drawing/2014/main" id="{D39F12F9-D2B3-9B4A-AD2A-F5724C2DE1DB}"/>
                </a:ext>
              </a:extLst>
            </p:cNvPr>
            <p:cNvSpPr txBox="1"/>
            <p:nvPr/>
          </p:nvSpPr>
          <p:spPr>
            <a:xfrm>
              <a:off x="1954195" y="1342015"/>
              <a:ext cx="224057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المتوسط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8" name="TextBox 137">
              <a:extLst>
                <a:ext uri="{FF2B5EF4-FFF2-40B4-BE49-F238E27FC236}">
                  <a16:creationId xmlns:a16="http://schemas.microsoft.com/office/drawing/2014/main" id="{A3C827CA-209D-F54C-A632-FA6D74B5F91C}"/>
                </a:ext>
              </a:extLst>
            </p:cNvPr>
            <p:cNvSpPr txBox="1"/>
            <p:nvPr/>
          </p:nvSpPr>
          <p:spPr>
            <a:xfrm>
              <a:off x="2109042" y="1641442"/>
              <a:ext cx="197506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العظيم </a:t>
              </a: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p>
          </p:txBody>
        </p:sp>
        <p:sp>
          <p:nvSpPr>
            <p:cNvPr id="139" name="TextBox 138">
              <a:extLst>
                <a:ext uri="{FF2B5EF4-FFF2-40B4-BE49-F238E27FC236}">
                  <a16:creationId xmlns:a16="http://schemas.microsoft.com/office/drawing/2014/main" id="{71C04FC3-2FF3-2A43-A489-041974F56712}"/>
                </a:ext>
              </a:extLst>
            </p:cNvPr>
            <p:cNvSpPr txBox="1"/>
            <p:nvPr/>
          </p:nvSpPr>
          <p:spPr>
            <a:xfrm rot="2908301">
              <a:off x="4880080" y="1848401"/>
              <a:ext cx="181916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0" name="TextBox 139">
              <a:extLst>
                <a:ext uri="{FF2B5EF4-FFF2-40B4-BE49-F238E27FC236}">
                  <a16:creationId xmlns:a16="http://schemas.microsoft.com/office/drawing/2014/main" id="{710339F9-854C-FD46-805D-8371E0F4BA5D}"/>
                </a:ext>
              </a:extLst>
            </p:cNvPr>
            <p:cNvSpPr txBox="1"/>
            <p:nvPr/>
          </p:nvSpPr>
          <p:spPr>
            <a:xfrm>
              <a:off x="3132643" y="2486555"/>
              <a:ext cx="1123267"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أرض كنعان </a:t>
              </a:r>
              <a:endParaRPr kumimoji="0" 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1" name="TextBox 140">
              <a:extLst>
                <a:ext uri="{FF2B5EF4-FFF2-40B4-BE49-F238E27FC236}">
                  <a16:creationId xmlns:a16="http://schemas.microsoft.com/office/drawing/2014/main" id="{DA5CC45A-ADD3-C444-9596-99712723C477}"/>
                </a:ext>
              </a:extLst>
            </p:cNvPr>
            <p:cNvSpPr txBox="1"/>
            <p:nvPr/>
          </p:nvSpPr>
          <p:spPr>
            <a:xfrm>
              <a:off x="5690405" y="1184126"/>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حاران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2" name="TextBox 141">
              <a:extLst>
                <a:ext uri="{FF2B5EF4-FFF2-40B4-BE49-F238E27FC236}">
                  <a16:creationId xmlns:a16="http://schemas.microsoft.com/office/drawing/2014/main" id="{F7561333-E406-E442-8C65-6CCE177E0DE7}"/>
                </a:ext>
              </a:extLst>
            </p:cNvPr>
            <p:cNvSpPr txBox="1"/>
            <p:nvPr/>
          </p:nvSpPr>
          <p:spPr>
            <a:xfrm>
              <a:off x="5971840" y="3440358"/>
              <a:ext cx="93892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3" name="TextBox 142">
              <a:extLst>
                <a:ext uri="{FF2B5EF4-FFF2-40B4-BE49-F238E27FC236}">
                  <a16:creationId xmlns:a16="http://schemas.microsoft.com/office/drawing/2014/main" id="{959F07D1-6E4C-9544-881B-6F8BBEB73D6D}"/>
                </a:ext>
              </a:extLst>
            </p:cNvPr>
            <p:cNvSpPr txBox="1"/>
            <p:nvPr/>
          </p:nvSpPr>
          <p:spPr>
            <a:xfrm>
              <a:off x="3677661" y="5030125"/>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الأحمر</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4" name="TextBox 143">
              <a:extLst>
                <a:ext uri="{FF2B5EF4-FFF2-40B4-BE49-F238E27FC236}">
                  <a16:creationId xmlns:a16="http://schemas.microsoft.com/office/drawing/2014/main" id="{17B4CAD7-BCAE-844F-9DE3-4A8EF175DEB0}"/>
                </a:ext>
              </a:extLst>
            </p:cNvPr>
            <p:cNvSpPr txBox="1"/>
            <p:nvPr/>
          </p:nvSpPr>
          <p:spPr>
            <a:xfrm rot="3598615">
              <a:off x="2445538" y="4627073"/>
              <a:ext cx="91411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النيل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29036" name="TextBox 1"/>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بابل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5" name="TextBox 144">
              <a:extLst>
                <a:ext uri="{FF2B5EF4-FFF2-40B4-BE49-F238E27FC236}">
                  <a16:creationId xmlns:a16="http://schemas.microsoft.com/office/drawing/2014/main" id="{9A6E3EC6-6EA8-5040-B435-22036B1C9B7A}"/>
                </a:ext>
              </a:extLst>
            </p:cNvPr>
            <p:cNvSpPr txBox="1"/>
            <p:nvPr/>
          </p:nvSpPr>
          <p:spPr>
            <a:xfrm>
              <a:off x="4160993" y="3953532"/>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قادش برنيع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6" name="TextBox 145">
              <a:extLst>
                <a:ext uri="{FF2B5EF4-FFF2-40B4-BE49-F238E27FC236}">
                  <a16:creationId xmlns:a16="http://schemas.microsoft.com/office/drawing/2014/main" id="{FE0AF584-ADCA-E94E-A305-2FB82CD26D48}"/>
                </a:ext>
              </a:extLst>
            </p:cNvPr>
            <p:cNvSpPr txBox="1"/>
            <p:nvPr/>
          </p:nvSpPr>
          <p:spPr>
            <a:xfrm>
              <a:off x="4360329" y="3420530"/>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الميت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7" name="Rectangle 7">
              <a:extLst>
                <a:ext uri="{FF2B5EF4-FFF2-40B4-BE49-F238E27FC236}">
                  <a16:creationId xmlns:a16="http://schemas.microsoft.com/office/drawing/2014/main" id="{FDCC9F00-0A38-7D44-AE63-D8E749398DF4}"/>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984"/>
            <a:chOff x="519113" y="312738"/>
            <a:chExt cx="854075" cy="1910918"/>
          </a:xfrm>
        </p:grpSpPr>
        <p:sp>
          <p:nvSpPr>
            <p:cNvPr id="34" name="Rectangle 33"/>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7" name="Rectangle 89"/>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3112" name="Oval 24"/>
          <p:cNvSpPr>
            <a:spLocks noChangeArrowheads="1"/>
          </p:cNvSpPr>
          <p:nvPr/>
        </p:nvSpPr>
        <p:spPr bwMode="auto">
          <a:xfrm>
            <a:off x="6022240" y="2682876"/>
            <a:ext cx="17399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3" grpId="0" animBg="1"/>
      <p:bldP spid="4731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75"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75141" name="Rectangle 5"/>
          <p:cNvSpPr>
            <a:spLocks noChangeArrowheads="1"/>
          </p:cNvSpPr>
          <p:nvPr/>
        </p:nvSpPr>
        <p:spPr bwMode="auto">
          <a:xfrm>
            <a:off x="3630613" y="1812925"/>
            <a:ext cx="136255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75142" name="Rectangle 6"/>
          <p:cNvSpPr>
            <a:spLocks noChangeArrowheads="1"/>
          </p:cNvSpPr>
          <p:nvPr/>
        </p:nvSpPr>
        <p:spPr bwMode="auto">
          <a:xfrm>
            <a:off x="3706813" y="2270125"/>
            <a:ext cx="16046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29: 10؛ عزرا 3: 8؛ نحميا 2: 5 - 6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131096" name="Group 51"/>
          <p:cNvGrpSpPr>
            <a:grpSpLocks/>
          </p:cNvGrpSpPr>
          <p:nvPr/>
        </p:nvGrpSpPr>
        <p:grpSpPr bwMode="auto">
          <a:xfrm>
            <a:off x="519113" y="117475"/>
            <a:ext cx="854075" cy="1720984"/>
            <a:chOff x="519113" y="312738"/>
            <a:chExt cx="854075" cy="1910918"/>
          </a:xfrm>
        </p:grpSpPr>
        <p:sp>
          <p:nvSpPr>
            <p:cNvPr id="53" name="Rectangle 5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مجمع</a:t>
              </a:r>
              <a:endParaRPr kumimoji="0" lang="en-US"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اليهود</a:t>
              </a:r>
              <a:endParaRPr kumimoji="0" lang="en-US"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5" name="Group 79">
            <a:extLst>
              <a:ext uri="{FF2B5EF4-FFF2-40B4-BE49-F238E27FC236}">
                <a16:creationId xmlns:a16="http://schemas.microsoft.com/office/drawing/2014/main" id="{C8307E99-F9DC-FF4C-9727-A44C120D813F}"/>
              </a:ext>
            </a:extLst>
          </p:cNvPr>
          <p:cNvGrpSpPr>
            <a:grpSpLocks/>
          </p:cNvGrpSpPr>
          <p:nvPr/>
        </p:nvGrpSpPr>
        <p:grpSpPr bwMode="auto">
          <a:xfrm>
            <a:off x="7943850" y="3435350"/>
            <a:ext cx="1195388" cy="1098550"/>
            <a:chOff x="3544" y="2589"/>
            <a:chExt cx="753" cy="692"/>
          </a:xfrm>
        </p:grpSpPr>
        <p:sp>
          <p:nvSpPr>
            <p:cNvPr id="58" name="Freeform 80">
              <a:extLst>
                <a:ext uri="{FF2B5EF4-FFF2-40B4-BE49-F238E27FC236}">
                  <a16:creationId xmlns:a16="http://schemas.microsoft.com/office/drawing/2014/main" id="{4915B61C-7160-9A48-8810-3567DF07EAE1}"/>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Freeform 81">
              <a:extLst>
                <a:ext uri="{FF2B5EF4-FFF2-40B4-BE49-F238E27FC236}">
                  <a16:creationId xmlns:a16="http://schemas.microsoft.com/office/drawing/2014/main" id="{3F0EEE86-8961-694D-8187-E4A629615D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1" name="AutoShape 82">
              <a:extLst>
                <a:ext uri="{FF2B5EF4-FFF2-40B4-BE49-F238E27FC236}">
                  <a16:creationId xmlns:a16="http://schemas.microsoft.com/office/drawing/2014/main" id="{C97DB0A3-C873-5A4F-9158-5CB7E93683C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 name="Rectangle 83">
              <a:extLst>
                <a:ext uri="{FF2B5EF4-FFF2-40B4-BE49-F238E27FC236}">
                  <a16:creationId xmlns:a16="http://schemas.microsoft.com/office/drawing/2014/main" id="{C07DCB5F-DDF5-C14E-9270-31A2CBF8977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Line 84">
              <a:extLst>
                <a:ext uri="{FF2B5EF4-FFF2-40B4-BE49-F238E27FC236}">
                  <a16:creationId xmlns:a16="http://schemas.microsoft.com/office/drawing/2014/main" id="{246AF5F1-3FFE-FB4C-B3B5-F6CCE0B3708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 name="Line 85">
              <a:extLst>
                <a:ext uri="{FF2B5EF4-FFF2-40B4-BE49-F238E27FC236}">
                  <a16:creationId xmlns:a16="http://schemas.microsoft.com/office/drawing/2014/main" id="{0057FE3D-6153-8743-8AA2-A9666331B4F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5" name="Rectangle 86">
              <a:extLst>
                <a:ext uri="{FF2B5EF4-FFF2-40B4-BE49-F238E27FC236}">
                  <a16:creationId xmlns:a16="http://schemas.microsoft.com/office/drawing/2014/main" id="{B8D9212B-8CF6-E74B-9E11-AB13A7FBAEE8}"/>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66" name="Line 87">
              <a:extLst>
                <a:ext uri="{FF2B5EF4-FFF2-40B4-BE49-F238E27FC236}">
                  <a16:creationId xmlns:a16="http://schemas.microsoft.com/office/drawing/2014/main" id="{9958862E-09C5-894F-85D7-103ED5480B5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Line 88">
              <a:extLst>
                <a:ext uri="{FF2B5EF4-FFF2-40B4-BE49-F238E27FC236}">
                  <a16:creationId xmlns:a16="http://schemas.microsoft.com/office/drawing/2014/main" id="{A4B539A6-C29C-0049-BFCE-3221A92DA959}"/>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89">
              <a:extLst>
                <a:ext uri="{FF2B5EF4-FFF2-40B4-BE49-F238E27FC236}">
                  <a16:creationId xmlns:a16="http://schemas.microsoft.com/office/drawing/2014/main" id="{DFAD1217-6B49-DA4E-BF31-E90B1E58714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69" name="Rectangle 90">
              <a:extLst>
                <a:ext uri="{FF2B5EF4-FFF2-40B4-BE49-F238E27FC236}">
                  <a16:creationId xmlns:a16="http://schemas.microsoft.com/office/drawing/2014/main" id="{E9D60234-279D-5447-9293-CDDB09CF9CF8}"/>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70" name="Rectangle 91">
              <a:extLst>
                <a:ext uri="{FF2B5EF4-FFF2-40B4-BE49-F238E27FC236}">
                  <a16:creationId xmlns:a16="http://schemas.microsoft.com/office/drawing/2014/main" id="{B0A41D75-D3ED-C647-9227-90E0F4AB8621}"/>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Rectangle 92">
              <a:extLst>
                <a:ext uri="{FF2B5EF4-FFF2-40B4-BE49-F238E27FC236}">
                  <a16:creationId xmlns:a16="http://schemas.microsoft.com/office/drawing/2014/main" id="{C27DEE89-0AE3-9C48-B208-8754AE40804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2" name="Rectangle 93">
              <a:extLst>
                <a:ext uri="{FF2B5EF4-FFF2-40B4-BE49-F238E27FC236}">
                  <a16:creationId xmlns:a16="http://schemas.microsoft.com/office/drawing/2014/main" id="{1423F430-5C5B-F144-ACE1-DA9FBD3B370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3" name="Rectangle 94">
              <a:extLst>
                <a:ext uri="{FF2B5EF4-FFF2-40B4-BE49-F238E27FC236}">
                  <a16:creationId xmlns:a16="http://schemas.microsoft.com/office/drawing/2014/main" id="{1FD34AD6-AA68-174B-B953-4834A21E10CA}"/>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98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كونه أميناً لوعده باسترداد الأمة (2 أخ 36: 22-23) فقد أرجع الله المسبيين للأرض حتى تتم ولادة فادي هناك</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هم؟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نحن؟</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617"/>
            <a:ext cx="9322418" cy="6354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31946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دارت الحياة اليهودية حول هيكل سليمان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لمدة 400 سنة (959-586 ق.م)</a:t>
            </a:r>
            <a:endParaRPr lang="en-US" sz="3200" b="1" dirty="0">
              <a:latin typeface="Arial" panose="020B0604020202020204" pitchFamily="34" charset="0"/>
              <a:ea typeface="ＭＳ Ｐゴシック" charset="0"/>
              <a:cs typeface="Arial" panose="020B0604020202020204" pitchFamily="34" charset="0"/>
            </a:endParaRPr>
          </a:p>
        </p:txBody>
      </p:sp>
      <p:sp>
        <p:nvSpPr>
          <p:cNvPr id="117764" name="Text Box 5"/>
          <p:cNvSpPr txBox="1">
            <a:spLocks noChangeArrowheads="1"/>
          </p:cNvSpPr>
          <p:nvPr/>
        </p:nvSpPr>
        <p:spPr bwMode="auto">
          <a:xfrm>
            <a:off x="76200" y="76200"/>
            <a:ext cx="24497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60400"/>
                </a:solidFill>
                <a:effectLst/>
                <a:uLnTx/>
                <a:uFillTx/>
                <a:latin typeface="Arial" panose="020B0604020202020204" pitchFamily="34" charset="0"/>
                <a:ea typeface="ＭＳ Ｐゴシック" charset="0"/>
                <a:cs typeface="Arial" panose="020B0604020202020204" pitchFamily="34" charset="0"/>
              </a:rPr>
              <a:t>اليهودية في إسرائيل والشتات</a:t>
            </a:r>
            <a:endParaRPr kumimoji="0" lang="en-US" sz="1800" b="1" i="0" u="none" strike="noStrike" kern="1200" cap="none" spc="0" normalizeH="0" baseline="0" noProof="0" dirty="0">
              <a:ln>
                <a:noFill/>
              </a:ln>
              <a:solidFill>
                <a:srgbClr val="0604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68448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ar-JO" sz="4000" b="1" dirty="0">
                <a:solidFill>
                  <a:schemeClr val="tx1"/>
                </a:solidFill>
                <a:effectLst/>
                <a:latin typeface="Arial" panose="020B0604020202020204" pitchFamily="34" charset="0"/>
                <a:cs typeface="Arial" panose="020B0604020202020204" pitchFamily="34" charset="0"/>
              </a:rPr>
              <a:t>جدول السبي</a:t>
            </a:r>
            <a:endParaRPr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 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8C0000"/>
                </a:solidFill>
                <a:effectLst/>
                <a:uLnTx/>
                <a:uFillTx/>
                <a:latin typeface="Arial" panose="020B0604020202020204" pitchFamily="34" charset="0"/>
                <a:ea typeface="Arial" charset="0"/>
                <a:cs typeface="Arial" panose="020B0604020202020204" pitchFamily="34" charset="0"/>
              </a:rPr>
              <a:t>John C. Whitcomb, 4</a:t>
            </a:r>
            <a:r>
              <a:rPr kumimoji="0" lang="en-US" sz="800" b="1" i="0" u="none" strike="noStrike" kern="1200" cap="none" spc="0" normalizeH="0" baseline="30000" noProof="0" dirty="0">
                <a:ln>
                  <a:noFill/>
                </a:ln>
                <a:solidFill>
                  <a:srgbClr val="8C0000"/>
                </a:solidFill>
                <a:effectLst/>
                <a:uLnTx/>
                <a:uFillTx/>
                <a:latin typeface="Arial" panose="020B0604020202020204" pitchFamily="34" charset="0"/>
                <a:ea typeface="Arial" charset="0"/>
                <a:cs typeface="Arial" panose="020B0604020202020204" pitchFamily="34" charset="0"/>
              </a:rPr>
              <a:t>th</a:t>
            </a:r>
            <a:r>
              <a:rPr kumimoji="0" lang="en-US" sz="800" b="1" i="0" u="none" strike="noStrike" kern="1200" cap="none" spc="0" normalizeH="0" baseline="0" noProof="0" dirty="0">
                <a:ln>
                  <a:noFill/>
                </a:ln>
                <a:solidFill>
                  <a:srgbClr val="8C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extLst>
      <p:ext uri="{BB962C8B-B14F-4D97-AF65-F5344CB8AC3E}">
        <p14:creationId xmlns:p14="http://schemas.microsoft.com/office/powerpoint/2010/main" val="10862946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حافظ اليهود على قداستهم      في المرحضة</a:t>
            </a:r>
            <a:endParaRPr lang="en-US" sz="3600" b="1" dirty="0">
              <a:latin typeface="Arial" panose="020B0604020202020204" pitchFamily="34" charset="0"/>
              <a:ea typeface="ＭＳ Ｐゴシック" charset="0"/>
              <a:cs typeface="Arial" panose="020B0604020202020204" pitchFamily="34"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تدمير الهيكل</a:t>
            </a:r>
            <a:endParaRPr kumimoji="0" lang="en-US" sz="8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16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grpSp>
        <p:nvGrpSpPr>
          <p:cNvPr id="60" name="Group 59">
            <a:extLst>
              <a:ext uri="{FF2B5EF4-FFF2-40B4-BE49-F238E27FC236}">
                <a16:creationId xmlns:a16="http://schemas.microsoft.com/office/drawing/2014/main" id="{49DC2A5F-DA9D-8F4F-8450-5C758B831890}"/>
              </a:ext>
            </a:extLst>
          </p:cNvPr>
          <p:cNvGrpSpPr/>
          <p:nvPr/>
        </p:nvGrpSpPr>
        <p:grpSpPr>
          <a:xfrm>
            <a:off x="1905000" y="667091"/>
            <a:ext cx="6716582" cy="5581309"/>
            <a:chOff x="1905000" y="667091"/>
            <a:chExt cx="6716582" cy="5581309"/>
          </a:xfrm>
        </p:grpSpPr>
        <p:pic>
          <p:nvPicPr>
            <p:cNvPr id="61" name="Picture 3">
              <a:extLst>
                <a:ext uri="{FF2B5EF4-FFF2-40B4-BE49-F238E27FC236}">
                  <a16:creationId xmlns:a16="http://schemas.microsoft.com/office/drawing/2014/main" id="{70E290F1-3F86-D64A-B2D9-09078C9A892E}"/>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 name="Rectangle 2">
              <a:extLst>
                <a:ext uri="{FF2B5EF4-FFF2-40B4-BE49-F238E27FC236}">
                  <a16:creationId xmlns:a16="http://schemas.microsoft.com/office/drawing/2014/main" id="{77F6D625-224B-1F49-BF3A-2F1C022602B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4">
              <a:extLst>
                <a:ext uri="{FF2B5EF4-FFF2-40B4-BE49-F238E27FC236}">
                  <a16:creationId xmlns:a16="http://schemas.microsoft.com/office/drawing/2014/main" id="{932ED1E2-B0EA-7C43-A6CB-66AEA9BE05B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64" name="Picture 3">
              <a:extLst>
                <a:ext uri="{FF2B5EF4-FFF2-40B4-BE49-F238E27FC236}">
                  <a16:creationId xmlns:a16="http://schemas.microsoft.com/office/drawing/2014/main" id="{95B82231-6F3C-A948-B966-7B39D91B1464}"/>
                </a:ext>
              </a:extLst>
            </p:cNvPr>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5" name="Line 5">
              <a:extLst>
                <a:ext uri="{FF2B5EF4-FFF2-40B4-BE49-F238E27FC236}">
                  <a16:creationId xmlns:a16="http://schemas.microsoft.com/office/drawing/2014/main" id="{B59AAB8E-37A6-5D4B-BDA8-F7E96184AEBA}"/>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6" name="Rectangle 6">
              <a:extLst>
                <a:ext uri="{FF2B5EF4-FFF2-40B4-BE49-F238E27FC236}">
                  <a16:creationId xmlns:a16="http://schemas.microsoft.com/office/drawing/2014/main" id="{5F6CFF97-7DBB-844E-8C1A-F0844CEDAAF1}"/>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Rectangle 66">
              <a:extLst>
                <a:ext uri="{FF2B5EF4-FFF2-40B4-BE49-F238E27FC236}">
                  <a16:creationId xmlns:a16="http://schemas.microsoft.com/office/drawing/2014/main" id="{932CE0EA-BEC3-1B4F-8F8A-2064C86BFF36}"/>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67">
              <a:extLst>
                <a:ext uri="{FF2B5EF4-FFF2-40B4-BE49-F238E27FC236}">
                  <a16:creationId xmlns:a16="http://schemas.microsoft.com/office/drawing/2014/main" id="{C61D3824-0CD3-2542-8269-CA6120C0A297}"/>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9" name="Rectangle 68">
              <a:extLst>
                <a:ext uri="{FF2B5EF4-FFF2-40B4-BE49-F238E27FC236}">
                  <a16:creationId xmlns:a16="http://schemas.microsoft.com/office/drawing/2014/main" id="{8FE3997A-650E-9A47-83E1-9DCCC117D0ED}"/>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0" name="Rectangle 69">
              <a:extLst>
                <a:ext uri="{FF2B5EF4-FFF2-40B4-BE49-F238E27FC236}">
                  <a16:creationId xmlns:a16="http://schemas.microsoft.com/office/drawing/2014/main" id="{8E2D0AF2-4CEA-C945-9003-97C474C19999}"/>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1" name="Rectangle 70">
              <a:extLst>
                <a:ext uri="{FF2B5EF4-FFF2-40B4-BE49-F238E27FC236}">
                  <a16:creationId xmlns:a16="http://schemas.microsoft.com/office/drawing/2014/main" id="{02241CDD-EA23-1A4E-B66F-A4FB5DB5A0D3}"/>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2" name="Rectangle 71">
              <a:extLst>
                <a:ext uri="{FF2B5EF4-FFF2-40B4-BE49-F238E27FC236}">
                  <a16:creationId xmlns:a16="http://schemas.microsoft.com/office/drawing/2014/main" id="{AB29B3EF-4FA7-CA46-A2E0-6F4E5215C6F6}"/>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3" name="Rectangle 72">
              <a:extLst>
                <a:ext uri="{FF2B5EF4-FFF2-40B4-BE49-F238E27FC236}">
                  <a16:creationId xmlns:a16="http://schemas.microsoft.com/office/drawing/2014/main" id="{23204BF5-B709-AD4F-9DB9-08882E3F347C}"/>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4" name="Rectangle 73">
              <a:extLst>
                <a:ext uri="{FF2B5EF4-FFF2-40B4-BE49-F238E27FC236}">
                  <a16:creationId xmlns:a16="http://schemas.microsoft.com/office/drawing/2014/main" id="{CB9BD1DF-F0CB-2C4B-9B80-C21B9FA1B717}"/>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5" name="Rectangle 74">
              <a:extLst>
                <a:ext uri="{FF2B5EF4-FFF2-40B4-BE49-F238E27FC236}">
                  <a16:creationId xmlns:a16="http://schemas.microsoft.com/office/drawing/2014/main" id="{8A6148CF-7994-6B49-A42A-71FBAE8D99F0}"/>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6" name="Rectangle 75">
              <a:extLst>
                <a:ext uri="{FF2B5EF4-FFF2-40B4-BE49-F238E27FC236}">
                  <a16:creationId xmlns:a16="http://schemas.microsoft.com/office/drawing/2014/main" id="{033FB083-B562-3342-A726-8FBD9DF4A621}"/>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7" name="Rectangle 76">
              <a:extLst>
                <a:ext uri="{FF2B5EF4-FFF2-40B4-BE49-F238E27FC236}">
                  <a16:creationId xmlns:a16="http://schemas.microsoft.com/office/drawing/2014/main" id="{3BA2AE62-B2CF-B74F-B53A-28B1AEB2C6CA}"/>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8" name="Rectangle 77">
              <a:extLst>
                <a:ext uri="{FF2B5EF4-FFF2-40B4-BE49-F238E27FC236}">
                  <a16:creationId xmlns:a16="http://schemas.microsoft.com/office/drawing/2014/main" id="{FC9C55BC-2437-954D-AAB9-F7DAEB26C557}"/>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9" name="Rectangle 78">
              <a:extLst>
                <a:ext uri="{FF2B5EF4-FFF2-40B4-BE49-F238E27FC236}">
                  <a16:creationId xmlns:a16="http://schemas.microsoft.com/office/drawing/2014/main" id="{E2715C5C-EBD4-434A-AE04-2B70C089AD7F}"/>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0" name="Rectangle 79">
              <a:extLst>
                <a:ext uri="{FF2B5EF4-FFF2-40B4-BE49-F238E27FC236}">
                  <a16:creationId xmlns:a16="http://schemas.microsoft.com/office/drawing/2014/main" id="{A972A794-A1CD-224B-B40B-852A51DEDA28}"/>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1" name="Rectangle 80">
              <a:extLst>
                <a:ext uri="{FF2B5EF4-FFF2-40B4-BE49-F238E27FC236}">
                  <a16:creationId xmlns:a16="http://schemas.microsoft.com/office/drawing/2014/main" id="{9DF2DBAB-3677-584D-BBDA-D1763740C9C6}"/>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2" name="Rectangle 81">
              <a:extLst>
                <a:ext uri="{FF2B5EF4-FFF2-40B4-BE49-F238E27FC236}">
                  <a16:creationId xmlns:a16="http://schemas.microsoft.com/office/drawing/2014/main" id="{7E9BA0C7-EA6A-194E-BC0D-13D5B44454CD}"/>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 name="Rectangle 82">
              <a:extLst>
                <a:ext uri="{FF2B5EF4-FFF2-40B4-BE49-F238E27FC236}">
                  <a16:creationId xmlns:a16="http://schemas.microsoft.com/office/drawing/2014/main" id="{68F9843C-6D47-A94F-96A6-B03E767925DF}"/>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 name="Rectangle 83">
              <a:extLst>
                <a:ext uri="{FF2B5EF4-FFF2-40B4-BE49-F238E27FC236}">
                  <a16:creationId xmlns:a16="http://schemas.microsoft.com/office/drawing/2014/main" id="{7E63004C-BEE2-844B-8F06-C56E1403912F}"/>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5" name="TextBox 84">
              <a:extLst>
                <a:ext uri="{FF2B5EF4-FFF2-40B4-BE49-F238E27FC236}">
                  <a16:creationId xmlns:a16="http://schemas.microsoft.com/office/drawing/2014/main" id="{248663CB-58B7-B149-BF58-1818B2D11AC6}"/>
                </a:ext>
              </a:extLst>
            </p:cNvPr>
            <p:cNvSpPr txBox="1"/>
            <p:nvPr/>
          </p:nvSpPr>
          <p:spPr>
            <a:xfrm>
              <a:off x="3547218" y="4366891"/>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جبل سيناء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6" name="TextBox 85">
              <a:extLst>
                <a:ext uri="{FF2B5EF4-FFF2-40B4-BE49-F238E27FC236}">
                  <a16:creationId xmlns:a16="http://schemas.microsoft.com/office/drawing/2014/main" id="{C35F2EDD-9B00-6041-BC08-97BBC5B59D35}"/>
                </a:ext>
              </a:extLst>
            </p:cNvPr>
            <p:cNvSpPr txBox="1"/>
            <p:nvPr/>
          </p:nvSpPr>
          <p:spPr>
            <a:xfrm>
              <a:off x="2277084" y="3949304"/>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مصر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7" name="TextBox 86">
              <a:extLst>
                <a:ext uri="{FF2B5EF4-FFF2-40B4-BE49-F238E27FC236}">
                  <a16:creationId xmlns:a16="http://schemas.microsoft.com/office/drawing/2014/main" id="{A7FCAB9C-7C88-6649-B026-934B5E68CAD6}"/>
                </a:ext>
              </a:extLst>
            </p:cNvPr>
            <p:cNvSpPr txBox="1"/>
            <p:nvPr/>
          </p:nvSpPr>
          <p:spPr>
            <a:xfrm>
              <a:off x="3324598" y="3837693"/>
              <a:ext cx="66977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سوف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8" name="TextBox 87">
              <a:extLst>
                <a:ext uri="{FF2B5EF4-FFF2-40B4-BE49-F238E27FC236}">
                  <a16:creationId xmlns:a16="http://schemas.microsoft.com/office/drawing/2014/main" id="{2E8951F3-4C0D-1D4F-96A2-BF037AAB41F6}"/>
                </a:ext>
              </a:extLst>
            </p:cNvPr>
            <p:cNvSpPr txBox="1"/>
            <p:nvPr/>
          </p:nvSpPr>
          <p:spPr>
            <a:xfrm>
              <a:off x="4385382" y="2643917"/>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الجليل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9" name="TextBox 88">
              <a:extLst>
                <a:ext uri="{FF2B5EF4-FFF2-40B4-BE49-F238E27FC236}">
                  <a16:creationId xmlns:a16="http://schemas.microsoft.com/office/drawing/2014/main" id="{527B7ADC-D8D3-C643-A0A7-2ED0C4309761}"/>
                </a:ext>
              </a:extLst>
            </p:cNvPr>
            <p:cNvSpPr txBox="1"/>
            <p:nvPr/>
          </p:nvSpPr>
          <p:spPr>
            <a:xfrm>
              <a:off x="4373747" y="2946316"/>
              <a:ext cx="132386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أورشليم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0" name="TextBox 36">
              <a:extLst>
                <a:ext uri="{FF2B5EF4-FFF2-40B4-BE49-F238E27FC236}">
                  <a16:creationId xmlns:a16="http://schemas.microsoft.com/office/drawing/2014/main" id="{561E0568-2902-2B4C-AAC8-D9FC05000E3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الخليج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الفارسي </a:t>
              </a:r>
              <a:endParaRPr kumimoji="0" lang="en-US"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1" name="TextBox 90">
              <a:extLst>
                <a:ext uri="{FF2B5EF4-FFF2-40B4-BE49-F238E27FC236}">
                  <a16:creationId xmlns:a16="http://schemas.microsoft.com/office/drawing/2014/main" id="{DFAF029E-F66F-654C-A495-B247F45C9427}"/>
                </a:ext>
              </a:extLst>
            </p:cNvPr>
            <p:cNvSpPr txBox="1"/>
            <p:nvPr/>
          </p:nvSpPr>
          <p:spPr>
            <a:xfrm>
              <a:off x="1954195" y="1342015"/>
              <a:ext cx="224057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المتوسط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2" name="TextBox 91">
              <a:extLst>
                <a:ext uri="{FF2B5EF4-FFF2-40B4-BE49-F238E27FC236}">
                  <a16:creationId xmlns:a16="http://schemas.microsoft.com/office/drawing/2014/main" id="{0653A2F1-2F2C-5D48-BA55-521AE5CA494D}"/>
                </a:ext>
              </a:extLst>
            </p:cNvPr>
            <p:cNvSpPr txBox="1"/>
            <p:nvPr/>
          </p:nvSpPr>
          <p:spPr>
            <a:xfrm>
              <a:off x="2109042" y="1641442"/>
              <a:ext cx="197506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العظيم </a:t>
              </a: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p>
          </p:txBody>
        </p:sp>
        <p:sp>
          <p:nvSpPr>
            <p:cNvPr id="93" name="TextBox 92">
              <a:extLst>
                <a:ext uri="{FF2B5EF4-FFF2-40B4-BE49-F238E27FC236}">
                  <a16:creationId xmlns:a16="http://schemas.microsoft.com/office/drawing/2014/main" id="{B4A3CE76-41DA-2342-88AA-01A05C008118}"/>
                </a:ext>
              </a:extLst>
            </p:cNvPr>
            <p:cNvSpPr txBox="1"/>
            <p:nvPr/>
          </p:nvSpPr>
          <p:spPr>
            <a:xfrm rot="2908301">
              <a:off x="4880080" y="1848401"/>
              <a:ext cx="181916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4" name="TextBox 93">
              <a:extLst>
                <a:ext uri="{FF2B5EF4-FFF2-40B4-BE49-F238E27FC236}">
                  <a16:creationId xmlns:a16="http://schemas.microsoft.com/office/drawing/2014/main" id="{9D2636C0-C859-A440-807D-469453B15582}"/>
                </a:ext>
              </a:extLst>
            </p:cNvPr>
            <p:cNvSpPr txBox="1"/>
            <p:nvPr/>
          </p:nvSpPr>
          <p:spPr>
            <a:xfrm>
              <a:off x="3132643" y="2486555"/>
              <a:ext cx="1123267"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أرض كنعان </a:t>
              </a:r>
              <a:endParaRPr kumimoji="0" 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5" name="TextBox 94">
              <a:extLst>
                <a:ext uri="{FF2B5EF4-FFF2-40B4-BE49-F238E27FC236}">
                  <a16:creationId xmlns:a16="http://schemas.microsoft.com/office/drawing/2014/main" id="{893E7886-9F8C-3E40-A47C-8163AF60BB47}"/>
                </a:ext>
              </a:extLst>
            </p:cNvPr>
            <p:cNvSpPr txBox="1"/>
            <p:nvPr/>
          </p:nvSpPr>
          <p:spPr>
            <a:xfrm>
              <a:off x="5690405" y="1184126"/>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حاران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6" name="TextBox 95">
              <a:extLst>
                <a:ext uri="{FF2B5EF4-FFF2-40B4-BE49-F238E27FC236}">
                  <a16:creationId xmlns:a16="http://schemas.microsoft.com/office/drawing/2014/main" id="{2E59E795-EC15-F74A-A611-CB2EF4644008}"/>
                </a:ext>
              </a:extLst>
            </p:cNvPr>
            <p:cNvSpPr txBox="1"/>
            <p:nvPr/>
          </p:nvSpPr>
          <p:spPr>
            <a:xfrm>
              <a:off x="5971840" y="3440358"/>
              <a:ext cx="93892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7" name="TextBox 96">
              <a:extLst>
                <a:ext uri="{FF2B5EF4-FFF2-40B4-BE49-F238E27FC236}">
                  <a16:creationId xmlns:a16="http://schemas.microsoft.com/office/drawing/2014/main" id="{34652EBD-13FA-DC49-B1E2-FBB41F2E3B8A}"/>
                </a:ext>
              </a:extLst>
            </p:cNvPr>
            <p:cNvSpPr txBox="1"/>
            <p:nvPr/>
          </p:nvSpPr>
          <p:spPr>
            <a:xfrm>
              <a:off x="3677661" y="5030125"/>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الأحمر</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a:extLst>
                <a:ext uri="{FF2B5EF4-FFF2-40B4-BE49-F238E27FC236}">
                  <a16:creationId xmlns:a16="http://schemas.microsoft.com/office/drawing/2014/main" id="{D6B83ED0-9EA7-5D44-840F-8906FC5D4C71}"/>
                </a:ext>
              </a:extLst>
            </p:cNvPr>
            <p:cNvSpPr txBox="1"/>
            <p:nvPr/>
          </p:nvSpPr>
          <p:spPr>
            <a:xfrm rot="3598615">
              <a:off x="2445538" y="4627073"/>
              <a:ext cx="91411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النيل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1">
              <a:extLst>
                <a:ext uri="{FF2B5EF4-FFF2-40B4-BE49-F238E27FC236}">
                  <a16:creationId xmlns:a16="http://schemas.microsoft.com/office/drawing/2014/main" id="{417DBEFF-CCF5-8E4B-A309-98315942630A}"/>
                </a:ext>
              </a:extLst>
            </p:cNvPr>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بابل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a:extLst>
                <a:ext uri="{FF2B5EF4-FFF2-40B4-BE49-F238E27FC236}">
                  <a16:creationId xmlns:a16="http://schemas.microsoft.com/office/drawing/2014/main" id="{9036A19B-6AB5-1D4D-A97B-EDEC163C7836}"/>
                </a:ext>
              </a:extLst>
            </p:cNvPr>
            <p:cNvSpPr txBox="1"/>
            <p:nvPr/>
          </p:nvSpPr>
          <p:spPr>
            <a:xfrm>
              <a:off x="4160993" y="3953532"/>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قادش برنيع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01" name="TextBox 100">
              <a:extLst>
                <a:ext uri="{FF2B5EF4-FFF2-40B4-BE49-F238E27FC236}">
                  <a16:creationId xmlns:a16="http://schemas.microsoft.com/office/drawing/2014/main" id="{8A30586F-FB9F-1644-B8FA-B050D05B9CF4}"/>
                </a:ext>
              </a:extLst>
            </p:cNvPr>
            <p:cNvSpPr txBox="1"/>
            <p:nvPr/>
          </p:nvSpPr>
          <p:spPr>
            <a:xfrm>
              <a:off x="4360329" y="3420530"/>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الميت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02" name="Rectangle 7">
              <a:extLst>
                <a:ext uri="{FF2B5EF4-FFF2-40B4-BE49-F238E27FC236}">
                  <a16:creationId xmlns:a16="http://schemas.microsoft.com/office/drawing/2014/main" id="{DB386516-0C66-B74E-A2C6-75AD5963DDC7}"/>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a:off x="2436813" y="5502275"/>
            <a:ext cx="44916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6276" name="Rectangle 116"/>
          <p:cNvSpPr>
            <a:spLocks noChangeArrowheads="1"/>
          </p:cNvSpPr>
          <p:nvPr/>
        </p:nvSpPr>
        <p:spPr bwMode="auto">
          <a:xfrm>
            <a:off x="2270125" y="1252538"/>
            <a:ext cx="417582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8131B"/>
                </a:solidFill>
                <a:effectLst/>
                <a:uLnTx/>
                <a:uFillTx/>
                <a:latin typeface="Arial" panose="020B0604020202020204" pitchFamily="34" charset="0"/>
                <a:ea typeface="ＭＳ Ｐゴシック" charset="0"/>
                <a:cs typeface="Arial" panose="020B0604020202020204" pitchFamily="34" charset="0"/>
              </a:rPr>
              <a:t>3 هجرات عودة       </a:t>
            </a:r>
            <a:endParaRPr kumimoji="0" lang="en-US" sz="4400" b="1" i="0" u="none" strike="noStrike" kern="1200" cap="none" spc="0" normalizeH="0" baseline="0" noProof="0" dirty="0">
              <a:ln>
                <a:noFill/>
              </a:ln>
              <a:solidFill>
                <a:srgbClr val="F8131B"/>
              </a:solidFill>
              <a:effectLst/>
              <a:uLnTx/>
              <a:uFillTx/>
              <a:latin typeface="Arial" panose="020B0604020202020204" pitchFamily="34" charset="0"/>
              <a:ea typeface="ＭＳ Ｐゴシック" charset="0"/>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2" name="Group 79">
            <a:extLst>
              <a:ext uri="{FF2B5EF4-FFF2-40B4-BE49-F238E27FC236}">
                <a16:creationId xmlns:a16="http://schemas.microsoft.com/office/drawing/2014/main" id="{7EBF3174-D8C0-404D-9E27-0881C950A130}"/>
              </a:ext>
            </a:extLst>
          </p:cNvPr>
          <p:cNvGrpSpPr>
            <a:grpSpLocks/>
          </p:cNvGrpSpPr>
          <p:nvPr/>
        </p:nvGrpSpPr>
        <p:grpSpPr bwMode="auto">
          <a:xfrm>
            <a:off x="7943850" y="3435350"/>
            <a:ext cx="1195388" cy="1098550"/>
            <a:chOff x="3544" y="2589"/>
            <a:chExt cx="753" cy="692"/>
          </a:xfrm>
        </p:grpSpPr>
        <p:sp>
          <p:nvSpPr>
            <p:cNvPr id="45" name="Freeform 80">
              <a:extLst>
                <a:ext uri="{FF2B5EF4-FFF2-40B4-BE49-F238E27FC236}">
                  <a16:creationId xmlns:a16="http://schemas.microsoft.com/office/drawing/2014/main" id="{FE1CE105-01B8-F642-A2F6-81309E11BDB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 name="Freeform 81">
              <a:extLst>
                <a:ext uri="{FF2B5EF4-FFF2-40B4-BE49-F238E27FC236}">
                  <a16:creationId xmlns:a16="http://schemas.microsoft.com/office/drawing/2014/main" id="{43A7F7FE-18B2-ED41-9A9D-4D2FA3BD6E44}"/>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AutoShape 82">
              <a:extLst>
                <a:ext uri="{FF2B5EF4-FFF2-40B4-BE49-F238E27FC236}">
                  <a16:creationId xmlns:a16="http://schemas.microsoft.com/office/drawing/2014/main" id="{7CF66A72-2E4A-CD47-9D57-133BD5555EAE}"/>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83">
              <a:extLst>
                <a:ext uri="{FF2B5EF4-FFF2-40B4-BE49-F238E27FC236}">
                  <a16:creationId xmlns:a16="http://schemas.microsoft.com/office/drawing/2014/main" id="{5F0247C9-79B3-1045-9E35-B8E3D860C71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84">
              <a:extLst>
                <a:ext uri="{FF2B5EF4-FFF2-40B4-BE49-F238E27FC236}">
                  <a16:creationId xmlns:a16="http://schemas.microsoft.com/office/drawing/2014/main" id="{C6AB33EB-7039-2741-B40C-9764D3B96E0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85">
              <a:extLst>
                <a:ext uri="{FF2B5EF4-FFF2-40B4-BE49-F238E27FC236}">
                  <a16:creationId xmlns:a16="http://schemas.microsoft.com/office/drawing/2014/main" id="{3A7E0D68-9168-F74A-AFAA-0693D6C9C0F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86">
              <a:extLst>
                <a:ext uri="{FF2B5EF4-FFF2-40B4-BE49-F238E27FC236}">
                  <a16:creationId xmlns:a16="http://schemas.microsoft.com/office/drawing/2014/main" id="{1997BB13-99BE-E74B-870C-B80D6309870E}"/>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87">
              <a:extLst>
                <a:ext uri="{FF2B5EF4-FFF2-40B4-BE49-F238E27FC236}">
                  <a16:creationId xmlns:a16="http://schemas.microsoft.com/office/drawing/2014/main" id="{E0983F5B-5499-DC4D-B402-E22544C829EB}"/>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Line 88">
              <a:extLst>
                <a:ext uri="{FF2B5EF4-FFF2-40B4-BE49-F238E27FC236}">
                  <a16:creationId xmlns:a16="http://schemas.microsoft.com/office/drawing/2014/main" id="{1ADD9C72-7AF6-244A-93CF-450DF5060F9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89">
              <a:extLst>
                <a:ext uri="{FF2B5EF4-FFF2-40B4-BE49-F238E27FC236}">
                  <a16:creationId xmlns:a16="http://schemas.microsoft.com/office/drawing/2014/main" id="{ABF63844-1646-EA41-A27E-E50C190E3F15}"/>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55" name="Rectangle 90">
              <a:extLst>
                <a:ext uri="{FF2B5EF4-FFF2-40B4-BE49-F238E27FC236}">
                  <a16:creationId xmlns:a16="http://schemas.microsoft.com/office/drawing/2014/main" id="{9D5B5E24-A239-2E4A-9F4D-06A53D4FDE59}"/>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56" name="Rectangle 91">
              <a:extLst>
                <a:ext uri="{FF2B5EF4-FFF2-40B4-BE49-F238E27FC236}">
                  <a16:creationId xmlns:a16="http://schemas.microsoft.com/office/drawing/2014/main" id="{306554DE-65DB-B947-B33F-7CA2DAC1282F}"/>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92">
              <a:extLst>
                <a:ext uri="{FF2B5EF4-FFF2-40B4-BE49-F238E27FC236}">
                  <a16:creationId xmlns:a16="http://schemas.microsoft.com/office/drawing/2014/main" id="{D45BB8EA-79BB-EC42-BEE8-7D26C61EF759}"/>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93">
              <a:extLst>
                <a:ext uri="{FF2B5EF4-FFF2-40B4-BE49-F238E27FC236}">
                  <a16:creationId xmlns:a16="http://schemas.microsoft.com/office/drawing/2014/main" id="{34F4C8CF-73A4-CB40-8123-39FF4A962BCD}"/>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94">
              <a:extLst>
                <a:ext uri="{FF2B5EF4-FFF2-40B4-BE49-F238E27FC236}">
                  <a16:creationId xmlns:a16="http://schemas.microsoft.com/office/drawing/2014/main" id="{5F3C0EA3-CE44-E94F-B4D0-0AC21FE60E55}"/>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1"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5172" name="Rectangle 5"/>
          <p:cNvSpPr>
            <a:spLocks noChangeArrowheads="1"/>
          </p:cNvSpPr>
          <p:nvPr/>
        </p:nvSpPr>
        <p:spPr bwMode="auto">
          <a:xfrm>
            <a:off x="3630613" y="1828800"/>
            <a:ext cx="126316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5173" name="Rectangle 6"/>
          <p:cNvSpPr>
            <a:spLocks noChangeArrowheads="1"/>
          </p:cNvSpPr>
          <p:nvPr/>
        </p:nvSpPr>
        <p:spPr bwMode="auto">
          <a:xfrm>
            <a:off x="3706813" y="2270125"/>
            <a:ext cx="15052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77191" name="Rectangle 7"/>
          <p:cNvSpPr>
            <a:spLocks noChangeArrowheads="1"/>
          </p:cNvSpPr>
          <p:nvPr/>
        </p:nvSpPr>
        <p:spPr bwMode="auto">
          <a:xfrm>
            <a:off x="3354002" y="2768600"/>
            <a:ext cx="261004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100 سنة / 50000</a:t>
            </a:r>
            <a:endParaRPr kumimoji="0" lang="en-US"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عزرا 1 إلى 2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grpSp>
        <p:nvGrpSpPr>
          <p:cNvPr id="135190" name="Group 157"/>
          <p:cNvGrpSpPr>
            <a:grpSpLocks/>
          </p:cNvGrpSpPr>
          <p:nvPr/>
        </p:nvGrpSpPr>
        <p:grpSpPr bwMode="auto">
          <a:xfrm>
            <a:off x="519113" y="312738"/>
            <a:ext cx="939801"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45" name="Group 79">
            <a:extLst>
              <a:ext uri="{FF2B5EF4-FFF2-40B4-BE49-F238E27FC236}">
                <a16:creationId xmlns:a16="http://schemas.microsoft.com/office/drawing/2014/main" id="{CFE4A78E-088F-2D4F-BEC9-28497ADF0B9C}"/>
              </a:ext>
            </a:extLst>
          </p:cNvPr>
          <p:cNvGrpSpPr>
            <a:grpSpLocks/>
          </p:cNvGrpSpPr>
          <p:nvPr/>
        </p:nvGrpSpPr>
        <p:grpSpPr bwMode="auto">
          <a:xfrm>
            <a:off x="7897814" y="3435350"/>
            <a:ext cx="1241426" cy="1098550"/>
            <a:chOff x="3515" y="2589"/>
            <a:chExt cx="782" cy="692"/>
          </a:xfrm>
        </p:grpSpPr>
        <p:sp>
          <p:nvSpPr>
            <p:cNvPr id="46" name="Freeform 80">
              <a:extLst>
                <a:ext uri="{FF2B5EF4-FFF2-40B4-BE49-F238E27FC236}">
                  <a16:creationId xmlns:a16="http://schemas.microsoft.com/office/drawing/2014/main" id="{67D698C8-D803-4143-ACB6-D8A1627605F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Freeform 81">
              <a:extLst>
                <a:ext uri="{FF2B5EF4-FFF2-40B4-BE49-F238E27FC236}">
                  <a16:creationId xmlns:a16="http://schemas.microsoft.com/office/drawing/2014/main" id="{F1BE94BB-7F03-A942-A2B3-94906093B02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AutoShape 82">
              <a:extLst>
                <a:ext uri="{FF2B5EF4-FFF2-40B4-BE49-F238E27FC236}">
                  <a16:creationId xmlns:a16="http://schemas.microsoft.com/office/drawing/2014/main" id="{23CCDECC-D318-184D-B8F3-256DF6C289AA}"/>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83">
              <a:extLst>
                <a:ext uri="{FF2B5EF4-FFF2-40B4-BE49-F238E27FC236}">
                  <a16:creationId xmlns:a16="http://schemas.microsoft.com/office/drawing/2014/main" id="{A4E2A24C-FD57-C749-94F4-4E7E809CAA9F}"/>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84">
              <a:extLst>
                <a:ext uri="{FF2B5EF4-FFF2-40B4-BE49-F238E27FC236}">
                  <a16:creationId xmlns:a16="http://schemas.microsoft.com/office/drawing/2014/main" id="{B8B0227F-06C6-0547-84EE-C2D2F7D10C8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85">
              <a:extLst>
                <a:ext uri="{FF2B5EF4-FFF2-40B4-BE49-F238E27FC236}">
                  <a16:creationId xmlns:a16="http://schemas.microsoft.com/office/drawing/2014/main" id="{4878B83A-D199-5543-A2AA-819F168BC7C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86">
              <a:extLst>
                <a:ext uri="{FF2B5EF4-FFF2-40B4-BE49-F238E27FC236}">
                  <a16:creationId xmlns:a16="http://schemas.microsoft.com/office/drawing/2014/main" id="{E085353E-7A52-5942-B7D6-A5F86308BF06}"/>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53" name="Line 87">
              <a:extLst>
                <a:ext uri="{FF2B5EF4-FFF2-40B4-BE49-F238E27FC236}">
                  <a16:creationId xmlns:a16="http://schemas.microsoft.com/office/drawing/2014/main" id="{2B486467-D829-A545-BAAE-0A792C737BC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Line 88">
              <a:extLst>
                <a:ext uri="{FF2B5EF4-FFF2-40B4-BE49-F238E27FC236}">
                  <a16:creationId xmlns:a16="http://schemas.microsoft.com/office/drawing/2014/main" id="{35793E6D-4513-6D4A-989E-B03E0B8ABAA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89">
              <a:extLst>
                <a:ext uri="{FF2B5EF4-FFF2-40B4-BE49-F238E27FC236}">
                  <a16:creationId xmlns:a16="http://schemas.microsoft.com/office/drawing/2014/main" id="{65255D7F-4548-B640-8BDB-131B89F333A4}"/>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56" name="Rectangle 90">
              <a:extLst>
                <a:ext uri="{FF2B5EF4-FFF2-40B4-BE49-F238E27FC236}">
                  <a16:creationId xmlns:a16="http://schemas.microsoft.com/office/drawing/2014/main" id="{CEEEE3D9-846B-084B-B173-DA4A33434901}"/>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57" name="Rectangle 91">
              <a:extLst>
                <a:ext uri="{FF2B5EF4-FFF2-40B4-BE49-F238E27FC236}">
                  <a16:creationId xmlns:a16="http://schemas.microsoft.com/office/drawing/2014/main" id="{58C671DD-4FB6-1248-918E-F3A14708FCA6}"/>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92">
              <a:extLst>
                <a:ext uri="{FF2B5EF4-FFF2-40B4-BE49-F238E27FC236}">
                  <a16:creationId xmlns:a16="http://schemas.microsoft.com/office/drawing/2014/main" id="{ABE240F7-D2C1-A149-ABFB-BF27ED9803A0}"/>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93">
              <a:extLst>
                <a:ext uri="{FF2B5EF4-FFF2-40B4-BE49-F238E27FC236}">
                  <a16:creationId xmlns:a16="http://schemas.microsoft.com/office/drawing/2014/main" id="{62C31A97-6287-6E46-AD22-036464DA37A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94">
              <a:extLst>
                <a:ext uri="{FF2B5EF4-FFF2-40B4-BE49-F238E27FC236}">
                  <a16:creationId xmlns:a16="http://schemas.microsoft.com/office/drawing/2014/main" id="{7D50609A-CF57-C742-876E-A5061511A2C2}"/>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90">
              <a:extLst>
                <a:ext uri="{FF2B5EF4-FFF2-40B4-BE49-F238E27FC236}">
                  <a16:creationId xmlns:a16="http://schemas.microsoft.com/office/drawing/2014/main" id="{793129A8-F387-8844-8E38-E0055CA3AB87}"/>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25F7FA"/>
                </a:solidFill>
                <a:effectLst/>
                <a:uLnTx/>
                <a:uFillTx/>
                <a:latin typeface="Arial" panose="020B0604020202020204" pitchFamily="34" charset="0"/>
                <a:ea typeface="ＭＳ Ｐゴシック" charset="0"/>
                <a:cs typeface="Arial" panose="020B0604020202020204" pitchFamily="34" charset="0"/>
              </a:rPr>
              <a:t>50000 عادوا         </a:t>
            </a:r>
            <a:endParaRPr kumimoji="0" lang="en-US" sz="5400" b="1" i="0" u="none" strike="noStrike" kern="1200" cap="none" spc="0" normalizeH="0" baseline="0" noProof="0" dirty="0">
              <a:ln>
                <a:noFill/>
              </a:ln>
              <a:solidFill>
                <a:srgbClr val="25F7FA"/>
              </a:solidFill>
              <a:effectLst/>
              <a:uLnTx/>
              <a:uFillTx/>
              <a:latin typeface="Arial" panose="020B0604020202020204" pitchFamily="34" charset="0"/>
              <a:ea typeface="ＭＳ Ｐゴシック" charset="0"/>
              <a:cs typeface="Arial" panose="020B0604020202020204" pitchFamily="34" charset="0"/>
            </a:endParaRPr>
          </a:p>
        </p:txBody>
      </p:sp>
      <p:sp>
        <p:nvSpPr>
          <p:cNvPr id="546834" name="Text Box 18"/>
          <p:cNvSpPr txBox="1">
            <a:spLocks noChangeArrowheads="1"/>
          </p:cNvSpPr>
          <p:nvPr/>
        </p:nvSpPr>
        <p:spPr bwMode="auto">
          <a:xfrm>
            <a:off x="1333500" y="2235200"/>
            <a:ext cx="64770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ولكن كثيرين بقوا في الخلف </a:t>
            </a:r>
            <a:r>
              <a:rPr kumimoji="0" lang="ar-JO" sz="5400" b="1" i="0" u="none" strike="noStrike" kern="1200" cap="none" spc="0" normalizeH="0" baseline="0" noProof="0" dirty="0">
                <a:ln>
                  <a:noFill/>
                </a:ln>
                <a:solidFill>
                  <a:srgbClr val="1CFF23"/>
                </a:solidFill>
                <a:effectLst/>
                <a:uLnTx/>
                <a:uFillTx/>
                <a:latin typeface="Arial" panose="020B0604020202020204" pitchFamily="34" charset="0"/>
                <a:ea typeface="ＭＳ Ｐゴシック" charset="0"/>
                <a:cs typeface="Arial" panose="020B0604020202020204" pitchFamily="34" charset="0"/>
              </a:rPr>
              <a:t>ليمولوا</a:t>
            </a: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العودة </a:t>
            </a: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1: 4</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79">
            <a:extLst>
              <a:ext uri="{FF2B5EF4-FFF2-40B4-BE49-F238E27FC236}">
                <a16:creationId xmlns:a16="http://schemas.microsoft.com/office/drawing/2014/main" id="{94143D6D-3BA1-D549-801C-5ED9FED4D2AB}"/>
              </a:ext>
            </a:extLst>
          </p:cNvPr>
          <p:cNvGrpSpPr>
            <a:grpSpLocks/>
          </p:cNvGrpSpPr>
          <p:nvPr/>
        </p:nvGrpSpPr>
        <p:grpSpPr bwMode="auto">
          <a:xfrm>
            <a:off x="7897814" y="3435350"/>
            <a:ext cx="1241426" cy="1098550"/>
            <a:chOff x="3515" y="2589"/>
            <a:chExt cx="782" cy="692"/>
          </a:xfrm>
        </p:grpSpPr>
        <p:sp>
          <p:nvSpPr>
            <p:cNvPr id="30" name="Freeform 80">
              <a:extLst>
                <a:ext uri="{FF2B5EF4-FFF2-40B4-BE49-F238E27FC236}">
                  <a16:creationId xmlns:a16="http://schemas.microsoft.com/office/drawing/2014/main" id="{1F5F60B5-5F5E-CA47-A88C-F3E0CBCBA4C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 name="Freeform 81">
              <a:extLst>
                <a:ext uri="{FF2B5EF4-FFF2-40B4-BE49-F238E27FC236}">
                  <a16:creationId xmlns:a16="http://schemas.microsoft.com/office/drawing/2014/main" id="{0AF55FAC-D914-CF47-B550-351B3F18267D}"/>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2" name="AutoShape 82">
              <a:extLst>
                <a:ext uri="{FF2B5EF4-FFF2-40B4-BE49-F238E27FC236}">
                  <a16:creationId xmlns:a16="http://schemas.microsoft.com/office/drawing/2014/main" id="{6F69A6F8-36FC-E34F-962B-051F71AE1510}"/>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3" name="Rectangle 83">
              <a:extLst>
                <a:ext uri="{FF2B5EF4-FFF2-40B4-BE49-F238E27FC236}">
                  <a16:creationId xmlns:a16="http://schemas.microsoft.com/office/drawing/2014/main" id="{4434C01B-9911-A846-9209-43B993BF9BA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4" name="Line 84">
              <a:extLst>
                <a:ext uri="{FF2B5EF4-FFF2-40B4-BE49-F238E27FC236}">
                  <a16:creationId xmlns:a16="http://schemas.microsoft.com/office/drawing/2014/main" id="{3251DFA2-4FF2-6846-ACE3-F7AE7D155EBB}"/>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5" name="Line 85">
              <a:extLst>
                <a:ext uri="{FF2B5EF4-FFF2-40B4-BE49-F238E27FC236}">
                  <a16:creationId xmlns:a16="http://schemas.microsoft.com/office/drawing/2014/main" id="{D086F169-A6D7-FF43-BBFE-12330887111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86">
              <a:extLst>
                <a:ext uri="{FF2B5EF4-FFF2-40B4-BE49-F238E27FC236}">
                  <a16:creationId xmlns:a16="http://schemas.microsoft.com/office/drawing/2014/main" id="{6945988C-E7DF-994F-94C6-5C76B9FBCB32}"/>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37" name="Line 87">
              <a:extLst>
                <a:ext uri="{FF2B5EF4-FFF2-40B4-BE49-F238E27FC236}">
                  <a16:creationId xmlns:a16="http://schemas.microsoft.com/office/drawing/2014/main" id="{50F961DE-B7B4-B848-BEE2-328AEEA43B9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 name="Line 88">
              <a:extLst>
                <a:ext uri="{FF2B5EF4-FFF2-40B4-BE49-F238E27FC236}">
                  <a16:creationId xmlns:a16="http://schemas.microsoft.com/office/drawing/2014/main" id="{CC542C9F-CB04-1E45-A303-6742F177AE1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89">
              <a:extLst>
                <a:ext uri="{FF2B5EF4-FFF2-40B4-BE49-F238E27FC236}">
                  <a16:creationId xmlns:a16="http://schemas.microsoft.com/office/drawing/2014/main" id="{DE079C4C-1CB2-8E4C-B954-6F6423A1BA7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40" name="Rectangle 90">
              <a:extLst>
                <a:ext uri="{FF2B5EF4-FFF2-40B4-BE49-F238E27FC236}">
                  <a16:creationId xmlns:a16="http://schemas.microsoft.com/office/drawing/2014/main" id="{3A5F46C4-5C7B-7243-B58E-1350D849535C}"/>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41" name="Rectangle 91">
              <a:extLst>
                <a:ext uri="{FF2B5EF4-FFF2-40B4-BE49-F238E27FC236}">
                  <a16:creationId xmlns:a16="http://schemas.microsoft.com/office/drawing/2014/main" id="{FF4BEFA0-0A8D-2949-96BB-588338F5C0E6}"/>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92">
              <a:extLst>
                <a:ext uri="{FF2B5EF4-FFF2-40B4-BE49-F238E27FC236}">
                  <a16:creationId xmlns:a16="http://schemas.microsoft.com/office/drawing/2014/main" id="{400414C5-FCD1-5E4C-BCC1-14FCED4E8F9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93">
              <a:extLst>
                <a:ext uri="{FF2B5EF4-FFF2-40B4-BE49-F238E27FC236}">
                  <a16:creationId xmlns:a16="http://schemas.microsoft.com/office/drawing/2014/main" id="{750C4456-34D2-1A4D-907A-6A4D0D47AB58}"/>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94">
              <a:extLst>
                <a:ext uri="{FF2B5EF4-FFF2-40B4-BE49-F238E27FC236}">
                  <a16:creationId xmlns:a16="http://schemas.microsoft.com/office/drawing/2014/main" id="{4FDC1A56-0838-5B49-9B24-579803D5624F}"/>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90">
              <a:extLst>
                <a:ext uri="{FF2B5EF4-FFF2-40B4-BE49-F238E27FC236}">
                  <a16:creationId xmlns:a16="http://schemas.microsoft.com/office/drawing/2014/main" id="{1904E095-177B-0541-B35E-02532E62DE9A}"/>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9270"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100 سنة / 50000</a:t>
            </a:r>
            <a:endParaRPr kumimoji="0" lang="en-US" sz="2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45800" name="Rectangle 8"/>
          <p:cNvSpPr>
            <a:spLocks noChangeArrowheads="1"/>
          </p:cNvSpPr>
          <p:nvPr/>
        </p:nvSpPr>
        <p:spPr bwMode="auto">
          <a:xfrm>
            <a:off x="3783013" y="3200400"/>
            <a:ext cx="116538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ز-ع-ن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29؛ عزرا 3؛ نحميا 2</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5833" name="Text Box 41"/>
          <p:cNvSpPr txBox="1">
            <a:spLocks noChangeArrowheads="1"/>
          </p:cNvSpPr>
          <p:nvPr/>
        </p:nvSpPr>
        <p:spPr bwMode="auto">
          <a:xfrm>
            <a:off x="4116909" y="2100404"/>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5834" name="Text Box 42"/>
          <p:cNvSpPr txBox="1">
            <a:spLocks noChangeArrowheads="1"/>
          </p:cNvSpPr>
          <p:nvPr/>
        </p:nvSpPr>
        <p:spPr bwMode="auto">
          <a:xfrm>
            <a:off x="1738723" y="4303164"/>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نحميا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5917" name="Text Box 125"/>
          <p:cNvSpPr txBox="1">
            <a:spLocks noChangeArrowheads="1"/>
          </p:cNvSpPr>
          <p:nvPr/>
        </p:nvSpPr>
        <p:spPr bwMode="auto">
          <a:xfrm>
            <a:off x="4456172" y="469904"/>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زربابل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ز</a:t>
            </a: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ع</a:t>
            </a: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دور زربابل في استرداد المسبيين للأرض يمثل عمل واحد من نسله الذي سوف يسترد مختاريه للحياة من الخطية</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42أ</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p:cNvSpPr>
            <a:spLocks noChangeArrowheads="1"/>
          </p:cNvSpPr>
          <p:nvPr/>
        </p:nvSpPr>
        <p:spPr bwMode="auto">
          <a:xfrm>
            <a:off x="3084512" y="996950"/>
            <a:ext cx="1558925"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p:cNvSpPr>
            <a:spLocks noChangeArrowheads="1"/>
          </p:cNvSpPr>
          <p:nvPr/>
        </p:nvSpPr>
        <p:spPr bwMode="auto">
          <a:xfrm>
            <a:off x="3630613" y="1844675"/>
            <a:ext cx="19415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p:cNvSpPr>
            <a:spLocks noChangeArrowheads="1"/>
          </p:cNvSpPr>
          <p:nvPr/>
        </p:nvSpPr>
        <p:spPr bwMode="auto">
          <a:xfrm>
            <a:off x="3706813" y="2301875"/>
            <a:ext cx="18653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p:cNvSpPr>
            <a:spLocks noChangeArrowheads="1"/>
          </p:cNvSpPr>
          <p:nvPr/>
        </p:nvSpPr>
        <p:spPr bwMode="auto">
          <a:xfrm>
            <a:off x="3221038" y="2736850"/>
            <a:ext cx="230351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 </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p:cNvSpPr>
            <a:spLocks noChangeArrowheads="1"/>
          </p:cNvSpPr>
          <p:nvPr/>
        </p:nvSpPr>
        <p:spPr bwMode="auto">
          <a:xfrm>
            <a:off x="3071803" y="3216275"/>
            <a:ext cx="32391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69" name="Rectangle 21"/>
          <p:cNvSpPr>
            <a:spLocks noChangeArrowheads="1"/>
          </p:cNvSpPr>
          <p:nvPr/>
        </p:nvSpPr>
        <p:spPr bwMode="auto">
          <a:xfrm>
            <a:off x="2294312" y="2095571"/>
            <a:ext cx="5004262"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عزرا .</a:t>
            </a: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عاد ليعلم شريعة الرب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rPr>
              <a:t>نحميا</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072" name="Rectangle 24"/>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يعود ليبدأ 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2" name="Group 25"/>
          <p:cNvGrpSpPr>
            <a:grpSpLocks/>
          </p:cNvGrpSpPr>
          <p:nvPr/>
        </p:nvGrpSpPr>
        <p:grpSpPr bwMode="auto">
          <a:xfrm>
            <a:off x="7929565" y="3435350"/>
            <a:ext cx="1209676" cy="1098550"/>
            <a:chOff x="3535" y="2589"/>
            <a:chExt cx="762"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p:cNvSpPr>
              <a:spLocks noChangeArrowheads="1"/>
            </p:cNvSpPr>
            <p:nvPr/>
          </p:nvSpPr>
          <p:spPr bwMode="auto">
            <a:xfrm>
              <a:off x="3544" y="2589"/>
              <a:ext cx="6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p:cNvSpPr>
              <a:spLocks noChangeArrowheads="1"/>
            </p:cNvSpPr>
            <p:nvPr/>
          </p:nvSpPr>
          <p:spPr bwMode="auto">
            <a:xfrm>
              <a:off x="3665" y="2752"/>
              <a:ext cx="33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7" name="Rectangle 36"/>
            <p:cNvSpPr>
              <a:spLocks noChangeArrowheads="1"/>
            </p:cNvSpPr>
            <p:nvPr/>
          </p:nvSpPr>
          <p:spPr bwMode="auto">
            <a:xfrm>
              <a:off x="3695" y="2864"/>
              <a:ext cx="35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8" name="Rectangle 37"/>
            <p:cNvSpPr>
              <a:spLocks noChangeArrowheads="1"/>
            </p:cNvSpPr>
            <p:nvPr/>
          </p:nvSpPr>
          <p:spPr bwMode="auto">
            <a:xfrm>
              <a:off x="3535" y="3115"/>
              <a:ext cx="66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51957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21A8-0FF2-922B-1528-EA6EBFF44213}"/>
            </a:ext>
          </a:extLst>
        </p:cNvPr>
        <p:cNvGrpSpPr/>
        <p:nvPr/>
      </p:nvGrpSpPr>
      <p:grpSpPr>
        <a:xfrm>
          <a:off x="0" y="0"/>
          <a:ext cx="0" cy="0"/>
          <a:chOff x="0" y="0"/>
          <a:chExt cx="0" cy="0"/>
        </a:xfrm>
      </p:grpSpPr>
      <p:sp>
        <p:nvSpPr>
          <p:cNvPr id="141313" name="Freeform 2">
            <a:extLst>
              <a:ext uri="{FF2B5EF4-FFF2-40B4-BE49-F238E27FC236}">
                <a16:creationId xmlns:a16="http://schemas.microsoft.com/office/drawing/2014/main" id="{B7E23689-AA75-21B1-FF16-6A8F2B564973}"/>
              </a:ext>
            </a:extLst>
          </p:cNvPr>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a:extLst>
              <a:ext uri="{FF2B5EF4-FFF2-40B4-BE49-F238E27FC236}">
                <a16:creationId xmlns:a16="http://schemas.microsoft.com/office/drawing/2014/main" id="{A9556876-5CE2-E512-3F13-28B3D8922BCB}"/>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a:extLst>
              <a:ext uri="{FF2B5EF4-FFF2-40B4-BE49-F238E27FC236}">
                <a16:creationId xmlns:a16="http://schemas.microsoft.com/office/drawing/2014/main" id="{645C76A8-DF57-85DF-AC94-0D5AA751096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a:extLst>
              <a:ext uri="{FF2B5EF4-FFF2-40B4-BE49-F238E27FC236}">
                <a16:creationId xmlns:a16="http://schemas.microsoft.com/office/drawing/2014/main" id="{F2679D9A-A6CF-FDA9-ED04-39C0BC9F6B17}"/>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a:extLst>
              <a:ext uri="{FF2B5EF4-FFF2-40B4-BE49-F238E27FC236}">
                <a16:creationId xmlns:a16="http://schemas.microsoft.com/office/drawing/2014/main" id="{18ECAD4C-3A75-3453-6ED7-A77AA0EB5D23}"/>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a:extLst>
              <a:ext uri="{FF2B5EF4-FFF2-40B4-BE49-F238E27FC236}">
                <a16:creationId xmlns:a16="http://schemas.microsoft.com/office/drawing/2014/main" id="{92A87CC2-2086-0471-2988-807B9216B59C}"/>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a:extLst>
              <a:ext uri="{FF2B5EF4-FFF2-40B4-BE49-F238E27FC236}">
                <a16:creationId xmlns:a16="http://schemas.microsoft.com/office/drawing/2014/main" id="{7A924B45-05DC-7272-E14C-88F2A73D6EDE}"/>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a:extLst>
              <a:ext uri="{FF2B5EF4-FFF2-40B4-BE49-F238E27FC236}">
                <a16:creationId xmlns:a16="http://schemas.microsoft.com/office/drawing/2014/main" id="{9C451CE5-E529-30DE-6011-2E76C53146EA}"/>
              </a:ext>
            </a:extLst>
          </p:cNvPr>
          <p:cNvSpPr>
            <a:spLocks noChangeArrowheads="1"/>
          </p:cNvSpPr>
          <p:nvPr/>
        </p:nvSpPr>
        <p:spPr bwMode="auto">
          <a:xfrm>
            <a:off x="3084512" y="996950"/>
            <a:ext cx="155892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a:extLst>
              <a:ext uri="{FF2B5EF4-FFF2-40B4-BE49-F238E27FC236}">
                <a16:creationId xmlns:a16="http://schemas.microsoft.com/office/drawing/2014/main" id="{D766E805-4C53-5074-8410-637D1E5994FE}"/>
              </a:ext>
            </a:extLst>
          </p:cNvPr>
          <p:cNvSpPr>
            <a:spLocks noChangeArrowheads="1"/>
          </p:cNvSpPr>
          <p:nvPr/>
        </p:nvSpPr>
        <p:spPr bwMode="auto">
          <a:xfrm>
            <a:off x="3630613" y="184467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a:extLst>
              <a:ext uri="{FF2B5EF4-FFF2-40B4-BE49-F238E27FC236}">
                <a16:creationId xmlns:a16="http://schemas.microsoft.com/office/drawing/2014/main" id="{EDD7EBC6-3BB8-529C-58B1-953EA03B6500}"/>
              </a:ext>
            </a:extLst>
          </p:cNvPr>
          <p:cNvSpPr>
            <a:spLocks noChangeArrowheads="1"/>
          </p:cNvSpPr>
          <p:nvPr/>
        </p:nvSpPr>
        <p:spPr bwMode="auto">
          <a:xfrm>
            <a:off x="3706813" y="2301875"/>
            <a:ext cx="18653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a:extLst>
              <a:ext uri="{FF2B5EF4-FFF2-40B4-BE49-F238E27FC236}">
                <a16:creationId xmlns:a16="http://schemas.microsoft.com/office/drawing/2014/main" id="{ACD9165D-5DDC-E2BE-45E6-B6929B0CF7FE}"/>
              </a:ext>
            </a:extLst>
          </p:cNvPr>
          <p:cNvSpPr>
            <a:spLocks noChangeArrowheads="1"/>
          </p:cNvSpPr>
          <p:nvPr/>
        </p:nvSpPr>
        <p:spPr bwMode="auto">
          <a:xfrm>
            <a:off x="3221038" y="2736850"/>
            <a:ext cx="230351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 </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a:extLst>
              <a:ext uri="{FF2B5EF4-FFF2-40B4-BE49-F238E27FC236}">
                <a16:creationId xmlns:a16="http://schemas.microsoft.com/office/drawing/2014/main" id="{103F0ADD-7204-CA23-383D-25A813819D69}"/>
              </a:ext>
            </a:extLst>
          </p:cNvPr>
          <p:cNvSpPr>
            <a:spLocks noChangeArrowheads="1"/>
          </p:cNvSpPr>
          <p:nvPr/>
        </p:nvSpPr>
        <p:spPr bwMode="auto">
          <a:xfrm>
            <a:off x="3071803" y="3216275"/>
            <a:ext cx="323914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a:extLst>
              <a:ext uri="{FF2B5EF4-FFF2-40B4-BE49-F238E27FC236}">
                <a16:creationId xmlns:a16="http://schemas.microsoft.com/office/drawing/2014/main" id="{F5E74703-4FD2-F89A-0022-BE732874EF11}"/>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a:extLst>
              <a:ext uri="{FF2B5EF4-FFF2-40B4-BE49-F238E27FC236}">
                <a16:creationId xmlns:a16="http://schemas.microsoft.com/office/drawing/2014/main" id="{345E7B55-D806-633F-F6FD-A6FD691F0B5F}"/>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a:extLst>
              <a:ext uri="{FF2B5EF4-FFF2-40B4-BE49-F238E27FC236}">
                <a16:creationId xmlns:a16="http://schemas.microsoft.com/office/drawing/2014/main" id="{42AD6599-4309-9D60-D2BF-085B83A07F67}"/>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a:extLst>
              <a:ext uri="{FF2B5EF4-FFF2-40B4-BE49-F238E27FC236}">
                <a16:creationId xmlns:a16="http://schemas.microsoft.com/office/drawing/2014/main" id="{2AA5B1B0-8A4D-905D-E95A-EFF5703F5F32}"/>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a:extLst>
              <a:ext uri="{FF2B5EF4-FFF2-40B4-BE49-F238E27FC236}">
                <a16:creationId xmlns:a16="http://schemas.microsoft.com/office/drawing/2014/main" id="{ECB72E40-0B0B-4A74-A71E-00A69B3C66CA}"/>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a:extLst>
              <a:ext uri="{FF2B5EF4-FFF2-40B4-BE49-F238E27FC236}">
                <a16:creationId xmlns:a16="http://schemas.microsoft.com/office/drawing/2014/main" id="{68D86B82-20FB-E9BD-2A3C-9A08D8A31046}"/>
              </a:ext>
            </a:extLst>
          </p:cNvPr>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rPr>
              <a:t>نحميا</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a:extLst>
              <a:ext uri="{FF2B5EF4-FFF2-40B4-BE49-F238E27FC236}">
                <a16:creationId xmlns:a16="http://schemas.microsoft.com/office/drawing/2014/main" id="{1EF714DD-F49C-304A-5839-37AC26FB9F7D}"/>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1335" name="Text Box 42">
            <a:extLst>
              <a:ext uri="{FF2B5EF4-FFF2-40B4-BE49-F238E27FC236}">
                <a16:creationId xmlns:a16="http://schemas.microsoft.com/office/drawing/2014/main" id="{9E000AED-AECF-D4E6-D7A7-4233DB53FA6E}"/>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42095" name="Rectangle 47">
            <a:extLst>
              <a:ext uri="{FF2B5EF4-FFF2-40B4-BE49-F238E27FC236}">
                <a16:creationId xmlns:a16="http://schemas.microsoft.com/office/drawing/2014/main" id="{72E854F7-91F4-92F3-6CCB-8E8B9ED11351}"/>
              </a:ext>
            </a:extLst>
          </p:cNvPr>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a:extLst>
              <a:ext uri="{FF2B5EF4-FFF2-40B4-BE49-F238E27FC236}">
                <a16:creationId xmlns:a16="http://schemas.microsoft.com/office/drawing/2014/main" id="{589819ED-11E5-2C43-6426-918AD417B2A7}"/>
              </a:ext>
            </a:extLst>
          </p:cNvPr>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072" name="Rectangle 24">
            <a:extLst>
              <a:ext uri="{FF2B5EF4-FFF2-40B4-BE49-F238E27FC236}">
                <a16:creationId xmlns:a16="http://schemas.microsoft.com/office/drawing/2014/main" id="{9A345925-38A4-1D0D-D338-4D18392050A9}"/>
              </a:ext>
            </a:extLst>
          </p:cNvPr>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يعود ليبدأ 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2" name="Group 25">
            <a:extLst>
              <a:ext uri="{FF2B5EF4-FFF2-40B4-BE49-F238E27FC236}">
                <a16:creationId xmlns:a16="http://schemas.microsoft.com/office/drawing/2014/main" id="{A33A313B-D577-FB51-B303-2838CD2FADDB}"/>
              </a:ext>
            </a:extLst>
          </p:cNvPr>
          <p:cNvGrpSpPr>
            <a:grpSpLocks/>
          </p:cNvGrpSpPr>
          <p:nvPr/>
        </p:nvGrpSpPr>
        <p:grpSpPr bwMode="auto">
          <a:xfrm>
            <a:off x="7929565" y="3435350"/>
            <a:ext cx="1209676" cy="1098550"/>
            <a:chOff x="3535" y="2589"/>
            <a:chExt cx="762" cy="692"/>
          </a:xfrm>
        </p:grpSpPr>
        <p:sp>
          <p:nvSpPr>
            <p:cNvPr id="141347" name="Freeform 26">
              <a:extLst>
                <a:ext uri="{FF2B5EF4-FFF2-40B4-BE49-F238E27FC236}">
                  <a16:creationId xmlns:a16="http://schemas.microsoft.com/office/drawing/2014/main" id="{AF814184-EA90-2937-094C-FEFDC090CF20}"/>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a:extLst>
                <a:ext uri="{FF2B5EF4-FFF2-40B4-BE49-F238E27FC236}">
                  <a16:creationId xmlns:a16="http://schemas.microsoft.com/office/drawing/2014/main" id="{B427E589-C1AF-6CB1-8657-4BC8CCC13DB6}"/>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a:extLst>
                <a:ext uri="{FF2B5EF4-FFF2-40B4-BE49-F238E27FC236}">
                  <a16:creationId xmlns:a16="http://schemas.microsoft.com/office/drawing/2014/main" id="{4B7034B7-CFCD-1CA4-D316-D22CC8F40FBC}"/>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a:extLst>
                <a:ext uri="{FF2B5EF4-FFF2-40B4-BE49-F238E27FC236}">
                  <a16:creationId xmlns:a16="http://schemas.microsoft.com/office/drawing/2014/main" id="{16866B53-341F-272E-90DC-F607A530A75A}"/>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a:extLst>
                <a:ext uri="{FF2B5EF4-FFF2-40B4-BE49-F238E27FC236}">
                  <a16:creationId xmlns:a16="http://schemas.microsoft.com/office/drawing/2014/main" id="{AF85CB96-212C-0826-988A-666A89D95D4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a:extLst>
                <a:ext uri="{FF2B5EF4-FFF2-40B4-BE49-F238E27FC236}">
                  <a16:creationId xmlns:a16="http://schemas.microsoft.com/office/drawing/2014/main" id="{641855F6-8ED3-ABAC-8F42-3451BB7CAAE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a:extLst>
                <a:ext uri="{FF2B5EF4-FFF2-40B4-BE49-F238E27FC236}">
                  <a16:creationId xmlns:a16="http://schemas.microsoft.com/office/drawing/2014/main" id="{682D9002-3F1A-0B4B-262C-F8B74C5E8988}"/>
                </a:ext>
              </a:extLst>
            </p:cNvPr>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4" name="Line 33">
              <a:extLst>
                <a:ext uri="{FF2B5EF4-FFF2-40B4-BE49-F238E27FC236}">
                  <a16:creationId xmlns:a16="http://schemas.microsoft.com/office/drawing/2014/main" id="{FE5422D1-45E3-DA0B-4107-C948EA652671}"/>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a:extLst>
                <a:ext uri="{FF2B5EF4-FFF2-40B4-BE49-F238E27FC236}">
                  <a16:creationId xmlns:a16="http://schemas.microsoft.com/office/drawing/2014/main" id="{D8F448DD-FC8D-F935-B38D-D32B690DC5E2}"/>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a:extLst>
                <a:ext uri="{FF2B5EF4-FFF2-40B4-BE49-F238E27FC236}">
                  <a16:creationId xmlns:a16="http://schemas.microsoft.com/office/drawing/2014/main" id="{79E46CB7-70AA-0BC7-A9FB-174579F9623D}"/>
                </a:ext>
              </a:extLst>
            </p:cNvPr>
            <p:cNvSpPr>
              <a:spLocks noChangeArrowheads="1"/>
            </p:cNvSpPr>
            <p:nvPr/>
          </p:nvSpPr>
          <p:spPr bwMode="auto">
            <a:xfrm>
              <a:off x="3665" y="2752"/>
              <a:ext cx="3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7" name="Rectangle 36">
              <a:extLst>
                <a:ext uri="{FF2B5EF4-FFF2-40B4-BE49-F238E27FC236}">
                  <a16:creationId xmlns:a16="http://schemas.microsoft.com/office/drawing/2014/main" id="{95CC6998-4590-3D87-67DA-ADF2DDC47FC3}"/>
                </a:ext>
              </a:extLst>
            </p:cNvPr>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8" name="Rectangle 37">
              <a:extLst>
                <a:ext uri="{FF2B5EF4-FFF2-40B4-BE49-F238E27FC236}">
                  <a16:creationId xmlns:a16="http://schemas.microsoft.com/office/drawing/2014/main" id="{621CA31D-70BB-FF81-BE8A-B7139D0553FB}"/>
                </a:ext>
              </a:extLst>
            </p:cNvPr>
            <p:cNvSpPr>
              <a:spLocks noChangeArrowheads="1"/>
            </p:cNvSpPr>
            <p:nvPr/>
          </p:nvSpPr>
          <p:spPr bwMode="auto">
            <a:xfrm>
              <a:off x="3535" y="3115"/>
              <a:ext cx="6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9" name="Rectangle 38">
              <a:extLst>
                <a:ext uri="{FF2B5EF4-FFF2-40B4-BE49-F238E27FC236}">
                  <a16:creationId xmlns:a16="http://schemas.microsoft.com/office/drawing/2014/main" id="{D2BACDD9-E37F-891E-D169-4EA83CC8414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a:extLst>
                <a:ext uri="{FF2B5EF4-FFF2-40B4-BE49-F238E27FC236}">
                  <a16:creationId xmlns:a16="http://schemas.microsoft.com/office/drawing/2014/main" id="{7C2F74AB-8F17-8877-61D2-7A6C7C8D1FA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a:extLst>
                <a:ext uri="{FF2B5EF4-FFF2-40B4-BE49-F238E27FC236}">
                  <a16:creationId xmlns:a16="http://schemas.microsoft.com/office/drawing/2014/main" id="{371480AC-2B9C-B21A-D7C2-7F9424365758}"/>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108" name="Text Box 60">
            <a:extLst>
              <a:ext uri="{FF2B5EF4-FFF2-40B4-BE49-F238E27FC236}">
                <a16:creationId xmlns:a16="http://schemas.microsoft.com/office/drawing/2014/main" id="{68DF19D2-2DCD-D171-29EE-4D324BCF2E3A}"/>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Neh. 3</a:t>
            </a:r>
          </a:p>
        </p:txBody>
      </p:sp>
      <p:grpSp>
        <p:nvGrpSpPr>
          <p:cNvPr id="141344" name="Group 57">
            <a:extLst>
              <a:ext uri="{FF2B5EF4-FFF2-40B4-BE49-F238E27FC236}">
                <a16:creationId xmlns:a16="http://schemas.microsoft.com/office/drawing/2014/main" id="{9A160B4C-9971-4F3C-38EE-51B81AE32646}"/>
              </a:ext>
            </a:extLst>
          </p:cNvPr>
          <p:cNvGrpSpPr>
            <a:grpSpLocks/>
          </p:cNvGrpSpPr>
          <p:nvPr/>
        </p:nvGrpSpPr>
        <p:grpSpPr bwMode="auto">
          <a:xfrm>
            <a:off x="519113" y="117475"/>
            <a:ext cx="854075" cy="1720850"/>
            <a:chOff x="519113" y="312738"/>
            <a:chExt cx="854075" cy="1910769"/>
          </a:xfrm>
        </p:grpSpPr>
        <p:sp>
          <p:nvSpPr>
            <p:cNvPr id="59" name="Rectangle 58">
              <a:extLst>
                <a:ext uri="{FF2B5EF4-FFF2-40B4-BE49-F238E27FC236}">
                  <a16:creationId xmlns:a16="http://schemas.microsoft.com/office/drawing/2014/main" id="{A16AB217-7391-7EFB-AFB6-731C96D4E5DF}"/>
                </a:ext>
              </a:extLst>
            </p:cNvPr>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a:extLst>
                <a:ext uri="{FF2B5EF4-FFF2-40B4-BE49-F238E27FC236}">
                  <a16:creationId xmlns:a16="http://schemas.microsoft.com/office/drawing/2014/main" id="{C036D4C3-97BF-527C-99D8-EB52317D5B92}"/>
                </a:ext>
              </a:extLst>
            </p:cNvPr>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Rectangle 21">
            <a:extLst>
              <a:ext uri="{FF2B5EF4-FFF2-40B4-BE49-F238E27FC236}">
                <a16:creationId xmlns:a16="http://schemas.microsoft.com/office/drawing/2014/main" id="{C35370B7-E60F-6F6C-ED93-3AE9B3AB49CD}"/>
              </a:ext>
            </a:extLst>
          </p:cNvPr>
          <p:cNvSpPr>
            <a:spLocks noChangeArrowheads="1"/>
          </p:cNvSpPr>
          <p:nvPr/>
        </p:nvSpPr>
        <p:spPr bwMode="auto">
          <a:xfrm>
            <a:off x="2294312" y="2095571"/>
            <a:ext cx="5004262"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عزرا .</a:t>
            </a: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عاد ليعلم شريعة الرب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57">
            <a:extLst>
              <a:ext uri="{FF2B5EF4-FFF2-40B4-BE49-F238E27FC236}">
                <a16:creationId xmlns:a16="http://schemas.microsoft.com/office/drawing/2014/main" id="{57B58C82-8E4B-3CB5-48E2-D8FF33D7C2BD}"/>
              </a:ext>
            </a:extLst>
          </p:cNvPr>
          <p:cNvSpPr>
            <a:spLocks noChangeArrowheads="1"/>
          </p:cNvSpPr>
          <p:nvPr/>
        </p:nvSpPr>
        <p:spPr bwMode="auto">
          <a:xfrm>
            <a:off x="536577" y="524597"/>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3">
            <a:extLst>
              <a:ext uri="{FF2B5EF4-FFF2-40B4-BE49-F238E27FC236}">
                <a16:creationId xmlns:a16="http://schemas.microsoft.com/office/drawing/2014/main" id="{0FFE242B-378A-C483-2439-4F71A21D482E}"/>
              </a:ext>
            </a:extLst>
          </p:cNvPr>
          <p:cNvGrpSpPr>
            <a:grpSpLocks/>
          </p:cNvGrpSpPr>
          <p:nvPr/>
        </p:nvGrpSpPr>
        <p:grpSpPr bwMode="auto">
          <a:xfrm>
            <a:off x="2068514" y="1272309"/>
            <a:ext cx="5265738" cy="4075113"/>
            <a:chOff x="1247" y="633"/>
            <a:chExt cx="3317" cy="2567"/>
          </a:xfrm>
        </p:grpSpPr>
        <p:sp>
          <p:nvSpPr>
            <p:cNvPr id="7" name="AutoShape 54">
              <a:extLst>
                <a:ext uri="{FF2B5EF4-FFF2-40B4-BE49-F238E27FC236}">
                  <a16:creationId xmlns:a16="http://schemas.microsoft.com/office/drawing/2014/main" id="{E3BC70B8-19A2-898E-56DC-DDAFEAF0FA62}"/>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5">
              <a:extLst>
                <a:ext uri="{FF2B5EF4-FFF2-40B4-BE49-F238E27FC236}">
                  <a16:creationId xmlns:a16="http://schemas.microsoft.com/office/drawing/2014/main" id="{19A0CAAA-03EF-A381-DBB5-30B739B1D4FB}"/>
                </a:ext>
              </a:extLst>
            </p:cNvPr>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ز – ع - ن</a:t>
              </a:r>
              <a:endParaRPr kumimoji="0" lang="en-US" sz="48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6">
              <a:extLst>
                <a:ext uri="{FF2B5EF4-FFF2-40B4-BE49-F238E27FC236}">
                  <a16:creationId xmlns:a16="http://schemas.microsoft.com/office/drawing/2014/main" id="{26D1C06D-8FC9-97F5-8CF3-1781AB273A13}"/>
                </a:ext>
              </a:extLst>
            </p:cNvPr>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ثلاثة كهنة دبلوماسيون</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6748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714896"/>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مريم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62" name="Text Box 1027"/>
          <p:cNvSpPr txBox="1">
            <a:spLocks noChangeArrowheads="1"/>
          </p:cNvSpPr>
          <p:nvPr/>
        </p:nvSpPr>
        <p:spPr bwMode="auto">
          <a:xfrm>
            <a:off x="-36512" y="3086958"/>
            <a:ext cx="2323328"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فَجَمِيعُ ٱلْأَجْيَالِ مِنْ إِبْراهِيمَ إِلَى دَاوُدَ أَرْبَعَةَ عَشَرَ جِيلًا، وَمِنْ دَاوُدَ إِلَى سَبْيِ بَابِلَ أَرْبَعَةَ عَشَرَ جِيلًا، وَمِنْ سَبْيِ بَابِلَ إِلَى ٱلْمَسِيحِ أَرْبَعَةَ عَشَرَ جِيلًا</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متَّى 1 : 17</a:t>
            </a:r>
            <a:endParaRPr kumimoji="0" lang="en-GB"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24" name="Group 1028"/>
          <p:cNvGrpSpPr>
            <a:grpSpLocks/>
          </p:cNvGrpSpPr>
          <p:nvPr/>
        </p:nvGrpSpPr>
        <p:grpSpPr bwMode="auto">
          <a:xfrm>
            <a:off x="228600" y="682625"/>
            <a:ext cx="5086350" cy="5965825"/>
            <a:chOff x="0" y="336"/>
            <a:chExt cx="3204" cy="3758"/>
          </a:xfrm>
        </p:grpSpPr>
        <p:sp>
          <p:nvSpPr>
            <p:cNvPr id="117825" name="Text Box 1029"/>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إبراهيم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87" name="Group 1030"/>
            <p:cNvGrpSpPr>
              <a:grpSpLocks/>
            </p:cNvGrpSpPr>
            <p:nvPr/>
          </p:nvGrpSpPr>
          <p:grpSpPr bwMode="auto">
            <a:xfrm>
              <a:off x="364" y="524"/>
              <a:ext cx="2840" cy="3570"/>
              <a:chOff x="608" y="92"/>
              <a:chExt cx="2500" cy="357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إسحق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يهوذا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فارص</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حصرون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عميناداب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نحشون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بوعز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عوبيد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داود الملك</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117764" name="Text Box 1057"/>
          <p:cNvSpPr txBox="1">
            <a:spLocks noChangeArrowheads="1"/>
          </p:cNvSpPr>
          <p:nvPr/>
        </p:nvSpPr>
        <p:spPr bwMode="auto">
          <a:xfrm>
            <a:off x="2339752" y="835025"/>
            <a:ext cx="1260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سليمان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419872" y="1104900"/>
            <a:ext cx="12557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رحبعام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635896" y="1543050"/>
            <a:ext cx="61021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آسا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يهوشافاط</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عزِّيَّا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يوثام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آحاز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حزقيَّا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منسَّى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يوشيا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يكنيا (السبي)</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91" name="Text Box 1084"/>
          <p:cNvSpPr txBox="1">
            <a:spLocks noChangeArrowheads="1"/>
          </p:cNvSpPr>
          <p:nvPr/>
        </p:nvSpPr>
        <p:spPr bwMode="auto">
          <a:xfrm>
            <a:off x="4816475" y="911225"/>
            <a:ext cx="1260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شألتئيل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652120" y="1228690"/>
            <a:ext cx="12557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زربابل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5944071" y="1588730"/>
            <a:ext cx="1292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أبيهود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ألياقيم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عازور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صادوق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أخيم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اليعازر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يوسف</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4" name="Text Box 1107"/>
          <p:cNvSpPr txBox="1">
            <a:spLocks noChangeArrowheads="1"/>
          </p:cNvSpPr>
          <p:nvPr/>
        </p:nvSpPr>
        <p:spPr bwMode="auto">
          <a:xfrm>
            <a:off x="7380313" y="6321425"/>
            <a:ext cx="17636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يسوع المسيبح</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38499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الأبديَّة</a:t>
            </a:r>
            <a:endParaRPr kumimoji="0" lang="en-US"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8" name="Text Box 1112"/>
          <p:cNvSpPr txBox="1">
            <a:spLocks noChangeArrowheads="1"/>
          </p:cNvSpPr>
          <p:nvPr/>
        </p:nvSpPr>
        <p:spPr bwMode="auto">
          <a:xfrm>
            <a:off x="899592" y="6156593"/>
            <a:ext cx="1752600" cy="5847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قيام المملكة</a:t>
            </a:r>
            <a:endParaRPr kumimoji="0" lang="en-US"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9" name="Text Box 1113"/>
          <p:cNvSpPr txBox="1">
            <a:spLocks noChangeArrowheads="1"/>
          </p:cNvSpPr>
          <p:nvPr/>
        </p:nvSpPr>
        <p:spPr bwMode="auto">
          <a:xfrm>
            <a:off x="1371600" y="33265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24" name="Rectangle 1117"/>
          <p:cNvSpPr>
            <a:spLocks noGrp="1" noChangeArrowheads="1"/>
          </p:cNvSpPr>
          <p:nvPr>
            <p:ph type="title" idx="4294967295"/>
          </p:nvPr>
        </p:nvSpPr>
        <p:spPr>
          <a:xfrm>
            <a:off x="106288" y="116632"/>
            <a:ext cx="5257800" cy="457200"/>
          </a:xfrm>
        </p:spPr>
        <p:txBody>
          <a:bodyPr/>
          <a:lstStyle/>
          <a:p>
            <a:pPr rtl="1" eaLnBrk="1" hangingPunct="1">
              <a:defRPr/>
            </a:pPr>
            <a:r>
              <a:rPr lang="ar-JO"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rPr>
              <a:t>المملكة بحسب متَّى 1 </a:t>
            </a:r>
            <a:endParaRPr lang="en-US"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6" name="Text Box 6"/>
          <p:cNvSpPr txBox="1">
            <a:spLocks noChangeArrowheads="1"/>
          </p:cNvSpPr>
          <p:nvPr/>
        </p:nvSpPr>
        <p:spPr bwMode="auto">
          <a:xfrm>
            <a:off x="8221663" y="47625"/>
            <a:ext cx="74892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218ب</a:t>
            </a:r>
            <a:endParaRPr kumimoji="0" lang="en-US"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 name="Group 1">
            <a:extLst>
              <a:ext uri="{FF2B5EF4-FFF2-40B4-BE49-F238E27FC236}">
                <a16:creationId xmlns:a16="http://schemas.microsoft.com/office/drawing/2014/main" id="{18A9E492-7FF5-8A6B-CF43-94D3240BD203}"/>
              </a:ext>
            </a:extLst>
          </p:cNvPr>
          <p:cNvGrpSpPr/>
          <p:nvPr/>
        </p:nvGrpSpPr>
        <p:grpSpPr>
          <a:xfrm>
            <a:off x="7668344" y="2636912"/>
            <a:ext cx="1778000" cy="1174552"/>
            <a:chOff x="7390341" y="1916832"/>
            <a:chExt cx="1778000" cy="1174552"/>
          </a:xfrm>
        </p:grpSpPr>
        <p:sp>
          <p:nvSpPr>
            <p:cNvPr id="4" name="Text Box 43">
              <a:extLst>
                <a:ext uri="{FF2B5EF4-FFF2-40B4-BE49-F238E27FC236}">
                  <a16:creationId xmlns:a16="http://schemas.microsoft.com/office/drawing/2014/main" id="{0407D303-D4EB-6038-DCC4-5F299D305DD0}"/>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أخزيا</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6" name="AutoShape 44">
              <a:extLst>
                <a:ext uri="{FF2B5EF4-FFF2-40B4-BE49-F238E27FC236}">
                  <a16:creationId xmlns:a16="http://schemas.microsoft.com/office/drawing/2014/main" id="{2F213A93-7205-2AED-82FC-13C2B71A27EB}"/>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8" name="Text Box 45">
              <a:extLst>
                <a:ext uri="{FF2B5EF4-FFF2-40B4-BE49-F238E27FC236}">
                  <a16:creationId xmlns:a16="http://schemas.microsoft.com/office/drawing/2014/main" id="{C0770FD1-D9BF-9DB1-EAE0-D5C3EB91A5E3}"/>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يوآش</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 name="AutoShape 46">
              <a:extLst>
                <a:ext uri="{FF2B5EF4-FFF2-40B4-BE49-F238E27FC236}">
                  <a16:creationId xmlns:a16="http://schemas.microsoft.com/office/drawing/2014/main" id="{4633299B-4FE1-7A21-BB9B-137E72FDF493}"/>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 name="Text Box 47">
              <a:extLst>
                <a:ext uri="{FF2B5EF4-FFF2-40B4-BE49-F238E27FC236}">
                  <a16:creationId xmlns:a16="http://schemas.microsoft.com/office/drawing/2014/main" id="{FF67EBDB-9F1D-2053-0AAD-FEAC8066CC7E}"/>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أماصيا</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 name="Left Arrow 10">
            <a:extLst>
              <a:ext uri="{FF2B5EF4-FFF2-40B4-BE49-F238E27FC236}">
                <a16:creationId xmlns:a16="http://schemas.microsoft.com/office/drawing/2014/main" id="{820C95B6-0C3D-B3ED-599C-D21F5C3B6A44}"/>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14626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strVal val="#ppt_w*0.70"/>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Effect transition="in" filter="fade">
                                      <p:cBhvr>
                                        <p:cTn id="45" dur="1000"/>
                                        <p:tgtEl>
                                          <p:spTgt spid="2"/>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dirty="0"/>
              <a:t>حدائق بابل المعلقة</a:t>
            </a:r>
            <a:endParaRPr lang="en-GB" sz="2800" dirty="0"/>
          </a:p>
        </p:txBody>
      </p:sp>
    </p:spTree>
    <p:extLst>
      <p:ext uri="{BB962C8B-B14F-4D97-AF65-F5344CB8AC3E}">
        <p14:creationId xmlns:p14="http://schemas.microsoft.com/office/powerpoint/2010/main" val="3710779661"/>
      </p:ext>
    </p:extLst>
  </p:cSld>
  <p:clrMapOvr>
    <a:overrideClrMapping bg1="lt1" tx1="dk1" bg2="lt2" tx2="dk2" accent1="accent1" accent2="accent2" accent3="accent3" accent4="accent4" accent5="accent5" accent6="accent6" hlink="hlink" folHlink="folHlink"/>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اللطف نحو يهوياكين في السبي </a:t>
            </a:r>
            <a:endParaRPr lang="en-GB" sz="3600" dirty="0"/>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Chap. 21</a:t>
            </a: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rPr>
              <a:t>وفي السنة السابعة والثلاثين لسبي يهوياكين ملك يهوذا في الشهر الثاني عشر في السابع والعشرين من الشهر رفع أويل مردوخ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rPr>
              <a:t>2 ملوك 25: 27-30</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لوح المؤن</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متحف برلين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4512959"/>
      </p:ext>
    </p:extLst>
  </p:cSld>
  <p:clrMapOvr>
    <a:overrideClrMapping bg1="lt1" tx1="dk1" bg2="lt2" tx2="dk2" accent1="accent1" accent2="accent2" accent3="accent3" accent4="accent4" accent5="accent5" accent6="accent6" hlink="hlink" folHlink="folHlink"/>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46166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Times New Roman" pitchFamily="-111" charset="0"/>
                <a:cs typeface="Arial" panose="020B0604020202020204" pitchFamily="34"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لوح مؤن </a:t>
            </a:r>
            <a:br>
              <a:rPr lang="ar-JO" sz="3600" dirty="0"/>
            </a:br>
            <a:r>
              <a:rPr lang="ar-JO" sz="3600" dirty="0"/>
              <a:t>يهوياكين </a:t>
            </a:r>
            <a:br>
              <a:rPr lang="ar-JO" sz="3600" dirty="0"/>
            </a:br>
            <a:r>
              <a:rPr lang="ar-JO" sz="3600" dirty="0"/>
              <a:t>في السبي</a:t>
            </a:r>
            <a:endParaRPr lang="en-GB" sz="3600" dirty="0"/>
          </a:p>
        </p:txBody>
      </p:sp>
      <p:sp>
        <p:nvSpPr>
          <p:cNvPr id="441347" name="Text Box 7"/>
          <p:cNvSpPr txBox="1">
            <a:spLocks noChangeArrowheads="1"/>
          </p:cNvSpPr>
          <p:nvPr/>
        </p:nvSpPr>
        <p:spPr bwMode="auto">
          <a:xfrm>
            <a:off x="179512" y="5517232"/>
            <a:ext cx="8964488" cy="1200329"/>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 10سيلا (زيت)                  ليهوياكين ملك يهوذا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 2 ونصف سيلا (زيت)          لخمسة من ابناء ملك يهوذا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 4 سيلا (زيت)                   لثمانية من رجال يهوذا، نص سيلا لكل رجل </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461665"/>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1899-1917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279734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panose="020B0604020202020204" pitchFamily="34" charset="0"/>
              </a:rPr>
              <a:t>النعمة في السبي</a:t>
            </a:r>
            <a:endParaRPr kumimoji="1" lang="en-US" dirty="0">
              <a:solidFill>
                <a:schemeClr val="tx1"/>
              </a:solidFill>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يهوياكين</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يكنيا/كنيا</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 (حكم 3 شهور)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شألتئيل</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3 : 17-19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فدايا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يقميا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ندبيا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ملكيرام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شنأصر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هوشاماع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زربابل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يهوياكين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dirty="0">
                <a:solidFill>
                  <a:srgbClr val="FFFFFF"/>
                </a:solidFill>
                <a:effectLst>
                  <a:glow rad="241300">
                    <a:schemeClr val="bg1">
                      <a:alpha val="89000"/>
                    </a:schemeClr>
                  </a:glow>
                </a:effectLst>
              </a:rPr>
              <a:t>خط نسل يهوياكين/يكنيا/كنيا</a:t>
            </a:r>
            <a:br>
              <a:rPr lang="ar-JO" sz="2800" dirty="0">
                <a:solidFill>
                  <a:srgbClr val="FFFFFF"/>
                </a:solidFill>
                <a:effectLst>
                  <a:glow rad="241300">
                    <a:schemeClr val="bg1">
                      <a:alpha val="89000"/>
                    </a:schemeClr>
                  </a:glow>
                </a:effectLst>
              </a:rPr>
            </a:br>
            <a:r>
              <a:rPr lang="ar-JO" sz="2800" dirty="0">
                <a:solidFill>
                  <a:srgbClr val="FFFFFF"/>
                </a:solidFill>
                <a:effectLst>
                  <a:glow rad="241300">
                    <a:schemeClr val="bg1">
                      <a:alpha val="89000"/>
                    </a:schemeClr>
                  </a:glow>
                </a:effectLst>
              </a:rPr>
              <a:t>(1 أخ 3: 17-24)</a:t>
            </a:r>
            <a:endParaRPr lang="en-US" sz="2800" dirty="0">
              <a:solidFill>
                <a:srgbClr val="FFFFFF"/>
              </a:solidFill>
              <a:effectLst>
                <a:glow rad="241300">
                  <a:schemeClr val="bg1">
                    <a:alpha val="89000"/>
                  </a:schemeClr>
                </a:glow>
              </a:effectLst>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فدايا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7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زربابل</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أخ واحد (شمعي)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حننيا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6 إخوة وأخت واحدة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شكنيا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شمعيا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لا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نعريا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اليوعيني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أخوين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هوداياهو</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6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064514" y="4437112"/>
            <a:ext cx="3932551" cy="1633526"/>
          </a:xfrm>
        </p:spPr>
        <p:txBody>
          <a:bodyPr/>
          <a:lstStyle/>
          <a:p>
            <a:pPr algn="r" eaLnBrk="1" hangingPunct="1">
              <a:defRPr/>
            </a:pPr>
            <a:r>
              <a:rPr lang="ar-JO" sz="3200" dirty="0">
                <a:solidFill>
                  <a:schemeClr val="bg1"/>
                </a:solidFill>
                <a:effectLst>
                  <a:glow rad="177800">
                    <a:schemeClr val="tx1"/>
                  </a:glow>
                </a:effectLst>
                <a:ea typeface="ＭＳ Ｐゴシック" charset="0"/>
                <a:cs typeface="Arial" panose="020B0604020202020204" pitchFamily="34" charset="0"/>
              </a:rPr>
              <a:t>آية مفتاحية</a:t>
            </a:r>
            <a:br>
              <a:rPr lang="en-US" sz="3200" dirty="0">
                <a:solidFill>
                  <a:schemeClr val="bg1"/>
                </a:solidFill>
                <a:effectLst>
                  <a:glow rad="177800">
                    <a:schemeClr val="tx1"/>
                  </a:glow>
                </a:effectLst>
                <a:ea typeface="ＭＳ Ｐゴシック" charset="0"/>
                <a:cs typeface="Arial" panose="020B0604020202020204" pitchFamily="34" charset="0"/>
              </a:rPr>
            </a:br>
            <a:r>
              <a:rPr lang="ar-JO" sz="3200" dirty="0">
                <a:solidFill>
                  <a:schemeClr val="bg1"/>
                </a:solidFill>
                <a:effectLst>
                  <a:glow rad="177800">
                    <a:schemeClr val="tx1"/>
                  </a:glow>
                </a:effectLst>
                <a:ea typeface="ＭＳ Ｐゴシック" charset="0"/>
                <a:cs typeface="Arial" panose="020B0604020202020204" pitchFamily="34" charset="0"/>
              </a:rPr>
              <a:t>2 صموئيل 7 : 12 – 13 </a:t>
            </a:r>
            <a:endParaRPr lang="en-US" sz="3200" dirty="0">
              <a:solidFill>
                <a:schemeClr val="bg1"/>
              </a:solidFill>
              <a:effectLst>
                <a:glow rad="177800">
                  <a:schemeClr val="tx1"/>
                </a:glow>
              </a:effectLst>
              <a:ea typeface="ＭＳ Ｐゴシック" charset="0"/>
              <a:cs typeface="Arial" panose="020B0604020202020204" pitchFamily="34" charset="0"/>
            </a:endParaRPr>
          </a:p>
        </p:txBody>
      </p:sp>
      <p:sp>
        <p:nvSpPr>
          <p:cNvPr id="189443" name="Text Box 8"/>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متى كملت أيامك واضطجعت مع آبائك أقيم بعدك نسلك الذي يخرج من أحشائك وأثبت مملكته هو يبني بيتاً لإسمي وأنا اثبت كرسي مملكته إلى الأبد </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226" name="Rectangle 2"/>
          <p:cNvSpPr>
            <a:spLocks noChangeArrowheads="1"/>
          </p:cNvSpPr>
          <p:nvPr/>
        </p:nvSpPr>
        <p:spPr bwMode="auto">
          <a:xfrm>
            <a:off x="241300" y="3903663"/>
            <a:ext cx="8740775" cy="238270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36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صمؤيل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ts val="6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١٦ وَيَأْمَنُ </a:t>
            </a: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بَيْتُكَ</a:t>
            </a: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وَمَمْلَكَتُكَ</a:t>
            </a: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000" b="1" i="0" u="sng"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a:t>
            </a:r>
            <a:r>
              <a:rPr kumimoji="0" lang="ar-JO" sz="6000" b="1" i="0" u="sng" strike="noStrike" kern="1200" cap="none" spc="0" normalizeH="0" baseline="3000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ٱلْأَبَدِ</a:t>
            </a:r>
            <a:r>
              <a:rPr kumimoji="0" lang="ar-JO" sz="6000" b="1" i="0" u="sng"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أَمَامَكَ.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كُرْسِيُّكَ</a:t>
            </a: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يَكُونُ ثَابِتًا </a:t>
            </a:r>
            <a:r>
              <a:rPr kumimoji="0" lang="ar-JO" sz="6000" b="1" i="0" u="sng"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a:t>
            </a:r>
            <a:r>
              <a:rPr kumimoji="0" lang="ar-JO" sz="6000" b="1" i="0" u="sng" strike="noStrike" kern="1200" cap="none" spc="0" normalizeH="0" baseline="3000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ٱلْأَبَدِ</a:t>
            </a:r>
            <a:endParaRPr kumimoji="0" lang="en-US"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                            </a:t>
            </a:r>
          </a:p>
        </p:txBody>
      </p:sp>
      <p:sp>
        <p:nvSpPr>
          <p:cNvPr id="52228" name="Rectangle 4"/>
          <p:cNvSpPr>
            <a:spLocks noChangeArrowheads="1"/>
          </p:cNvSpPr>
          <p:nvPr/>
        </p:nvSpPr>
        <p:spPr bwMode="auto">
          <a:xfrm>
            <a:off x="1006475" y="373063"/>
            <a:ext cx="7177088"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الداودي</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29" name="Oval 5"/>
          <p:cNvSpPr>
            <a:spLocks noChangeArrowheads="1"/>
          </p:cNvSpPr>
          <p:nvPr/>
        </p:nvSpPr>
        <p:spPr bwMode="auto">
          <a:xfrm>
            <a:off x="4651104" y="4394040"/>
            <a:ext cx="1681957"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230" name="Oval 6"/>
          <p:cNvSpPr>
            <a:spLocks noChangeArrowheads="1"/>
          </p:cNvSpPr>
          <p:nvPr/>
        </p:nvSpPr>
        <p:spPr bwMode="auto">
          <a:xfrm>
            <a:off x="2997724" y="4367362"/>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231" name="Oval 7"/>
          <p:cNvSpPr>
            <a:spLocks noChangeArrowheads="1"/>
          </p:cNvSpPr>
          <p:nvPr/>
        </p:nvSpPr>
        <p:spPr bwMode="auto">
          <a:xfrm>
            <a:off x="5209905" y="5296045"/>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233" name="Text Box 9"/>
          <p:cNvSpPr txBox="1">
            <a:spLocks noChangeArrowheads="1"/>
          </p:cNvSpPr>
          <p:nvPr/>
        </p:nvSpPr>
        <p:spPr bwMode="auto">
          <a:xfrm>
            <a:off x="2373438" y="5268982"/>
            <a:ext cx="20891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إِلَى </a:t>
            </a:r>
            <a:r>
              <a:rPr kumimoji="0" lang="ar-JO" sz="4000" b="1" i="0" u="sng" strike="noStrike" kern="1200" cap="none" spc="0" normalizeH="0" baseline="0" noProof="0" dirty="0" err="1">
                <a:ln>
                  <a:noFill/>
                </a:ln>
                <a:solidFill>
                  <a:srgbClr val="00CC00"/>
                </a:solidFill>
                <a:effectLst/>
                <a:uLnTx/>
                <a:uFillTx/>
                <a:latin typeface="Arial" panose="020B0604020202020204" pitchFamily="34" charset="0"/>
                <a:ea typeface="ＭＳ Ｐゴシック" charset="0"/>
                <a:cs typeface="Arial" panose="020B0604020202020204" pitchFamily="34" charset="0"/>
              </a:rPr>
              <a:t>ٱلْأَبَدِ</a:t>
            </a:r>
            <a:endParaRPr kumimoji="0" lang="en-US" sz="4000" b="1" i="0" u="sng"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52234" name="Text Box 10"/>
          <p:cNvSpPr txBox="1">
            <a:spLocks noChangeArrowheads="1"/>
          </p:cNvSpPr>
          <p:nvPr/>
        </p:nvSpPr>
        <p:spPr bwMode="auto">
          <a:xfrm>
            <a:off x="1908699" y="4392053"/>
            <a:ext cx="20891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إِلَى </a:t>
            </a:r>
            <a:r>
              <a:rPr kumimoji="0" lang="ar-JO" sz="4000" b="1" i="0" u="sng" strike="noStrike" kern="1200" cap="none" spc="0" normalizeH="0" baseline="0" noProof="0" dirty="0" err="1">
                <a:ln>
                  <a:noFill/>
                </a:ln>
                <a:solidFill>
                  <a:srgbClr val="00CC00"/>
                </a:solidFill>
                <a:effectLst/>
                <a:uLnTx/>
                <a:uFillTx/>
                <a:latin typeface="Arial" panose="020B0604020202020204" pitchFamily="34" charset="0"/>
                <a:ea typeface="ＭＳ Ｐゴシック" charset="0"/>
                <a:cs typeface="Arial" panose="020B0604020202020204" pitchFamily="34" charset="0"/>
              </a:rPr>
              <a:t>ٱلْأَبَدِ</a:t>
            </a:r>
            <a:endParaRPr kumimoji="0" lang="en-US" sz="4000" b="1" i="0" u="sng"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52244" name="Rectangle 2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©2006 TBBMI</a:t>
            </a:r>
          </a:p>
        </p:txBody>
      </p:sp>
      <p:sp>
        <p:nvSpPr>
          <p:cNvPr id="52249" name="Rectangle 25"/>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9.65.05B.</a:t>
            </a:r>
          </a:p>
        </p:txBody>
      </p:sp>
      <p:sp>
        <p:nvSpPr>
          <p:cNvPr id="52250" name="Text Box 26"/>
          <p:cNvSpPr txBox="1">
            <a:spLocks noChangeArrowheads="1"/>
          </p:cNvSpPr>
          <p:nvPr/>
        </p:nvSpPr>
        <p:spPr bwMode="auto">
          <a:xfrm>
            <a:off x="1533525" y="2439988"/>
            <a:ext cx="5988050" cy="144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4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ضماناته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4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الثلاثة</a:t>
            </a:r>
            <a:endParaRPr kumimoji="0" lang="en-US" sz="44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6.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10631</TotalTime>
  <Words>20241</Words>
  <Application>Microsoft Macintosh PowerPoint</Application>
  <PresentationFormat>On-screen Show (4:3)</PresentationFormat>
  <Paragraphs>2452</Paragraphs>
  <Slides>234</Slides>
  <Notes>195</Notes>
  <HiddenSlides>0</HiddenSlides>
  <MMClips>0</MMClips>
  <ScaleCrop>false</ScaleCrop>
  <HeadingPairs>
    <vt:vector size="6" baseType="variant">
      <vt:variant>
        <vt:lpstr>Fonts Used</vt:lpstr>
      </vt:variant>
      <vt:variant>
        <vt:i4>27</vt:i4>
      </vt:variant>
      <vt:variant>
        <vt:lpstr>Theme</vt:lpstr>
      </vt:variant>
      <vt:variant>
        <vt:i4>51</vt:i4>
      </vt:variant>
      <vt:variant>
        <vt:lpstr>Slide Titles</vt:lpstr>
      </vt:variant>
      <vt:variant>
        <vt:i4>234</vt:i4>
      </vt:variant>
    </vt:vector>
  </HeadingPairs>
  <TitlesOfParts>
    <vt:vector size="312" baseType="lpstr">
      <vt:lpstr>Albertus Extra Bold</vt:lpstr>
      <vt:lpstr>Arail</vt:lpstr>
      <vt:lpstr>ＭＳ Ｐゴシック</vt:lpstr>
      <vt:lpstr>Osaka</vt:lpstr>
      <vt:lpstr>Times</vt:lpstr>
      <vt:lpstr>Accordance</vt:lpstr>
      <vt:lpstr>Arial</vt:lpstr>
      <vt:lpstr>Arial Black</vt:lpstr>
      <vt:lpstr>Arial Narrow</vt:lpstr>
      <vt:lpstr>Calibri</vt:lpstr>
      <vt:lpstr>Calibri Light</vt:lpstr>
      <vt:lpstr>Comic Sans MS</vt:lpstr>
      <vt:lpstr>Garamond</vt:lpstr>
      <vt:lpstr>GillSans</vt:lpstr>
      <vt:lpstr>Helvetica</vt:lpstr>
      <vt:lpstr>Helvetica Neue</vt:lpstr>
      <vt:lpstr>Impact</vt:lpstr>
      <vt:lpstr>Lucida Grande</vt:lpstr>
      <vt:lpstr>Matura MT Script Capitals</vt:lpstr>
      <vt:lpstr>Monotype Sorts</vt:lpstr>
      <vt:lpstr>Tahoma</vt:lpstr>
      <vt:lpstr>Times New Roman</vt:lpstr>
      <vt:lpstr>Traditional Arabic</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1_Default Design</vt:lpstr>
      <vt:lpstr>White</vt:lpstr>
      <vt:lpstr>1_Office Theme</vt:lpstr>
      <vt:lpstr>1_untitled 1</vt:lpstr>
      <vt:lpstr>Median</vt:lpstr>
      <vt:lpstr>untitled 3</vt:lpstr>
      <vt:lpstr>1_Construction</vt:lpstr>
      <vt:lpstr>3_Construction</vt:lpstr>
      <vt:lpstr>1_Blank Presentation</vt:lpstr>
      <vt:lpstr>50_Blank Presentation</vt:lpstr>
      <vt:lpstr>3_Default Design</vt:lpstr>
      <vt:lpstr>1_Bar Code</vt:lpstr>
      <vt:lpstr>Crumple</vt:lpstr>
      <vt:lpstr>54_Blank Presentation</vt:lpstr>
      <vt:lpstr>11_Office Theme</vt:lpstr>
      <vt:lpstr>21_Office Theme</vt:lpstr>
      <vt:lpstr>22_Default Design</vt:lpstr>
      <vt:lpstr>5_Default Design</vt:lpstr>
      <vt:lpstr>6_Default Design</vt:lpstr>
      <vt:lpstr>Blank</vt:lpstr>
      <vt:lpstr>23_Default Design</vt:lpstr>
      <vt:lpstr>Azure</vt:lpstr>
      <vt:lpstr>Soaring</vt:lpstr>
      <vt:lpstr>4_Soaring</vt:lpstr>
      <vt:lpstr>3_Azure</vt:lpstr>
      <vt:lpstr>1_untitled 3</vt:lpstr>
      <vt:lpstr>2_untitled 3</vt:lpstr>
      <vt:lpstr>1_Slit</vt:lpstr>
      <vt:lpstr>9_Blank Presentation - Graphics Omitted</vt:lpstr>
      <vt:lpstr>7_Default Design</vt:lpstr>
      <vt:lpstr>Stream</vt:lpstr>
      <vt:lpstr>Slit</vt:lpstr>
      <vt:lpstr>13_Blank Presentation</vt:lpstr>
      <vt:lpstr>5_Office Theme</vt:lpstr>
      <vt:lpstr>2_Fireworks</vt:lpstr>
      <vt:lpstr>Shimmer</vt:lpstr>
      <vt:lpstr>1_Fireworks</vt:lpstr>
      <vt:lpstr>9_Default Design</vt:lpstr>
      <vt:lpstr>8_Default Design</vt:lpstr>
      <vt:lpstr>16_Default Design</vt:lpstr>
      <vt:lpstr>10_Default Design</vt:lpstr>
      <vt:lpstr>17_Default Design</vt:lpstr>
      <vt:lpstr>13_Default Design</vt:lpstr>
      <vt:lpstr>6_Pulse</vt:lpstr>
      <vt:lpstr>عزرا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علاقة عزرا بأستير</vt:lpstr>
      <vt:lpstr>باري هدلستون, الكتاب المقدس التلخيصي (Grand Rapids: Baker, 1992)</vt:lpstr>
      <vt:lpstr>كن عابداً</vt:lpstr>
      <vt:lpstr>لماذا يستردنا الله؟</vt:lpstr>
      <vt:lpstr>سبيين ٧٠ سنة</vt:lpstr>
      <vt:lpstr>1. حرر الله المسبيين اليهود ليعبدوه</vt:lpstr>
      <vt:lpstr>2. يحررنا الله من عبوديتنا لنعبده  </vt:lpstr>
      <vt:lpstr>الفكرة الرئيسية في عزرا</vt:lpstr>
      <vt:lpstr> ما الذي سيتغير في حياتك إذا كان هدفك الرئيسي في الحياة هوالعبادة؟ </vt:lpstr>
      <vt:lpstr>التطبيق</vt:lpstr>
      <vt:lpstr>PowerPoint Presentation</vt:lpstr>
      <vt:lpstr>عزرا - نحميا</vt:lpstr>
      <vt:lpstr>الخط الزمني</vt:lpstr>
      <vt:lpstr>التسلسل الزمني في عزرا - نحميا</vt:lpstr>
      <vt:lpstr>The Postexilic Period</vt:lpstr>
      <vt:lpstr>Ezra Chart (Tanner)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كورش يحتل بابل</vt:lpstr>
      <vt:lpstr>سقوط بابل 539 ق.م</vt:lpstr>
      <vt:lpstr>سقوط بابل (هيرودوت)</vt:lpstr>
      <vt:lpstr>سقوط بابل (هيرودوت)</vt:lpstr>
      <vt:lpstr>PowerPoint Presentation</vt:lpstr>
      <vt:lpstr>تحديد هوية داريوس المادي</vt:lpstr>
      <vt:lpstr>كورش يحتل بابل</vt:lpstr>
      <vt:lpstr>PowerPoint Presentation</vt:lpstr>
      <vt:lpstr>PowerPoint Presentation</vt:lpstr>
      <vt:lpstr>PowerPoint Presentation</vt:lpstr>
      <vt:lpstr>PowerPoint Presentation</vt:lpstr>
      <vt:lpstr>PowerPoint Presentation</vt:lpstr>
      <vt:lpstr>PowerPoint Presentation</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ترامب أم كورش</vt:lpstr>
      <vt:lpstr>PowerPoint Presentation</vt:lpstr>
      <vt:lpstr>The Persian Empire</vt:lpstr>
      <vt:lpstr>كن عابداً</vt:lpstr>
      <vt:lpstr>الصفحات الصفراء</vt:lpstr>
      <vt:lpstr>لماذا الكنيسة؟</vt:lpstr>
      <vt:lpstr>مي لينغ</vt:lpstr>
      <vt:lpstr>مي لينغ</vt:lpstr>
      <vt:lpstr>أخطأ الدكتور راز</vt:lpstr>
      <vt:lpstr>مي لينغ</vt:lpstr>
      <vt:lpstr>كلنا أخطأنا</vt:lpstr>
      <vt:lpstr>لماذا يستردنا الله؟</vt:lpstr>
      <vt:lpstr>يحررنا الله من عبوديتنا لنعبده</vt:lpstr>
      <vt:lpstr>أخطأت إسرائيل</vt:lpstr>
      <vt:lpstr>سبيين ٧٠ سنة</vt:lpstr>
      <vt:lpstr>The Postexilic Era</vt:lpstr>
      <vt:lpstr>يهوذا حفظ !</vt:lpstr>
      <vt:lpstr>PowerPoint Presentation</vt:lpstr>
      <vt:lpstr>PowerPoint Presentation</vt:lpstr>
      <vt:lpstr>PowerPoint Presentation</vt:lpstr>
      <vt:lpstr>PowerPoint Presentation</vt:lpstr>
      <vt:lpstr>دعونا ندرس   النص الكتابي</vt:lpstr>
      <vt:lpstr>لماذا يستردنا الله؟</vt:lpstr>
      <vt:lpstr> 1. حرر الله المسبيين اليهود ليعبدوه</vt:lpstr>
      <vt:lpstr>عزرا 1 </vt:lpstr>
      <vt:lpstr>دارت الحياة اليهودية حول هيكل سليمان  لمدة 400 سنة (959-586 ق.م)</vt:lpstr>
      <vt:lpstr>جدول السبي</vt:lpstr>
      <vt:lpstr>حافظ اليهود على قداستهم      في المرحضة</vt:lpstr>
      <vt:lpstr>PowerPoint Presentation</vt:lpstr>
      <vt:lpstr>PowerPoint Presentation</vt:lpstr>
      <vt:lpstr>PowerPoint Presentation</vt:lpstr>
      <vt:lpstr>PowerPoint Presentation</vt:lpstr>
      <vt:lpstr>PowerPoint Presentation</vt:lpstr>
      <vt:lpstr>PowerPoint Presentation</vt:lpstr>
      <vt:lpstr>المملكة بحسب متَّى 1 </vt:lpstr>
      <vt:lpstr>حدائق بابل المعلقة</vt:lpstr>
      <vt:lpstr>اللطف نحو يهوياكين في السبي </vt:lpstr>
      <vt:lpstr>لوح مؤن  يهوياكين  في السبي</vt:lpstr>
      <vt:lpstr>النعمة في السبي</vt:lpstr>
      <vt:lpstr>خط نسل يهوياكين/يكنيا/كنيا (1 أخ 3: 17-24)</vt:lpstr>
      <vt:lpstr>آية مفتاحية 2 صموئيل 7 : 12 – 13 </vt:lpstr>
      <vt:lpstr>PowerPoint Presentation</vt:lpstr>
      <vt:lpstr>PowerPoint Presentation</vt:lpstr>
      <vt:lpstr>الدراسة المساعدة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كورش العظيم يحتل بابل</vt:lpstr>
      <vt:lpstr>مرسوم     كورش</vt:lpstr>
      <vt:lpstr>الخارجة</vt:lpstr>
      <vt:lpstr>الرجوع من السبي  كتاب الموارد المرئية للكتاب المقدس ، 95</vt:lpstr>
      <vt:lpstr>The Persian Empire</vt:lpstr>
      <vt:lpstr>لكن لماذا  يعتبر الرجوع إلى أرض إسرائيل مهماً جداً؟</vt:lpstr>
      <vt:lpstr>حدود الأرض الموعودة لإبراهيم</vt:lpstr>
      <vt:lpstr>Bethlehem aerial from north</vt:lpstr>
      <vt:lpstr>عزرا 2 </vt:lpstr>
      <vt:lpstr>الرجوع من السبي</vt:lpstr>
      <vt:lpstr>التسلسل الزمني في سفر عزرا</vt:lpstr>
      <vt:lpstr>التسلسل الزمني في عزرا ونحميا  كتاب المصادر المرئية للكتاب المقدس ، ٩٣</vt:lpstr>
      <vt:lpstr>التسلسل الزمني للسبي</vt:lpstr>
      <vt:lpstr>التسلسل الزمني للسبي</vt:lpstr>
      <vt:lpstr>التسلسل الزمني في عزرا ونحميا</vt:lpstr>
      <vt:lpstr>علاقة عزرا بأستير</vt:lpstr>
      <vt:lpstr>عزرا : الهيكل / الشعب</vt:lpstr>
      <vt:lpstr>هيكل زربابل  كتاب الموارد المرئية للكتاب المقدس ، 95</vt:lpstr>
      <vt:lpstr>العنوان</vt:lpstr>
      <vt:lpstr>التأليف</vt:lpstr>
      <vt:lpstr>الظروف</vt:lpstr>
      <vt:lpstr>الظروف</vt:lpstr>
      <vt:lpstr>الظروف</vt:lpstr>
      <vt:lpstr>الخصائص</vt:lpstr>
      <vt:lpstr>الخصائص</vt:lpstr>
      <vt:lpstr>الخصائص</vt:lpstr>
      <vt:lpstr>الحجة</vt:lpstr>
      <vt:lpstr>الفرضية</vt:lpstr>
      <vt:lpstr>الموجز</vt:lpstr>
      <vt:lpstr>عزرا 1-6</vt:lpstr>
      <vt:lpstr>قائمة أنبياء ما قبل السبي في العهد القديم</vt:lpstr>
      <vt:lpstr>قائمة السبي</vt:lpstr>
      <vt:lpstr>قائمة السبي</vt:lpstr>
      <vt:lpstr>عزرا 3 </vt:lpstr>
      <vt:lpstr>إعادة بناء المذبح أولاً (عزرا 3: 1-6)</vt:lpstr>
      <vt:lpstr>عزرا 4 </vt:lpstr>
      <vt:lpstr>مقاومة عمل الله (4: 1-2)</vt:lpstr>
      <vt:lpstr>مقاومة إعادة البناء</vt:lpstr>
      <vt:lpstr>السياق مقاومة إعادة بناء الهيكل</vt:lpstr>
      <vt:lpstr>مقاومة إعادة البناء</vt:lpstr>
      <vt:lpstr>Hug-I</vt:lpstr>
      <vt:lpstr>التاريخ</vt:lpstr>
      <vt:lpstr>التواريخ في حجي (2: 10، 18، 20)</vt:lpstr>
      <vt:lpstr>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 (1: 1)</vt:lpstr>
      <vt:lpstr>خط زمن المقاومة (عزرا 4)</vt:lpstr>
      <vt:lpstr>فترة ما بعد السبي المتأخرة (عزرا 7-10، نحميا 1-13)</vt:lpstr>
      <vt:lpstr>عزرا 5 </vt:lpstr>
      <vt:lpstr>مقاومة عمل الله دائماً</vt:lpstr>
      <vt:lpstr>علاقة عزرا مع أستير</vt:lpstr>
      <vt:lpstr>عزرا 6 </vt:lpstr>
      <vt:lpstr>إكمال الهيكل في 516 ق.م (عزرا 6 : 15)</vt:lpstr>
      <vt:lpstr>موقع الهيكل</vt:lpstr>
      <vt:lpstr>PowerPoint Presentation</vt:lpstr>
      <vt:lpstr>الهياكل في الكتاب المقدس</vt:lpstr>
      <vt:lpstr>الهيكل الأول - سليمان</vt:lpstr>
      <vt:lpstr>الهيكل الثاني - زربابل</vt:lpstr>
      <vt:lpstr>الهيكل الثالث - هيرودس</vt:lpstr>
      <vt:lpstr>الهيكل الثالث - الضيقة</vt:lpstr>
      <vt:lpstr>استبدال هذا بالهيكل</vt:lpstr>
      <vt:lpstr>الصخرة في الداخل</vt:lpstr>
      <vt:lpstr>جبل        الهيكل      الحالي</vt:lpstr>
      <vt:lpstr>أحداث الأسبوع السبعين</vt:lpstr>
      <vt:lpstr> سيصنع ضد المسيح معاهدة لسبع سنوات مع إسرائيل</vt:lpstr>
      <vt:lpstr>في عام 2017 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الموجز</vt:lpstr>
      <vt:lpstr>عزرا 7 </vt:lpstr>
      <vt:lpstr>من الأهم؟</vt:lpstr>
      <vt:lpstr>من الأهم؟</vt:lpstr>
      <vt:lpstr>من الأهم؟</vt:lpstr>
      <vt:lpstr>الموجز</vt:lpstr>
      <vt:lpstr>لأن عزرا هيأ قلبه لطلب شريعة الرب والعمل بها وليعلم إسرائيل فريضة وقضاء (عز 7: 10)</vt:lpstr>
      <vt:lpstr>عزرا  7-10</vt:lpstr>
      <vt:lpstr>عزرا 8 </vt:lpstr>
      <vt:lpstr>الرجوع من السبي  جون إتش والتون ، مخططات زمنية وخلفية للعهد القديم ، 35  جون أ.مارتن ، "عزرا ،" في تعليق معرفة الكتاب المقدس ، 1: 652 ، مقتبس</vt:lpstr>
      <vt:lpstr>Returns from Exile</vt:lpstr>
      <vt:lpstr>قيادة النهضة (عزرا 8: 15-20)</vt:lpstr>
      <vt:lpstr>عزرا يعلن الصوم (عزرا 8: 21)</vt:lpstr>
      <vt:lpstr>عزرا 9 </vt:lpstr>
      <vt:lpstr>مقاومة داخلية (عزرا 9)</vt:lpstr>
      <vt:lpstr>هيكل زربابل  كتاب الموارد المرئية للكتاب المقدس ، 95</vt:lpstr>
      <vt:lpstr>قيادة؟</vt:lpstr>
      <vt:lpstr>عزرا 10 </vt:lpstr>
      <vt:lpstr>اعتراف علني بالخطية (عزرا 10)</vt:lpstr>
      <vt:lpstr>وافق الله على الطلاق بقيادة عزرا</vt:lpstr>
      <vt:lpstr>اعتراف علني بالخطية (عزرا 10)</vt:lpstr>
      <vt:lpstr>التسلسل الزمني لعزرا - نحميا</vt:lpstr>
      <vt:lpstr>البداية الصغيرة قادت إلى استرداد أورشليم في القرن الميلادي الأول</vt:lpstr>
      <vt:lpstr>لماذا يستردنا الله؟</vt:lpstr>
      <vt:lpstr> 2. يحررنا الله من عبوديتنا لنعبده</vt:lpstr>
      <vt:lpstr>يعلم الله مدى فظاعة العبودية للآلهة الباطلة بالنسبة لنا </vt:lpstr>
      <vt:lpstr>هل تحتاج أن تسترد من عبوديتك للخطية؟</vt:lpstr>
      <vt:lpstr>لماذا يستردنا الله؟</vt:lpstr>
      <vt:lpstr>الفكرة الرئيسية في عزرا</vt:lpstr>
      <vt:lpstr> 1. حرر الله المسبيين اليهود ليعبدوه</vt:lpstr>
      <vt:lpstr>البيان الموجز</vt:lpstr>
      <vt:lpstr>2. يحررنا الله من عبوديتنا لنعبده</vt:lpstr>
      <vt:lpstr>رحلتي في العبادة</vt:lpstr>
      <vt:lpstr> ما الذي سيتغير في حياتك لوكان هدفك الرئيسي أن تحيا لتعبده؟ </vt:lpstr>
      <vt:lpstr>التطبيق</vt:lpstr>
      <vt:lpstr>Black</vt:lpstr>
      <vt:lpstr>        وعظ العهد القديمat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   مسح العهد القديم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324</cp:revision>
  <cp:lastPrinted>2025-11-13T19:37:48Z</cp:lastPrinted>
  <dcterms:created xsi:type="dcterms:W3CDTF">2003-09-12T14:00:07Z</dcterms:created>
  <dcterms:modified xsi:type="dcterms:W3CDTF">2025-11-13T19:44:35Z</dcterms:modified>
</cp:coreProperties>
</file>