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4.xml" ContentType="application/vnd.openxmlformats-officedocument.themeOverride+xml"/>
  <Override PartName="/ppt/notesSlides/notesSlide74.xml" ContentType="application/vnd.openxmlformats-officedocument.presentationml.notesSlide+xml"/>
  <Override PartName="/ppt/theme/themeOverride5.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6.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7.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8.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2" r:id="rId17"/>
    <p:sldMasterId id="2147483974" r:id="rId18"/>
    <p:sldMasterId id="2147483987" r:id="rId19"/>
    <p:sldMasterId id="2147484000" r:id="rId20"/>
  </p:sldMasterIdLst>
  <p:notesMasterIdLst>
    <p:notesMasterId r:id="rId235"/>
  </p:notesMasterIdLst>
  <p:sldIdLst>
    <p:sldId id="4067" r:id="rId21"/>
    <p:sldId id="4068" r:id="rId22"/>
    <p:sldId id="4069" r:id="rId23"/>
    <p:sldId id="4070" r:id="rId24"/>
    <p:sldId id="4071" r:id="rId25"/>
    <p:sldId id="4072" r:id="rId26"/>
    <p:sldId id="4073" r:id="rId27"/>
    <p:sldId id="4074" r:id="rId28"/>
    <p:sldId id="4075" r:id="rId29"/>
    <p:sldId id="1270" r:id="rId30"/>
    <p:sldId id="1271" r:id="rId31"/>
    <p:sldId id="1272" r:id="rId32"/>
    <p:sldId id="1273" r:id="rId33"/>
    <p:sldId id="1274" r:id="rId34"/>
    <p:sldId id="1275" r:id="rId35"/>
    <p:sldId id="1276" r:id="rId36"/>
    <p:sldId id="1277" r:id="rId37"/>
    <p:sldId id="1278" r:id="rId38"/>
    <p:sldId id="1279" r:id="rId39"/>
    <p:sldId id="753" r:id="rId40"/>
    <p:sldId id="326" r:id="rId41"/>
    <p:sldId id="757" r:id="rId42"/>
    <p:sldId id="1280" r:id="rId43"/>
    <p:sldId id="1281" r:id="rId44"/>
    <p:sldId id="4076" r:id="rId45"/>
    <p:sldId id="760" r:id="rId46"/>
    <p:sldId id="761" r:id="rId47"/>
    <p:sldId id="762" r:id="rId48"/>
    <p:sldId id="763" r:id="rId49"/>
    <p:sldId id="809" r:id="rId50"/>
    <p:sldId id="810" r:id="rId51"/>
    <p:sldId id="811" r:id="rId52"/>
    <p:sldId id="812" r:id="rId53"/>
    <p:sldId id="813" r:id="rId54"/>
    <p:sldId id="769" r:id="rId55"/>
    <p:sldId id="770" r:id="rId56"/>
    <p:sldId id="771" r:id="rId57"/>
    <p:sldId id="772" r:id="rId58"/>
    <p:sldId id="773" r:id="rId59"/>
    <p:sldId id="774" r:id="rId60"/>
    <p:sldId id="775" r:id="rId61"/>
    <p:sldId id="776" r:id="rId62"/>
    <p:sldId id="777" r:id="rId63"/>
    <p:sldId id="778" r:id="rId64"/>
    <p:sldId id="779" r:id="rId65"/>
    <p:sldId id="780" r:id="rId66"/>
    <p:sldId id="781" r:id="rId67"/>
    <p:sldId id="782" r:id="rId68"/>
    <p:sldId id="783" r:id="rId69"/>
    <p:sldId id="784" r:id="rId70"/>
    <p:sldId id="785" r:id="rId71"/>
    <p:sldId id="786" r:id="rId72"/>
    <p:sldId id="787" r:id="rId73"/>
    <p:sldId id="788" r:id="rId74"/>
    <p:sldId id="789" r:id="rId75"/>
    <p:sldId id="790" r:id="rId76"/>
    <p:sldId id="791" r:id="rId77"/>
    <p:sldId id="792" r:id="rId78"/>
    <p:sldId id="793" r:id="rId79"/>
    <p:sldId id="794" r:id="rId80"/>
    <p:sldId id="795" r:id="rId81"/>
    <p:sldId id="796" r:id="rId82"/>
    <p:sldId id="797" r:id="rId83"/>
    <p:sldId id="798" r:id="rId84"/>
    <p:sldId id="799" r:id="rId85"/>
    <p:sldId id="800" r:id="rId86"/>
    <p:sldId id="801" r:id="rId87"/>
    <p:sldId id="802" r:id="rId88"/>
    <p:sldId id="803" r:id="rId89"/>
    <p:sldId id="804" r:id="rId90"/>
    <p:sldId id="805" r:id="rId91"/>
    <p:sldId id="806" r:id="rId92"/>
    <p:sldId id="807" r:id="rId93"/>
    <p:sldId id="5496" r:id="rId94"/>
    <p:sldId id="5497" r:id="rId95"/>
    <p:sldId id="5498" r:id="rId96"/>
    <p:sldId id="1293" r:id="rId97"/>
    <p:sldId id="4032" r:id="rId98"/>
    <p:sldId id="4033" r:id="rId99"/>
    <p:sldId id="1284" r:id="rId100"/>
    <p:sldId id="1282" r:id="rId101"/>
    <p:sldId id="1283" r:id="rId102"/>
    <p:sldId id="1296" r:id="rId103"/>
    <p:sldId id="1782" r:id="rId104"/>
    <p:sldId id="464" r:id="rId105"/>
    <p:sldId id="4034" r:id="rId106"/>
    <p:sldId id="4035" r:id="rId107"/>
    <p:sldId id="4036" r:id="rId108"/>
    <p:sldId id="4037" r:id="rId109"/>
    <p:sldId id="1301" r:id="rId110"/>
    <p:sldId id="1297" r:id="rId111"/>
    <p:sldId id="509" r:id="rId112"/>
    <p:sldId id="1783" r:id="rId113"/>
    <p:sldId id="510" r:id="rId114"/>
    <p:sldId id="471" r:id="rId115"/>
    <p:sldId id="511" r:id="rId116"/>
    <p:sldId id="512" r:id="rId117"/>
    <p:sldId id="515" r:id="rId118"/>
    <p:sldId id="1785" r:id="rId119"/>
    <p:sldId id="814" r:id="rId120"/>
    <p:sldId id="815" r:id="rId121"/>
    <p:sldId id="816" r:id="rId122"/>
    <p:sldId id="817" r:id="rId123"/>
    <p:sldId id="818" r:id="rId124"/>
    <p:sldId id="513" r:id="rId125"/>
    <p:sldId id="1784" r:id="rId126"/>
    <p:sldId id="514" r:id="rId127"/>
    <p:sldId id="527" r:id="rId128"/>
    <p:sldId id="521" r:id="rId129"/>
    <p:sldId id="522" r:id="rId130"/>
    <p:sldId id="528" r:id="rId131"/>
    <p:sldId id="4038" r:id="rId132"/>
    <p:sldId id="4039" r:id="rId133"/>
    <p:sldId id="4040" r:id="rId134"/>
    <p:sldId id="4041" r:id="rId135"/>
    <p:sldId id="4064" r:id="rId136"/>
    <p:sldId id="4065" r:id="rId137"/>
    <p:sldId id="4066" r:id="rId138"/>
    <p:sldId id="523" r:id="rId139"/>
    <p:sldId id="4042" r:id="rId140"/>
    <p:sldId id="4043" r:id="rId141"/>
    <p:sldId id="4044" r:id="rId142"/>
    <p:sldId id="4045" r:id="rId143"/>
    <p:sldId id="524" r:id="rId144"/>
    <p:sldId id="541" r:id="rId145"/>
    <p:sldId id="540" r:id="rId146"/>
    <p:sldId id="543" r:id="rId147"/>
    <p:sldId id="525" r:id="rId148"/>
    <p:sldId id="529" r:id="rId149"/>
    <p:sldId id="530" r:id="rId150"/>
    <p:sldId id="531" r:id="rId151"/>
    <p:sldId id="532" r:id="rId152"/>
    <p:sldId id="533" r:id="rId153"/>
    <p:sldId id="534" r:id="rId154"/>
    <p:sldId id="535" r:id="rId155"/>
    <p:sldId id="536" r:id="rId156"/>
    <p:sldId id="545" r:id="rId157"/>
    <p:sldId id="661" r:id="rId158"/>
    <p:sldId id="663" r:id="rId159"/>
    <p:sldId id="546" r:id="rId160"/>
    <p:sldId id="1786" r:id="rId161"/>
    <p:sldId id="720" r:id="rId162"/>
    <p:sldId id="547" r:id="rId163"/>
    <p:sldId id="548" r:id="rId164"/>
    <p:sldId id="4046" r:id="rId165"/>
    <p:sldId id="723" r:id="rId166"/>
    <p:sldId id="724" r:id="rId167"/>
    <p:sldId id="549" r:id="rId168"/>
    <p:sldId id="551" r:id="rId169"/>
    <p:sldId id="552" r:id="rId170"/>
    <p:sldId id="553" r:id="rId171"/>
    <p:sldId id="554" r:id="rId172"/>
    <p:sldId id="555" r:id="rId173"/>
    <p:sldId id="556" r:id="rId174"/>
    <p:sldId id="583" r:id="rId175"/>
    <p:sldId id="584" r:id="rId176"/>
    <p:sldId id="585" r:id="rId177"/>
    <p:sldId id="586" r:id="rId178"/>
    <p:sldId id="557" r:id="rId179"/>
    <p:sldId id="558" r:id="rId180"/>
    <p:sldId id="559" r:id="rId181"/>
    <p:sldId id="560" r:id="rId182"/>
    <p:sldId id="4047" r:id="rId183"/>
    <p:sldId id="4048" r:id="rId184"/>
    <p:sldId id="563" r:id="rId185"/>
    <p:sldId id="564" r:id="rId186"/>
    <p:sldId id="4049" r:id="rId187"/>
    <p:sldId id="4050" r:id="rId188"/>
    <p:sldId id="4051" r:id="rId189"/>
    <p:sldId id="568" r:id="rId190"/>
    <p:sldId id="569" r:id="rId191"/>
    <p:sldId id="570" r:id="rId192"/>
    <p:sldId id="4052" r:id="rId193"/>
    <p:sldId id="4053" r:id="rId194"/>
    <p:sldId id="573" r:id="rId195"/>
    <p:sldId id="574" r:id="rId196"/>
    <p:sldId id="575" r:id="rId197"/>
    <p:sldId id="4054" r:id="rId198"/>
    <p:sldId id="4055" r:id="rId199"/>
    <p:sldId id="578" r:id="rId200"/>
    <p:sldId id="579" r:id="rId201"/>
    <p:sldId id="580" r:id="rId202"/>
    <p:sldId id="581" r:id="rId203"/>
    <p:sldId id="582" r:id="rId204"/>
    <p:sldId id="721" r:id="rId205"/>
    <p:sldId id="587" r:id="rId206"/>
    <p:sldId id="588" r:id="rId207"/>
    <p:sldId id="591" r:id="rId208"/>
    <p:sldId id="4056" r:id="rId209"/>
    <p:sldId id="4057" r:id="rId210"/>
    <p:sldId id="4058" r:id="rId211"/>
    <p:sldId id="4059" r:id="rId212"/>
    <p:sldId id="4060" r:id="rId213"/>
    <p:sldId id="601" r:id="rId214"/>
    <p:sldId id="4061" r:id="rId215"/>
    <p:sldId id="4062" r:id="rId216"/>
    <p:sldId id="4063" r:id="rId217"/>
    <p:sldId id="1787" r:id="rId218"/>
    <p:sldId id="1790" r:id="rId219"/>
    <p:sldId id="1788" r:id="rId220"/>
    <p:sldId id="1789" r:id="rId221"/>
    <p:sldId id="725" r:id="rId222"/>
    <p:sldId id="614" r:id="rId223"/>
    <p:sldId id="605" r:id="rId224"/>
    <p:sldId id="611" r:id="rId225"/>
    <p:sldId id="612" r:id="rId226"/>
    <p:sldId id="613" r:id="rId227"/>
    <p:sldId id="606" r:id="rId228"/>
    <p:sldId id="607" r:id="rId229"/>
    <p:sldId id="608" r:id="rId230"/>
    <p:sldId id="610" r:id="rId231"/>
    <p:sldId id="1791" r:id="rId232"/>
    <p:sldId id="320" r:id="rId233"/>
    <p:sldId id="4031" r:id="rId23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4067"/>
            <p14:sldId id="4068"/>
            <p14:sldId id="4069"/>
            <p14:sldId id="4070"/>
            <p14:sldId id="4071"/>
            <p14:sldId id="4072"/>
            <p14:sldId id="4073"/>
            <p14:sldId id="4074"/>
            <p14:sldId id="4075"/>
            <p14:sldId id="1270"/>
            <p14:sldId id="1271"/>
            <p14:sldId id="1272"/>
            <p14:sldId id="1273"/>
            <p14:sldId id="1274"/>
            <p14:sldId id="1275"/>
            <p14:sldId id="1276"/>
            <p14:sldId id="1277"/>
            <p14:sldId id="1278"/>
            <p14:sldId id="1279"/>
            <p14:sldId id="753"/>
          </p14:sldIdLst>
        </p14:section>
        <p14:section name="Introduction" id="{D475C8AA-B2A0-4342-BF1D-67B7817774AB}">
          <p14:sldIdLst>
            <p14:sldId id="326"/>
            <p14:sldId id="757"/>
            <p14:sldId id="1280"/>
            <p14:sldId id="1281"/>
            <p14:sldId id="4076"/>
            <p14:sldId id="760"/>
            <p14:sldId id="761"/>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7"/>
            <p14:sldId id="5496"/>
            <p14:sldId id="5497"/>
            <p14:sldId id="5498"/>
          </p14:sldIdLst>
        </p14:section>
        <p14:section name="Sermon" id="{4D342AE8-2D4C-7842-85D5-98CD05F162A9}">
          <p14:sldIdLst>
            <p14:sldId id="1293"/>
            <p14:sldId id="4032"/>
            <p14:sldId id="4033"/>
            <p14:sldId id="1284"/>
            <p14:sldId id="1282"/>
            <p14:sldId id="1283"/>
            <p14:sldId id="1296"/>
            <p14:sldId id="1782"/>
            <p14:sldId id="464"/>
            <p14:sldId id="4034"/>
            <p14:sldId id="4035"/>
            <p14:sldId id="4036"/>
            <p14:sldId id="4037"/>
            <p14:sldId id="1301"/>
            <p14:sldId id="1297"/>
          </p14:sldIdLst>
        </p14:section>
        <p14:section name="Chapters" id="{328A1781-CDB6-F04C-9A56-47C8CB53B630}">
          <p14:sldIdLst>
            <p14:sldId id="509"/>
            <p14:sldId id="1783"/>
            <p14:sldId id="510"/>
            <p14:sldId id="471"/>
            <p14:sldId id="511"/>
            <p14:sldId id="512"/>
            <p14:sldId id="515"/>
            <p14:sldId id="1785"/>
            <p14:sldId id="814"/>
            <p14:sldId id="815"/>
            <p14:sldId id="816"/>
            <p14:sldId id="817"/>
            <p14:sldId id="818"/>
            <p14:sldId id="513"/>
            <p14:sldId id="1784"/>
            <p14:sldId id="514"/>
            <p14:sldId id="527"/>
            <p14:sldId id="521"/>
            <p14:sldId id="522"/>
            <p14:sldId id="528"/>
            <p14:sldId id="4038"/>
            <p14:sldId id="4039"/>
            <p14:sldId id="4040"/>
            <p14:sldId id="4041"/>
            <p14:sldId id="4064"/>
            <p14:sldId id="4065"/>
            <p14:sldId id="4066"/>
            <p14:sldId id="523"/>
            <p14:sldId id="4042"/>
            <p14:sldId id="4043"/>
            <p14:sldId id="4044"/>
            <p14:sldId id="4045"/>
            <p14:sldId id="524"/>
            <p14:sldId id="541"/>
            <p14:sldId id="540"/>
            <p14:sldId id="543"/>
            <p14:sldId id="525"/>
            <p14:sldId id="529"/>
            <p14:sldId id="530"/>
            <p14:sldId id="531"/>
            <p14:sldId id="532"/>
            <p14:sldId id="533"/>
            <p14:sldId id="534"/>
            <p14:sldId id="535"/>
            <p14:sldId id="536"/>
            <p14:sldId id="545"/>
            <p14:sldId id="661"/>
            <p14:sldId id="663"/>
            <p14:sldId id="546"/>
            <p14:sldId id="1786"/>
            <p14:sldId id="720"/>
            <p14:sldId id="547"/>
            <p14:sldId id="548"/>
            <p14:sldId id="4046"/>
            <p14:sldId id="723"/>
            <p14:sldId id="724"/>
            <p14:sldId id="549"/>
            <p14:sldId id="551"/>
            <p14:sldId id="552"/>
            <p14:sldId id="553"/>
            <p14:sldId id="554"/>
            <p14:sldId id="555"/>
            <p14:sldId id="556"/>
            <p14:sldId id="583"/>
            <p14:sldId id="584"/>
            <p14:sldId id="585"/>
            <p14:sldId id="586"/>
            <p14:sldId id="557"/>
            <p14:sldId id="558"/>
            <p14:sldId id="559"/>
            <p14:sldId id="560"/>
            <p14:sldId id="4047"/>
            <p14:sldId id="4048"/>
            <p14:sldId id="563"/>
            <p14:sldId id="564"/>
            <p14:sldId id="4049"/>
            <p14:sldId id="4050"/>
            <p14:sldId id="4051"/>
            <p14:sldId id="568"/>
            <p14:sldId id="569"/>
            <p14:sldId id="570"/>
            <p14:sldId id="4052"/>
            <p14:sldId id="4053"/>
            <p14:sldId id="573"/>
            <p14:sldId id="574"/>
            <p14:sldId id="575"/>
            <p14:sldId id="4054"/>
            <p14:sldId id="4055"/>
            <p14:sldId id="578"/>
            <p14:sldId id="579"/>
            <p14:sldId id="580"/>
            <p14:sldId id="581"/>
            <p14:sldId id="582"/>
            <p14:sldId id="721"/>
            <p14:sldId id="587"/>
            <p14:sldId id="588"/>
            <p14:sldId id="591"/>
            <p14:sldId id="4056"/>
            <p14:sldId id="4057"/>
            <p14:sldId id="4058"/>
            <p14:sldId id="4059"/>
            <p14:sldId id="4060"/>
            <p14:sldId id="601"/>
            <p14:sldId id="4061"/>
            <p14:sldId id="4062"/>
            <p14:sldId id="4063"/>
          </p14:sldIdLst>
        </p14:section>
        <p14:section name="Conclusion" id="{3105AA77-7C27-BC4A-81DB-2ADF11C0A5AD}">
          <p14:sldIdLst>
            <p14:sldId id="1787"/>
            <p14:sldId id="1790"/>
            <p14:sldId id="1788"/>
            <p14:sldId id="1789"/>
            <p14:sldId id="725"/>
            <p14:sldId id="614"/>
            <p14:sldId id="605"/>
            <p14:sldId id="611"/>
            <p14:sldId id="612"/>
            <p14:sldId id="613"/>
            <p14:sldId id="606"/>
            <p14:sldId id="607"/>
            <p14:sldId id="608"/>
            <p14:sldId id="610"/>
            <p14:sldId id="1791"/>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6125" autoAdjust="0"/>
    <p:restoredTop sz="58917" autoAdjust="0"/>
  </p:normalViewPr>
  <p:slideViewPr>
    <p:cSldViewPr snapToGrid="0" snapToObjects="1">
      <p:cViewPr varScale="1">
        <p:scale>
          <a:sx n="87" d="100"/>
          <a:sy n="87" d="100"/>
        </p:scale>
        <p:origin x="1064" y="200"/>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7.xml"/><Relationship Id="rId21" Type="http://schemas.openxmlformats.org/officeDocument/2006/relationships/slide" Target="slides/slide1.xml"/><Relationship Id="rId42" Type="http://schemas.openxmlformats.org/officeDocument/2006/relationships/slide" Target="slides/slide22.xml"/><Relationship Id="rId63" Type="http://schemas.openxmlformats.org/officeDocument/2006/relationships/slide" Target="slides/slide43.xml"/><Relationship Id="rId84" Type="http://schemas.openxmlformats.org/officeDocument/2006/relationships/slide" Target="slides/slide64.xml"/><Relationship Id="rId138" Type="http://schemas.openxmlformats.org/officeDocument/2006/relationships/slide" Target="slides/slide118.xml"/><Relationship Id="rId159" Type="http://schemas.openxmlformats.org/officeDocument/2006/relationships/slide" Target="slides/slide139.xml"/><Relationship Id="rId170" Type="http://schemas.openxmlformats.org/officeDocument/2006/relationships/slide" Target="slides/slide150.xml"/><Relationship Id="rId191" Type="http://schemas.openxmlformats.org/officeDocument/2006/relationships/slide" Target="slides/slide171.xml"/><Relationship Id="rId205" Type="http://schemas.openxmlformats.org/officeDocument/2006/relationships/slide" Target="slides/slide185.xml"/><Relationship Id="rId226" Type="http://schemas.openxmlformats.org/officeDocument/2006/relationships/slide" Target="slides/slide206.xml"/><Relationship Id="rId107" Type="http://schemas.openxmlformats.org/officeDocument/2006/relationships/slide" Target="slides/slide87.xml"/><Relationship Id="rId11" Type="http://schemas.openxmlformats.org/officeDocument/2006/relationships/slideMaster" Target="slideMasters/slideMaster11.xml"/><Relationship Id="rId32" Type="http://schemas.openxmlformats.org/officeDocument/2006/relationships/slide" Target="slides/slide12.xml"/><Relationship Id="rId53" Type="http://schemas.openxmlformats.org/officeDocument/2006/relationships/slide" Target="slides/slide33.xml"/><Relationship Id="rId74" Type="http://schemas.openxmlformats.org/officeDocument/2006/relationships/slide" Target="slides/slide54.xml"/><Relationship Id="rId128" Type="http://schemas.openxmlformats.org/officeDocument/2006/relationships/slide" Target="slides/slide108.xml"/><Relationship Id="rId149" Type="http://schemas.openxmlformats.org/officeDocument/2006/relationships/slide" Target="slides/slide129.xml"/><Relationship Id="rId5" Type="http://schemas.openxmlformats.org/officeDocument/2006/relationships/slideMaster" Target="slideMasters/slideMaster5.xml"/><Relationship Id="rId95" Type="http://schemas.openxmlformats.org/officeDocument/2006/relationships/slide" Target="slides/slide75.xml"/><Relationship Id="rId160" Type="http://schemas.openxmlformats.org/officeDocument/2006/relationships/slide" Target="slides/slide140.xml"/><Relationship Id="rId181" Type="http://schemas.openxmlformats.org/officeDocument/2006/relationships/slide" Target="slides/slide161.xml"/><Relationship Id="rId216" Type="http://schemas.openxmlformats.org/officeDocument/2006/relationships/slide" Target="slides/slide196.xml"/><Relationship Id="rId237" Type="http://schemas.openxmlformats.org/officeDocument/2006/relationships/viewProps" Target="viewProps.xml"/><Relationship Id="rId22" Type="http://schemas.openxmlformats.org/officeDocument/2006/relationships/slide" Target="slides/slide2.xml"/><Relationship Id="rId43" Type="http://schemas.openxmlformats.org/officeDocument/2006/relationships/slide" Target="slides/slide23.xml"/><Relationship Id="rId64" Type="http://schemas.openxmlformats.org/officeDocument/2006/relationships/slide" Target="slides/slide44.xml"/><Relationship Id="rId118" Type="http://schemas.openxmlformats.org/officeDocument/2006/relationships/slide" Target="slides/slide98.xml"/><Relationship Id="rId139" Type="http://schemas.openxmlformats.org/officeDocument/2006/relationships/slide" Target="slides/slide119.xml"/><Relationship Id="rId85" Type="http://schemas.openxmlformats.org/officeDocument/2006/relationships/slide" Target="slides/slide65.xml"/><Relationship Id="rId150" Type="http://schemas.openxmlformats.org/officeDocument/2006/relationships/slide" Target="slides/slide130.xml"/><Relationship Id="rId171" Type="http://schemas.openxmlformats.org/officeDocument/2006/relationships/slide" Target="slides/slide151.xml"/><Relationship Id="rId192" Type="http://schemas.openxmlformats.org/officeDocument/2006/relationships/slide" Target="slides/slide172.xml"/><Relationship Id="rId206" Type="http://schemas.openxmlformats.org/officeDocument/2006/relationships/slide" Target="slides/slide186.xml"/><Relationship Id="rId227" Type="http://schemas.openxmlformats.org/officeDocument/2006/relationships/slide" Target="slides/slide207.xml"/><Relationship Id="rId12" Type="http://schemas.openxmlformats.org/officeDocument/2006/relationships/slideMaster" Target="slideMasters/slideMaster12.xml"/><Relationship Id="rId33" Type="http://schemas.openxmlformats.org/officeDocument/2006/relationships/slide" Target="slides/slide13.xml"/><Relationship Id="rId108" Type="http://schemas.openxmlformats.org/officeDocument/2006/relationships/slide" Target="slides/slide88.xml"/><Relationship Id="rId129" Type="http://schemas.openxmlformats.org/officeDocument/2006/relationships/slide" Target="slides/slide109.xml"/><Relationship Id="rId54" Type="http://schemas.openxmlformats.org/officeDocument/2006/relationships/slide" Target="slides/slide34.xml"/><Relationship Id="rId75" Type="http://schemas.openxmlformats.org/officeDocument/2006/relationships/slide" Target="slides/slide55.xml"/><Relationship Id="rId96" Type="http://schemas.openxmlformats.org/officeDocument/2006/relationships/slide" Target="slides/slide76.xml"/><Relationship Id="rId140" Type="http://schemas.openxmlformats.org/officeDocument/2006/relationships/slide" Target="slides/slide120.xml"/><Relationship Id="rId161" Type="http://schemas.openxmlformats.org/officeDocument/2006/relationships/slide" Target="slides/slide141.xml"/><Relationship Id="rId182" Type="http://schemas.openxmlformats.org/officeDocument/2006/relationships/slide" Target="slides/slide162.xml"/><Relationship Id="rId217" Type="http://schemas.openxmlformats.org/officeDocument/2006/relationships/slide" Target="slides/slide197.xml"/><Relationship Id="rId6" Type="http://schemas.openxmlformats.org/officeDocument/2006/relationships/slideMaster" Target="slideMasters/slideMaster6.xml"/><Relationship Id="rId238" Type="http://schemas.openxmlformats.org/officeDocument/2006/relationships/theme" Target="theme/theme1.xml"/><Relationship Id="rId23" Type="http://schemas.openxmlformats.org/officeDocument/2006/relationships/slide" Target="slides/slide3.xml"/><Relationship Id="rId119" Type="http://schemas.openxmlformats.org/officeDocument/2006/relationships/slide" Target="slides/slide99.xml"/><Relationship Id="rId44" Type="http://schemas.openxmlformats.org/officeDocument/2006/relationships/slide" Target="slides/slide24.xml"/><Relationship Id="rId65" Type="http://schemas.openxmlformats.org/officeDocument/2006/relationships/slide" Target="slides/slide45.xml"/><Relationship Id="rId86" Type="http://schemas.openxmlformats.org/officeDocument/2006/relationships/slide" Target="slides/slide66.xml"/><Relationship Id="rId130" Type="http://schemas.openxmlformats.org/officeDocument/2006/relationships/slide" Target="slides/slide110.xml"/><Relationship Id="rId151" Type="http://schemas.openxmlformats.org/officeDocument/2006/relationships/slide" Target="slides/slide131.xml"/><Relationship Id="rId172" Type="http://schemas.openxmlformats.org/officeDocument/2006/relationships/slide" Target="slides/slide152.xml"/><Relationship Id="rId193" Type="http://schemas.openxmlformats.org/officeDocument/2006/relationships/slide" Target="slides/slide173.xml"/><Relationship Id="rId207" Type="http://schemas.openxmlformats.org/officeDocument/2006/relationships/slide" Target="slides/slide187.xml"/><Relationship Id="rId228" Type="http://schemas.openxmlformats.org/officeDocument/2006/relationships/slide" Target="slides/slide208.xml"/><Relationship Id="rId13" Type="http://schemas.openxmlformats.org/officeDocument/2006/relationships/slideMaster" Target="slideMasters/slideMaster13.xml"/><Relationship Id="rId109" Type="http://schemas.openxmlformats.org/officeDocument/2006/relationships/slide" Target="slides/slide89.xml"/><Relationship Id="rId34" Type="http://schemas.openxmlformats.org/officeDocument/2006/relationships/slide" Target="slides/slide14.xml"/><Relationship Id="rId55" Type="http://schemas.openxmlformats.org/officeDocument/2006/relationships/slide" Target="slides/slide35.xml"/><Relationship Id="rId76" Type="http://schemas.openxmlformats.org/officeDocument/2006/relationships/slide" Target="slides/slide56.xml"/><Relationship Id="rId97" Type="http://schemas.openxmlformats.org/officeDocument/2006/relationships/slide" Target="slides/slide77.xml"/><Relationship Id="rId120" Type="http://schemas.openxmlformats.org/officeDocument/2006/relationships/slide" Target="slides/slide100.xml"/><Relationship Id="rId141" Type="http://schemas.openxmlformats.org/officeDocument/2006/relationships/slide" Target="slides/slide121.xml"/><Relationship Id="rId7" Type="http://schemas.openxmlformats.org/officeDocument/2006/relationships/slideMaster" Target="slideMasters/slideMaster7.xml"/><Relationship Id="rId162" Type="http://schemas.openxmlformats.org/officeDocument/2006/relationships/slide" Target="slides/slide142.xml"/><Relationship Id="rId183" Type="http://schemas.openxmlformats.org/officeDocument/2006/relationships/slide" Target="slides/slide163.xml"/><Relationship Id="rId218" Type="http://schemas.openxmlformats.org/officeDocument/2006/relationships/slide" Target="slides/slide198.xml"/><Relationship Id="rId239" Type="http://schemas.openxmlformats.org/officeDocument/2006/relationships/tableStyles" Target="tableStyles.xml"/><Relationship Id="rId24" Type="http://schemas.openxmlformats.org/officeDocument/2006/relationships/slide" Target="slides/slide4.xml"/><Relationship Id="rId45" Type="http://schemas.openxmlformats.org/officeDocument/2006/relationships/slide" Target="slides/slide25.xml"/><Relationship Id="rId66" Type="http://schemas.openxmlformats.org/officeDocument/2006/relationships/slide" Target="slides/slide46.xml"/><Relationship Id="rId87" Type="http://schemas.openxmlformats.org/officeDocument/2006/relationships/slide" Target="slides/slide67.xml"/><Relationship Id="rId110" Type="http://schemas.openxmlformats.org/officeDocument/2006/relationships/slide" Target="slides/slide90.xml"/><Relationship Id="rId131" Type="http://schemas.openxmlformats.org/officeDocument/2006/relationships/slide" Target="slides/slide111.xml"/><Relationship Id="rId152" Type="http://schemas.openxmlformats.org/officeDocument/2006/relationships/slide" Target="slides/slide132.xml"/><Relationship Id="rId173" Type="http://schemas.openxmlformats.org/officeDocument/2006/relationships/slide" Target="slides/slide153.xml"/><Relationship Id="rId194" Type="http://schemas.openxmlformats.org/officeDocument/2006/relationships/slide" Target="slides/slide174.xml"/><Relationship Id="rId208" Type="http://schemas.openxmlformats.org/officeDocument/2006/relationships/slide" Target="slides/slide188.xml"/><Relationship Id="rId229" Type="http://schemas.openxmlformats.org/officeDocument/2006/relationships/slide" Target="slides/slide209.xml"/><Relationship Id="rId14" Type="http://schemas.openxmlformats.org/officeDocument/2006/relationships/slideMaster" Target="slideMasters/slideMaster14.xml"/><Relationship Id="rId35" Type="http://schemas.openxmlformats.org/officeDocument/2006/relationships/slide" Target="slides/slide15.xml"/><Relationship Id="rId56" Type="http://schemas.openxmlformats.org/officeDocument/2006/relationships/slide" Target="slides/slide36.xml"/><Relationship Id="rId77" Type="http://schemas.openxmlformats.org/officeDocument/2006/relationships/slide" Target="slides/slide57.xml"/><Relationship Id="rId100" Type="http://schemas.openxmlformats.org/officeDocument/2006/relationships/slide" Target="slides/slide80.xml"/><Relationship Id="rId8" Type="http://schemas.openxmlformats.org/officeDocument/2006/relationships/slideMaster" Target="slideMasters/slideMaster8.xml"/><Relationship Id="rId98" Type="http://schemas.openxmlformats.org/officeDocument/2006/relationships/slide" Target="slides/slide78.xml"/><Relationship Id="rId121" Type="http://schemas.openxmlformats.org/officeDocument/2006/relationships/slide" Target="slides/slide101.xml"/><Relationship Id="rId142" Type="http://schemas.openxmlformats.org/officeDocument/2006/relationships/slide" Target="slides/slide122.xml"/><Relationship Id="rId163" Type="http://schemas.openxmlformats.org/officeDocument/2006/relationships/slide" Target="slides/slide143.xml"/><Relationship Id="rId184" Type="http://schemas.openxmlformats.org/officeDocument/2006/relationships/slide" Target="slides/slide164.xml"/><Relationship Id="rId219" Type="http://schemas.openxmlformats.org/officeDocument/2006/relationships/slide" Target="slides/slide199.xml"/><Relationship Id="rId230" Type="http://schemas.openxmlformats.org/officeDocument/2006/relationships/slide" Target="slides/slide210.xml"/><Relationship Id="rId25" Type="http://schemas.openxmlformats.org/officeDocument/2006/relationships/slide" Target="slides/slide5.xml"/><Relationship Id="rId46" Type="http://schemas.openxmlformats.org/officeDocument/2006/relationships/slide" Target="slides/slide26.xml"/><Relationship Id="rId67" Type="http://schemas.openxmlformats.org/officeDocument/2006/relationships/slide" Target="slides/slide47.xml"/><Relationship Id="rId88" Type="http://schemas.openxmlformats.org/officeDocument/2006/relationships/slide" Target="slides/slide68.xml"/><Relationship Id="rId111" Type="http://schemas.openxmlformats.org/officeDocument/2006/relationships/slide" Target="slides/slide91.xml"/><Relationship Id="rId132" Type="http://schemas.openxmlformats.org/officeDocument/2006/relationships/slide" Target="slides/slide112.xml"/><Relationship Id="rId153" Type="http://schemas.openxmlformats.org/officeDocument/2006/relationships/slide" Target="slides/slide133.xml"/><Relationship Id="rId174" Type="http://schemas.openxmlformats.org/officeDocument/2006/relationships/slide" Target="slides/slide154.xml"/><Relationship Id="rId195" Type="http://schemas.openxmlformats.org/officeDocument/2006/relationships/slide" Target="slides/slide175.xml"/><Relationship Id="rId209" Type="http://schemas.openxmlformats.org/officeDocument/2006/relationships/slide" Target="slides/slide189.xml"/><Relationship Id="rId190" Type="http://schemas.openxmlformats.org/officeDocument/2006/relationships/slide" Target="slides/slide170.xml"/><Relationship Id="rId204" Type="http://schemas.openxmlformats.org/officeDocument/2006/relationships/slide" Target="slides/slide184.xml"/><Relationship Id="rId220" Type="http://schemas.openxmlformats.org/officeDocument/2006/relationships/slide" Target="slides/slide200.xml"/><Relationship Id="rId225" Type="http://schemas.openxmlformats.org/officeDocument/2006/relationships/slide" Target="slides/slide205.xml"/><Relationship Id="rId15" Type="http://schemas.openxmlformats.org/officeDocument/2006/relationships/slideMaster" Target="slideMasters/slideMaster15.xml"/><Relationship Id="rId36" Type="http://schemas.openxmlformats.org/officeDocument/2006/relationships/slide" Target="slides/slide16.xml"/><Relationship Id="rId57" Type="http://schemas.openxmlformats.org/officeDocument/2006/relationships/slide" Target="slides/slide37.xml"/><Relationship Id="rId106" Type="http://schemas.openxmlformats.org/officeDocument/2006/relationships/slide" Target="slides/slide86.xml"/><Relationship Id="rId127" Type="http://schemas.openxmlformats.org/officeDocument/2006/relationships/slide" Target="slides/slide107.xml"/><Relationship Id="rId10" Type="http://schemas.openxmlformats.org/officeDocument/2006/relationships/slideMaster" Target="slideMasters/slideMaster10.xml"/><Relationship Id="rId31" Type="http://schemas.openxmlformats.org/officeDocument/2006/relationships/slide" Target="slides/slide11.xml"/><Relationship Id="rId52" Type="http://schemas.openxmlformats.org/officeDocument/2006/relationships/slide" Target="slides/slide32.xml"/><Relationship Id="rId73" Type="http://schemas.openxmlformats.org/officeDocument/2006/relationships/slide" Target="slides/slide53.xml"/><Relationship Id="rId78" Type="http://schemas.openxmlformats.org/officeDocument/2006/relationships/slide" Target="slides/slide58.xml"/><Relationship Id="rId94" Type="http://schemas.openxmlformats.org/officeDocument/2006/relationships/slide" Target="slides/slide74.xml"/><Relationship Id="rId99" Type="http://schemas.openxmlformats.org/officeDocument/2006/relationships/slide" Target="slides/slide79.xml"/><Relationship Id="rId101" Type="http://schemas.openxmlformats.org/officeDocument/2006/relationships/slide" Target="slides/slide81.xml"/><Relationship Id="rId122" Type="http://schemas.openxmlformats.org/officeDocument/2006/relationships/slide" Target="slides/slide102.xml"/><Relationship Id="rId143" Type="http://schemas.openxmlformats.org/officeDocument/2006/relationships/slide" Target="slides/slide123.xml"/><Relationship Id="rId148" Type="http://schemas.openxmlformats.org/officeDocument/2006/relationships/slide" Target="slides/slide128.xml"/><Relationship Id="rId164" Type="http://schemas.openxmlformats.org/officeDocument/2006/relationships/slide" Target="slides/slide144.xml"/><Relationship Id="rId169" Type="http://schemas.openxmlformats.org/officeDocument/2006/relationships/slide" Target="slides/slide149.xml"/><Relationship Id="rId185"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0.xml"/><Relationship Id="rId210" Type="http://schemas.openxmlformats.org/officeDocument/2006/relationships/slide" Target="slides/slide190.xml"/><Relationship Id="rId215" Type="http://schemas.openxmlformats.org/officeDocument/2006/relationships/slide" Target="slides/slide195.xml"/><Relationship Id="rId236" Type="http://schemas.openxmlformats.org/officeDocument/2006/relationships/presProps" Target="presProps.xml"/><Relationship Id="rId26" Type="http://schemas.openxmlformats.org/officeDocument/2006/relationships/slide" Target="slides/slide6.xml"/><Relationship Id="rId231" Type="http://schemas.openxmlformats.org/officeDocument/2006/relationships/slide" Target="slides/slide211.xml"/><Relationship Id="rId47" Type="http://schemas.openxmlformats.org/officeDocument/2006/relationships/slide" Target="slides/slide27.xml"/><Relationship Id="rId68" Type="http://schemas.openxmlformats.org/officeDocument/2006/relationships/slide" Target="slides/slide48.xml"/><Relationship Id="rId89" Type="http://schemas.openxmlformats.org/officeDocument/2006/relationships/slide" Target="slides/slide69.xml"/><Relationship Id="rId112" Type="http://schemas.openxmlformats.org/officeDocument/2006/relationships/slide" Target="slides/slide92.xml"/><Relationship Id="rId133" Type="http://schemas.openxmlformats.org/officeDocument/2006/relationships/slide" Target="slides/slide113.xml"/><Relationship Id="rId154" Type="http://schemas.openxmlformats.org/officeDocument/2006/relationships/slide" Target="slides/slide134.xml"/><Relationship Id="rId175" Type="http://schemas.openxmlformats.org/officeDocument/2006/relationships/slide" Target="slides/slide155.xml"/><Relationship Id="rId196" Type="http://schemas.openxmlformats.org/officeDocument/2006/relationships/slide" Target="slides/slide176.xml"/><Relationship Id="rId200" Type="http://schemas.openxmlformats.org/officeDocument/2006/relationships/slide" Target="slides/slide180.xml"/><Relationship Id="rId16" Type="http://schemas.openxmlformats.org/officeDocument/2006/relationships/slideMaster" Target="slideMasters/slideMaster16.xml"/><Relationship Id="rId221" Type="http://schemas.openxmlformats.org/officeDocument/2006/relationships/slide" Target="slides/slide201.xml"/><Relationship Id="rId37" Type="http://schemas.openxmlformats.org/officeDocument/2006/relationships/slide" Target="slides/slide17.xml"/><Relationship Id="rId58" Type="http://schemas.openxmlformats.org/officeDocument/2006/relationships/slide" Target="slides/slide38.xml"/><Relationship Id="rId79" Type="http://schemas.openxmlformats.org/officeDocument/2006/relationships/slide" Target="slides/slide59.xml"/><Relationship Id="rId102" Type="http://schemas.openxmlformats.org/officeDocument/2006/relationships/slide" Target="slides/slide82.xml"/><Relationship Id="rId123" Type="http://schemas.openxmlformats.org/officeDocument/2006/relationships/slide" Target="slides/slide103.xml"/><Relationship Id="rId144" Type="http://schemas.openxmlformats.org/officeDocument/2006/relationships/slide" Target="slides/slide124.xml"/><Relationship Id="rId90" Type="http://schemas.openxmlformats.org/officeDocument/2006/relationships/slide" Target="slides/slide70.xml"/><Relationship Id="rId165" Type="http://schemas.openxmlformats.org/officeDocument/2006/relationships/slide" Target="slides/slide145.xml"/><Relationship Id="rId186" Type="http://schemas.openxmlformats.org/officeDocument/2006/relationships/slide" Target="slides/slide166.xml"/><Relationship Id="rId211" Type="http://schemas.openxmlformats.org/officeDocument/2006/relationships/slide" Target="slides/slide191.xml"/><Relationship Id="rId232" Type="http://schemas.openxmlformats.org/officeDocument/2006/relationships/slide" Target="slides/slide212.xml"/><Relationship Id="rId27" Type="http://schemas.openxmlformats.org/officeDocument/2006/relationships/slide" Target="slides/slide7.xml"/><Relationship Id="rId48" Type="http://schemas.openxmlformats.org/officeDocument/2006/relationships/slide" Target="slides/slide28.xml"/><Relationship Id="rId69" Type="http://schemas.openxmlformats.org/officeDocument/2006/relationships/slide" Target="slides/slide49.xml"/><Relationship Id="rId113" Type="http://schemas.openxmlformats.org/officeDocument/2006/relationships/slide" Target="slides/slide93.xml"/><Relationship Id="rId134" Type="http://schemas.openxmlformats.org/officeDocument/2006/relationships/slide" Target="slides/slide114.xml"/><Relationship Id="rId80" Type="http://schemas.openxmlformats.org/officeDocument/2006/relationships/slide" Target="slides/slide60.xml"/><Relationship Id="rId155" Type="http://schemas.openxmlformats.org/officeDocument/2006/relationships/slide" Target="slides/slide135.xml"/><Relationship Id="rId176" Type="http://schemas.openxmlformats.org/officeDocument/2006/relationships/slide" Target="slides/slide156.xml"/><Relationship Id="rId197" Type="http://schemas.openxmlformats.org/officeDocument/2006/relationships/slide" Target="slides/slide177.xml"/><Relationship Id="rId201" Type="http://schemas.openxmlformats.org/officeDocument/2006/relationships/slide" Target="slides/slide181.xml"/><Relationship Id="rId222" Type="http://schemas.openxmlformats.org/officeDocument/2006/relationships/slide" Target="slides/slide202.xml"/><Relationship Id="rId17" Type="http://schemas.openxmlformats.org/officeDocument/2006/relationships/slideMaster" Target="slideMasters/slideMaster17.xml"/><Relationship Id="rId38" Type="http://schemas.openxmlformats.org/officeDocument/2006/relationships/slide" Target="slides/slide18.xml"/><Relationship Id="rId59" Type="http://schemas.openxmlformats.org/officeDocument/2006/relationships/slide" Target="slides/slide39.xml"/><Relationship Id="rId103" Type="http://schemas.openxmlformats.org/officeDocument/2006/relationships/slide" Target="slides/slide83.xml"/><Relationship Id="rId124" Type="http://schemas.openxmlformats.org/officeDocument/2006/relationships/slide" Target="slides/slide104.xml"/><Relationship Id="rId70" Type="http://schemas.openxmlformats.org/officeDocument/2006/relationships/slide" Target="slides/slide50.xml"/><Relationship Id="rId91" Type="http://schemas.openxmlformats.org/officeDocument/2006/relationships/slide" Target="slides/slide71.xml"/><Relationship Id="rId145" Type="http://schemas.openxmlformats.org/officeDocument/2006/relationships/slide" Target="slides/slide125.xml"/><Relationship Id="rId166" Type="http://schemas.openxmlformats.org/officeDocument/2006/relationships/slide" Target="slides/slide146.xml"/><Relationship Id="rId187" Type="http://schemas.openxmlformats.org/officeDocument/2006/relationships/slide" Target="slides/slide167.xml"/><Relationship Id="rId1" Type="http://schemas.openxmlformats.org/officeDocument/2006/relationships/slideMaster" Target="slideMasters/slideMaster1.xml"/><Relationship Id="rId212" Type="http://schemas.openxmlformats.org/officeDocument/2006/relationships/slide" Target="slides/slide192.xml"/><Relationship Id="rId233" Type="http://schemas.openxmlformats.org/officeDocument/2006/relationships/slide" Target="slides/slide213.xml"/><Relationship Id="rId28" Type="http://schemas.openxmlformats.org/officeDocument/2006/relationships/slide" Target="slides/slide8.xml"/><Relationship Id="rId49" Type="http://schemas.openxmlformats.org/officeDocument/2006/relationships/slide" Target="slides/slide29.xml"/><Relationship Id="rId114" Type="http://schemas.openxmlformats.org/officeDocument/2006/relationships/slide" Target="slides/slide94.xml"/><Relationship Id="rId60" Type="http://schemas.openxmlformats.org/officeDocument/2006/relationships/slide" Target="slides/slide40.xml"/><Relationship Id="rId81" Type="http://schemas.openxmlformats.org/officeDocument/2006/relationships/slide" Target="slides/slide61.xml"/><Relationship Id="rId135" Type="http://schemas.openxmlformats.org/officeDocument/2006/relationships/slide" Target="slides/slide115.xml"/><Relationship Id="rId156" Type="http://schemas.openxmlformats.org/officeDocument/2006/relationships/slide" Target="slides/slide136.xml"/><Relationship Id="rId177" Type="http://schemas.openxmlformats.org/officeDocument/2006/relationships/slide" Target="slides/slide157.xml"/><Relationship Id="rId198" Type="http://schemas.openxmlformats.org/officeDocument/2006/relationships/slide" Target="slides/slide178.xml"/><Relationship Id="rId202" Type="http://schemas.openxmlformats.org/officeDocument/2006/relationships/slide" Target="slides/slide182.xml"/><Relationship Id="rId223" Type="http://schemas.openxmlformats.org/officeDocument/2006/relationships/slide" Target="slides/slide203.xml"/><Relationship Id="rId18" Type="http://schemas.openxmlformats.org/officeDocument/2006/relationships/slideMaster" Target="slideMasters/slideMaster18.xml"/><Relationship Id="rId39" Type="http://schemas.openxmlformats.org/officeDocument/2006/relationships/slide" Target="slides/slide19.xml"/><Relationship Id="rId50" Type="http://schemas.openxmlformats.org/officeDocument/2006/relationships/slide" Target="slides/slide30.xml"/><Relationship Id="rId104" Type="http://schemas.openxmlformats.org/officeDocument/2006/relationships/slide" Target="slides/slide84.xml"/><Relationship Id="rId125" Type="http://schemas.openxmlformats.org/officeDocument/2006/relationships/slide" Target="slides/slide105.xml"/><Relationship Id="rId146" Type="http://schemas.openxmlformats.org/officeDocument/2006/relationships/slide" Target="slides/slide126.xml"/><Relationship Id="rId167" Type="http://schemas.openxmlformats.org/officeDocument/2006/relationships/slide" Target="slides/slide147.xml"/><Relationship Id="rId188" Type="http://schemas.openxmlformats.org/officeDocument/2006/relationships/slide" Target="slides/slide168.xml"/><Relationship Id="rId71" Type="http://schemas.openxmlformats.org/officeDocument/2006/relationships/slide" Target="slides/slide51.xml"/><Relationship Id="rId92" Type="http://schemas.openxmlformats.org/officeDocument/2006/relationships/slide" Target="slides/slide72.xml"/><Relationship Id="rId213" Type="http://schemas.openxmlformats.org/officeDocument/2006/relationships/slide" Target="slides/slide193.xml"/><Relationship Id="rId234" Type="http://schemas.openxmlformats.org/officeDocument/2006/relationships/slide" Target="slides/slide214.xml"/><Relationship Id="rId2" Type="http://schemas.openxmlformats.org/officeDocument/2006/relationships/slideMaster" Target="slideMasters/slideMaster2.xml"/><Relationship Id="rId29" Type="http://schemas.openxmlformats.org/officeDocument/2006/relationships/slide" Target="slides/slide9.xml"/><Relationship Id="rId40" Type="http://schemas.openxmlformats.org/officeDocument/2006/relationships/slide" Target="slides/slide20.xml"/><Relationship Id="rId115" Type="http://schemas.openxmlformats.org/officeDocument/2006/relationships/slide" Target="slides/slide95.xml"/><Relationship Id="rId136" Type="http://schemas.openxmlformats.org/officeDocument/2006/relationships/slide" Target="slides/slide116.xml"/><Relationship Id="rId157" Type="http://schemas.openxmlformats.org/officeDocument/2006/relationships/slide" Target="slides/slide137.xml"/><Relationship Id="rId178" Type="http://schemas.openxmlformats.org/officeDocument/2006/relationships/slide" Target="slides/slide158.xml"/><Relationship Id="rId61" Type="http://schemas.openxmlformats.org/officeDocument/2006/relationships/slide" Target="slides/slide41.xml"/><Relationship Id="rId82" Type="http://schemas.openxmlformats.org/officeDocument/2006/relationships/slide" Target="slides/slide62.xml"/><Relationship Id="rId199" Type="http://schemas.openxmlformats.org/officeDocument/2006/relationships/slide" Target="slides/slide179.xml"/><Relationship Id="rId203" Type="http://schemas.openxmlformats.org/officeDocument/2006/relationships/slide" Target="slides/slide183.xml"/><Relationship Id="rId19" Type="http://schemas.openxmlformats.org/officeDocument/2006/relationships/slideMaster" Target="slideMasters/slideMaster19.xml"/><Relationship Id="rId224" Type="http://schemas.openxmlformats.org/officeDocument/2006/relationships/slide" Target="slides/slide204.xml"/><Relationship Id="rId30" Type="http://schemas.openxmlformats.org/officeDocument/2006/relationships/slide" Target="slides/slide10.xml"/><Relationship Id="rId105" Type="http://schemas.openxmlformats.org/officeDocument/2006/relationships/slide" Target="slides/slide85.xml"/><Relationship Id="rId126" Type="http://schemas.openxmlformats.org/officeDocument/2006/relationships/slide" Target="slides/slide106.xml"/><Relationship Id="rId147" Type="http://schemas.openxmlformats.org/officeDocument/2006/relationships/slide" Target="slides/slide127.xml"/><Relationship Id="rId168" Type="http://schemas.openxmlformats.org/officeDocument/2006/relationships/slide" Target="slides/slide148.xml"/><Relationship Id="rId51" Type="http://schemas.openxmlformats.org/officeDocument/2006/relationships/slide" Target="slides/slide31.xml"/><Relationship Id="rId72" Type="http://schemas.openxmlformats.org/officeDocument/2006/relationships/slide" Target="slides/slide52.xml"/><Relationship Id="rId93" Type="http://schemas.openxmlformats.org/officeDocument/2006/relationships/slide" Target="slides/slide73.xml"/><Relationship Id="rId189" Type="http://schemas.openxmlformats.org/officeDocument/2006/relationships/slide" Target="slides/slide169.xml"/><Relationship Id="rId3" Type="http://schemas.openxmlformats.org/officeDocument/2006/relationships/slideMaster" Target="slideMasters/slideMaster3.xml"/><Relationship Id="rId214" Type="http://schemas.openxmlformats.org/officeDocument/2006/relationships/slide" Target="slides/slide194.xml"/><Relationship Id="rId235" Type="http://schemas.openxmlformats.org/officeDocument/2006/relationships/notesMaster" Target="notesMasters/notesMaster1.xml"/><Relationship Id="rId116" Type="http://schemas.openxmlformats.org/officeDocument/2006/relationships/slide" Target="slides/slide96.xml"/><Relationship Id="rId137" Type="http://schemas.openxmlformats.org/officeDocument/2006/relationships/slide" Target="slides/slide117.xml"/><Relationship Id="rId158" Type="http://schemas.openxmlformats.org/officeDocument/2006/relationships/slide" Target="slides/slide138.xml"/><Relationship Id="rId20" Type="http://schemas.openxmlformats.org/officeDocument/2006/relationships/slideMaster" Target="slideMasters/slideMaster20.xml"/><Relationship Id="rId41" Type="http://schemas.openxmlformats.org/officeDocument/2006/relationships/slide" Target="slides/slide21.xml"/><Relationship Id="rId62" Type="http://schemas.openxmlformats.org/officeDocument/2006/relationships/slide" Target="slides/slide42.xml"/><Relationship Id="rId83" Type="http://schemas.openxmlformats.org/officeDocument/2006/relationships/slide" Target="slides/slide63.xml"/><Relationship Id="rId179" Type="http://schemas.openxmlformats.org/officeDocument/2006/relationships/slide" Target="slides/slide159.xml"/></Relationships>
</file>

<file path=ppt/_rels/viewProps.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5/3/25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78.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This book of Ruth emphasizes</a:t>
            </a:r>
            <a:r>
              <a:rPr lang="en-US" b="0"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AB0CBF-4296-AD47-8AAD-E313006A31F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952735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107</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devotion to Naomi by working for her benefited them by God's provision of food, protection, and hope for future redemption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109</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mn-ea"/>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God guided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to the field of her kinsman-redeemer, Boaz, due to her initiative to work for Naomi to show his pleasure with those who sacrifice for others (2:1-3).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110</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benefited from this merciful provision in the Law (2:2, 3, 7, 8, 15-19, 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111</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112</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613548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113</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455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114</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3937696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115</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898029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512BB3-E458-1846-87E8-C64C358B9B3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674408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seemed insignificant—gleaning in a field—actually was a small faithfulness that brought huge results.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100527422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70462-667D-EE4D-82E8-1B5174C5C9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0394138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274853-E04B-AA40-A687-9A928B469E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18935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Rather than simply waiting around for God to meet her needs,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took initiative and worked hard for her mother-in-law.</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119</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120</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699321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121</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89126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122</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17944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123</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622688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Boaz rewards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gleaning for Naomi when he protects her and provides food for her as God's blessing for her own kindness to Naomi (2:4-16).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124</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In 2:12 Boaz gives a blessing to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using an interesting word by saying that she has sought refuge under God’s wings.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125</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Do you see something a bit unusual about this picture? If you look closely, you will see two little chicks finding refuge under their mother hen’s wings.</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126</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127</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shared her blessing of food with Naomi and saw Boaz as a potential kinsman-redeemer, thus filling Naomi with anticipation, thankfulness, and hope for future redemption (2:17-23).</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So why is there hope? This goes back</a:t>
            </a:r>
            <a:r>
              <a:rPr lang="en-SG" b="1" baseline="0" dirty="0">
                <a:effectLst/>
                <a:latin typeface="Arial" panose="020B0604020202020204" pitchFamily="34" charset="0"/>
                <a:cs typeface="Arial" panose="020B0604020202020204" pitchFamily="34" charset="0"/>
              </a:rPr>
              <a:t> to the customs of these times where God made provisions for widows</a:t>
            </a:r>
            <a:r>
              <a:rPr lang="mr-IN" b="1" baseline="0" dirty="0">
                <a:effectLst/>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128</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129</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130</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it others a priority?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0" kern="1200">
                <a:solidFill>
                  <a:schemeClr val="tx1"/>
                </a:solidFill>
                <a:effectLst/>
                <a:latin typeface="Arial" panose="020B0604020202020204" pitchFamily="34" charset="0"/>
                <a:ea typeface="+mn-ea"/>
                <a:cs typeface="Arial" panose="020B0604020202020204" pitchFamily="34" charset="0"/>
              </a:rPr>
              <a:t>.</a:t>
            </a:r>
            <a:endParaRPr lang="en-US" b="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Story of </a:t>
            </a:r>
            <a:r>
              <a:rPr lang="ar-SA" b="1" dirty="0" err="1">
                <a:cs typeface="Arial" panose="020B0604020202020204" pitchFamily="34" charset="0"/>
              </a:rPr>
              <a:t>راعوث</a:t>
            </a:r>
            <a:r>
              <a:rPr lang="en-US" b="1" dirty="0"/>
              <a:t>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request for redemption by Boaz shows her devotion to Naomi and his accepting her proposal shows his righteous response to his obligation and God's blessing upon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faith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143</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Naomi requested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to follow her plan for the young woman's redemption and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0"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0"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0" kern="1200" dirty="0">
                <a:solidFill>
                  <a:schemeClr val="tx1"/>
                </a:solidFill>
                <a:effectLst/>
                <a:latin typeface="Arial" panose="020B0604020202020204" pitchFamily="34" charset="0"/>
                <a:ea typeface="+mn-ea"/>
                <a:cs typeface="Arial" panose="020B0604020202020204" pitchFamily="34" charset="0"/>
              </a:rPr>
              <a:t>...</a:t>
            </a:r>
            <a:r>
              <a:rPr lang="en-SG" b="0" dirty="0">
                <a:effectLst/>
                <a:latin typeface="Arial" panose="020B0604020202020204" pitchFamily="34" charset="0"/>
                <a:cs typeface="Arial" panose="020B0604020202020204" pitchFamily="34" charset="0"/>
              </a:rPr>
              <a:t> </a:t>
            </a:r>
          </a:p>
          <a:p>
            <a:r>
              <a:rPr lang="en-US" b="0" dirty="0">
                <a:latin typeface="Arial" panose="020B0604020202020204" pitchFamily="34" charset="0"/>
                <a:cs typeface="Arial" panose="020B0604020202020204" pitchFamily="34" charset="0"/>
              </a:rPr>
              <a:t>• The phrase is often mistaken for a </a:t>
            </a:r>
            <a:r>
              <a:rPr lang="en-US" b="0" dirty="0">
                <a:latin typeface="Arial" panose="020B0604020202020204" pitchFamily="34" charset="0"/>
                <a:cs typeface="Arial" panose="020B0604020202020204" pitchFamily="34" charset="0"/>
                <a:hlinkClick r:id="rId5" tooltip="Bible"/>
              </a:rPr>
              <a:t>Bible</a:t>
            </a:r>
            <a:r>
              <a:rPr lang="en-US" b="0" dirty="0">
                <a:latin typeface="Arial" panose="020B0604020202020204" pitchFamily="34" charset="0"/>
                <a:cs typeface="Arial" panose="020B0604020202020204" pitchFamily="34" charset="0"/>
              </a:rPr>
              <a:t> quote, but it appears nowhere in the Bible."</a:t>
            </a:r>
          </a:p>
          <a:p>
            <a:r>
              <a:rPr lang="en-US" b="0" dirty="0">
                <a:latin typeface="Arial" panose="020B0604020202020204" pitchFamily="34" charset="0"/>
                <a:cs typeface="Arial" panose="020B0604020202020204" pitchFamily="34" charset="0"/>
              </a:rPr>
              <a:t>• Except perhaps for 2 Heresies</a:t>
            </a:r>
            <a:r>
              <a:rPr lang="en-US" b="0" baseline="0" dirty="0">
                <a:latin typeface="Arial" panose="020B0604020202020204" pitchFamily="34" charset="0"/>
                <a:cs typeface="Arial" panose="020B0604020202020204" pitchFamily="34" charset="0"/>
              </a:rPr>
              <a:t> 4:7!</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Source of above quoted material:</a:t>
            </a:r>
            <a:r>
              <a:rPr lang="en-US" b="0" baseline="0" dirty="0">
                <a:latin typeface="Arial" panose="020B0604020202020204" pitchFamily="34" charset="0"/>
                <a:cs typeface="Arial" panose="020B0604020202020204" pitchFamily="34" charset="0"/>
              </a:rPr>
              <a:t> Wikipedia (http://</a:t>
            </a:r>
            <a:r>
              <a:rPr lang="en-US" b="0" baseline="0" dirty="0" err="1">
                <a:latin typeface="Arial" panose="020B0604020202020204" pitchFamily="34" charset="0"/>
                <a:cs typeface="Arial" panose="020B0604020202020204" pitchFamily="34" charset="0"/>
              </a:rPr>
              <a:t>en.wikipedia.org</a:t>
            </a:r>
            <a:r>
              <a:rPr lang="en-US" b="0" baseline="0" dirty="0">
                <a:latin typeface="Arial" panose="020B0604020202020204" pitchFamily="34" charset="0"/>
                <a:cs typeface="Arial" panose="020B0604020202020204" pitchFamily="34" charset="0"/>
              </a:rPr>
              <a:t>/wiki/</a:t>
            </a:r>
            <a:r>
              <a:rPr lang="en-US" b="0" baseline="0" dirty="0" err="1">
                <a:latin typeface="Arial" panose="020B0604020202020204" pitchFamily="34" charset="0"/>
                <a:cs typeface="Arial" panose="020B0604020202020204" pitchFamily="34" charset="0"/>
              </a:rPr>
              <a:t>God_helps_those_who_help_themselves</a:t>
            </a:r>
            <a:r>
              <a:rPr lang="en-US" b="0" baseline="0" dirty="0">
                <a:latin typeface="Arial" panose="020B0604020202020204" pitchFamily="34" charset="0"/>
                <a:cs typeface="Arial" panose="020B0604020202020204" pitchFamily="34" charset="0"/>
              </a:rPr>
              <a:t>)</a:t>
            </a:r>
          </a:p>
          <a:p>
            <a:endParaRPr lang="en-US" b="0" baseline="0" dirty="0">
              <a:latin typeface="Arial" panose="020B0604020202020204" pitchFamily="34" charset="0"/>
              <a:cs typeface="Arial" panose="020B0604020202020204" pitchFamily="34" charset="0"/>
            </a:endParaRPr>
          </a:p>
          <a:p>
            <a:r>
              <a:rPr lang="en-US" b="0"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0" baseline="0" dirty="0" err="1">
                <a:latin typeface="Arial" panose="020B0604020202020204" pitchFamily="34" charset="0"/>
                <a:cs typeface="Arial" panose="020B0604020202020204" pitchFamily="34" charset="0"/>
              </a:rPr>
              <a:t>www.youtube.com</a:t>
            </a:r>
            <a:r>
              <a:rPr lang="en-US" b="0" baseline="0" dirty="0">
                <a:latin typeface="Arial" panose="020B0604020202020204" pitchFamily="34" charset="0"/>
                <a:cs typeface="Arial" panose="020B0604020202020204" pitchFamily="34" charset="0"/>
              </a:rPr>
              <a:t>/</a:t>
            </a:r>
            <a:r>
              <a:rPr lang="en-US" b="0" baseline="0" dirty="0" err="1">
                <a:latin typeface="Arial" panose="020B0604020202020204" pitchFamily="34" charset="0"/>
                <a:cs typeface="Arial" panose="020B0604020202020204" pitchFamily="34" charset="0"/>
              </a:rPr>
              <a:t>watch?v</a:t>
            </a:r>
            <a:r>
              <a:rPr lang="en-US" b="0" baseline="0" dirty="0">
                <a:latin typeface="Arial" panose="020B0604020202020204" pitchFamily="34" charset="0"/>
                <a:cs typeface="Arial" panose="020B0604020202020204" pitchFamily="34" charset="0"/>
              </a:rPr>
              <a:t>=fZeidL6xtEc (accessed 20 Aug 2012).</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0" dirty="0">
                <a:effectLst/>
                <a:latin typeface="Arial" panose="020B0604020202020204" pitchFamily="34" charset="0"/>
                <a:cs typeface="Arial" panose="020B0604020202020204" pitchFamily="34" charset="0"/>
              </a:rPr>
              <a:t> </a:t>
            </a:r>
          </a:p>
          <a:p>
            <a:r>
              <a:rPr lang="en-US" sz="1200" b="0"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145</a:t>
            </a:fld>
            <a:endParaRPr lang="en-US"/>
          </a:p>
        </p:txBody>
      </p:sp>
    </p:spTree>
    <p:extLst>
      <p:ext uri="{BB962C8B-B14F-4D97-AF65-F5344CB8AC3E}">
        <p14:creationId xmlns:p14="http://schemas.microsoft.com/office/powerpoint/2010/main" val="207622799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What I find fascinating is that the same Hebrew word is used in 3:9 when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asks Boaz to spread the “corner” (wing!) of his garment over her! She is asking Boaz to answer his own prayer!</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146</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Arial" panose="020B0604020202020204" pitchFamily="34" charset="0"/>
                <a:ea typeface="+mn-ea"/>
                <a:cs typeface="Arial" panose="020B0604020202020204" pitchFamily="34" charset="0"/>
              </a:rPr>
              <a:t>God uses the same word in Ezekiel 16:8 in reference to protecting the nation of Israel.</a:t>
            </a:r>
            <a:r>
              <a:rPr lang="en-SG" b="0">
                <a:effectLst/>
                <a:latin typeface="Arial" panose="020B0604020202020204" pitchFamily="34" charset="0"/>
                <a:cs typeface="Arial" panose="020B0604020202020204" pitchFamily="34" charset="0"/>
              </a:rPr>
              <a:t> </a:t>
            </a:r>
            <a:endParaRPr lang="en-US" b="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147</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Boaz gladly accepted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proposal contingent on the refusal of the nearer kinsman to show his righteous response to his obligation and God's blessing upon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faith (3:10-15).</a:t>
            </a:r>
          </a:p>
          <a:p>
            <a:r>
              <a:rPr lang="en-US" b="0" dirty="0">
                <a:latin typeface="Arial" panose="020B0604020202020204" pitchFamily="34" charset="0"/>
                <a:cs typeface="Arial" panose="020B0604020202020204" pitchFamily="34" charset="0"/>
              </a:rPr>
              <a:t>Naomi and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 expected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redemption by the nearer kinsman or Boaz that very day (3:16-18).</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148</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reward of redemption by Boaz for her devotion to Naomi exceeds her dreams in her relationships and sharing in Davidic and messianic line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155</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a:t>
            </a:r>
            <a:r>
              <a:rPr lang="ar-SA" sz="1200" b="1" kern="1200" baseline="0" dirty="0" err="1">
                <a:solidFill>
                  <a:schemeClr val="tx1"/>
                </a:solidFill>
                <a:effectLst/>
                <a:latin typeface="+mn-lt"/>
                <a:ea typeface="+mn-ea"/>
                <a:cs typeface="Arial" panose="020B0604020202020204" pitchFamily="34" charset="0"/>
              </a:rPr>
              <a:t>راعوث</a:t>
            </a:r>
            <a:r>
              <a:rPr lang="en-US" sz="1200" kern="1200" baseline="0" dirty="0">
                <a:solidFill>
                  <a:schemeClr val="tx1"/>
                </a:solidFill>
                <a:effectLst/>
                <a:latin typeface="+mn-lt"/>
                <a:ea typeface="+mn-ea"/>
                <a:cs typeface="+mn-cs"/>
              </a:rPr>
              <a:t> take off his sandal. Will she?</a:t>
            </a:r>
          </a:p>
          <a:p>
            <a:r>
              <a:rPr lang="en-US" sz="1200" kern="1200" baseline="0" dirty="0">
                <a:solidFill>
                  <a:schemeClr val="tx1"/>
                </a:solidFill>
                <a:effectLst/>
                <a:latin typeface="+mn-lt"/>
                <a:ea typeface="+mn-ea"/>
                <a:cs typeface="+mn-cs"/>
              </a:rPr>
              <a:t>Actually,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156</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159</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160</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161</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 Well,</a:t>
            </a:r>
            <a:r>
              <a:rPr lang="en-US" b="0" baseline="0" dirty="0">
                <a:latin typeface="Arial" panose="020B0604020202020204" pitchFamily="34" charset="0"/>
                <a:cs typeface="Arial" panose="020B0604020202020204" pitchFamily="34" charset="0"/>
              </a:rPr>
              <a:t> the exact quote isn't in the Bible, but the concept sure is.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163</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43418170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164</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499870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165</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166</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40157187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168</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1808220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169</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297526939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170</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171</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172</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cs typeface="Arial" panose="020B0604020202020204" pitchFamily="34" charset="0"/>
              </a:rPr>
              <a:t>In what ways does the L</a:t>
            </a:r>
            <a:r>
              <a:rPr lang="en-US" sz="1100" b="0" dirty="0">
                <a:latin typeface="Arial" panose="020B0604020202020204" pitchFamily="34" charset="0"/>
                <a:cs typeface="Arial" panose="020B0604020202020204" pitchFamily="34" charset="0"/>
              </a:rPr>
              <a:t>ORD</a:t>
            </a:r>
            <a:r>
              <a:rPr lang="en-US" b="0" baseline="0" dirty="0">
                <a:latin typeface="Arial" panose="020B0604020202020204" pitchFamily="34" charset="0"/>
                <a:cs typeface="Arial" panose="020B0604020202020204" pitchFamily="34" charset="0"/>
              </a:rPr>
              <a:t> take care of us when we make others a priority?</a:t>
            </a:r>
          </a:p>
          <a:p>
            <a:r>
              <a:rPr lang="en-US" b="0" baseline="0" dirty="0">
                <a:latin typeface="Arial" panose="020B0604020202020204" pitchFamily="34" charset="0"/>
                <a:cs typeface="Arial" panose="020B0604020202020204" pitchFamily="34" charset="0"/>
              </a:rPr>
              <a:t>Here is our key issue to address today.</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173</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30247808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174</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1921813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175</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176</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177</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178</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91276048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179</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272815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180</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181</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182</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183</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184</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186</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187</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188</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189</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338379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190</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655130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191</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893643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192</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6806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0" kern="1200" dirty="0">
                <a:solidFill>
                  <a:schemeClr val="tx1"/>
                </a:solidFill>
                <a:effectLst/>
                <a:latin typeface="Arial" panose="020B0604020202020204" pitchFamily="34" charset="0"/>
                <a:ea typeface="+mn-ea"/>
                <a:cs typeface="Arial" panose="020B0604020202020204" pitchFamily="34" charset="0"/>
              </a:rPr>
              <a:t>.</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193</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0039219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194</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Times New Roman" charset="0"/>
                <a:ea typeface="ＭＳ Ｐゴシック" charset="0"/>
                <a:cs typeface="ＭＳ Ｐゴシック" charset="0"/>
              </a:rPr>
              <a:t>These names have no gaps!</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195</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558806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196</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1470131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197</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296590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a:latin typeface="Arial" panose="020B0604020202020204" pitchFamily="34" charset="0"/>
                <a:cs typeface="Arial" panose="020B0604020202020204" pitchFamily="34" charset="0"/>
              </a:rPr>
              <a:t>In what ways does the L</a:t>
            </a:r>
            <a:r>
              <a:rPr lang="en-US" sz="1100" b="0">
                <a:latin typeface="Arial" panose="020B0604020202020204" pitchFamily="34" charset="0"/>
                <a:cs typeface="Arial" panose="020B0604020202020204" pitchFamily="34" charset="0"/>
              </a:rPr>
              <a:t>ORD</a:t>
            </a:r>
            <a:r>
              <a:rPr lang="en-US" b="0" baseline="0">
                <a:latin typeface="Arial" panose="020B0604020202020204" pitchFamily="34" charset="0"/>
                <a:cs typeface="Arial" panose="020B0604020202020204" pitchFamily="34" charset="0"/>
              </a:rPr>
              <a:t> take care of us when we make others a priority?</a:t>
            </a:r>
          </a:p>
          <a:p>
            <a:r>
              <a:rPr lang="en-US" b="0" baseline="0">
                <a:latin typeface="Arial" panose="020B0604020202020204" pitchFamily="34" charset="0"/>
                <a:cs typeface="Arial" panose="020B0604020202020204" pitchFamily="34" charset="0"/>
              </a:rPr>
              <a:t>Here is our key issue to address today.</a:t>
            </a:r>
            <a:endParaRPr lang="en-US" b="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a:solidFill>
                  <a:schemeClr val="tx1"/>
                </a:solidFill>
                <a:effectLst/>
                <a:latin typeface="Arial" panose="020B0604020202020204" pitchFamily="34" charset="0"/>
                <a:ea typeface="+mn-ea"/>
                <a:cs typeface="Arial" panose="020B0604020202020204" pitchFamily="34" charset="0"/>
              </a:rPr>
              <a:t>.</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203</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204</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205</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206</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207</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208</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209</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210</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211</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God,</a:t>
            </a:r>
            <a:r>
              <a:rPr lang="en-US" b="0" baseline="0" dirty="0">
                <a:latin typeface="Arial" panose="020B0604020202020204" pitchFamily="34" charset="0"/>
                <a:cs typeface="Arial" panose="020B0604020202020204" pitchFamily="34" charset="0"/>
              </a:rPr>
              <a:t> in fact, rewards US when we seek to be a blessing to OTHERS, so I sum up the entire book of Ruth with this key word: REWARDS.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FD5757-0430-FF4F-A65C-11A9558B17A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9097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FD7AA6-9D8E-224D-A7EF-8A7814D62A0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49620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28</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29</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30</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Another way to say "God helps those who help others" is to say that God rewards the selfless.</a:t>
            </a:r>
            <a:r>
              <a:rPr lang="en-US" b="0" baseline="0" dirty="0">
                <a:latin typeface="Arial" panose="020B0604020202020204" pitchFamily="34" charset="0"/>
                <a:cs typeface="Arial" panose="020B0604020202020204" pitchFamily="34" charset="0"/>
              </a:rPr>
              <a:t> Perhaps no better book in Scripture illustrates this truth than</a:t>
            </a:r>
            <a:r>
              <a:rPr lang="mr-IN" b="0" baseline="0" dirty="0">
                <a:latin typeface="Arial" panose="020B0604020202020204" pitchFamily="34" charset="0"/>
                <a:cs typeface="Arial"/>
              </a:rPr>
              <a:t>…</a:t>
            </a:r>
            <a:endParaRPr lang="en-US" b="0" baseline="0" dirty="0">
              <a:latin typeface="Arial" panose="020B0604020202020204" pitchFamily="34" charset="0"/>
              <a:cs typeface="Arial" panose="020B0604020202020204" pitchFamily="34" charset="0"/>
            </a:endParaRPr>
          </a:p>
          <a:p>
            <a:r>
              <a:rPr lang="en-US" b="0" baseline="0" dirty="0">
                <a:latin typeface="Arial" panose="020B0604020202020204" pitchFamily="34" charset="0"/>
                <a:cs typeface="Arial" panose="020B0604020202020204" pitchFamily="34" charset="0"/>
              </a:rPr>
              <a:t>• The Book of Ruth</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31</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32</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33</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34</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0" dirty="0" err="1">
                <a:latin typeface="Arial" panose="020B0604020202020204" pitchFamily="34" charset="0"/>
                <a:ea typeface="ＭＳ Ｐゴシック" charset="0"/>
                <a:cs typeface="Arial" panose="020B0604020202020204" pitchFamily="34" charset="0"/>
              </a:rPr>
              <a:t>راعوث</a:t>
            </a:r>
            <a:r>
              <a:rPr lang="en-US" b="0"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0" dirty="0" err="1">
                <a:latin typeface="Arial" panose="020B0604020202020204" pitchFamily="34" charset="0"/>
                <a:ea typeface="ＭＳ Ｐゴシック" charset="0"/>
                <a:cs typeface="Arial" panose="020B0604020202020204" pitchFamily="34" charset="0"/>
              </a:rPr>
              <a:t>راعوث</a:t>
            </a:r>
            <a:r>
              <a:rPr lang="en-US" b="0"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0" dirty="0" err="1">
                <a:latin typeface="Arial" panose="020B0604020202020204" pitchFamily="34" charset="0"/>
                <a:ea typeface="ＭＳ Ｐゴシック" charset="0"/>
                <a:cs typeface="Arial" panose="020B0604020202020204" pitchFamily="34" charset="0"/>
              </a:rPr>
              <a:t>راعوث</a:t>
            </a:r>
            <a:r>
              <a:rPr lang="en-US" b="0"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38</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39</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40</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41</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44</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45</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46</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47</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Not all crops ripened at the same time which is obviously true today.</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48</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49</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50</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3748008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51</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52</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53</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54</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55</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56</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These gleanings were for the poor and for the foreigners as well. Ruth was both!</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57</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58</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59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Thousands of years later—in the NT times—Paul commanded the same of the Thessalonian believers.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apostles set the example of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obscure Ruth the Moabitess exemplifies a selfless life that God rewards in a public way so we are studying her life today!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2387731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starts at home.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63</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8E45300-3A3A-2441-A782-C60AB0C05B28}" type="slidenum">
              <a:rPr lang="en-US" sz="1200">
                <a:solidFill>
                  <a:prstClr val="black"/>
                </a:solidFill>
              </a:rPr>
              <a:pPr eaLnBrk="1" hangingPunct="1"/>
              <a:t>64</a:t>
            </a:fld>
            <a:endParaRPr lang="en-US" sz="1200">
              <a:solidFill>
                <a:prstClr val="black"/>
              </a:solidFill>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65</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66</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67</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68</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69</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70</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5568311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71</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72</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73</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إنَّ لاهوت أسفار القضاة وراعوث وصموئيل رائع. إنَّه يُوضِّح أنَّ الله يمكنه استخدام أيِّ ظرفٍ وأيِّ شخصٍ لامتداد ملكوته ولمجده.</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يُظهِر سِفْر القضاة مشهداً كئيباً حيث كانت هناك حاجةٌ إلى مَلِكٍ للأمَّة.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تظهر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في مشهدين مُشِينَيْن:</a:t>
            </a:r>
            <a:endParaRPr lang="ar-JO" b="0" dirty="0">
              <a:effectLst/>
            </a:endParaRP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يقوم بأعمالٍ كهنوتيَّةٍ شرِّيرة، بل وكان متواطئًا مع سِبْط دان لسرقة صنمٍ من أجل هِجْرَتهم إلى الشمال (قضاة الأصحاحان 17-18).</a:t>
            </a: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آخَر مع سُرِّيَّة- وهو أيضًا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يلتقي مجموعةً من رجال سِبْط </a:t>
            </a:r>
            <a:r>
              <a:rPr lang="ar-JO" sz="1800" b="0" i="0" u="sng" strike="noStrike"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في جبعة، فيقومون باغتصاب سُرِّيَّته (قضاة الأصحاح 19)، وهو ما يؤدِّي في النهاية إلى موتها المُشين.</a:t>
            </a: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ردًّا على ذلك، أصبح التركيز على بلدة جبعة؛ حيث ظهر أنَّها ليست أفضل حالًا من بيت لحم.</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نرى هنا في حادثة جبعة أنَّ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كاد أن يُبَاد كاملًا باستثناء ستمائة رَجُل (قضاة الأصحاح 20).</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رغم الظلام الأخلاقيِّ الشديد والخطيئة، فإنَّ الله كان يُعِدُّ النظام المَلَكيّ.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حتِّى إنَّ الله قام بتأسيس تلك المَلَكيَّة على يد رجال سِبْط بنيامين الأشرار بواسطة مدينة جبعة الشريرة.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كيف؟</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اختار الله شاول الذي هو من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ليكون أوَّل ملكٍ ممسوحٍ لإسرائيل (1صموئيل الأصحاح 8)، رغم أنَّه من أصغر الأسباط.</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ومع ذلك، فإنَّ نهاية شاول الحزينة تجلب المزيد من العار لجبعة.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إنَّ هذا الإعداد للمَلَكية يجد إتمامَه الحقيقيَّ في مدينة بيت لحم، ففي سِفْر راعوث نرى أنَّ كلًّا من بوعز وأهل بيت لحم يتصرَّفون بشرفٍ في خضَّم الارتداد القوميّ. لذا يستطيع الله أن يستخدم نفس المدينة المخزية،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لإقامة الوليّ الفادي بواسطة بوعز. كانت راعوث امرأةً من موآب، وهي أمَّةٌ تعبد آلهةً وثنيَّة. ولكن بواسطة خُطَّة الله وتدبيره، جرى تأسيس نَسْل داود، وفي النهاية وُلِد المسيَّا، يسوع المسيح نفسه من هذا النسل.</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كانت هذه الولادة في مدينة بيت لحم المغمورة- تلك البلدة التي رفَعَ داود مكانتها إلى مستوىً مذهل. وعندما نصل إلى العهد الجديد نرى أنَّ هذه البلدة قد رُفِعَتْ إلى مكانةٍ أعلى ممَّا أوصلها إليه داودُ. ونرى أنَّ يسوع- نَسْل داود- لم يُولَد من نَسْله فحسب، بل وُلِد في مدينة داود تحديدًا، بيت لحم (متَّى الأصحاح 2).</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لذلك، فإنَّ لاهوت سِفْر راعوث هو أنَّ نعمة الله يمكنها أن تُحوِّل العادي والمغمور إلى غير عاديٍّ وإلى أمرٍ ذائع الصيت على المستوى العالميّ.</a:t>
            </a:r>
            <a:endParaRPr lang="ar-JO" b="0" dirty="0">
              <a:effectLst/>
            </a:endParaRPr>
          </a:p>
          <a:p>
            <a:endParaRPr lang="ar-JO" sz="1200" kern="1200" dirty="0">
              <a:solidFill>
                <a:schemeClr val="tx1"/>
              </a:solidFill>
              <a:effectLst/>
              <a:latin typeface="Arial" panose="020B0604020202020204" pitchFamily="34" charset="0"/>
              <a:ea typeface="+mn-ea"/>
              <a:cs typeface="Arial" panose="020B0604020202020204" pitchFamily="34"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OS-07-Judges-211</a:t>
            </a:r>
          </a:p>
          <a:p>
            <a:r>
              <a:rPr lang="en-SG" sz="1200" kern="1200" dirty="0">
                <a:solidFill>
                  <a:schemeClr val="tx1"/>
                </a:solidFill>
                <a:effectLst/>
                <a:latin typeface="Arial" panose="020B0604020202020204" pitchFamily="34" charset="0"/>
                <a:ea typeface="+mn-ea"/>
                <a:cs typeface="Arial" panose="020B0604020202020204" pitchFamily="34" charset="0"/>
              </a:rPr>
              <a:t>OS-08-Ruth-74</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33798016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D98037-6464-ABCD-1B6E-92BB51A3D8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F0DA39-681E-170C-E37C-34CE5D2C9F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F98482-7C39-96F7-48CE-47C93A143BD5}"/>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F7EB68FD-3DC2-C6B0-7A4F-EFB3EBB989D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343260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9DFF3-E633-84E2-DD92-C0AB03BFBB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137483-5100-4F6A-8E81-283CA9D025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8B6E6F-E048-3342-7890-9EEAE546C286}"/>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56E1C19A-36BD-5DB6-4CB8-F321B294476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62010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extLst>
      <p:ext uri="{BB962C8B-B14F-4D97-AF65-F5344CB8AC3E}">
        <p14:creationId xmlns:p14="http://schemas.microsoft.com/office/powerpoint/2010/main" val="36624833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0"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0"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0" kern="1200" dirty="0">
                <a:solidFill>
                  <a:schemeClr val="tx1"/>
                </a:solidFill>
                <a:effectLst/>
                <a:latin typeface="Arial" panose="020B0604020202020204" pitchFamily="34" charset="0"/>
                <a:ea typeface="+mn-ea"/>
                <a:cs typeface="Arial" panose="020B0604020202020204" pitchFamily="34" charset="0"/>
              </a:rPr>
              <a:t>...</a:t>
            </a:r>
            <a:r>
              <a:rPr lang="en-SG" b="0" dirty="0">
                <a:effectLst/>
                <a:latin typeface="Arial" panose="020B0604020202020204" pitchFamily="34" charset="0"/>
                <a:cs typeface="Arial" panose="020B0604020202020204" pitchFamily="34" charset="0"/>
              </a:rPr>
              <a:t> </a:t>
            </a:r>
          </a:p>
          <a:p>
            <a:r>
              <a:rPr lang="en-US" b="0" dirty="0">
                <a:latin typeface="Arial" panose="020B0604020202020204" pitchFamily="34" charset="0"/>
                <a:cs typeface="Arial" panose="020B0604020202020204" pitchFamily="34" charset="0"/>
              </a:rPr>
              <a:t>• The phrase is often mistaken for a </a:t>
            </a:r>
            <a:r>
              <a:rPr lang="en-US" b="0" dirty="0">
                <a:latin typeface="Arial" panose="020B0604020202020204" pitchFamily="34" charset="0"/>
                <a:cs typeface="Arial" panose="020B0604020202020204" pitchFamily="34" charset="0"/>
                <a:hlinkClick r:id="rId5" tooltip="Bible"/>
              </a:rPr>
              <a:t>Bible</a:t>
            </a:r>
            <a:r>
              <a:rPr lang="en-US" b="0" dirty="0">
                <a:latin typeface="Arial" panose="020B0604020202020204" pitchFamily="34" charset="0"/>
                <a:cs typeface="Arial" panose="020B0604020202020204" pitchFamily="34" charset="0"/>
              </a:rPr>
              <a:t> quote, but it appears nowhere in the Bible."</a:t>
            </a:r>
          </a:p>
          <a:p>
            <a:r>
              <a:rPr lang="en-US" b="0" dirty="0">
                <a:latin typeface="Arial" panose="020B0604020202020204" pitchFamily="34" charset="0"/>
                <a:cs typeface="Arial" panose="020B0604020202020204" pitchFamily="34" charset="0"/>
              </a:rPr>
              <a:t>• Except perhaps for 2 Heresies</a:t>
            </a:r>
            <a:r>
              <a:rPr lang="en-US" b="0" baseline="0" dirty="0">
                <a:latin typeface="Arial" panose="020B0604020202020204" pitchFamily="34" charset="0"/>
                <a:cs typeface="Arial" panose="020B0604020202020204" pitchFamily="34" charset="0"/>
              </a:rPr>
              <a:t> 4:7!</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Source of above quoted material:</a:t>
            </a:r>
            <a:r>
              <a:rPr lang="en-US" b="0" baseline="0" dirty="0">
                <a:latin typeface="Arial" panose="020B0604020202020204" pitchFamily="34" charset="0"/>
                <a:cs typeface="Arial" panose="020B0604020202020204" pitchFamily="34" charset="0"/>
              </a:rPr>
              <a:t> Wikipedia (http://</a:t>
            </a:r>
            <a:r>
              <a:rPr lang="en-US" b="0" baseline="0" dirty="0" err="1">
                <a:latin typeface="Arial" panose="020B0604020202020204" pitchFamily="34" charset="0"/>
                <a:cs typeface="Arial" panose="020B0604020202020204" pitchFamily="34" charset="0"/>
              </a:rPr>
              <a:t>en.wikipedia.org</a:t>
            </a:r>
            <a:r>
              <a:rPr lang="en-US" b="0" baseline="0" dirty="0">
                <a:latin typeface="Arial" panose="020B0604020202020204" pitchFamily="34" charset="0"/>
                <a:cs typeface="Arial" panose="020B0604020202020204" pitchFamily="34" charset="0"/>
              </a:rPr>
              <a:t>/wiki/</a:t>
            </a:r>
            <a:r>
              <a:rPr lang="en-US" b="0" baseline="0" dirty="0" err="1">
                <a:latin typeface="Arial" panose="020B0604020202020204" pitchFamily="34" charset="0"/>
                <a:cs typeface="Arial" panose="020B0604020202020204" pitchFamily="34" charset="0"/>
              </a:rPr>
              <a:t>God_helps_those_who_help_themselves</a:t>
            </a:r>
            <a:r>
              <a:rPr lang="en-US" b="0" baseline="0" dirty="0">
                <a:latin typeface="Arial" panose="020B0604020202020204" pitchFamily="34" charset="0"/>
                <a:cs typeface="Arial" panose="020B0604020202020204" pitchFamily="34" charset="0"/>
              </a:rPr>
              <a:t>)</a:t>
            </a:r>
          </a:p>
          <a:p>
            <a:endParaRPr lang="en-US" b="0" baseline="0" dirty="0">
              <a:latin typeface="Arial" panose="020B0604020202020204" pitchFamily="34" charset="0"/>
              <a:cs typeface="Arial" panose="020B0604020202020204" pitchFamily="34" charset="0"/>
            </a:endParaRPr>
          </a:p>
          <a:p>
            <a:r>
              <a:rPr lang="en-US" b="0"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0" baseline="0" dirty="0" err="1">
                <a:latin typeface="Arial" panose="020B0604020202020204" pitchFamily="34" charset="0"/>
                <a:cs typeface="Arial" panose="020B0604020202020204" pitchFamily="34" charset="0"/>
              </a:rPr>
              <a:t>www.youtube.com</a:t>
            </a:r>
            <a:r>
              <a:rPr lang="en-US" b="0" baseline="0" dirty="0">
                <a:latin typeface="Arial" panose="020B0604020202020204" pitchFamily="34" charset="0"/>
                <a:cs typeface="Arial" panose="020B0604020202020204" pitchFamily="34" charset="0"/>
              </a:rPr>
              <a:t>/</a:t>
            </a:r>
            <a:r>
              <a:rPr lang="en-US" b="0" baseline="0" dirty="0" err="1">
                <a:latin typeface="Arial" panose="020B0604020202020204" pitchFamily="34" charset="0"/>
                <a:cs typeface="Arial" panose="020B0604020202020204" pitchFamily="34" charset="0"/>
              </a:rPr>
              <a:t>watch?v</a:t>
            </a:r>
            <a:r>
              <a:rPr lang="en-US" b="0" baseline="0" dirty="0">
                <a:latin typeface="Arial" panose="020B0604020202020204" pitchFamily="34" charset="0"/>
                <a:cs typeface="Arial" panose="020B0604020202020204" pitchFamily="34" charset="0"/>
              </a:rPr>
              <a:t>=fZeidL6xtEc (accessed 20 Aug 2012).</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40083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 Well,</a:t>
            </a:r>
            <a:r>
              <a:rPr lang="en-US" b="1" baseline="0" dirty="0">
                <a:latin typeface="Arial" panose="020B0604020202020204" pitchFamily="34" charset="0"/>
                <a:cs typeface="Arial" panose="020B0604020202020204" pitchFamily="34" charset="0"/>
              </a:rPr>
              <a:t> the exact quote isn't in the Bible, but the concept sure is.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05503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Another way to say "God helps those who help others" is to say that God rewards the selfless.</a:t>
            </a:r>
            <a:r>
              <a:rPr lang="en-US" b="1" baseline="0" dirty="0">
                <a:latin typeface="Arial" panose="020B0604020202020204" pitchFamily="34" charset="0"/>
                <a:cs typeface="Arial" panose="020B0604020202020204" pitchFamily="34" charset="0"/>
              </a:rPr>
              <a:t> Perhaps no better book in Scripture illustrates this truth than</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 The Book of </a:t>
            </a:r>
            <a:r>
              <a:rPr lang="ar-SA" b="1" baseline="0" dirty="0" err="1">
                <a:latin typeface="Arial" panose="020B0604020202020204" pitchFamily="34" charset="0"/>
                <a:cs typeface="Arial" panose="020B0604020202020204" pitchFamily="34" charset="0"/>
              </a:rPr>
              <a:t>راعوث</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16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646703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book of Ruth emphasizes</a:t>
            </a:r>
            <a:r>
              <a:rPr lang="en-US" b="1"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514658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God,</a:t>
            </a:r>
            <a:r>
              <a:rPr lang="en-US" b="1" baseline="0" dirty="0">
                <a:latin typeface="Arial" panose="020B0604020202020204" pitchFamily="34" charset="0"/>
                <a:cs typeface="Arial" panose="020B0604020202020204" pitchFamily="34" charset="0"/>
              </a:rPr>
              <a:t> in fact, rewards US when we seek to be a blessing to OTHERS, so I sum up the entire book of </a:t>
            </a:r>
            <a:r>
              <a:rPr lang="ar-SA" b="1" baseline="0" dirty="0" err="1">
                <a:latin typeface="Arial" panose="020B0604020202020204" pitchFamily="34" charset="0"/>
                <a:cs typeface="Arial" panose="020B0604020202020204" pitchFamily="34" charset="0"/>
              </a:rPr>
              <a:t>راعوث</a:t>
            </a:r>
            <a:r>
              <a:rPr lang="en-US" b="1" baseline="0" dirty="0">
                <a:latin typeface="Arial" panose="020B0604020202020204" pitchFamily="34" charset="0"/>
                <a:cs typeface="Arial" panose="020B0604020202020204" pitchFamily="34" charset="0"/>
              </a:rPr>
              <a:t> with this key word: REWARDS.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3246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a:latin typeface="Arial" panose="020B0604020202020204" pitchFamily="34" charset="0"/>
                <a:cs typeface="Arial" panose="020B0604020202020204" pitchFamily="34" charset="0"/>
              </a:rPr>
              <a:t>In what ways does the L</a:t>
            </a:r>
            <a:r>
              <a:rPr lang="en-US" sz="1100" b="0">
                <a:latin typeface="Arial" panose="020B0604020202020204" pitchFamily="34" charset="0"/>
                <a:cs typeface="Arial" panose="020B0604020202020204" pitchFamily="34" charset="0"/>
              </a:rPr>
              <a:t>ORD</a:t>
            </a:r>
            <a:r>
              <a:rPr lang="en-US" b="0" baseline="0">
                <a:latin typeface="Arial" panose="020B0604020202020204" pitchFamily="34" charset="0"/>
                <a:cs typeface="Arial" panose="020B0604020202020204" pitchFamily="34" charset="0"/>
              </a:rPr>
              <a:t> take care of us when we make others a priority?</a:t>
            </a:r>
          </a:p>
          <a:p>
            <a:r>
              <a:rPr lang="en-US" b="0" baseline="0">
                <a:latin typeface="Arial" panose="020B0604020202020204" pitchFamily="34" charset="0"/>
                <a:cs typeface="Arial" panose="020B0604020202020204" pitchFamily="34" charset="0"/>
              </a:rPr>
              <a:t>Here is our key issue to address today.</a:t>
            </a:r>
            <a:endParaRPr lang="en-US" b="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68745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This preaching series looks at each book in the Bible in a single sermon—66 messages that each cover an overview of an entire book.</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have taught through the Bible 37 times but never preached through it. Therefore, as I just finished 12 messages on the Minor Prophets, so now I will preach the other 54 books in the coming year until we learn all 66 books.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encourage you to read through the Bible during this series, one book at a time. </a:t>
            </a:r>
          </a:p>
          <a:p>
            <a:endParaRPr lang="en-US" dirty="0">
              <a:cs typeface="ＭＳ Ｐゴシック" charset="0"/>
            </a:endParaRPr>
          </a:p>
        </p:txBody>
      </p:sp>
    </p:spTree>
    <p:extLst>
      <p:ext uri="{BB962C8B-B14F-4D97-AF65-F5344CB8AC3E}">
        <p14:creationId xmlns:p14="http://schemas.microsoft.com/office/powerpoint/2010/main" val="178121556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85</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86</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288613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87</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extLst>
      <p:ext uri="{BB962C8B-B14F-4D97-AF65-F5344CB8AC3E}">
        <p14:creationId xmlns:p14="http://schemas.microsoft.com/office/powerpoint/2010/main" val="226871053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88</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3976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89</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extLst>
      <p:ext uri="{BB962C8B-B14F-4D97-AF65-F5344CB8AC3E}">
        <p14:creationId xmlns:p14="http://schemas.microsoft.com/office/powerpoint/2010/main" val="16787757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others a priority?</a:t>
            </a:r>
          </a:p>
          <a:p>
            <a:r>
              <a:rPr lang="en-US" b="1" baseline="0">
                <a:latin typeface="Arial" panose="020B0604020202020204" pitchFamily="34" charset="0"/>
                <a:cs typeface="Arial" panose="020B0604020202020204" pitchFamily="34" charset="0"/>
              </a:rPr>
              <a:t>Here is our key issue to address today.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78909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11620170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34086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her mother-in-law Naomi by leaving family and country to return to Bethlehem with her exemplified selfless sacrifice for others and God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92</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9775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94</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95</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Naomi by leaving family and country to travel with her to Bethlehem exemplified selfless sacrifice for others and God (1:6-18).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96</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Arial" panose="020B0604020202020204" pitchFamily="34" charset="0"/>
            </a:endParaRPr>
          </a:p>
          <a:p>
            <a:pPr eaLnBrk="1" hangingPunct="1"/>
            <a:r>
              <a:rPr lang="en-US" sz="1200" b="1" kern="1200">
                <a:solidFill>
                  <a:schemeClr val="tx1"/>
                </a:solidFill>
                <a:effectLst/>
                <a:latin typeface="Arial" panose="020B0604020202020204" pitchFamily="34" charset="0"/>
                <a:ea typeface="+mn-ea"/>
                <a:cs typeface="Arial" panose="020B0604020202020204" pitchFamily="34" charset="0"/>
              </a:rPr>
              <a:t>When Naomi returned to Bethlehem, her daughter-in-law Orpah (Moabite: "stubbornness") stayed in Moab to pursue a selfish, pagan, idolatrous lifestyle (1:6-14).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97</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Unlike Orpah (Moabite: "stubbornness"),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(Heb: "friendship") left her family, country, and idolatry by returning to Bethlehem with Naomi in her selfless commitment to others and God (1:15-18).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98</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Orpah (Moabite: "stubbornness") lived up to her name and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43041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105</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sz="1200" b="1" kern="1200" dirty="0">
              <a:solidFill>
                <a:schemeClr val="tx1"/>
              </a:solidFill>
              <a:effectLst/>
              <a:latin typeface="Arial" panose="020B0604020202020204" pitchFamily="34" charset="0"/>
              <a:ea typeface="+mn-ea"/>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Naomi (Heb: "pleasant") was bitter against God in wanting the name Mara (Heb: "bitterness") as she couldn’t see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as God’s provision to show how not to react to trials (1:19-22).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3.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pPr>
                <a:defRPr/>
              </a:pPr>
              <a:t>5/3/25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pPr>
                <a:defRPr/>
              </a:pPr>
              <a:t>‹#›</a:t>
            </a:fld>
            <a:endParaRPr lang="en-US"/>
          </a:p>
        </p:txBody>
      </p:sp>
    </p:spTree>
    <p:extLst>
      <p:ext uri="{BB962C8B-B14F-4D97-AF65-F5344CB8AC3E}">
        <p14:creationId xmlns:p14="http://schemas.microsoft.com/office/powerpoint/2010/main" val="16879978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pPr>
                <a:defRPr/>
              </a:pPr>
              <a:t>5/3/25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pPr>
                <a:defRPr/>
              </a:pPr>
              <a:t>‹#›</a:t>
            </a:fld>
            <a:endParaRPr lang="en-US"/>
          </a:p>
        </p:txBody>
      </p:sp>
    </p:spTree>
    <p:extLst>
      <p:ext uri="{BB962C8B-B14F-4D97-AF65-F5344CB8AC3E}">
        <p14:creationId xmlns:p14="http://schemas.microsoft.com/office/powerpoint/2010/main" val="19356952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pPr>
                <a:defRPr/>
              </a:pPr>
              <a:t>5/3/25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pPr>
                <a:defRPr/>
              </a:pPr>
              <a:t>‹#›</a:t>
            </a:fld>
            <a:endParaRPr lang="en-US"/>
          </a:p>
        </p:txBody>
      </p:sp>
    </p:spTree>
    <p:extLst>
      <p:ext uri="{BB962C8B-B14F-4D97-AF65-F5344CB8AC3E}">
        <p14:creationId xmlns:p14="http://schemas.microsoft.com/office/powerpoint/2010/main" val="13454614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pPr>
                <a:defRPr/>
              </a:pPr>
              <a:t>5/3/25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pPr>
                <a:defRPr/>
              </a:pPr>
              <a:t>‹#›</a:t>
            </a:fld>
            <a:endParaRPr lang="en-US"/>
          </a:p>
        </p:txBody>
      </p:sp>
    </p:spTree>
    <p:extLst>
      <p:ext uri="{BB962C8B-B14F-4D97-AF65-F5344CB8AC3E}">
        <p14:creationId xmlns:p14="http://schemas.microsoft.com/office/powerpoint/2010/main" val="35927894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pPr>
                <a:defRPr/>
              </a:pPr>
              <a:t>5/3/25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pPr>
                <a:defRPr/>
              </a:pPr>
              <a:t>‹#›</a:t>
            </a:fld>
            <a:endParaRPr lang="en-US"/>
          </a:p>
        </p:txBody>
      </p:sp>
    </p:spTree>
    <p:extLst>
      <p:ext uri="{BB962C8B-B14F-4D97-AF65-F5344CB8AC3E}">
        <p14:creationId xmlns:p14="http://schemas.microsoft.com/office/powerpoint/2010/main" val="41985819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pPr>
                <a:defRPr/>
              </a:pPr>
              <a:t>5/3/25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pPr>
                <a:defRPr/>
              </a:pPr>
              <a:t>‹#›</a:t>
            </a:fld>
            <a:endParaRPr lang="en-US"/>
          </a:p>
        </p:txBody>
      </p:sp>
    </p:spTree>
    <p:extLst>
      <p:ext uri="{BB962C8B-B14F-4D97-AF65-F5344CB8AC3E}">
        <p14:creationId xmlns:p14="http://schemas.microsoft.com/office/powerpoint/2010/main" val="35705085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pPr>
                <a:defRPr/>
              </a:pPr>
              <a:t>5/3/25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pPr>
                <a:defRPr/>
              </a:pPr>
              <a:t>‹#›</a:t>
            </a:fld>
            <a:endParaRPr lang="en-US"/>
          </a:p>
        </p:txBody>
      </p:sp>
    </p:spTree>
    <p:extLst>
      <p:ext uri="{BB962C8B-B14F-4D97-AF65-F5344CB8AC3E}">
        <p14:creationId xmlns:p14="http://schemas.microsoft.com/office/powerpoint/2010/main" val="101997386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pPr>
                <a:defRPr/>
              </a:pPr>
              <a:t>5/3/25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pPr>
                <a:defRPr/>
              </a:pPr>
              <a:t>‹#›</a:t>
            </a:fld>
            <a:endParaRPr lang="en-US"/>
          </a:p>
        </p:txBody>
      </p:sp>
    </p:spTree>
    <p:extLst>
      <p:ext uri="{BB962C8B-B14F-4D97-AF65-F5344CB8AC3E}">
        <p14:creationId xmlns:p14="http://schemas.microsoft.com/office/powerpoint/2010/main" val="999111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pPr>
                <a:defRPr/>
              </a:pPr>
              <a:t>5/3/25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pPr>
                <a:defRPr/>
              </a:pPr>
              <a:t>‹#›</a:t>
            </a:fld>
            <a:endParaRPr lang="en-US"/>
          </a:p>
        </p:txBody>
      </p:sp>
    </p:spTree>
    <p:extLst>
      <p:ext uri="{BB962C8B-B14F-4D97-AF65-F5344CB8AC3E}">
        <p14:creationId xmlns:p14="http://schemas.microsoft.com/office/powerpoint/2010/main" val="3421754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pPr>
                <a:defRPr/>
              </a:pPr>
              <a:t>5/3/25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pPr>
                <a:defRPr/>
              </a:pPr>
              <a:t>‹#›</a:t>
            </a:fld>
            <a:endParaRPr lang="en-US"/>
          </a:p>
        </p:txBody>
      </p:sp>
    </p:spTree>
    <p:extLst>
      <p:ext uri="{BB962C8B-B14F-4D97-AF65-F5344CB8AC3E}">
        <p14:creationId xmlns:p14="http://schemas.microsoft.com/office/powerpoint/2010/main" val="24128284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pPr>
                <a:defRPr/>
              </a:pPr>
              <a:t>5/3/25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pPr>
                <a:defRPr/>
              </a:pPr>
              <a:t>‹#›</a:t>
            </a:fld>
            <a:endParaRPr lang="en-US"/>
          </a:p>
        </p:txBody>
      </p:sp>
    </p:spTree>
    <p:extLst>
      <p:ext uri="{BB962C8B-B14F-4D97-AF65-F5344CB8AC3E}">
        <p14:creationId xmlns:p14="http://schemas.microsoft.com/office/powerpoint/2010/main" val="365005608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55187655"/>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127828"/>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6434344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5127016"/>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7038778"/>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2095769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718867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88402325"/>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8017841"/>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283235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3718130"/>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0631388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03/05/2025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40671049"/>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03/05/2025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7363301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03/05/2025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723109208"/>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03/05/2025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855243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03/05/2025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600049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03/05/2025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2443710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03/05/2025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0994931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03/05/2025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737732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03/05/2025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55830580"/>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03/05/2025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5321977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03/05/2025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050817434"/>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1C5421EB-CFF1-C846-BF96-0FFDCC2628C2}"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2273821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CE5DB02D-02AB-C447-8300-DC112577293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7359986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9B7EA4E-3FB8-BB47-AD55-878244D58B5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1267716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72070795-C768-A141-8AAC-0D9D0D1FDAF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4532597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626B6614-C6D2-9741-86C4-41FD2ED4C123}"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162363442"/>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599E4E64-6A3B-A642-81B5-43C1F983C83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529734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F97937A-6EFA-7244-9BBB-4B39FA4EDD5D}"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11544472"/>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B97A148-BB3A-6F4F-A713-8E6B70B4C0C8}"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3370503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43383A86-FADD-714B-BE63-5935EE91934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188631553"/>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33CBCA7D-BFD0-A945-9CDF-5C086F9AF08C}"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9114279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A14E335-CA85-1D48-81B8-5D641B8822E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577404725"/>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63174D7-74D0-574E-AB1B-20ACBAC7016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002367536"/>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750392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3103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759198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029093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2169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9653736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97200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3309074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433831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61061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06444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8023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8011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60010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25004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75399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09039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68421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59593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72733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208166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26238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803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44410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3537656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433276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502616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915312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4640719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1175168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07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625435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915250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325966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920053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77510"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277511"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2"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D725DCD2-0353-784D-A8CA-801F255BFA8E}" type="slidenum">
              <a:rPr lang="en-US"/>
              <a:pPr>
                <a:defRPr/>
              </a:pPr>
              <a:t>‹#›</a:t>
            </a:fld>
            <a:endParaRPr lang="en-US"/>
          </a:p>
        </p:txBody>
      </p:sp>
    </p:spTree>
    <p:extLst>
      <p:ext uri="{BB962C8B-B14F-4D97-AF65-F5344CB8AC3E}">
        <p14:creationId xmlns:p14="http://schemas.microsoft.com/office/powerpoint/2010/main" val="10872914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8266200-C8D2-4B4A-AC0B-17D3BD20ED00}" type="slidenum">
              <a:rPr lang="en-US"/>
              <a:pPr>
                <a:defRPr/>
              </a:pPr>
              <a:t>‹#›</a:t>
            </a:fld>
            <a:endParaRPr lang="en-US"/>
          </a:p>
        </p:txBody>
      </p:sp>
    </p:spTree>
    <p:extLst>
      <p:ext uri="{BB962C8B-B14F-4D97-AF65-F5344CB8AC3E}">
        <p14:creationId xmlns:p14="http://schemas.microsoft.com/office/powerpoint/2010/main" val="11571180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FC35E4C-4217-1E40-9EED-16EFFD7D3301}" type="slidenum">
              <a:rPr lang="en-US"/>
              <a:pPr>
                <a:defRPr/>
              </a:pPr>
              <a:t>‹#›</a:t>
            </a:fld>
            <a:endParaRPr lang="en-US"/>
          </a:p>
        </p:txBody>
      </p:sp>
    </p:spTree>
    <p:extLst>
      <p:ext uri="{BB962C8B-B14F-4D97-AF65-F5344CB8AC3E}">
        <p14:creationId xmlns:p14="http://schemas.microsoft.com/office/powerpoint/2010/main" val="64606682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C568271-4069-1B4E-9CB0-03997A07E0CF}" type="slidenum">
              <a:rPr lang="en-US"/>
              <a:pPr>
                <a:defRPr/>
              </a:pPr>
              <a:t>‹#›</a:t>
            </a:fld>
            <a:endParaRPr lang="en-US"/>
          </a:p>
        </p:txBody>
      </p:sp>
    </p:spTree>
    <p:extLst>
      <p:ext uri="{BB962C8B-B14F-4D97-AF65-F5344CB8AC3E}">
        <p14:creationId xmlns:p14="http://schemas.microsoft.com/office/powerpoint/2010/main" val="30982519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8242DFFE-DD58-FB44-9B04-012D4760CA57}" type="slidenum">
              <a:rPr lang="en-US"/>
              <a:pPr>
                <a:defRPr/>
              </a:pPr>
              <a:t>‹#›</a:t>
            </a:fld>
            <a:endParaRPr lang="en-US"/>
          </a:p>
        </p:txBody>
      </p:sp>
    </p:spTree>
    <p:extLst>
      <p:ext uri="{BB962C8B-B14F-4D97-AF65-F5344CB8AC3E}">
        <p14:creationId xmlns:p14="http://schemas.microsoft.com/office/powerpoint/2010/main" val="90913846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5575F17-3482-D24C-B27E-8689F0EE200B}" type="slidenum">
              <a:rPr lang="en-US"/>
              <a:pPr>
                <a:defRPr/>
              </a:pPr>
              <a:t>‹#›</a:t>
            </a:fld>
            <a:endParaRPr lang="en-US"/>
          </a:p>
        </p:txBody>
      </p:sp>
    </p:spTree>
    <p:extLst>
      <p:ext uri="{BB962C8B-B14F-4D97-AF65-F5344CB8AC3E}">
        <p14:creationId xmlns:p14="http://schemas.microsoft.com/office/powerpoint/2010/main" val="220826013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34371142-CF00-0F4A-A67C-3A45341FBA1E}" type="slidenum">
              <a:rPr lang="en-US"/>
              <a:pPr>
                <a:defRPr/>
              </a:pPr>
              <a:t>‹#›</a:t>
            </a:fld>
            <a:endParaRPr lang="en-US"/>
          </a:p>
        </p:txBody>
      </p:sp>
    </p:spTree>
    <p:extLst>
      <p:ext uri="{BB962C8B-B14F-4D97-AF65-F5344CB8AC3E}">
        <p14:creationId xmlns:p14="http://schemas.microsoft.com/office/powerpoint/2010/main" val="187798549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338D574-0D62-1A4A-A1C0-F1EA72238DD1}" type="slidenum">
              <a:rPr lang="en-US"/>
              <a:pPr>
                <a:defRPr/>
              </a:pPr>
              <a:t>‹#›</a:t>
            </a:fld>
            <a:endParaRPr lang="en-US"/>
          </a:p>
        </p:txBody>
      </p:sp>
    </p:spTree>
    <p:extLst>
      <p:ext uri="{BB962C8B-B14F-4D97-AF65-F5344CB8AC3E}">
        <p14:creationId xmlns:p14="http://schemas.microsoft.com/office/powerpoint/2010/main" val="18986628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7909580-E6A1-5947-85D3-A0DA5C2B20F1}" type="slidenum">
              <a:rPr lang="en-US"/>
              <a:pPr>
                <a:defRPr/>
              </a:pPr>
              <a:t>‹#›</a:t>
            </a:fld>
            <a:endParaRPr lang="en-US"/>
          </a:p>
        </p:txBody>
      </p:sp>
    </p:spTree>
    <p:extLst>
      <p:ext uri="{BB962C8B-B14F-4D97-AF65-F5344CB8AC3E}">
        <p14:creationId xmlns:p14="http://schemas.microsoft.com/office/powerpoint/2010/main" val="21353820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53D7055-D5B5-834D-8D53-D4B6C3DDF1F7}" type="slidenum">
              <a:rPr lang="en-US"/>
              <a:pPr>
                <a:defRPr/>
              </a:pPr>
              <a:t>‹#›</a:t>
            </a:fld>
            <a:endParaRPr lang="en-US"/>
          </a:p>
        </p:txBody>
      </p:sp>
    </p:spTree>
    <p:extLst>
      <p:ext uri="{BB962C8B-B14F-4D97-AF65-F5344CB8AC3E}">
        <p14:creationId xmlns:p14="http://schemas.microsoft.com/office/powerpoint/2010/main" val="235365938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B24ADF2-FE2A-C548-8C6F-7E0F2CCC868E}" type="slidenum">
              <a:rPr lang="en-US"/>
              <a:pPr>
                <a:defRPr/>
              </a:pPr>
              <a:t>‹#›</a:t>
            </a:fld>
            <a:endParaRPr lang="en-US"/>
          </a:p>
        </p:txBody>
      </p:sp>
    </p:spTree>
    <p:extLst>
      <p:ext uri="{BB962C8B-B14F-4D97-AF65-F5344CB8AC3E}">
        <p14:creationId xmlns:p14="http://schemas.microsoft.com/office/powerpoint/2010/main" val="15555534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6.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image" Target="../media/image10.png"/><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7.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theme" Target="../theme/theme19.xml"/><Relationship Id="rId18" Type="http://schemas.openxmlformats.org/officeDocument/2006/relationships/image" Target="../media/image5.pn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image" Target="../media/image4.png"/><Relationship Id="rId2" Type="http://schemas.openxmlformats.org/officeDocument/2006/relationships/slideLayout" Target="../slideLayouts/slideLayout211.xml"/><Relationship Id="rId16" Type="http://schemas.openxmlformats.org/officeDocument/2006/relationships/image" Target="../media/image3.png"/><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5" Type="http://schemas.openxmlformats.org/officeDocument/2006/relationships/image" Target="../media/image2.png"/><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image" Target="../media/image10.png"/><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a:ea typeface="ＭＳ Ｐゴシック" charset="0"/>
              </a:rPr>
              <a:pPr defTabSz="914400" fontAlgn="base">
                <a:spcBef>
                  <a:spcPct val="0"/>
                </a:spcBef>
                <a:spcAft>
                  <a:spcPct val="0"/>
                </a:spcAft>
                <a:defRPr/>
              </a:pPr>
              <a:t>5/3/25</a:t>
            </a:fld>
            <a:endParaRPr lang="en-US">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23871637"/>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29142658"/>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03/05/2025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8982675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9008077"/>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2190383952"/>
      </p:ext>
    </p:extLst>
  </p:cSld>
  <p:clrMap bg1="dk2" tx1="lt1" bg2="dk1" tx2="lt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7525B181-05A4-EE42-8EE1-EA81EF371F8D}"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479212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4098140"/>
      </p:ext>
    </p:extLst>
  </p:cSld>
  <p:clrMap bg1="lt1" tx1="dk1" bg2="lt2" tx2="dk2" accent1="accent1" accent2="accent2" accent3="accent3" accent4="accent4" accent5="accent5" accent6="accent6" hlink="hlink" folHlink="folHlink"/>
  <p:sldLayoutIdLst>
    <p:sldLayoutId id="2147483988" r:id="rId1"/>
    <p:sldLayoutId id="2147483989" r:id="rId2"/>
    <p:sldLayoutId id="2147483990" r:id="rId3"/>
    <p:sldLayoutId id="2147483991" r:id="rId4"/>
    <p:sldLayoutId id="2147483992" r:id="rId5"/>
    <p:sldLayoutId id="2147483993" r:id="rId6"/>
    <p:sldLayoutId id="2147483994" r:id="rId7"/>
    <p:sldLayoutId id="2147483995" r:id="rId8"/>
    <p:sldLayoutId id="2147483996" r:id="rId9"/>
    <p:sldLayoutId id="2147483997" r:id="rId10"/>
    <p:sldLayoutId id="2147483998" r:id="rId11"/>
    <p:sldLayoutId id="214748399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143000" cy="6856413"/>
            <a:chOff x="0" y="0"/>
            <a:chExt cx="720" cy="4319"/>
          </a:xfrm>
        </p:grpSpPr>
        <p:sp>
          <p:nvSpPr>
            <p:cNvPr id="3789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3789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3789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89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6488"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276489"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276490"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6004152A-3B3D-D640-819A-715A1483D635}" type="slidenum">
              <a:rPr lang="en-US"/>
              <a:pPr>
                <a:defRPr/>
              </a:pPr>
              <a:t>‹#›</a:t>
            </a:fld>
            <a:endParaRPr lang="en-US"/>
          </a:p>
        </p:txBody>
      </p:sp>
    </p:spTree>
    <p:extLst>
      <p:ext uri="{BB962C8B-B14F-4D97-AF65-F5344CB8AC3E}">
        <p14:creationId xmlns:p14="http://schemas.microsoft.com/office/powerpoint/2010/main" val="2117516193"/>
      </p:ext>
    </p:extLst>
  </p:cSld>
  <p:clrMap bg1="dk2" tx1="lt1" bg2="dk1" tx2="lt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rPr>
              <a:pPr defTabSz="914400"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0.xml"/><Relationship Id="rId1" Type="http://schemas.openxmlformats.org/officeDocument/2006/relationships/slideLayout" Target="../slideLayouts/slideLayout20.xml"/></Relationships>
</file>

<file path=ppt/slides/_rels/slide10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5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44.xml"/><Relationship Id="rId1" Type="http://schemas.openxmlformats.org/officeDocument/2006/relationships/themeOverride" Target="../theme/themeOverride7.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3.xml"/><Relationship Id="rId1" Type="http://schemas.openxmlformats.org/officeDocument/2006/relationships/slideLayout" Target="../slideLayouts/slideLayout32.xml"/></Relationships>
</file>

<file path=ppt/slides/_rels/slide11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1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5.xml"/><Relationship Id="rId1" Type="http://schemas.openxmlformats.org/officeDocument/2006/relationships/slideLayout" Target="../slideLayouts/slideLayout55.xml"/></Relationships>
</file>

<file path=ppt/slides/_rels/slide11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1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7.xml"/><Relationship Id="rId1" Type="http://schemas.openxmlformats.org/officeDocument/2006/relationships/slideLayout" Target="../slideLayouts/slideLayout55.xml"/></Relationships>
</file>

<file path=ppt/slides/_rels/slide11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8.xml"/><Relationship Id="rId1" Type="http://schemas.openxmlformats.org/officeDocument/2006/relationships/slideLayout" Target="../slideLayouts/slideLayout55.xml"/></Relationships>
</file>

<file path=ppt/slides/_rels/slide1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9.xml"/><Relationship Id="rId1" Type="http://schemas.openxmlformats.org/officeDocument/2006/relationships/slideLayout" Target="../slideLayouts/slideLayout32.xml"/></Relationships>
</file>

<file path=ppt/slides/_rels/slide11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10.xml"/><Relationship Id="rId1" Type="http://schemas.openxmlformats.org/officeDocument/2006/relationships/slideLayout" Target="../slideLayouts/slideLayout32.xml"/></Relationships>
</file>

<file path=ppt/slides/_rels/slide11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11.xml"/><Relationship Id="rId1" Type="http://schemas.openxmlformats.org/officeDocument/2006/relationships/slideLayout" Target="../slideLayouts/slideLayout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2.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3.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4.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5.xml"/><Relationship Id="rId1" Type="http://schemas.openxmlformats.org/officeDocument/2006/relationships/slideLayout" Target="../slideLayouts/slideLayout32.xml"/></Relationships>
</file>

<file path=ppt/slides/_rels/slide12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6.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7.xml"/><Relationship Id="rId1" Type="http://schemas.openxmlformats.org/officeDocument/2006/relationships/slideLayout" Target="../slideLayouts/slideLayout32.xml"/></Relationships>
</file>

<file path=ppt/slides/_rels/slide12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8.xml"/><Relationship Id="rId1" Type="http://schemas.openxmlformats.org/officeDocument/2006/relationships/slideLayout" Target="../slideLayouts/slideLayout55.xml"/></Relationships>
</file>

<file path=ppt/slides/_rels/slide12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9.xml"/><Relationship Id="rId1" Type="http://schemas.openxmlformats.org/officeDocument/2006/relationships/slideLayout" Target="../slideLayouts/slideLayout66.xml"/></Relationships>
</file>

<file path=ppt/slides/_rels/slide12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0.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94.png"/></Relationships>
</file>

<file path=ppt/slides/_rels/slide12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1.xml"/><Relationship Id="rId1" Type="http://schemas.openxmlformats.org/officeDocument/2006/relationships/slideLayout" Target="../slideLayouts/slideLayout32.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2.xml"/><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3.xml"/><Relationship Id="rId1" Type="http://schemas.openxmlformats.org/officeDocument/2006/relationships/slideLayout" Target="../slideLayouts/slideLayout55.xml"/></Relationships>
</file>

<file path=ppt/slides/_rels/slide131.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5.xml"/></Relationships>
</file>

<file path=ppt/slides/_rels/slide132.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3.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99.wmf"/><Relationship Id="rId5" Type="http://schemas.openxmlformats.org/officeDocument/2006/relationships/image" Target="../media/image102.wmf"/><Relationship Id="rId4" Type="http://schemas.openxmlformats.org/officeDocument/2006/relationships/image" Target="../media/image101.wmf"/></Relationships>
</file>

<file path=ppt/slides/_rels/slide134.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slideLayout" Target="../slideLayouts/slideLayout55.xml"/><Relationship Id="rId5" Type="http://schemas.openxmlformats.org/officeDocument/2006/relationships/image" Target="../media/image102.wmf"/><Relationship Id="rId4" Type="http://schemas.openxmlformats.org/officeDocument/2006/relationships/image" Target="../media/image101.wmf"/></Relationships>
</file>

<file path=ppt/slides/_rels/slide135.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6.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70.jpeg"/><Relationship Id="rId1" Type="http://schemas.openxmlformats.org/officeDocument/2006/relationships/slideLayout" Target="../slideLayouts/slideLayout55.xml"/></Relationships>
</file>

<file path=ppt/slides/_rels/slide1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8.xml"/><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9.xml"/><Relationship Id="rId1" Type="http://schemas.openxmlformats.org/officeDocument/2006/relationships/slideLayout" Target="../slideLayouts/slideLayout55.xml"/></Relationships>
</file>

<file path=ppt/slides/_rels/slide14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0.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1.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2.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55.xml"/></Relationships>
</file>

<file path=ppt/slides/_rels/slide14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4.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4.xml"/></Relationships>
</file>

<file path=ppt/slides/_rels/slide15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5.xml"/><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6.xml"/><Relationship Id="rId1" Type="http://schemas.openxmlformats.org/officeDocument/2006/relationships/slideLayout" Target="../slideLayouts/slideLayout77.xml"/><Relationship Id="rId5" Type="http://schemas.openxmlformats.org/officeDocument/2006/relationships/image" Target="../media/image107.png"/><Relationship Id="rId4" Type="http://schemas.openxmlformats.org/officeDocument/2006/relationships/image" Target="../media/image106.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8.xml"/><Relationship Id="rId1" Type="http://schemas.openxmlformats.org/officeDocument/2006/relationships/slideLayout" Target="../slideLayouts/slideLayout77.xml"/></Relationships>
</file>

<file path=ppt/slides/_rels/slide1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60.xml"/><Relationship Id="rId1" Type="http://schemas.openxmlformats.org/officeDocument/2006/relationships/slideLayout" Target="../slideLayouts/slideLayout77.xml"/></Relationships>
</file>

<file path=ppt/slides/_rels/slide18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61.xml"/><Relationship Id="rId1" Type="http://schemas.openxmlformats.org/officeDocument/2006/relationships/slideLayout" Target="../slideLayouts/slideLayout77.xml"/></Relationships>
</file>

<file path=ppt/slides/_rels/slide18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3.xml"/><Relationship Id="rId1" Type="http://schemas.openxmlformats.org/officeDocument/2006/relationships/slideLayout" Target="../slideLayouts/slideLayout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4.xml"/><Relationship Id="rId1" Type="http://schemas.openxmlformats.org/officeDocument/2006/relationships/slideLayout" Target="../slideLayouts/slideLayout3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3.xml"/><Relationship Id="rId1" Type="http://schemas.openxmlformats.org/officeDocument/2006/relationships/slideLayout" Target="../slideLayouts/slideLayout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4.xml"/><Relationship Id="rId1" Type="http://schemas.openxmlformats.org/officeDocument/2006/relationships/slideLayout" Target="../slideLayouts/slideLayout32.xml"/></Relationships>
</file>

<file path=ppt/slides/_rels/slide19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9.xml"/><Relationship Id="rId1" Type="http://schemas.openxmlformats.org/officeDocument/2006/relationships/slideLayout" Target="../slideLayouts/slideLayout88.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5.xml"/><Relationship Id="rId1" Type="http://schemas.openxmlformats.org/officeDocument/2006/relationships/themeOverride" Target="../theme/themeOverride8.xml"/><Relationship Id="rId4" Type="http://schemas.openxmlformats.org/officeDocument/2006/relationships/image" Target="../media/image112.jpeg"/></Relationships>
</file>

<file path=ppt/slides/_rels/slide2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1.xml"/><Relationship Id="rId1" Type="http://schemas.openxmlformats.org/officeDocument/2006/relationships/slideLayout" Target="../slideLayouts/slideLayout3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2.xml"/><Relationship Id="rId1" Type="http://schemas.openxmlformats.org/officeDocument/2006/relationships/slideLayout" Target="../slideLayouts/slideLayout32.xml"/></Relationships>
</file>

<file path=ppt/slides/_rels/slide20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5.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87.xml"/></Relationships>
</file>

<file path=ppt/slides/_rels/slide21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6.xml"/><Relationship Id="rId1" Type="http://schemas.openxmlformats.org/officeDocument/2006/relationships/slideLayout" Target="../slideLayouts/slideLayout32.xml"/></Relationships>
</file>

<file path=ppt/slides/_rels/slide21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7.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89.xml"/><Relationship Id="rId1" Type="http://schemas.openxmlformats.org/officeDocument/2006/relationships/slideLayout" Target="../slideLayouts/slideLayout175.xml"/><Relationship Id="rId4" Type="http://schemas.openxmlformats.org/officeDocument/2006/relationships/image" Target="../media/image116.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99.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9.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111.xml"/></Relationships>
</file>

<file path=ppt/slides/_rels/slide5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8.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0.xml"/><Relationship Id="rId1" Type="http://schemas.openxmlformats.org/officeDocument/2006/relationships/slideLayout" Target="../slideLayouts/slideLayout111.xml"/></Relationships>
</file>

<file path=ppt/slides/_rels/slide6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1.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6.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5.xml"/><Relationship Id="rId1" Type="http://schemas.openxmlformats.org/officeDocument/2006/relationships/slideLayout" Target="../slideLayouts/slideLayout99.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6.xml"/><Relationship Id="rId1" Type="http://schemas.openxmlformats.org/officeDocument/2006/relationships/slideLayout" Target="../slideLayouts/slideLayout99.xml"/></Relationships>
</file>

<file path=ppt/slides/_rels/slide6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7.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69.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29.jpeg"/><Relationship Id="rId7" Type="http://schemas.openxmlformats.org/officeDocument/2006/relationships/image" Target="../media/image77.jpeg"/><Relationship Id="rId12" Type="http://schemas.openxmlformats.org/officeDocument/2006/relationships/image" Target="../media/image82.png"/><Relationship Id="rId2" Type="http://schemas.openxmlformats.org/officeDocument/2006/relationships/notesSlide" Target="../notesSlides/notesSlide68.xml"/><Relationship Id="rId1" Type="http://schemas.openxmlformats.org/officeDocument/2006/relationships/slideLayout" Target="../slideLayouts/slideLayout111.xml"/><Relationship Id="rId6" Type="http://schemas.openxmlformats.org/officeDocument/2006/relationships/image" Target="../media/image76.jpeg"/><Relationship Id="rId11" Type="http://schemas.openxmlformats.org/officeDocument/2006/relationships/image" Target="../media/image81.jpeg"/><Relationship Id="rId5" Type="http://schemas.openxmlformats.org/officeDocument/2006/relationships/image" Target="../media/image74.jpeg"/><Relationship Id="rId10" Type="http://schemas.openxmlformats.org/officeDocument/2006/relationships/image" Target="../media/image80.jpeg"/><Relationship Id="rId4" Type="http://schemas.openxmlformats.org/officeDocument/2006/relationships/image" Target="../media/image75.jpeg"/><Relationship Id="rId9" Type="http://schemas.openxmlformats.org/officeDocument/2006/relationships/image" Target="../media/image79.png"/></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7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83.jpeg"/><Relationship Id="rId7"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85.jpeg"/><Relationship Id="rId11" Type="http://schemas.openxmlformats.org/officeDocument/2006/relationships/image" Target="../media/image82.png"/><Relationship Id="rId5" Type="http://schemas.openxmlformats.org/officeDocument/2006/relationships/image" Target="../media/image76.jpeg"/><Relationship Id="rId10" Type="http://schemas.openxmlformats.org/officeDocument/2006/relationships/image" Target="../media/image81.jpeg"/><Relationship Id="rId4" Type="http://schemas.openxmlformats.org/officeDocument/2006/relationships/image" Target="../media/image84.jpeg"/><Relationship Id="rId9" Type="http://schemas.openxmlformats.org/officeDocument/2006/relationships/image" Target="../media/image80.jpeg"/></Relationships>
</file>

<file path=ppt/slides/_rels/slide7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1.xml"/><Relationship Id="rId1" Type="http://schemas.openxmlformats.org/officeDocument/2006/relationships/slideLayout" Target="../slideLayouts/slideLayout9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6.xml"/></Relationships>
</file>

<file path=ppt/slides/_rels/slide7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3.xml"/><Relationship Id="rId1" Type="http://schemas.openxmlformats.org/officeDocument/2006/relationships/slideLayout" Target="../slideLayouts/slideLayout213.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23.xml"/><Relationship Id="rId1" Type="http://schemas.openxmlformats.org/officeDocument/2006/relationships/themeOverride" Target="../theme/themeOverride4.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23.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xml"/><Relationship Id="rId1" Type="http://schemas.openxmlformats.org/officeDocument/2006/relationships/themeOverride" Target="../theme/themeOverride6.xml"/></Relationships>
</file>

<file path=ppt/slides/_rels/slide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0.xml"/><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5.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6.xml"/><Relationship Id="rId1" Type="http://schemas.openxmlformats.org/officeDocument/2006/relationships/slideLayout" Target="../slideLayouts/slideLayout20.xml"/><Relationship Id="rId4" Type="http://schemas.openxmlformats.org/officeDocument/2006/relationships/image" Target="../media/image43.png"/></Relationships>
</file>

<file path=ppt/slides/_rels/slide8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7.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4.xml"/></Relationships>
</file>

<file path=ppt/slides/_rels/slide9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2.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3.xml"/><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4.xml"/><Relationship Id="rId1" Type="http://schemas.openxmlformats.org/officeDocument/2006/relationships/slideLayout" Target="../slideLayouts/slideLayout20.xml"/></Relationships>
</file>

<file path=ppt/slides/_rels/slide9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6.xml"/><Relationship Id="rId1" Type="http://schemas.openxmlformats.org/officeDocument/2006/relationships/slideLayout" Target="../slideLayouts/slideLayout32.xml"/></Relationships>
</file>

<file path=ppt/slides/_rels/slide9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9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8.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ea typeface="ＭＳ Ｐゴシック" charset="0"/>
              </a:rPr>
              <a:t>راعوث</a:t>
            </a:r>
            <a:endParaRPr lang="en-US" sz="9600" dirty="0">
              <a:solidFill>
                <a:schemeClr val="tx1"/>
              </a:solidFill>
              <a:ea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15918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إعلان المحبة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راعوث و نعمي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راعوث و بوعز</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رجوع</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رومانسية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الإصحاحات 1 - 2</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الإصحاحات 3 - 4</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مكافآت مؤقتة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طلب الفداء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مكافآت ابدية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رجوع</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مكافأة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رومانسية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فداء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موت عائلة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ولادة عائلة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مؤاب</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حقول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باب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30 سنة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ea typeface="+mj-ea"/>
              </a:rPr>
              <a:t>راعوث</a:t>
            </a:r>
            <a:endParaRPr lang="en-US" dirty="0">
              <a:solidFill>
                <a:schemeClr val="bg1"/>
              </a:solidFill>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宋体" pitchFamily="-111" charset="-122"/>
                  <a:cs typeface="Arial" panose="020B0604020202020204" pitchFamily="34"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b="1">
              <a:solidFill>
                <a:srgbClr val="000000"/>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176348" y="493951"/>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2933" name="Text Box 5"/>
          <p:cNvSpPr txBox="1">
            <a:spLocks noChangeArrowheads="1"/>
          </p:cNvSpPr>
          <p:nvPr/>
        </p:nvSpPr>
        <p:spPr bwMode="auto">
          <a:xfrm>
            <a:off x="533400" y="3336925"/>
            <a:ext cx="79248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احفظني مثل حدقة العين بظل جناحيك استرني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من وجه الأشرار الذين يخربونني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أعدائي بالنفس الذين يكتنفونني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17: 8-9</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3957" name="Text Box 5"/>
          <p:cNvSpPr txBox="1">
            <a:spLocks noChangeArrowheads="1"/>
          </p:cNvSpPr>
          <p:nvPr/>
        </p:nvSpPr>
        <p:spPr bwMode="auto">
          <a:xfrm>
            <a:off x="533400" y="3336925"/>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ما أكرم رحمتك يا الله                                 فبنو البشر في ظل جناحيك يحتمون</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36: 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4981" name="Text Box 5"/>
          <p:cNvSpPr txBox="1">
            <a:spLocks noChangeArrowheads="1"/>
          </p:cNvSpPr>
          <p:nvPr/>
        </p:nvSpPr>
        <p:spPr bwMode="auto">
          <a:xfrm>
            <a:off x="325760" y="3336925"/>
            <a:ext cx="8350696"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لأنك كنت عوناً لي و بظل جناحيك أبتهج</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التصقت نفسي بك يمينك تعضدني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63: 7-8</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6005" name="Text Box 5"/>
          <p:cNvSpPr txBox="1">
            <a:spLocks noChangeArrowheads="1"/>
          </p:cNvSpPr>
          <p:nvPr/>
        </p:nvSpPr>
        <p:spPr bwMode="auto">
          <a:xfrm>
            <a:off x="533400" y="3140968"/>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بخوافيه يظللك و تحت أجنحته تحتمي            ترس و مجن حقه</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91: 4</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7029" name="Text Box 5"/>
          <p:cNvSpPr txBox="1">
            <a:spLocks noChangeArrowheads="1"/>
          </p:cNvSpPr>
          <p:nvPr/>
        </p:nvSpPr>
        <p:spPr bwMode="auto">
          <a:xfrm>
            <a:off x="395536" y="3336925"/>
            <a:ext cx="8215064"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كم مرة أردت أن أجمع أولادك كما تجمع الدجاجة فراخها تحت جناحيها و لم تريدوا</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متى 23: 37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Text Box 3"/>
          <p:cNvSpPr txBox="1">
            <a:spLocks noChangeArrowheads="1"/>
          </p:cNvSpPr>
          <p:nvPr/>
        </p:nvSpPr>
        <p:spPr bwMode="auto">
          <a:xfrm>
            <a:off x="0" y="1085604"/>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التغييرات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الأعداد 19-22</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3844" name="Text Box 4"/>
          <p:cNvSpPr txBox="1">
            <a:spLocks noChangeArrowheads="1"/>
          </p:cNvSpPr>
          <p:nvPr/>
        </p:nvSpPr>
        <p:spPr bwMode="auto">
          <a:xfrm>
            <a:off x="76200" y="2288929"/>
            <a:ext cx="9067800" cy="1938992"/>
          </a:xfrm>
          <a:prstGeom prst="rect">
            <a:avLst/>
          </a:prstGeom>
          <a:noFill/>
          <a:ln w="9525">
            <a:noFill/>
            <a:miter lim="800000"/>
            <a:headEnd/>
            <a:tailEnd/>
          </a:ln>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عودة مريرة 19-21</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إيجاد الرجاء 22</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p:txBody>
      </p:sp>
      <p:sp>
        <p:nvSpPr>
          <p:cNvPr id="2" name="Title 1"/>
          <p:cNvSpPr>
            <a:spLocks noGrp="1"/>
          </p:cNvSpPr>
          <p:nvPr>
            <p:ph type="title" idx="4294967295"/>
          </p:nvPr>
        </p:nvSpPr>
        <p:spPr>
          <a:xfrm>
            <a:off x="685800" y="66439"/>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SA"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٢٦:٣-٤</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1020710" y="4575302"/>
            <a:ext cx="4709806" cy="1777950"/>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p>
        </p:txBody>
      </p:sp>
    </p:spTree>
    <p:extLst>
      <p:ext uri="{BB962C8B-B14F-4D97-AF65-F5344CB8AC3E}">
        <p14:creationId xmlns:p14="http://schemas.microsoft.com/office/powerpoint/2010/main" val="438769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ar-JO" dirty="0">
                <a:solidFill>
                  <a:schemeClr val="bg1"/>
                </a:solidFill>
                <a:effectLst>
                  <a:glow rad="228600">
                    <a:schemeClr val="tx1"/>
                  </a:glow>
                </a:effectLst>
              </a:rPr>
              <a:t>بيت لحم</a:t>
            </a:r>
            <a:endParaRPr lang="en-US" dirty="0">
              <a:solidFill>
                <a:schemeClr val="bg1"/>
              </a:solidFill>
              <a:effectLst>
                <a:glow rad="228600">
                  <a:schemeClr val="tx1"/>
                </a:glow>
              </a:effectLst>
            </a:endParaRP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ar-JO" sz="2800" b="1" dirty="0">
                <a:solidFill>
                  <a:srgbClr val="FF0000"/>
                </a:solidFill>
                <a:latin typeface="Arial" panose="020B0604020202020204" pitchFamily="34" charset="0"/>
                <a:ea typeface="ＭＳ Ｐゴシック" charset="0"/>
                <a:cs typeface="Arial" panose="020B0604020202020204" pitchFamily="34" charset="0"/>
              </a:rPr>
              <a:t>آذار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نيسان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أيار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حزيران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تموز</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آب</a:t>
            </a:r>
            <a:endParaRPr lang="en-US" sz="1100" b="1" dirty="0">
              <a:solidFill>
                <a:srgbClr val="FF0000"/>
              </a:solidFill>
              <a:latin typeface="Arial" panose="020B0604020202020204" pitchFamily="34" charset="0"/>
              <a:ea typeface="ＭＳ Ｐゴシック" charset="0"/>
              <a:cs typeface="Arial" panose="020B0604020202020204" pitchFamily="34" charset="0"/>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الشعير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القمح</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العنب</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التمر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الموسم الجاف</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الحرارة</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إيار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Av</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Elul</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ت</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م</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و</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ز</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68" name="Rectangle 116"/>
              <p:cNvSpPr>
                <a:spLocks noChangeArrowheads="1"/>
              </p:cNvSpPr>
              <p:nvPr/>
            </p:nvSpPr>
            <p:spPr bwMode="auto">
              <a:xfrm>
                <a:off x="1872" y="1056"/>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71" name="Rectangle 119"/>
              <p:cNvSpPr>
                <a:spLocks noChangeArrowheads="1"/>
              </p:cNvSpPr>
              <p:nvPr/>
            </p:nvSpPr>
            <p:spPr bwMode="auto">
              <a:xfrm>
                <a:off x="2016" y="1200"/>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0" y="1109226"/>
            <a:ext cx="5091877" cy="230832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عودة راعوث مع نعمي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التقاط غير محدود من بوعز</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وقت الولي الفادي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زوج فادي لراعوث</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راعوث</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القمح ثانية</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2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راعوث 2: 1-23</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ar-JO" sz="5400" b="1" dirty="0">
                <a:latin typeface="Arial" panose="020B0604020202020204" pitchFamily="34" charset="0"/>
                <a:cs typeface="Arial" panose="020B0604020202020204" pitchFamily="34" charset="0"/>
              </a:rPr>
              <a:t>الجني</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الجمع ممنوع على ملاك الأرض</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36836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الجمع وصية للفقراء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4740946"/>
      </p:ext>
    </p:extLst>
  </p:cSld>
  <p:clrMapOvr>
    <a:masterClrMapping/>
  </p:clrMapOvr>
  <p:transition>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تكرار الوصية</a:t>
            </a:r>
            <a:endParaRPr lang="en-US" sz="32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2343896"/>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1385014"/>
            <a:ext cx="5715000" cy="5040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18335"/>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24594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73740"/>
            <a:ext cx="3810000" cy="1219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مرة أخرى</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6029536"/>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4171374136"/>
      </p:ext>
    </p:extLst>
  </p:cSld>
  <p:clrMapOvr>
    <a:masterClrMapping/>
  </p:clrMapOvr>
  <p:transition>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2747933512"/>
      </p:ext>
    </p:extLst>
  </p:cSld>
  <p:clrMapOvr>
    <a:masterClrMapping/>
  </p:clrMapOvr>
  <p:transition>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812332578"/>
      </p:ext>
    </p:extLst>
  </p:cSld>
  <p:clrMapOvr>
    <a:masterClrMapping/>
  </p:clrMapOvr>
  <p:transition>
    <p:randomBar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العمل</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1-7</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211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أخذ ا</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لمبادرة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الإجتهاد</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0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11173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3347528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422255900"/>
      </p:ext>
    </p:extLst>
  </p:cSld>
  <p:clrMapOvr>
    <a:masterClrMapping/>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61633054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1628645688"/>
      </p:ext>
    </p:extLst>
  </p:cSld>
  <p:clrMapOvr>
    <a:masterClrMapping/>
  </p:clrMapOvr>
  <p:transition>
    <p:randomBar dir="vert"/>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0885" name="Text Box 5"/>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0886" name="Text Box 6"/>
          <p:cNvSpPr txBox="1">
            <a:spLocks noChangeArrowheads="1"/>
          </p:cNvSpPr>
          <p:nvPr/>
        </p:nvSpPr>
        <p:spPr bwMode="auto">
          <a:xfrm>
            <a:off x="0" y="1612900"/>
            <a:ext cx="91440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كرم</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 بوعز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لـ 8-16</a:t>
            </a:r>
            <a:endParaRPr lang="en-US"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endParaRP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algn="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v  </a:t>
            </a:r>
            <a:r>
              <a:rPr lang="ar-JO" sz="32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تقديم </a:t>
            </a:r>
            <a:r>
              <a:rPr lang="ar-JO" sz="36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الحماية</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8-13</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algn="r" defTabSz="914400" rtl="1" fontAlgn="base">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32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v  </a:t>
            </a:r>
            <a:r>
              <a:rPr lang="ar-JO" sz="32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ضمان </a:t>
            </a:r>
            <a:r>
              <a:rPr lang="ar-JO" sz="36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الإمتيازات</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14-16</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76" name="Text Box 4"/>
          <p:cNvSpPr txBox="1">
            <a:spLocks noChangeArrowheads="1"/>
          </p:cNvSpPr>
          <p:nvPr/>
        </p:nvSpPr>
        <p:spPr bwMode="auto">
          <a:xfrm>
            <a:off x="0" y="1981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873477" name="Text Box 5"/>
          <p:cNvSpPr txBox="1">
            <a:spLocks noChangeArrowheads="1"/>
          </p:cNvSpPr>
          <p:nvPr/>
        </p:nvSpPr>
        <p:spPr bwMode="auto">
          <a:xfrm>
            <a:off x="4495800" y="6172200"/>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راعوث 2: 12</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82" name="Text Box 10"/>
          <p:cNvSpPr txBox="1">
            <a:spLocks noChangeArrowheads="1"/>
          </p:cNvSpPr>
          <p:nvPr/>
        </p:nvSpPr>
        <p:spPr bwMode="auto">
          <a:xfrm>
            <a:off x="0" y="3124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panose="020B0604020202020204" pitchFamily="34" charset="0"/>
                <a:ea typeface="ＭＳ Ｐゴシック" charset="0"/>
                <a:cs typeface="Arial" panose="020B0604020202020204" pitchFamily="34" charset="0"/>
              </a:rPr>
              <a:t>wyp;n:K]</a:t>
            </a:r>
            <a:endParaRPr lang="en-US" dirty="0">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كرم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راعوث</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نحو نعمي 17-23</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v  </a:t>
            </a:r>
            <a:r>
              <a:rPr lang="ar-JO" sz="32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تقديم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المساعدة</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17-18</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rtl="1" fontAlgn="base">
              <a:spcBef>
                <a:spcPct val="50000"/>
              </a:spcBef>
              <a:spcAft>
                <a:spcPct val="0"/>
              </a:spcAft>
            </a:pPr>
            <a:r>
              <a:rPr lang="ar-JO" sz="32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en-US" sz="32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v  </a:t>
            </a:r>
            <a:r>
              <a:rPr lang="ar-JO" sz="32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تعزيز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الرجاء</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19-23</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أنفسهم</a:t>
            </a:r>
            <a:endPar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algn="ctr" defTabSz="914400" fontAlgn="base">
              <a:spcAft>
                <a:spcPct val="0"/>
              </a:spcAft>
            </a:pPr>
            <a:r>
              <a:rPr lang="ar-JO"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lang="en-US"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ar-JO"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تثنية 25: 5-6</a:t>
            </a:r>
            <a:endParaRPr lang="en-US"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lang="en-US" sz="3600" b="1" baseline="30000"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متى 22: 23-24 </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فكان عندنا سبعة إخوة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كذلك الثاني و الثالث إلى السبعة</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26</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آخر الكل ماتت المرأة أيضاً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27</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28</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1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رومية 15: 4</a:t>
              </a:r>
              <a:endParaRPr lang="en-US"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ar-JO" sz="6000" dirty="0">
                <a:solidFill>
                  <a:srgbClr val="800000"/>
                </a:solidFill>
                <a:effectLst>
                  <a:glow rad="127000">
                    <a:schemeClr val="bg1"/>
                  </a:glow>
                </a:effectLst>
                <a:ea typeface="ＭＳ Ｐゴシック" charset="0"/>
              </a:rPr>
              <a:t>كيف</a:t>
            </a:r>
            <a:r>
              <a:rPr lang="ar-JO" sz="4800" dirty="0">
                <a:solidFill>
                  <a:schemeClr val="tx1"/>
                </a:solidFill>
                <a:effectLst>
                  <a:glow rad="127000">
                    <a:schemeClr val="bg1"/>
                  </a:glow>
                </a:effectLst>
                <a:ea typeface="ＭＳ Ｐゴシック" charset="0"/>
              </a:rPr>
              <a:t> يكافئنا الله                             عندما نهتم بالآخرين؟</a:t>
            </a:r>
            <a:endParaRPr lang="en-US" sz="4800" dirty="0">
              <a:solidFill>
                <a:schemeClr val="tx1"/>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b="1" dirty="0" err="1">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راعوث</a:t>
            </a:r>
            <a:endParaRPr lang="en-US"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rgbClr val="0070C0"/>
                </a:solidFill>
                <a:effectLst>
                  <a:glow rad="127000">
                    <a:schemeClr val="bg1"/>
                  </a:glow>
                </a:effectLst>
                <a:ea typeface="ＭＳ Ｐゴシック" charset="0"/>
              </a:rPr>
              <a:t>الشخصية</a:t>
            </a:r>
            <a:endParaRPr lang="en-US" dirty="0">
              <a:solidFill>
                <a:srgbClr val="0070C0"/>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rgbClr val="FFFFFF"/>
                </a:solidFill>
                <a:latin typeface="Arial" panose="020B0604020202020204" pitchFamily="34" charset="0"/>
                <a:cs typeface="Arial" panose="020B0604020202020204" pitchFamily="34" charset="0"/>
              </a:rPr>
              <a:t>كيف يكافئنا الله عندما نهتم بالآخرين؟</a:t>
            </a:r>
            <a:endParaRPr lang="en-US" sz="2800"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راعوث 1-2</a:t>
            </a:r>
            <a:endParaRPr lang="en-US"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الآخرين</a:t>
            </a:r>
            <a:endPar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3 </a:t>
            </a:r>
          </a:p>
        </p:txBody>
      </p:sp>
    </p:spTree>
    <p:extLst>
      <p:ext uri="{BB962C8B-B14F-4D97-AF65-F5344CB8AC3E}">
        <p14:creationId xmlns:p14="http://schemas.microsoft.com/office/powerpoint/2010/main" val="143378972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6525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وضع خطة (3: 1)</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باردة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defRPr/>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اعوث 3: 1-18</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1440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مشاركة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1-4</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1585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تحمل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المسؤولية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الإبداع</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شجاعة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راعوث 3: 5-9</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الخطة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5-7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الإقتراح</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8-9</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64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75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4020120" y="-1144650"/>
            <a:ext cx="2971800" cy="1107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6600" dirty="0">
                <a:effectLst>
                  <a:glow rad="177800">
                    <a:srgbClr val="000000"/>
                  </a:glow>
                </a:effectLst>
                <a:latin typeface="Arial" panose="020B0604020202020204" pitchFamily="34" charset="0"/>
                <a:ea typeface="ＭＳ Ｐゴシック" charset="0"/>
                <a:cs typeface="Arial" panose="020B0604020202020204" pitchFamily="34" charset="0"/>
              </a:rPr>
              <a:t>Wing</a:t>
            </a:r>
          </a:p>
        </p:txBody>
      </p:sp>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120357648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SA" sz="3200" b="1" dirty="0" err="1">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راعوث</a:t>
            </a:r>
            <a:r>
              <a:rPr lang="en-US"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3:9 (NIV)</a:t>
            </a:r>
          </a:p>
          <a:p>
            <a:pPr defTabSz="914400" fontAlgn="base">
              <a:spcBef>
                <a:spcPct val="50000"/>
              </a:spcBef>
              <a:spcAft>
                <a:spcPct val="0"/>
              </a:spcAft>
              <a:defRPr/>
            </a:pP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912392" name="Text Box 1032"/>
          <p:cNvSpPr txBox="1">
            <a:spLocks noChangeArrowheads="1"/>
          </p:cNvSpPr>
          <p:nvPr/>
        </p:nvSpPr>
        <p:spPr bwMode="auto">
          <a:xfrm>
            <a:off x="74780" y="3164309"/>
            <a:ext cx="906922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أنا راعوث أمتك فابسط</a:t>
            </a:r>
            <a:r>
              <a:rPr lang="ar-JO" altLang="ja-JP" sz="4000" b="1" dirty="0">
                <a:solidFill>
                  <a:srgbClr val="FFFF00"/>
                </a:solidFill>
                <a:effectLst>
                  <a:glow rad="152400">
                    <a:srgbClr val="000000"/>
                  </a:glow>
                </a:effectLst>
                <a:latin typeface="Arial" panose="020B0604020202020204" pitchFamily="34" charset="0"/>
                <a:cs typeface="Arial" panose="020B0604020202020204" pitchFamily="34" charset="0"/>
              </a:rPr>
              <a:t> ذيل ثوبك </a:t>
            </a: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على أمتك</a:t>
            </a:r>
          </a:p>
          <a:p>
            <a:pPr lvl="2" algn="ctr"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 لأنك ولي</a:t>
            </a:r>
          </a:p>
          <a:p>
            <a:pPr lvl="2" defTabSz="914400" fontAlgn="base">
              <a:spcBef>
                <a:spcPct val="50000"/>
              </a:spcBef>
              <a:spcAft>
                <a:spcPct val="0"/>
              </a:spcAft>
              <a:defRPr/>
            </a:pPr>
            <a:endParaRPr lang="en-US" sz="40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73081" y="50799"/>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3415" name="Text Box 7"/>
          <p:cNvSpPr txBox="1">
            <a:spLocks noChangeArrowheads="1"/>
          </p:cNvSpPr>
          <p:nvPr/>
        </p:nvSpPr>
        <p:spPr bwMode="auto">
          <a:xfrm>
            <a:off x="343647" y="2336242"/>
            <a:ext cx="8495553" cy="1323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فمررت بك و رأيتك و إذا زمنك زمن الحب فبسطت</a:t>
            </a:r>
            <a:r>
              <a:rPr lang="ar-JO" sz="4000" b="1" dirty="0">
                <a:solidFill>
                  <a:srgbClr val="FFFF00"/>
                </a:solidFill>
                <a:effectLst>
                  <a:glow rad="165100">
                    <a:srgbClr val="000000"/>
                  </a:glow>
                </a:effectLst>
                <a:latin typeface="Arial" panose="020B0604020202020204" pitchFamily="34" charset="0"/>
                <a:cs typeface="Arial" panose="020B0604020202020204" pitchFamily="34" charset="0"/>
              </a:rPr>
              <a:t> ذيلي </a:t>
            </a: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عليك و سترت عورتك</a:t>
            </a:r>
            <a:endParaRPr lang="en-US" sz="4000" b="1" dirty="0">
              <a:solidFill>
                <a:srgbClr val="FFFFFF"/>
              </a:solidFill>
              <a:effectLst>
                <a:glow rad="165100">
                  <a:srgbClr val="000000"/>
                </a:glow>
              </a:effectLst>
              <a:latin typeface="Arial" panose="020B0604020202020204" pitchFamily="34" charset="0"/>
              <a:cs typeface="Arial" panose="020B0604020202020204" pitchFamily="34" charset="0"/>
            </a:endParaRPr>
          </a:p>
        </p:txBody>
      </p:sp>
      <p:sp>
        <p:nvSpPr>
          <p:cNvPr id="913416" name="Text Box 8"/>
          <p:cNvSpPr txBox="1">
            <a:spLocks noChangeArrowheads="1"/>
          </p:cNvSpPr>
          <p:nvPr/>
        </p:nvSpPr>
        <p:spPr bwMode="auto">
          <a:xfrm>
            <a:off x="4495800" y="5730875"/>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حزقيال 16: 8</a:t>
            </a:r>
            <a:endParaRPr lang="en-US" sz="24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sp>
        <p:nvSpPr>
          <p:cNvPr id="913418" name="Text Box 10"/>
          <p:cNvSpPr txBox="1">
            <a:spLocks noChangeArrowheads="1"/>
          </p:cNvSpPr>
          <p:nvPr/>
        </p:nvSpPr>
        <p:spPr bwMode="auto">
          <a:xfrm>
            <a:off x="4248803" y="-1182792"/>
            <a:ext cx="3657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7200" dirty="0">
                <a:effectLst>
                  <a:glow rad="165100">
                    <a:srgbClr val="000000"/>
                  </a:glow>
                </a:effectLst>
                <a:latin typeface="Arial" panose="020B0604020202020204" pitchFamily="34" charset="0"/>
                <a:ea typeface="ＭＳ Ｐゴシック" charset="0"/>
                <a:cs typeface="Arial" panose="020B0604020202020204" pitchFamily="34" charset="0"/>
              </a:rPr>
              <a:t>Wing</a:t>
            </a: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1907"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بوعز 3: 10-15</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144000" cy="36625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وعده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10-11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مشكلته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حمايته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13-14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إعالته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15</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4" name="Text Box 10"/>
          <p:cNvSpPr txBox="1">
            <a:spLocks noChangeArrowheads="1"/>
          </p:cNvSpPr>
          <p:nvPr/>
        </p:nvSpPr>
        <p:spPr bwMode="auto">
          <a:xfrm>
            <a:off x="0" y="5546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ثقة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16-18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40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a:t>
            </a:r>
            <a:br>
              <a:rPr lang="ar-JO" sz="6000" dirty="0">
                <a:solidFill>
                  <a:srgbClr val="800000"/>
                </a:solidFill>
                <a:effectLst>
                  <a:glow rad="127000">
                    <a:schemeClr val="bg1"/>
                  </a:glow>
                </a:effectLst>
                <a:ea typeface="ＭＳ Ｐゴシック" charset="0"/>
              </a:rPr>
            </a:br>
            <a:r>
              <a:rPr lang="ar-JO" sz="6000" dirty="0">
                <a:solidFill>
                  <a:srgbClr val="800000"/>
                </a:solidFill>
                <a:effectLst>
                  <a:glow rad="127000">
                    <a:schemeClr val="bg1"/>
                  </a:glow>
                </a:effectLst>
                <a:ea typeface="ＭＳ Ｐゴシック" charset="0"/>
              </a:rPr>
              <a:t>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831788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البكر الذي تلده يقوم باسم أخيه الميت لئلا يمحى اسمه من إسرائيل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6</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7</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إن لم يرض الرجل أن يأخذ امرأة أخيه تصعد امرأة أخيه إلى الباب إلى الشيوخ و تقول قد أبى أخو زوجي أن يقيم لأخيه اسماً في إسرائيل لم يشأ أن يقوم لي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8-9</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7" name="Text Box 7"/>
          <p:cNvSpPr txBox="1">
            <a:spLocks noChangeArrowheads="1"/>
          </p:cNvSpPr>
          <p:nvPr/>
        </p:nvSpPr>
        <p:spPr bwMode="auto">
          <a:xfrm>
            <a:off x="609600" y="17367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فيدعوه شيوخ مدينته و يتكلمون معه فإن أصر و قال لا أرضى أن أتخذها تتقدم امرأة أخيه إليه أمام أعين الشيوخ و تخلع نعله من رجله و تبصق في وجهه</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9-10</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1" name="Text Box 7"/>
          <p:cNvSpPr txBox="1">
            <a:spLocks noChangeArrowheads="1"/>
          </p:cNvSpPr>
          <p:nvPr/>
        </p:nvSpPr>
        <p:spPr bwMode="auto">
          <a:xfrm>
            <a:off x="609600" y="18129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تصرخ و تقول هكذا يفعل بالرجل الذي لا يبني بيت أخيه فيدعى اسمه في إسرائيل بيت مخلوع النعل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4 </a:t>
            </a:r>
          </a:p>
        </p:txBody>
      </p:sp>
    </p:spTree>
    <p:extLst>
      <p:ext uri="{BB962C8B-B14F-4D97-AF65-F5344CB8AC3E}">
        <p14:creationId xmlns:p14="http://schemas.microsoft.com/office/powerpoint/2010/main" val="210242699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حافية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راعو</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ث 4: 1-12</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رفض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عقد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الجلسة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دراسة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الحالة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3-8</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en-US" sz="40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v  </a:t>
            </a:r>
            <a:r>
              <a:rPr lang="ar-JO" sz="40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الممتلكات 3-4</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en-US" sz="40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v  </a:t>
            </a:r>
            <a:r>
              <a:rPr lang="ar-JO" sz="4000"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 5-8</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6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56419"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الحصول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الفرصة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9-12</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956421" name="Text Box 5"/>
          <p:cNvSpPr txBox="1">
            <a:spLocks noChangeArrowheads="1"/>
          </p:cNvSpPr>
          <p:nvPr/>
        </p:nvSpPr>
        <p:spPr bwMode="auto">
          <a:xfrm>
            <a:off x="0" y="2224088"/>
            <a:ext cx="9144000" cy="2195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قبول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الواجبات</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9-10</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الشهادة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القرار</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11-12</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ar-JO" sz="4400" b="1" dirty="0">
                <a:solidFill>
                  <a:srgbClr val="000000"/>
                </a:solidFill>
                <a:latin typeface="Arial" panose="020B0604020202020204" pitchFamily="34" charset="0"/>
                <a:ea typeface="ＭＳ Ｐゴシック" charset="0"/>
                <a:cs typeface="Arial" panose="020B0604020202020204" pitchFamily="34" charset="0"/>
              </a:rPr>
              <a:t>الفداء</a:t>
            </a:r>
            <a:endParaRPr lang="en-US" sz="4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أفسس 1: 14</a:t>
            </a:r>
            <a:endParaRPr lang="en-US" sz="2800" b="1" dirty="0">
              <a:solidFill>
                <a:srgbClr val="FFFFFF"/>
              </a:solidFill>
              <a:latin typeface="Arial" panose="020B0604020202020204" pitchFamily="34" charset="0"/>
              <a:cs typeface="Arial" panose="020B0604020202020204" pitchFamily="34" charset="0"/>
            </a:endParaRPr>
          </a:p>
        </p:txBody>
      </p:sp>
      <p:sp>
        <p:nvSpPr>
          <p:cNvPr id="1061894" name="Text Box 6"/>
          <p:cNvSpPr txBox="1">
            <a:spLocks noChangeArrowheads="1"/>
          </p:cNvSpPr>
          <p:nvPr/>
        </p:nvSpPr>
        <p:spPr bwMode="auto">
          <a:xfrm>
            <a:off x="5292080" y="2270125"/>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لفداء المقتنى</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1895" name="Text Box 7"/>
          <p:cNvSpPr txBox="1">
            <a:spLocks noChangeArrowheads="1"/>
          </p:cNvSpPr>
          <p:nvPr/>
        </p:nvSpPr>
        <p:spPr bwMode="auto">
          <a:xfrm>
            <a:off x="0" y="152400"/>
            <a:ext cx="91440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يعقوب 1: 18</a:t>
            </a:r>
            <a:endParaRPr lang="en-US" sz="2800" b="1" dirty="0">
              <a:solidFill>
                <a:srgbClr val="FFFFFF"/>
              </a:solidFill>
              <a:latin typeface="Arial" panose="020B0604020202020204" pitchFamily="34" charset="0"/>
              <a:cs typeface="Arial" panose="020B0604020202020204" pitchFamily="34" charset="0"/>
            </a:endParaRPr>
          </a:p>
        </p:txBody>
      </p:sp>
      <p:sp>
        <p:nvSpPr>
          <p:cNvPr id="1063942" name="Text Box 6"/>
          <p:cNvSpPr txBox="1">
            <a:spLocks noChangeArrowheads="1"/>
          </p:cNvSpPr>
          <p:nvPr/>
        </p:nvSpPr>
        <p:spPr bwMode="auto">
          <a:xfrm>
            <a:off x="5257800" y="914400"/>
            <a:ext cx="350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شاء فولدنا بكلمة الحق لكي نكون باكورة من خلائقه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529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536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1-2</a:t>
            </a:r>
            <a:endParaRPr lang="en-US" b="1" dirty="0">
              <a:solidFill>
                <a:srgbClr val="FFFFFF"/>
              </a:solidFill>
              <a:latin typeface="Arial" panose="020B0604020202020204" pitchFamily="34" charset="0"/>
              <a:cs typeface="Arial" panose="020B0604020202020204" pitchFamily="34" charset="0"/>
            </a:endParaRPr>
          </a:p>
        </p:txBody>
      </p:sp>
      <p:sp>
        <p:nvSpPr>
          <p:cNvPr id="990212" name="Text Box 4"/>
          <p:cNvSpPr txBox="1">
            <a:spLocks noChangeArrowheads="1"/>
          </p:cNvSpPr>
          <p:nvPr/>
        </p:nvSpPr>
        <p:spPr bwMode="auto">
          <a:xfrm>
            <a:off x="755576" y="332656"/>
            <a:ext cx="8229600" cy="132343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و أنتم أذ كنتم أمواتاً بالذنوب و الخطايا التي سلكتم فيها قبلاً حسب دهر هذا العالم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0216" name="Text Box 8"/>
          <p:cNvSpPr txBox="1">
            <a:spLocks noChangeArrowheads="1"/>
          </p:cNvSpPr>
          <p:nvPr/>
        </p:nvSpPr>
        <p:spPr bwMode="auto">
          <a:xfrm>
            <a:off x="4946576" y="2340263"/>
            <a:ext cx="4038600" cy="255454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حسب رئيس سبطان الهواء الروح الذي يعمل الآن في أبناء المعصية</a:t>
            </a:r>
            <a:endParaRPr lang="en-US" sz="4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3</a:t>
            </a:r>
            <a:endParaRPr lang="en-US" b="1" dirty="0">
              <a:solidFill>
                <a:srgbClr val="FFFFFF"/>
              </a:solidFill>
              <a:latin typeface="Arial" panose="020B0604020202020204" pitchFamily="34" charset="0"/>
              <a:cs typeface="Arial" panose="020B0604020202020204" pitchFamily="34" charset="0"/>
            </a:endParaRPr>
          </a:p>
        </p:txBody>
      </p:sp>
      <p:sp>
        <p:nvSpPr>
          <p:cNvPr id="992260" name="Text Box 4"/>
          <p:cNvSpPr txBox="1">
            <a:spLocks noChangeArrowheads="1"/>
          </p:cNvSpPr>
          <p:nvPr/>
        </p:nvSpPr>
        <p:spPr bwMode="auto">
          <a:xfrm>
            <a:off x="323528" y="635204"/>
            <a:ext cx="851148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الذين نحن أيضاً جميعاً تصرفنا قبلاً بينهم في شهوات جسدنا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2264" name="Text Box 8"/>
          <p:cNvSpPr txBox="1">
            <a:spLocks noChangeArrowheads="1"/>
          </p:cNvSpPr>
          <p:nvPr/>
        </p:nvSpPr>
        <p:spPr bwMode="auto">
          <a:xfrm>
            <a:off x="5710808" y="2132856"/>
            <a:ext cx="31242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عاملين مشيئات الجسد و الأفكار و كنا بالطبيعة أبناء الغضب كالباقين أيضاً</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5303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5763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2510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14-15</a:t>
            </a:r>
            <a:endParaRPr lang="en-US" b="1" dirty="0">
              <a:solidFill>
                <a:srgbClr val="FFFFFF"/>
              </a:solidFill>
              <a:latin typeface="Arial" panose="020B0604020202020204" pitchFamily="34" charset="0"/>
              <a:cs typeface="Arial" panose="020B0604020202020204" pitchFamily="34" charset="0"/>
            </a:endParaRPr>
          </a:p>
        </p:txBody>
      </p:sp>
      <p:sp>
        <p:nvSpPr>
          <p:cNvPr id="994308" name="Text Box 4"/>
          <p:cNvSpPr txBox="1">
            <a:spLocks noChangeArrowheads="1"/>
          </p:cNvSpPr>
          <p:nvPr/>
        </p:nvSpPr>
        <p:spPr bwMode="auto">
          <a:xfrm>
            <a:off x="195943" y="707212"/>
            <a:ext cx="8789233"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فإذ قد تشارك الأولاد في اللحم و الدم اشترك هو أيضاً كذلك فيهما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4316" name="Text Box 12"/>
          <p:cNvSpPr txBox="1">
            <a:spLocks noChangeArrowheads="1"/>
          </p:cNvSpPr>
          <p:nvPr/>
        </p:nvSpPr>
        <p:spPr bwMode="auto">
          <a:xfrm>
            <a:off x="5098976" y="2209800"/>
            <a:ext cx="38862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لكي يبيد بالموت ذاك الذي له سلطان الموت أي إبليس</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يعتق أولئك الذين خوفاً من الموت كانوا جميعاً كل حياتهم تحت العبودية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من ثم كان ينبغي أن يشبه إخوته في كل شيء لكي يكون رحيماً و رئيس كهنة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panose="020B0604020202020204" pitchFamily="34" charset="0"/>
                <a:cs typeface="Arial" panose="020B0604020202020204" pitchFamily="34" charset="0"/>
              </a:rPr>
              <a:t>Hebrews 2:17 (NIV)</a:t>
            </a:r>
            <a:endParaRPr lang="en-US" b="1" dirty="0">
              <a:solidFill>
                <a:srgbClr val="FFFFFF"/>
              </a:solidFill>
              <a:latin typeface="Arial" panose="020B0604020202020204" pitchFamily="34" charset="0"/>
              <a:cs typeface="Arial" panose="020B0604020202020204" pitchFamily="34" charset="0"/>
            </a:endParaRPr>
          </a:p>
        </p:txBody>
      </p:sp>
      <p:sp>
        <p:nvSpPr>
          <p:cNvPr id="996364" name="Text Box 12"/>
          <p:cNvSpPr txBox="1">
            <a:spLocks noChangeArrowheads="1"/>
          </p:cNvSpPr>
          <p:nvPr/>
        </p:nvSpPr>
        <p:spPr bwMode="auto">
          <a:xfrm>
            <a:off x="5022776" y="1916832"/>
            <a:ext cx="39624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أميناً في ما لله حتى يكفر خطايا الشعب</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5366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770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فيلبي 2: 8</a:t>
            </a:r>
            <a:endParaRPr lang="en-US" b="1" dirty="0">
              <a:solidFill>
                <a:srgbClr val="FFFFFF"/>
              </a:solidFill>
              <a:latin typeface="Arial" panose="020B0604020202020204" pitchFamily="34" charset="0"/>
              <a:cs typeface="Arial" panose="020B0604020202020204" pitchFamily="34" charset="0"/>
            </a:endParaRP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إذ وجد في الهيئة كإنسان وضع نفسه و أطاع حتى الموت موت الصليب</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032448"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 بطرس 2: 24</a:t>
            </a:r>
            <a:endParaRPr lang="en-US" b="1" dirty="0">
              <a:solidFill>
                <a:srgbClr val="FFFFFF"/>
              </a:solidFill>
              <a:latin typeface="Arial" panose="020B0604020202020204" pitchFamily="34" charset="0"/>
              <a:cs typeface="Arial" panose="020B0604020202020204" pitchFamily="34" charset="0"/>
            </a:endParaRPr>
          </a:p>
        </p:txBody>
      </p:sp>
      <p:sp>
        <p:nvSpPr>
          <p:cNvPr id="1008644" name="Text Box 4"/>
          <p:cNvSpPr txBox="1">
            <a:spLocks noChangeArrowheads="1"/>
          </p:cNvSpPr>
          <p:nvPr/>
        </p:nvSpPr>
        <p:spPr bwMode="auto">
          <a:xfrm>
            <a:off x="104503" y="76200"/>
            <a:ext cx="8931993"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حمل هو نفسيه خطايانا في جسده على الخشبة لكي نموت عن الخطايا فنحيا للبر الذي بجلدته شفيتم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1: 7</a:t>
            </a:r>
            <a:endParaRPr lang="en-US" b="1" dirty="0">
              <a:solidFill>
                <a:srgbClr val="FFFFFF"/>
              </a:solidFill>
              <a:latin typeface="Arial" panose="020B0604020202020204" pitchFamily="34" charset="0"/>
              <a:cs typeface="Arial" panose="020B0604020202020204" pitchFamily="34" charset="0"/>
            </a:endParaRPr>
          </a:p>
        </p:txBody>
      </p:sp>
      <p:sp>
        <p:nvSpPr>
          <p:cNvPr id="1006596" name="Text Box 4"/>
          <p:cNvSpPr txBox="1">
            <a:spLocks noChangeArrowheads="1"/>
          </p:cNvSpPr>
          <p:nvPr/>
        </p:nvSpPr>
        <p:spPr bwMode="auto">
          <a:xfrm>
            <a:off x="179512" y="419180"/>
            <a:ext cx="8712968"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فيه لنا الفداء بدمه غفران الخطايا حسب غنى نعمته</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98086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49027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3505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يوحنا 3: 16</a:t>
            </a:r>
            <a:endParaRPr lang="en-US" b="1" dirty="0">
              <a:solidFill>
                <a:srgbClr val="FFFFFF"/>
              </a:solidFill>
              <a:latin typeface="Arial" panose="020B0604020202020204" pitchFamily="34" charset="0"/>
              <a:cs typeface="Arial" panose="020B0604020202020204" pitchFamily="34" charset="0"/>
            </a:endParaRPr>
          </a:p>
        </p:txBody>
      </p:sp>
      <p:sp>
        <p:nvSpPr>
          <p:cNvPr id="1012740" name="Text Box 4"/>
          <p:cNvSpPr txBox="1">
            <a:spLocks noChangeArrowheads="1"/>
          </p:cNvSpPr>
          <p:nvPr/>
        </p:nvSpPr>
        <p:spPr bwMode="auto">
          <a:xfrm>
            <a:off x="313509" y="76200"/>
            <a:ext cx="8449491"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أعمال 16: 31</a:t>
            </a:r>
            <a:endParaRPr lang="en-US" sz="2800" b="1" dirty="0">
              <a:solidFill>
                <a:srgbClr val="FFFFFF"/>
              </a:solidFill>
              <a:latin typeface="Arial" panose="020B0604020202020204" pitchFamily="34" charset="0"/>
              <a:cs typeface="Arial" panose="020B0604020202020204" pitchFamily="34" charset="0"/>
            </a:endParaRPr>
          </a:p>
        </p:txBody>
      </p:sp>
      <p:sp>
        <p:nvSpPr>
          <p:cNvPr id="1010692" name="Text Box 4"/>
          <p:cNvSpPr txBox="1">
            <a:spLocks noChangeArrowheads="1"/>
          </p:cNvSpPr>
          <p:nvPr/>
        </p:nvSpPr>
        <p:spPr bwMode="auto">
          <a:xfrm>
            <a:off x="300446" y="609600"/>
            <a:ext cx="84625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آمن بالرب يسوع المسيح فتخلص</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39624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8-9</a:t>
            </a:r>
            <a:endParaRPr lang="en-US" b="1" dirty="0">
              <a:solidFill>
                <a:srgbClr val="FFFFFF"/>
              </a:solidFill>
              <a:latin typeface="Arial" panose="020B0604020202020204" pitchFamily="34" charset="0"/>
              <a:cs typeface="Arial" panose="020B0604020202020204" pitchFamily="34" charset="0"/>
            </a:endParaRPr>
          </a:p>
        </p:txBody>
      </p:sp>
      <p:sp>
        <p:nvSpPr>
          <p:cNvPr id="1016836" name="Text Box 4"/>
          <p:cNvSpPr txBox="1">
            <a:spLocks noChangeArrowheads="1"/>
          </p:cNvSpPr>
          <p:nvPr/>
        </p:nvSpPr>
        <p:spPr bwMode="auto">
          <a:xfrm>
            <a:off x="179512" y="76200"/>
            <a:ext cx="864096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لأنكم بالنعمة مخلصون بالإيمان و ذلك ليس منكم هو عطية الله ليس من أعمال كيلا يفتخر أحد</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الطفل عوبيد</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16-17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61121595"/>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للعائلة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4: 13-17أ</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بوعز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13أ</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Arial" panose="020B0604020202020204" pitchFamily="34"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راعوث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13ب</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Arial" panose="020B0604020202020204" pitchFamily="34"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نعمي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14-17أ</a:t>
            </a:r>
            <a:endParaRPr lang="en-US" sz="36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04133" name="Text Box 1029"/>
          <p:cNvSpPr txBox="1">
            <a:spLocks noChangeArrowheads="1"/>
          </p:cNvSpPr>
          <p:nvPr/>
        </p:nvSpPr>
        <p:spPr bwMode="auto">
          <a:xfrm>
            <a:off x="-187896" y="4736802"/>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للأمة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17ب</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04134" name="Text Box 1030"/>
          <p:cNvSpPr txBox="1">
            <a:spLocks noChangeArrowheads="1"/>
          </p:cNvSpPr>
          <p:nvPr/>
        </p:nvSpPr>
        <p:spPr bwMode="auto">
          <a:xfrm>
            <a:off x="-187896" y="5895677"/>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للعالم</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18-22</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ar-JO" dirty="0">
                <a:solidFill>
                  <a:schemeClr val="bg1"/>
                </a:solidFill>
                <a:effectLst>
                  <a:glow rad="228600">
                    <a:schemeClr val="tx1">
                      <a:alpha val="75000"/>
                    </a:schemeClr>
                  </a:glow>
                </a:effectLst>
              </a:rPr>
              <a:t>راعوث 4</a:t>
            </a:r>
            <a:endParaRPr lang="en-US"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7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2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72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34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3110" name="Text Box 1030"/>
          <p:cNvSpPr txBox="1">
            <a:spLocks noChangeArrowheads="1"/>
          </p:cNvSpPr>
          <p:nvPr/>
        </p:nvSpPr>
        <p:spPr bwMode="auto">
          <a:xfrm>
            <a:off x="6010274" y="0"/>
            <a:ext cx="2519771"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فارص</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حصرون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رام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عميناداب نحشون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سلمون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بوعز</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rPr>
              <a:t>فجوات؟</a:t>
            </a:r>
            <a:endParaRPr lang="en-US"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موسى</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يعقوب</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يشوع</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rPr>
              <a:t>نسل         فارص</a:t>
            </a:r>
            <a:endParaRPr lang="en-US" sz="4000" dirty="0">
              <a:solidFill>
                <a:srgbClr val="FFFFFF"/>
              </a:solidFill>
            </a:endParaRPr>
          </a:p>
        </p:txBody>
      </p:sp>
      <p:sp>
        <p:nvSpPr>
          <p:cNvPr id="18" name="Text Box 7"/>
          <p:cNvSpPr txBox="1">
            <a:spLocks noChangeArrowheads="1"/>
          </p:cNvSpPr>
          <p:nvPr/>
        </p:nvSpPr>
        <p:spPr bwMode="auto">
          <a:xfrm>
            <a:off x="8151222" y="0"/>
            <a:ext cx="992777" cy="5632311"/>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672667"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500847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858933"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39194710"/>
      </p:ext>
    </p:extLst>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a:t>
            </a:r>
            <a:r>
              <a:rPr lang="ar-JO" sz="3200" b="1" dirty="0">
                <a:solidFill>
                  <a:srgbClr val="FFFF00"/>
                </a:solidFill>
                <a:latin typeface="Arial" panose="020B0604020202020204" pitchFamily="34" charset="0"/>
                <a:cs typeface="Arial" panose="020B0604020202020204" pitchFamily="34" charset="0"/>
              </a:rPr>
              <a:t>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504788343"/>
      </p:ext>
    </p:extLst>
  </p:cSld>
  <p:clrMapOvr>
    <a:masterClrMapping/>
  </p:clrMapOvr>
  <p:transition>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3-6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925511936"/>
      </p:ext>
    </p:extLst>
  </p:cSld>
  <p:clrMapOvr>
    <a:masterClrMapping/>
  </p:clrMapOvr>
  <p:transition>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chemeClr val="bg1">
                    <a:lumMod val="65000"/>
                  </a:schemeClr>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حصرون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رام    </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عميناداب نحشون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 سلمون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بوعز</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الذي</a:t>
            </a:r>
            <a:r>
              <a:rPr lang="en-US" sz="3200" b="1" dirty="0">
                <a:solidFill>
                  <a:srgbClr val="FFFF00"/>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أمه راعوث</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1283679254"/>
      </p:ext>
    </p:extLst>
  </p:cSld>
  <p:clrMapOvr>
    <a:masterClrMapping/>
  </p:clrMapOvr>
  <p:transition>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97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084301863"/>
      </p:ext>
    </p:extLst>
  </p:cSld>
  <p:clrMapOvr>
    <a:masterClrMapping/>
  </p:clrMapOvr>
  <p:transition>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1604462627"/>
      </p:ext>
    </p:extLst>
  </p:cSld>
  <p:clrMapOvr>
    <a:masterClrMapping/>
  </p:clrMapOvr>
  <p:transition>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يسوع</a:t>
            </a:r>
            <a:endParaRPr lang="en-US" sz="2000" b="1" dirty="0">
              <a:solidFill>
                <a:srgbClr val="FFFF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4291474863"/>
      </p:ext>
    </p:extLst>
  </p:cSld>
  <p:clrMapOvr>
    <a:masterClrMapping/>
  </p:clrMapOvr>
  <p:transition>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75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86424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88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96690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38286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اكثر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1001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rPr>
              <a:t>ماذا يريد منك الرب أن تعمل بخصوص ما سمعته؟</a:t>
            </a:r>
            <a:endParaRPr lang="en-US"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3200" b="1" dirty="0">
                <a:solidFill>
                  <a:srgbClr val="FFFFFF"/>
                </a:solidFill>
                <a:effectLst>
                  <a:glow rad="177800">
                    <a:srgbClr val="000000"/>
                  </a:glow>
                </a:effectLst>
                <a:latin typeface="Arial" panose="020B0604020202020204" pitchFamily="34" charset="0"/>
                <a:cs typeface="Arial" panose="020B0604020202020204" pitchFamily="34" charset="0"/>
              </a:rPr>
              <a:t>بل في كل أمة الذي يتقيه و يصنع البر مقبول عنده</a:t>
            </a:r>
          </a:p>
          <a:p>
            <a:pPr algn="r" defTabSz="914400" eaLnBrk="1" fontAlgn="base" hangingPunct="1">
              <a:spcBef>
                <a:spcPct val="0"/>
              </a:spcBef>
              <a:spcAft>
                <a:spcPct val="0"/>
              </a:spcAft>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أعمال 10: 35</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5" name="Text Box 5"/>
          <p:cNvSpPr txBox="1">
            <a:spLocks noChangeArrowheads="1"/>
          </p:cNvSpPr>
          <p:nvPr/>
        </p:nvSpPr>
        <p:spPr bwMode="auto">
          <a:xfrm>
            <a:off x="533400" y="2922588"/>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قبل الله عبادة راعوث</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6" name="Text Box 6"/>
          <p:cNvSpPr txBox="1">
            <a:spLocks noChangeArrowheads="1"/>
          </p:cNvSpPr>
          <p:nvPr/>
        </p:nvSpPr>
        <p:spPr bwMode="auto">
          <a:xfrm>
            <a:off x="533400" y="3541713"/>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بارك الله راعوث بالحماية، الإعالة و العائلة</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7" name="Text Box 7"/>
          <p:cNvSpPr txBox="1">
            <a:spLocks noChangeArrowheads="1"/>
          </p:cNvSpPr>
          <p:nvPr/>
        </p:nvSpPr>
        <p:spPr bwMode="auto">
          <a:xfrm>
            <a:off x="609600" y="1066800"/>
            <a:ext cx="8229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2800" b="1" dirty="0">
                <a:solidFill>
                  <a:srgbClr val="FFFFFF"/>
                </a:solidFill>
                <a:effectLst>
                  <a:glow rad="177800">
                    <a:srgbClr val="000000"/>
                  </a:glow>
                </a:effectLst>
                <a:latin typeface="Arial" panose="020B0604020202020204" pitchFamily="34" charset="0"/>
                <a:cs typeface="Arial" panose="020B0604020202020204" pitchFamily="34" charset="0"/>
              </a:rPr>
              <a:t>حيثما ذهبت أذهب و حيثما بت أبيت شعبك شعبي و إلهك إلهي</a:t>
            </a:r>
          </a:p>
          <a:p>
            <a:pPr defTabSz="914400" eaLnBrk="1" fontAlgn="base" hangingPunct="1">
              <a:spcBef>
                <a:spcPct val="0"/>
              </a:spcBef>
              <a:spcAft>
                <a:spcPct val="0"/>
              </a:spcAft>
            </a:pPr>
            <a:r>
              <a:rPr lang="ar-JO" sz="2800" b="1" dirty="0">
                <a:solidFill>
                  <a:srgbClr val="FFFFFF"/>
                </a:solidFill>
                <a:effectLst>
                  <a:glow rad="177800">
                    <a:srgbClr val="000000"/>
                  </a:glow>
                </a:effectLst>
                <a:latin typeface="Arial" panose="020B0604020202020204" pitchFamily="34" charset="0"/>
                <a:cs typeface="Arial" panose="020B0604020202020204" pitchFamily="34" charset="0"/>
              </a:rPr>
              <a:t>1: 16</a:t>
            </a:r>
            <a:endParaRPr lang="en-AU" sz="2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ar-JO" sz="3600" b="1" kern="1200" dirty="0">
                <a:solidFill>
                  <a:srgbClr val="FFFFFF"/>
                </a:solidFill>
                <a:effectLst/>
                <a:latin typeface="Arial" panose="020B0604020202020204" pitchFamily="34" charset="0"/>
                <a:ea typeface="ＭＳ Ｐゴシック"/>
                <a:cs typeface="Arial" panose="020B0604020202020204" pitchFamily="34" charset="0"/>
              </a:rPr>
              <a:t>محبة الله نزيهة</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9028907"/>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panose="020B0604020202020204" pitchFamily="34" charset="0"/>
                <a:cs typeface="Arial" panose="020B0604020202020204" pitchFamily="34" charset="0"/>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ar-JO" dirty="0">
                <a:solidFill>
                  <a:srgbClr val="FFFFFF"/>
                </a:solidFill>
              </a:rPr>
              <a:t>البيان الموجز</a:t>
            </a:r>
            <a:endParaRPr lang="en-US" dirty="0">
              <a:solidFill>
                <a:srgbClr val="FFFFFF"/>
              </a:solidFill>
              <a:ea typeface="ＭＳ Ｐゴシック" charset="0"/>
            </a:endParaRPr>
          </a:p>
        </p:txBody>
      </p:sp>
      <p:sp>
        <p:nvSpPr>
          <p:cNvPr id="251911" name="Text Box 7"/>
          <p:cNvSpPr txBox="1">
            <a:spLocks noChangeArrowheads="1"/>
          </p:cNvSpPr>
          <p:nvPr/>
        </p:nvSpPr>
        <p:spPr bwMode="auto">
          <a:xfrm>
            <a:off x="304800" y="2819400"/>
            <a:ext cx="8839200" cy="2800767"/>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lang="ar-JO" sz="4400" b="1" kern="0" dirty="0">
                <a:solidFill>
                  <a:srgbClr val="FFFF00"/>
                </a:solidFill>
                <a:effectLst>
                  <a:glow rad="127000">
                    <a:srgbClr val="000000"/>
                  </a:glow>
                </a:effectLst>
                <a:latin typeface="Arial" panose="020B0604020202020204" pitchFamily="34" charset="0"/>
                <a:cs typeface="Arial" panose="020B0604020202020204" pitchFamily="34" charset="0"/>
              </a:rPr>
              <a:t>يبارك</a:t>
            </a: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 الله هؤلاء الذين يساعدون الآخرين</a:t>
            </a:r>
            <a:endParaRPr lang="en-US" sz="44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rPr>
              <a:t>هل تنبذ الشيطان و كل قوات الشر الروحية التي تتمرد على الله؟</a:t>
            </a:r>
            <a:endParaRPr lang="en-US"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endParaRP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rPr>
              <a:t>هل تنبذ القوى الشريرة في هذا العالم التي تفسد و تدمر خليقة الله؟</a:t>
            </a:r>
            <a:endParaRPr lang="en-US" sz="20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تنبذ كل الرغبات الخاطئة التي تبعدك عن محبة الله؟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156676" name="Text Box 4"/>
          <p:cNvSpPr txBox="1">
            <a:spLocks noChangeArrowheads="1"/>
          </p:cNvSpPr>
          <p:nvPr/>
        </p:nvSpPr>
        <p:spPr bwMode="auto">
          <a:xfrm>
            <a:off x="838200" y="4648200"/>
            <a:ext cx="7315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تضع ثقتك الكاملة في نعمته و محبته؟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تتعهد أن تتبعه و تطيعه باعتباره رباً لك؟</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الوعد</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إن كان أحد يأتي إلي و لا يبغض أباه و أمه و امرأته و أولاده و إخوته و أخواته حتى نفسه أيضاً فلا يقدر أن يكون لي تلميذاَ</a:t>
            </a:r>
            <a:endParaRPr lang="en-US" sz="28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26</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و من لا يحمل صليبه و يأتي ورائي فلا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27</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r="-39"/>
          <a:stretch>
            <a:fillRect/>
          </a:stretch>
        </p:blipFill>
        <p:spPr bwMode="auto">
          <a:xfrm>
            <a:off x="0" y="650875"/>
            <a:ext cx="8915400" cy="628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78"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آباء و قضاة العهد القديم</a:t>
            </a:r>
            <a:endParaRPr lang="en-US" sz="4000" b="1" dirty="0">
              <a:latin typeface="Arial" panose="020B0604020202020204" pitchFamily="34" charset="0"/>
              <a:ea typeface="ＭＳ Ｐゴシック" charset="0"/>
              <a:cs typeface="Arial" panose="020B0604020202020204" pitchFamily="34" charset="0"/>
            </a:endParaRPr>
          </a:p>
        </p:txBody>
      </p:sp>
      <p:sp>
        <p:nvSpPr>
          <p:cNvPr id="280579" name="Text Box 5"/>
          <p:cNvSpPr txBox="1">
            <a:spLocks noChangeArrowheads="1"/>
          </p:cNvSpPr>
          <p:nvPr/>
        </p:nvSpPr>
        <p:spPr bwMode="auto">
          <a:xfrm>
            <a:off x="8382000" y="30163"/>
            <a:ext cx="762000" cy="40011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65أ</a:t>
            </a:r>
            <a:endParaRPr kumimoji="0" lang="en-US" sz="16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 name="Oval 5">
            <a:extLst>
              <a:ext uri="{FF2B5EF4-FFF2-40B4-BE49-F238E27FC236}">
                <a16:creationId xmlns:a16="http://schemas.microsoft.com/office/drawing/2014/main" id="{9FCB83FE-DCD6-DDD2-4635-C7A7AB26375A}"/>
              </a:ext>
            </a:extLst>
          </p:cNvPr>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280473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فكذلك كل واحد منكم لا يترك جميع أمواله 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33</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التطبيق</a:t>
            </a:r>
            <a:endParaRPr lang="en-US" dirty="0">
              <a:solidFill>
                <a:schemeClr val="bg1"/>
              </a:solidFill>
              <a:ea typeface="ＭＳ Ｐゴシック" charset="0"/>
            </a:endParaRPr>
          </a:p>
        </p:txBody>
      </p:sp>
      <p:sp>
        <p:nvSpPr>
          <p:cNvPr id="252933" name="Text Box 5"/>
          <p:cNvSpPr txBox="1">
            <a:spLocks noChangeArrowheads="1"/>
          </p:cNvSpPr>
          <p:nvPr/>
        </p:nvSpPr>
        <p:spPr bwMode="auto">
          <a:xfrm>
            <a:off x="1371600" y="5267643"/>
            <a:ext cx="6248400" cy="147732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sz="9600" b="1" dirty="0">
                <a:solidFill>
                  <a:srgbClr val="FFFFFF"/>
                </a:solidFill>
                <a:latin typeface="Arial" panose="020B0604020202020204" pitchFamily="34" charset="0"/>
                <a:ea typeface="宋体" charset="0"/>
                <a:cs typeface="Arial" panose="020B0604020202020204" pitchFamily="34" charset="0"/>
              </a:rPr>
              <a:t>الآخرين؟</a:t>
            </a:r>
            <a:endParaRPr lang="en-US" sz="9600" b="1" dirty="0">
              <a:solidFill>
                <a:srgbClr val="FFFFFF"/>
              </a:solidFill>
              <a:latin typeface="Arial" panose="020B0604020202020204" pitchFamily="34" charset="0"/>
              <a:ea typeface="宋体" charset="0"/>
              <a:cs typeface="Arial" panose="020B0604020202020204" pitchFamily="34" charset="0"/>
            </a:endParaRPr>
          </a:p>
        </p:txBody>
      </p:sp>
      <p:sp>
        <p:nvSpPr>
          <p:cNvPr id="252936" name="Text Box 8"/>
          <p:cNvSpPr txBox="1">
            <a:spLocks noChangeArrowheads="1"/>
          </p:cNvSpPr>
          <p:nvPr/>
        </p:nvSpPr>
        <p:spPr bwMode="auto">
          <a:xfrm>
            <a:off x="1219200" y="2971800"/>
            <a:ext cx="6477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هل تعيش</a:t>
            </a: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لأجل نفسك</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أم تعيش لأجل ...</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3015923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rtl="1"/>
            <a:r>
              <a:rPr lang="ar-SA" sz="4400" dirty="0">
                <a:solidFill>
                  <a:schemeClr val="bg1"/>
                </a:solidFill>
                <a:latin typeface="Arial" panose="020B0604020202020204" pitchFamily="34" charset="0"/>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lang="en-US" sz="4400" dirty="0">
              <a:solidFill>
                <a:schemeClr val="bg1"/>
              </a:solidFill>
              <a:latin typeface="Arial" panose="020B0604020202020204" pitchFamily="34" charset="0"/>
              <a:cs typeface="Arial" panose="020B0604020202020204" pitchFamily="34" charset="0"/>
            </a:endParaRPr>
          </a:p>
          <a:p>
            <a:pPr algn="r" rtl="1"/>
            <a:r>
              <a:rPr lang="en-US" sz="6000" b="1" dirty="0">
                <a:solidFill>
                  <a:schemeClr val="bg1"/>
                </a:solidFill>
                <a:latin typeface="Arial" panose="020B0604020202020204" pitchFamily="34" charset="0"/>
                <a:ea typeface="ＭＳ Ｐゴシック" charset="0"/>
                <a:cs typeface="Arial" panose="020B0604020202020204" pitchFamily="34" charset="0"/>
              </a:rPr>
              <a:t>—</a:t>
            </a:r>
            <a:r>
              <a:rPr lang="ar-SA" sz="6000" b="1" dirty="0">
                <a:solidFill>
                  <a:schemeClr val="bg1"/>
                </a:solidFill>
                <a:latin typeface="Arial" panose="020B0604020202020204" pitchFamily="34" charset="0"/>
                <a:ea typeface="ＭＳ Ｐゴシック" charset="0"/>
                <a:cs typeface="Arial" panose="020B0604020202020204" pitchFamily="34" charset="0"/>
              </a:rPr>
              <a:t>لاويين ٢٦:</a:t>
            </a:r>
            <a:r>
              <a:rPr lang="en-US" sz="6000" b="1" dirty="0">
                <a:solidFill>
                  <a:schemeClr val="bg1"/>
                </a:solidFill>
                <a:latin typeface="Arial" panose="020B0604020202020204" pitchFamily="34" charset="0"/>
                <a:ea typeface="ＭＳ Ｐゴシック" charset="0"/>
                <a:cs typeface="Arial" panose="020B0604020202020204" pitchFamily="34" charset="0"/>
              </a:rPr>
              <a:t> </a:t>
            </a:r>
            <a:r>
              <a:rPr lang="ar-SA" sz="6000" b="1" dirty="0">
                <a:solidFill>
                  <a:schemeClr val="bg1"/>
                </a:solidFill>
                <a:latin typeface="Arial" panose="020B0604020202020204" pitchFamily="34" charset="0"/>
                <a:ea typeface="ＭＳ Ｐゴシック" charset="0"/>
                <a:cs typeface="Arial" panose="020B0604020202020204" pitchFamily="34" charset="0"/>
              </a:rPr>
              <a:t>٣-٤</a:t>
            </a:r>
            <a:endParaRPr lang="en-US" sz="6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1241154" y="4418784"/>
            <a:ext cx="5038054" cy="1899257"/>
          </a:xfrm>
          <a:prstGeom prst="rect">
            <a:avLst/>
          </a:prstGeom>
        </p:spPr>
        <p:txBody>
          <a:bodyPr wrap="none" fromWordArt="1">
            <a:prstTxWarp prst="textPlain">
              <a:avLst>
                <a:gd name="adj" fmla="val 50000"/>
              </a:avLst>
            </a:prstTxWarp>
          </a:bodyPr>
          <a:lstStyle/>
          <a:p>
            <a:pPr lvl="0" algn="ctr" eaLnBrk="0" fontAlgn="base" hangingPunct="0">
              <a:spcBef>
                <a:spcPct val="0"/>
              </a:spcBef>
              <a:spcAft>
                <a:spcPct val="0"/>
              </a:spcAft>
              <a:defRPr/>
            </a:pPr>
            <a:r>
              <a:rPr lang="ar-JO" sz="9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المكافآت</a:t>
            </a:r>
            <a:endParaRPr lang="en-US"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724096"/>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a:t>
            </a:r>
            <a:r>
              <a:rPr kumimoji="0" lang="ar-SA"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أتركك و أرجع عنك لأنه حيثما ذهبت أذهب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08416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13403" name="Text Box 91"/>
          <p:cNvSpPr txBox="1">
            <a:spLocks noChangeArrowheads="1"/>
          </p:cNvSpPr>
          <p:nvPr/>
        </p:nvSpPr>
        <p:spPr bwMode="auto">
          <a:xfrm>
            <a:off x="304800" y="1676400"/>
            <a:ext cx="8610600" cy="372409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المكافآت</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65696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1040220" y="0"/>
            <a:ext cx="6717429" cy="914400"/>
          </a:xfrm>
          <a:solidFill>
            <a:srgbClr val="000000"/>
          </a:solidFill>
        </p:spPr>
        <p:txBody>
          <a:bodyPr/>
          <a:lstStyle/>
          <a:p>
            <a:r>
              <a:rPr lang="en-US" sz="3600" dirty="0">
                <a:solidFill>
                  <a:srgbClr val="EAEAEA"/>
                </a:solidFill>
                <a:ea typeface="ＭＳ Ｐゴシック" charset="0"/>
              </a:rPr>
              <a:t>Hesed   </a:t>
            </a:r>
            <a:endParaRPr lang="en-US" dirty="0">
              <a:solidFill>
                <a:srgbClr val="EAEAEA"/>
              </a:solidFill>
              <a:ea typeface="ＭＳ Ｐゴシック" charset="0"/>
            </a:endParaRPr>
          </a:p>
        </p:txBody>
      </p:sp>
      <p:sp>
        <p:nvSpPr>
          <p:cNvPr id="245762" name="Text Box 4"/>
          <p:cNvSpPr txBox="1">
            <a:spLocks noChangeArrowheads="1"/>
          </p:cNvSpPr>
          <p:nvPr/>
        </p:nvSpPr>
        <p:spPr bwMode="auto">
          <a:xfrm>
            <a:off x="850265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الكلمة المفتاحية لهوشع : الإخلاص</a:t>
            </a:r>
            <a:endParaRPr kumimoji="0" lang="en-US"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الآية المفتاحية لهوشع</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و أزرعها لنفسي في الأرض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و أرحم لورحامة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و أقول للوعمي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أنت شعبي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و هو يقول أنت إلهي</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pic>
        <p:nvPicPr>
          <p:cNvPr id="9" name="Picture 8" descr="loyal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KJV: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لطف - محبة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رحمة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صلاح</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Nelson Glueck (1927):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الإخلاص للعهد</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454E6FCA-C5A4-5563-374A-5F2EBDDE33AC}"/>
              </a:ext>
            </a:extLst>
          </p:cNvPr>
          <p:cNvPicPr>
            <a:picLocks noChangeAspect="1"/>
          </p:cNvPicPr>
          <p:nvPr/>
        </p:nvPicPr>
        <p:blipFill>
          <a:blip r:embed="rId4"/>
          <a:stretch>
            <a:fillRect/>
          </a:stretch>
        </p:blipFill>
        <p:spPr>
          <a:xfrm>
            <a:off x="5222917" y="76200"/>
            <a:ext cx="1285875" cy="838200"/>
          </a:xfrm>
          <a:prstGeom prst="rect">
            <a:avLst/>
          </a:prstGeom>
        </p:spPr>
      </p:pic>
    </p:spTree>
    <p:extLst>
      <p:ext uri="{BB962C8B-B14F-4D97-AF65-F5344CB8AC3E}">
        <p14:creationId xmlns:p14="http://schemas.microsoft.com/office/powerpoint/2010/main" val="488967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العنوان</a:t>
            </a:r>
            <a:endParaRPr lang="en-US" dirty="0">
              <a:solidFill>
                <a:schemeClr val="bg1"/>
              </a:solidFill>
              <a:ea typeface="ＭＳ Ｐゴシック" charset="0"/>
            </a:endParaRPr>
          </a:p>
        </p:txBody>
      </p:sp>
      <p:sp>
        <p:nvSpPr>
          <p:cNvPr id="51204" name="Text Box 6"/>
          <p:cNvSpPr txBox="1">
            <a:spLocks noChangeArrowheads="1"/>
          </p:cNvSpPr>
          <p:nvPr/>
        </p:nvSpPr>
        <p:spPr bwMode="auto">
          <a:xfrm>
            <a:off x="914400" y="1905000"/>
            <a:ext cx="7924800"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اسم راعوث يعني حرفياً (صداقة)</a:t>
            </a:r>
          </a:p>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و يصف السمة البارزة للشخصية الرئيسية في السفر – راعوث نفسها </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ar-JO" altLang="zh-CN" sz="3600" u="sng" dirty="0">
                <a:solidFill>
                  <a:srgbClr val="FFFFFF"/>
                </a:solidFill>
                <a:latin typeface="Arial" panose="020B0604020202020204" pitchFamily="34" charset="0"/>
                <a:ea typeface="宋体" charset="0"/>
                <a:cs typeface="Arial" panose="020B0604020202020204" pitchFamily="34" charset="0"/>
              </a:rPr>
              <a:t>الدليل الداخلي </a:t>
            </a:r>
            <a:endParaRPr lang="ar-JO" altLang="zh-CN" sz="2400" b="1" dirty="0">
              <a:solidFill>
                <a:srgbClr val="FFFFFF"/>
              </a:solidFill>
              <a:latin typeface="Arial" panose="020B0604020202020204" pitchFamily="34" charset="0"/>
              <a:ea typeface="宋体" charset="0"/>
              <a:cs typeface="Arial" panose="020B0604020202020204" pitchFamily="34"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Arial" panose="020B0604020202020204" pitchFamily="34" charset="0"/>
              </a:rPr>
              <a:t>المؤلف مجهول و قد يرى البعض أن صموئيل هو المؤلف كون داود يظهر في سفر راعوث (4: 17-22) كما أن صموئيل قد مات قبل تتويج داود (1 صم 25: 1)</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Arial" panose="020B0604020202020204" pitchFamily="34" charset="0"/>
              </a:rPr>
              <a:t>لكن صموئيل نفسه مسح داود ملكاً على الرغم من أنه لم يكن قد توج بعد (1 صم 16)</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Arial" panose="020B0604020202020204" pitchFamily="34" charset="0"/>
              </a:rPr>
              <a:t>النسب (4: 18-21) ينتهي بداود (ليس سليمان) لذلك فمن المحتمل أنه كتب بعد مسح داود ملكاً (لكن ليس بالضرورة كان على العرش بعد)</a:t>
            </a:r>
            <a:r>
              <a:rPr lang="en-US" altLang="zh-CN" sz="2400" b="1" dirty="0">
                <a:solidFill>
                  <a:srgbClr val="FFFFFF"/>
                </a:solidFill>
                <a:latin typeface="Arial" panose="020B0604020202020204" pitchFamily="34" charset="0"/>
                <a:ea typeface="宋体" charset="0"/>
                <a:cs typeface="Arial" panose="020B0604020202020204" pitchFamily="34" charset="0"/>
              </a:rPr>
              <a:t> </a:t>
            </a:r>
            <a:endParaRPr lang="ar-JO" altLang="zh-CN" sz="2400" b="1" dirty="0">
              <a:solidFill>
                <a:srgbClr val="FFFFFF"/>
              </a:solidFill>
              <a:latin typeface="Arial" panose="020B0604020202020204" pitchFamily="34" charset="0"/>
              <a:ea typeface="宋体" charset="0"/>
              <a:cs typeface="Arial" panose="020B0604020202020204" pitchFamily="34"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Arial" panose="020B0604020202020204" pitchFamily="34" charset="0"/>
              </a:rPr>
              <a:t>الإحتمال الأكبر أن صموئيل هو من ألف السفر</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Arial" panose="020B0604020202020204" pitchFamily="34" charset="0"/>
              </a:rPr>
              <a:t>التقليد الوحيد ينسب الكتابة إلى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Arial" panose="020B0604020202020204" pitchFamily="34" charset="0"/>
              </a:rPr>
              <a:t>كتب خلال فترة حياة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Arial" panose="020B0604020202020204" pitchFamily="34" charset="0"/>
              </a:rPr>
              <a:t>لا يوجد دليل داخلي يثبت العكس</a:t>
            </a:r>
            <a:endParaRPr lang="en-US" sz="2400" b="1" dirty="0">
              <a:solidFill>
                <a:srgbClr val="FFFFFF"/>
              </a:solidFill>
              <a:latin typeface="Arial" panose="020B0604020202020204" pitchFamily="34" charset="0"/>
              <a:ea typeface="宋体" charset="0"/>
              <a:cs typeface="Arial" panose="020B0604020202020204" pitchFamily="34"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التأليف </a:t>
            </a:r>
            <a:endParaRPr lang="en-US" dirty="0">
              <a:solidFill>
                <a:schemeClr val="bg1"/>
              </a:solidFill>
              <a:ea typeface="ＭＳ Ｐゴシック" charset="0"/>
            </a:endParaRP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42" name="Rectangle 10"/>
          <p:cNvSpPr>
            <a:spLocks noChangeArrowheads="1"/>
          </p:cNvSpPr>
          <p:nvPr/>
        </p:nvSpPr>
        <p:spPr bwMode="auto">
          <a:xfrm>
            <a:off x="115529" y="4470166"/>
            <a:ext cx="3969774" cy="2271110"/>
          </a:xfrm>
          <a:prstGeom prst="rect">
            <a:avLst/>
          </a:prstGeom>
          <a:solidFill>
            <a:schemeClr val="accent3"/>
          </a:solidFill>
          <a:ln w="9525">
            <a:solidFill>
              <a:schemeClr val="tx1"/>
            </a:solidFill>
            <a:miter lim="800000"/>
            <a:headEnd/>
            <a:tailEnd/>
          </a:ln>
        </p:spPr>
        <p:txBody>
          <a:bodyPr anchor="ctr"/>
          <a:lstStyle/>
          <a:p>
            <a:pPr algn="ctr" defTabSz="914400" rtl="1" fontAlgn="base">
              <a:lnSpc>
                <a:spcPct val="90000"/>
              </a:lnSpc>
              <a:spcBef>
                <a:spcPct val="20000"/>
              </a:spcBef>
              <a:spcAft>
                <a:spcPct val="0"/>
              </a:spcAft>
            </a:pPr>
            <a:r>
              <a:rPr lang="ar-JO" altLang="zh-CN" sz="3200" b="1" u="sng" dirty="0">
                <a:solidFill>
                  <a:srgbClr val="000000"/>
                </a:solidFill>
                <a:latin typeface="Arial" panose="020B0604020202020204" pitchFamily="34" charset="0"/>
                <a:ea typeface="宋体" charset="0"/>
                <a:cs typeface="Arial" panose="020B0604020202020204" pitchFamily="34" charset="0"/>
              </a:rPr>
              <a:t>الدليل الخارجي</a:t>
            </a:r>
            <a:endParaRPr lang="ar-JO" altLang="zh-CN" sz="3200" b="1" dirty="0">
              <a:solidFill>
                <a:srgbClr val="000000"/>
              </a:solidFill>
              <a:latin typeface="Arial" panose="020B0604020202020204" pitchFamily="34" charset="0"/>
              <a:ea typeface="宋体" charset="0"/>
              <a:cs typeface="Arial" panose="020B0604020202020204" pitchFamily="34" charset="0"/>
            </a:endParaRPr>
          </a:p>
          <a:p>
            <a:pPr algn="ctr" defTabSz="914400" fontAlgn="base">
              <a:lnSpc>
                <a:spcPct val="90000"/>
              </a:lnSpc>
              <a:spcBef>
                <a:spcPct val="20000"/>
              </a:spcBef>
              <a:spcAft>
                <a:spcPct val="0"/>
              </a:spcAft>
            </a:pPr>
            <a:r>
              <a:rPr lang="ar-JO" sz="3200" b="1" dirty="0">
                <a:solidFill>
                  <a:srgbClr val="000000"/>
                </a:solidFill>
                <a:latin typeface="Arial" panose="020B0604020202020204" pitchFamily="34" charset="0"/>
                <a:ea typeface="宋体" charset="0"/>
                <a:cs typeface="Arial" panose="020B0604020202020204" pitchFamily="34" charset="0"/>
              </a:rPr>
              <a:t>التقليد التلمودي ينسب تأليف سفر راعوث إلى صموئيل</a:t>
            </a:r>
            <a:endParaRPr lang="en-US" sz="3200" b="1" dirty="0">
              <a:solidFill>
                <a:srgbClr val="000000"/>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8442"/>
                                        </p:tgtEl>
                                        <p:attrNameLst>
                                          <p:attrName>style.visibility</p:attrName>
                                        </p:attrNameLst>
                                      </p:cBhvr>
                                      <p:to>
                                        <p:strVal val="visible"/>
                                      </p:to>
                                    </p:set>
                                    <p:anim calcmode="lin" valueType="num">
                                      <p:cBhvr additive="base">
                                        <p:cTn id="53" dur="500" fill="hold"/>
                                        <p:tgtEl>
                                          <p:spTgt spid="18442"/>
                                        </p:tgtEl>
                                        <p:attrNameLst>
                                          <p:attrName>ppt_x</p:attrName>
                                        </p:attrNameLst>
                                      </p:cBhvr>
                                      <p:tavLst>
                                        <p:tav tm="0">
                                          <p:val>
                                            <p:strVal val="#ppt_x"/>
                                          </p:val>
                                        </p:tav>
                                        <p:tav tm="100000">
                                          <p:val>
                                            <p:strVal val="#ppt_x"/>
                                          </p:val>
                                        </p:tav>
                                      </p:tavLst>
                                    </p:anim>
                                    <p:anim calcmode="lin" valueType="num">
                                      <p:cBhvr additive="base">
                                        <p:cTn id="54"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186</a:t>
            </a:r>
            <a:endParaRPr lang="en-US" sz="2000" b="1" dirty="0">
              <a:solidFill>
                <a:srgbClr val="FFFFFF"/>
              </a:solidFill>
              <a:latin typeface="Arial" panose="020B0604020202020204" pitchFamily="34" charset="0"/>
              <a:cs typeface="Arial" panose="020B0604020202020204" pitchFamily="34" charset="0"/>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dirty="0">
                <a:solidFill>
                  <a:schemeClr val="bg1"/>
                </a:solidFill>
                <a:ea typeface="ＭＳ Ｐゴシック" charset="0"/>
              </a:rPr>
              <a:t>التاريخ</a:t>
            </a:r>
            <a:endParaRPr lang="en-US" sz="4000"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altLang="zh-CN" sz="1800" dirty="0">
                <a:solidFill>
                  <a:schemeClr val="bg1"/>
                </a:solidFill>
                <a:ea typeface="宋体" pitchFamily="-111" charset="-122"/>
              </a:rPr>
              <a:t>بما أن النسب (4: 18-21) ينتهي عند داود (ليس سليمان) فمن المحتمل كتابة السفر بعد مسح داود (1030 ق.م) و على الأقل قبل تتويج سليمان ملكاً (971 ق.م)</a:t>
            </a:r>
          </a:p>
          <a:p>
            <a:pPr algn="r" rtl="1" eaLnBrk="1" hangingPunct="1">
              <a:lnSpc>
                <a:spcPct val="90000"/>
              </a:lnSpc>
              <a:defRPr/>
            </a:pPr>
            <a:r>
              <a:rPr lang="ar-JO" altLang="zh-CN" sz="1800" dirty="0">
                <a:solidFill>
                  <a:schemeClr val="bg1"/>
                </a:solidFill>
                <a:ea typeface="宋体" pitchFamily="-111" charset="-122"/>
              </a:rPr>
              <a:t>التأليف من قبل صموئيل يدفع التاريخ رجوعاً لحوالي 1030-1020 ق.م</a:t>
            </a:r>
          </a:p>
          <a:p>
            <a:pPr algn="r" rtl="1" eaLnBrk="1" hangingPunct="1">
              <a:lnSpc>
                <a:spcPct val="90000"/>
              </a:lnSpc>
              <a:defRPr/>
            </a:pPr>
            <a:r>
              <a:rPr lang="ar-JO" altLang="zh-CN" sz="1800" dirty="0">
                <a:solidFill>
                  <a:schemeClr val="bg1"/>
                </a:solidFill>
                <a:ea typeface="宋体" pitchFamily="-111" charset="-122"/>
              </a:rPr>
              <a:t>تدور أحداث القصة في الفترة السابقة من زمن القضاة (1: 1، 1373-1049 ق.م)</a:t>
            </a:r>
          </a:p>
          <a:p>
            <a:pPr algn="r" rtl="1" eaLnBrk="1" hangingPunct="1">
              <a:lnSpc>
                <a:spcPct val="90000"/>
              </a:lnSpc>
              <a:defRPr/>
            </a:pPr>
            <a:r>
              <a:rPr lang="ar-JO" altLang="zh-CN" sz="1800" dirty="0">
                <a:solidFill>
                  <a:schemeClr val="bg1"/>
                </a:solidFill>
                <a:ea typeface="宋体" pitchFamily="-111" charset="-122"/>
              </a:rPr>
              <a:t>بما أن راعوث هي جدة داود الكبرى (4: 17) و هو قد ابتدأ حكمه في 1010 ق.م فإن البعض يرى أن راعوث عاشت في الجزء الأخير من القرن الثاني عشر </a:t>
            </a:r>
          </a:p>
          <a:p>
            <a:pPr algn="r" rtl="1" eaLnBrk="1" hangingPunct="1">
              <a:lnSpc>
                <a:spcPct val="90000"/>
              </a:lnSpc>
              <a:defRPr/>
            </a:pPr>
            <a:r>
              <a:rPr lang="ar-JO" altLang="zh-CN" sz="1800" dirty="0">
                <a:solidFill>
                  <a:schemeClr val="bg1"/>
                </a:solidFill>
                <a:ea typeface="宋体" pitchFamily="-111" charset="-122"/>
              </a:rPr>
              <a:t>لهذا فإن صموئيل يسجل أحداثاً تمت قبل حوالي 100 سنة</a:t>
            </a:r>
            <a:r>
              <a:rPr lang="en-US" altLang="zh-CN" sz="1800" dirty="0">
                <a:solidFill>
                  <a:schemeClr val="bg1"/>
                </a:solidFill>
                <a:ea typeface="宋体" pitchFamily="-111" charset="-122"/>
              </a:rPr>
              <a:t>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55303" name="Text Box 11"/>
          <p:cNvSpPr txBox="1">
            <a:spLocks noChangeArrowheads="1"/>
          </p:cNvSpPr>
          <p:nvPr/>
        </p:nvSpPr>
        <p:spPr bwMode="auto">
          <a:xfrm>
            <a:off x="324008" y="1752600"/>
            <a:ext cx="75533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1373</a:t>
            </a:r>
            <a:endParaRPr lang="en-US" sz="2000" b="1" dirty="0">
              <a:solidFill>
                <a:srgbClr val="FFFFFF"/>
              </a:solidFill>
              <a:latin typeface="Arial" panose="020B0604020202020204" pitchFamily="34" charset="0"/>
              <a:cs typeface="Arial" panose="020B0604020202020204" pitchFamily="34" charset="0"/>
            </a:endParaRP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971</a:t>
            </a:r>
          </a:p>
        </p:txBody>
      </p:sp>
      <p:sp>
        <p:nvSpPr>
          <p:cNvPr id="20508" name="Text Box 28"/>
          <p:cNvSpPr txBox="1">
            <a:spLocks noChangeArrowheads="1"/>
          </p:cNvSpPr>
          <p:nvPr/>
        </p:nvSpPr>
        <p:spPr bwMode="auto">
          <a:xfrm>
            <a:off x="1331760" y="762000"/>
            <a:ext cx="114807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فترة القضاة</a:t>
            </a:r>
            <a:endParaRPr lang="en-US" sz="2000" b="1" dirty="0">
              <a:solidFill>
                <a:srgbClr val="FFFFFF"/>
              </a:solidFill>
              <a:latin typeface="Arial" panose="020B0604020202020204" pitchFamily="34" charset="0"/>
              <a:cs typeface="Arial" panose="020B0604020202020204" pitchFamily="34" charset="0"/>
            </a:endParaRPr>
          </a:p>
        </p:txBody>
      </p:sp>
      <p:sp>
        <p:nvSpPr>
          <p:cNvPr id="20509" name="Text Box 29"/>
          <p:cNvSpPr txBox="1">
            <a:spLocks noChangeArrowheads="1"/>
          </p:cNvSpPr>
          <p:nvPr/>
        </p:nvSpPr>
        <p:spPr bwMode="auto">
          <a:xfrm>
            <a:off x="1879267" y="0"/>
            <a:ext cx="69281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النسب</a:t>
            </a:r>
            <a:endParaRPr lang="en-US" sz="2000" b="1" dirty="0">
              <a:solidFill>
                <a:srgbClr val="FFFFFF"/>
              </a:solidFill>
              <a:latin typeface="Arial" panose="020B0604020202020204" pitchFamily="34" charset="0"/>
              <a:cs typeface="Arial" panose="020B0604020202020204" pitchFamily="34" charset="0"/>
            </a:endParaRP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كممسوح</a:t>
            </a:r>
            <a:endParaRPr lang="en-US" sz="2000" b="1" dirty="0">
              <a:solidFill>
                <a:srgbClr val="FFFFFF"/>
              </a:solidFill>
              <a:latin typeface="Arial" panose="020B0604020202020204" pitchFamily="34" charset="0"/>
              <a:cs typeface="Arial" panose="020B0604020202020204" pitchFamily="34" charset="0"/>
            </a:endParaRP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كملك</a:t>
            </a:r>
            <a:endParaRPr lang="en-US" sz="2000" b="1" dirty="0">
              <a:solidFill>
                <a:srgbClr val="FFFFFF"/>
              </a:solidFill>
              <a:latin typeface="Arial" panose="020B0604020202020204" pitchFamily="34" charset="0"/>
              <a:cs typeface="Arial" panose="020B0604020202020204" pitchFamily="34" charset="0"/>
            </a:endParaRP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panose="020B0604020202020204" pitchFamily="34" charset="0"/>
                <a:cs typeface="Arial" panose="020B0604020202020204" pitchFamily="34" charset="0"/>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صموئيل</a:t>
            </a:r>
            <a:endParaRPr lang="en-US" sz="2000" b="1" dirty="0">
              <a:solidFill>
                <a:srgbClr val="FFFFFF"/>
              </a:solidFill>
              <a:latin typeface="Arial" panose="020B0604020202020204" pitchFamily="34" charset="0"/>
              <a:cs typeface="Arial" panose="020B0604020202020204" pitchFamily="34" charset="0"/>
            </a:endParaRP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راعوث</a:t>
            </a:r>
            <a:endParaRPr lang="en-US" sz="2000" b="1" dirty="0">
              <a:solidFill>
                <a:srgbClr val="FFFFFF"/>
              </a:solidFill>
              <a:latin typeface="Arial" panose="020B0604020202020204" pitchFamily="34" charset="0"/>
              <a:cs typeface="Arial" panose="020B0604020202020204" pitchFamily="34" charset="0"/>
            </a:endParaRPr>
          </a:p>
        </p:txBody>
      </p:sp>
      <p:sp>
        <p:nvSpPr>
          <p:cNvPr id="55315" name="Text Box 35"/>
          <p:cNvSpPr txBox="1">
            <a:spLocks noChangeArrowheads="1"/>
          </p:cNvSpPr>
          <p:nvPr/>
        </p:nvSpPr>
        <p:spPr bwMode="auto">
          <a:xfrm>
            <a:off x="550088" y="2286000"/>
            <a:ext cx="78419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عثنيئيل</a:t>
            </a:r>
            <a:endParaRPr lang="en-US" sz="2000" b="1" dirty="0">
              <a:solidFill>
                <a:srgbClr val="FFFFFF"/>
              </a:solidFill>
              <a:latin typeface="Arial" panose="020B0604020202020204" pitchFamily="34" charset="0"/>
              <a:cs typeface="Arial" panose="020B0604020202020204" pitchFamily="34" charset="0"/>
            </a:endParaRPr>
          </a:p>
        </p:txBody>
      </p:sp>
      <p:sp>
        <p:nvSpPr>
          <p:cNvPr id="55316" name="Text Box 36"/>
          <p:cNvSpPr txBox="1">
            <a:spLocks noChangeArrowheads="1"/>
          </p:cNvSpPr>
          <p:nvPr/>
        </p:nvSpPr>
        <p:spPr bwMode="auto">
          <a:xfrm>
            <a:off x="2457913" y="2286000"/>
            <a:ext cx="8563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شمشون</a:t>
            </a:r>
            <a:endParaRPr lang="en-US" sz="2000" b="1" dirty="0">
              <a:solidFill>
                <a:srgbClr val="FFFFFF"/>
              </a:solidFill>
              <a:latin typeface="Arial" panose="020B0604020202020204" pitchFamily="34" charset="0"/>
              <a:cs typeface="Arial" panose="020B0604020202020204" pitchFamily="34" charset="0"/>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كتابة       راعوث</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بيت لحم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المستلمين</a:t>
            </a:r>
            <a:endParaRPr lang="en-US" dirty="0">
              <a:solidFill>
                <a:schemeClr val="bg1"/>
              </a:solidFill>
              <a:ea typeface="ＭＳ Ｐゴシック" charset="0"/>
            </a:endParaRPr>
          </a:p>
        </p:txBody>
      </p:sp>
      <p:sp>
        <p:nvSpPr>
          <p:cNvPr id="21509" name="Rectangle 5"/>
          <p:cNvSpPr>
            <a:spLocks noGrp="1" noChangeArrowheads="1"/>
          </p:cNvSpPr>
          <p:nvPr>
            <p:ph type="body" sz="half" idx="1"/>
          </p:nvPr>
        </p:nvSpPr>
        <p:spPr>
          <a:xfrm>
            <a:off x="3962400" y="4038600"/>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ar-JO" sz="3200" dirty="0">
                <a:solidFill>
                  <a:schemeClr val="bg1"/>
                </a:solidFill>
                <a:ea typeface="宋体" charset="0"/>
              </a:rPr>
              <a:t>القراء الأوائل كانوا ضمن المملكة المتحدة بقيادة شاول و داود . بعض القراء المتأخرين اختبروا مأساة نهاية فترة القضاة</a:t>
            </a:r>
            <a:endParaRPr lang="en-US" sz="3200"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2"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0423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FontTx/>
              <a:buNone/>
            </a:pPr>
            <a:endParaRPr lang="en-US" sz="4000" dirty="0">
              <a:latin typeface="Arial" panose="020B0604020202020204" pitchFamily="34" charset="0"/>
              <a:cs typeface="Arial" panose="020B0604020202020204" pitchFamily="34" charset="0"/>
            </a:endParaRPr>
          </a:p>
          <a:p>
            <a:pPr marL="0" indent="0">
              <a:buFontTx/>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حدثت أحداث سفر راعوث خلال زمن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عدم الأمانة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الأمانة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الفجور</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الإخلاص، البر، الطهارة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الوثنية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اتباع الإله الحقيقي</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الإنحدار، الإنحطاط، الخيانة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التكريس</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الشهوة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المحبة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الحرب</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السلام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القسوة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اللطف</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مساوئ بيت لحم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مزايا بيت لحم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الفوضى</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الملكية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القبلية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الوطنية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شاول</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داود</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العصيان يؤدي إلى الألم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الإيمان الطائع يؤدي إلى البركة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الظلمة الروحية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النور الروحي</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261610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فحبلت ابنتا لوط من أبيهما فولدت البكر ابناً و دعت اسمه مؤاب و هو أبو المؤابيين إلى اليوم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400" b="1" dirty="0">
                <a:solidFill>
                  <a:srgbClr val="FFFFFF"/>
                </a:solidFill>
                <a:latin typeface="Arial" panose="020B0604020202020204" pitchFamily="34" charset="0"/>
                <a:ea typeface="ＭＳ Ｐゴシック" charset="0"/>
                <a:cs typeface="Arial" panose="020B0604020202020204" pitchFamily="34" charset="0"/>
              </a:rPr>
              <a:t>تكوين 19: 36-37 </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ar-JO" sz="4000" dirty="0">
                <a:solidFill>
                  <a:schemeClr val="bg1"/>
                </a:solidFill>
                <a:effectLst>
                  <a:glow rad="279400">
                    <a:schemeClr val="tx1">
                      <a:alpha val="88000"/>
                    </a:schemeClr>
                  </a:glow>
                </a:effectLst>
                <a:ea typeface="ＭＳ Ｐゴシック" charset="0"/>
              </a:rPr>
              <a:t>أصل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و أقام إسرائيل في شطيم و ابتدأ الشعب يزنون مع بنات مؤاب فدعون الشعب إلى ذبائح آلهتهن</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عدد 25: 1-2</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algn="ctr" eaLnBrk="1" hangingPunct="1"/>
            <a:r>
              <a:rPr lang="ar-JO" sz="4000" dirty="0">
                <a:solidFill>
                  <a:schemeClr val="bg1"/>
                </a:solidFill>
                <a:effectLst>
                  <a:glow rad="279400">
                    <a:schemeClr val="tx1">
                      <a:alpha val="88000"/>
                    </a:schemeClr>
                  </a:glow>
                </a:effectLst>
                <a:ea typeface="ＭＳ Ｐゴシック" charset="0"/>
              </a:rPr>
              <a:t>تأثير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64254887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192</a:t>
            </a:r>
            <a:endParaRPr lang="en-US" b="1" dirty="0">
              <a:solidFill>
                <a:srgbClr val="FFFFFF"/>
              </a:solidFill>
              <a:latin typeface="Arial" panose="020B0604020202020204" pitchFamily="34" charset="0"/>
              <a:cs typeface="Arial" panose="020B0604020202020204" pitchFamily="34" charset="0"/>
            </a:endParaRP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ar-JO" sz="4800" dirty="0">
                <a:solidFill>
                  <a:schemeClr val="tx1"/>
                </a:solidFill>
                <a:ea typeface="ＭＳ Ｐゴシック" charset="0"/>
              </a:rPr>
              <a:t>أورشليم</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طريق أريحا</a:t>
            </a:r>
            <a:endParaRPr lang="en-US" sz="4000" dirty="0">
              <a:solidFill>
                <a:schemeClr val="bg1"/>
              </a:solidFill>
              <a:ea typeface="+mj-ea"/>
            </a:endParaRPr>
          </a:p>
        </p:txBody>
      </p:sp>
    </p:spTree>
    <p:extLst>
      <p:ext uri="{BB962C8B-B14F-4D97-AF65-F5344CB8AC3E}">
        <p14:creationId xmlns:p14="http://schemas.microsoft.com/office/powerpoint/2010/main" val="369149794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فقالت راعوث لا تلحي علي أن اتركك و أرجع عنك لأنه حيثما ذهبت اذهب و حيثما بت أبيت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شعبك شعبي و إلهك إلهي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 16) </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579016"/>
            <a:ext cx="9144000" cy="23409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28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46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أريحا القديمة</a:t>
            </a:r>
            <a:endParaRPr lang="en-US" sz="4000" dirty="0">
              <a:solidFill>
                <a:schemeClr val="bg1"/>
              </a:solidFill>
              <a:ea typeface="+mj-ea"/>
            </a:endParaRPr>
          </a:p>
        </p:txBody>
      </p:sp>
    </p:spTree>
    <p:extLst>
      <p:ext uri="{BB962C8B-B14F-4D97-AF65-F5344CB8AC3E}">
        <p14:creationId xmlns:p14="http://schemas.microsoft.com/office/powerpoint/2010/main" val="388098021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b="1">
              <a:solidFill>
                <a:srgbClr val="000000"/>
              </a:solidFill>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نهر أرنون</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سبط رأوبين</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مؤاب</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البحر الميت</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ar-JO" dirty="0">
                <a:solidFill>
                  <a:schemeClr val="bg1"/>
                </a:solidFill>
                <a:ea typeface="+mj-ea"/>
              </a:rPr>
              <a:t>وادي أرنون</a:t>
            </a:r>
            <a:endParaRPr lang="en-US" dirty="0">
              <a:solidFill>
                <a:schemeClr val="bg1"/>
              </a:solidFill>
              <a:ea typeface="+mj-ea"/>
            </a:endParaRPr>
          </a:p>
        </p:txBody>
      </p:sp>
    </p:spTree>
    <p:extLst>
      <p:ext uri="{BB962C8B-B14F-4D97-AF65-F5344CB8AC3E}">
        <p14:creationId xmlns:p14="http://schemas.microsoft.com/office/powerpoint/2010/main" val="6351814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49159" name="Text Box 7"/>
          <p:cNvSpPr txBox="1">
            <a:spLocks noChangeArrowheads="1"/>
          </p:cNvSpPr>
          <p:nvPr/>
        </p:nvSpPr>
        <p:spPr bwMode="auto">
          <a:xfrm>
            <a:off x="1371600" y="228600"/>
            <a:ext cx="6477000" cy="4031873"/>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8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لا يدخل عموني و لا مؤابي في جماعة الرب حتى الجيل العاشر لا يدخل منهم أحد في جماعة الرب إلى الأبد</a:t>
            </a:r>
            <a:endParaRPr lang="en-US"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تثنية 23: 3</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ar-JO" dirty="0">
                <a:ea typeface="ＭＳ Ｐゴシック" charset="0"/>
              </a:rPr>
              <a:t>دينونة المؤابيين</a:t>
            </a:r>
            <a:endParaRPr lang="en-US" dirty="0">
              <a:ea typeface="ＭＳ Ｐゴシック" charset="0"/>
            </a:endParaRPr>
          </a:p>
        </p:txBody>
      </p:sp>
    </p:spTree>
    <p:extLst>
      <p:ext uri="{BB962C8B-B14F-4D97-AF65-F5344CB8AC3E}">
        <p14:creationId xmlns:p14="http://schemas.microsoft.com/office/powerpoint/2010/main" val="213475364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187-189</a:t>
            </a:r>
            <a:endParaRPr lang="en-US" b="1" dirty="0">
              <a:solidFill>
                <a:srgbClr val="FFFFFF"/>
              </a:solidFill>
              <a:latin typeface="Arial" panose="020B0604020202020204" pitchFamily="34" charset="0"/>
              <a:cs typeface="Arial" panose="020B0604020202020204" pitchFamily="34" charset="0"/>
            </a:endParaRP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3559" name="Rectangle 7"/>
          <p:cNvSpPr>
            <a:spLocks noChangeArrowheads="1"/>
          </p:cNvSpPr>
          <p:nvPr/>
        </p:nvSpPr>
        <p:spPr bwMode="auto">
          <a:xfrm>
            <a:off x="609600" y="1611567"/>
            <a:ext cx="8210872" cy="397031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pP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راعوث هو أحد السفرين الوحيدين في الكتاب المقدس اللذان سميا باسم امرأة (الآخر هو أستير) كانت أستير يهودية تزوجت من أممي أما راعوث فهي أممية تزوجت من يهودي</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pPr>
            <a:r>
              <a:rPr lang="ar-JO"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يحتوي سفر راعوث على أعلى ثاني حصة من الحوار في الأسفار القانونية يسبقه نشيد الأنشاد فقط</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p>
          <a:p>
            <a:pPr algn="r" defTabSz="914400" fontAlgn="base">
              <a:spcBef>
                <a:spcPct val="50000"/>
              </a:spcBef>
              <a:spcAft>
                <a:spcPct val="0"/>
              </a:spcAft>
            </a:pPr>
            <a:r>
              <a:rPr lang="ar-JO" altLang="zh-CN" sz="24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و من بين 84 آية في السفر فهناك 59 منها على شكل حوا</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559">
                                            <p:txEl>
                                              <p:pRg st="3" end="3"/>
                                            </p:txEl>
                                          </p:spTgt>
                                        </p:tgtEl>
                                        <p:attrNameLst>
                                          <p:attrName>style.visibility</p:attrName>
                                        </p:attrNameLst>
                                      </p:cBhvr>
                                      <p:to>
                                        <p:strVal val="visible"/>
                                      </p:to>
                                    </p:set>
                                    <p:anim calcmode="lin" valueType="num">
                                      <p:cBhvr additive="base">
                                        <p:cTn id="19" dur="500" fill="hold"/>
                                        <p:tgtEl>
                                          <p:spTgt spid="2355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355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 </a:t>
            </a:r>
            <a:endParaRPr lang="en-US" dirty="0">
              <a:solidFill>
                <a:schemeClr val="bg1"/>
              </a:solidFill>
              <a:ea typeface="ＭＳ Ｐゴシック" charset="0"/>
            </a:endParaRPr>
          </a:p>
        </p:txBody>
      </p:sp>
      <p:sp>
        <p:nvSpPr>
          <p:cNvPr id="88069" name="Text Box 5"/>
          <p:cNvSpPr txBox="1">
            <a:spLocks noChangeArrowheads="1"/>
          </p:cNvSpPr>
          <p:nvPr/>
        </p:nvSpPr>
        <p:spPr bwMode="auto">
          <a:xfrm>
            <a:off x="0" y="762000"/>
            <a:ext cx="9144000" cy="480131"/>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5607" name="Rectangle 7"/>
          <p:cNvSpPr>
            <a:spLocks noChangeArrowheads="1"/>
          </p:cNvSpPr>
          <p:nvPr/>
        </p:nvSpPr>
        <p:spPr bwMode="auto">
          <a:xfrm>
            <a:off x="175846" y="1600200"/>
            <a:ext cx="8968154" cy="5257800"/>
          </a:xfrm>
          <a:prstGeom prst="rect">
            <a:avLst/>
          </a:prstGeom>
          <a:noFill/>
          <a:ln w="9525">
            <a:noFill/>
            <a:miter lim="800000"/>
            <a:headEnd/>
            <a:tailEnd/>
          </a:ln>
          <a:effectLst/>
        </p:spPr>
        <p:txBody>
          <a:bodyPr/>
          <a:lstStyle/>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هذه هي أجمل قصة حب في الكتاب المقدس مع أنها لم تستخدم كلمة الحب و لا مرة واحدة</a:t>
            </a:r>
          </a:p>
          <a:p>
            <a:pPr marL="628650" indent="-628650" algn="r" defTabSz="914400" rtl="1" fontAlgn="base">
              <a:lnSpc>
                <a:spcPct val="80000"/>
              </a:lnSpc>
              <a:spcBef>
                <a:spcPct val="20000"/>
              </a:spcBef>
              <a:spcAft>
                <a:spcPct val="0"/>
              </a:spcAft>
            </a:pPr>
            <a:endPar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2. في بداية القصة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بارك</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الله (1: 6) لكن نعمي كانت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20-21) على كل حال في النهاية كانت نعمي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مباركة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14) على الرغم من تسميتها مارة أي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3. قالت نعمي أنها لا تستطيع تقديم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أي</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رجل لراعوث كزوج (1: 11-13) لكن رجلاً من عائلت</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ها</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تزوج راعوث     (2: 20، 4: 13)</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تذمرت نعمي أنها عادت إلى بيت لحم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فارغة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 و لكن في النهاية كانت راعوث أفضل لها من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سبعة بنين </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15، 1 صم 2: 5)</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5. صلى بوعز لأجل راعوث التي وجدت ملجأ لها تحت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جناحي يهوه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(2: 12) لكن بعد عدة أشهر طلبت راعوث منه أن يغطيها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بجناحيه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(3: 9) فتزوجها و استجيبت صلاته</a:t>
            </a:r>
            <a:endParaRPr lang="en-US"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6628" name="Text Box 4"/>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Arial" panose="020B0604020202020204" pitchFamily="34" charset="0"/>
              </a:rPr>
              <a:t>العرف السائد يساعدنا على فهم قصة راعوث</a:t>
            </a:r>
            <a:endParaRPr lang="en-US" altLang="zh-CN" sz="2800" b="1" dirty="0">
              <a:solidFill>
                <a:srgbClr val="FFFFFF"/>
              </a:solidFill>
              <a:latin typeface="Arial" panose="020B0604020202020204" pitchFamily="34" charset="0"/>
              <a:ea typeface="宋体" pitchFamily="-111" charset="-122"/>
              <a:cs typeface="Arial" panose="020B0604020202020204" pitchFamily="34" charset="0"/>
            </a:endParaRPr>
          </a:p>
        </p:txBody>
      </p:sp>
      <p:sp>
        <p:nvSpPr>
          <p:cNvPr id="26721" name="Text Box 97"/>
          <p:cNvSpPr txBox="1">
            <a:spLocks noChangeArrowheads="1"/>
          </p:cNvSpPr>
          <p:nvPr/>
        </p:nvSpPr>
        <p:spPr bwMode="auto">
          <a:xfrm>
            <a:off x="228600" y="2133600"/>
            <a:ext cx="8458200" cy="3323987"/>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نظام الإزدهار في إسرائيل جعل الفقراء يعملون</a:t>
            </a:r>
          </a:p>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(تث 24: 19-22، لا 19: 9-10)</a:t>
            </a:r>
            <a:endParaRPr lang="en-US"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altLang="zh-CN" sz="2800" b="1" dirty="0">
                <a:solidFill>
                  <a:srgbClr val="FFFFFF"/>
                </a:solidFill>
                <a:latin typeface="Arial" panose="020B0604020202020204" pitchFamily="34" charset="0"/>
                <a:ea typeface="宋体" charset="0"/>
                <a:cs typeface="Arial" panose="020B0604020202020204" pitchFamily="34" charset="0"/>
              </a:rPr>
              <a:t>أصحاب الأراضي لا يمكنهم حصاد زوايا حقولهم و يجب أن يتركوا بعض السنابل حتى يقوم الفقراء بالتقاطها (الجمع)</a:t>
            </a:r>
            <a:r>
              <a:rPr lang="en-US" altLang="zh-CN" sz="2800" b="1" dirty="0">
                <a:solidFill>
                  <a:srgbClr val="FFFFFF"/>
                </a:solidFill>
                <a:latin typeface="Arial" panose="020B0604020202020204" pitchFamily="34" charset="0"/>
                <a:ea typeface="宋体" charset="0"/>
                <a:cs typeface="Arial" panose="020B0604020202020204" pitchFamily="34" charset="0"/>
              </a:rPr>
              <a:t> </a:t>
            </a:r>
            <a:endParaRPr lang="ar-JO"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sz="2800" b="1" dirty="0">
                <a:solidFill>
                  <a:srgbClr val="FFFFFF"/>
                </a:solidFill>
                <a:latin typeface="Arial" panose="020B0604020202020204" pitchFamily="34" charset="0"/>
                <a:ea typeface="宋体" charset="0"/>
                <a:cs typeface="Arial" panose="020B0604020202020204" pitchFamily="34" charset="0"/>
              </a:rPr>
              <a:t>استفادت راعوث من هذا الإمتياز الرحيم في الناموس  (2: 2، 3، 7، 8، 15-19، 22)</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آذار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نيسان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أيار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حزيران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تموز</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آب</a:t>
            </a:r>
            <a:endParaRPr lang="en-US" sz="1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الشعير</a:t>
            </a:r>
            <a:endParaRPr lang="en-US" sz="3200" b="1" dirty="0">
              <a:solidFill>
                <a:srgbClr val="000000"/>
              </a:solidFill>
              <a:latin typeface="Arial" panose="020B0604020202020204" pitchFamily="34" charset="0"/>
              <a:cs typeface="Arial" panose="020B0604020202020204" pitchFamily="34"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القمح</a:t>
            </a:r>
            <a:endParaRPr lang="en-US" sz="3200" b="1" dirty="0">
              <a:solidFill>
                <a:srgbClr val="000000"/>
              </a:solidFill>
              <a:latin typeface="Arial" panose="020B0604020202020204" pitchFamily="34" charset="0"/>
              <a:cs typeface="Arial" panose="020B0604020202020204" pitchFamily="34" charset="0"/>
            </a:endParaRP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العنب</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التمور</a:t>
            </a:r>
            <a:endParaRPr lang="en-US" sz="3200" b="1" dirty="0">
              <a:solidFill>
                <a:srgbClr val="000000"/>
              </a:solidFill>
              <a:latin typeface="Arial" panose="020B0604020202020204" pitchFamily="34" charset="0"/>
              <a:cs typeface="Arial" panose="020B0604020202020204" pitchFamily="34" charset="0"/>
            </a:endParaRP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الفصل الجاف</a:t>
            </a:r>
            <a:endParaRPr lang="en-US" sz="3200" b="1" dirty="0">
              <a:solidFill>
                <a:srgbClr val="000000"/>
              </a:solidFill>
              <a:latin typeface="Arial" panose="020B0604020202020204" pitchFamily="34" charset="0"/>
              <a:cs typeface="Arial" panose="020B0604020202020204" pitchFamily="34" charset="0"/>
            </a:endParaRP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الحرارة</a:t>
            </a:r>
            <a:endParaRPr lang="en-US" sz="3200" b="1" dirty="0">
              <a:solidFill>
                <a:srgbClr val="000000"/>
              </a:solidFill>
              <a:latin typeface="Arial" panose="020B0604020202020204" pitchFamily="34" charset="0"/>
              <a:cs typeface="Arial" panose="020B0604020202020204" pitchFamily="34" charset="0"/>
            </a:endParaRP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أيار</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آب</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إيلول</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ت</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م</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و</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ز</a:t>
                  </a:r>
                  <a:r>
                    <a:rPr lang="en-US" sz="3200" b="1" dirty="0">
                      <a:solidFill>
                        <a:srgbClr val="000000"/>
                      </a:solidFill>
                      <a:latin typeface="Arial" panose="020B0604020202020204" pitchFamily="34" charset="0"/>
                      <a:ea typeface="ＭＳ Ｐゴシック" charset="0"/>
                      <a:cs typeface="Arial" panose="020B0604020202020204" pitchFamily="34" charset="0"/>
                    </a:rPr>
                    <a:t>              </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38" name="Rectangle 47"/>
              <p:cNvSpPr>
                <a:spLocks noChangeArrowheads="1"/>
              </p:cNvSpPr>
              <p:nvPr/>
            </p:nvSpPr>
            <p:spPr bwMode="auto">
              <a:xfrm>
                <a:off x="1872" y="1056"/>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36" name="Rectangle 50"/>
              <p:cNvSpPr>
                <a:spLocks noChangeArrowheads="1"/>
              </p:cNvSpPr>
              <p:nvPr/>
            </p:nvSpPr>
            <p:spPr bwMode="auto">
              <a:xfrm>
                <a:off x="2016" y="1200"/>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94222" name="Rectangle 51"/>
          <p:cNvSpPr>
            <a:spLocks noGrp="1" noChangeArrowheads="1"/>
          </p:cNvSpPr>
          <p:nvPr>
            <p:ph type="title" idx="4294967295"/>
          </p:nvPr>
        </p:nvSpPr>
        <p:spPr>
          <a:xfrm>
            <a:off x="0" y="359351"/>
            <a:ext cx="7772400" cy="936049"/>
          </a:xfrm>
        </p:spPr>
        <p:txBody>
          <a:bodyPr/>
          <a:lstStyle/>
          <a:p>
            <a:pPr eaLnBrk="1" hangingPunct="1"/>
            <a:r>
              <a:rPr lang="ar-JO" dirty="0">
                <a:ea typeface="ＭＳ Ｐゴシック" charset="0"/>
              </a:rPr>
              <a:t>الفصول في إسرائيل</a:t>
            </a:r>
            <a:endParaRPr lang="en-US" dirty="0">
              <a:ea typeface="ＭＳ Ｐゴシック" charset="0"/>
            </a:endParaRP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875"/>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375"/>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875"/>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375"/>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875"/>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375"/>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4660488" y="0"/>
            <a:ext cx="4409769" cy="1143000"/>
          </a:xfrm>
        </p:spPr>
        <p:txBody>
          <a:bodyPr/>
          <a:lstStyle/>
          <a:p>
            <a:pPr eaLnBrk="1" hangingPunct="1"/>
            <a:r>
              <a:rPr lang="ar-JO" dirty="0">
                <a:ea typeface="ＭＳ Ｐゴシック" charset="0"/>
              </a:rPr>
              <a:t>كان الحصاد عملاً شاقاً</a:t>
            </a:r>
            <a:endParaRPr lang="en-US" dirty="0">
              <a:ea typeface="ＭＳ Ｐゴシック" charset="0"/>
            </a:endParaRP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يكافئ</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الله الذين يخضعون لحكمه على حياتهم الشخصية بغض النظر عن كون ذلك غير صحيح في الأمة كاملة</a:t>
            </a: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23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000000"/>
                </a:solidFill>
                <a:latin typeface="Arial" panose="020B0604020202020204" pitchFamily="34" charset="0"/>
                <a:cs typeface="Arial" panose="020B0604020202020204" pitchFamily="34" charset="0"/>
              </a:rPr>
              <a:t>الجني</a:t>
            </a:r>
            <a:endParaRPr lang="en-US" sz="4000" b="1" dirty="0">
              <a:solidFill>
                <a:srgbClr val="000000"/>
              </a:solidFill>
              <a:latin typeface="Arial" panose="020B0604020202020204" pitchFamily="34" charset="0"/>
              <a:cs typeface="Arial" panose="020B0604020202020204" pitchFamily="34" charset="0"/>
            </a:endParaRP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حصاد القمح و الشعير                آذار – حزيران </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ar-JO" sz="4000" dirty="0">
                <a:solidFill>
                  <a:schemeClr val="tx1"/>
                </a:solidFill>
                <a:ea typeface="ＭＳ Ｐゴシック" charset="0"/>
              </a:rPr>
              <a:t>التجميع</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ar-JO" sz="4000" dirty="0">
                <a:solidFill>
                  <a:schemeClr val="tx1"/>
                </a:solidFill>
                <a:ea typeface="ＭＳ Ｐゴシック" charset="0"/>
              </a:rPr>
              <a:t>درس الحنطة</a:t>
            </a:r>
            <a:endParaRPr lang="en-US" dirty="0">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panose="020B0604020202020204" pitchFamily="34" charset="0"/>
                <a:cs typeface="Arial" panose="020B0604020202020204" pitchFamily="34" charset="0"/>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38200" y="0"/>
            <a:ext cx="9677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ar-JO"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rPr>
              <a:t>التذرية</a:t>
            </a:r>
            <a:endParaRPr lang="en-US"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endParaRPr>
          </a:p>
        </p:txBody>
      </p:sp>
      <p:sp>
        <p:nvSpPr>
          <p:cNvPr id="108550" name="Rectangle 7"/>
          <p:cNvSpPr>
            <a:spLocks noGrp="1" noChangeArrowheads="1"/>
          </p:cNvSpPr>
          <p:nvPr>
            <p:ph type="title" idx="4294967295"/>
          </p:nvPr>
        </p:nvSpPr>
        <p:spPr>
          <a:xfrm>
            <a:off x="7315200" y="5715000"/>
            <a:ext cx="1828800" cy="1143000"/>
          </a:xfrm>
        </p:spPr>
        <p:txBody>
          <a:bodyPr/>
          <a:lstStyle/>
          <a:p>
            <a:pPr algn="r" eaLnBrk="1" hangingPunct="1"/>
            <a:r>
              <a:rPr lang="ar-SA" sz="4000">
                <a:solidFill>
                  <a:schemeClr val="tx1"/>
                </a:solidFill>
                <a:ea typeface="ＭＳ Ｐゴシック" charset="0"/>
              </a:rPr>
              <a:t>غربلة</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dirty="0">
                <a:ea typeface="ＭＳ Ｐゴシック" charset="0"/>
              </a:rPr>
              <a:t>الجمع ممنوع على ملاك الأرض</a:t>
            </a:r>
            <a:endParaRPr lang="en-US" sz="4000" dirty="0">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dirty="0">
                <a:ea typeface="ＭＳ Ｐゴシック" charset="0"/>
              </a:rPr>
              <a:t>الجمع وصية للفقراء</a:t>
            </a:r>
            <a:endParaRPr lang="en-US" sz="4000" dirty="0">
              <a:ea typeface="ＭＳ Ｐゴシック" charset="0"/>
            </a:endParaRP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dirty="0">
                <a:ea typeface="ＭＳ Ｐゴシック" charset="0"/>
              </a:rPr>
              <a:t>تكرار الوصية</a:t>
            </a:r>
            <a:endParaRPr lang="en-US" sz="3200" dirty="0">
              <a:ea typeface="ＭＳ Ｐゴシック" charset="0"/>
            </a:endParaRP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181057"/>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ea typeface="ＭＳ Ｐゴシック" charset="0"/>
              </a:rPr>
              <a:t>مرة أخرى</a:t>
            </a:r>
            <a:endParaRPr lang="en-US" sz="4000" dirty="0">
              <a:ea typeface="ＭＳ Ｐゴシック" charset="0"/>
            </a:endParaRP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kumimoji="0" lang="ar-JO"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يبارك</a:t>
            </a: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هؤلاء الذين يساعدون الآخرين</a:t>
            </a:r>
            <a:endParaRPr kumimoji="0" lang="en-US"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618648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76200" y="5690553"/>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5898121"/>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7654" name="Text Box 6"/>
          <p:cNvSpPr txBox="1">
            <a:spLocks noChangeArrowheads="1"/>
          </p:cNvSpPr>
          <p:nvPr/>
        </p:nvSpPr>
        <p:spPr bwMode="auto">
          <a:xfrm>
            <a:off x="76200" y="1836738"/>
            <a:ext cx="8991600"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يجب على أخو الرجل المتوفي أن يتزوج أرملة أخيه ليقيم الإبن الأول في هذا الزواج تحت اسم أخيه </a:t>
            </a:r>
            <a:endParaRPr lang="en-US" altLang="zh-CN" sz="2800" b="1" dirty="0">
              <a:solidFill>
                <a:srgbClr val="000000"/>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altLang="zh-CN" sz="2800" b="1" dirty="0">
                <a:solidFill>
                  <a:srgbClr val="000000"/>
                </a:solidFill>
                <a:latin typeface="Arial" panose="020B0604020202020204" pitchFamily="34" charset="0"/>
                <a:ea typeface="宋体" charset="0"/>
                <a:cs typeface="Arial" panose="020B0604020202020204" pitchFamily="34" charset="0"/>
              </a:rPr>
              <a:t>يمنع الناموس ممارسة الجنس مع زوجة الأخ (لا 18: 16) لكن ناموس الولي الفادي يصبح مطلوباً عندما يموت الأخ: (أ) بدون ابن (وريث ذكر) و (ب) عندما يعيش هؤلاء الإخوة معاً في ملكية موروثة من أبيهم</a:t>
            </a:r>
          </a:p>
          <a:p>
            <a:pPr lvl="1" algn="r" defTabSz="914400" rtl="1" eaLnBrk="1" fontAlgn="base" hangingPunct="1">
              <a:spcBef>
                <a:spcPct val="50000"/>
              </a:spcBef>
              <a:spcAft>
                <a:spcPct val="0"/>
              </a:spcAft>
              <a:buFontTx/>
              <a:buChar char="•"/>
            </a:pPr>
            <a:r>
              <a:rPr lang="ar-JO" sz="2800" b="1" dirty="0">
                <a:solidFill>
                  <a:srgbClr val="000000"/>
                </a:solidFill>
                <a:latin typeface="Arial" panose="020B0604020202020204" pitchFamily="34" charset="0"/>
                <a:ea typeface="宋体" charset="0"/>
                <a:cs typeface="Arial" panose="020B0604020202020204" pitchFamily="34" charset="0"/>
              </a:rPr>
              <a:t>يسمى الزوج الجديد (الولي الفادي) أو غوئيل (عبري) و إذا لم يكن للرجل المتوفي أخ ذكر حي فيصبح غوئيل هو القريب الذكر الأقرب</a:t>
            </a:r>
            <a:endParaRPr lang="en-US" sz="2800" b="1" dirty="0">
              <a:solidFill>
                <a:srgbClr val="000000"/>
              </a:solidFill>
              <a:latin typeface="Arial" panose="020B0604020202020204" pitchFamily="34" charset="0"/>
              <a:ea typeface="宋体" charset="0"/>
              <a:cs typeface="Arial" panose="020B0604020202020204" pitchFamily="34" charset="0"/>
            </a:endParaRPr>
          </a:p>
        </p:txBody>
      </p:sp>
      <p:sp>
        <p:nvSpPr>
          <p:cNvPr id="27655" name="Text Box 7"/>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Arial" panose="020B0604020202020204" pitchFamily="34" charset="0"/>
              </a:rPr>
              <a:t>عرف الولي الفادي يساعدنا على فهم قصة راعوث :</a:t>
            </a:r>
            <a:endParaRPr lang="en-US" altLang="zh-CN" sz="2800" b="1" dirty="0">
              <a:solidFill>
                <a:srgbClr val="FFFFFF"/>
              </a:solidFill>
              <a:latin typeface="Arial" panose="020B0604020202020204" pitchFamily="34" charset="0"/>
              <a:ea typeface="宋体" pitchFamily="-111" charset="-122"/>
              <a:cs typeface="Arial" panose="020B0604020202020204" pitchFamily="34" charset="0"/>
            </a:endParaRP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7596336"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9027"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8677" name="Text Box 5"/>
          <p:cNvSpPr txBox="1">
            <a:spLocks noChangeArrowheads="1"/>
          </p:cNvSpPr>
          <p:nvPr/>
        </p:nvSpPr>
        <p:spPr bwMode="auto">
          <a:xfrm>
            <a:off x="228600" y="1905000"/>
            <a:ext cx="8677894" cy="41857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قريب</a:t>
            </a:r>
            <a:r>
              <a:rPr lang="ar-JO" altLang="zh-CN" sz="2800" b="1" dirty="0">
                <a:solidFill>
                  <a:srgbClr val="000000"/>
                </a:solidFill>
                <a:latin typeface="Arial" panose="020B0604020202020204" pitchFamily="34" charset="0"/>
                <a:ea typeface="宋体" charset="0"/>
                <a:cs typeface="Arial" panose="020B0604020202020204" pitchFamily="34" charset="0"/>
              </a:rPr>
              <a:t> دم لهؤلاء المفديين (2: 20، تث 25: 5، 7-10) . يسوع هو الله الذي صار إنساناً (يو 1: 14، رو 1: 3، في 2: 5-8، عب 2: 14-15)</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2.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قادراً</a:t>
            </a:r>
            <a:r>
              <a:rPr lang="ar-JO" altLang="zh-CN" sz="2800" b="1" dirty="0">
                <a:solidFill>
                  <a:srgbClr val="000000"/>
                </a:solidFill>
                <a:latin typeface="Arial" panose="020B0604020202020204" pitchFamily="34" charset="0"/>
                <a:ea typeface="宋体" charset="0"/>
                <a:cs typeface="Arial" panose="020B0604020202020204" pitchFamily="34" charset="0"/>
              </a:rPr>
              <a:t> على دفع ثمن الفداء (2: 1، 1 بط 1: 18-19)</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3.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راغباً</a:t>
            </a:r>
            <a:r>
              <a:rPr lang="ar-JO" altLang="zh-CN" sz="2800" b="1" dirty="0">
                <a:solidFill>
                  <a:srgbClr val="000000"/>
                </a:solidFill>
                <a:latin typeface="Arial" panose="020B0604020202020204" pitchFamily="34" charset="0"/>
                <a:ea typeface="宋体" charset="0"/>
                <a:cs typeface="Arial" panose="020B0604020202020204" pitchFamily="34" charset="0"/>
              </a:rPr>
              <a:t> في الفداء (3: 11، مت 20: 28، يو 10: 15، 18، عب 10: 7)</a:t>
            </a:r>
          </a:p>
          <a:p>
            <a:pPr marL="352425" indent="-352425" algn="r" defTabSz="914400" rtl="1" eaLnBrk="1" fontAlgn="base" hangingPunct="1">
              <a:spcBef>
                <a:spcPct val="50000"/>
              </a:spcBef>
              <a:spcAft>
                <a:spcPct val="0"/>
              </a:spcAft>
            </a:pPr>
            <a:r>
              <a:rPr lang="ar-JO" sz="2800" b="1" dirty="0">
                <a:solidFill>
                  <a:srgbClr val="000000"/>
                </a:solidFill>
                <a:latin typeface="Arial" panose="020B0604020202020204" pitchFamily="34" charset="0"/>
                <a:ea typeface="宋体" charset="0"/>
                <a:cs typeface="Arial" panose="020B0604020202020204" pitchFamily="34" charset="0"/>
              </a:rPr>
              <a:t>4. يجب أن يكون هو نفسه حراً (4: 10، حرر الميلاد العذراوي المسيح من لعنة الخطية، مت 1: 23)</a:t>
            </a:r>
            <a:endParaRPr lang="en-US" sz="2800" b="1" dirty="0">
              <a:solidFill>
                <a:srgbClr val="000000"/>
              </a:solidFill>
              <a:latin typeface="Arial" panose="020B0604020202020204" pitchFamily="34" charset="0"/>
              <a:ea typeface="宋体" charset="0"/>
              <a:cs typeface="Arial" panose="020B0604020202020204" pitchFamily="34" charset="0"/>
            </a:endParaRPr>
          </a:p>
        </p:txBody>
      </p:sp>
      <p:sp>
        <p:nvSpPr>
          <p:cNvPr id="129029" name="Text Box 6"/>
          <p:cNvSpPr txBox="1">
            <a:spLocks noChangeArrowheads="1"/>
          </p:cNvSpPr>
          <p:nvPr/>
        </p:nvSpPr>
        <p:spPr bwMode="auto">
          <a:xfrm>
            <a:off x="152400" y="838200"/>
            <a:ext cx="8839200" cy="830997"/>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ea typeface="宋体" charset="0"/>
                <a:cs typeface="Arial" panose="020B0604020202020204" pitchFamily="34" charset="0"/>
              </a:rPr>
              <a:t>يصور الولي الفادي (غوئيل) المسيح و الكنيسة بصورة جميلة، يتمم المسيح المتطلبات الأربعة باعتباره غوئيل لفداء الجنس البشري</a:t>
            </a:r>
            <a:endParaRPr lang="en-US"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670286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ar-JO" sz="4000" dirty="0">
                <a:solidFill>
                  <a:schemeClr val="bg1"/>
                </a:solidFill>
                <a:ea typeface="ＭＳ Ｐゴシック" charset="0"/>
              </a:rPr>
              <a:t>ما هو الموضوع الرئيسي</a:t>
            </a:r>
            <a:endParaRPr lang="en-US" sz="4000" dirty="0">
              <a:solidFill>
                <a:schemeClr val="bg1"/>
              </a:solidFill>
              <a:ea typeface="ＭＳ Ｐゴシック" charset="0"/>
            </a:endParaRPr>
          </a:p>
        </p:txBody>
      </p:sp>
      <p:sp>
        <p:nvSpPr>
          <p:cNvPr id="131076" name="Text Box 5"/>
          <p:cNvSpPr txBox="1">
            <a:spLocks noChangeArrowheads="1"/>
          </p:cNvSpPr>
          <p:nvPr/>
        </p:nvSpPr>
        <p:spPr bwMode="auto">
          <a:xfrm>
            <a:off x="152400" y="692150"/>
            <a:ext cx="8839200" cy="46166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FFFFFF"/>
                </a:solidFill>
                <a:latin typeface="Arial" panose="020B0604020202020204" pitchFamily="34" charset="0"/>
                <a:ea typeface="宋体" charset="0"/>
                <a:cs typeface="Arial" panose="020B0604020202020204" pitchFamily="34" charset="0"/>
              </a:rPr>
              <a:t>فيما يلي قائمة جزئية لما اقترحه البعض على أنه التعليم الرئيسي في السفر</a:t>
            </a:r>
            <a:endParaRPr lang="en-US" altLang="zh-CN" b="1" dirty="0">
              <a:solidFill>
                <a:srgbClr val="FFFFFF"/>
              </a:solidFill>
              <a:latin typeface="Arial" panose="020B0604020202020204" pitchFamily="34" charset="0"/>
              <a:ea typeface="宋体" charset="0"/>
              <a:cs typeface="Arial" panose="020B0604020202020204" pitchFamily="34" charset="0"/>
            </a:endParaRPr>
          </a:p>
        </p:txBody>
      </p:sp>
      <p:sp>
        <p:nvSpPr>
          <p:cNvPr id="31752" name="Text Box 8"/>
          <p:cNvSpPr txBox="1">
            <a:spLocks noChangeArrowheads="1"/>
          </p:cNvSpPr>
          <p:nvPr/>
        </p:nvSpPr>
        <p:spPr bwMode="auto">
          <a:xfrm>
            <a:off x="1600204" y="1676400"/>
            <a:ext cx="3752246"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لا غرض على الإطلاق</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53" name="Text Box 9"/>
          <p:cNvSpPr txBox="1">
            <a:spLocks noChangeArrowheads="1"/>
          </p:cNvSpPr>
          <p:nvPr/>
        </p:nvSpPr>
        <p:spPr bwMode="auto">
          <a:xfrm>
            <a:off x="589939" y="2192867"/>
            <a:ext cx="5996554"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التأكيد على حقوق الملك داود في العرش</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55" name="Text Box 11"/>
          <p:cNvSpPr txBox="1">
            <a:spLocks noChangeArrowheads="1"/>
          </p:cNvSpPr>
          <p:nvPr/>
        </p:nvSpPr>
        <p:spPr bwMode="auto">
          <a:xfrm>
            <a:off x="457204" y="2709334"/>
            <a:ext cx="5463796"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أعمال عناية و أمانة الله</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57" name="Text Box 13"/>
          <p:cNvSpPr txBox="1">
            <a:spLocks noChangeArrowheads="1"/>
          </p:cNvSpPr>
          <p:nvPr/>
        </p:nvSpPr>
        <p:spPr bwMode="auto">
          <a:xfrm>
            <a:off x="1905004" y="3225801"/>
            <a:ext cx="2962299"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الطاعة الأمينة</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59" name="Text Box 15"/>
          <p:cNvSpPr txBox="1">
            <a:spLocks noChangeArrowheads="1"/>
          </p:cNvSpPr>
          <p:nvPr/>
        </p:nvSpPr>
        <p:spPr bwMode="auto">
          <a:xfrm>
            <a:off x="609604" y="3742268"/>
            <a:ext cx="5200481"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الفداء / الولي الفادي</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1" name="Text Box 17"/>
          <p:cNvSpPr txBox="1">
            <a:spLocks noChangeArrowheads="1"/>
          </p:cNvSpPr>
          <p:nvPr/>
        </p:nvSpPr>
        <p:spPr bwMode="auto">
          <a:xfrm>
            <a:off x="1371604" y="4258735"/>
            <a:ext cx="3883903"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ضع حياتك معاً</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3" name="Text Box 19"/>
          <p:cNvSpPr txBox="1">
            <a:spLocks noChangeArrowheads="1"/>
          </p:cNvSpPr>
          <p:nvPr/>
        </p:nvSpPr>
        <p:spPr bwMode="auto">
          <a:xfrm>
            <a:off x="457204" y="4775202"/>
            <a:ext cx="5595454"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يا رجال احترسوا من هؤلاء النساء</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4" name="Text Box 20"/>
          <p:cNvSpPr txBox="1">
            <a:spLocks noChangeArrowheads="1"/>
          </p:cNvSpPr>
          <p:nvPr/>
        </p:nvSpPr>
        <p:spPr bwMode="auto">
          <a:xfrm>
            <a:off x="1066804" y="5291669"/>
            <a:ext cx="4542192"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الزواج من الأجانب مقبول</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5" name="Text Box 21"/>
          <p:cNvSpPr txBox="1">
            <a:spLocks noChangeArrowheads="1"/>
          </p:cNvSpPr>
          <p:nvPr/>
        </p:nvSpPr>
        <p:spPr bwMode="auto">
          <a:xfrm>
            <a:off x="2209804" y="5808136"/>
            <a:ext cx="2567326"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التسلية</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7" name="Text Box 23"/>
          <p:cNvSpPr txBox="1">
            <a:spLocks noChangeArrowheads="1"/>
          </p:cNvSpPr>
          <p:nvPr/>
        </p:nvSpPr>
        <p:spPr bwMode="auto">
          <a:xfrm>
            <a:off x="1600204" y="6324600"/>
            <a:ext cx="348893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panose="020B0604020202020204" pitchFamily="34" charset="0"/>
                <a:ea typeface="宋体" charset="0"/>
                <a:cs typeface="Arial" panose="020B0604020202020204" pitchFamily="34" charset="0"/>
              </a:rPr>
              <a:t>أغراض أخرى عديدة</a:t>
            </a:r>
            <a:endParaRPr lang="en-US" b="1" dirty="0">
              <a:solidFill>
                <a:srgbClr val="000000"/>
              </a:solidFill>
              <a:latin typeface="Arial" panose="020B0604020202020204" pitchFamily="34" charset="0"/>
              <a:ea typeface="宋体" charset="0"/>
              <a:cs typeface="Arial" panose="020B0604020202020204" pitchFamily="34" charset="0"/>
            </a:endParaRPr>
          </a:p>
        </p:txBody>
      </p:sp>
      <p:sp>
        <p:nvSpPr>
          <p:cNvPr id="31768" name="Text Box 24"/>
          <p:cNvSpPr txBox="1">
            <a:spLocks noChangeArrowheads="1"/>
          </p:cNvSpPr>
          <p:nvPr/>
        </p:nvSpPr>
        <p:spPr bwMode="auto">
          <a:xfrm rot="600000">
            <a:off x="4608183" y="3309409"/>
            <a:ext cx="4167498" cy="1477328"/>
          </a:xfrm>
          <a:prstGeom prst="rect">
            <a:avLst/>
          </a:prstGeom>
          <a:solidFill>
            <a:schemeClr val="tx1"/>
          </a:solidFill>
          <a:ln w="9525">
            <a:solidFill>
              <a:schemeClr val="tx1"/>
            </a:solidFill>
            <a:miter lim="800000"/>
            <a:headEnd type="none" w="sm" len="sm"/>
            <a:tailEnd type="none" w="sm" len="sm"/>
          </a:ln>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sz="4800" b="1" dirty="0">
                <a:solidFill>
                  <a:srgbClr val="FFFFFF"/>
                </a:solidFill>
                <a:latin typeface="Arial" panose="020B0604020202020204" pitchFamily="34" charset="0"/>
                <a:ea typeface="宋体" charset="0"/>
                <a:cs typeface="Arial" panose="020B0604020202020204" pitchFamily="34" charset="0"/>
              </a:rPr>
              <a:t>يبارك الله  الذين يساعدون الآخرين</a:t>
            </a:r>
            <a:endParaRPr lang="en-US" sz="4800"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اثنان خير من واحد لأن لهما أجرة لتعبهما صالحة لأنه إن وقع أحدهما يقيمه رفيقه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ar-JO" sz="2800" dirty="0">
                <a:solidFill>
                  <a:schemeClr val="bg1"/>
                </a:solidFill>
                <a:ea typeface="ＭＳ Ｐゴシック" charset="0"/>
              </a:rPr>
              <a:t>جامعة 4: 9-10أ</a:t>
            </a:r>
            <a:endParaRPr lang="en-US" sz="4000" dirty="0">
              <a:ea typeface="ＭＳ Ｐゴシック" charset="0"/>
            </a:endParaRPr>
          </a:p>
        </p:txBody>
      </p:sp>
    </p:spTree>
    <p:extLst>
      <p:ext uri="{BB962C8B-B14F-4D97-AF65-F5344CB8AC3E}">
        <p14:creationId xmlns:p14="http://schemas.microsoft.com/office/powerpoint/2010/main" val="13723656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ويل لمن هو وحده إن وقع إذ ليس ثان ليقيمه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ar-JO" sz="2400" dirty="0">
                <a:solidFill>
                  <a:schemeClr val="bg1"/>
                </a:solidFill>
                <a:ea typeface="ＭＳ Ｐゴシック" charset="0"/>
              </a:rPr>
              <a:t>جامعة 4: 10ب</a:t>
            </a:r>
            <a:endParaRPr lang="en-US" sz="4000" dirty="0">
              <a:ea typeface="ＭＳ Ｐゴシック" charset="0"/>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189</a:t>
            </a:r>
            <a:endParaRPr lang="en-US" b="1" dirty="0">
              <a:solidFill>
                <a:srgbClr val="FFFFFF"/>
              </a:solidFill>
              <a:latin typeface="Arial" panose="020B0604020202020204" pitchFamily="34" charset="0"/>
              <a:cs typeface="Arial" panose="020B0604020202020204" pitchFamily="34" charset="0"/>
            </a:endParaRP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panose="020B0604020202020204" pitchFamily="34" charset="0"/>
                <a:ea typeface="宋体" pitchFamily="-111" charset="-122"/>
                <a:cs typeface="Arial" panose="020B0604020202020204" pitchFamily="34" charset="0"/>
              </a:rPr>
              <a:t> يسجل سفر راعوث تفاني راعوث الأرملة المؤابية  </a:t>
            </a:r>
          </a:p>
          <a:p>
            <a:pPr algn="r" defTabSz="914400" rtl="1" fontAlgn="base">
              <a:lnSpc>
                <a:spcPct val="90000"/>
              </a:lnSpc>
              <a:spcBef>
                <a:spcPct val="20000"/>
              </a:spcBef>
              <a:spcAft>
                <a:spcPct val="0"/>
              </a:spcAft>
              <a:defRPr/>
            </a:pPr>
            <a:r>
              <a:rPr lang="ar-JO" altLang="zh-CN" sz="3200" b="1" dirty="0">
                <a:solidFill>
                  <a:srgbClr val="FFFFFF"/>
                </a:solidFill>
                <a:latin typeface="Arial" panose="020B0604020202020204" pitchFamily="34" charset="0"/>
                <a:ea typeface="宋体" pitchFamily="-111" charset="-122"/>
                <a:cs typeface="Arial" panose="020B0604020202020204" pitchFamily="34" charset="0"/>
              </a:rPr>
              <a:t>   الشابة تجاه نعمي حماتها الأرملة</a:t>
            </a:r>
            <a:r>
              <a:rPr lang="en-US" altLang="zh-CN" sz="3200" b="1" dirty="0">
                <a:solidFill>
                  <a:srgbClr val="FFFFFF"/>
                </a:solidFill>
                <a:latin typeface="Arial" panose="020B0604020202020204" pitchFamily="34" charset="0"/>
                <a:ea typeface="宋体" pitchFamily="-111" charset="-122"/>
                <a:cs typeface="Arial" panose="020B0604020202020204" pitchFamily="34" charset="0"/>
              </a:rPr>
              <a:t> </a:t>
            </a:r>
          </a:p>
          <a:p>
            <a:pPr marL="342900" indent="-342900" defTabSz="914400" fontAlgn="base">
              <a:lnSpc>
                <a:spcPct val="90000"/>
              </a:lnSpc>
              <a:spcBef>
                <a:spcPct val="20000"/>
              </a:spcBef>
              <a:spcAft>
                <a:spcPct val="0"/>
              </a:spcAft>
              <a:defRPr/>
            </a:pPr>
            <a:endParaRPr lang="en-US" altLang="zh-CN" sz="3200" b="1" dirty="0">
              <a:solidFill>
                <a:srgbClr val="FFFFFF"/>
              </a:solidFill>
              <a:latin typeface="Arial" panose="020B0604020202020204" pitchFamily="34" charset="0"/>
              <a:ea typeface="宋体" pitchFamily="-111" charset="-122"/>
              <a:cs typeface="Arial" panose="020B0604020202020204" pitchFamily="34" charset="0"/>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panose="020B0604020202020204" pitchFamily="34" charset="0"/>
                <a:ea typeface="宋体" pitchFamily="-111" charset="-122"/>
                <a:cs typeface="Arial" panose="020B0604020202020204" pitchFamily="34" charset="0"/>
              </a:rPr>
              <a:t>هدف هذه القصة إظهار كيف يبارك الله الذين يساعدون الآخرين و تظهر أهميتها الخاصة كونها تحدث في أكثر الفترات أنانية في تاريخ إسرائيل – فترة القضاة – عندما فعل كل شخص ما حسن في عينيه (قضاة 21: 25) </a:t>
            </a:r>
          </a:p>
          <a:p>
            <a:pPr marL="342900" indent="-342900" defTabSz="914400" fontAlgn="base">
              <a:lnSpc>
                <a:spcPct val="90000"/>
              </a:lnSpc>
              <a:spcBef>
                <a:spcPct val="20000"/>
              </a:spcBef>
              <a:spcAft>
                <a:spcPct val="0"/>
              </a:spcAft>
              <a:buFontTx/>
              <a:buBlip>
                <a:blip r:embed="rId5"/>
              </a:buBlip>
              <a:defRPr/>
            </a:pPr>
            <a:endParaRPr lang="en-US" altLang="zh-CN" sz="3200" b="1" dirty="0">
              <a:solidFill>
                <a:srgbClr val="FFFFFF"/>
              </a:solidFill>
              <a:latin typeface="Arial" panose="020B0604020202020204" pitchFamily="34" charset="0"/>
              <a:ea typeface="宋体" pitchFamily="-111" charset="-122"/>
              <a:cs typeface="Arial" panose="020B0604020202020204" pitchFamily="34" charset="0"/>
            </a:endParaRP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1" end="1"/>
                                            </p:txEl>
                                          </p:spTgt>
                                        </p:tgtEl>
                                        <p:attrNameLst>
                                          <p:attrName>style.visibility</p:attrName>
                                        </p:attrNameLst>
                                      </p:cBhvr>
                                      <p:to>
                                        <p:strVal val="visible"/>
                                      </p:to>
                                    </p:set>
                                    <p:anim calcmode="lin" valueType="num">
                                      <p:cBhvr additive="base">
                                        <p:cTn id="13" dur="500" fill="hold"/>
                                        <p:tgtEl>
                                          <p:spTgt spid="338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xEl>
                                              <p:pRg st="3" end="3"/>
                                            </p:txEl>
                                          </p:spTgt>
                                        </p:tgtEl>
                                        <p:attrNameLst>
                                          <p:attrName>style.visibility</p:attrName>
                                        </p:attrNameLst>
                                      </p:cBhvr>
                                      <p:to>
                                        <p:strVal val="visible"/>
                                      </p:to>
                                    </p:set>
                                    <p:anim calcmode="lin" valueType="num">
                                      <p:cBhvr additive="base">
                                        <p:cTn id="19" dur="500" fill="hold"/>
                                        <p:tgtEl>
                                          <p:spTgt spid="3380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80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ea typeface="+mj-ea"/>
              </a:rPr>
              <a:t>1 تسالونيكي 1: 9</a:t>
            </a:r>
            <a:endParaRPr lang="en-US" sz="3200" dirty="0">
              <a:solidFill>
                <a:schemeClr val="bg1"/>
              </a:solidFill>
              <a:ea typeface="+mj-ea"/>
            </a:endParaRP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كيف رجعتم إلى الله من الأوثان لتعبدوا الله الحي الحقيقي</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8"/>
            <a:ext cx="7953484" cy="35711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الرغم من تمرد الشعب تحت حكم القضاة (1 : 1) لكن الولاء للعهد الإلهي تم حفظه في بقية تقية حافظوا على النسل المسياني و شاركوا في العهد الداوودي (4 : 17 – 22)</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992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latin typeface="Arial" panose="020B0604020202020204" pitchFamily="34" charset="0"/>
                <a:cs typeface="Arial" panose="020B0604020202020204" pitchFamily="34" charset="0"/>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panose="020B0604020202020204" pitchFamily="34" charset="0"/>
                <a:ea typeface="宋体" pitchFamily="-111" charset="-122"/>
                <a:cs typeface="Arial" panose="020B0604020202020204" pitchFamily="34" charset="0"/>
              </a:rPr>
              <a:t>بارك الله تفاني راعوث تجاه نعمي أولاً من خلال إعالة الإحتياجات الوقتية كالطعام و الحماية (راعوث 1-2) لكن الإصحاحات التالية تنتهي في ذروتها بمكافأة راعوث في العائلة و المشاركة في النسل الداوودي و المسياني (راعوث 3-4)</a:t>
            </a:r>
            <a:endParaRPr lang="en-US" altLang="zh-CN" sz="3200" b="1" dirty="0">
              <a:solidFill>
                <a:srgbClr val="FFFFFF"/>
              </a:solidFill>
              <a:effectLst>
                <a:glow rad="228600">
                  <a:srgbClr val="000000">
                    <a:alpha val="75000"/>
                  </a:srgbClr>
                </a:glow>
              </a:effectLst>
              <a:latin typeface="Arial" panose="020B0604020202020204" pitchFamily="34" charset="0"/>
              <a:ea typeface="宋体" pitchFamily="-111" charset="-122"/>
              <a:cs typeface="Arial" panose="020B0604020202020204" pitchFamily="34" charset="0"/>
            </a:endParaRP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panose="020B0604020202020204" pitchFamily="34" charset="0"/>
                <a:ea typeface="宋体" pitchFamily="-111" charset="-122"/>
                <a:cs typeface="Arial" panose="020B0604020202020204" pitchFamily="34" charset="0"/>
              </a:rPr>
              <a:t>لهذا فإن سفر راعوث يقف كدفاع قوي لمصلحة العيش غير الأناني و البار خلال أكثر الفترات أنانية و شر في تاريخ إسرائيل</a:t>
            </a:r>
            <a:endParaRPr lang="en-US" altLang="zh-CN" sz="3200" b="1" dirty="0">
              <a:solidFill>
                <a:srgbClr val="FFFFFF"/>
              </a:solidFill>
              <a:effectLst>
                <a:glow rad="228600">
                  <a:srgbClr val="000000">
                    <a:alpha val="75000"/>
                  </a:srgbClr>
                </a:glow>
              </a:effectLst>
              <a:latin typeface="Arial" panose="020B0604020202020204" pitchFamily="34" charset="0"/>
              <a:ea typeface="宋体" pitchFamily="-111" charset="-122"/>
              <a:cs typeface="Arial" panose="020B0604020202020204" pitchFamily="34" charset="0"/>
            </a:endParaRP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ar-JO" sz="3200" dirty="0">
                <a:solidFill>
                  <a:srgbClr val="FFFF00"/>
                </a:solidFill>
                <a:ea typeface="ＭＳ Ｐゴシック" charset="0"/>
              </a:rPr>
              <a:t>1 يوحنا 5: 21 </a:t>
            </a:r>
            <a:endParaRPr lang="en-US" dirty="0">
              <a:ea typeface="ＭＳ Ｐゴシック" charset="0"/>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ＭＳ Ｐゴシック" charset="0"/>
                <a:cs typeface="Arial" panose="020B0604020202020204" pitchFamily="34" charset="0"/>
              </a:rPr>
              <a:t>أيها الأولاد احفظوا أنفسكم من الأصنام</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الفرضية</a:t>
            </a:r>
            <a:endParaRPr lang="en-US" dirty="0">
              <a:solidFill>
                <a:schemeClr val="bg1"/>
              </a:solidFill>
              <a:ea typeface="ＭＳ Ｐゴシック" charset="0"/>
            </a:endParaRPr>
          </a:p>
        </p:txBody>
      </p:sp>
      <p:sp>
        <p:nvSpPr>
          <p:cNvPr id="34823" name="Text Box 7"/>
          <p:cNvSpPr txBox="1">
            <a:spLocks noChangeArrowheads="1"/>
          </p:cNvSpPr>
          <p:nvPr/>
        </p:nvSpPr>
        <p:spPr bwMode="auto">
          <a:xfrm>
            <a:off x="937752" y="3129423"/>
            <a:ext cx="5600700" cy="584775"/>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panose="020B0604020202020204" pitchFamily="34" charset="0"/>
                <a:ea typeface="宋体" charset="0"/>
                <a:cs typeface="Arial" panose="020B0604020202020204" pitchFamily="34" charset="0"/>
              </a:rPr>
              <a:t>1-2 التفاني يأتي بالطعام و الحماية</a:t>
            </a:r>
            <a:endParaRPr lang="en-US" altLang="zh-CN" sz="3200" b="1" dirty="0">
              <a:solidFill>
                <a:srgbClr val="000000"/>
              </a:solidFill>
              <a:latin typeface="Arial" panose="020B0604020202020204" pitchFamily="34" charset="0"/>
              <a:ea typeface="宋体" charset="0"/>
              <a:cs typeface="Arial" panose="020B0604020202020204" pitchFamily="34" charset="0"/>
            </a:endParaRPr>
          </a:p>
        </p:txBody>
      </p:sp>
      <p:sp>
        <p:nvSpPr>
          <p:cNvPr id="145414" name="Text Box 8"/>
          <p:cNvSpPr txBox="1">
            <a:spLocks noChangeArrowheads="1"/>
          </p:cNvSpPr>
          <p:nvPr/>
        </p:nvSpPr>
        <p:spPr bwMode="auto">
          <a:xfrm>
            <a:off x="1066800" y="1392238"/>
            <a:ext cx="7010400" cy="5847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panose="020B0604020202020204" pitchFamily="34" charset="0"/>
                <a:ea typeface="宋体" charset="0"/>
                <a:cs typeface="Arial" panose="020B0604020202020204" pitchFamily="34" charset="0"/>
              </a:rPr>
              <a:t>يكافأ الله منكري ذواتهم</a:t>
            </a:r>
            <a:endParaRPr lang="en-US" altLang="zh-CN" sz="3200" b="1" dirty="0">
              <a:solidFill>
                <a:srgbClr val="000000"/>
              </a:solidFill>
              <a:latin typeface="Arial" panose="020B0604020202020204" pitchFamily="34" charset="0"/>
              <a:ea typeface="宋体" charset="0"/>
              <a:cs typeface="Arial" panose="020B0604020202020204" pitchFamily="34" charset="0"/>
            </a:endParaRPr>
          </a:p>
        </p:txBody>
      </p:sp>
      <p:sp>
        <p:nvSpPr>
          <p:cNvPr id="34825" name="Text Box 9"/>
          <p:cNvSpPr txBox="1">
            <a:spLocks noChangeArrowheads="1"/>
          </p:cNvSpPr>
          <p:nvPr/>
        </p:nvSpPr>
        <p:spPr bwMode="auto">
          <a:xfrm>
            <a:off x="3276600" y="5029200"/>
            <a:ext cx="5562600" cy="584775"/>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panose="020B0604020202020204" pitchFamily="34" charset="0"/>
                <a:ea typeface="宋体" charset="0"/>
                <a:cs typeface="Arial" panose="020B0604020202020204" pitchFamily="34" charset="0"/>
              </a:rPr>
              <a:t>3-4 التفاني يأتي بسلالة مسيانية</a:t>
            </a:r>
            <a:endParaRPr lang="en-US" altLang="zh-CN" sz="3200" b="1" dirty="0">
              <a:solidFill>
                <a:srgbClr val="000000"/>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الملخص</a:t>
            </a:r>
            <a:endParaRPr lang="en-US" dirty="0">
              <a:solidFill>
                <a:schemeClr val="bg1"/>
              </a:solidFill>
              <a:ea typeface="ＭＳ Ｐゴシック" charset="0"/>
            </a:endParaRPr>
          </a:p>
        </p:txBody>
      </p:sp>
      <p:sp>
        <p:nvSpPr>
          <p:cNvPr id="35847" name="Text Box 7"/>
          <p:cNvSpPr txBox="1">
            <a:spLocks noChangeArrowheads="1"/>
          </p:cNvSpPr>
          <p:nvPr/>
        </p:nvSpPr>
        <p:spPr bwMode="auto">
          <a:xfrm>
            <a:off x="838200" y="1371600"/>
            <a:ext cx="8001000" cy="138499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11163" indent="-411163" algn="r" defTabSz="914400" rtl="1" eaLnBrk="1" fontAlgn="base" hangingPunct="1">
              <a:spcBef>
                <a:spcPct val="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(الإصحاحات 1-2) تفاني راعوث تجاه نعمي أفادهن من خلال تزويد الله للطعام و الحماية لهما ليوضح كيف يبارك الله من يساعد الآخرين</a:t>
            </a:r>
            <a:endParaRPr lang="en-US" altLang="zh-CN" sz="2800" b="1" dirty="0">
              <a:solidFill>
                <a:srgbClr val="000000"/>
              </a:solidFill>
              <a:latin typeface="Arial" panose="020B0604020202020204" pitchFamily="34" charset="0"/>
              <a:ea typeface="宋体" charset="0"/>
              <a:cs typeface="Arial" panose="020B0604020202020204" pitchFamily="34" charset="0"/>
            </a:endParaRPr>
          </a:p>
        </p:txBody>
      </p:sp>
      <p:sp>
        <p:nvSpPr>
          <p:cNvPr id="35848" name="Text Box 8"/>
          <p:cNvSpPr txBox="1">
            <a:spLocks noChangeArrowheads="1"/>
          </p:cNvSpPr>
          <p:nvPr/>
        </p:nvSpPr>
        <p:spPr bwMode="auto">
          <a:xfrm>
            <a:off x="838200" y="3736975"/>
            <a:ext cx="8001000" cy="1815882"/>
          </a:xfrm>
          <a:prstGeom prst="rect">
            <a:avLst/>
          </a:prstGeom>
          <a:solidFill>
            <a:srgbClr val="FFFFFF"/>
          </a:solidFill>
          <a:ln w="9525">
            <a:solidFill>
              <a:srgbClr val="000000"/>
            </a:solidFill>
            <a:miter lim="800000"/>
            <a:headEnd/>
            <a:tailEnd/>
          </a:ln>
        </p:spPr>
        <p:txBody>
          <a:bodyPr>
            <a:spAutoFit/>
          </a:bodyPr>
          <a:lstStyle>
            <a:defPPr>
              <a:defRPr lang="en-US"/>
            </a:defPPr>
            <a:lvl1pPr marL="411163" indent="-411163" algn="r" defTabSz="914400" rtl="1" fontAlgn="base">
              <a:spcBef>
                <a:spcPct val="0"/>
              </a:spcBef>
              <a:spcAft>
                <a:spcPct val="0"/>
              </a:spcAft>
              <a:defRPr sz="2800" b="1">
                <a:solidFill>
                  <a:srgbClr val="000000"/>
                </a:solidFill>
                <a:latin typeface="Arial" panose="020B0604020202020204" pitchFamily="34" charset="0"/>
                <a:ea typeface="宋体" charset="0"/>
                <a:cs typeface="Arial" panose="020B0604020202020204" pitchFamily="34" charset="0"/>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ar-JO" altLang="zh-CN" dirty="0"/>
              <a:t>2. (الإصحاحات 3-4) تفاني راعوث تجاه نعمي من خلال طلبها الفداء من قبل بوعز كوفئ أكثر من تخيلهما من خلال عائلة و المشاركة في النسل الداوودي و المسياني ليظهر كيف يبارك الله من يساعدون الآخرين</a:t>
            </a:r>
            <a:endParaRPr lang="en-US" altLang="zh-CN" dirty="0"/>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193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rtl="1" eaLnBrk="1" hangingPunct="1"/>
            <a:r>
              <a:rPr lang="ar-JO" altLang="zh-CN" sz="3600" b="1" dirty="0">
                <a:solidFill>
                  <a:schemeClr val="bg1"/>
                </a:solidFill>
                <a:latin typeface="Arial"/>
                <a:ea typeface="宋体" charset="0"/>
                <a:cs typeface="Arial"/>
              </a:rPr>
              <a:t>لاهوت القضاة – راعوث - صموئيل</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القضاة</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09" name="Rectangle 8"/>
          <p:cNvSpPr>
            <a:spLocks noChangeArrowheads="1"/>
          </p:cNvSpPr>
          <p:nvPr/>
        </p:nvSpPr>
        <p:spPr bwMode="auto">
          <a:xfrm>
            <a:off x="382712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راعوث</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صموئيل</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2" name="Group 11"/>
          <p:cNvGrpSpPr>
            <a:grpSpLocks/>
          </p:cNvGrpSpPr>
          <p:nvPr/>
        </p:nvGrpSpPr>
        <p:grpSpPr bwMode="auto">
          <a:xfrm>
            <a:off x="1259632" y="5157192"/>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4343" y="1318"/>
              <a:ext cx="13336" cy="834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الحاجة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530120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1784"/>
              <a:ext cx="19865" cy="11102"/>
            </a:xfrm>
            <a:prstGeom prst="rect">
              <a:avLst/>
            </a:prstGeom>
            <a:noFill/>
            <a:ln>
              <a:noFill/>
            </a:ln>
            <a:extLs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التحضير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491880" y="3212976"/>
            <a:ext cx="361950" cy="182562"/>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642690"/>
            <a:ext cx="363538" cy="182563"/>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567558" y="4871588"/>
            <a:ext cx="2072830" cy="213596"/>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930454" y="2204864"/>
            <a:ext cx="151355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بيت لحم</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6" name="Text Box 30"/>
          <p:cNvSpPr txBox="1">
            <a:spLocks noChangeArrowheads="1"/>
          </p:cNvSpPr>
          <p:nvPr/>
        </p:nvSpPr>
        <p:spPr bwMode="auto">
          <a:xfrm>
            <a:off x="1" y="2852936"/>
            <a:ext cx="3533590" cy="131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الوثنيَّة (17 – 18)</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السُّرِّيَّة (19)</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7" name="Text Box 31"/>
          <p:cNvSpPr txBox="1">
            <a:spLocks noChangeArrowheads="1"/>
          </p:cNvSpPr>
          <p:nvPr/>
        </p:nvSpPr>
        <p:spPr bwMode="auto">
          <a:xfrm>
            <a:off x="912342" y="4005064"/>
            <a:ext cx="990977"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جبعة</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8" name="Text Box 32"/>
          <p:cNvSpPr txBox="1">
            <a:spLocks noChangeArrowheads="1"/>
          </p:cNvSpPr>
          <p:nvPr/>
        </p:nvSpPr>
        <p:spPr bwMode="auto">
          <a:xfrm>
            <a:off x="179512" y="4509120"/>
            <a:ext cx="3000079"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جريمة (19-20)</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9" name="Text Box 33"/>
          <p:cNvSpPr txBox="1">
            <a:spLocks noChangeArrowheads="1"/>
          </p:cNvSpPr>
          <p:nvPr/>
        </p:nvSpPr>
        <p:spPr bwMode="auto">
          <a:xfrm>
            <a:off x="3822784" y="2492896"/>
            <a:ext cx="1425391" cy="1175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بوعز</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البيتلحميّ</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0" name="Text Box 34"/>
          <p:cNvSpPr txBox="1">
            <a:spLocks noChangeArrowheads="1"/>
          </p:cNvSpPr>
          <p:nvPr/>
        </p:nvSpPr>
        <p:spPr bwMode="auto">
          <a:xfrm>
            <a:off x="5847482" y="4725144"/>
            <a:ext cx="9028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شاول</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1" name="Text Box 35"/>
          <p:cNvSpPr txBox="1">
            <a:spLocks noChangeArrowheads="1"/>
          </p:cNvSpPr>
          <p:nvPr/>
        </p:nvSpPr>
        <p:spPr bwMode="auto">
          <a:xfrm>
            <a:off x="5775564" y="2348880"/>
            <a:ext cx="74251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داود</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4" name="Group 36"/>
          <p:cNvGrpSpPr>
            <a:grpSpLocks/>
          </p:cNvGrpSpPr>
          <p:nvPr/>
        </p:nvGrpSpPr>
        <p:grpSpPr bwMode="auto">
          <a:xfrm>
            <a:off x="5610225" y="5229200"/>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nchor="ct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452"/>
              <a:ext cx="771" cy="23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تأسيس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151660"/>
            <a:ext cx="91440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مقتبس من توماس ل. كونستابل، لاهوت يشوع وراعوث والقضاة</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في اللاهوت الكتابيَّ للعهد القديم، إد، روي ر. زوك، 95-96، 117</a:t>
            </a:r>
            <a:endParaRPr kumimoji="0" lang="en-US" sz="20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6421343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a:extLst>
            <a:ext uri="{FF2B5EF4-FFF2-40B4-BE49-F238E27FC236}">
              <a16:creationId xmlns:a16="http://schemas.microsoft.com/office/drawing/2014/main" id="{E3D5FC6B-CDFC-C89E-0A14-21636922B7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E33815-97E2-8544-08DE-8D46D48A7286}"/>
              </a:ext>
            </a:extLst>
          </p:cNvPr>
          <p:cNvSpPr>
            <a:spLocks noGrp="1"/>
          </p:cNvSpPr>
          <p:nvPr>
            <p:ph type="title"/>
          </p:nvPr>
        </p:nvSpPr>
        <p:spPr/>
        <p:txBody>
          <a:bodyPr/>
          <a:lstStyle/>
          <a:p>
            <a:pPr algn="r"/>
            <a:r>
              <a:rPr lang="ar-EG" dirty="0">
                <a:latin typeface="Arial" panose="020B0604020202020204" pitchFamily="34" charset="0"/>
                <a:cs typeface="Arial" panose="020B0604020202020204" pitchFamily="34" charset="0"/>
              </a:rPr>
              <a:t>التماثل في راعوث</a:t>
            </a:r>
            <a:endParaRPr lang="en-US"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492AD5FA-2F6A-0D5C-6B98-53AF3FCEE7D3}"/>
              </a:ext>
            </a:extLst>
          </p:cNvPr>
          <p:cNvSpPr>
            <a:spLocks noGrp="1"/>
          </p:cNvSpPr>
          <p:nvPr>
            <p:ph idx="1"/>
          </p:nvPr>
        </p:nvSpPr>
        <p:spPr>
          <a:xfrm>
            <a:off x="1065259" y="5128986"/>
            <a:ext cx="7924800" cy="1729014"/>
          </a:xfrm>
        </p:spPr>
        <p:txBody>
          <a:bodyPr anchor="ctr"/>
          <a:lstStyle/>
          <a:p>
            <a:pPr marL="0" indent="0" algn="r">
              <a:buNone/>
            </a:pPr>
            <a:r>
              <a:rPr lang="en-US" sz="1800" b="1" dirty="0">
                <a:effectLst/>
                <a:latin typeface="Arial" panose="020B0604020202020204" pitchFamily="34" charset="0"/>
                <a:cs typeface="Arial" panose="020B0604020202020204" pitchFamily="34" charset="0"/>
              </a:rPr>
              <a:t>See E. Campbell, </a:t>
            </a:r>
            <a:r>
              <a:rPr lang="en-US" sz="1800" b="1" i="1" dirty="0">
                <a:effectLst/>
                <a:latin typeface="Arial" panose="020B0604020202020204" pitchFamily="34" charset="0"/>
                <a:cs typeface="Arial" panose="020B0604020202020204" pitchFamily="34" charset="0"/>
              </a:rPr>
              <a:t>Ruth</a:t>
            </a:r>
            <a:r>
              <a:rPr lang="en-US" sz="1800" b="1" dirty="0">
                <a:effectLst/>
                <a:latin typeface="Arial" panose="020B0604020202020204" pitchFamily="34" charset="0"/>
                <a:cs typeface="Arial" panose="020B0604020202020204" pitchFamily="34" charset="0"/>
              </a:rPr>
              <a:t> [Garden City, N. Y.: Doubleday, 1975], 13–14; </a:t>
            </a:r>
            <a:r>
              <a:rPr lang="ar-EG" sz="1800" dirty="0">
                <a:latin typeface="Arial" panose="020B0604020202020204" pitchFamily="34" charset="0"/>
                <a:cs typeface="Arial" panose="020B0604020202020204" pitchFamily="34" charset="0"/>
              </a:rPr>
              <a:t>و </a:t>
            </a:r>
            <a:r>
              <a:rPr lang="en-US" sz="1800" dirty="0">
                <a:latin typeface="Arial" panose="020B0604020202020204" pitchFamily="34" charset="0"/>
                <a:cs typeface="Arial" panose="020B0604020202020204" pitchFamily="34" charset="0"/>
              </a:rPr>
              <a:t>Y. </a:t>
            </a:r>
            <a:r>
              <a:rPr lang="en-US" sz="1800" dirty="0" err="1">
                <a:latin typeface="Arial" panose="020B0604020202020204" pitchFamily="34" charset="0"/>
                <a:cs typeface="Arial" panose="020B0604020202020204" pitchFamily="34" charset="0"/>
              </a:rPr>
              <a:t>Zakovitz</a:t>
            </a:r>
            <a:r>
              <a:rPr lang="en-US" sz="1800" dirty="0">
                <a:latin typeface="Arial" panose="020B0604020202020204" pitchFamily="34" charset="0"/>
                <a:cs typeface="Arial" panose="020B0604020202020204" pitchFamily="34" charset="0"/>
              </a:rPr>
              <a:t> ، Ruth: Introduction and Commentary [Jerusalem: Magnes ، 1990] ، 12-13 [</a:t>
            </a:r>
            <a:r>
              <a:rPr lang="ar-EG" sz="1800" dirty="0">
                <a:latin typeface="Arial" panose="020B0604020202020204" pitchFamily="34" charset="0"/>
                <a:cs typeface="Arial" panose="020B0604020202020204" pitchFamily="34" charset="0"/>
              </a:rPr>
              <a:t>بالعبرية]) ؛ استشهد به يوجين إتش ميريل ومارك روكر ومايكل أ. جريسانتي ، العالم والكلمة: مقدمة في العهد القديم (ناشفيل ، تينيسي: </a:t>
            </a:r>
            <a:r>
              <a:rPr lang="en-US" sz="1800" dirty="0">
                <a:latin typeface="Arial" panose="020B0604020202020204" pitchFamily="34" charset="0"/>
                <a:cs typeface="Arial" panose="020B0604020202020204" pitchFamily="34" charset="0"/>
              </a:rPr>
              <a:t>B&amp;H Academic ، 2011) ، 303 ، </a:t>
            </a:r>
            <a:r>
              <a:rPr lang="ar-EG" sz="1800" dirty="0">
                <a:latin typeface="Arial" panose="020B0604020202020204" pitchFamily="34" charset="0"/>
                <a:cs typeface="Arial" panose="020B0604020202020204" pitchFamily="34" charset="0"/>
              </a:rPr>
              <a:t>الحاشية السفلية 15.</a:t>
            </a:r>
            <a:endParaRPr lang="en-US" sz="1800" b="1" dirty="0">
              <a:effectLst/>
              <a:latin typeface="Arial" panose="020B0604020202020204" pitchFamily="34" charset="0"/>
              <a:cs typeface="Arial" panose="020B0604020202020204" pitchFamily="34" charset="0"/>
            </a:endParaRPr>
          </a:p>
        </p:txBody>
      </p:sp>
      <p:sp>
        <p:nvSpPr>
          <p:cNvPr id="4" name="Content Placeholder 2">
            <a:extLst>
              <a:ext uri="{FF2B5EF4-FFF2-40B4-BE49-F238E27FC236}">
                <a16:creationId xmlns:a16="http://schemas.microsoft.com/office/drawing/2014/main" id="{540482B4-6D85-33B7-7B06-4DB59BD1E5FB}"/>
              </a:ext>
            </a:extLst>
          </p:cNvPr>
          <p:cNvSpPr txBox="1">
            <a:spLocks/>
          </p:cNvSpPr>
          <p:nvPr/>
        </p:nvSpPr>
        <p:spPr bwMode="auto">
          <a:xfrm>
            <a:off x="1197030" y="1729014"/>
            <a:ext cx="7793029"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r" defTabSz="9144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800" b="1" i="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a:t>
            </a:r>
            <a:r>
              <a:rPr kumimoji="0" lang="ar-EG" sz="2800" b="1" i="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تشمل المصطلحات الرئيسية الطفل / الأطفال (1: 5 ؛ 4: 16) ، حسد (1: 8 ؛ 2: 20 ؛ 3: 10) ، الأمن (1: 9 ؛ 3: 1) ، التشبث (1: 14 ؛ 2: 8 ، 21 ، 23) ، النزل (1: 16 ؛ 3: 13) ، إعادته / استعادة (1: 21 ؛ 4: 15) ، فارغ (1: 21 ؛ 3: 17) ، أخ العهد (2: 1 ؛ 3: 2) ، نبيل (2: 1 ؛ 3: 11). الجناح (الأجنحة) (2:12؛ 3:9)."</a:t>
            </a:r>
            <a:endParaRPr kumimoji="0" lang="en-US" sz="2800" b="1" i="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7478625"/>
      </p:ext>
    </p:extLst>
  </p:cSld>
  <p:clrMapOvr>
    <a:overrideClrMapping bg1="dk2" tx1="lt1" bg2="dk1" tx2="lt2" accent1="accent1" accent2="accent2" accent3="accent3" accent4="accent4" accent5="accent5" accent6="accent6" hlink="hlink" folHlink="folHlink"/>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a:extLst>
            <a:ext uri="{FF2B5EF4-FFF2-40B4-BE49-F238E27FC236}">
              <a16:creationId xmlns:a16="http://schemas.microsoft.com/office/drawing/2014/main" id="{530AFB0B-374D-EF67-5753-28DF4765D9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BCB499-F07C-A7F6-9F09-AD2D9D1553C8}"/>
              </a:ext>
            </a:extLst>
          </p:cNvPr>
          <p:cNvSpPr>
            <a:spLocks noGrp="1"/>
          </p:cNvSpPr>
          <p:nvPr>
            <p:ph type="title"/>
          </p:nvPr>
        </p:nvSpPr>
        <p:spPr/>
        <p:txBody>
          <a:bodyPr/>
          <a:lstStyle/>
          <a:p>
            <a:pPr algn="r"/>
            <a:r>
              <a:rPr lang="ar-EG" dirty="0"/>
              <a:t>التوصيف في راعوث</a:t>
            </a:r>
            <a:endParaRPr lang="en-US" b="1"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52412FB9-822C-26B2-909B-091C145E3EE4}"/>
              </a:ext>
            </a:extLst>
          </p:cNvPr>
          <p:cNvSpPr>
            <a:spLocks noGrp="1"/>
          </p:cNvSpPr>
          <p:nvPr>
            <p:ph idx="1"/>
          </p:nvPr>
        </p:nvSpPr>
        <p:spPr>
          <a:xfrm>
            <a:off x="982135" y="6074228"/>
            <a:ext cx="7924800" cy="783771"/>
          </a:xfrm>
        </p:spPr>
        <p:txBody>
          <a:bodyPr anchor="ctr"/>
          <a:lstStyle/>
          <a:p>
            <a:pPr marL="0" indent="0" algn="r">
              <a:buNone/>
            </a:pPr>
            <a:r>
              <a:rPr lang="ar-EG" sz="1600" dirty="0"/>
              <a:t>مارك ف. روكر ، "كتاب راعوث" ، في العالم والكلمة: مقدمة في العهد القديم (ناشفيل ، تينيسي: </a:t>
            </a:r>
            <a:r>
              <a:rPr lang="en-US" sz="1600" dirty="0"/>
              <a:t>B&amp;H Academic ، 2011) ، 303.</a:t>
            </a:r>
            <a:endParaRPr lang="en-US" sz="1600" b="1" dirty="0">
              <a:effectLst/>
              <a:latin typeface="Arial" panose="020B0604020202020204" pitchFamily="34" charset="0"/>
              <a:cs typeface="Arial" panose="020B0604020202020204" pitchFamily="34" charset="0"/>
            </a:endParaRPr>
          </a:p>
        </p:txBody>
      </p:sp>
      <p:sp>
        <p:nvSpPr>
          <p:cNvPr id="4" name="Content Placeholder 2">
            <a:extLst>
              <a:ext uri="{FF2B5EF4-FFF2-40B4-BE49-F238E27FC236}">
                <a16:creationId xmlns:a16="http://schemas.microsoft.com/office/drawing/2014/main" id="{FEDAC328-EB79-4F83-4453-36C0BB5293A4}"/>
              </a:ext>
            </a:extLst>
          </p:cNvPr>
          <p:cNvSpPr txBox="1">
            <a:spLocks/>
          </p:cNvSpPr>
          <p:nvPr/>
        </p:nvSpPr>
        <p:spPr bwMode="auto">
          <a:xfrm>
            <a:off x="1134535" y="1729014"/>
            <a:ext cx="7772400" cy="4345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r"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ar-EG"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"جهاز آخر استخدمه المؤلف ببراعة هو جهاز التوصيف. يتضح هذا من تطور شخصية نعومي من الفصل 1 إلى الفصل 4 بالإضافة إلى التناقض بين عورة مع راعوث والقريب المجهول مع بوعز. يوضح كلا الزوجين كيف تظهر راعوث وبوعز الحشد ("الولاء") في الذهاب إلى أبعد من ذلك وأنهما مناسبان لبعضهما البعض (2: 1؛ 2: 1؛ 2: 1؛ 2: 1؛ 2: 1؛ 2: 1؛ 2: 1؛ 2: 1؛ 2: 1؛ 2: 1؛ 2: 1؛ 2: 1؛ 2: 1؛ 2: 1؛ 2: 1؛ 2: 1؛ 2: 1؛ 2: 1؛ 2: 1؛ 2: 1؛ 2: 1؛ 2: 1؛ 2: 1؛ 2: 1 3:11). تشير هذه السمات إلى وحدة شاملة في عمل كتبه عبقري أدبي.17
17 كامبل ، روث ، 10.</a:t>
            </a:r>
            <a:endPar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704742106"/>
      </p:ext>
    </p:extLst>
  </p:cSld>
  <p:clrMapOvr>
    <a:overrideClrMapping bg1="dk2" tx1="lt1" bg2="dk1" tx2="lt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1212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639486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أنفسهم</a:t>
            </a:r>
            <a:endPar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139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الآخرين</a:t>
            </a:r>
            <a:endParaRPr kumimoji="0" lang="en-US" sz="7200" b="1" i="0"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097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خلاص الله لم يأت من إصلاحات قضائية لكن من راعوث و ثاني وليها بوعز الذين سيفدي نسلهم العالم من خلال النسل الفادي يسوع</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913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98074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ea typeface="ＭＳ Ｐゴシック" charset="0"/>
              </a:rPr>
              <a:t>راعوث</a:t>
            </a:r>
            <a:endParaRPr lang="en-US" sz="9600" dirty="0">
              <a:solidFill>
                <a:schemeClr val="tx1"/>
              </a:solidFill>
              <a:ea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873431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8846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55313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a typeface="ＭＳ Ｐゴシック" charset="0"/>
              </a:rPr>
              <a:t>دعونا ندرس</a:t>
            </a:r>
            <a:br>
              <a:rPr lang="ar-JO" sz="5400" dirty="0">
                <a:solidFill>
                  <a:schemeClr val="tx1"/>
                </a:solidFill>
                <a:ea typeface="ＭＳ Ｐゴシック" charset="0"/>
              </a:rPr>
            </a:br>
            <a:r>
              <a:rPr lang="ar-JO" sz="5400" dirty="0">
                <a:solidFill>
                  <a:schemeClr val="tx1"/>
                </a:solidFill>
                <a:ea typeface="ＭＳ Ｐゴシック" charset="0"/>
              </a:rPr>
              <a:t>الكلمة المقدسة</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870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None/>
            </a:pPr>
            <a:endParaRPr lang="en-US" sz="4000" dirty="0">
              <a:latin typeface="Arial" panose="020B0604020202020204" pitchFamily="34" charset="0"/>
              <a:cs typeface="Arial" panose="020B0604020202020204" pitchFamily="34" charset="0"/>
            </a:endParaRPr>
          </a:p>
          <a:p>
            <a:pPr marL="0" indent="0">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حدثت قصة راعوث في فترة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20153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4"/>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821119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502905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عدم الأمانة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الأمانة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الفجور</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الإخلاص، البر، الطهارة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الوثنية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اتباع الإله الحقيقي</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الإنحدار، الإنحطاط، الخيانة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التكريس</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الشهوة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المحبة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الحرب</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السلام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القسوة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اللطف</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مساوئ بيت لحم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مزايا بيت لحم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الفوضى</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الملكية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القبلية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الوطنية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شاول</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داود</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العصيان يؤدي إلى الألم</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الإيمان الطائع يؤدي إلى البركة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الظلمة الروحية</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rPr>
                    <a:t>النور الروحي</a:t>
                  </a:r>
                  <a:endParaRPr lang="en-US" altLang="zh-CN" sz="2400" dirty="0">
                    <a:solidFill>
                      <a:srgbClr val="FFFFFF"/>
                    </a:solidFill>
                    <a:effectLst>
                      <a:glow rad="228600">
                        <a:srgbClr val="000000">
                          <a:alpha val="89000"/>
                        </a:srgbClr>
                      </a:glow>
                    </a:effectLst>
                    <a:latin typeface="Arial" panose="020B0604020202020204" pitchFamily="34" charset="0"/>
                    <a:ea typeface="宋体" charset="0"/>
                    <a:cs typeface="Arial" panose="020B0604020202020204" pitchFamily="34"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Arial" panose="020B0604020202020204" pitchFamily="34" charset="0"/>
                <a:ea typeface="ＭＳ Ｐゴシック" charset="0"/>
                <a:cs typeface="Arial" panose="020B0604020202020204" pitchFamily="34"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4029772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 بوعز بأمانة كولي ثاني لراعوث (3 : 9) كالمسيح الذي سيفدي و يكون وسيط الإنسان لتحريره من الخطية بصفته الفادي النهائي للنسل الداوودي</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7569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073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758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1 </a:t>
            </a:r>
          </a:p>
        </p:txBody>
      </p:sp>
    </p:spTree>
    <p:extLst>
      <p:ext uri="{BB962C8B-B14F-4D97-AF65-F5344CB8AC3E}">
        <p14:creationId xmlns:p14="http://schemas.microsoft.com/office/powerpoint/2010/main" val="309132022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إعلان المحبة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راعوث و نعمي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راعوث و بوعز</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رجوع</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رومانسية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الإصحاحات 1 - 2</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الإصحاحات 3 - 4</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مكافآت مؤقتة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طلب الفداء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مكافآت ابدية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رجوع</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مكافأة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رومانسية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فداء</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موت عائلة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ولادة عائلة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مؤاب</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حقول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باب بيت لحم</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rPr>
              <a:t>30 سنة</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宋体" pitchFamily="-111" charset="-122"/>
              <a:cs typeface="Arial" panose="020B0604020202020204" pitchFamily="34"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ea typeface="+mj-ea"/>
              </a:rPr>
              <a:t>راعوث</a:t>
            </a:r>
            <a:endParaRPr lang="en-US" dirty="0">
              <a:solidFill>
                <a:schemeClr val="bg1"/>
              </a:solidFill>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panose="020B0604020202020204" pitchFamily="34" charset="0"/>
                  <a:ea typeface="宋体" pitchFamily="-111" charset="-122"/>
                  <a:cs typeface="Arial" panose="020B0604020202020204" pitchFamily="34"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424535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ar-JO" sz="4800" kern="1200" dirty="0">
                <a:solidFill>
                  <a:schemeClr val="bg1"/>
                </a:solidFill>
                <a:latin typeface="Arial Narrow" pitchFamily="-111" charset="0"/>
                <a:ea typeface="+mn-ea"/>
              </a:rPr>
              <a:t>راعوث 1</a:t>
            </a:r>
            <a:endParaRPr lang="en-US" sz="4800" kern="1200" dirty="0">
              <a:solidFill>
                <a:schemeClr val="bg1"/>
              </a:solidFill>
              <a:latin typeface="Arial Narrow" pitchFamily="-111" charset="0"/>
              <a:ea typeface="+mn-ea"/>
            </a:endParaRP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ar-JO" sz="2800" b="1" dirty="0">
                <a:solidFill>
                  <a:schemeClr val="bg1"/>
                </a:solidFill>
                <a:latin typeface="Arial Narrow" pitchFamily="-111" charset="0"/>
                <a:ea typeface="+mn-ea"/>
                <a:cs typeface="Arial" panose="020B0604020202020204" pitchFamily="34" charset="0"/>
              </a:rPr>
              <a:t>حزم الحصاد من محلون فريزن، ف ب س يعقيبة، 2000</a:t>
            </a:r>
            <a:endParaRPr lang="en-US" sz="2800" b="1" kern="1200" dirty="0">
              <a:solidFill>
                <a:schemeClr val="bg1"/>
              </a:solidFill>
              <a:latin typeface="Arial Narrow" pitchFamily="-111" charset="0"/>
              <a:ea typeface="+mn-ea"/>
              <a:cs typeface="Arial" panose="020B0604020202020204" pitchFamily="34" charset="0"/>
            </a:endParaRPr>
          </a:p>
        </p:txBody>
      </p:sp>
    </p:spTree>
    <p:extLst>
      <p:ext uri="{BB962C8B-B14F-4D97-AF65-F5344CB8AC3E}">
        <p14:creationId xmlns:p14="http://schemas.microsoft.com/office/powerpoint/2010/main" val="854413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4858"/>
            <a:ext cx="16764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1796" name="Text Box 4"/>
          <p:cNvSpPr txBox="1">
            <a:spLocks noChangeArrowheads="1"/>
          </p:cNvSpPr>
          <p:nvPr/>
        </p:nvSpPr>
        <p:spPr bwMode="auto">
          <a:xfrm>
            <a:off x="0" y="2191345"/>
            <a:ext cx="9296400" cy="477053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ضع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في اعتبارك (6-10)</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a:p>
            <a:pPr lvl="3" algn="r" defTabSz="914400" rtl="1" eaLnBrk="1" fontAlgn="base" hangingPunct="1">
              <a:spcBef>
                <a:spcPct val="50000"/>
              </a:spcBef>
              <a:spcAft>
                <a:spcPct val="0"/>
              </a:spcAft>
            </a:pPr>
            <a:r>
              <a:rPr lang="en-US"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يهوذا (6-7)</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مؤاب (8-10)</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lvl="2" defTabSz="914400" fontAlgn="base">
              <a:spcBef>
                <a:spcPct val="0"/>
              </a:spcBef>
              <a:spcAft>
                <a:spcPct val="0"/>
              </a:spcAft>
              <a:buFont typeface="Wingdings 2" charset="0"/>
              <a:buNone/>
            </a:pPr>
            <a:endParaRPr lang="en-US" sz="36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تفكر في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11-14</a:t>
            </a: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1474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Text Box 3"/>
          <p:cNvSpPr txBox="1">
            <a:spLocks noChangeArrowheads="1"/>
          </p:cNvSpPr>
          <p:nvPr/>
        </p:nvSpPr>
        <p:spPr bwMode="auto">
          <a:xfrm>
            <a:off x="0" y="1011831"/>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162820" name="Text Box 4"/>
          <p:cNvSpPr txBox="1">
            <a:spLocks noChangeArrowheads="1"/>
          </p:cNvSpPr>
          <p:nvPr/>
        </p:nvSpPr>
        <p:spPr bwMode="auto">
          <a:xfrm>
            <a:off x="0" y="2231031"/>
            <a:ext cx="9296400" cy="3200876"/>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rPr>
              <a:t> اختر أولوياتك (15-18)</a:t>
            </a:r>
            <a:endParaRPr lang="en-US" sz="4000" b="1" dirty="0">
              <a:solidFill>
                <a:srgbClr val="FFFFFF"/>
              </a:solidFill>
              <a:effectLst>
                <a:glow rad="228600">
                  <a:srgbClr val="000000">
                    <a:alpha val="75000"/>
                  </a:srgbClr>
                </a:glow>
              </a:effectLst>
              <a:latin typeface="Arial" panose="020B0604020202020204" pitchFamily="34" charset="0"/>
              <a:ea typeface="Lucida Grande" charset="0"/>
              <a:cs typeface="Arial" panose="020B0604020202020204" pitchFamily="34"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الجغرافيا</a:t>
            </a: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النسب</a:t>
            </a: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اللاهوت</a:t>
            </a:r>
            <a:r>
              <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endParaRPr lang="ar-JO"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755576" y="-3506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alpha val="75000"/>
                    </a:schemeClr>
                  </a:glow>
                </a:effectLst>
                <a:ea typeface="+mn-ea"/>
              </a:rPr>
              <a:t>راعوث 1</a:t>
            </a:r>
            <a:endParaRPr lang="en-US" sz="4800" kern="1200" dirty="0">
              <a:solidFill>
                <a:schemeClr val="bg1"/>
              </a:solidFill>
              <a:effectLst>
                <a:glow rad="228600">
                  <a:schemeClr val="tx1">
                    <a:alpha val="75000"/>
                  </a:schemeClr>
                </a:glow>
              </a:effectLst>
              <a:ea typeface="+mn-ea"/>
            </a:endParaRP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ar-JO" dirty="0">
                <a:solidFill>
                  <a:schemeClr val="bg1"/>
                </a:solidFill>
                <a:effectLst>
                  <a:outerShdw blurRad="50800" dist="88900" dir="2700000" algn="tl" rotWithShape="0">
                    <a:srgbClr val="000000">
                      <a:alpha val="78000"/>
                    </a:srgbClr>
                  </a:outerShdw>
                </a:effectLst>
              </a:rPr>
              <a:t>ترفض راعوث ترك نعمي</a:t>
            </a:r>
            <a:endParaRPr lang="en-US" dirty="0">
              <a:solidFill>
                <a:schemeClr val="bg1"/>
              </a:solidFill>
              <a:effectLst>
                <a:outerShdw blurRad="50800" dist="88900" dir="2700000" algn="tl" rotWithShape="0">
                  <a:srgbClr val="000000">
                    <a:alpha val="78000"/>
                  </a:srgbClr>
                </a:outerShdw>
              </a:effectLst>
            </a:endParaRP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477875"/>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44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اتركك و أرجع عنك لأنه حيثما ذهبت اذهب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p>
        </p:txBody>
      </p:sp>
    </p:spTree>
    <p:extLst>
      <p:ext uri="{BB962C8B-B14F-4D97-AF65-F5344CB8AC3E}">
        <p14:creationId xmlns:p14="http://schemas.microsoft.com/office/powerpoint/2010/main" val="2390786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5.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7623</TotalTime>
  <Words>11223</Words>
  <Application>Microsoft Macintosh PowerPoint</Application>
  <PresentationFormat>On-screen Show (4:3)</PresentationFormat>
  <Paragraphs>1438</Paragraphs>
  <Slides>214</Slides>
  <Notes>189</Notes>
  <HiddenSlides>0</HiddenSlides>
  <MMClips>0</MMClips>
  <ScaleCrop>false</ScaleCrop>
  <HeadingPairs>
    <vt:vector size="6" baseType="variant">
      <vt:variant>
        <vt:lpstr>Fonts Used</vt:lpstr>
      </vt:variant>
      <vt:variant>
        <vt:i4>19</vt:i4>
      </vt:variant>
      <vt:variant>
        <vt:lpstr>Theme</vt:lpstr>
      </vt:variant>
      <vt:variant>
        <vt:i4>20</vt:i4>
      </vt:variant>
      <vt:variant>
        <vt:lpstr>Slide Titles</vt:lpstr>
      </vt:variant>
      <vt:variant>
        <vt:i4>214</vt:i4>
      </vt:variant>
    </vt:vector>
  </HeadingPairs>
  <TitlesOfParts>
    <vt:vector size="253" baseType="lpstr">
      <vt:lpstr>ＭＳ Ｐゴシック</vt:lpstr>
      <vt:lpstr>Osaka</vt:lpstr>
      <vt:lpstr>宋体</vt:lpstr>
      <vt:lpstr>Times</vt:lpstr>
      <vt:lpstr>TTE25ED408t00</vt:lpstr>
      <vt:lpstr>Arial</vt:lpstr>
      <vt:lpstr>Arial Narrow</vt:lpstr>
      <vt:lpstr>Calibri</vt:lpstr>
      <vt:lpstr>Comic Sans MS</vt:lpstr>
      <vt:lpstr>Courier New</vt:lpstr>
      <vt:lpstr>Helvetica</vt:lpstr>
      <vt:lpstr>Impact</vt:lpstr>
      <vt:lpstr>Monotype Sorts</vt:lpstr>
      <vt:lpstr>Symbol</vt:lpstr>
      <vt:lpstr>Tahoma</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8_Default Design</vt:lpstr>
      <vt:lpstr>2_Lock And Key</vt:lpstr>
      <vt:lpstr>9_Default Design</vt:lpstr>
      <vt:lpstr>3_Expedition</vt:lpstr>
      <vt:lpstr>Lock And Key</vt:lpstr>
      <vt:lpstr>راعوث</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راعوث</vt:lpstr>
      <vt:lpstr>Barry Huddleston, The Acrostic Summarized Bible (Grand Rapids: Baker, 1992)</vt:lpstr>
      <vt:lpstr>كن  علاقاتياً</vt:lpstr>
      <vt:lpstr>القول الذي يقتبس عادة</vt:lpstr>
      <vt:lpstr>القول الذي لا يقتبس عادة</vt:lpstr>
      <vt:lpstr>كيف يكافئنا الله  عندما نهتم بالآخرين؟ </vt:lpstr>
      <vt:lpstr>1. يسدد الله احتياجاتنا الشخصية</vt:lpstr>
      <vt:lpstr>2. أحياناً يكافئنا الله أكثر مما نحلم</vt:lpstr>
      <vt:lpstr>الفكرة الرئيسية</vt:lpstr>
      <vt:lpstr>من هم الأشخاص الموجودين في محيطك  و الذين يريدك الله أن تساعدهم؟</vt:lpstr>
      <vt:lpstr>Black</vt:lpstr>
      <vt:lpstr>آباء و قضاة العهد القديم</vt:lpstr>
      <vt:lpstr>الكلمة المفتاحية</vt:lpstr>
      <vt:lpstr>الآيات المفتاحية</vt:lpstr>
      <vt:lpstr>الآيات المفتاحية</vt:lpstr>
      <vt:lpstr>Hesed   </vt:lpstr>
      <vt:lpstr>العنوان</vt:lpstr>
      <vt:lpstr>التأليف </vt:lpstr>
      <vt:lpstr>التاريخ</vt:lpstr>
      <vt:lpstr>المستلمين</vt:lpstr>
      <vt:lpstr>المناسبة</vt:lpstr>
      <vt:lpstr>المناسبة</vt:lpstr>
      <vt:lpstr>المناسبة</vt:lpstr>
      <vt:lpstr>المناسبة</vt:lpstr>
      <vt:lpstr>التباينات</vt:lpstr>
      <vt:lpstr>أصل المؤابيين</vt:lpstr>
      <vt:lpstr>تأثير المؤابيين</vt:lpstr>
      <vt:lpstr>جغرافيا سفر راعوث</vt:lpstr>
      <vt:lpstr>أورشليم</vt:lpstr>
      <vt:lpstr>طريق أريحا</vt:lpstr>
      <vt:lpstr>أريحا القديمة</vt:lpstr>
      <vt:lpstr>وادي أرنون</vt:lpstr>
      <vt:lpstr>دينونة المؤابيين</vt:lpstr>
      <vt:lpstr>الخصائص</vt:lpstr>
      <vt:lpstr>الخصائص </vt:lpstr>
      <vt:lpstr>الخصائص</vt:lpstr>
      <vt:lpstr>الخصائص</vt:lpstr>
      <vt:lpstr>الفصول في إسرائيل</vt:lpstr>
      <vt:lpstr>كان الحصاد عملاً شاقاً</vt:lpstr>
      <vt:lpstr>الجني</vt:lpstr>
      <vt:lpstr>التجميع</vt:lpstr>
      <vt:lpstr>درس الحنطة</vt:lpstr>
      <vt:lpstr>درس الحنطة</vt:lpstr>
      <vt:lpstr>التذرية</vt:lpstr>
      <vt:lpstr>غربلة</vt:lpstr>
      <vt:lpstr>الجمع ممنوع على ملاك الأرض</vt:lpstr>
      <vt:lpstr>الجمع وصية للفقراء</vt:lpstr>
      <vt:lpstr>تكرار الوصية</vt:lpstr>
      <vt:lpstr>مرة أخرى</vt:lpstr>
      <vt:lpstr>يتوقع الله العمل الشاق</vt:lpstr>
      <vt:lpstr>يتوقع الله العمل الشاق</vt:lpstr>
      <vt:lpstr>يتوقع الله العمل الشاق</vt:lpstr>
      <vt:lpstr>يتوقع الله العمل الشاق</vt:lpstr>
      <vt:lpstr>الخصائص</vt:lpstr>
      <vt:lpstr>الخصائص</vt:lpstr>
      <vt:lpstr>ما هو الموضوع الرئيسي</vt:lpstr>
      <vt:lpstr>جامعة 4: 9-10أ</vt:lpstr>
      <vt:lpstr>جامعة 4: 10ب</vt:lpstr>
      <vt:lpstr>الحجة</vt:lpstr>
      <vt:lpstr>1 تسالونيكي 1: 9</vt:lpstr>
      <vt:lpstr>الحجة</vt:lpstr>
      <vt:lpstr>1 يوحنا 5: 21 </vt:lpstr>
      <vt:lpstr>الفرضية</vt:lpstr>
      <vt:lpstr>الملخص</vt:lpstr>
      <vt:lpstr>لاهوت القضاة – راعوث - صموئيل</vt:lpstr>
      <vt:lpstr>التماثل في راعوث</vt:lpstr>
      <vt:lpstr>التوصيف في راعوث</vt:lpstr>
      <vt:lpstr>كن  علاقاتياً</vt:lpstr>
      <vt:lpstr>القول الذي يقتبس عادة</vt:lpstr>
      <vt:lpstr>القول الذي لا يقتبس عادة</vt:lpstr>
      <vt:lpstr>الموضوع الرئيسي</vt:lpstr>
      <vt:lpstr>راعوث</vt:lpstr>
      <vt:lpstr>الكلمة المفتاحية</vt:lpstr>
      <vt:lpstr>كيف يكافئنا الله عندما نهتم بالآخرين </vt:lpstr>
      <vt:lpstr>دعونا ندرس الكلمة المقدسة</vt:lpstr>
      <vt:lpstr>المناسبة</vt:lpstr>
      <vt:lpstr>المناسبة</vt:lpstr>
      <vt:lpstr>المناسبة</vt:lpstr>
      <vt:lpstr>المناسبة</vt:lpstr>
      <vt:lpstr>التباينات</vt:lpstr>
      <vt:lpstr>كيف يكافئنا الله عندما نهتم بالآخرين </vt:lpstr>
      <vt:lpstr>1. يسدد الله احتياجاتنا الشخصية</vt:lpstr>
      <vt:lpstr>Slides on  راعوث 1 </vt:lpstr>
      <vt:lpstr>راعوث</vt:lpstr>
      <vt:lpstr>راعوث 1</vt:lpstr>
      <vt:lpstr>جغرافيا سفر راعوث</vt:lpstr>
      <vt:lpstr>راعوث 1</vt:lpstr>
      <vt:lpstr>راعوث 1</vt:lpstr>
      <vt:lpstr>ترفض راعوث ترك نعمي</vt:lpstr>
      <vt:lpstr>الآيات المفتاحية</vt:lpstr>
      <vt:lpstr>PowerPoint Presentation</vt:lpstr>
      <vt:lpstr>PowerPoint Presentation</vt:lpstr>
      <vt:lpstr>PowerPoint Presentation</vt:lpstr>
      <vt:lpstr>PowerPoint Presentation</vt:lpstr>
      <vt:lpstr>PowerPoint Presentation</vt:lpstr>
      <vt:lpstr>راعوث 1</vt:lpstr>
      <vt:lpstr>الكلمة المفتاحية</vt:lpstr>
      <vt:lpstr>بيت لحم</vt:lpstr>
      <vt:lpstr>PowerPoint Presentation</vt:lpstr>
      <vt:lpstr>Slides on  راعوث 2 </vt:lpstr>
      <vt:lpstr>Against the Grain</vt:lpstr>
      <vt:lpstr>الجني</vt:lpstr>
      <vt:lpstr>الجمع ممنوع على ملاك الأرض</vt:lpstr>
      <vt:lpstr>الجمع وصية للفقراء</vt:lpstr>
      <vt:lpstr>تكرار الوصية</vt:lpstr>
      <vt:lpstr>مرة أخرى</vt:lpstr>
      <vt:lpstr>الجني</vt:lpstr>
      <vt:lpstr>درس الحنطة</vt:lpstr>
      <vt:lpstr>التذرية</vt:lpstr>
      <vt:lpstr>PowerPoint Presentation</vt:lpstr>
      <vt:lpstr>يتوقع الله العمل الشاق</vt:lpstr>
      <vt:lpstr>يتوقع الله العمل الشاق</vt:lpstr>
      <vt:lpstr>يتوقع الله العمل الشاق</vt:lpstr>
      <vt:lpstr>يتوقع الله العمل الشاق</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يكافئنا الله                             عندما نهتم بالآخرين؟</vt:lpstr>
      <vt:lpstr>1. يسدد الله احتياجاتنا الشخصية</vt:lpstr>
      <vt:lpstr>Slides on  راعوث 3 </vt:lpstr>
      <vt:lpstr>2. أحياناً يكافئنا الله أكثر مما نحلم</vt:lpstr>
      <vt:lpstr>وضع خطة (3: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راعوث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الطفل عوبيد</vt:lpstr>
      <vt:lpstr>راعوث 4</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كيف يكافئنا الله عندما نهتم بالآخرين؟ </vt:lpstr>
      <vt:lpstr>الفكرة الرئيسية</vt:lpstr>
      <vt:lpstr>1. يسدد الله احتياجاتنا الشخصية</vt:lpstr>
      <vt:lpstr>2. أحياناً يكافئنا الله اكثر مما نحلم</vt:lpstr>
      <vt:lpstr> </vt:lpstr>
      <vt:lpstr>محبة الله نزيهة</vt:lpstr>
      <vt:lpstr>البيان الموجز</vt:lpstr>
      <vt:lpstr>النبذ</vt:lpstr>
      <vt:lpstr>النبذ</vt:lpstr>
      <vt:lpstr>الوعد</vt:lpstr>
      <vt:lpstr>لوقا 14: 26</vt:lpstr>
      <vt:lpstr>لوقا 14: 27</vt:lpstr>
      <vt:lpstr>لوقا 14: 33</vt:lpstr>
      <vt:lpstr>التطبيق</vt:lpstr>
      <vt:lpstr>من هم الأشخاص الموجودين في محيطك و الذين يريدك الله أن تساعدهم؟</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344</cp:revision>
  <dcterms:created xsi:type="dcterms:W3CDTF">2014-08-02T06:39:19Z</dcterms:created>
  <dcterms:modified xsi:type="dcterms:W3CDTF">2025-05-03T07:46:25Z</dcterms:modified>
</cp:coreProperties>
</file>